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88"/>
  </p:notesMasterIdLst>
  <p:sldIdLst>
    <p:sldId id="274" r:id="rId6"/>
    <p:sldId id="277" r:id="rId7"/>
    <p:sldId id="2147479161" r:id="rId8"/>
    <p:sldId id="2147479162" r:id="rId9"/>
    <p:sldId id="2147479163" r:id="rId10"/>
    <p:sldId id="2147479164" r:id="rId11"/>
    <p:sldId id="2147479165" r:id="rId12"/>
    <p:sldId id="2147479166" r:id="rId13"/>
    <p:sldId id="2147479167" r:id="rId14"/>
    <p:sldId id="2147481859" r:id="rId15"/>
    <p:sldId id="2147476094" r:id="rId16"/>
    <p:sldId id="2147476099" r:id="rId17"/>
    <p:sldId id="2147476100" r:id="rId18"/>
    <p:sldId id="2147479188" r:id="rId19"/>
    <p:sldId id="2147479189" r:id="rId20"/>
    <p:sldId id="2147479222" r:id="rId21"/>
    <p:sldId id="2147476104" r:id="rId22"/>
    <p:sldId id="2147479224" r:id="rId23"/>
    <p:sldId id="2147476106" r:id="rId24"/>
    <p:sldId id="2147476112" r:id="rId25"/>
    <p:sldId id="2147476155" r:id="rId26"/>
    <p:sldId id="2147479190" r:id="rId27"/>
    <p:sldId id="2147476114" r:id="rId28"/>
    <p:sldId id="2147479172" r:id="rId29"/>
    <p:sldId id="2147479176" r:id="rId30"/>
    <p:sldId id="2147479177" r:id="rId31"/>
    <p:sldId id="2147476122" r:id="rId32"/>
    <p:sldId id="2147479175" r:id="rId33"/>
    <p:sldId id="2147479217" r:id="rId34"/>
    <p:sldId id="2147479218" r:id="rId35"/>
    <p:sldId id="2147479191" r:id="rId36"/>
    <p:sldId id="2147479065" r:id="rId37"/>
    <p:sldId id="257" r:id="rId38"/>
    <p:sldId id="278" r:id="rId39"/>
    <p:sldId id="286" r:id="rId40"/>
    <p:sldId id="288" r:id="rId41"/>
    <p:sldId id="289" r:id="rId42"/>
    <p:sldId id="2147479079" r:id="rId43"/>
    <p:sldId id="2147479077" r:id="rId44"/>
    <p:sldId id="2147479080" r:id="rId45"/>
    <p:sldId id="2147479081" r:id="rId46"/>
    <p:sldId id="2147479196" r:id="rId47"/>
    <p:sldId id="2147479185" r:id="rId48"/>
    <p:sldId id="300" r:id="rId49"/>
    <p:sldId id="304" r:id="rId50"/>
    <p:sldId id="305" r:id="rId51"/>
    <p:sldId id="2147479197" r:id="rId52"/>
    <p:sldId id="267" r:id="rId53"/>
    <p:sldId id="2147481842" r:id="rId54"/>
    <p:sldId id="2145706044" r:id="rId55"/>
    <p:sldId id="2147479125" r:id="rId56"/>
    <p:sldId id="317" r:id="rId57"/>
    <p:sldId id="319" r:id="rId58"/>
    <p:sldId id="320" r:id="rId59"/>
    <p:sldId id="321" r:id="rId60"/>
    <p:sldId id="3997" r:id="rId61"/>
    <p:sldId id="327" r:id="rId62"/>
    <p:sldId id="2147479198" r:id="rId63"/>
    <p:sldId id="2147479199" r:id="rId64"/>
    <p:sldId id="2147479200" r:id="rId65"/>
    <p:sldId id="2147481846" r:id="rId66"/>
    <p:sldId id="2147479202" r:id="rId67"/>
    <p:sldId id="2147479082" r:id="rId68"/>
    <p:sldId id="2147479070" r:id="rId69"/>
    <p:sldId id="2147479085" r:id="rId70"/>
    <p:sldId id="2147479074" r:id="rId71"/>
    <p:sldId id="2147479203" r:id="rId72"/>
    <p:sldId id="2147479204" r:id="rId73"/>
    <p:sldId id="2147479206" r:id="rId74"/>
    <p:sldId id="2147479205" r:id="rId75"/>
    <p:sldId id="2147479207" r:id="rId76"/>
    <p:sldId id="2147479208" r:id="rId77"/>
    <p:sldId id="2147479209" r:id="rId78"/>
    <p:sldId id="2147479210" r:id="rId79"/>
    <p:sldId id="2147479211" r:id="rId80"/>
    <p:sldId id="2147479212" r:id="rId81"/>
    <p:sldId id="2147479214" r:id="rId82"/>
    <p:sldId id="2147479215" r:id="rId83"/>
    <p:sldId id="2147479216" r:id="rId84"/>
    <p:sldId id="2147479051" r:id="rId85"/>
    <p:sldId id="2147481858" r:id="rId86"/>
    <p:sldId id="2147479220" r:id="rId8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5C5B08-3DF0-6ECE-4B80-84D0B4F2B580}" name="Mar García Miranda" initials="MM" userId="S::mgarciamiran@almirall.com::c18ebe07-b4dd-4859-982c-40d9053cf126" providerId="AD"/>
  <p188:author id="{D9B528EE-5DD7-91FB-B780-8F0DFA9605E3}" name="Marta Clariana Colet" initials="MC" userId="S::mclariana@almirall.com::6c19f009-d79f-4509-98f9-5b5d8beb2e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6A3"/>
    <a:srgbClr val="015B76"/>
    <a:srgbClr val="D97C88"/>
    <a:srgbClr val="008C93"/>
    <a:srgbClr val="B86A78"/>
    <a:srgbClr val="FC8E9B"/>
    <a:srgbClr val="1F6B87"/>
    <a:srgbClr val="828095"/>
    <a:srgbClr val="00F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D4CACA-8D73-4CD5-999B-36C0A7FA6BC7}" v="273" dt="2025-10-17T09:05:46.255"/>
    <p1510:client id="{6F40BF52-3B7C-D1ED-A2FC-D2E3C2C864FF}" v="18" dt="2025-10-17T08:09:07.739"/>
    <p1510:client id="{FC371A9F-E44E-4374-BE3F-2D3D4A73325F}" v="131" dt="2025-10-17T08:47:14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5755" autoAdjust="0"/>
  </p:normalViewPr>
  <p:slideViewPr>
    <p:cSldViewPr snapToGrid="0">
      <p:cViewPr>
        <p:scale>
          <a:sx n="60" d="100"/>
          <a:sy n="60" d="100"/>
        </p:scale>
        <p:origin x="7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presProps" Target="pres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viewProps" Target="viewProps.xml"/><Relationship Id="rId95" Type="http://schemas.microsoft.com/office/2018/10/relationships/authors" Target="author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Clariana Colet" userId="6c19f009-d79f-4509-98f9-5b5d8beb2e1a" providerId="ADAL" clId="{939A9E1B-3B71-43CB-AC31-1B50BCC3637C}"/>
    <pc:docChg chg="custSel addSld modSld sldOrd">
      <pc:chgData name="Marta Clariana Colet" userId="6c19f009-d79f-4509-98f9-5b5d8beb2e1a" providerId="ADAL" clId="{939A9E1B-3B71-43CB-AC31-1B50BCC3637C}" dt="2025-10-17T09:31:18.230" v="368" actId="14100"/>
      <pc:docMkLst>
        <pc:docMk/>
      </pc:docMkLst>
      <pc:sldChg chg="modSp mod">
        <pc:chgData name="Marta Clariana Colet" userId="6c19f009-d79f-4509-98f9-5b5d8beb2e1a" providerId="ADAL" clId="{939A9E1B-3B71-43CB-AC31-1B50BCC3637C}" dt="2025-10-17T08:41:12.539" v="62" actId="1076"/>
        <pc:sldMkLst>
          <pc:docMk/>
          <pc:sldMk cId="0" sldId="256"/>
        </pc:sldMkLst>
        <pc:spChg chg="mod">
          <ac:chgData name="Marta Clariana Colet" userId="6c19f009-d79f-4509-98f9-5b5d8beb2e1a" providerId="ADAL" clId="{939A9E1B-3B71-43CB-AC31-1B50BCC3637C}" dt="2025-10-17T08:41:12.539" v="62" actId="1076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Marta Clariana Colet" userId="6c19f009-d79f-4509-98f9-5b5d8beb2e1a" providerId="ADAL" clId="{939A9E1B-3B71-43CB-AC31-1B50BCC3637C}" dt="2025-10-17T09:06:41.027" v="342" actId="14100"/>
        <pc:sldMkLst>
          <pc:docMk/>
          <pc:sldMk cId="2807452676" sldId="267"/>
        </pc:sldMkLst>
        <pc:spChg chg="mod">
          <ac:chgData name="Marta Clariana Colet" userId="6c19f009-d79f-4509-98f9-5b5d8beb2e1a" providerId="ADAL" clId="{939A9E1B-3B71-43CB-AC31-1B50BCC3637C}" dt="2025-10-17T09:06:41.027" v="342" actId="14100"/>
          <ac:spMkLst>
            <pc:docMk/>
            <pc:sldMk cId="2807452676" sldId="267"/>
            <ac:spMk id="6" creationId="{00000000-0000-0000-0000-000000000000}"/>
          </ac:spMkLst>
        </pc:spChg>
      </pc:sldChg>
      <pc:sldChg chg="modSp mod">
        <pc:chgData name="Marta Clariana Colet" userId="6c19f009-d79f-4509-98f9-5b5d8beb2e1a" providerId="ADAL" clId="{939A9E1B-3B71-43CB-AC31-1B50BCC3637C}" dt="2025-10-17T08:29:43.016" v="38" actId="20577"/>
        <pc:sldMkLst>
          <pc:docMk/>
          <pc:sldMk cId="327169250" sldId="312"/>
        </pc:sldMkLst>
        <pc:spChg chg="mod">
          <ac:chgData name="Marta Clariana Colet" userId="6c19f009-d79f-4509-98f9-5b5d8beb2e1a" providerId="ADAL" clId="{939A9E1B-3B71-43CB-AC31-1B50BCC3637C}" dt="2025-10-17T08:29:43.016" v="38" actId="20577"/>
          <ac:spMkLst>
            <pc:docMk/>
            <pc:sldMk cId="327169250" sldId="312"/>
            <ac:spMk id="9" creationId="{D706CF71-B96E-D2EA-DB9C-C14B61162C04}"/>
          </ac:spMkLst>
        </pc:spChg>
      </pc:sldChg>
      <pc:sldChg chg="ord">
        <pc:chgData name="Marta Clariana Colet" userId="6c19f009-d79f-4509-98f9-5b5d8beb2e1a" providerId="ADAL" clId="{939A9E1B-3B71-43CB-AC31-1B50BCC3637C}" dt="2025-10-17T09:04:52.053" v="311"/>
        <pc:sldMkLst>
          <pc:docMk/>
          <pc:sldMk cId="2916603784" sldId="2147479077"/>
        </pc:sldMkLst>
      </pc:sldChg>
      <pc:sldChg chg="modSp mod">
        <pc:chgData name="Marta Clariana Colet" userId="6c19f009-d79f-4509-98f9-5b5d8beb2e1a" providerId="ADAL" clId="{939A9E1B-3B71-43CB-AC31-1B50BCC3637C}" dt="2025-10-17T09:05:49.430" v="335" actId="1076"/>
        <pc:sldMkLst>
          <pc:docMk/>
          <pc:sldMk cId="2223465934" sldId="2147479080"/>
        </pc:sldMkLst>
        <pc:spChg chg="mod">
          <ac:chgData name="Marta Clariana Colet" userId="6c19f009-d79f-4509-98f9-5b5d8beb2e1a" providerId="ADAL" clId="{939A9E1B-3B71-43CB-AC31-1B50BCC3637C}" dt="2025-10-17T09:05:43.015" v="333" actId="1036"/>
          <ac:spMkLst>
            <pc:docMk/>
            <pc:sldMk cId="2223465934" sldId="2147479080"/>
            <ac:spMk id="8" creationId="{77E1B5AA-787A-8531-A2F3-7548FE8C63D2}"/>
          </ac:spMkLst>
        </pc:spChg>
        <pc:spChg chg="mod">
          <ac:chgData name="Marta Clariana Colet" userId="6c19f009-d79f-4509-98f9-5b5d8beb2e1a" providerId="ADAL" clId="{939A9E1B-3B71-43CB-AC31-1B50BCC3637C}" dt="2025-10-17T09:05:43.015" v="333" actId="1036"/>
          <ac:spMkLst>
            <pc:docMk/>
            <pc:sldMk cId="2223465934" sldId="2147479080"/>
            <ac:spMk id="9" creationId="{36C77EDC-8C8A-A7AF-50A4-145B59C05156}"/>
          </ac:spMkLst>
        </pc:spChg>
        <pc:picChg chg="mod">
          <ac:chgData name="Marta Clariana Colet" userId="6c19f009-d79f-4509-98f9-5b5d8beb2e1a" providerId="ADAL" clId="{939A9E1B-3B71-43CB-AC31-1B50BCC3637C}" dt="2025-10-17T09:05:49.430" v="335" actId="1076"/>
          <ac:picMkLst>
            <pc:docMk/>
            <pc:sldMk cId="2223465934" sldId="2147479080"/>
            <ac:picMk id="5" creationId="{D9A3EBD8-FC93-3601-8440-A72A566E9FD4}"/>
          </ac:picMkLst>
        </pc:picChg>
        <pc:picChg chg="mod">
          <ac:chgData name="Marta Clariana Colet" userId="6c19f009-d79f-4509-98f9-5b5d8beb2e1a" providerId="ADAL" clId="{939A9E1B-3B71-43CB-AC31-1B50BCC3637C}" dt="2025-10-17T09:05:46.255" v="334" actId="1076"/>
          <ac:picMkLst>
            <pc:docMk/>
            <pc:sldMk cId="2223465934" sldId="2147479080"/>
            <ac:picMk id="2050" creationId="{8D7EDA76-DD0D-D8AD-7F22-6637627A0392}"/>
          </ac:picMkLst>
        </pc:picChg>
      </pc:sldChg>
      <pc:sldChg chg="ord">
        <pc:chgData name="Marta Clariana Colet" userId="6c19f009-d79f-4509-98f9-5b5d8beb2e1a" providerId="ADAL" clId="{939A9E1B-3B71-43CB-AC31-1B50BCC3637C}" dt="2025-10-17T09:04:57.627" v="313"/>
        <pc:sldMkLst>
          <pc:docMk/>
          <pc:sldMk cId="3672819737" sldId="2147479081"/>
        </pc:sldMkLst>
      </pc:sldChg>
      <pc:sldChg chg="modSp mod">
        <pc:chgData name="Marta Clariana Colet" userId="6c19f009-d79f-4509-98f9-5b5d8beb2e1a" providerId="ADAL" clId="{939A9E1B-3B71-43CB-AC31-1B50BCC3637C}" dt="2025-10-17T08:23:59.312" v="15" actId="14100"/>
        <pc:sldMkLst>
          <pc:docMk/>
          <pc:sldMk cId="0" sldId="2147479161"/>
        </pc:sldMkLst>
        <pc:spChg chg="mod">
          <ac:chgData name="Marta Clariana Colet" userId="6c19f009-d79f-4509-98f9-5b5d8beb2e1a" providerId="ADAL" clId="{939A9E1B-3B71-43CB-AC31-1B50BCC3637C}" dt="2025-10-17T08:23:59.312" v="15" actId="14100"/>
          <ac:spMkLst>
            <pc:docMk/>
            <pc:sldMk cId="0" sldId="2147479161"/>
            <ac:spMk id="3" creationId="{DC337126-150F-A5B3-03F1-1BD66B4E0B67}"/>
          </ac:spMkLst>
        </pc:spChg>
      </pc:sldChg>
      <pc:sldChg chg="modSp mod">
        <pc:chgData name="Marta Clariana Colet" userId="6c19f009-d79f-4509-98f9-5b5d8beb2e1a" providerId="ADAL" clId="{939A9E1B-3B71-43CB-AC31-1B50BCC3637C}" dt="2025-10-17T09:04:19.405" v="309" actId="1038"/>
        <pc:sldMkLst>
          <pc:docMk/>
          <pc:sldMk cId="3365296764" sldId="2147479180"/>
        </pc:sldMkLst>
        <pc:spChg chg="mod">
          <ac:chgData name="Marta Clariana Colet" userId="6c19f009-d79f-4509-98f9-5b5d8beb2e1a" providerId="ADAL" clId="{939A9E1B-3B71-43CB-AC31-1B50BCC3637C}" dt="2025-10-17T09:04:19.405" v="309" actId="1038"/>
          <ac:spMkLst>
            <pc:docMk/>
            <pc:sldMk cId="3365296764" sldId="2147479180"/>
            <ac:spMk id="15" creationId="{9B736B45-8B23-B61A-9B41-0E248854112B}"/>
          </ac:spMkLst>
        </pc:spChg>
        <pc:spChg chg="mod">
          <ac:chgData name="Marta Clariana Colet" userId="6c19f009-d79f-4509-98f9-5b5d8beb2e1a" providerId="ADAL" clId="{939A9E1B-3B71-43CB-AC31-1B50BCC3637C}" dt="2025-10-17T09:04:19.405" v="309" actId="1038"/>
          <ac:spMkLst>
            <pc:docMk/>
            <pc:sldMk cId="3365296764" sldId="2147479180"/>
            <ac:spMk id="47" creationId="{8B29D51B-3B92-9315-FC41-75C4984CEFA5}"/>
          </ac:spMkLst>
        </pc:spChg>
        <pc:grpChg chg="mod">
          <ac:chgData name="Marta Clariana Colet" userId="6c19f009-d79f-4509-98f9-5b5d8beb2e1a" providerId="ADAL" clId="{939A9E1B-3B71-43CB-AC31-1B50BCC3637C}" dt="2025-10-17T09:04:19.405" v="309" actId="1038"/>
          <ac:grpSpMkLst>
            <pc:docMk/>
            <pc:sldMk cId="3365296764" sldId="2147479180"/>
            <ac:grpSpMk id="11" creationId="{BE28CA3A-DA0D-7213-DB98-A644168CDC48}"/>
          </ac:grpSpMkLst>
        </pc:grpChg>
        <pc:grpChg chg="mod">
          <ac:chgData name="Marta Clariana Colet" userId="6c19f009-d79f-4509-98f9-5b5d8beb2e1a" providerId="ADAL" clId="{939A9E1B-3B71-43CB-AC31-1B50BCC3637C}" dt="2025-10-17T09:04:19.405" v="309" actId="1038"/>
          <ac:grpSpMkLst>
            <pc:docMk/>
            <pc:sldMk cId="3365296764" sldId="2147479180"/>
            <ac:grpSpMk id="28" creationId="{D6181C90-24E4-D900-9D77-920BD2B05AA1}"/>
          </ac:grpSpMkLst>
        </pc:grpChg>
      </pc:sldChg>
      <pc:sldChg chg="modSp mod">
        <pc:chgData name="Marta Clariana Colet" userId="6c19f009-d79f-4509-98f9-5b5d8beb2e1a" providerId="ADAL" clId="{939A9E1B-3B71-43CB-AC31-1B50BCC3637C}" dt="2025-10-17T08:24:12.141" v="17" actId="14100"/>
        <pc:sldMkLst>
          <pc:docMk/>
          <pc:sldMk cId="3142485974" sldId="2147479189"/>
        </pc:sldMkLst>
        <pc:spChg chg="mod">
          <ac:chgData name="Marta Clariana Colet" userId="6c19f009-d79f-4509-98f9-5b5d8beb2e1a" providerId="ADAL" clId="{939A9E1B-3B71-43CB-AC31-1B50BCC3637C}" dt="2025-10-17T08:24:12.141" v="17" actId="14100"/>
          <ac:spMkLst>
            <pc:docMk/>
            <pc:sldMk cId="3142485974" sldId="2147479189"/>
            <ac:spMk id="3" creationId="{47D78166-5058-CCCC-2173-BAD263CC9729}"/>
          </ac:spMkLst>
        </pc:spChg>
      </pc:sldChg>
      <pc:sldChg chg="modSp mod">
        <pc:chgData name="Marta Clariana Colet" userId="6c19f009-d79f-4509-98f9-5b5d8beb2e1a" providerId="ADAL" clId="{939A9E1B-3B71-43CB-AC31-1B50BCC3637C}" dt="2025-10-17T09:31:18.230" v="368" actId="14100"/>
        <pc:sldMkLst>
          <pc:docMk/>
          <pc:sldMk cId="3287978777" sldId="2147481842"/>
        </pc:sldMkLst>
        <pc:spChg chg="mod">
          <ac:chgData name="Marta Clariana Colet" userId="6c19f009-d79f-4509-98f9-5b5d8beb2e1a" providerId="ADAL" clId="{939A9E1B-3B71-43CB-AC31-1B50BCC3637C}" dt="2025-10-17T09:31:12.047" v="366" actId="1076"/>
          <ac:spMkLst>
            <pc:docMk/>
            <pc:sldMk cId="3287978777" sldId="2147481842"/>
            <ac:spMk id="3" creationId="{AD6FF1AF-1246-2260-E44E-FD9DA873C659}"/>
          </ac:spMkLst>
        </pc:spChg>
        <pc:spChg chg="mod">
          <ac:chgData name="Marta Clariana Colet" userId="6c19f009-d79f-4509-98f9-5b5d8beb2e1a" providerId="ADAL" clId="{939A9E1B-3B71-43CB-AC31-1B50BCC3637C}" dt="2025-10-17T09:07:00.896" v="362" actId="1035"/>
          <ac:spMkLst>
            <pc:docMk/>
            <pc:sldMk cId="3287978777" sldId="2147481842"/>
            <ac:spMk id="7" creationId="{058587DE-5CD3-959A-D17F-CEAD180794BD}"/>
          </ac:spMkLst>
        </pc:spChg>
        <pc:grpChg chg="mod">
          <ac:chgData name="Marta Clariana Colet" userId="6c19f009-d79f-4509-98f9-5b5d8beb2e1a" providerId="ADAL" clId="{939A9E1B-3B71-43CB-AC31-1B50BCC3637C}" dt="2025-10-17T09:31:18.230" v="368" actId="14100"/>
          <ac:grpSpMkLst>
            <pc:docMk/>
            <pc:sldMk cId="3287978777" sldId="2147481842"/>
            <ac:grpSpMk id="4" creationId="{0404D637-88E1-F77E-B95A-8ABEAC66048C}"/>
          </ac:grpSpMkLst>
        </pc:grpChg>
      </pc:sldChg>
      <pc:sldChg chg="modSp mod">
        <pc:chgData name="Marta Clariana Colet" userId="6c19f009-d79f-4509-98f9-5b5d8beb2e1a" providerId="ADAL" clId="{939A9E1B-3B71-43CB-AC31-1B50BCC3637C}" dt="2025-10-17T08:33:36.329" v="54" actId="20577"/>
        <pc:sldMkLst>
          <pc:docMk/>
          <pc:sldMk cId="2617388572" sldId="2147481848"/>
        </pc:sldMkLst>
        <pc:spChg chg="mod">
          <ac:chgData name="Marta Clariana Colet" userId="6c19f009-d79f-4509-98f9-5b5d8beb2e1a" providerId="ADAL" clId="{939A9E1B-3B71-43CB-AC31-1B50BCC3637C}" dt="2025-10-17T08:33:36.329" v="54" actId="20577"/>
          <ac:spMkLst>
            <pc:docMk/>
            <pc:sldMk cId="2617388572" sldId="2147481848"/>
            <ac:spMk id="2" creationId="{671ECDB9-2B49-B60E-E5E8-06C0084C2EFD}"/>
          </ac:spMkLst>
        </pc:spChg>
      </pc:sldChg>
      <pc:sldChg chg="modSp mod">
        <pc:chgData name="Marta Clariana Colet" userId="6c19f009-d79f-4509-98f9-5b5d8beb2e1a" providerId="ADAL" clId="{939A9E1B-3B71-43CB-AC31-1B50BCC3637C}" dt="2025-10-17T08:33:48.518" v="56" actId="20577"/>
        <pc:sldMkLst>
          <pc:docMk/>
          <pc:sldMk cId="991939409" sldId="2147481849"/>
        </pc:sldMkLst>
        <pc:spChg chg="mod">
          <ac:chgData name="Marta Clariana Colet" userId="6c19f009-d79f-4509-98f9-5b5d8beb2e1a" providerId="ADAL" clId="{939A9E1B-3B71-43CB-AC31-1B50BCC3637C}" dt="2025-10-17T08:33:48.518" v="56" actId="20577"/>
          <ac:spMkLst>
            <pc:docMk/>
            <pc:sldMk cId="991939409" sldId="2147481849"/>
            <ac:spMk id="2" creationId="{8C362960-454C-F7C7-89BD-3CD61256AE7A}"/>
          </ac:spMkLst>
        </pc:spChg>
      </pc:sldChg>
      <pc:sldChg chg="addSp modSp mod">
        <pc:chgData name="Marta Clariana Colet" userId="6c19f009-d79f-4509-98f9-5b5d8beb2e1a" providerId="ADAL" clId="{939A9E1B-3B71-43CB-AC31-1B50BCC3637C}" dt="2025-10-17T08:48:19.126" v="251" actId="1076"/>
        <pc:sldMkLst>
          <pc:docMk/>
          <pc:sldMk cId="1285141433" sldId="2147481852"/>
        </pc:sldMkLst>
        <pc:spChg chg="mod">
          <ac:chgData name="Marta Clariana Colet" userId="6c19f009-d79f-4509-98f9-5b5d8beb2e1a" providerId="ADAL" clId="{939A9E1B-3B71-43CB-AC31-1B50BCC3637C}" dt="2025-10-17T08:47:32.061" v="231"/>
          <ac:spMkLst>
            <pc:docMk/>
            <pc:sldMk cId="1285141433" sldId="2147481852"/>
            <ac:spMk id="4" creationId="{1135DDC2-AAA3-FC05-A147-2F2D3EF781D5}"/>
          </ac:spMkLst>
        </pc:spChg>
        <pc:spChg chg="mod">
          <ac:chgData name="Marta Clariana Colet" userId="6c19f009-d79f-4509-98f9-5b5d8beb2e1a" providerId="ADAL" clId="{939A9E1B-3B71-43CB-AC31-1B50BCC3637C}" dt="2025-10-17T08:48:07.606" v="249" actId="20577"/>
          <ac:spMkLst>
            <pc:docMk/>
            <pc:sldMk cId="1285141433" sldId="2147481852"/>
            <ac:spMk id="5" creationId="{02CF2246-17E5-1877-7C89-A8FC30CD74A5}"/>
          </ac:spMkLst>
        </pc:spChg>
        <pc:spChg chg="add mod">
          <ac:chgData name="Marta Clariana Colet" userId="6c19f009-d79f-4509-98f9-5b5d8beb2e1a" providerId="ADAL" clId="{939A9E1B-3B71-43CB-AC31-1B50BCC3637C}" dt="2025-10-17T08:48:19.126" v="251" actId="1076"/>
          <ac:spMkLst>
            <pc:docMk/>
            <pc:sldMk cId="1285141433" sldId="2147481852"/>
            <ac:spMk id="6" creationId="{D9443F5D-5208-1450-86FF-C42CF36F7A6D}"/>
          </ac:spMkLst>
        </pc:spChg>
        <pc:grpChg chg="add mod">
          <ac:chgData name="Marta Clariana Colet" userId="6c19f009-d79f-4509-98f9-5b5d8beb2e1a" providerId="ADAL" clId="{939A9E1B-3B71-43CB-AC31-1B50BCC3637C}" dt="2025-10-17T08:48:12.023" v="250" actId="1076"/>
          <ac:grpSpMkLst>
            <pc:docMk/>
            <pc:sldMk cId="1285141433" sldId="2147481852"/>
            <ac:grpSpMk id="3" creationId="{5656D45E-E0B2-0F82-083C-B7DD5C42347C}"/>
          </ac:grpSpMkLst>
        </pc:grpChg>
      </pc:sldChg>
      <pc:sldChg chg="addSp delSp modSp add mod">
        <pc:chgData name="Marta Clariana Colet" userId="6c19f009-d79f-4509-98f9-5b5d8beb2e1a" providerId="ADAL" clId="{939A9E1B-3B71-43CB-AC31-1B50BCC3637C}" dt="2025-10-17T08:49:10.498" v="291" actId="1038"/>
        <pc:sldMkLst>
          <pc:docMk/>
          <pc:sldMk cId="928687495" sldId="2147481854"/>
        </pc:sldMkLst>
        <pc:spChg chg="mod">
          <ac:chgData name="Marta Clariana Colet" userId="6c19f009-d79f-4509-98f9-5b5d8beb2e1a" providerId="ADAL" clId="{939A9E1B-3B71-43CB-AC31-1B50BCC3637C}" dt="2025-10-17T08:49:03.539" v="281" actId="1036"/>
          <ac:spMkLst>
            <pc:docMk/>
            <pc:sldMk cId="928687495" sldId="2147481854"/>
            <ac:spMk id="2" creationId="{898A6EB0-959B-0A1D-27F5-B94DCC188935}"/>
          </ac:spMkLst>
        </pc:spChg>
        <pc:spChg chg="mod">
          <ac:chgData name="Marta Clariana Colet" userId="6c19f009-d79f-4509-98f9-5b5d8beb2e1a" providerId="ADAL" clId="{939A9E1B-3B71-43CB-AC31-1B50BCC3637C}" dt="2025-10-17T08:48:34.194" v="252"/>
          <ac:spMkLst>
            <pc:docMk/>
            <pc:sldMk cId="928687495" sldId="2147481854"/>
            <ac:spMk id="4" creationId="{E5DE321E-B485-8BF1-7458-CFED0F1F5312}"/>
          </ac:spMkLst>
        </pc:spChg>
        <pc:spChg chg="mod">
          <ac:chgData name="Marta Clariana Colet" userId="6c19f009-d79f-4509-98f9-5b5d8beb2e1a" providerId="ADAL" clId="{939A9E1B-3B71-43CB-AC31-1B50BCC3637C}" dt="2025-10-17T08:49:06.359" v="282" actId="20577"/>
          <ac:spMkLst>
            <pc:docMk/>
            <pc:sldMk cId="928687495" sldId="2147481854"/>
            <ac:spMk id="5" creationId="{CC55E61F-2AC1-F7E1-0700-1DB738109D96}"/>
          </ac:spMkLst>
        </pc:spChg>
        <pc:spChg chg="add mod">
          <ac:chgData name="Marta Clariana Colet" userId="6c19f009-d79f-4509-98f9-5b5d8beb2e1a" providerId="ADAL" clId="{939A9E1B-3B71-43CB-AC31-1B50BCC3637C}" dt="2025-10-17T08:49:10.498" v="291" actId="1038"/>
          <ac:spMkLst>
            <pc:docMk/>
            <pc:sldMk cId="928687495" sldId="2147481854"/>
            <ac:spMk id="6" creationId="{0B315406-B9CB-93E3-06CE-ACA1A7984E79}"/>
          </ac:spMkLst>
        </pc:spChg>
        <pc:spChg chg="del">
          <ac:chgData name="Marta Clariana Colet" userId="6c19f009-d79f-4509-98f9-5b5d8beb2e1a" providerId="ADAL" clId="{939A9E1B-3B71-43CB-AC31-1B50BCC3637C}" dt="2025-10-17T08:26:03.033" v="20" actId="478"/>
          <ac:spMkLst>
            <pc:docMk/>
            <pc:sldMk cId="928687495" sldId="2147481854"/>
            <ac:spMk id="12" creationId="{27A09A19-6921-164D-D2D8-583CDFA04890}"/>
          </ac:spMkLst>
        </pc:spChg>
        <pc:spChg chg="del">
          <ac:chgData name="Marta Clariana Colet" userId="6c19f009-d79f-4509-98f9-5b5d8beb2e1a" providerId="ADAL" clId="{939A9E1B-3B71-43CB-AC31-1B50BCC3637C}" dt="2025-10-17T08:26:03.033" v="20" actId="478"/>
          <ac:spMkLst>
            <pc:docMk/>
            <pc:sldMk cId="928687495" sldId="2147481854"/>
            <ac:spMk id="16" creationId="{2FA65AE9-3B1A-E5FE-5AF1-47A70B812FC0}"/>
          </ac:spMkLst>
        </pc:spChg>
        <pc:spChg chg="del">
          <ac:chgData name="Marta Clariana Colet" userId="6c19f009-d79f-4509-98f9-5b5d8beb2e1a" providerId="ADAL" clId="{939A9E1B-3B71-43CB-AC31-1B50BCC3637C}" dt="2025-10-17T08:26:03.033" v="20" actId="478"/>
          <ac:spMkLst>
            <pc:docMk/>
            <pc:sldMk cId="928687495" sldId="2147481854"/>
            <ac:spMk id="20" creationId="{4F4E3474-B514-833B-3882-9F272BF462C3}"/>
          </ac:spMkLst>
        </pc:spChg>
        <pc:spChg chg="mod">
          <ac:chgData name="Marta Clariana Colet" userId="6c19f009-d79f-4509-98f9-5b5d8beb2e1a" providerId="ADAL" clId="{939A9E1B-3B71-43CB-AC31-1B50BCC3637C}" dt="2025-10-17T08:49:03.539" v="281" actId="1036"/>
          <ac:spMkLst>
            <pc:docMk/>
            <pc:sldMk cId="928687495" sldId="2147481854"/>
            <ac:spMk id="30" creationId="{0AE10530-D3B5-E13B-523E-F14E15B4A1CC}"/>
          </ac:spMkLst>
        </pc:spChg>
        <pc:spChg chg="mod">
          <ac:chgData name="Marta Clariana Colet" userId="6c19f009-d79f-4509-98f9-5b5d8beb2e1a" providerId="ADAL" clId="{939A9E1B-3B71-43CB-AC31-1B50BCC3637C}" dt="2025-10-17T08:49:03.539" v="281" actId="1036"/>
          <ac:spMkLst>
            <pc:docMk/>
            <pc:sldMk cId="928687495" sldId="2147481854"/>
            <ac:spMk id="32" creationId="{E9C5E27A-A10E-CBBE-559A-84D6434B13CB}"/>
          </ac:spMkLst>
        </pc:spChg>
        <pc:spChg chg="mod">
          <ac:chgData name="Marta Clariana Colet" userId="6c19f009-d79f-4509-98f9-5b5d8beb2e1a" providerId="ADAL" clId="{939A9E1B-3B71-43CB-AC31-1B50BCC3637C}" dt="2025-10-17T08:49:03.539" v="281" actId="1036"/>
          <ac:spMkLst>
            <pc:docMk/>
            <pc:sldMk cId="928687495" sldId="2147481854"/>
            <ac:spMk id="34" creationId="{A205015A-D1CB-28C1-627A-4D1DEE21BBD5}"/>
          </ac:spMkLst>
        </pc:spChg>
        <pc:spChg chg="mod">
          <ac:chgData name="Marta Clariana Colet" userId="6c19f009-d79f-4509-98f9-5b5d8beb2e1a" providerId="ADAL" clId="{939A9E1B-3B71-43CB-AC31-1B50BCC3637C}" dt="2025-10-17T08:49:03.539" v="281" actId="1036"/>
          <ac:spMkLst>
            <pc:docMk/>
            <pc:sldMk cId="928687495" sldId="2147481854"/>
            <ac:spMk id="36" creationId="{BE62CB9E-67E6-326E-8389-C0F0ADA72FF5}"/>
          </ac:spMkLst>
        </pc:spChg>
        <pc:spChg chg="del">
          <ac:chgData name="Marta Clariana Colet" userId="6c19f009-d79f-4509-98f9-5b5d8beb2e1a" providerId="ADAL" clId="{939A9E1B-3B71-43CB-AC31-1B50BCC3637C}" dt="2025-10-17T08:26:03.033" v="20" actId="478"/>
          <ac:spMkLst>
            <pc:docMk/>
            <pc:sldMk cId="928687495" sldId="2147481854"/>
            <ac:spMk id="37" creationId="{FD2D0DAE-69AF-4260-4B27-85751B49FEAA}"/>
          </ac:spMkLst>
        </pc:spChg>
        <pc:spChg chg="del">
          <ac:chgData name="Marta Clariana Colet" userId="6c19f009-d79f-4509-98f9-5b5d8beb2e1a" providerId="ADAL" clId="{939A9E1B-3B71-43CB-AC31-1B50BCC3637C}" dt="2025-10-17T08:26:03.033" v="20" actId="478"/>
          <ac:spMkLst>
            <pc:docMk/>
            <pc:sldMk cId="928687495" sldId="2147481854"/>
            <ac:spMk id="38" creationId="{79453F54-6506-3948-20C2-587F543D4662}"/>
          </ac:spMkLst>
        </pc:spChg>
        <pc:spChg chg="del">
          <ac:chgData name="Marta Clariana Colet" userId="6c19f009-d79f-4509-98f9-5b5d8beb2e1a" providerId="ADAL" clId="{939A9E1B-3B71-43CB-AC31-1B50BCC3637C}" dt="2025-10-17T08:26:03.033" v="20" actId="478"/>
          <ac:spMkLst>
            <pc:docMk/>
            <pc:sldMk cId="928687495" sldId="2147481854"/>
            <ac:spMk id="39" creationId="{17C2A5CB-8BF5-A2E5-8A63-AA2BFBC148B5}"/>
          </ac:spMkLst>
        </pc:spChg>
        <pc:spChg chg="mod">
          <ac:chgData name="Marta Clariana Colet" userId="6c19f009-d79f-4509-98f9-5b5d8beb2e1a" providerId="ADAL" clId="{939A9E1B-3B71-43CB-AC31-1B50BCC3637C}" dt="2025-10-17T08:49:03.539" v="281" actId="1036"/>
          <ac:spMkLst>
            <pc:docMk/>
            <pc:sldMk cId="928687495" sldId="2147481854"/>
            <ac:spMk id="40" creationId="{C87A65A0-583C-7798-DC26-4AFE449C8259}"/>
          </ac:spMkLst>
        </pc:spChg>
        <pc:spChg chg="mod">
          <ac:chgData name="Marta Clariana Colet" userId="6c19f009-d79f-4509-98f9-5b5d8beb2e1a" providerId="ADAL" clId="{939A9E1B-3B71-43CB-AC31-1B50BCC3637C}" dt="2025-10-17T08:49:03.539" v="281" actId="1036"/>
          <ac:spMkLst>
            <pc:docMk/>
            <pc:sldMk cId="928687495" sldId="2147481854"/>
            <ac:spMk id="41" creationId="{2833311F-A0B9-75FC-3159-937FD527E844}"/>
          </ac:spMkLst>
        </pc:spChg>
        <pc:spChg chg="mod">
          <ac:chgData name="Marta Clariana Colet" userId="6c19f009-d79f-4509-98f9-5b5d8beb2e1a" providerId="ADAL" clId="{939A9E1B-3B71-43CB-AC31-1B50BCC3637C}" dt="2025-10-17T08:49:03.539" v="281" actId="1036"/>
          <ac:spMkLst>
            <pc:docMk/>
            <pc:sldMk cId="928687495" sldId="2147481854"/>
            <ac:spMk id="42" creationId="{4A0982F2-5FE0-1D0B-9A27-4AD98CE7285D}"/>
          </ac:spMkLst>
        </pc:spChg>
        <pc:spChg chg="mod">
          <ac:chgData name="Marta Clariana Colet" userId="6c19f009-d79f-4509-98f9-5b5d8beb2e1a" providerId="ADAL" clId="{939A9E1B-3B71-43CB-AC31-1B50BCC3637C}" dt="2025-10-17T08:49:03.539" v="281" actId="1036"/>
          <ac:spMkLst>
            <pc:docMk/>
            <pc:sldMk cId="928687495" sldId="2147481854"/>
            <ac:spMk id="43" creationId="{EBD417D6-5873-2495-68EE-DF60BC755B58}"/>
          </ac:spMkLst>
        </pc:spChg>
        <pc:grpChg chg="add mod">
          <ac:chgData name="Marta Clariana Colet" userId="6c19f009-d79f-4509-98f9-5b5d8beb2e1a" providerId="ADAL" clId="{939A9E1B-3B71-43CB-AC31-1B50BCC3637C}" dt="2025-10-17T08:49:10.498" v="291" actId="1038"/>
          <ac:grpSpMkLst>
            <pc:docMk/>
            <pc:sldMk cId="928687495" sldId="2147481854"/>
            <ac:grpSpMk id="3" creationId="{939577A1-51FC-C33E-E6DA-F9436A0A39C3}"/>
          </ac:grpSpMkLst>
        </pc:grpChg>
      </pc:sldChg>
      <pc:sldChg chg="addSp delSp modSp mod modClrScheme chgLayout">
        <pc:chgData name="Marta Clariana Colet" userId="6c19f009-d79f-4509-98f9-5b5d8beb2e1a" providerId="ADAL" clId="{939A9E1B-3B71-43CB-AC31-1B50BCC3637C}" dt="2025-10-17T08:47:20.573" v="230" actId="20577"/>
        <pc:sldMkLst>
          <pc:docMk/>
          <pc:sldMk cId="0" sldId="2147481855"/>
        </pc:sldMkLst>
        <pc:spChg chg="add del mod ord">
          <ac:chgData name="Marta Clariana Colet" userId="6c19f009-d79f-4509-98f9-5b5d8beb2e1a" providerId="ADAL" clId="{939A9E1B-3B71-43CB-AC31-1B50BCC3637C}" dt="2025-10-17T08:37:39.774" v="58" actId="478"/>
          <ac:spMkLst>
            <pc:docMk/>
            <pc:sldMk cId="0" sldId="2147481855"/>
            <ac:spMk id="3" creationId="{95E88196-63D5-0205-443B-B21F1BE4BDFD}"/>
          </ac:spMkLst>
        </pc:spChg>
        <pc:spChg chg="add del mod ord">
          <ac:chgData name="Marta Clariana Colet" userId="6c19f009-d79f-4509-98f9-5b5d8beb2e1a" providerId="ADAL" clId="{939A9E1B-3B71-43CB-AC31-1B50BCC3637C}" dt="2025-10-17T08:37:39.774" v="58" actId="478"/>
          <ac:spMkLst>
            <pc:docMk/>
            <pc:sldMk cId="0" sldId="2147481855"/>
            <ac:spMk id="4" creationId="{69915462-C376-F8FA-4314-C2FFE687C331}"/>
          </ac:spMkLst>
        </pc:spChg>
        <pc:spChg chg="add del mod">
          <ac:chgData name="Marta Clariana Colet" userId="6c19f009-d79f-4509-98f9-5b5d8beb2e1a" providerId="ADAL" clId="{939A9E1B-3B71-43CB-AC31-1B50BCC3637C}" dt="2025-10-17T08:41:05.606" v="60" actId="478"/>
          <ac:spMkLst>
            <pc:docMk/>
            <pc:sldMk cId="0" sldId="2147481855"/>
            <ac:spMk id="5" creationId="{4FDEA04A-5AFC-F1CD-9ACB-93FA769545D0}"/>
          </ac:spMkLst>
        </pc:spChg>
        <pc:spChg chg="add mod">
          <ac:chgData name="Marta Clariana Colet" userId="6c19f009-d79f-4509-98f9-5b5d8beb2e1a" providerId="ADAL" clId="{939A9E1B-3B71-43CB-AC31-1B50BCC3637C}" dt="2025-10-17T08:41:30.213" v="88" actId="1076"/>
          <ac:spMkLst>
            <pc:docMk/>
            <pc:sldMk cId="0" sldId="2147481855"/>
            <ac:spMk id="6" creationId="{B0B072F0-8EE4-44AE-C5DF-A5F662E87452}"/>
          </ac:spMkLst>
        </pc:spChg>
        <pc:spChg chg="mod">
          <ac:chgData name="Marta Clariana Colet" userId="6c19f009-d79f-4509-98f9-5b5d8beb2e1a" providerId="ADAL" clId="{939A9E1B-3B71-43CB-AC31-1B50BCC3637C}" dt="2025-10-17T08:46:18.538" v="207" actId="1036"/>
          <ac:spMkLst>
            <pc:docMk/>
            <pc:sldMk cId="0" sldId="2147481855"/>
            <ac:spMk id="10" creationId="{A7B53345-C5FD-B900-A599-4FEEC5F36D02}"/>
          </ac:spMkLst>
        </pc:spChg>
        <pc:spChg chg="add mod">
          <ac:chgData name="Marta Clariana Colet" userId="6c19f009-d79f-4509-98f9-5b5d8beb2e1a" providerId="ADAL" clId="{939A9E1B-3B71-43CB-AC31-1B50BCC3637C}" dt="2025-10-17T08:45:58.054" v="192" actId="1076"/>
          <ac:spMkLst>
            <pc:docMk/>
            <pc:sldMk cId="0" sldId="2147481855"/>
            <ac:spMk id="11" creationId="{8FDA3E48-31AB-5EEE-5330-2CD4D69CFEE7}"/>
          </ac:spMkLst>
        </pc:spChg>
        <pc:spChg chg="mod">
          <ac:chgData name="Marta Clariana Colet" userId="6c19f009-d79f-4509-98f9-5b5d8beb2e1a" providerId="ADAL" clId="{939A9E1B-3B71-43CB-AC31-1B50BCC3637C}" dt="2025-10-17T08:47:20.573" v="230" actId="20577"/>
          <ac:spMkLst>
            <pc:docMk/>
            <pc:sldMk cId="0" sldId="2147481855"/>
            <ac:spMk id="12" creationId="{9F719AC6-D384-82E9-79F8-8847435831B7}"/>
          </ac:spMkLst>
        </pc:spChg>
        <pc:spChg chg="add del mod ord">
          <ac:chgData name="Marta Clariana Colet" userId="6c19f009-d79f-4509-98f9-5b5d8beb2e1a" providerId="ADAL" clId="{939A9E1B-3B71-43CB-AC31-1B50BCC3637C}" dt="2025-10-17T08:45:54.859" v="191" actId="478"/>
          <ac:spMkLst>
            <pc:docMk/>
            <pc:sldMk cId="0" sldId="2147481855"/>
            <ac:spMk id="13" creationId="{39D5C8C5-E573-6F60-F134-99ABC8382CF5}"/>
          </ac:spMkLst>
        </pc:spChg>
        <pc:grpChg chg="mod">
          <ac:chgData name="Marta Clariana Colet" userId="6c19f009-d79f-4509-98f9-5b5d8beb2e1a" providerId="ADAL" clId="{939A9E1B-3B71-43CB-AC31-1B50BCC3637C}" dt="2025-10-17T08:46:11.096" v="202" actId="1035"/>
          <ac:grpSpMkLst>
            <pc:docMk/>
            <pc:sldMk cId="0" sldId="2147481855"/>
            <ac:grpSpMk id="7" creationId="{EEE86202-BD72-FD94-62A4-7B2FD79A4827}"/>
          </ac:grpSpMkLst>
        </pc:grpChg>
        <pc:grpChg chg="mod">
          <ac:chgData name="Marta Clariana Colet" userId="6c19f009-d79f-4509-98f9-5b5d8beb2e1a" providerId="ADAL" clId="{939A9E1B-3B71-43CB-AC31-1B50BCC3637C}" dt="2025-10-17T08:46:11.096" v="202" actId="1035"/>
          <ac:grpSpMkLst>
            <pc:docMk/>
            <pc:sldMk cId="0" sldId="2147481855"/>
            <ac:grpSpMk id="9" creationId="{7D5F3D66-B2FB-53E6-38B6-4BFE45006377}"/>
          </ac:grpSpMkLst>
        </pc:grpChg>
        <pc:picChg chg="add del mod">
          <ac:chgData name="Marta Clariana Colet" userId="6c19f009-d79f-4509-98f9-5b5d8beb2e1a" providerId="ADAL" clId="{939A9E1B-3B71-43CB-AC31-1B50BCC3637C}" dt="2025-10-17T08:42:45.460" v="97" actId="478"/>
          <ac:picMkLst>
            <pc:docMk/>
            <pc:sldMk cId="0" sldId="2147481855"/>
            <ac:picMk id="1026" creationId="{2C1E38D8-6964-67D4-18D3-D5A7FF113E41}"/>
          </ac:picMkLst>
        </pc:picChg>
        <pc:picChg chg="add mod">
          <ac:chgData name="Marta Clariana Colet" userId="6c19f009-d79f-4509-98f9-5b5d8beb2e1a" providerId="ADAL" clId="{939A9E1B-3B71-43CB-AC31-1B50BCC3637C}" dt="2025-10-17T08:42:56.028" v="102" actId="1076"/>
          <ac:picMkLst>
            <pc:docMk/>
            <pc:sldMk cId="0" sldId="2147481855"/>
            <ac:picMk id="1028" creationId="{D22FC041-8359-6B37-45DE-E344A5AA12E0}"/>
          </ac:picMkLst>
        </pc:picChg>
      </pc:sldChg>
    </pc:docChg>
  </pc:docChgLst>
  <pc:docChgLst>
    <pc:chgData name="Marta Clariana Colet" userId="S::mclariana@almirall.com::6c19f009-d79f-4509-98f9-5b5d8beb2e1a" providerId="AD" clId="Web-{6F40BF52-3B7C-D1ED-A2FC-D2E3C2C864FF}"/>
    <pc:docChg chg="modSld">
      <pc:chgData name="Marta Clariana Colet" userId="S::mclariana@almirall.com::6c19f009-d79f-4509-98f9-5b5d8beb2e1a" providerId="AD" clId="Web-{6F40BF52-3B7C-D1ED-A2FC-D2E3C2C864FF}" dt="2025-10-17T08:09:00.629" v="1"/>
      <pc:docMkLst>
        <pc:docMk/>
      </pc:docMkLst>
      <pc:sldChg chg="modSp">
        <pc:chgData name="Marta Clariana Colet" userId="S::mclariana@almirall.com::6c19f009-d79f-4509-98f9-5b5d8beb2e1a" providerId="AD" clId="Web-{6F40BF52-3B7C-D1ED-A2FC-D2E3C2C864FF}" dt="2025-10-17T08:09:00.629" v="1"/>
        <pc:sldMkLst>
          <pc:docMk/>
          <pc:sldMk cId="494914006" sldId="2147476105"/>
        </pc:sldMkLst>
        <pc:picChg chg="mod">
          <ac:chgData name="Marta Clariana Colet" userId="S::mclariana@almirall.com::6c19f009-d79f-4509-98f9-5b5d8beb2e1a" providerId="AD" clId="Web-{6F40BF52-3B7C-D1ED-A2FC-D2E3C2C864FF}" dt="2025-10-17T08:09:00.629" v="1"/>
          <ac:picMkLst>
            <pc:docMk/>
            <pc:sldMk cId="494914006" sldId="2147476105"/>
            <ac:picMk id="14" creationId="{E4B5855A-3CC3-DF38-658F-1F82AF3EACE7}"/>
          </ac:picMkLst>
        </pc:picChg>
      </pc:sldChg>
    </pc:docChg>
  </pc:docChgLst>
  <pc:docChgLst>
    <pc:chgData name="Mar García Miranda" userId="c18ebe07-b4dd-4859-982c-40d9053cf126" providerId="ADAL" clId="{67190D0F-B368-4784-A372-74CB95093BA0}"/>
    <pc:docChg chg="undo custSel addSld delSld modSld sldOrd">
      <pc:chgData name="Mar García Miranda" userId="c18ebe07-b4dd-4859-982c-40d9053cf126" providerId="ADAL" clId="{67190D0F-B368-4784-A372-74CB95093BA0}" dt="2025-10-17T08:47:14.945" v="130" actId="47"/>
      <pc:docMkLst>
        <pc:docMk/>
      </pc:docMkLst>
      <pc:sldChg chg="modSp add del mod">
        <pc:chgData name="Mar García Miranda" userId="c18ebe07-b4dd-4859-982c-40d9053cf126" providerId="ADAL" clId="{67190D0F-B368-4784-A372-74CB95093BA0}" dt="2025-10-17T08:47:14.945" v="130" actId="47"/>
        <pc:sldMkLst>
          <pc:docMk/>
          <pc:sldMk cId="0" sldId="256"/>
        </pc:sldMkLst>
        <pc:grpChg chg="mod">
          <ac:chgData name="Mar García Miranda" userId="c18ebe07-b4dd-4859-982c-40d9053cf126" providerId="ADAL" clId="{67190D0F-B368-4784-A372-74CB95093BA0}" dt="2025-10-17T08:39:59.883" v="10" actId="14100"/>
          <ac:grpSpMkLst>
            <pc:docMk/>
            <pc:sldMk cId="0" sldId="256"/>
            <ac:grpSpMk id="3" creationId="{00000000-0000-0000-0000-000000000000}"/>
          </ac:grpSpMkLst>
        </pc:grpChg>
      </pc:sldChg>
      <pc:sldChg chg="del ord">
        <pc:chgData name="Mar García Miranda" userId="c18ebe07-b4dd-4859-982c-40d9053cf126" providerId="ADAL" clId="{67190D0F-B368-4784-A372-74CB95093BA0}" dt="2025-10-17T08:36:00.854" v="2" actId="47"/>
        <pc:sldMkLst>
          <pc:docMk/>
          <pc:sldMk cId="1237899430" sldId="2147481853"/>
        </pc:sldMkLst>
      </pc:sldChg>
      <pc:sldChg chg="addSp delSp modSp add mod">
        <pc:chgData name="Mar García Miranda" userId="c18ebe07-b4dd-4859-982c-40d9053cf126" providerId="ADAL" clId="{67190D0F-B368-4784-A372-74CB95093BA0}" dt="2025-10-17T08:46:45.823" v="127" actId="255"/>
        <pc:sldMkLst>
          <pc:docMk/>
          <pc:sldMk cId="0" sldId="2147481855"/>
        </pc:sldMkLst>
        <pc:spChg chg="del">
          <ac:chgData name="Mar García Miranda" userId="c18ebe07-b4dd-4859-982c-40d9053cf126" providerId="ADAL" clId="{67190D0F-B368-4784-A372-74CB95093BA0}" dt="2025-10-17T08:38:29.400" v="3" actId="478"/>
          <ac:spMkLst>
            <pc:docMk/>
            <pc:sldMk cId="0" sldId="2147481855"/>
            <ac:spMk id="2" creationId="{00000000-0000-0000-0000-000000000000}"/>
          </ac:spMkLst>
        </pc:spChg>
        <pc:spChg chg="add del mod">
          <ac:chgData name="Mar García Miranda" userId="c18ebe07-b4dd-4859-982c-40d9053cf126" providerId="ADAL" clId="{67190D0F-B368-4784-A372-74CB95093BA0}" dt="2025-10-17T08:38:40.287" v="8" actId="478"/>
          <ac:spMkLst>
            <pc:docMk/>
            <pc:sldMk cId="0" sldId="2147481855"/>
            <ac:spMk id="3" creationId="{11AD9524-10D1-6E17-6E32-B2ECE8B81ADB}"/>
          </ac:spMkLst>
        </pc:spChg>
        <pc:spChg chg="mod">
          <ac:chgData name="Mar García Miranda" userId="c18ebe07-b4dd-4859-982c-40d9053cf126" providerId="ADAL" clId="{67190D0F-B368-4784-A372-74CB95093BA0}" dt="2025-10-17T08:43:19.737" v="11"/>
          <ac:spMkLst>
            <pc:docMk/>
            <pc:sldMk cId="0" sldId="2147481855"/>
            <ac:spMk id="5" creationId="{A1FFE9DD-E5BA-3BC5-E014-3E89664E0028}"/>
          </ac:spMkLst>
        </pc:spChg>
        <pc:spChg chg="mod">
          <ac:chgData name="Mar García Miranda" userId="c18ebe07-b4dd-4859-982c-40d9053cf126" providerId="ADAL" clId="{67190D0F-B368-4784-A372-74CB95093BA0}" dt="2025-10-17T08:44:00.515" v="14"/>
          <ac:spMkLst>
            <pc:docMk/>
            <pc:sldMk cId="0" sldId="2147481855"/>
            <ac:spMk id="8" creationId="{DAD2510E-8E0E-4857-0A64-15D5536E37C9}"/>
          </ac:spMkLst>
        </pc:spChg>
        <pc:spChg chg="mod">
          <ac:chgData name="Mar García Miranda" userId="c18ebe07-b4dd-4859-982c-40d9053cf126" providerId="ADAL" clId="{67190D0F-B368-4784-A372-74CB95093BA0}" dt="2025-10-17T08:44:12.511" v="16"/>
          <ac:spMkLst>
            <pc:docMk/>
            <pc:sldMk cId="0" sldId="2147481855"/>
            <ac:spMk id="10" creationId="{A7B53345-C5FD-B900-A599-4FEEC5F36D02}"/>
          </ac:spMkLst>
        </pc:spChg>
        <pc:spChg chg="mod">
          <ac:chgData name="Mar García Miranda" userId="c18ebe07-b4dd-4859-982c-40d9053cf126" providerId="ADAL" clId="{67190D0F-B368-4784-A372-74CB95093BA0}" dt="2025-10-17T08:46:45.823" v="127" actId="255"/>
          <ac:spMkLst>
            <pc:docMk/>
            <pc:sldMk cId="0" sldId="2147481855"/>
            <ac:spMk id="11" creationId="{8FDA3E48-31AB-5EEE-5330-2CD4D69CFEE7}"/>
          </ac:spMkLst>
        </pc:spChg>
        <pc:spChg chg="add mod">
          <ac:chgData name="Mar García Miranda" userId="c18ebe07-b4dd-4859-982c-40d9053cf126" providerId="ADAL" clId="{67190D0F-B368-4784-A372-74CB95093BA0}" dt="2025-10-17T08:46:40.297" v="126" actId="113"/>
          <ac:spMkLst>
            <pc:docMk/>
            <pc:sldMk cId="0" sldId="2147481855"/>
            <ac:spMk id="12" creationId="{9F719AC6-D384-82E9-79F8-8847435831B7}"/>
          </ac:spMkLst>
        </pc:spChg>
        <pc:grpChg chg="add del mod">
          <ac:chgData name="Mar García Miranda" userId="c18ebe07-b4dd-4859-982c-40d9053cf126" providerId="ADAL" clId="{67190D0F-B368-4784-A372-74CB95093BA0}" dt="2025-10-17T08:43:21.465" v="12" actId="478"/>
          <ac:grpSpMkLst>
            <pc:docMk/>
            <pc:sldMk cId="0" sldId="2147481855"/>
            <ac:grpSpMk id="4" creationId="{1EFFFC30-F316-35AB-F4C4-B97D8E31F847}"/>
          </ac:grpSpMkLst>
        </pc:grpChg>
        <pc:grpChg chg="add mod">
          <ac:chgData name="Mar García Miranda" userId="c18ebe07-b4dd-4859-982c-40d9053cf126" providerId="ADAL" clId="{67190D0F-B368-4784-A372-74CB95093BA0}" dt="2025-10-17T08:44:32.527" v="19" actId="1076"/>
          <ac:grpSpMkLst>
            <pc:docMk/>
            <pc:sldMk cId="0" sldId="2147481855"/>
            <ac:grpSpMk id="7" creationId="{EEE86202-BD72-FD94-62A4-7B2FD79A4827}"/>
          </ac:grpSpMkLst>
        </pc:grpChg>
        <pc:grpChg chg="add mod">
          <ac:chgData name="Mar García Miranda" userId="c18ebe07-b4dd-4859-982c-40d9053cf126" providerId="ADAL" clId="{67190D0F-B368-4784-A372-74CB95093BA0}" dt="2025-10-17T08:44:17.104" v="18" actId="1076"/>
          <ac:grpSpMkLst>
            <pc:docMk/>
            <pc:sldMk cId="0" sldId="2147481855"/>
            <ac:grpSpMk id="9" creationId="{7D5F3D66-B2FB-53E6-38B6-4BFE45006377}"/>
          </ac:grpSpMkLst>
        </pc:grpChg>
        <pc:picChg chg="del">
          <ac:chgData name="Mar García Miranda" userId="c18ebe07-b4dd-4859-982c-40d9053cf126" providerId="ADAL" clId="{67190D0F-B368-4784-A372-74CB95093BA0}" dt="2025-10-17T08:44:00.264" v="13" actId="478"/>
          <ac:picMkLst>
            <pc:docMk/>
            <pc:sldMk cId="0" sldId="2147481855"/>
            <ac:picMk id="1028" creationId="{D22FC041-8359-6B37-45DE-E344A5AA12E0}"/>
          </ac:picMkLst>
        </pc:picChg>
      </pc:sldChg>
      <pc:sldMasterChg chg="addSldLayout delSldLayout">
        <pc:chgData name="Mar García Miranda" userId="c18ebe07-b4dd-4859-982c-40d9053cf126" providerId="ADAL" clId="{67190D0F-B368-4784-A372-74CB95093BA0}" dt="2025-10-17T08:47:14.945" v="130" actId="47"/>
        <pc:sldMasterMkLst>
          <pc:docMk/>
          <pc:sldMasterMk cId="848143315" sldId="2147483648"/>
        </pc:sldMasterMkLst>
        <pc:sldLayoutChg chg="add del">
          <pc:chgData name="Mar García Miranda" userId="c18ebe07-b4dd-4859-982c-40d9053cf126" providerId="ADAL" clId="{67190D0F-B368-4784-A372-74CB95093BA0}" dt="2025-10-17T08:47:14.945" v="130" actId="47"/>
          <pc:sldLayoutMkLst>
            <pc:docMk/>
            <pc:sldMasterMk cId="848143315" sldId="2147483648"/>
            <pc:sldLayoutMk cId="3544678343" sldId="214748366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299766240157478"/>
          <c:y val="0.32586335347789408"/>
          <c:w val="0.60981483759842525"/>
          <c:h val="0.544830306051285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CAL</c:v>
                </c:pt>
                <c:pt idx="1">
                  <c:v>DPB</c:v>
                </c:pt>
                <c:pt idx="2">
                  <c:v>CAL/DPB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0.19</c:v>
                </c:pt>
                <c:pt idx="1">
                  <c:v>0.3</c:v>
                </c:pt>
                <c:pt idx="2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5-4DEF-8677-C10EE1D9B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7485439"/>
        <c:axId val="1417485919"/>
      </c:barChart>
      <c:catAx>
        <c:axId val="141748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1417485919"/>
        <c:crosses val="autoZero"/>
        <c:auto val="1"/>
        <c:lblAlgn val="ctr"/>
        <c:lblOffset val="100"/>
        <c:noMultiLvlLbl val="0"/>
      </c:catAx>
      <c:valAx>
        <c:axId val="1417485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1417485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7B-4D10-92CB-47D546715F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7B-4D10-92CB-47D546715F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7B-4D10-92CB-47D546715F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7B-4D10-92CB-47D546715FD5}"/>
              </c:ext>
            </c:extLst>
          </c:dPt>
          <c:dLbls>
            <c:dLbl>
              <c:idx val="1"/>
              <c:layout>
                <c:manualLayout>
                  <c:x val="6.9210573207805978E-2"/>
                  <c:y val="0.115487305148692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B-4D10-92CB-47D546715F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1er trim.</c:v>
                </c:pt>
                <c:pt idx="1">
                  <c:v>2º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F7B-4D10-92CB-47D546715FD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3-4315-BDF4-63E03C041C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3-4315-BDF4-63E03C041C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3-4315-BDF4-63E03C041C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53-4315-BDF4-63E03C041CE5}"/>
              </c:ext>
            </c:extLst>
          </c:dPt>
          <c:dLbls>
            <c:dLbl>
              <c:idx val="1"/>
              <c:layout>
                <c:manualLayout>
                  <c:x val="0.11851359540542418"/>
                  <c:y val="0.1820463980350218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53-4315-BDF4-63E03C041C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1er trim.</c:v>
                </c:pt>
                <c:pt idx="1">
                  <c:v>2º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84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53-4315-BDF4-63E03C041CE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98-4EE0-862B-28B3B5B4E7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98-4EE0-862B-28B3B5B4E7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98-4EE0-862B-28B3B5B4E7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D98-4EE0-862B-28B3B5B4E798}"/>
              </c:ext>
            </c:extLst>
          </c:dPt>
          <c:dLbls>
            <c:dLbl>
              <c:idx val="1"/>
              <c:layout>
                <c:manualLayout>
                  <c:x val="0.13823480428447146"/>
                  <c:y val="0.1894418528001695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98-4EE0-862B-28B3B5B4E7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1er trim.</c:v>
                </c:pt>
                <c:pt idx="1">
                  <c:v>2º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79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98-4EE0-862B-28B3B5B4E79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F7-4609-8677-BE00C08568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F7-4609-8677-BE00C08568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F7-4609-8677-BE00C08568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7F7-4609-8677-BE00C0856876}"/>
              </c:ext>
            </c:extLst>
          </c:dPt>
          <c:dLbls>
            <c:dLbl>
              <c:idx val="1"/>
              <c:layout>
                <c:manualLayout>
                  <c:x val="0.1579560131635187"/>
                  <c:y val="0.2190236718607604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F7-4609-8677-BE00C08568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1er trim.</c:v>
                </c:pt>
                <c:pt idx="1">
                  <c:v>2º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7F7-4609-8677-BE00C085687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2T09:39:13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20241 10168 1527 0 0,'2'0'1552'0'0,"2"-13"3049"0"0,6-1-5825 0 0,3 14-2913 0 0,-1-14 4137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2T09:39:13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20241 10168 1527 0 0,'2'0'1552'0'0,"2"-13"3049"0"0,6-1-5825 0 0,3 14-2913 0 0,-1-14 4137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2T09:39:13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20241 10130 1527 0 0,'1'0'1552'0'0,"1"-1"3049"0"0,3 0-5825 0 0,2 1-2913 0 0,-1-1 4137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3D25-50CC-4109-8F9D-957625411DA7}" type="datetimeFigureOut">
              <a:rPr lang="es-ES" smtClean="0"/>
              <a:t>05/11/2025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AA626-8D47-4ADD-AB07-17400170BD0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67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A644800F-FE23-5445-6A74-9D06E9897A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23638283-D38D-7C1F-B274-9FAD7292A3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 dirty="0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16ABDAB2-7AE1-7AF4-92C0-3D7C8505A5D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0B5577-2517-4FDB-897D-4E4B4EFFCCA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B2F463E-FC79-2771-1F02-5F0DFAC0C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CD0ED349-A143-2F6E-D561-DC53D47DA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D606D020-D831-87B1-34AD-25DB4ABC2E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 dirty="0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588038E1-5C99-48C5-AD44-9DEFAE559A6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0B5577-2517-4FDB-897D-4E4B4EFFCCA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741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Los excipientes de la espuma y la pomada son los mismos añadiéndole dos gases a la espuma.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AA626-8D47-4ADD-AB07-17400170BD0E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546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DFF798D-ABF8-0224-7252-E69C7F06E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3824DDAB-3262-272B-5BE1-F8328E043B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F367644B-D5B5-7945-84C8-1A70A01701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 dirty="0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D7DA2F95-4B87-8B5E-4D81-FDD3FF70C23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0B5577-2517-4FDB-897D-4E4B4EFFCCA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45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44118-0FAB-CA4F-8652-D5C0300819D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954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98D5A-8FD2-214B-90AF-C6FB7C19CA8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5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C469E5-0F2F-C485-BE18-A645AC125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44B27B00-35D0-770E-0EC4-CE2A770BF4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CDF0360E-9484-931A-C2DE-C5A1E942E0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 dirty="0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08220E7F-E102-049A-BC82-06D98724EBF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0B5577-2517-4FDB-897D-4E4B4EFFCCA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341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73E321A-BC4D-81CF-2B35-22DEE4098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6526815A-CAE5-83C5-2944-ECE132459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5708AF13-4AD8-5602-E875-171E5C0C35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 dirty="0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67568977-2BEB-637B-8D8C-BA09D2D39C1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0B5577-2517-4FDB-897D-4E4B4EFFCCA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60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22695-381E-457A-9DD8-3A62F305625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999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230FED2-798F-A05E-F40F-9EE0F5F60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5F97CD7D-9E58-2A0D-90F2-41E0609F8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9BEDB62C-9CE3-BC08-FB8A-EE881691BE0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 dirty="0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30AE95F9-2ACB-0FF9-8499-8946122B14C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0B5577-2517-4FDB-897D-4E4B4EFFCCA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518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B8FF130D-C665-B8B1-6AD2-7D1056C55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BDBC0CAA-C246-6F82-8FE7-9C338CE9EC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39C016C9-C57B-48CE-CB9A-26D08DF54E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795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1706037-FDBB-2A89-C3C6-B8E85F25A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3FD6A2E9-956C-C6EE-4C8D-CD663AA1E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EC6BF686-6A96-8B4F-47BC-22B65E0811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r>
              <a:rPr lang="es-ES" b="1" dirty="0"/>
              <a:t>Definición, incidencia y prevalencia de psoriasis</a:t>
            </a:r>
          </a:p>
          <a:p>
            <a:pPr lvl="0"/>
            <a:endParaRPr lang="es-ES" dirty="0"/>
          </a:p>
          <a:p>
            <a:pPr lvl="0"/>
            <a:r>
              <a:rPr lang="es-ES" dirty="0"/>
              <a:t>La </a:t>
            </a:r>
            <a:r>
              <a:rPr lang="es-ES" b="1" dirty="0"/>
              <a:t>psoriasis</a:t>
            </a:r>
            <a:r>
              <a:rPr lang="es-ES" dirty="0"/>
              <a:t> es una enfermedad inflamatoria crónica de la piel y sistémica, mediada por el sistema inmunológico. Se caracteriza por la presencia de placas eritematosas bien delimitadas con escamas plateadas, comúnmente localizadas en el cuero cabelludo, codos, rodillas y región </a:t>
            </a:r>
            <a:r>
              <a:rPr lang="es-ES" dirty="0" err="1"/>
              <a:t>presacral</a:t>
            </a:r>
            <a:r>
              <a:rPr lang="es-ES" dirty="0"/>
              <a:t>, aunque puede afectar cualquier área de la piel, incluyendo palmas, plantas, uñas y genitales. La psoriasis puede presentarse en varias formas, siendo la más común la psoriasis en placas.</a:t>
            </a:r>
            <a:r>
              <a:rPr lang="es-ES" b="1" baseline="30000" dirty="0"/>
              <a:t>[1-3]</a:t>
            </a:r>
            <a:endParaRPr lang="es-ES" dirty="0"/>
          </a:p>
          <a:p>
            <a:pPr lvl="0"/>
            <a:r>
              <a:rPr lang="es-ES" b="1" dirty="0"/>
              <a:t>Incidencia y prevalencia</a:t>
            </a:r>
            <a:r>
              <a:rPr lang="es-ES" dirty="0"/>
              <a:t> </a:t>
            </a:r>
            <a:r>
              <a:rPr lang="es-ES" b="1" baseline="30000" dirty="0"/>
              <a:t>[3-7]</a:t>
            </a:r>
            <a:endParaRPr lang="es-ES" dirty="0"/>
          </a:p>
          <a:p>
            <a:pPr lvl="0"/>
            <a:endParaRPr lang="es-ES" b="1" baseline="30000" dirty="0"/>
          </a:p>
          <a:p>
            <a:pPr lvl="0"/>
            <a:r>
              <a:rPr lang="es-ES" dirty="0"/>
              <a:t>Afecta aproximadamente al 2-4% de la población mundial. En los Estados Unidos, la prevalencia es del 3.2% de la población, incluyendo el 1% de los niños. </a:t>
            </a:r>
          </a:p>
          <a:p>
            <a:pPr lvl="0"/>
            <a:r>
              <a:rPr lang="es-ES" dirty="0"/>
              <a:t>A nivel global, la prevalencia varía significativamente según la región geográfica, siendo más alta en países de altos ingresos y en regiones con poblaciones más envejecidas. P. ej., en Ontario, Canadá, la prevalencia ajustada por edad y sexo aumentó de 1,74 % a 2,32 % entre el 2000 y el 2015. La incidencia global en 2019 fue de 57,8 por 100.000 personas.</a:t>
            </a:r>
          </a:p>
          <a:p>
            <a:pPr lvl="0"/>
            <a:endParaRPr lang="es-ES" dirty="0"/>
          </a:p>
          <a:p>
            <a:pPr lvl="0"/>
            <a:endParaRPr lang="es-ES" dirty="0"/>
          </a:p>
          <a:p>
            <a:pPr lvl="0"/>
            <a:r>
              <a:rPr lang="es-ES" dirty="0">
                <a:latin typeface="Calibri"/>
                <a:cs typeface="Calibri"/>
              </a:rPr>
              <a:t>Referencias bibliográficas </a:t>
            </a:r>
            <a:endParaRPr lang="es-ES" dirty="0"/>
          </a:p>
          <a:p>
            <a:pPr lvl="0"/>
            <a:endParaRPr lang="es-ES" dirty="0"/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 err="1"/>
              <a:t>Menter</a:t>
            </a:r>
            <a:r>
              <a:rPr lang="es-ES" dirty="0"/>
              <a:t> A, </a:t>
            </a:r>
            <a:r>
              <a:rPr lang="es-ES" dirty="0" err="1"/>
              <a:t>Strober</a:t>
            </a:r>
            <a:r>
              <a:rPr lang="es-ES" dirty="0"/>
              <a:t> BE, Kaplan DH, et al. </a:t>
            </a:r>
            <a:r>
              <a:rPr lang="es-ES" dirty="0" err="1"/>
              <a:t>Joint</a:t>
            </a:r>
            <a:r>
              <a:rPr lang="es-ES" dirty="0"/>
              <a:t> AAD-NPF </a:t>
            </a:r>
            <a:r>
              <a:rPr lang="es-ES" dirty="0" err="1"/>
              <a:t>guidelines</a:t>
            </a:r>
            <a:r>
              <a:rPr lang="es-ES" dirty="0"/>
              <a:t> of care for the </a:t>
            </a:r>
            <a:r>
              <a:rPr lang="es-ES" dirty="0" err="1"/>
              <a:t>management</a:t>
            </a:r>
            <a:r>
              <a:rPr lang="es-ES" dirty="0"/>
              <a:t> and treatment of psoriasis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biologics</a:t>
            </a:r>
            <a:r>
              <a:rPr lang="es-ES" dirty="0"/>
              <a:t>. J Am Acad </a:t>
            </a:r>
            <a:r>
              <a:rPr lang="es-ES" dirty="0" err="1"/>
              <a:t>Dermatol</a:t>
            </a:r>
            <a:r>
              <a:rPr lang="es-ES" dirty="0"/>
              <a:t>. 2019;80(4):1029-72. doi:10.1016/j.jaad.2018.11.057.</a:t>
            </a:r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 err="1"/>
              <a:t>Elmets</a:t>
            </a:r>
            <a:r>
              <a:rPr lang="es-ES" dirty="0"/>
              <a:t> CA, </a:t>
            </a:r>
            <a:r>
              <a:rPr lang="es-ES" dirty="0" err="1"/>
              <a:t>Leonardi</a:t>
            </a:r>
            <a:r>
              <a:rPr lang="es-ES" dirty="0"/>
              <a:t> CL, Davis DMR, et al. </a:t>
            </a:r>
            <a:r>
              <a:rPr lang="es-ES" dirty="0" err="1"/>
              <a:t>Joint</a:t>
            </a:r>
            <a:r>
              <a:rPr lang="es-ES" dirty="0"/>
              <a:t> AAD-NPF </a:t>
            </a:r>
            <a:r>
              <a:rPr lang="es-ES" dirty="0" err="1"/>
              <a:t>guidelines</a:t>
            </a:r>
            <a:r>
              <a:rPr lang="es-ES" dirty="0"/>
              <a:t> of care for the </a:t>
            </a:r>
            <a:r>
              <a:rPr lang="es-ES" dirty="0" err="1"/>
              <a:t>management</a:t>
            </a:r>
            <a:r>
              <a:rPr lang="es-ES" dirty="0"/>
              <a:t> and treatment of psoriasis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awareness</a:t>
            </a:r>
            <a:r>
              <a:rPr lang="es-ES" dirty="0"/>
              <a:t> and </a:t>
            </a:r>
            <a:r>
              <a:rPr lang="es-ES" dirty="0" err="1"/>
              <a:t>attention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comorbidities</a:t>
            </a:r>
            <a:r>
              <a:rPr lang="es-ES" dirty="0"/>
              <a:t>. J Am Acad </a:t>
            </a:r>
            <a:r>
              <a:rPr lang="es-ES" dirty="0" err="1"/>
              <a:t>Dermatol</a:t>
            </a:r>
            <a:r>
              <a:rPr lang="es-ES" dirty="0"/>
              <a:t>. 2019;80(4):1073-1113. doi:10.1016/j.jaad.2018.11.058.</a:t>
            </a:r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/>
              <a:t>Garner KK, Hoy KDS, </a:t>
            </a:r>
            <a:r>
              <a:rPr lang="es-ES" dirty="0" err="1"/>
              <a:t>Carpenter</a:t>
            </a:r>
            <a:r>
              <a:rPr lang="es-ES" dirty="0"/>
              <a:t> AM. Psoriasis: </a:t>
            </a:r>
            <a:r>
              <a:rPr lang="es-ES" dirty="0" err="1"/>
              <a:t>recognition</a:t>
            </a:r>
            <a:r>
              <a:rPr lang="es-ES" dirty="0"/>
              <a:t> and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strategies</a:t>
            </a:r>
            <a:r>
              <a:rPr lang="es-ES" dirty="0"/>
              <a:t>. Am </a:t>
            </a:r>
            <a:r>
              <a:rPr lang="es-ES" dirty="0" err="1"/>
              <a:t>Fam</a:t>
            </a:r>
            <a:r>
              <a:rPr lang="es-ES" dirty="0"/>
              <a:t> </a:t>
            </a:r>
            <a:r>
              <a:rPr lang="es-ES" dirty="0" err="1"/>
              <a:t>Physician</a:t>
            </a:r>
            <a:r>
              <a:rPr lang="es-ES" dirty="0"/>
              <a:t>. 2023;108(6):562-73.</a:t>
            </a:r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 err="1"/>
              <a:t>Vičić</a:t>
            </a:r>
            <a:r>
              <a:rPr lang="es-ES" dirty="0"/>
              <a:t> M, </a:t>
            </a:r>
            <a:r>
              <a:rPr lang="es-ES" dirty="0" err="1"/>
              <a:t>Kaštelan</a:t>
            </a:r>
            <a:r>
              <a:rPr lang="es-ES" dirty="0"/>
              <a:t> M, </a:t>
            </a:r>
            <a:r>
              <a:rPr lang="es-ES" dirty="0" err="1"/>
              <a:t>Brajac</a:t>
            </a:r>
            <a:r>
              <a:rPr lang="es-ES" dirty="0"/>
              <a:t> I, </a:t>
            </a:r>
            <a:r>
              <a:rPr lang="es-ES" dirty="0" err="1"/>
              <a:t>Sotošek</a:t>
            </a:r>
            <a:r>
              <a:rPr lang="es-ES" dirty="0"/>
              <a:t> V, </a:t>
            </a:r>
            <a:r>
              <a:rPr lang="es-ES" dirty="0" err="1"/>
              <a:t>Massari</a:t>
            </a:r>
            <a:r>
              <a:rPr lang="es-ES" dirty="0"/>
              <a:t> LP. </a:t>
            </a:r>
            <a:r>
              <a:rPr lang="es-ES" dirty="0" err="1"/>
              <a:t>Current</a:t>
            </a:r>
            <a:r>
              <a:rPr lang="es-ES" dirty="0"/>
              <a:t> </a:t>
            </a:r>
            <a:r>
              <a:rPr lang="es-ES" dirty="0" err="1"/>
              <a:t>concepts</a:t>
            </a:r>
            <a:r>
              <a:rPr lang="es-ES" dirty="0"/>
              <a:t> of psoriasis </a:t>
            </a:r>
            <a:r>
              <a:rPr lang="es-ES" dirty="0" err="1"/>
              <a:t>immunopathogenesis</a:t>
            </a:r>
            <a:r>
              <a:rPr lang="es-ES" dirty="0"/>
              <a:t>. </a:t>
            </a:r>
            <a:r>
              <a:rPr lang="es-ES" dirty="0" err="1"/>
              <a:t>Int</a:t>
            </a:r>
            <a:r>
              <a:rPr lang="es-ES" dirty="0"/>
              <a:t> J Mol </a:t>
            </a:r>
            <a:r>
              <a:rPr lang="es-ES" dirty="0" err="1"/>
              <a:t>Sci</a:t>
            </a:r>
            <a:r>
              <a:rPr lang="es-ES" dirty="0"/>
              <a:t>. 2021;22(21):11574. doi:10.3390/ijms222111574.</a:t>
            </a:r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/>
              <a:t>Parisi R, </a:t>
            </a:r>
            <a:r>
              <a:rPr lang="es-ES" dirty="0" err="1"/>
              <a:t>Iskandar</a:t>
            </a:r>
            <a:r>
              <a:rPr lang="es-ES" dirty="0"/>
              <a:t> IYK, </a:t>
            </a:r>
            <a:r>
              <a:rPr lang="es-ES" dirty="0" err="1"/>
              <a:t>Kontopantelis</a:t>
            </a:r>
            <a:r>
              <a:rPr lang="es-ES" dirty="0"/>
              <a:t> E, et al. </a:t>
            </a:r>
            <a:r>
              <a:rPr lang="es-ES" dirty="0" err="1"/>
              <a:t>National</a:t>
            </a:r>
            <a:r>
              <a:rPr lang="es-ES" dirty="0"/>
              <a:t>, regional, and </a:t>
            </a:r>
            <a:r>
              <a:rPr lang="es-ES" dirty="0" err="1"/>
              <a:t>worldwide</a:t>
            </a:r>
            <a:r>
              <a:rPr lang="es-ES" dirty="0"/>
              <a:t> </a:t>
            </a:r>
            <a:r>
              <a:rPr lang="es-ES" dirty="0" err="1"/>
              <a:t>epidemiology</a:t>
            </a:r>
            <a:r>
              <a:rPr lang="es-ES" dirty="0"/>
              <a:t> of psoriasis: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 and </a:t>
            </a:r>
            <a:r>
              <a:rPr lang="es-ES" dirty="0" err="1"/>
              <a:t>modelling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. BMJ. 2020;369doi:10.1136/bmj.m1590.</a:t>
            </a:r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/>
              <a:t>Eder L, </a:t>
            </a:r>
            <a:r>
              <a:rPr lang="es-ES" dirty="0" err="1"/>
              <a:t>Widdifield</a:t>
            </a:r>
            <a:r>
              <a:rPr lang="es-ES" dirty="0"/>
              <a:t> J, Rosen CF, et al. </a:t>
            </a:r>
            <a:r>
              <a:rPr lang="es-ES" dirty="0" err="1"/>
              <a:t>Trends</a:t>
            </a:r>
            <a:r>
              <a:rPr lang="es-ES" dirty="0"/>
              <a:t> in the </a:t>
            </a:r>
            <a:r>
              <a:rPr lang="es-ES" dirty="0" err="1"/>
              <a:t>prevalence</a:t>
            </a:r>
            <a:r>
              <a:rPr lang="es-ES" dirty="0"/>
              <a:t> and </a:t>
            </a:r>
            <a:r>
              <a:rPr lang="es-ES" dirty="0" err="1"/>
              <a:t>incidence</a:t>
            </a:r>
            <a:r>
              <a:rPr lang="es-ES" dirty="0"/>
              <a:t> of psoriasis and </a:t>
            </a:r>
            <a:r>
              <a:rPr lang="es-ES" dirty="0" err="1"/>
              <a:t>psoriatic</a:t>
            </a:r>
            <a:r>
              <a:rPr lang="es-ES" dirty="0"/>
              <a:t> </a:t>
            </a:r>
            <a:r>
              <a:rPr lang="es-ES" dirty="0" err="1"/>
              <a:t>arthritis</a:t>
            </a:r>
            <a:r>
              <a:rPr lang="es-ES" dirty="0"/>
              <a:t> in Ontario, </a:t>
            </a:r>
            <a:r>
              <a:rPr lang="es-ES" dirty="0" err="1"/>
              <a:t>Canada</a:t>
            </a:r>
            <a:r>
              <a:rPr lang="es-ES" dirty="0"/>
              <a:t>: a </a:t>
            </a:r>
            <a:r>
              <a:rPr lang="es-ES" dirty="0" err="1"/>
              <a:t>population-based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. </a:t>
            </a:r>
            <a:r>
              <a:rPr lang="es-ES" dirty="0" err="1"/>
              <a:t>Arthritis</a:t>
            </a:r>
            <a:r>
              <a:rPr lang="es-ES" dirty="0"/>
              <a:t> Care Res (</a:t>
            </a:r>
            <a:r>
              <a:rPr lang="es-ES" dirty="0" err="1"/>
              <a:t>Hoboken</a:t>
            </a:r>
            <a:r>
              <a:rPr lang="es-ES" dirty="0"/>
              <a:t>). 2019;71(8):1084-91. doi:10.1002/acr.23743.</a:t>
            </a:r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/>
              <a:t>Damiani G, </a:t>
            </a:r>
            <a:r>
              <a:rPr lang="es-ES" dirty="0" err="1"/>
              <a:t>Bragazzi</a:t>
            </a:r>
            <a:r>
              <a:rPr lang="es-ES" dirty="0"/>
              <a:t> NL, </a:t>
            </a:r>
            <a:r>
              <a:rPr lang="es-ES" dirty="0" err="1"/>
              <a:t>Karimkhani</a:t>
            </a:r>
            <a:r>
              <a:rPr lang="es-ES" dirty="0"/>
              <a:t> </a:t>
            </a:r>
            <a:r>
              <a:rPr lang="es-ES" dirty="0" err="1"/>
              <a:t>Aksut</a:t>
            </a:r>
            <a:r>
              <a:rPr lang="es-ES" dirty="0"/>
              <a:t> C, et al. The global, regional, and </a:t>
            </a:r>
            <a:r>
              <a:rPr lang="es-ES" dirty="0" err="1"/>
              <a:t>national</a:t>
            </a:r>
            <a:r>
              <a:rPr lang="es-ES" dirty="0"/>
              <a:t> </a:t>
            </a:r>
            <a:r>
              <a:rPr lang="es-ES" dirty="0" err="1"/>
              <a:t>burden</a:t>
            </a:r>
            <a:r>
              <a:rPr lang="es-ES" dirty="0"/>
              <a:t> of psoriasis: </a:t>
            </a:r>
            <a:r>
              <a:rPr lang="es-ES" dirty="0" err="1"/>
              <a:t>results</a:t>
            </a:r>
            <a:r>
              <a:rPr lang="es-ES" dirty="0"/>
              <a:t> and </a:t>
            </a:r>
            <a:r>
              <a:rPr lang="es-ES" dirty="0" err="1"/>
              <a:t>insights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the Global </a:t>
            </a:r>
            <a:r>
              <a:rPr lang="es-ES" dirty="0" err="1"/>
              <a:t>Burden</a:t>
            </a:r>
            <a:r>
              <a:rPr lang="es-ES" dirty="0"/>
              <a:t> of </a:t>
            </a:r>
            <a:r>
              <a:rPr lang="es-ES" dirty="0" err="1"/>
              <a:t>Disease</a:t>
            </a:r>
            <a:r>
              <a:rPr lang="es-ES" dirty="0"/>
              <a:t> 2019 </a:t>
            </a:r>
            <a:r>
              <a:rPr lang="es-ES" dirty="0" err="1"/>
              <a:t>study</a:t>
            </a:r>
            <a:r>
              <a:rPr lang="es-ES" dirty="0"/>
              <a:t>. Front </a:t>
            </a:r>
            <a:r>
              <a:rPr lang="es-ES" dirty="0" err="1"/>
              <a:t>Med</a:t>
            </a:r>
            <a:r>
              <a:rPr lang="es-ES" dirty="0"/>
              <a:t> (</a:t>
            </a:r>
            <a:r>
              <a:rPr lang="es-ES" dirty="0" err="1"/>
              <a:t>Lausanne</a:t>
            </a:r>
            <a:r>
              <a:rPr lang="es-ES" dirty="0"/>
              <a:t>). 2021;8:743180. doi:10.3389/fmed.2021.743180.</a:t>
            </a:r>
          </a:p>
          <a:p>
            <a:pPr lvl="0"/>
            <a:endParaRPr lang="es-ES" dirty="0"/>
          </a:p>
          <a:p>
            <a:pPr lvl="0"/>
            <a:endParaRPr lang="es-ES" dirty="0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5414AA70-6169-E2CE-6354-DB671572041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0B5577-2517-4FDB-897D-4E4B4EFFCCA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869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8482CFB8-F675-CAC7-31C1-6CD2B7CF1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4B1867E2-CA47-D009-01CC-5A7EA857F2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E777C3A4-A39F-D4B9-C104-B4D82B6E6F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961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2BF15BD8-3025-3AC6-3728-1395A2EB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B18EAEDB-7E7A-36FF-ED3D-994D8F8FCC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489C5A6D-43FB-0405-E7C2-2B38C773F7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3020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44118-0FAB-CA4F-8652-D5C0300819D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262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44118-0FAB-CA4F-8652-D5C0300819D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219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7ED9BD62-60FF-BEDF-08A1-C146D2337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C56819E4-B7CD-E7AE-3AE4-B2DB6E86B5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3E6D5C2B-067C-A97B-909C-67E1C57876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81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191A64AE-F333-BB19-8E4F-593FFA961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41266973-14C8-44EA-F1A8-00359A2197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79A11884-F05B-08F9-BB3B-15126096F4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2133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235FEB29-9F0E-958C-71F5-E456A244F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8A9BFF6D-FF01-16B4-D35F-CB76FC4CC9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F12D00FB-2413-B939-3C21-0139BD0C9B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989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AFDC3C4D-DDAD-E149-E2B8-3E98C6F0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EA27D670-3E98-9212-52E8-212D68CC39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697EEA5F-A2BA-1072-740F-ADD2E94CFB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745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590D81A4-DF65-ECAF-48E3-7251E2695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1D89CB58-7135-0EFB-D07D-731058504C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76582F2C-5029-7864-2583-1908D72E2B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4302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A90F1F25-8001-71D2-928C-A16922823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5041DCAB-329B-8543-F425-F43382A731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57899141-200F-73CF-0769-2159EDF4E1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2130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43124C4A-C3E4-FB9B-5448-131CC92D4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202081E2-A8BF-B422-D726-7D1D8F402B9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 dirty="0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BDCD17AE-980D-54EF-57D5-79C361CE0CB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3F61B7-8DA1-46E8-951D-6FF28EA6C53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3553E1AC-DA9E-E19F-1961-A76A62DC1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C41AB653-D96E-6D02-4B4D-7F15DAE850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1993558D-D0DA-447E-BFA4-74DE782A58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59424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34CABB3D-DCB0-490A-EFE2-BB4D12FA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B06FC42D-502D-07D4-CF82-916CD6BE51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90DCA58C-54A7-5286-1054-74D24D7FC6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2011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CBDC5431-3121-AEA7-D742-5C1DA553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C7E2DB4E-B0D8-9175-C232-518648DF6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F74BF8B1-40DC-E3FE-21ED-34522FB625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561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EDAA7999-41D8-D49F-BAB9-8AFD9D5D6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03416D96-7476-FDDD-D29F-4045FA042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E1495D8C-FF8D-4B9B-0CDE-534243373A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88284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55046FA9-88BC-1846-E86C-82A060E4D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0066EA2A-0974-BDBA-2604-07912EF756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873C1919-C9C2-DC03-9895-416093D18A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86861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BC5605CF-4E2C-C12F-4B96-663E3B85D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68D37845-98DA-E199-AB83-17804D8C82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B949329E-120C-97D9-032B-9523461FC4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6026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06A9BB60-23B9-2809-9387-826C40296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>
            <a:extLst>
              <a:ext uri="{FF2B5EF4-FFF2-40B4-BE49-F238E27FC236}">
                <a16:creationId xmlns:a16="http://schemas.microsoft.com/office/drawing/2014/main" id="{E89CF599-2A8C-43D7-CAAA-58C1AADEBD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>
            <a:extLst>
              <a:ext uri="{FF2B5EF4-FFF2-40B4-BE49-F238E27FC236}">
                <a16:creationId xmlns:a16="http://schemas.microsoft.com/office/drawing/2014/main" id="{1D8F4438-8822-BB78-D210-EEBFC6DB9C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34959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98D5A-8FD2-214B-90AF-C6FB7C19CA8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57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43;p45:notes">
            <a:extLst>
              <a:ext uri="{FF2B5EF4-FFF2-40B4-BE49-F238E27FC236}">
                <a16:creationId xmlns:a16="http://schemas.microsoft.com/office/drawing/2014/main" id="{8F1C7530-BF25-F395-8858-2086B11FA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244;p45:notes">
            <a:extLst>
              <a:ext uri="{FF2B5EF4-FFF2-40B4-BE49-F238E27FC236}">
                <a16:creationId xmlns:a16="http://schemas.microsoft.com/office/drawing/2014/main" id="{7363BA55-0026-9D45-1E8A-3FF373F4B8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endParaRPr lang="es-ES_tradnl"/>
          </a:p>
        </p:txBody>
      </p:sp>
      <p:sp>
        <p:nvSpPr>
          <p:cNvPr id="4" name="Google Shape;1245;p45:notes">
            <a:extLst>
              <a:ext uri="{FF2B5EF4-FFF2-40B4-BE49-F238E27FC236}">
                <a16:creationId xmlns:a16="http://schemas.microsoft.com/office/drawing/2014/main" id="{88BD581A-767C-C695-01F5-C88ED664F51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AEE9C2-3E67-4D39-9244-2D63D37DC47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3;p43:notes">
            <a:extLst>
              <a:ext uri="{FF2B5EF4-FFF2-40B4-BE49-F238E27FC236}">
                <a16:creationId xmlns:a16="http://schemas.microsoft.com/office/drawing/2014/main" id="{731CB365-2901-3B5D-217B-50E03A8EC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204;p43:notes">
            <a:extLst>
              <a:ext uri="{FF2B5EF4-FFF2-40B4-BE49-F238E27FC236}">
                <a16:creationId xmlns:a16="http://schemas.microsoft.com/office/drawing/2014/main" id="{6605DBEB-905A-F492-5D45-7D8F3B597C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r>
              <a:rPr lang="es-ES" dirty="0"/>
              <a:t>TIPOS DE PSORIASIS</a:t>
            </a:r>
          </a:p>
          <a:p>
            <a:pPr lvl="0"/>
            <a:endParaRPr lang="es-ES" dirty="0"/>
          </a:p>
          <a:p>
            <a:pPr lvl="0"/>
            <a:r>
              <a:rPr lang="es-ES" dirty="0"/>
              <a:t>La </a:t>
            </a:r>
            <a:r>
              <a:rPr lang="es-ES" b="1" dirty="0"/>
              <a:t>psoriasis</a:t>
            </a:r>
            <a:r>
              <a:rPr lang="es-ES" dirty="0"/>
              <a:t> se presenta en varias formas clínicas, cada una con características distintivas:</a:t>
            </a:r>
          </a:p>
          <a:p>
            <a:pPr lvl="0"/>
            <a:endParaRPr lang="es-ES" dirty="0"/>
          </a:p>
          <a:p>
            <a:pPr lvl="0"/>
            <a:r>
              <a:rPr lang="es-ES" dirty="0"/>
              <a:t>1. </a:t>
            </a:r>
            <a:r>
              <a:rPr lang="es-ES" b="1" dirty="0"/>
              <a:t>Psoriasis en placas</a:t>
            </a:r>
            <a:r>
              <a:rPr lang="es-ES" dirty="0"/>
              <a:t>: Es la forma más común, afectando al 90% de los adultos con psoriasis. Se caracteriza por placas eritematosas bien delimitadas con escamas plateadas.</a:t>
            </a:r>
            <a:r>
              <a:rPr lang="es-ES" b="1" baseline="30000" dirty="0"/>
              <a:t>[1-2]</a:t>
            </a:r>
            <a:endParaRPr lang="es-ES" dirty="0"/>
          </a:p>
          <a:p>
            <a:pPr lvl="0"/>
            <a:r>
              <a:rPr lang="es-ES" dirty="0"/>
              <a:t>2. </a:t>
            </a:r>
            <a:r>
              <a:rPr lang="es-ES" b="1" dirty="0"/>
              <a:t>Psoriasis </a:t>
            </a:r>
            <a:r>
              <a:rPr lang="es-ES" b="1" dirty="0" err="1"/>
              <a:t>guttata</a:t>
            </a:r>
            <a:r>
              <a:rPr lang="es-ES" dirty="0"/>
              <a:t>: Se presenta como pequeñas lesiones en forma de gota, generalmente desencadenadas por infecciones estreptocócicas, puede plantear dificultades en diagnostico y confundirse con pitiriasis rosada, liquen plano.</a:t>
            </a:r>
            <a:r>
              <a:rPr lang="es-ES" b="1" baseline="30000" dirty="0"/>
              <a:t>[2-3]</a:t>
            </a:r>
            <a:endParaRPr lang="es-ES" dirty="0"/>
          </a:p>
          <a:p>
            <a:pPr lvl="0"/>
            <a:r>
              <a:rPr lang="es-ES" dirty="0"/>
              <a:t>3. </a:t>
            </a:r>
            <a:r>
              <a:rPr lang="es-ES" b="1" dirty="0"/>
              <a:t>Psoriasis pustulosa</a:t>
            </a:r>
            <a:r>
              <a:rPr lang="es-ES" dirty="0"/>
              <a:t>: Incluye subtipos como la psoriasis pustulosa generalizada (GPP) y la </a:t>
            </a:r>
            <a:r>
              <a:rPr lang="es-ES" dirty="0" err="1"/>
              <a:t>pustulosis</a:t>
            </a:r>
            <a:r>
              <a:rPr lang="es-ES" dirty="0"/>
              <a:t> </a:t>
            </a:r>
            <a:r>
              <a:rPr lang="es-ES" dirty="0" err="1"/>
              <a:t>palmoplantar</a:t>
            </a:r>
            <a:r>
              <a:rPr lang="es-ES" dirty="0"/>
              <a:t>. Se caracteriza por la presencia de pústulas estériles llenas de neutrófilos.</a:t>
            </a:r>
            <a:r>
              <a:rPr lang="es-ES" b="1" baseline="30000" dirty="0"/>
              <a:t>[4-5]</a:t>
            </a:r>
            <a:endParaRPr lang="es-ES" dirty="0"/>
          </a:p>
          <a:p>
            <a:pPr lvl="0"/>
            <a:r>
              <a:rPr lang="es-ES" dirty="0"/>
              <a:t>4. </a:t>
            </a:r>
            <a:r>
              <a:rPr lang="es-ES" b="1" dirty="0"/>
              <a:t>Psoriasis </a:t>
            </a:r>
            <a:r>
              <a:rPr lang="es-ES" b="1" dirty="0" err="1"/>
              <a:t>eritrodérmica</a:t>
            </a:r>
            <a:r>
              <a:rPr lang="es-ES" dirty="0"/>
              <a:t>: Es una forma grave que afecta la mayor parte de la superficie corporal, causando enrojecimiento y descamación generalizada.</a:t>
            </a:r>
            <a:r>
              <a:rPr lang="es-ES" b="1" baseline="30000" dirty="0"/>
              <a:t>[2][6]</a:t>
            </a:r>
            <a:endParaRPr lang="es-ES" dirty="0"/>
          </a:p>
          <a:p>
            <a:pPr lvl="0"/>
            <a:r>
              <a:rPr lang="es-ES" dirty="0"/>
              <a:t>5. </a:t>
            </a:r>
            <a:r>
              <a:rPr lang="es-ES" b="1" dirty="0"/>
              <a:t>Psoriasis inversa</a:t>
            </a:r>
            <a:r>
              <a:rPr lang="es-ES" dirty="0"/>
              <a:t>: Afecta los pliegues cutáneos como las axilas, ingles y debajo de los senos, presentando lesiones eritematosas sin escamas.</a:t>
            </a:r>
            <a:r>
              <a:rPr lang="es-ES" b="1" baseline="30000" dirty="0"/>
              <a:t>[2][6]</a:t>
            </a:r>
            <a:endParaRPr lang="es-ES" dirty="0"/>
          </a:p>
          <a:p>
            <a:pPr lvl="0"/>
            <a:r>
              <a:rPr lang="es-ES" dirty="0"/>
              <a:t>6. </a:t>
            </a:r>
            <a:r>
              <a:rPr lang="es-ES" b="1" dirty="0"/>
              <a:t>Psoriasis ungueal</a:t>
            </a:r>
            <a:r>
              <a:rPr lang="es-ES" dirty="0"/>
              <a:t>: Afecta las uñas, causando cambios como </a:t>
            </a:r>
            <a:r>
              <a:rPr lang="es-ES" dirty="0" err="1"/>
              <a:t>pitting</a:t>
            </a:r>
            <a:r>
              <a:rPr lang="es-ES" dirty="0"/>
              <a:t>, </a:t>
            </a:r>
            <a:r>
              <a:rPr lang="es-ES" dirty="0" err="1"/>
              <a:t>onicólisis</a:t>
            </a:r>
            <a:r>
              <a:rPr lang="es-ES" dirty="0"/>
              <a:t> y decoloración.</a:t>
            </a:r>
            <a:r>
              <a:rPr lang="es-ES" b="1" baseline="30000" dirty="0"/>
              <a:t>[1-2]  Descartar </a:t>
            </a:r>
            <a:r>
              <a:rPr lang="es-ES" b="1" baseline="30000" dirty="0" err="1"/>
              <a:t>Apso</a:t>
            </a:r>
            <a:r>
              <a:rPr lang="es-ES" b="1" baseline="30000" dirty="0"/>
              <a:t> lo más común es oligoartritis asimétrica de pequeñas articulaciones IF y metatarsofalángicas </a:t>
            </a:r>
          </a:p>
          <a:p>
            <a:pPr lvl="0"/>
            <a:r>
              <a:rPr lang="es-ES" b="1" baseline="30000" dirty="0"/>
              <a:t>Se diferencia de las onicomicosis porque estas generalmente afectan 1 sola uña. La psoriasis varias </a:t>
            </a:r>
            <a:endParaRPr lang="es-ES" dirty="0"/>
          </a:p>
          <a:p>
            <a:pPr lvl="0"/>
            <a:endParaRPr lang="es-ES" b="1" baseline="30000" dirty="0"/>
          </a:p>
          <a:p>
            <a:pPr lvl="0"/>
            <a:endParaRPr lang="es-ES" b="1" baseline="30000" dirty="0"/>
          </a:p>
          <a:p>
            <a:pPr lvl="0"/>
            <a:r>
              <a:rPr lang="es-ES" dirty="0">
                <a:latin typeface="Calibri"/>
                <a:cs typeface="Calibri"/>
              </a:rPr>
              <a:t>Referencias bibliográficas </a:t>
            </a:r>
            <a:endParaRPr lang="es-ES" dirty="0"/>
          </a:p>
          <a:p>
            <a:pPr lvl="0"/>
            <a:endParaRPr lang="es-ES" b="1" baseline="30000" dirty="0"/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/>
              <a:t>Garner KK, Hoy KDS, </a:t>
            </a:r>
            <a:r>
              <a:rPr lang="es-ES" dirty="0" err="1"/>
              <a:t>Carpenter</a:t>
            </a:r>
            <a:r>
              <a:rPr lang="es-ES" dirty="0"/>
              <a:t> AM. Psoriasis: </a:t>
            </a:r>
            <a:r>
              <a:rPr lang="es-ES" dirty="0" err="1"/>
              <a:t>recognition</a:t>
            </a:r>
            <a:r>
              <a:rPr lang="es-ES" dirty="0"/>
              <a:t> and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strategies</a:t>
            </a:r>
            <a:r>
              <a:rPr lang="es-ES" dirty="0"/>
              <a:t>. Am </a:t>
            </a:r>
            <a:r>
              <a:rPr lang="es-ES" dirty="0" err="1"/>
              <a:t>Fam</a:t>
            </a:r>
            <a:r>
              <a:rPr lang="es-ES" dirty="0"/>
              <a:t> </a:t>
            </a:r>
            <a:r>
              <a:rPr lang="es-ES" dirty="0" err="1"/>
              <a:t>Physician</a:t>
            </a:r>
            <a:r>
              <a:rPr lang="es-ES" dirty="0"/>
              <a:t>. 2023;108(6):562-73.</a:t>
            </a:r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 err="1"/>
              <a:t>Raharja</a:t>
            </a:r>
            <a:r>
              <a:rPr lang="es-ES" dirty="0"/>
              <a:t> A, </a:t>
            </a:r>
            <a:r>
              <a:rPr lang="es-ES" dirty="0" err="1"/>
              <a:t>Mahil</a:t>
            </a:r>
            <a:r>
              <a:rPr lang="es-ES" dirty="0"/>
              <a:t> SK, Barker JN. Psoriasis: a </a:t>
            </a:r>
            <a:r>
              <a:rPr lang="es-ES" dirty="0" err="1"/>
              <a:t>brief</a:t>
            </a:r>
            <a:r>
              <a:rPr lang="es-ES" dirty="0"/>
              <a:t> </a:t>
            </a:r>
            <a:r>
              <a:rPr lang="es-ES" dirty="0" err="1"/>
              <a:t>overview</a:t>
            </a:r>
            <a:r>
              <a:rPr lang="es-ES" dirty="0"/>
              <a:t>. Clin </a:t>
            </a:r>
            <a:r>
              <a:rPr lang="es-ES" dirty="0" err="1"/>
              <a:t>Med</a:t>
            </a:r>
            <a:r>
              <a:rPr lang="es-ES" dirty="0"/>
              <a:t> (</a:t>
            </a:r>
            <a:r>
              <a:rPr lang="es-ES" dirty="0" err="1"/>
              <a:t>Lond</a:t>
            </a:r>
            <a:r>
              <a:rPr lang="es-ES" dirty="0"/>
              <a:t>). 2021;21(3):170-3. doi:10.7861/clinmed.2021-0257.</a:t>
            </a:r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 err="1"/>
              <a:t>Raychaudhuri</a:t>
            </a:r>
            <a:r>
              <a:rPr lang="es-ES" dirty="0"/>
              <a:t> SK, </a:t>
            </a:r>
            <a:r>
              <a:rPr lang="es-ES" dirty="0" err="1"/>
              <a:t>Maverakis</a:t>
            </a:r>
            <a:r>
              <a:rPr lang="es-ES" dirty="0"/>
              <a:t> E, </a:t>
            </a:r>
            <a:r>
              <a:rPr lang="es-ES" dirty="0" err="1"/>
              <a:t>Raychaudhuri</a:t>
            </a:r>
            <a:r>
              <a:rPr lang="es-ES" dirty="0"/>
              <a:t> SP. Diagnosis and </a:t>
            </a:r>
            <a:r>
              <a:rPr lang="es-ES" dirty="0" err="1"/>
              <a:t>classification</a:t>
            </a:r>
            <a:r>
              <a:rPr lang="es-ES" dirty="0"/>
              <a:t> of psoriasis. </a:t>
            </a:r>
            <a:r>
              <a:rPr lang="es-ES" dirty="0" err="1"/>
              <a:t>Autoimmun</a:t>
            </a:r>
            <a:r>
              <a:rPr lang="es-ES" dirty="0"/>
              <a:t> Rev. 2014;13(4-5):490-5. doi:10.1016/j.autrev.2014.01.008.</a:t>
            </a:r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/>
              <a:t>Yang SF, Lin MH, Chou PC, et al. </a:t>
            </a:r>
            <a:r>
              <a:rPr lang="es-ES" dirty="0" err="1"/>
              <a:t>Genetics</a:t>
            </a:r>
            <a:r>
              <a:rPr lang="es-ES" dirty="0"/>
              <a:t> of </a:t>
            </a:r>
            <a:r>
              <a:rPr lang="es-ES" dirty="0" err="1"/>
              <a:t>generalized</a:t>
            </a:r>
            <a:r>
              <a:rPr lang="es-ES" dirty="0"/>
              <a:t> </a:t>
            </a:r>
            <a:r>
              <a:rPr lang="es-ES" dirty="0" err="1"/>
              <a:t>pustular</a:t>
            </a:r>
            <a:r>
              <a:rPr lang="es-ES" dirty="0"/>
              <a:t> psoriasis: </a:t>
            </a:r>
            <a:r>
              <a:rPr lang="es-ES" dirty="0" err="1"/>
              <a:t>current</a:t>
            </a:r>
            <a:r>
              <a:rPr lang="es-ES" dirty="0"/>
              <a:t> </a:t>
            </a:r>
            <a:r>
              <a:rPr lang="es-ES" dirty="0" err="1"/>
              <a:t>understanding</a:t>
            </a:r>
            <a:r>
              <a:rPr lang="es-ES" dirty="0"/>
              <a:t> and </a:t>
            </a:r>
            <a:r>
              <a:rPr lang="es-ES" dirty="0" err="1"/>
              <a:t>implications</a:t>
            </a:r>
            <a:r>
              <a:rPr lang="es-ES" dirty="0"/>
              <a:t> for future </a:t>
            </a:r>
            <a:r>
              <a:rPr lang="es-ES" dirty="0" err="1"/>
              <a:t>therapeutics</a:t>
            </a:r>
            <a:r>
              <a:rPr lang="es-ES" dirty="0"/>
              <a:t>. Genes. 2023;14(6):1297. doi:10.3390/genes14061297.</a:t>
            </a:r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 err="1"/>
              <a:t>Twelves</a:t>
            </a:r>
            <a:r>
              <a:rPr lang="es-ES" dirty="0"/>
              <a:t> S, </a:t>
            </a:r>
            <a:r>
              <a:rPr lang="es-ES" dirty="0" err="1"/>
              <a:t>Mostafa</a:t>
            </a:r>
            <a:r>
              <a:rPr lang="es-ES" dirty="0"/>
              <a:t> A, </a:t>
            </a:r>
            <a:r>
              <a:rPr lang="es-ES" dirty="0" err="1"/>
              <a:t>Dand</a:t>
            </a:r>
            <a:r>
              <a:rPr lang="es-ES" dirty="0"/>
              <a:t> N, et al. </a:t>
            </a:r>
            <a:r>
              <a:rPr lang="es-ES" dirty="0" err="1"/>
              <a:t>Clinical</a:t>
            </a:r>
            <a:r>
              <a:rPr lang="es-ES" dirty="0"/>
              <a:t> and </a:t>
            </a:r>
            <a:r>
              <a:rPr lang="es-ES" dirty="0" err="1"/>
              <a:t>genetic</a:t>
            </a:r>
            <a:r>
              <a:rPr lang="es-ES" dirty="0"/>
              <a:t> </a:t>
            </a:r>
            <a:r>
              <a:rPr lang="es-ES" dirty="0" err="1"/>
              <a:t>differences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pustular</a:t>
            </a:r>
            <a:r>
              <a:rPr lang="es-ES" dirty="0"/>
              <a:t> psoriasis </a:t>
            </a:r>
            <a:r>
              <a:rPr lang="es-ES" dirty="0" err="1"/>
              <a:t>subtypes</a:t>
            </a:r>
            <a:r>
              <a:rPr lang="es-ES" dirty="0"/>
              <a:t>. J </a:t>
            </a:r>
            <a:r>
              <a:rPr lang="es-ES" dirty="0" err="1"/>
              <a:t>Allergy</a:t>
            </a:r>
            <a:r>
              <a:rPr lang="es-ES" dirty="0"/>
              <a:t> Clin </a:t>
            </a:r>
            <a:r>
              <a:rPr lang="es-ES" dirty="0" err="1"/>
              <a:t>Immunol</a:t>
            </a:r>
            <a:r>
              <a:rPr lang="es-ES" dirty="0"/>
              <a:t>. 2019;143(3):1021-6. doi:10.1016/j.jaci.2018.06.038.</a:t>
            </a:r>
          </a:p>
          <a:p>
            <a:pPr marL="228600" lvl="0" indent="-228600"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s-ES" dirty="0" err="1"/>
              <a:t>Weigle</a:t>
            </a:r>
            <a:r>
              <a:rPr lang="es-ES" dirty="0"/>
              <a:t> N, </a:t>
            </a:r>
            <a:r>
              <a:rPr lang="es-ES" dirty="0" err="1"/>
              <a:t>McBane</a:t>
            </a:r>
            <a:r>
              <a:rPr lang="es-ES" dirty="0"/>
              <a:t> S. Psoriasis. Am </a:t>
            </a:r>
            <a:r>
              <a:rPr lang="es-ES" dirty="0" err="1"/>
              <a:t>Fam</a:t>
            </a:r>
            <a:r>
              <a:rPr lang="es-ES" dirty="0"/>
              <a:t> </a:t>
            </a:r>
            <a:r>
              <a:rPr lang="es-ES" dirty="0" err="1"/>
              <a:t>Physician</a:t>
            </a:r>
            <a:r>
              <a:rPr lang="es-ES" dirty="0"/>
              <a:t>. 2013;87(9):626-33.</a:t>
            </a:r>
          </a:p>
          <a:p>
            <a:pPr lvl="0"/>
            <a:endParaRPr lang="es-ES" dirty="0"/>
          </a:p>
        </p:txBody>
      </p:sp>
      <p:sp>
        <p:nvSpPr>
          <p:cNvPr id="4" name="Google Shape;1205;p43:notes">
            <a:extLst>
              <a:ext uri="{FF2B5EF4-FFF2-40B4-BE49-F238E27FC236}">
                <a16:creationId xmlns:a16="http://schemas.microsoft.com/office/drawing/2014/main" id="{B396AD40-E44E-1D2A-15B6-1B754C10482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E4C733-947A-44E0-BBB7-9A3C22092D5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4;p44:notes">
            <a:extLst>
              <a:ext uri="{FF2B5EF4-FFF2-40B4-BE49-F238E27FC236}">
                <a16:creationId xmlns:a16="http://schemas.microsoft.com/office/drawing/2014/main" id="{3B7A99A3-70F2-9531-6A80-4A046179A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225;p44:notes">
            <a:extLst>
              <a:ext uri="{FF2B5EF4-FFF2-40B4-BE49-F238E27FC236}">
                <a16:creationId xmlns:a16="http://schemas.microsoft.com/office/drawing/2014/main" id="{46BDB813-F54B-A486-806D-09E0519B29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 dirty="0"/>
          </a:p>
        </p:txBody>
      </p:sp>
      <p:sp>
        <p:nvSpPr>
          <p:cNvPr id="4" name="Google Shape;1226;p44:notes">
            <a:extLst>
              <a:ext uri="{FF2B5EF4-FFF2-40B4-BE49-F238E27FC236}">
                <a16:creationId xmlns:a16="http://schemas.microsoft.com/office/drawing/2014/main" id="{7E73E546-69F4-E7FE-702F-4D928806DDD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32071D-C4D9-4D70-8B18-75673C14AAE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3;p41:notes">
            <a:extLst>
              <a:ext uri="{FF2B5EF4-FFF2-40B4-BE49-F238E27FC236}">
                <a16:creationId xmlns:a16="http://schemas.microsoft.com/office/drawing/2014/main" id="{0F2B4800-E301-1B88-D24B-06005ACE9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94;p41:notes">
            <a:extLst>
              <a:ext uri="{FF2B5EF4-FFF2-40B4-BE49-F238E27FC236}">
                <a16:creationId xmlns:a16="http://schemas.microsoft.com/office/drawing/2014/main" id="{E84E8CDE-A5C8-20EC-66EF-02622AA96D0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r>
              <a:rPr lang="es-ES"/>
              <a:t>Condiciones dermatológicas que pueden presentar características clínicas similares:</a:t>
            </a:r>
          </a:p>
          <a:p>
            <a:pPr lvl="0"/>
            <a:endParaRPr lang="es-ES"/>
          </a:p>
          <a:p>
            <a:pPr lvl="0"/>
            <a:r>
              <a:rPr lang="es-ES"/>
              <a:t>1. </a:t>
            </a:r>
            <a:r>
              <a:rPr lang="es-ES" b="1"/>
              <a:t>Dermatitis seborreica</a:t>
            </a:r>
            <a:r>
              <a:rPr lang="es-ES"/>
              <a:t>: Se presenta con escamas grasosas y amarillentas, principalmente en el cuero cabelludo, cara y áreas intertriginosas (</a:t>
            </a:r>
            <a:r>
              <a:rPr lang="es-ES">
                <a:latin typeface="Aptos" pitchFamily="34"/>
                <a:cs typeface="Times New Roman" pitchFamily="18"/>
              </a:rPr>
              <a:t>áreas seborreicas).</a:t>
            </a:r>
          </a:p>
          <a:p>
            <a:pPr lvl="0"/>
            <a:r>
              <a:rPr lang="es-ES"/>
              <a:t>. A diferencia de la psoriasis, las escamas son más grasosas y menos adherentes.</a:t>
            </a:r>
          </a:p>
          <a:p>
            <a:pPr lvl="0"/>
            <a:r>
              <a:rPr lang="es-ES"/>
              <a:t>2. </a:t>
            </a:r>
            <a:r>
              <a:rPr lang="es-ES" b="1"/>
              <a:t>Tinea corporis</a:t>
            </a:r>
            <a:r>
              <a:rPr lang="es-ES"/>
              <a:t>: Infecciones fúngicas que pueden imitar la psoriasis con placas eritematosas y escamosas. </a:t>
            </a:r>
            <a:r>
              <a:rPr lang="es-ES">
                <a:latin typeface="Aptos" pitchFamily="34"/>
                <a:cs typeface="Times New Roman" pitchFamily="18"/>
              </a:rPr>
              <a:t>bordes activos con centro más claro.</a:t>
            </a:r>
          </a:p>
          <a:p>
            <a:pPr lvl="0"/>
            <a:r>
              <a:rPr lang="es-ES"/>
              <a:t>La confirmación se realiza mediante cultivo de hongos o examen con KOH.</a:t>
            </a:r>
          </a:p>
          <a:p>
            <a:pPr lvl="0"/>
            <a:r>
              <a:rPr lang="es-ES"/>
              <a:t>3. </a:t>
            </a:r>
            <a:r>
              <a:rPr lang="es-ES" b="1"/>
              <a:t>Lupus eritematoso cutáneo</a:t>
            </a:r>
            <a:r>
              <a:rPr lang="es-ES"/>
              <a:t>: Puede presentar placas eritematosas y escamosas, especialmente en áreas expuestas al sol. La biopsia y los estudios serológicos son útiles para el diagnóstico.</a:t>
            </a:r>
          </a:p>
          <a:p>
            <a:pPr lvl="0"/>
            <a:r>
              <a:rPr lang="es-ES"/>
              <a:t>4. </a:t>
            </a:r>
            <a:r>
              <a:rPr lang="es-ES" b="1"/>
              <a:t>Liquen plano</a:t>
            </a:r>
            <a:r>
              <a:rPr lang="es-ES"/>
              <a:t>: Se caracteriza por pápulas planas, poligonales y pruriginosas, a menudo con una distribución simétrica. La dermatoscopia y la biopsia pueden ayudar a diferenciarlo de la psoriasis.</a:t>
            </a:r>
          </a:p>
          <a:p>
            <a:pPr lvl="0"/>
            <a:endParaRPr lang="es-ES"/>
          </a:p>
          <a:p>
            <a:pPr lvl="0"/>
            <a:r>
              <a:rPr lang="es-ES"/>
              <a:t>5. </a:t>
            </a:r>
            <a:r>
              <a:rPr lang="es-ES" b="1"/>
              <a:t>Dermatitis atópica</a:t>
            </a:r>
            <a:r>
              <a:rPr lang="es-ES"/>
              <a:t>: Se presenta con placas eccematosas, pruriginosas y mal delimitadas, a menudo en áreas flexoras. La historia clínica y la distribución de las lesiones son claves para el diagnóstico.</a:t>
            </a:r>
          </a:p>
          <a:p>
            <a:pPr lvl="0"/>
            <a:r>
              <a:rPr lang="es-ES"/>
              <a:t>6. </a:t>
            </a:r>
            <a:r>
              <a:rPr lang="es-ES" b="1"/>
              <a:t>Dermatitis de contacto</a:t>
            </a:r>
            <a:r>
              <a:rPr lang="es-ES"/>
              <a:t>: Puede presentar eritema y descamación en áreas expuestas a alérgenos o irritantes. La historia de exposición y las pruebas de parche son útiles para el diagnóstico.</a:t>
            </a:r>
          </a:p>
          <a:p>
            <a:pPr lvl="0"/>
            <a:r>
              <a:rPr lang="es-ES"/>
              <a:t>En general los eccemas son más pruriginosos y las escamas son menos adherentes </a:t>
            </a:r>
          </a:p>
          <a:p>
            <a:pPr lvl="0"/>
            <a:endParaRPr lang="es-ES"/>
          </a:p>
          <a:p>
            <a:pPr lvl="0"/>
            <a:r>
              <a:rPr lang="es-ES">
                <a:latin typeface="Calibri"/>
                <a:cs typeface="Calibri"/>
              </a:rPr>
              <a:t>Referencias bibliográficas </a:t>
            </a:r>
            <a:endParaRPr lang="es-ES"/>
          </a:p>
          <a:p>
            <a:pPr lvl="0"/>
            <a:endParaRPr lang="es-ES"/>
          </a:p>
          <a:p>
            <a:pPr lvl="0"/>
            <a:r>
              <a:rPr lang="es-ES"/>
              <a:t>Gisondi P, Bellinato F, Girolomoni G. Topographic differential diagnosis of chronic plaque psoriasis: challenges and tricks. J Clin Med. 2020;9(11). doi:10.3390/jcm9113594.</a:t>
            </a:r>
          </a:p>
          <a:p>
            <a:pPr lvl="0"/>
            <a:endParaRPr lang="es-ES"/>
          </a:p>
          <a:p>
            <a:pPr lvl="0"/>
            <a:endParaRPr lang="es-ES"/>
          </a:p>
        </p:txBody>
      </p:sp>
      <p:sp>
        <p:nvSpPr>
          <p:cNvPr id="4" name="Google Shape;1095;p41:notes">
            <a:extLst>
              <a:ext uri="{FF2B5EF4-FFF2-40B4-BE49-F238E27FC236}">
                <a16:creationId xmlns:a16="http://schemas.microsoft.com/office/drawing/2014/main" id="{B34351ED-BB13-371F-4DCB-EF844086CDE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E5B2E2-6DD7-45AE-AC74-75F9CD77EA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EEA6D3-A58B-0E12-2A4F-C8CEDB6F7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381D4EBE-E618-927E-31CB-DE0939579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766B1727-D89D-DB0F-066C-9183A600D5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 dirty="0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2E4D02F2-E167-4C98-CABC-507122BA62E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0B5577-2517-4FDB-897D-4E4B4EFFCCA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12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0D2324A-3AB1-3572-ABB0-A507045E0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36D06EA2-A141-E962-57C1-95E24B676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852CD725-B857-2F4E-F991-18CBFB952E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 dirty="0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D5915D27-AC22-6C93-DD1F-D970E99D875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0B5577-2517-4FDB-897D-4E4B4EFFCCA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20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5C934-7DCE-6C96-8F73-B46A2B1DD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894" y="2134705"/>
            <a:ext cx="9578009" cy="1791252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3" name="Imagen 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64A6144C-3C3B-C0CA-70DD-A7A6817539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4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DB63B-2FE8-2911-55FA-AF17A019C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C98173-6579-755C-93F2-82993E845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CC4362-EC2E-47F7-5BBA-2A0C924A7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527872-90C4-6D5D-1C11-9531418F8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106C42-832C-1D6F-B449-E7EE0506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30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0148CF-C23B-CC92-6A16-A7792DF7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41AB6C-B5D7-67EE-E236-283FB1802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04BCA9-690A-09BB-6400-90D59900E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3619-2FB7-3844-A976-1C6B0FCEEF3E}" type="datetimeFigureOut">
              <a:rPr lang="es-ES_tradnl" smtClean="0"/>
              <a:t>05/11/2025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9E9EE7-729B-C300-65DE-637D0F39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521128-1EB5-F2B1-D266-BB2F35BC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9DF7-04F4-064C-A01B-2966F68F79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06403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FC89B-F554-4A90-0EE2-B8E2EB91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318B4E-FF6B-8633-529C-79FC336C4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08E209-ED2B-2C7E-164C-EE067D0E2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3619-2FB7-3844-A976-1C6B0FCEEF3E}" type="datetimeFigureOut">
              <a:rPr lang="es-ES_tradnl" smtClean="0"/>
              <a:t>05/11/2025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54B5EC-8676-AFFE-4EC9-76C301BBA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0543C2-53AB-0782-E1FB-5857C4E6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9DF7-04F4-064C-A01B-2966F68F79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4788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B29DB-4284-1A06-4BED-0DB3FE1CE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8275CC-5957-7DFF-86B7-DC028B374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B08892-7A47-7553-1A54-4660752CF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0C074A-B4D2-1C5D-D7A7-0035E697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3619-2FB7-3844-A976-1C6B0FCEEF3E}" type="datetimeFigureOut">
              <a:rPr lang="es-ES_tradnl" smtClean="0"/>
              <a:t>05/11/2025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C57DC6-EF90-FB9C-A542-46E7C903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3151466-F0CE-D196-81BA-AC7C55F7F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9DF7-04F4-064C-A01B-2966F68F79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8289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F1D60E-E75F-0B96-15AB-3F20A536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26C6EE-9789-6E52-30FB-34718728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9A1728-3EC2-C03B-1F3E-D9D895B0D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DE762DD-F4BB-23B5-0F68-245A878CF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CE5C723-567B-2185-2E55-5B7BB550B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3188DA-28E5-ABF0-75A7-498D2B17A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3619-2FB7-3844-A976-1C6B0FCEEF3E}" type="datetimeFigureOut">
              <a:rPr lang="es-ES_tradnl" smtClean="0"/>
              <a:t>05/11/2025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73BE67-2953-129D-B924-2EBD7FCC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FCF1C29-7893-D2E2-47D2-D16C61DC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9DF7-04F4-064C-A01B-2966F68F79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771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7A624-C2B7-A3CC-E226-4D1E0B8B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29DC346-F112-DCB6-FBF5-990C0758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3619-2FB7-3844-A976-1C6B0FCEEF3E}" type="datetimeFigureOut">
              <a:rPr lang="es-ES_tradnl" smtClean="0"/>
              <a:t>05/11/2025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72F7DE-7D92-1A68-0682-BA5F22DDB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8B3743-321A-E713-4E73-F9B0E58C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9DF7-04F4-064C-A01B-2966F68F79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8081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162E052-BD4D-1B04-FF5C-81C48E36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D580103-5394-4D95-C806-109D74E5B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6A1A2B-3257-4DD3-FEED-B3F24224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41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B7A19-8360-3F4A-618D-C8307C3A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24918F-6BA8-5616-F0FC-DDF7D844B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FD410-49B5-EA68-1380-5178B3B69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FDAEF0-8BB5-A84A-F7CB-A1D62D1A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3619-2FB7-3844-A976-1C6B0FCEEF3E}" type="datetimeFigureOut">
              <a:rPr lang="es-ES_tradnl" smtClean="0"/>
              <a:t>05/11/2025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F74DFD-5A39-A6F4-70F7-83C1C6EF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FFC0B3-97F4-DC44-232E-8DBF8C45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9DF7-04F4-064C-A01B-2966F68F79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4829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64A35-5971-A09D-0F31-82742515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E0643CB-9F4A-52DC-D626-74BE8060DE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B4783C-5844-BEEB-2372-DF261F0E7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62C9E6-A0F7-1303-31EA-E4C35ACA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3619-2FB7-3844-A976-1C6B0FCEEF3E}" type="datetimeFigureOut">
              <a:rPr lang="es-ES_tradnl" smtClean="0"/>
              <a:t>05/11/2025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0B86D3-8787-BF5F-73E4-7042487A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6E1956-D7CB-98BB-55D1-F416ED8E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9DF7-04F4-064C-A01B-2966F68F79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0269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4052A6-ADCA-137E-4F81-36BDB16D9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D17BFD-6074-6B9B-5C4D-EF06E9D3C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5A1480-F896-B6D4-976C-414F50A5E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3619-2FB7-3844-A976-1C6B0FCEEF3E}" type="datetimeFigureOut">
              <a:rPr lang="es-ES_tradnl" smtClean="0"/>
              <a:t>05/11/2025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D3344-3851-6E05-EFB4-734CFE862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E20858-6D9F-28C1-CF61-492D60E2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9DF7-04F4-064C-A01B-2966F68F79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913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0DE32520-FCD5-B878-C5DA-C62FDBE336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CCB820-D37C-0A99-7665-A0E2E80B0B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4130" y="6202481"/>
            <a:ext cx="1391920" cy="33840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7440AEE-1430-F48A-4F84-DB3804493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12" y="2286746"/>
            <a:ext cx="9144000" cy="1934379"/>
          </a:xfrm>
          <a:prstGeom prst="rect">
            <a:avLst/>
          </a:prstGeom>
        </p:spPr>
        <p:txBody>
          <a:bodyPr anchor="ctr"/>
          <a:lstStyle>
            <a:lvl1pPr algn="l"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55592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E1CD4D-A74B-37BF-69F4-B2ADA337B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520AED-7C7F-F72C-8443-DE2AE4469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298CEC-17C2-FE6E-48A8-0D3156D6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3619-2FB7-3844-A976-1C6B0FCEEF3E}" type="datetimeFigureOut">
              <a:rPr lang="es-ES_tradnl" smtClean="0"/>
              <a:t>05/11/2025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2F7D95-118E-840C-4F71-B336CBFC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EC1317-689B-6C74-6FCF-934DAAEF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9DF7-04F4-064C-A01B-2966F68F79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4347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5C934-7DCE-6C96-8F73-B46A2B1DD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894" y="2134705"/>
            <a:ext cx="9578009" cy="1791252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3" name="Imagen 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64A6144C-3C3B-C0CA-70DD-A7A6817539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9D15B42-AF17-BC2F-C04B-5E7F81C32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6470E50-A3E8-FEBC-9D08-F2FF81B6D0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4130" y="6202481"/>
            <a:ext cx="1391920" cy="33840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C34FDEB-DDED-EC31-4CE4-4E1B07381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12" y="2286746"/>
            <a:ext cx="9144000" cy="1934379"/>
          </a:xfrm>
          <a:prstGeom prst="rect">
            <a:avLst/>
          </a:prstGeom>
        </p:spPr>
        <p:txBody>
          <a:bodyPr anchor="ctr"/>
          <a:lstStyle>
            <a:lvl1pPr algn="l"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9677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luz, vidrio, agua, calle&#10;&#10;El contenido generado por IA puede ser incorrecto.">
            <a:extLst>
              <a:ext uri="{FF2B5EF4-FFF2-40B4-BE49-F238E27FC236}">
                <a16:creationId xmlns:a16="http://schemas.microsoft.com/office/drawing/2014/main" id="{A52F89C5-A6E2-5EAF-3F12-AE04D3A0C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7B93307-8E1E-1655-2C16-07E27E9C88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4130" y="6202481"/>
            <a:ext cx="1391920" cy="33840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6AE9D8C-BE0E-96C2-28CB-CC3288123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12" y="2286746"/>
            <a:ext cx="9144000" cy="1934379"/>
          </a:xfrm>
          <a:prstGeom prst="rect">
            <a:avLst/>
          </a:prstGeom>
        </p:spPr>
        <p:txBody>
          <a:bodyPr anchor="ctr"/>
          <a:lstStyle>
            <a:lvl1pPr algn="l"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5915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70D7421-DB52-55B9-3783-6F758D3429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80590562-358A-CAA5-6A2E-B156575553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EBA005-B4E7-E739-5233-A24F640089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04130" y="6220297"/>
            <a:ext cx="1382828" cy="3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5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CCB820-D37C-0A99-7665-A0E2E80B0B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4130" y="6202481"/>
            <a:ext cx="1391920" cy="338402"/>
          </a:xfrm>
          <a:prstGeom prst="rect">
            <a:avLst/>
          </a:prstGeom>
        </p:spPr>
      </p:pic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99F6509E-F628-6197-4BBC-188A59D1D7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1117" cy="686975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7440AEE-1430-F48A-4F84-DB3804493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12" y="2286746"/>
            <a:ext cx="9144000" cy="1934379"/>
          </a:xfrm>
          <a:prstGeom prst="rect">
            <a:avLst/>
          </a:prstGeom>
        </p:spPr>
        <p:txBody>
          <a:bodyPr anchor="ctr"/>
          <a:lstStyle>
            <a:lvl1pPr algn="l"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1FB667-9830-1755-96D6-0B65F22EB8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4129" y="6190722"/>
            <a:ext cx="1391920" cy="33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9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86E380B8-E371-B3FC-EBD3-B2B5DED36D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E61EB2C-9649-96B3-AADC-C186FF049019}"/>
              </a:ext>
            </a:extLst>
          </p:cNvPr>
          <p:cNvSpPr/>
          <p:nvPr userDrawn="1"/>
        </p:nvSpPr>
        <p:spPr>
          <a:xfrm>
            <a:off x="363794" y="383458"/>
            <a:ext cx="1995948" cy="845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04BAD4-B969-71DB-FA74-60E05A79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59" y="634500"/>
            <a:ext cx="10657836" cy="132556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1F6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A9B12C-BC9C-A7A2-4109-3AF71CC2E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5" y="2245359"/>
            <a:ext cx="10515600" cy="2824163"/>
          </a:xfrm>
          <a:prstGeom prst="rect">
            <a:avLst/>
          </a:prstGeom>
        </p:spPr>
        <p:txBody>
          <a:bodyPr/>
          <a:lstStyle>
            <a:lvl1pPr>
              <a:buClr>
                <a:srgbClr val="F98E9A"/>
              </a:buClr>
              <a:defRPr>
                <a:solidFill>
                  <a:srgbClr val="1F6B87"/>
                </a:solidFill>
              </a:defRPr>
            </a:lvl1pPr>
            <a:lvl2pPr>
              <a:buClr>
                <a:srgbClr val="F98E9A"/>
              </a:buClr>
              <a:defRPr>
                <a:solidFill>
                  <a:srgbClr val="1F6B87"/>
                </a:solidFill>
              </a:defRPr>
            </a:lvl2pPr>
            <a:lvl3pPr>
              <a:buClr>
                <a:srgbClr val="F98E9A"/>
              </a:buClr>
              <a:defRPr>
                <a:solidFill>
                  <a:srgbClr val="1F6B87"/>
                </a:solidFill>
              </a:defRPr>
            </a:lvl3pPr>
            <a:lvl4pPr>
              <a:buClr>
                <a:srgbClr val="F98E9A"/>
              </a:buClr>
              <a:defRPr>
                <a:solidFill>
                  <a:srgbClr val="1F6B87"/>
                </a:solidFill>
              </a:defRPr>
            </a:lvl4pPr>
            <a:lvl5pPr>
              <a:buClr>
                <a:srgbClr val="F98E9A"/>
              </a:buClr>
              <a:defRPr>
                <a:solidFill>
                  <a:srgbClr val="1F6B87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66D3AF-96D4-24B9-BE90-C930E1DD07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8352" b="40475"/>
          <a:stretch/>
        </p:blipFill>
        <p:spPr>
          <a:xfrm>
            <a:off x="8480592" y="3774559"/>
            <a:ext cx="3711408" cy="30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4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699846" y="377940"/>
            <a:ext cx="7039428" cy="565035"/>
          </a:xfrm>
        </p:spPr>
        <p:txBody>
          <a:bodyPr anchor="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Clic para editar título</a:t>
            </a:r>
            <a:br>
              <a:rPr lang="es-ES"/>
            </a:b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1056" y="1593561"/>
            <a:ext cx="11109605" cy="435133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1pPr>
            <a:lvl2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2pPr>
            <a:lvl3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3pPr>
            <a:lvl4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4pPr>
            <a:lvl5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699846" y="913101"/>
            <a:ext cx="7039708" cy="380711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/>
              <a:t>Clic para editar subtítulo</a:t>
            </a:r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04" y="435904"/>
            <a:ext cx="2023872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476299" cy="12070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13" y="6233477"/>
            <a:ext cx="1248748" cy="4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1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823340-F032-D042-804D-2B1D569C86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87" y="2877954"/>
            <a:ext cx="4572644" cy="39896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E203-F593-D144-92C6-B4CFB220A5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1764" y="1405289"/>
            <a:ext cx="11321808" cy="46142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GB" sz="2000" b="1" kern="1200" baseline="0" dirty="0" smtClean="0">
                <a:solidFill>
                  <a:schemeClr val="tx2"/>
                </a:solidFill>
                <a:latin typeface="Verdana" panose="020B0604030504040204" pitchFamily="34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GB" sz="2000" kern="1200" baseline="0" dirty="0" smtClean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lang="en-GB" sz="2000" kern="1200" baseline="0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lang="en-GB" sz="2000" kern="1200" baseline="0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lang="en-FR" sz="2000" kern="1200" baseline="0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A section description can go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6DAF4C-2472-4F43-8157-2795A1186419}"/>
              </a:ext>
            </a:extLst>
          </p:cNvPr>
          <p:cNvSpPr/>
          <p:nvPr userDrawn="1"/>
        </p:nvSpPr>
        <p:spPr>
          <a:xfrm>
            <a:off x="355866" y="267186"/>
            <a:ext cx="1584495" cy="907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AF1BD2FE-8DDD-6A46-93C6-B9A8A46CE4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858" y="0"/>
            <a:ext cx="7270143" cy="408945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H="1" flipV="1">
            <a:off x="355867" y="6328947"/>
            <a:ext cx="11480268" cy="3"/>
          </a:xfrm>
          <a:prstGeom prst="line">
            <a:avLst/>
          </a:prstGeom>
          <a:ln>
            <a:solidFill>
              <a:srgbClr val="00678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Image 14">
            <a:extLst>
              <a:ext uri="{FF2B5EF4-FFF2-40B4-BE49-F238E27FC236}">
                <a16:creationId xmlns:a16="http://schemas.microsoft.com/office/drawing/2014/main" id="{DF3F2D5B-BD48-B04D-9B4E-E85824F256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88" y="6407909"/>
            <a:ext cx="878399" cy="28253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69FE7E4-A43D-4840-B347-E31A0C5D4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764" y="339641"/>
            <a:ext cx="10474787" cy="8974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8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Content Title</a:t>
            </a:r>
            <a:endParaRPr lang="en-FR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013835" y="6387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200" b="1" kern="1200" baseline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fld id="{E158831A-B755-4F4B-A7B2-54D5E706EAD7}" type="slidenum">
              <a:rPr lang="es-ES" smtClean="0"/>
              <a:pPr>
                <a:lnSpc>
                  <a:spcPct val="90000"/>
                </a:lnSpc>
                <a:spcBef>
                  <a:spcPts val="1000"/>
                </a:spcBef>
              </a:pPr>
              <a:t>‹#›</a:t>
            </a:fld>
            <a:endParaRPr lang="es-E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7B15194-672F-4145-ABFD-59C9E2C59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66927" y="6394405"/>
            <a:ext cx="959584" cy="41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2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36499ACC-EF11-070E-5F47-3D54C13D87B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33E312-1844-0A4B-FDAF-F7B22F4D004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82375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84814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3" r:id="rId3"/>
    <p:sldLayoutId id="2147483654" r:id="rId4"/>
    <p:sldLayoutId id="2147483651" r:id="rId5"/>
    <p:sldLayoutId id="2147483652" r:id="rId6"/>
    <p:sldLayoutId id="2147483650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208D6B-8C7C-B196-14D9-484AC3428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6E0073-21FC-6267-3115-927B06012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ACD732-F643-CE9F-CFE6-B11228D71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53619-2FB7-3844-A976-1C6B0FCEEF3E}" type="datetimeFigureOut">
              <a:rPr lang="es-ES_tradnl" smtClean="0"/>
              <a:t>05/11/2025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F1184-6F0B-FA30-1CB7-0A07FD659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CDB28E-2E8E-F863-5CC6-E7BB75499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C9DF7-04F4-064C-A01B-2966F68F79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879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v.es/~vicalegr/CLindex/CLpsoriasis/psmo.htm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ima.aemps.es/cima/pdfs/es/ft/86088/FT_86088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ima.aemps.es/cima/pdfs/es/ft/64543/FT_64543.pdf" TargetMode="External"/><Relationship Id="rId5" Type="http://schemas.openxmlformats.org/officeDocument/2006/relationships/hyperlink" Target="https://cima.aemps.es/cima/pdfs/es/ft/70191/FT_70191.pdf" TargetMode="External"/><Relationship Id="rId4" Type="http://schemas.openxmlformats.org/officeDocument/2006/relationships/hyperlink" Target="https://cima.aemps.es/cima/pdfs/es/ft/80896/FT_80896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06.sv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emf"/><Relationship Id="rId5" Type="http://schemas.openxmlformats.org/officeDocument/2006/relationships/hyperlink" Target="https://cima.aemps.es/cima/dochtml/p/86088/P_86088.html" TargetMode="External"/><Relationship Id="rId4" Type="http://schemas.openxmlformats.org/officeDocument/2006/relationships/image" Target="../media/image13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2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20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image" Target="../media/image124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25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20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image" Target="../media/image124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25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https://circle.almirall.com/groups/1296/Derma%20Photo%20Lib/50.04%20plaque_psoriasis_body_back.jpg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4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80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svg"/><Relationship Id="rId4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2FA19472-C20F-0225-68C4-22628C7532B2}"/>
                  </a:ext>
                </a:extLst>
              </p14:cNvPr>
              <p14:cNvContentPartPr/>
              <p14:nvPr/>
            </p14:nvContentPartPr>
            <p14:xfrm>
              <a:off x="5237951" y="3622506"/>
              <a:ext cx="15239" cy="15239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2FA19472-C20F-0225-68C4-22628C7532B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19809" y="3604364"/>
                <a:ext cx="51160" cy="51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ítulo 3">
            <a:extLst>
              <a:ext uri="{FF2B5EF4-FFF2-40B4-BE49-F238E27FC236}">
                <a16:creationId xmlns:a16="http://schemas.microsoft.com/office/drawing/2014/main" id="{99C4CEAB-409B-7B5A-4673-1D0801CC0167}"/>
              </a:ext>
            </a:extLst>
          </p:cNvPr>
          <p:cNvSpPr txBox="1">
            <a:spLocks/>
          </p:cNvSpPr>
          <p:nvPr/>
        </p:nvSpPr>
        <p:spPr>
          <a:xfrm>
            <a:off x="906292" y="2640163"/>
            <a:ext cx="9921874" cy="869409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>
                <a:ln>
                  <a:noFill/>
                </a:ln>
                <a:solidFill>
                  <a:srgbClr val="F896A3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WYN</a:t>
            </a:r>
            <a:r>
              <a:rPr kumimoji="0" lang="es-E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ZONE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92BFE0C-BBD5-3F08-2A8A-CF48CDA6A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292" y="3429000"/>
            <a:ext cx="9151322" cy="333208"/>
          </a:xfrm>
        </p:spPr>
        <p:txBody>
          <a:bodyPr lIns="91440" tIns="45720" rIns="91440" bIns="45720" anchor="ctr"/>
          <a:lstStyle/>
          <a:p>
            <a:r>
              <a:rPr lang="es-ES" sz="1600">
                <a:latin typeface="Arial"/>
                <a:cs typeface="Arial"/>
              </a:rPr>
              <a:t>“Redefiniendo el futuro de la dermatología tópica en atención primaria”</a:t>
            </a:r>
            <a:endParaRPr lang="es-ES" sz="1600"/>
          </a:p>
        </p:txBody>
      </p:sp>
    </p:spTree>
    <p:extLst>
      <p:ext uri="{BB962C8B-B14F-4D97-AF65-F5344CB8AC3E}">
        <p14:creationId xmlns:p14="http://schemas.microsoft.com/office/powerpoint/2010/main" val="198911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041E8-5470-9089-5C5D-D318B3BB3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FAB24B94-92DA-6CC5-1786-F673414837E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44336" y="2647162"/>
            <a:ext cx="8781473" cy="1563676"/>
          </a:xfrm>
        </p:spPr>
        <p:txBody>
          <a:bodyPr lIns="91421" tIns="45701" rIns="91421" bIns="45701"/>
          <a:lstStyle/>
          <a:p>
            <a:r>
              <a:rPr lang="es-ES" sz="4400" dirty="0">
                <a:latin typeface="Arial"/>
                <a:cs typeface="Arial"/>
              </a:rPr>
              <a:t>PSORIASIS, UNA ENFERMEDAD SISTEMICA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FE1BF3-0917-7506-669C-9A9D5C311827}"/>
              </a:ext>
            </a:extLst>
          </p:cNvPr>
          <p:cNvSpPr/>
          <p:nvPr/>
        </p:nvSpPr>
        <p:spPr>
          <a:xfrm>
            <a:off x="1263157" y="3007223"/>
            <a:ext cx="678833" cy="661312"/>
          </a:xfrm>
          <a:prstGeom prst="ellipse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15B76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66BD-6371-0CD4-9450-F4409B59FE58}"/>
              </a:ext>
            </a:extLst>
          </p:cNvPr>
          <p:cNvSpPr txBox="1"/>
          <p:nvPr/>
        </p:nvSpPr>
        <p:spPr>
          <a:xfrm>
            <a:off x="1264658" y="3047890"/>
            <a:ext cx="66052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 b="1" dirty="0">
                <a:solidFill>
                  <a:srgbClr val="015B76"/>
                </a:solidFill>
                <a:latin typeface="Arial"/>
                <a:cs typeface="Arial"/>
              </a:rPr>
              <a:t>2</a:t>
            </a:r>
            <a:endParaRPr lang="en-US" sz="3200" b="1" dirty="0">
              <a:solidFill>
                <a:srgbClr val="015B7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698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DB003-9315-D2E8-4EDF-58D620151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D8CEA87F-E221-76E8-50C2-90D04062DDAE}"/>
              </a:ext>
            </a:extLst>
          </p:cNvPr>
          <p:cNvSpPr txBox="1">
            <a:spLocks/>
          </p:cNvSpPr>
          <p:nvPr/>
        </p:nvSpPr>
        <p:spPr>
          <a:xfrm>
            <a:off x="821281" y="1712006"/>
            <a:ext cx="6543079" cy="34339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96A3"/>
              </a:buClr>
              <a:buSzTx/>
              <a:buNone/>
              <a:tabLst/>
              <a:defRPr/>
            </a:pPr>
            <a:r>
              <a:rPr kumimoji="0" lang="es-ES" sz="1850" b="0" i="0" u="none" strike="noStrike" kern="1200" cap="none" spc="0" normalizeH="0" baseline="0" noProof="0" dirty="0">
                <a:ln>
                  <a:noFill/>
                </a:ln>
                <a:solidFill>
                  <a:srgbClr val="2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Comparando piel normal (arriba) con una placa de psoriasis (abajo), observamos:</a:t>
            </a:r>
          </a:p>
          <a:p>
            <a:pPr marL="456565" marR="0" lvl="0" indent="-456565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s-ES">
              <a:latin typeface="Arial"/>
              <a:cs typeface="Arial"/>
            </a:endParaRPr>
          </a:p>
          <a:p>
            <a:pPr marL="456565" indent="-456565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kumimoji="0" lang="es-ES" sz="1850" b="1" i="0" u="none" strike="noStrike" kern="1200" cap="none" spc="0" normalizeH="0" baseline="0" noProof="0" dirty="0" err="1">
                <a:ln>
                  <a:noFill/>
                </a:ln>
                <a:solidFill>
                  <a:srgbClr val="2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Hiperproliferación</a:t>
            </a:r>
            <a:r>
              <a:rPr kumimoji="0" lang="es-ES" sz="1850" b="1" i="0" u="none" strike="noStrike" kern="1200" cap="none" spc="0" normalizeH="0" baseline="0" noProof="0" dirty="0">
                <a:ln>
                  <a:noFill/>
                </a:ln>
                <a:solidFill>
                  <a:srgbClr val="2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queratinocitos </a:t>
            </a:r>
            <a:r>
              <a:rPr kumimoji="0" lang="es-ES" sz="1850" b="0" i="0" u="none" strike="noStrike" kern="1200" cap="none" spc="0" normalizeH="0" baseline="0" noProof="0" dirty="0">
                <a:ln>
                  <a:noFill/>
                </a:ln>
                <a:solidFill>
                  <a:srgbClr val="2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la epidermis, que ocasiona:</a:t>
            </a:r>
            <a:endParaRPr lang="es-ES" sz="1850" b="0" i="0" u="none" strike="noStrike" kern="1200" cap="none" spc="0" normalizeH="0" baseline="0" noProof="0" dirty="0">
              <a:ln>
                <a:noFill/>
              </a:ln>
              <a:solidFill>
                <a:srgbClr val="2E3134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89965" lvl="1" indent="-380365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kumimoji="0" lang="es-ES" sz="1850" b="0" i="0" u="none" strike="noStrike" kern="1200" cap="none" spc="0" normalizeH="0" baseline="0" noProof="0" dirty="0">
                <a:ln>
                  <a:noFill/>
                </a:ln>
                <a:solidFill>
                  <a:srgbClr val="2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Acantosis</a:t>
            </a:r>
            <a:endParaRPr lang="es-ES" sz="1850" dirty="0">
              <a:latin typeface="Arial"/>
              <a:cs typeface="Arial"/>
            </a:endParaRPr>
          </a:p>
          <a:p>
            <a:pPr marL="989965" lvl="1" indent="-380365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kumimoji="0" lang="es-ES" sz="1850" b="0" i="0" u="none" strike="noStrike" kern="1200" cap="none" spc="0" normalizeH="0" baseline="0" noProof="0" dirty="0">
                <a:ln>
                  <a:noFill/>
                </a:ln>
                <a:solidFill>
                  <a:srgbClr val="2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Paraqueratosis</a:t>
            </a:r>
            <a:endParaRPr lang="es-ES" sz="1850" dirty="0">
              <a:latin typeface="Arial"/>
              <a:cs typeface="Arial"/>
            </a:endParaRPr>
          </a:p>
          <a:p>
            <a:pPr marL="989965" lvl="1" indent="-380365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endParaRPr lang="es-ES" sz="1850" dirty="0">
              <a:latin typeface="Arial"/>
            </a:endParaRPr>
          </a:p>
          <a:p>
            <a:pPr marL="456565" indent="-456565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kumimoji="0" lang="es-ES" sz="1850" b="1" i="0" u="none" strike="noStrike" kern="1200" cap="none" spc="0" normalizeH="0" baseline="0" noProof="0" dirty="0">
                <a:ln>
                  <a:noFill/>
                </a:ln>
                <a:solidFill>
                  <a:srgbClr val="2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Infiltrado inflamatorio </a:t>
            </a:r>
            <a:r>
              <a:rPr kumimoji="0" lang="es-ES" sz="1850" b="0" i="0" u="none" strike="noStrike" kern="1200" cap="none" spc="0" normalizeH="0" baseline="0" noProof="0" dirty="0">
                <a:ln>
                  <a:noFill/>
                </a:ln>
                <a:solidFill>
                  <a:srgbClr val="2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la dermis</a:t>
            </a:r>
            <a:endParaRPr lang="es-ES" sz="1850" b="0" i="0" u="none" strike="noStrike" kern="1200" cap="none" spc="0" normalizeH="0" baseline="0" noProof="0" dirty="0">
              <a:ln>
                <a:noFill/>
              </a:ln>
              <a:solidFill>
                <a:srgbClr val="2E3134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89965" lvl="1" indent="-380365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kumimoji="0" lang="es-ES" sz="1850" b="0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Fundamentalmente linfocitos</a:t>
            </a:r>
            <a:endParaRPr lang="es-ES" sz="1850" b="0" i="0" u="none" strike="noStrike" kern="1200" cap="none" spc="0" normalizeH="0" baseline="0" noProof="0" dirty="0">
              <a:ln>
                <a:noFill/>
              </a:ln>
              <a:solidFill>
                <a:srgbClr val="D97C88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89965" lvl="1" indent="-380365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endParaRPr lang="es-ES" sz="1850" dirty="0">
              <a:solidFill>
                <a:srgbClr val="D97C88"/>
              </a:solidFill>
              <a:latin typeface="Arial"/>
            </a:endParaRPr>
          </a:p>
          <a:p>
            <a:pPr marL="456565" indent="-456565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kumimoji="0" lang="es-ES" sz="1850" b="1" i="0" u="none" strike="noStrike" kern="1200" cap="none" spc="0" normalizeH="0" baseline="0" noProof="0" dirty="0">
                <a:ln>
                  <a:noFill/>
                </a:ln>
                <a:solidFill>
                  <a:srgbClr val="2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Dilatación vascular</a:t>
            </a:r>
            <a:endParaRPr lang="es-ES" sz="1850" b="1" i="0" u="none" strike="noStrike" kern="1200" cap="none" spc="0" normalizeH="0" baseline="0" noProof="0" dirty="0">
              <a:ln>
                <a:noFill/>
              </a:ln>
              <a:solidFill>
                <a:srgbClr val="2E3134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ECA8398-9DFB-6C07-DB47-4B971701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27" y="778503"/>
            <a:ext cx="10657836" cy="57486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s-ES_tradnl" dirty="0">
                <a:latin typeface="Arial"/>
                <a:cs typeface="Arial"/>
              </a:rPr>
              <a:t>Histología de la placa de psoriasis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5" name="Imagen 4" descr="Captura de pantalla 2023-02-05 a las 9.35.38.png">
            <a:extLst>
              <a:ext uri="{FF2B5EF4-FFF2-40B4-BE49-F238E27FC236}">
                <a16:creationId xmlns:a16="http://schemas.microsoft.com/office/drawing/2014/main" id="{4AA3282D-EDDB-4FA1-8EB4-B607EB2C7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0648"/>
          <a:stretch>
            <a:fillRect/>
          </a:stretch>
        </p:blipFill>
        <p:spPr>
          <a:xfrm>
            <a:off x="7995775" y="778503"/>
            <a:ext cx="3483098" cy="51834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19EA7-CF23-8414-CDFE-8D572C91905C}"/>
              </a:ext>
            </a:extLst>
          </p:cNvPr>
          <p:cNvSpPr txBox="1"/>
          <p:nvPr/>
        </p:nvSpPr>
        <p:spPr>
          <a:xfrm>
            <a:off x="663833" y="6392562"/>
            <a:ext cx="68552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Lowes MA, Bowcock AM, Krueger JG. Pathogenesis and therapy of psoriasis. </a:t>
            </a:r>
            <a:r>
              <a:rPr lang="en-US" sz="800" i="1">
                <a:solidFill>
                  <a:schemeClr val="bg1"/>
                </a:solidFill>
                <a:latin typeface="Arial"/>
                <a:cs typeface="Arial"/>
              </a:rPr>
              <a:t>Nature.</a:t>
            </a:r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 2007;445(7130):866–873. doi:10.1038/nature05663. Disponible </a:t>
            </a:r>
            <a:r>
              <a:rPr lang="en-US" sz="800" err="1">
                <a:solidFill>
                  <a:schemeClr val="bg1"/>
                </a:solidFill>
                <a:latin typeface="Arial"/>
                <a:cs typeface="Arial"/>
              </a:rPr>
              <a:t>en</a:t>
            </a:r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: </a:t>
            </a:r>
            <a:r>
              <a:rPr lang="en-US" sz="800">
                <a:solidFill>
                  <a:schemeClr val="bg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https://www.uv.es/~vicalegr/CLindex/CLpsoriasis/psmo.htm</a:t>
            </a:r>
            <a:endParaRPr lang="en-US" sz="8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3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8182C-FECC-DC60-FD9C-6268B7E4D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45390B-3E6C-0064-CC9D-444275B1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747"/>
          <a:stretch>
            <a:fillRect/>
          </a:stretch>
        </p:blipFill>
        <p:spPr>
          <a:xfrm>
            <a:off x="2256675" y="1279148"/>
            <a:ext cx="7157884" cy="457453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926B5FD-4A2E-682A-7062-9B524C95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59" y="572166"/>
            <a:ext cx="10657836" cy="420584"/>
          </a:xfrm>
        </p:spPr>
        <p:txBody>
          <a:bodyPr>
            <a:noAutofit/>
          </a:bodyPr>
          <a:lstStyle/>
          <a:p>
            <a:r>
              <a:rPr lang="en-US"/>
              <a:t>Papel de la psoriasis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RCV</a:t>
            </a:r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D3A767D-FB2F-A0E6-1F73-4FDE80EE6BEC}"/>
              </a:ext>
            </a:extLst>
          </p:cNvPr>
          <p:cNvSpPr txBox="1"/>
          <p:nvPr/>
        </p:nvSpPr>
        <p:spPr>
          <a:xfrm>
            <a:off x="289879" y="6421378"/>
            <a:ext cx="75613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Piaserico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S, et al. Psoriasis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Cardiometabolic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Diseases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Shared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Genetic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Molecular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Pathways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 Mol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2022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13;23(16):9063.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10.3390/ijms23169063.</a:t>
            </a:r>
          </a:p>
        </p:txBody>
      </p:sp>
    </p:spTree>
    <p:extLst>
      <p:ext uri="{BB962C8B-B14F-4D97-AF65-F5344CB8AC3E}">
        <p14:creationId xmlns:p14="http://schemas.microsoft.com/office/powerpoint/2010/main" val="41519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90C21-ACCC-BD97-60A0-8DAD38D42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1D3E63D-78E5-A215-4B84-812FF840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59" y="555648"/>
            <a:ext cx="10657836" cy="1325563"/>
          </a:xfrm>
        </p:spPr>
        <p:txBody>
          <a:bodyPr>
            <a:normAutofit/>
          </a:bodyPr>
          <a:lstStyle/>
          <a:p>
            <a:r>
              <a:rPr lang="en-US"/>
              <a:t>Tiempo hasta un </a:t>
            </a:r>
            <a:r>
              <a:rPr lang="en-US" err="1"/>
              <a:t>evento</a:t>
            </a:r>
            <a:r>
              <a:rPr lang="en-US"/>
              <a:t> cardiovascular </a:t>
            </a:r>
            <a:r>
              <a:rPr lang="en-US" err="1"/>
              <a:t>categorizado</a:t>
            </a:r>
            <a:r>
              <a:rPr lang="en-US"/>
              <a:t> </a:t>
            </a:r>
            <a:r>
              <a:rPr lang="en-US" err="1"/>
              <a:t>por</a:t>
            </a:r>
            <a:r>
              <a:rPr lang="en-US"/>
              <a:t> la </a:t>
            </a:r>
            <a:r>
              <a:rPr lang="en-US" err="1"/>
              <a:t>severidad</a:t>
            </a:r>
            <a:r>
              <a:rPr lang="en-US"/>
              <a:t> de la psoriasis</a:t>
            </a: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56ED04-226A-AC6E-2B60-AC51696CBC71}"/>
              </a:ext>
            </a:extLst>
          </p:cNvPr>
          <p:cNvSpPr txBox="1"/>
          <p:nvPr/>
        </p:nvSpPr>
        <p:spPr>
          <a:xfrm>
            <a:off x="300199" y="6400400"/>
            <a:ext cx="8110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Svedbom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A, et al. Skin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Inflammation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Inflammation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Cardiovascular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Disease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Psoriasis. JAMA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Dermatol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2025 Jan 1;161(1):81-86.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10.1001/jamadermatol.2024.4433.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BB05AC-ED05-26CC-67D0-EBDDE334D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048" y="1605555"/>
            <a:ext cx="5883058" cy="43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8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90C96-BFFF-8570-AD07-C1606909C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8C43D03-DF3B-2035-AC82-0663EA220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732" y="689131"/>
            <a:ext cx="10657836" cy="614197"/>
          </a:xfrm>
        </p:spPr>
        <p:txBody>
          <a:bodyPr>
            <a:normAutofit/>
          </a:bodyPr>
          <a:lstStyle/>
          <a:p>
            <a:r>
              <a:rPr lang="en-US" err="1"/>
              <a:t>Gestión</a:t>
            </a:r>
            <a:r>
              <a:rPr lang="en-US"/>
              <a:t> del </a:t>
            </a:r>
            <a:r>
              <a:rPr lang="en-US" err="1"/>
              <a:t>paciente</a:t>
            </a:r>
            <a:r>
              <a:rPr lang="en-US"/>
              <a:t> con psoriasis</a:t>
            </a:r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05B0A4-D786-DDD2-7F9C-DE4789642481}"/>
              </a:ext>
            </a:extLst>
          </p:cNvPr>
          <p:cNvSpPr txBox="1"/>
          <p:nvPr/>
        </p:nvSpPr>
        <p:spPr>
          <a:xfrm>
            <a:off x="7425911" y="2387013"/>
            <a:ext cx="3964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 </a:t>
            </a:r>
            <a:r>
              <a:rPr kumimoji="0" lang="ca-ES" sz="1400" b="1" i="0" u="none" strike="noStrike" kern="1200" cap="none" spc="0" normalizeH="0" baseline="0" noProof="0" err="1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cardiólogo</a:t>
            </a:r>
            <a:r>
              <a:rPr kumimoji="0" lang="ca-ES" sz="14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ca-ES" sz="1400" b="1" i="0" u="none" strike="noStrike" kern="1200" cap="none" spc="0" normalizeH="0" baseline="0" noProof="0" err="1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reumatólogo</a:t>
            </a:r>
            <a:r>
              <a:rPr kumimoji="0" lang="ca-ES" sz="14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a-ES" sz="1400" b="1" i="0" u="none" strike="noStrike" kern="1200" cap="none" spc="0" normalizeH="0" baseline="0" noProof="0" err="1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pueden</a:t>
            </a:r>
            <a:r>
              <a:rPr kumimoji="0" lang="ca-ES" sz="14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iniciar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el </a:t>
            </a:r>
            <a:r>
              <a:rPr kumimoji="0" lang="ca-ES" sz="1400" b="1" i="0" u="none" strike="noStrike" kern="1200" cap="none" spc="0" normalizeH="0" baseline="0" noProof="0" err="1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screening</a:t>
            </a:r>
            <a:r>
              <a:rPr kumimoji="0" lang="ca-ES" sz="14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 </a:t>
            </a:r>
            <a:r>
              <a:rPr kumimoji="0" lang="ca-ES" sz="1400" b="1" i="0" u="none" strike="noStrike" kern="1200" cap="none" spc="0" normalizeH="0" baseline="0" noProof="0" err="1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ciertas</a:t>
            </a:r>
            <a:r>
              <a:rPr kumimoji="0" lang="ca-ES" sz="14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a-ES" sz="1400" b="1" i="0" u="none" strike="noStrike" kern="1200" cap="none" spc="0" normalizeH="0" baseline="0" noProof="0" err="1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situaciones</a:t>
            </a:r>
            <a:endParaRPr kumimoji="0" lang="es-ES_tradnl" sz="1400" b="1" i="0" u="none" strike="noStrike" kern="1200" cap="none" spc="0" normalizeH="0" baseline="0" noProof="0">
              <a:ln>
                <a:noFill/>
              </a:ln>
              <a:solidFill>
                <a:srgbClr val="1F6B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48CF382-CE98-C5C6-903B-E1DA5965577A}"/>
              </a:ext>
            </a:extLst>
          </p:cNvPr>
          <p:cNvSpPr txBox="1"/>
          <p:nvPr/>
        </p:nvSpPr>
        <p:spPr>
          <a:xfrm>
            <a:off x="1849133" y="4110537"/>
            <a:ext cx="30241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noProof="0" err="1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Intervención</a:t>
            </a:r>
            <a:r>
              <a:rPr kumimoji="0" lang="ca-ES" sz="14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del </a:t>
            </a:r>
            <a:r>
              <a:rPr kumimoji="0" lang="ca-ES" sz="1400" b="1" i="0" u="none" strike="noStrike" kern="1200" cap="none" spc="0" normalizeH="0" baseline="0" noProof="0" err="1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cardiólogo</a:t>
            </a:r>
            <a:r>
              <a:rPr kumimoji="0" lang="ca-ES" sz="14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</a:t>
            </a:r>
            <a:r>
              <a:rPr kumimoji="0" lang="ca-ES" sz="1400" b="1" i="0" u="none" strike="noStrike" kern="1200" cap="none" spc="0" normalizeH="0" baseline="0" noProof="0" err="1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función</a:t>
            </a:r>
            <a:r>
              <a:rPr kumimoji="0" lang="ca-ES" sz="14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 la </a:t>
            </a:r>
            <a:r>
              <a:rPr kumimoji="0" lang="ca-ES" sz="1400" b="1" i="0" u="none" strike="noStrike" kern="1200" cap="none" spc="0" normalizeH="0" baseline="0" noProof="0" err="1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complejidad</a:t>
            </a:r>
            <a:endParaRPr kumimoji="0" lang="es-ES_tradnl" sz="1400" b="1" i="0" u="none" strike="noStrike" kern="1200" cap="none" spc="0" normalizeH="0" baseline="0" noProof="0">
              <a:ln>
                <a:noFill/>
              </a:ln>
              <a:solidFill>
                <a:srgbClr val="1F6B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2E72624-1178-28FB-14F9-567DEC595D3C}"/>
              </a:ext>
            </a:extLst>
          </p:cNvPr>
          <p:cNvSpPr/>
          <p:nvPr/>
        </p:nvSpPr>
        <p:spPr>
          <a:xfrm>
            <a:off x="5002639" y="2311453"/>
            <a:ext cx="2467897" cy="2486688"/>
          </a:xfrm>
          <a:prstGeom prst="ellipse">
            <a:avLst/>
          </a:prstGeom>
          <a:solidFill>
            <a:srgbClr val="015B76"/>
          </a:solidFill>
          <a:ln>
            <a:solidFill>
              <a:srgbClr val="015B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9C473E-470A-DAA3-9F35-07A2E2745DF3}"/>
              </a:ext>
            </a:extLst>
          </p:cNvPr>
          <p:cNvSpPr txBox="1"/>
          <p:nvPr/>
        </p:nvSpPr>
        <p:spPr>
          <a:xfrm>
            <a:off x="5703466" y="2833815"/>
            <a:ext cx="9089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3600" b="1">
                <a:solidFill>
                  <a:schemeClr val="bg1"/>
                </a:solidFill>
              </a:rPr>
              <a:t> </a:t>
            </a:r>
            <a:r>
              <a:rPr lang="ca-ES" sz="4000" b="1">
                <a:solidFill>
                  <a:schemeClr val="bg1"/>
                </a:solidFill>
              </a:rPr>
              <a:t>AP</a:t>
            </a:r>
            <a:endParaRPr lang="es-ES_tradnl" sz="3600" b="1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98BD25F-C879-AF13-3FCB-52150A51E05D}"/>
              </a:ext>
            </a:extLst>
          </p:cNvPr>
          <p:cNvSpPr txBox="1"/>
          <p:nvPr/>
        </p:nvSpPr>
        <p:spPr>
          <a:xfrm>
            <a:off x="5527636" y="3464206"/>
            <a:ext cx="126058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ca-ES" sz="1200" b="1">
                <a:solidFill>
                  <a:schemeClr val="bg1"/>
                </a:solidFill>
                <a:latin typeface="Arial"/>
              </a:rPr>
              <a:t>L</a:t>
            </a:r>
            <a:r>
              <a:rPr kumimoji="0" lang="ca-ES" sz="12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idera</a:t>
            </a: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el </a:t>
            </a:r>
            <a:r>
              <a:rPr kumimoji="0" lang="ca-ES" sz="12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screening</a:t>
            </a: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 la </a:t>
            </a:r>
            <a:r>
              <a:rPr kumimoji="0" lang="ca-ES" sz="12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gestión</a:t>
            </a: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_tradnl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C9AE194-174A-7185-46A3-BCCE5BCCB496}"/>
              </a:ext>
            </a:extLst>
          </p:cNvPr>
          <p:cNvSpPr/>
          <p:nvPr/>
        </p:nvSpPr>
        <p:spPr>
          <a:xfrm>
            <a:off x="5265137" y="1820578"/>
            <a:ext cx="1942900" cy="832179"/>
          </a:xfrm>
          <a:prstGeom prst="ellipse">
            <a:avLst/>
          </a:prstGeom>
          <a:solidFill>
            <a:srgbClr val="F896A3"/>
          </a:solidFill>
          <a:ln>
            <a:solidFill>
              <a:srgbClr val="FC8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err="1">
                <a:latin typeface="Arial" panose="020B0604020202020204" pitchFamily="34" charset="0"/>
                <a:cs typeface="Arial" panose="020B0604020202020204" pitchFamily="34" charset="0"/>
              </a:rPr>
              <a:t>Dermatologist</a:t>
            </a:r>
            <a:endParaRPr lang="es-E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06A22F9-FFD9-E270-09BB-6F4CCCEEB567}"/>
              </a:ext>
            </a:extLst>
          </p:cNvPr>
          <p:cNvSpPr/>
          <p:nvPr/>
        </p:nvSpPr>
        <p:spPr>
          <a:xfrm>
            <a:off x="5261389" y="4470987"/>
            <a:ext cx="2164522" cy="832179"/>
          </a:xfrm>
          <a:prstGeom prst="ellipse">
            <a:avLst/>
          </a:prstGeom>
          <a:solidFill>
            <a:srgbClr val="008C93"/>
          </a:solidFill>
          <a:ln>
            <a:solidFill>
              <a:srgbClr val="008C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err="1">
                <a:latin typeface="Arial" panose="020B0604020202020204" pitchFamily="34" charset="0"/>
                <a:cs typeface="Arial" panose="020B0604020202020204" pitchFamily="34" charset="0"/>
              </a:rPr>
              <a:t>Multidisciplinary</a:t>
            </a:r>
            <a:r>
              <a:rPr lang="es-ES_tradnl" sz="1200" b="1"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es-ES_tradnl" sz="1200" b="1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lang="es-E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3294C3D-FF82-44AB-5EBC-E0F4B48BC3EF}"/>
              </a:ext>
            </a:extLst>
          </p:cNvPr>
          <p:cNvSpPr/>
          <p:nvPr/>
        </p:nvSpPr>
        <p:spPr>
          <a:xfrm>
            <a:off x="3096867" y="3012910"/>
            <a:ext cx="2164522" cy="832179"/>
          </a:xfrm>
          <a:prstGeom prst="ellipse">
            <a:avLst/>
          </a:prstGeom>
          <a:solidFill>
            <a:srgbClr val="828095"/>
          </a:solidFill>
          <a:ln>
            <a:solidFill>
              <a:srgbClr val="8280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err="1">
                <a:latin typeface="Arial" panose="020B0604020202020204" pitchFamily="34" charset="0"/>
                <a:cs typeface="Arial" panose="020B0604020202020204" pitchFamily="34" charset="0"/>
              </a:rPr>
              <a:t>Cardiologist</a:t>
            </a:r>
            <a:endParaRPr lang="es-E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2A421E61-A9C8-AF57-8DDB-E7728D30E472}"/>
              </a:ext>
            </a:extLst>
          </p:cNvPr>
          <p:cNvSpPr/>
          <p:nvPr/>
        </p:nvSpPr>
        <p:spPr>
          <a:xfrm>
            <a:off x="7313214" y="3016161"/>
            <a:ext cx="2164522" cy="832179"/>
          </a:xfrm>
          <a:prstGeom prst="ellipse">
            <a:avLst/>
          </a:prstGeom>
          <a:solidFill>
            <a:srgbClr val="B86A78"/>
          </a:solidFill>
          <a:ln>
            <a:solidFill>
              <a:srgbClr val="B86A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err="1">
                <a:latin typeface="Arial" panose="020B0604020202020204" pitchFamily="34" charset="0"/>
                <a:cs typeface="Arial" panose="020B0604020202020204" pitchFamily="34" charset="0"/>
              </a:rPr>
              <a:t>Rheumatologist</a:t>
            </a:r>
            <a:endParaRPr lang="es-E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8BE94FA-3537-75A6-81AC-76F83B5D8235}"/>
              </a:ext>
            </a:extLst>
          </p:cNvPr>
          <p:cNvSpPr txBox="1"/>
          <p:nvPr/>
        </p:nvSpPr>
        <p:spPr>
          <a:xfrm>
            <a:off x="374548" y="6442355"/>
            <a:ext cx="106578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Smith A, et al.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Improving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Cardiovascular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Outcomes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Psoriasis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Cohort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Psoriasis and Cardiovascular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Disease-Clinician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Knowledge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Practice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Perceptions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Dermatol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2025 Jun;66(4):e187-e196.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10.1111/ajd.14436.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Epub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2025 Feb 22.</a:t>
            </a:r>
          </a:p>
        </p:txBody>
      </p:sp>
    </p:spTree>
    <p:extLst>
      <p:ext uri="{BB962C8B-B14F-4D97-AF65-F5344CB8AC3E}">
        <p14:creationId xmlns:p14="http://schemas.microsoft.com/office/powerpoint/2010/main" val="971857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182C3-395E-EC9F-AD4F-A59517584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47D78166-5058-CCCC-2173-BAD263CC972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89042" y="2012734"/>
            <a:ext cx="9435549" cy="2832530"/>
          </a:xfrm>
        </p:spPr>
        <p:txBody>
          <a:bodyPr lIns="91421" tIns="45701" rIns="91421" bIns="45701"/>
          <a:lstStyle/>
          <a:p>
            <a:r>
              <a:rPr lang="es-ES" sz="4000" dirty="0">
                <a:latin typeface="Arial"/>
                <a:cs typeface="Arial"/>
              </a:rPr>
              <a:t>TRATAMIENTO DE LA PSORIASIS LEVE / MODERADA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A4D191-2D71-A867-C085-17277D505CCE}"/>
              </a:ext>
            </a:extLst>
          </p:cNvPr>
          <p:cNvSpPr/>
          <p:nvPr/>
        </p:nvSpPr>
        <p:spPr>
          <a:xfrm>
            <a:off x="538029" y="3065866"/>
            <a:ext cx="678833" cy="661312"/>
          </a:xfrm>
          <a:prstGeom prst="ellipse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15B76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99196-41E4-0FDE-513E-EDF0EFBD2DE6}"/>
              </a:ext>
            </a:extLst>
          </p:cNvPr>
          <p:cNvSpPr txBox="1"/>
          <p:nvPr/>
        </p:nvSpPr>
        <p:spPr>
          <a:xfrm>
            <a:off x="539530" y="3136612"/>
            <a:ext cx="66052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15B76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4248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0BB85-84AB-968F-0D83-C104A922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D4D4006D-36F5-9528-493E-3BFB81A0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2" y="634500"/>
            <a:ext cx="10657836" cy="663426"/>
          </a:xfrm>
        </p:spPr>
        <p:txBody>
          <a:bodyPr>
            <a:normAutofit/>
          </a:bodyPr>
          <a:lstStyle/>
          <a:p>
            <a:r>
              <a:rPr lang="ca-ES" err="1"/>
              <a:t>Evaluación</a:t>
            </a:r>
            <a:r>
              <a:rPr lang="ca-ES"/>
              <a:t> de la </a:t>
            </a:r>
            <a:r>
              <a:rPr lang="ca-ES" err="1"/>
              <a:t>gravedad</a:t>
            </a:r>
            <a:r>
              <a:rPr lang="ca-ES"/>
              <a:t> de la psoriasis</a:t>
            </a:r>
            <a:endParaRPr lang="es-ES_tradnl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656F2FD-9865-4631-DE07-D455D1A4C365}"/>
              </a:ext>
            </a:extLst>
          </p:cNvPr>
          <p:cNvSpPr txBox="1">
            <a:spLocks/>
          </p:cNvSpPr>
          <p:nvPr/>
        </p:nvSpPr>
        <p:spPr>
          <a:xfrm>
            <a:off x="429208" y="6429028"/>
            <a:ext cx="7051641" cy="38741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Samarasekera EJ, et al. Psoriasis: guidance on assessment and referral. Clinical medicine (London, England) 2014;14(2):178-82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493BF8C5-41CB-2D95-43C4-80E5C8941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185" y="4668455"/>
            <a:ext cx="900565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Evaluación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 médico</a:t>
            </a: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866ACCD4-EF3B-5FE2-2610-1AEB8E176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667" y="4668455"/>
            <a:ext cx="1745824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FontTx/>
              <a:buNone/>
              <a:defRPr sz="1600">
                <a:latin typeface="Calibri" panose="020F0502020204030204" pitchFamily="34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latin typeface="Arial" charset="0"/>
              </a:defRPr>
            </a:lvl3pPr>
            <a:lvl4pPr marL="1600200" indent="-228600" eaLnBrk="0" hangingPunct="0">
              <a:buChar char="–"/>
              <a:defRPr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Estimación de la extensión de la superficie corporal afectada (%)</a:t>
            </a: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E6DF9536-E505-347B-08DB-162D2C6C0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175" y="4702872"/>
            <a:ext cx="205305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FontTx/>
              <a:buNone/>
              <a:defRPr sz="1600">
                <a:latin typeface="Calibri" panose="020F0502020204030204" pitchFamily="34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latin typeface="Arial" charset="0"/>
              </a:defRPr>
            </a:lvl3pPr>
            <a:lvl4pPr marL="1600200" indent="-228600" eaLnBrk="0" hangingPunct="0">
              <a:buChar char="–"/>
              <a:defRPr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Descamación, enrojecimiento, induración y extensión de las placas por región del cuerpo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5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25">
            <a:extLst>
              <a:ext uri="{FF2B5EF4-FFF2-40B4-BE49-F238E27FC236}">
                <a16:creationId xmlns:a16="http://schemas.microsoft.com/office/drawing/2014/main" id="{0A07A7B0-5781-41E0-F16E-3DE9E5924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9920" y="4665626"/>
            <a:ext cx="1544925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FontTx/>
              <a:buNone/>
              <a:defRPr sz="1600">
                <a:latin typeface="Calibri" panose="020F0502020204030204" pitchFamily="34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latin typeface="Arial" charset="0"/>
              </a:defRPr>
            </a:lvl3pPr>
            <a:lvl4pPr marL="1600200" indent="-228600" eaLnBrk="0" hangingPunct="0">
              <a:buChar char="–"/>
              <a:defRPr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Cuestionario del paciente para evaluar la calidad de vida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2F265995-47E9-FD51-6556-8D8EB92DF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667" y="5379708"/>
            <a:ext cx="1787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0067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0-100</a:t>
            </a: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57DB4DB4-3A2D-EF6F-078F-8EEE07A16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178" y="5370415"/>
            <a:ext cx="1787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0067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0-72</a:t>
            </a:r>
          </a:p>
        </p:txBody>
      </p:sp>
      <p:sp>
        <p:nvSpPr>
          <p:cNvPr id="17" name="Text Box 21">
            <a:extLst>
              <a:ext uri="{FF2B5EF4-FFF2-40B4-BE49-F238E27FC236}">
                <a16:creationId xmlns:a16="http://schemas.microsoft.com/office/drawing/2014/main" id="{3BFBD4F3-D51D-7D34-5DBE-12D82E207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122" y="5370415"/>
            <a:ext cx="1787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0067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0-30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F2D31D2-45E3-0ABA-A5CF-8876F8CCD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1" t="27616" r="71438" b="46341"/>
          <a:stretch/>
        </p:blipFill>
        <p:spPr>
          <a:xfrm>
            <a:off x="2401076" y="1370978"/>
            <a:ext cx="1283813" cy="13827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D646935-E563-6C5F-9394-1164BC316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60" t="27616" r="56344" b="46341"/>
          <a:stretch/>
        </p:blipFill>
        <p:spPr>
          <a:xfrm>
            <a:off x="4679000" y="1370221"/>
            <a:ext cx="707581" cy="1382770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B7819E91-700A-4602-F2A4-0BC3B8AB6DE6}"/>
              </a:ext>
            </a:extLst>
          </p:cNvPr>
          <p:cNvSpPr/>
          <p:nvPr/>
        </p:nvSpPr>
        <p:spPr>
          <a:xfrm>
            <a:off x="6421643" y="3008727"/>
            <a:ext cx="1323992" cy="1349086"/>
          </a:xfrm>
          <a:prstGeom prst="ellipse">
            <a:avLst/>
          </a:prstGeom>
          <a:solidFill>
            <a:srgbClr val="008986"/>
          </a:solidFill>
          <a:ln w="381000">
            <a:solidFill>
              <a:srgbClr val="008986">
                <a:alpha val="38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222BD55-5E7C-4BC8-F705-DE82647F8FE2}"/>
              </a:ext>
            </a:extLst>
          </p:cNvPr>
          <p:cNvSpPr txBox="1"/>
          <p:nvPr/>
        </p:nvSpPr>
        <p:spPr>
          <a:xfrm>
            <a:off x="6376780" y="3236499"/>
            <a:ext cx="141371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PGA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Evaluación global del médico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9D2934C6-6E3C-CBAF-B88A-EF08DF1C218A}"/>
              </a:ext>
            </a:extLst>
          </p:cNvPr>
          <p:cNvSpPr/>
          <p:nvPr/>
        </p:nvSpPr>
        <p:spPr>
          <a:xfrm>
            <a:off x="8409635" y="3017079"/>
            <a:ext cx="1323992" cy="1349086"/>
          </a:xfrm>
          <a:prstGeom prst="ellipse">
            <a:avLst/>
          </a:prstGeom>
          <a:solidFill>
            <a:srgbClr val="006783"/>
          </a:solidFill>
          <a:ln w="381000">
            <a:solidFill>
              <a:srgbClr val="006783">
                <a:alpha val="38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2872AC8-6007-AC7D-5802-18388068536E}"/>
              </a:ext>
            </a:extLst>
          </p:cNvPr>
          <p:cNvSpPr txBox="1"/>
          <p:nvPr/>
        </p:nvSpPr>
        <p:spPr>
          <a:xfrm>
            <a:off x="8397644" y="3122573"/>
            <a:ext cx="14137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DLQI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Índice de calidad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vida dermatológica</a:t>
            </a: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6B42B21C-160B-134E-7A04-917F1D27E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50" y="5377499"/>
            <a:ext cx="1787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006783"/>
                </a:solidFill>
                <a:latin typeface="Arial"/>
                <a:cs typeface="Arial"/>
              </a:rPr>
              <a:t>0-4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67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9518C86-49DF-2D7B-C38D-50820C223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51" t="27616" r="33256" b="46341"/>
          <a:stretch/>
        </p:blipFill>
        <p:spPr>
          <a:xfrm>
            <a:off x="6421644" y="1327944"/>
            <a:ext cx="1330253" cy="1382771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075850EF-BD41-B10B-D0C6-EB40AB4E8C4E}"/>
              </a:ext>
            </a:extLst>
          </p:cNvPr>
          <p:cNvSpPr/>
          <p:nvPr/>
        </p:nvSpPr>
        <p:spPr>
          <a:xfrm>
            <a:off x="2429129" y="3082448"/>
            <a:ext cx="1323992" cy="1349086"/>
          </a:xfrm>
          <a:prstGeom prst="ellipse">
            <a:avLst/>
          </a:prstGeom>
          <a:solidFill>
            <a:srgbClr val="006783"/>
          </a:solidFill>
          <a:ln w="381000">
            <a:solidFill>
              <a:srgbClr val="006783">
                <a:alpha val="38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6D23F85-A7AE-DDA1-04BE-06AA09841D9A}"/>
              </a:ext>
            </a:extLst>
          </p:cNvPr>
          <p:cNvSpPr txBox="1"/>
          <p:nvPr/>
        </p:nvSpPr>
        <p:spPr>
          <a:xfrm>
            <a:off x="2295858" y="3198176"/>
            <a:ext cx="16031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BSA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Superficie </a:t>
            </a: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corporal </a:t>
            </a: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afectada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18BDE29-982E-6227-3367-AC005FFED474}"/>
              </a:ext>
            </a:extLst>
          </p:cNvPr>
          <p:cNvSpPr/>
          <p:nvPr/>
        </p:nvSpPr>
        <p:spPr>
          <a:xfrm>
            <a:off x="4485401" y="3028584"/>
            <a:ext cx="1323992" cy="1349086"/>
          </a:xfrm>
          <a:prstGeom prst="ellipse">
            <a:avLst/>
          </a:prstGeom>
          <a:solidFill>
            <a:srgbClr val="EB949A"/>
          </a:solidFill>
          <a:ln w="381000">
            <a:solidFill>
              <a:srgbClr val="EB949A">
                <a:alpha val="38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4E191BF-6EB1-77A3-31EC-A2CD7C5B1EA1}"/>
              </a:ext>
            </a:extLst>
          </p:cNvPr>
          <p:cNvSpPr txBox="1"/>
          <p:nvPr/>
        </p:nvSpPr>
        <p:spPr>
          <a:xfrm>
            <a:off x="4577854" y="3126591"/>
            <a:ext cx="1169697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Índice de gravedad y área de la psoriasis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A092951-C03D-7AF6-4D2E-C60E48F59184}"/>
              </a:ext>
            </a:extLst>
          </p:cNvPr>
          <p:cNvSpPr txBox="1"/>
          <p:nvPr/>
        </p:nvSpPr>
        <p:spPr>
          <a:xfrm>
            <a:off x="2767262" y="5775158"/>
            <a:ext cx="118776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a-E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367A737B-8265-454C-2304-A3C80602A13D}"/>
              </a:ext>
            </a:extLst>
          </p:cNvPr>
          <p:cNvSpPr txBox="1"/>
          <p:nvPr/>
        </p:nvSpPr>
        <p:spPr>
          <a:xfrm>
            <a:off x="4832683" y="5775158"/>
            <a:ext cx="6577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a-E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87A3EF19-A897-79AA-94AF-F19154B0CDB2}"/>
              </a:ext>
            </a:extLst>
          </p:cNvPr>
          <p:cNvSpPr txBox="1"/>
          <p:nvPr/>
        </p:nvSpPr>
        <p:spPr>
          <a:xfrm>
            <a:off x="8833183" y="5775158"/>
            <a:ext cx="6577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a-E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6080F-D5C9-647B-A0DD-1F1A4305D6A8}"/>
              </a:ext>
            </a:extLst>
          </p:cNvPr>
          <p:cNvSpPr txBox="1"/>
          <p:nvPr/>
        </p:nvSpPr>
        <p:spPr>
          <a:xfrm>
            <a:off x="9947202" y="5300170"/>
            <a:ext cx="1971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>
                <a:solidFill>
                  <a:srgbClr val="FF0000"/>
                </a:solidFill>
              </a:rPr>
              <a:t>Psoriasis grave: derivar a dermatología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CADD7-45B2-B9AC-7888-92C38B154316}"/>
              </a:ext>
            </a:extLst>
          </p:cNvPr>
          <p:cNvSpPr txBox="1"/>
          <p:nvPr/>
        </p:nvSpPr>
        <p:spPr>
          <a:xfrm>
            <a:off x="272930" y="5099988"/>
            <a:ext cx="1971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solidFill>
                  <a:srgbClr val="FF0000"/>
                </a:solidFill>
              </a:rPr>
              <a:t>La regla del 10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2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2B1F0-CC0D-1CA0-024F-EC53C43E9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EB4CA9EE-A0EF-8DE2-3337-FC44C994117A}"/>
              </a:ext>
            </a:extLst>
          </p:cNvPr>
          <p:cNvSpPr txBox="1"/>
          <p:nvPr/>
        </p:nvSpPr>
        <p:spPr>
          <a:xfrm>
            <a:off x="306182" y="6448405"/>
            <a:ext cx="11480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ewley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Page B.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Maximizing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optimal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psoriasis. J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Acad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Dermatol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Venereol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2011;25 Suppl 4:9-14.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Pinter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Green LJ,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Selmer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J, </a:t>
            </a:r>
            <a:r>
              <a:rPr kumimoji="0" lang="es-E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pooled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controlled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trials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investigating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safety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novel,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calcipotriene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betamethasone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dipropionate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cream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topical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plaque psoriasis. J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Acad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Dermatol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Venereol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2022;36(2):228–36.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07E5F37-B4E9-C43A-010F-DFC3264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59" y="634500"/>
            <a:ext cx="10657836" cy="581589"/>
          </a:xfrm>
        </p:spPr>
        <p:txBody>
          <a:bodyPr>
            <a:normAutofit/>
          </a:bodyPr>
          <a:lstStyle/>
          <a:p>
            <a:r>
              <a:rPr lang="en-US" err="1"/>
              <a:t>Tratamiento</a:t>
            </a:r>
            <a:r>
              <a:rPr lang="en-US"/>
              <a:t> de la psoriasis</a:t>
            </a:r>
            <a:endParaRPr lang="es-ES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B89D0DA2-76E1-A13F-237F-196A59C4236B}"/>
              </a:ext>
            </a:extLst>
          </p:cNvPr>
          <p:cNvSpPr/>
          <p:nvPr/>
        </p:nvSpPr>
        <p:spPr>
          <a:xfrm>
            <a:off x="4389659" y="3986783"/>
            <a:ext cx="73777" cy="115788"/>
          </a:xfrm>
          <a:custGeom>
            <a:avLst/>
            <a:gdLst>
              <a:gd name="connsiteX0" fmla="*/ 70229 w 71248"/>
              <a:gd name="connsiteY0" fmla="*/ 120582 h 121596"/>
              <a:gd name="connsiteX1" fmla="*/ 70229 w 71248"/>
              <a:gd name="connsiteY1" fmla="*/ 120582 h 121596"/>
              <a:gd name="connsiteX2" fmla="*/ 70229 w 71248"/>
              <a:gd name="connsiteY2" fmla="*/ 115673 h 121596"/>
              <a:gd name="connsiteX3" fmla="*/ 27796 w 71248"/>
              <a:gd name="connsiteY3" fmla="*/ 73288 h 121596"/>
              <a:gd name="connsiteX4" fmla="*/ 9946 w 71248"/>
              <a:gd name="connsiteY4" fmla="*/ 2460 h 121596"/>
              <a:gd name="connsiteX5" fmla="*/ 8503 w 71248"/>
              <a:gd name="connsiteY5" fmla="*/ 1021 h 121596"/>
              <a:gd name="connsiteX6" fmla="*/ 2682 w 71248"/>
              <a:gd name="connsiteY6" fmla="*/ 2579 h 121596"/>
              <a:gd name="connsiteX7" fmla="*/ 22876 w 71248"/>
              <a:gd name="connsiteY7" fmla="*/ 78195 h 121596"/>
              <a:gd name="connsiteX8" fmla="*/ 65311 w 71248"/>
              <a:gd name="connsiteY8" fmla="*/ 120580 h 121596"/>
              <a:gd name="connsiteX9" fmla="*/ 70226 w 71248"/>
              <a:gd name="connsiteY9" fmla="*/ 120580 h 12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48" h="121596">
                <a:moveTo>
                  <a:pt x="70229" y="120582"/>
                </a:moveTo>
                <a:lnTo>
                  <a:pt x="70229" y="120582"/>
                </a:lnTo>
                <a:cubicBezTo>
                  <a:pt x="71588" y="119227"/>
                  <a:pt x="71588" y="117028"/>
                  <a:pt x="70229" y="115673"/>
                </a:cubicBezTo>
                <a:lnTo>
                  <a:pt x="27796" y="73288"/>
                </a:lnTo>
                <a:cubicBezTo>
                  <a:pt x="8635" y="54152"/>
                  <a:pt x="2685" y="26741"/>
                  <a:pt x="9946" y="2460"/>
                </a:cubicBezTo>
                <a:lnTo>
                  <a:pt x="8503" y="1021"/>
                </a:lnTo>
                <a:cubicBezTo>
                  <a:pt x="6608" y="-873"/>
                  <a:pt x="3375" y="-5"/>
                  <a:pt x="2682" y="2579"/>
                </a:cubicBezTo>
                <a:cubicBezTo>
                  <a:pt x="-4327" y="28691"/>
                  <a:pt x="2401" y="57749"/>
                  <a:pt x="22876" y="78195"/>
                </a:cubicBezTo>
                <a:lnTo>
                  <a:pt x="65311" y="120580"/>
                </a:lnTo>
                <a:cubicBezTo>
                  <a:pt x="66668" y="121935"/>
                  <a:pt x="68869" y="121935"/>
                  <a:pt x="70226" y="120580"/>
                </a:cubicBezTo>
                <a:close/>
              </a:path>
            </a:pathLst>
          </a:custGeom>
          <a:solidFill>
            <a:srgbClr val="FEFEFE"/>
          </a:solidFill>
          <a:ln w="2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B1DE75D-2EEA-E527-0D11-DE8C8831427A}"/>
              </a:ext>
            </a:extLst>
          </p:cNvPr>
          <p:cNvGrpSpPr/>
          <p:nvPr/>
        </p:nvGrpSpPr>
        <p:grpSpPr>
          <a:xfrm>
            <a:off x="745659" y="2501573"/>
            <a:ext cx="3206909" cy="407939"/>
            <a:chOff x="709682" y="2468360"/>
            <a:chExt cx="2949075" cy="407939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3ED2489B-DDDF-99E7-8A74-370076E196FE}"/>
                </a:ext>
              </a:extLst>
            </p:cNvPr>
            <p:cNvSpPr/>
            <p:nvPr/>
          </p:nvSpPr>
          <p:spPr>
            <a:xfrm>
              <a:off x="709682" y="2496994"/>
              <a:ext cx="386645" cy="379305"/>
            </a:xfrm>
            <a:custGeom>
              <a:avLst/>
              <a:gdLst>
                <a:gd name="connsiteX0" fmla="*/ 269913 w 406037"/>
                <a:gd name="connsiteY0" fmla="*/ 380886 h 398329"/>
                <a:gd name="connsiteX1" fmla="*/ 279492 w 406037"/>
                <a:gd name="connsiteY1" fmla="*/ 371197 h 398329"/>
                <a:gd name="connsiteX2" fmla="*/ 279850 w 406037"/>
                <a:gd name="connsiteY2" fmla="*/ 370827 h 398329"/>
                <a:gd name="connsiteX3" fmla="*/ 300865 w 406037"/>
                <a:gd name="connsiteY3" fmla="*/ 357700 h 398329"/>
                <a:gd name="connsiteX4" fmla="*/ 320206 w 406037"/>
                <a:gd name="connsiteY4" fmla="*/ 369831 h 398329"/>
                <a:gd name="connsiteX5" fmla="*/ 321060 w 406037"/>
                <a:gd name="connsiteY5" fmla="*/ 370880 h 398329"/>
                <a:gd name="connsiteX6" fmla="*/ 331284 w 406037"/>
                <a:gd name="connsiteY6" fmla="*/ 380886 h 398329"/>
                <a:gd name="connsiteX7" fmla="*/ 269913 w 406037"/>
                <a:gd name="connsiteY7" fmla="*/ 380886 h 398329"/>
                <a:gd name="connsiteX8" fmla="*/ 128805 w 406037"/>
                <a:gd name="connsiteY8" fmla="*/ 371475 h 398329"/>
                <a:gd name="connsiteX9" fmla="*/ 150025 w 406037"/>
                <a:gd name="connsiteY9" fmla="*/ 359331 h 398329"/>
                <a:gd name="connsiteX10" fmla="*/ 151144 w 406037"/>
                <a:gd name="connsiteY10" fmla="*/ 359331 h 398329"/>
                <a:gd name="connsiteX11" fmla="*/ 172293 w 406037"/>
                <a:gd name="connsiteY11" fmla="*/ 371475 h 398329"/>
                <a:gd name="connsiteX12" fmla="*/ 181654 w 406037"/>
                <a:gd name="connsiteY12" fmla="*/ 380886 h 398329"/>
                <a:gd name="connsiteX13" fmla="*/ 119434 w 406037"/>
                <a:gd name="connsiteY13" fmla="*/ 380886 h 398329"/>
                <a:gd name="connsiteX14" fmla="*/ 128805 w 406037"/>
                <a:gd name="connsiteY14" fmla="*/ 371475 h 398329"/>
                <a:gd name="connsiteX15" fmla="*/ 17703 w 406037"/>
                <a:gd name="connsiteY15" fmla="*/ 325166 h 398329"/>
                <a:gd name="connsiteX16" fmla="*/ 26612 w 406037"/>
                <a:gd name="connsiteY16" fmla="*/ 295526 h 398329"/>
                <a:gd name="connsiteX17" fmla="*/ 33259 w 406037"/>
                <a:gd name="connsiteY17" fmla="*/ 302165 h 398329"/>
                <a:gd name="connsiteX18" fmla="*/ 26878 w 406037"/>
                <a:gd name="connsiteY18" fmla="*/ 325156 h 398329"/>
                <a:gd name="connsiteX19" fmla="*/ 74949 w 406037"/>
                <a:gd name="connsiteY19" fmla="*/ 370941 h 398329"/>
                <a:gd name="connsiteX20" fmla="*/ 109117 w 406037"/>
                <a:gd name="connsiteY20" fmla="*/ 352241 h 398329"/>
                <a:gd name="connsiteX21" fmla="*/ 150025 w 406037"/>
                <a:gd name="connsiteY21" fmla="*/ 330595 h 398329"/>
                <a:gd name="connsiteX22" fmla="*/ 151144 w 406037"/>
                <a:gd name="connsiteY22" fmla="*/ 330595 h 398329"/>
                <a:gd name="connsiteX23" fmla="*/ 192002 w 406037"/>
                <a:gd name="connsiteY23" fmla="*/ 352241 h 398329"/>
                <a:gd name="connsiteX24" fmla="*/ 226126 w 406037"/>
                <a:gd name="connsiteY24" fmla="*/ 370953 h 398329"/>
                <a:gd name="connsiteX25" fmla="*/ 260405 w 406037"/>
                <a:gd name="connsiteY25" fmla="*/ 352089 h 398329"/>
                <a:gd name="connsiteX26" fmla="*/ 300986 w 406037"/>
                <a:gd name="connsiteY26" fmla="*/ 330668 h 398329"/>
                <a:gd name="connsiteX27" fmla="*/ 339448 w 406037"/>
                <a:gd name="connsiteY27" fmla="*/ 350891 h 398329"/>
                <a:gd name="connsiteX28" fmla="*/ 340744 w 406037"/>
                <a:gd name="connsiteY28" fmla="*/ 352276 h 398329"/>
                <a:gd name="connsiteX29" fmla="*/ 372550 w 406037"/>
                <a:gd name="connsiteY29" fmla="*/ 370943 h 398329"/>
                <a:gd name="connsiteX30" fmla="*/ 374018 w 406037"/>
                <a:gd name="connsiteY30" fmla="*/ 370976 h 398329"/>
                <a:gd name="connsiteX31" fmla="*/ 374378 w 406037"/>
                <a:gd name="connsiteY31" fmla="*/ 370966 h 398329"/>
                <a:gd name="connsiteX32" fmla="*/ 378959 w 406037"/>
                <a:gd name="connsiteY32" fmla="*/ 375541 h 398329"/>
                <a:gd name="connsiteX33" fmla="*/ 374520 w 406037"/>
                <a:gd name="connsiteY33" fmla="*/ 380129 h 398329"/>
                <a:gd name="connsiteX34" fmla="*/ 373995 w 406037"/>
                <a:gd name="connsiteY34" fmla="*/ 380108 h 398329"/>
                <a:gd name="connsiteX35" fmla="*/ 372803 w 406037"/>
                <a:gd name="connsiteY35" fmla="*/ 380118 h 398329"/>
                <a:gd name="connsiteX36" fmla="*/ 334023 w 406037"/>
                <a:gd name="connsiteY36" fmla="*/ 358576 h 398329"/>
                <a:gd name="connsiteX37" fmla="*/ 333168 w 406037"/>
                <a:gd name="connsiteY37" fmla="*/ 357662 h 398329"/>
                <a:gd name="connsiteX38" fmla="*/ 300862 w 406037"/>
                <a:gd name="connsiteY38" fmla="*/ 339957 h 398329"/>
                <a:gd name="connsiteX39" fmla="*/ 266890 w 406037"/>
                <a:gd name="connsiteY39" fmla="*/ 358759 h 398329"/>
                <a:gd name="connsiteX40" fmla="*/ 266520 w 406037"/>
                <a:gd name="connsiteY40" fmla="*/ 359179 h 398329"/>
                <a:gd name="connsiteX41" fmla="*/ 226093 w 406037"/>
                <a:gd name="connsiteY41" fmla="*/ 380640 h 398329"/>
                <a:gd name="connsiteX42" fmla="*/ 185258 w 406037"/>
                <a:gd name="connsiteY42" fmla="*/ 359539 h 398329"/>
                <a:gd name="connsiteX43" fmla="*/ 151141 w 406037"/>
                <a:gd name="connsiteY43" fmla="*/ 341885 h 398329"/>
                <a:gd name="connsiteX44" fmla="*/ 150023 w 406037"/>
                <a:gd name="connsiteY44" fmla="*/ 341885 h 398329"/>
                <a:gd name="connsiteX45" fmla="*/ 115835 w 406037"/>
                <a:gd name="connsiteY45" fmla="*/ 359549 h 398329"/>
                <a:gd name="connsiteX46" fmla="*/ 74947 w 406037"/>
                <a:gd name="connsiteY46" fmla="*/ 380129 h 398329"/>
                <a:gd name="connsiteX47" fmla="*/ 17700 w 406037"/>
                <a:gd name="connsiteY47" fmla="*/ 325169 h 398329"/>
                <a:gd name="connsiteX48" fmla="*/ 70851 w 406037"/>
                <a:gd name="connsiteY48" fmla="*/ 207196 h 398329"/>
                <a:gd name="connsiteX49" fmla="*/ 86428 w 406037"/>
                <a:gd name="connsiteY49" fmla="*/ 191627 h 398329"/>
                <a:gd name="connsiteX50" fmla="*/ 142533 w 406037"/>
                <a:gd name="connsiteY50" fmla="*/ 247666 h 398329"/>
                <a:gd name="connsiteX51" fmla="*/ 126956 w 406037"/>
                <a:gd name="connsiteY51" fmla="*/ 263225 h 398329"/>
                <a:gd name="connsiteX52" fmla="*/ 111019 w 406037"/>
                <a:gd name="connsiteY52" fmla="*/ 269464 h 398329"/>
                <a:gd name="connsiteX53" fmla="*/ 94227 w 406037"/>
                <a:gd name="connsiteY53" fmla="*/ 262845 h 398329"/>
                <a:gd name="connsiteX54" fmla="*/ 69575 w 406037"/>
                <a:gd name="connsiteY54" fmla="*/ 238230 h 398329"/>
                <a:gd name="connsiteX55" fmla="*/ 63757 w 406037"/>
                <a:gd name="connsiteY55" fmla="*/ 223072 h 398329"/>
                <a:gd name="connsiteX56" fmla="*/ 70848 w 406037"/>
                <a:gd name="connsiteY56" fmla="*/ 207194 h 398329"/>
                <a:gd name="connsiteX57" fmla="*/ 220024 w 406037"/>
                <a:gd name="connsiteY57" fmla="*/ 46448 h 398329"/>
                <a:gd name="connsiteX58" fmla="*/ 286190 w 406037"/>
                <a:gd name="connsiteY58" fmla="*/ 112534 h 398329"/>
                <a:gd name="connsiteX59" fmla="*/ 154261 w 406037"/>
                <a:gd name="connsiteY59" fmla="*/ 234364 h 398329"/>
                <a:gd name="connsiteX60" fmla="*/ 140215 w 406037"/>
                <a:gd name="connsiteY60" fmla="*/ 220336 h 398329"/>
                <a:gd name="connsiteX61" fmla="*/ 98051 w 406037"/>
                <a:gd name="connsiteY61" fmla="*/ 178214 h 398329"/>
                <a:gd name="connsiteX62" fmla="*/ 220026 w 406037"/>
                <a:gd name="connsiteY62" fmla="*/ 46448 h 398329"/>
                <a:gd name="connsiteX63" fmla="*/ 243618 w 406037"/>
                <a:gd name="connsiteY63" fmla="*/ 21352 h 398329"/>
                <a:gd name="connsiteX64" fmla="*/ 310791 w 406037"/>
                <a:gd name="connsiteY64" fmla="*/ 88456 h 398329"/>
                <a:gd name="connsiteX65" fmla="*/ 298963 w 406037"/>
                <a:gd name="connsiteY65" fmla="*/ 100271 h 398329"/>
                <a:gd name="connsiteX66" fmla="*/ 263933 w 406037"/>
                <a:gd name="connsiteY66" fmla="*/ 65283 h 398329"/>
                <a:gd name="connsiteX67" fmla="*/ 231787 w 406037"/>
                <a:gd name="connsiteY67" fmla="*/ 33177 h 398329"/>
                <a:gd name="connsiteX68" fmla="*/ 243615 w 406037"/>
                <a:gd name="connsiteY68" fmla="*/ 21352 h 398329"/>
                <a:gd name="connsiteX69" fmla="*/ 77962 w 406037"/>
                <a:gd name="connsiteY69" fmla="*/ 271633 h 398329"/>
                <a:gd name="connsiteX70" fmla="*/ 51378 w 406037"/>
                <a:gd name="connsiteY70" fmla="*/ 288691 h 398329"/>
                <a:gd name="connsiteX71" fmla="*/ 39963 w 406037"/>
                <a:gd name="connsiteY71" fmla="*/ 277740 h 398329"/>
                <a:gd name="connsiteX72" fmla="*/ 57442 w 406037"/>
                <a:gd name="connsiteY72" fmla="*/ 251126 h 398329"/>
                <a:gd name="connsiteX73" fmla="*/ 77962 w 406037"/>
                <a:gd name="connsiteY73" fmla="*/ 271633 h 398329"/>
                <a:gd name="connsiteX74" fmla="*/ 397306 w 406037"/>
                <a:gd name="connsiteY74" fmla="*/ 380891 h 398329"/>
                <a:gd name="connsiteX75" fmla="*/ 396086 w 406037"/>
                <a:gd name="connsiteY75" fmla="*/ 380891 h 398329"/>
                <a:gd name="connsiteX76" fmla="*/ 396671 w 406037"/>
                <a:gd name="connsiteY76" fmla="*/ 375799 h 398329"/>
                <a:gd name="connsiteX77" fmla="*/ 374384 w 406037"/>
                <a:gd name="connsiteY77" fmla="*/ 353269 h 398329"/>
                <a:gd name="connsiteX78" fmla="*/ 373973 w 406037"/>
                <a:gd name="connsiteY78" fmla="*/ 353279 h 398329"/>
                <a:gd name="connsiteX79" fmla="*/ 373488 w 406037"/>
                <a:gd name="connsiteY79" fmla="*/ 353259 h 398329"/>
                <a:gd name="connsiteX80" fmla="*/ 353719 w 406037"/>
                <a:gd name="connsiteY80" fmla="*/ 340223 h 398329"/>
                <a:gd name="connsiteX81" fmla="*/ 352443 w 406037"/>
                <a:gd name="connsiteY81" fmla="*/ 338861 h 398329"/>
                <a:gd name="connsiteX82" fmla="*/ 300994 w 406037"/>
                <a:gd name="connsiteY82" fmla="*/ 312974 h 398329"/>
                <a:gd name="connsiteX83" fmla="*/ 247270 w 406037"/>
                <a:gd name="connsiteY83" fmla="*/ 340213 h 398329"/>
                <a:gd name="connsiteX84" fmla="*/ 226134 w 406037"/>
                <a:gd name="connsiteY84" fmla="*/ 353239 h 398329"/>
                <a:gd name="connsiteX85" fmla="*/ 204974 w 406037"/>
                <a:gd name="connsiteY85" fmla="*/ 340317 h 398329"/>
                <a:gd name="connsiteX86" fmla="*/ 151149 w 406037"/>
                <a:gd name="connsiteY86" fmla="*/ 313149 h 398329"/>
                <a:gd name="connsiteX87" fmla="*/ 150030 w 406037"/>
                <a:gd name="connsiteY87" fmla="*/ 313149 h 398329"/>
                <a:gd name="connsiteX88" fmla="*/ 96164 w 406037"/>
                <a:gd name="connsiteY88" fmla="*/ 340317 h 398329"/>
                <a:gd name="connsiteX89" fmla="*/ 74954 w 406037"/>
                <a:gd name="connsiteY89" fmla="*/ 353340 h 398329"/>
                <a:gd name="connsiteX90" fmla="*/ 44601 w 406037"/>
                <a:gd name="connsiteY90" fmla="*/ 325209 h 398329"/>
                <a:gd name="connsiteX91" fmla="*/ 48596 w 406037"/>
                <a:gd name="connsiteY91" fmla="*/ 311056 h 398329"/>
                <a:gd name="connsiteX92" fmla="*/ 50962 w 406037"/>
                <a:gd name="connsiteY92" fmla="*/ 309987 h 398329"/>
                <a:gd name="connsiteX93" fmla="*/ 92845 w 406037"/>
                <a:gd name="connsiteY93" fmla="*/ 283105 h 398329"/>
                <a:gd name="connsiteX94" fmla="*/ 111024 w 406037"/>
                <a:gd name="connsiteY94" fmla="*/ 287151 h 398329"/>
                <a:gd name="connsiteX95" fmla="*/ 139487 w 406037"/>
                <a:gd name="connsiteY95" fmla="*/ 275736 h 398329"/>
                <a:gd name="connsiteX96" fmla="*/ 161324 w 406037"/>
                <a:gd name="connsiteY96" fmla="*/ 253926 h 398329"/>
                <a:gd name="connsiteX97" fmla="*/ 304978 w 406037"/>
                <a:gd name="connsiteY97" fmla="*/ 119277 h 398329"/>
                <a:gd name="connsiteX98" fmla="*/ 305123 w 406037"/>
                <a:gd name="connsiteY98" fmla="*/ 119133 h 398329"/>
                <a:gd name="connsiteX99" fmla="*/ 305227 w 406037"/>
                <a:gd name="connsiteY99" fmla="*/ 119029 h 398329"/>
                <a:gd name="connsiteX100" fmla="*/ 329579 w 406037"/>
                <a:gd name="connsiteY100" fmla="*/ 94705 h 398329"/>
                <a:gd name="connsiteX101" fmla="*/ 329579 w 406037"/>
                <a:gd name="connsiteY101" fmla="*/ 82204 h 398329"/>
                <a:gd name="connsiteX102" fmla="*/ 249880 w 406037"/>
                <a:gd name="connsiteY102" fmla="*/ 2586 h 398329"/>
                <a:gd name="connsiteX103" fmla="*/ 243621 w 406037"/>
                <a:gd name="connsiteY103" fmla="*/ 0 h 398329"/>
                <a:gd name="connsiteX104" fmla="*/ 237364 w 406037"/>
                <a:gd name="connsiteY104" fmla="*/ 2586 h 398329"/>
                <a:gd name="connsiteX105" fmla="*/ 213009 w 406037"/>
                <a:gd name="connsiteY105" fmla="*/ 26912 h 398329"/>
                <a:gd name="connsiteX106" fmla="*/ 79258 w 406037"/>
                <a:gd name="connsiteY106" fmla="*/ 172451 h 398329"/>
                <a:gd name="connsiteX107" fmla="*/ 58327 w 406037"/>
                <a:gd name="connsiteY107" fmla="*/ 194680 h 398329"/>
                <a:gd name="connsiteX108" fmla="*/ 46057 w 406037"/>
                <a:gd name="connsiteY108" fmla="*/ 222362 h 398329"/>
                <a:gd name="connsiteX109" fmla="*/ 47310 w 406037"/>
                <a:gd name="connsiteY109" fmla="*/ 233845 h 398329"/>
                <a:gd name="connsiteX110" fmla="*/ 23789 w 406037"/>
                <a:gd name="connsiteY110" fmla="*/ 271904 h 398329"/>
                <a:gd name="connsiteX111" fmla="*/ 0 w 406037"/>
                <a:gd name="connsiteY111" fmla="*/ 325171 h 398329"/>
                <a:gd name="connsiteX112" fmla="*/ 28022 w 406037"/>
                <a:gd name="connsiteY112" fmla="*/ 380883 h 398329"/>
                <a:gd name="connsiteX113" fmla="*/ 8879 w 406037"/>
                <a:gd name="connsiteY113" fmla="*/ 380883 h 398329"/>
                <a:gd name="connsiteX114" fmla="*/ 145 w 406037"/>
                <a:gd name="connsiteY114" fmla="*/ 389605 h 398329"/>
                <a:gd name="connsiteX115" fmla="*/ 8879 w 406037"/>
                <a:gd name="connsiteY115" fmla="*/ 398329 h 398329"/>
                <a:gd name="connsiteX116" fmla="*/ 373486 w 406037"/>
                <a:gd name="connsiteY116" fmla="*/ 398329 h 398329"/>
                <a:gd name="connsiteX117" fmla="*/ 374381 w 406037"/>
                <a:gd name="connsiteY117" fmla="*/ 398329 h 398329"/>
                <a:gd name="connsiteX118" fmla="*/ 397303 w 406037"/>
                <a:gd name="connsiteY118" fmla="*/ 398329 h 398329"/>
                <a:gd name="connsiteX119" fmla="*/ 406038 w 406037"/>
                <a:gd name="connsiteY119" fmla="*/ 389605 h 398329"/>
                <a:gd name="connsiteX120" fmla="*/ 397303 w 406037"/>
                <a:gd name="connsiteY120" fmla="*/ 380883 h 39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406037" h="398329">
                  <a:moveTo>
                    <a:pt x="269913" y="380886"/>
                  </a:moveTo>
                  <a:cubicBezTo>
                    <a:pt x="273512" y="377611"/>
                    <a:pt x="276647" y="374254"/>
                    <a:pt x="279492" y="371197"/>
                  </a:cubicBezTo>
                  <a:lnTo>
                    <a:pt x="279850" y="370827"/>
                  </a:lnTo>
                  <a:cubicBezTo>
                    <a:pt x="289368" y="360616"/>
                    <a:pt x="292480" y="357700"/>
                    <a:pt x="300865" y="357700"/>
                  </a:cubicBezTo>
                  <a:cubicBezTo>
                    <a:pt x="308674" y="357700"/>
                    <a:pt x="311121" y="360068"/>
                    <a:pt x="320206" y="369831"/>
                  </a:cubicBezTo>
                  <a:lnTo>
                    <a:pt x="321060" y="370880"/>
                  </a:lnTo>
                  <a:cubicBezTo>
                    <a:pt x="324121" y="374173"/>
                    <a:pt x="327522" y="377603"/>
                    <a:pt x="331284" y="380886"/>
                  </a:cubicBezTo>
                  <a:lnTo>
                    <a:pt x="269913" y="380886"/>
                  </a:lnTo>
                  <a:close/>
                  <a:moveTo>
                    <a:pt x="128805" y="371475"/>
                  </a:moveTo>
                  <a:cubicBezTo>
                    <a:pt x="137869" y="361743"/>
                    <a:pt x="141314" y="359331"/>
                    <a:pt x="150025" y="359331"/>
                  </a:cubicBezTo>
                  <a:lnTo>
                    <a:pt x="151144" y="359331"/>
                  </a:lnTo>
                  <a:cubicBezTo>
                    <a:pt x="159807" y="359331"/>
                    <a:pt x="163239" y="361743"/>
                    <a:pt x="172293" y="371475"/>
                  </a:cubicBezTo>
                  <a:cubicBezTo>
                    <a:pt x="174986" y="374358"/>
                    <a:pt x="178048" y="377633"/>
                    <a:pt x="181654" y="380886"/>
                  </a:cubicBezTo>
                  <a:lnTo>
                    <a:pt x="119434" y="380886"/>
                  </a:lnTo>
                  <a:cubicBezTo>
                    <a:pt x="123063" y="377641"/>
                    <a:pt x="126124" y="374358"/>
                    <a:pt x="128805" y="371475"/>
                  </a:cubicBezTo>
                  <a:close/>
                  <a:moveTo>
                    <a:pt x="17703" y="325166"/>
                  </a:moveTo>
                  <a:cubicBezTo>
                    <a:pt x="17703" y="314532"/>
                    <a:pt x="20870" y="304237"/>
                    <a:pt x="26612" y="295526"/>
                  </a:cubicBezTo>
                  <a:lnTo>
                    <a:pt x="33259" y="302165"/>
                  </a:lnTo>
                  <a:cubicBezTo>
                    <a:pt x="29131" y="309040"/>
                    <a:pt x="26878" y="316966"/>
                    <a:pt x="26878" y="325156"/>
                  </a:cubicBezTo>
                  <a:cubicBezTo>
                    <a:pt x="26878" y="349573"/>
                    <a:pt x="49341" y="370941"/>
                    <a:pt x="74949" y="370941"/>
                  </a:cubicBezTo>
                  <a:cubicBezTo>
                    <a:pt x="91792" y="370941"/>
                    <a:pt x="99819" y="362229"/>
                    <a:pt x="109117" y="352241"/>
                  </a:cubicBezTo>
                  <a:cubicBezTo>
                    <a:pt x="118498" y="342182"/>
                    <a:pt x="129125" y="330595"/>
                    <a:pt x="150025" y="330595"/>
                  </a:cubicBezTo>
                  <a:lnTo>
                    <a:pt x="151144" y="330595"/>
                  </a:lnTo>
                  <a:cubicBezTo>
                    <a:pt x="172004" y="330595"/>
                    <a:pt x="182166" y="341690"/>
                    <a:pt x="192002" y="352241"/>
                  </a:cubicBezTo>
                  <a:cubicBezTo>
                    <a:pt x="201261" y="362186"/>
                    <a:pt x="209265" y="370953"/>
                    <a:pt x="226126" y="370953"/>
                  </a:cubicBezTo>
                  <a:cubicBezTo>
                    <a:pt x="242822" y="370953"/>
                    <a:pt x="250892" y="362300"/>
                    <a:pt x="260405" y="352089"/>
                  </a:cubicBezTo>
                  <a:cubicBezTo>
                    <a:pt x="270210" y="341558"/>
                    <a:pt x="280350" y="330668"/>
                    <a:pt x="300986" y="330668"/>
                  </a:cubicBezTo>
                  <a:cubicBezTo>
                    <a:pt x="320705" y="330668"/>
                    <a:pt x="329808" y="340492"/>
                    <a:pt x="339448" y="350891"/>
                  </a:cubicBezTo>
                  <a:lnTo>
                    <a:pt x="340744" y="352276"/>
                  </a:lnTo>
                  <a:cubicBezTo>
                    <a:pt x="351020" y="363308"/>
                    <a:pt x="358860" y="370627"/>
                    <a:pt x="372550" y="370943"/>
                  </a:cubicBezTo>
                  <a:cubicBezTo>
                    <a:pt x="373032" y="370997"/>
                    <a:pt x="373544" y="371004"/>
                    <a:pt x="374018" y="370976"/>
                  </a:cubicBezTo>
                  <a:lnTo>
                    <a:pt x="374378" y="370966"/>
                  </a:lnTo>
                  <a:cubicBezTo>
                    <a:pt x="376904" y="370966"/>
                    <a:pt x="378959" y="373018"/>
                    <a:pt x="378959" y="375541"/>
                  </a:cubicBezTo>
                  <a:cubicBezTo>
                    <a:pt x="378959" y="378067"/>
                    <a:pt x="376904" y="380129"/>
                    <a:pt x="374520" y="380129"/>
                  </a:cubicBezTo>
                  <a:lnTo>
                    <a:pt x="373995" y="380108"/>
                  </a:lnTo>
                  <a:cubicBezTo>
                    <a:pt x="373595" y="380088"/>
                    <a:pt x="373194" y="380098"/>
                    <a:pt x="372803" y="380118"/>
                  </a:cubicBezTo>
                  <a:cubicBezTo>
                    <a:pt x="356126" y="379852"/>
                    <a:pt x="344309" y="369618"/>
                    <a:pt x="334023" y="358576"/>
                  </a:cubicBezTo>
                  <a:lnTo>
                    <a:pt x="333168" y="357662"/>
                  </a:lnTo>
                  <a:cubicBezTo>
                    <a:pt x="323602" y="347377"/>
                    <a:pt x="316688" y="339957"/>
                    <a:pt x="300862" y="339957"/>
                  </a:cubicBezTo>
                  <a:cubicBezTo>
                    <a:pt x="284392" y="339957"/>
                    <a:pt x="276664" y="348261"/>
                    <a:pt x="266890" y="358759"/>
                  </a:cubicBezTo>
                  <a:lnTo>
                    <a:pt x="266520" y="359179"/>
                  </a:lnTo>
                  <a:cubicBezTo>
                    <a:pt x="256707" y="369712"/>
                    <a:pt x="246565" y="380640"/>
                    <a:pt x="226093" y="380640"/>
                  </a:cubicBezTo>
                  <a:cubicBezTo>
                    <a:pt x="204989" y="380640"/>
                    <a:pt x="194507" y="369464"/>
                    <a:pt x="185258" y="359539"/>
                  </a:cubicBezTo>
                  <a:cubicBezTo>
                    <a:pt x="175240" y="348783"/>
                    <a:pt x="167451" y="341885"/>
                    <a:pt x="151141" y="341885"/>
                  </a:cubicBezTo>
                  <a:lnTo>
                    <a:pt x="150023" y="341885"/>
                  </a:lnTo>
                  <a:cubicBezTo>
                    <a:pt x="133664" y="341885"/>
                    <a:pt x="125863" y="348783"/>
                    <a:pt x="115835" y="359549"/>
                  </a:cubicBezTo>
                  <a:cubicBezTo>
                    <a:pt x="105269" y="370893"/>
                    <a:pt x="94901" y="380129"/>
                    <a:pt x="74947" y="380129"/>
                  </a:cubicBezTo>
                  <a:cubicBezTo>
                    <a:pt x="44449" y="380129"/>
                    <a:pt x="17700" y="354440"/>
                    <a:pt x="17700" y="325169"/>
                  </a:cubicBezTo>
                  <a:close/>
                  <a:moveTo>
                    <a:pt x="70851" y="207196"/>
                  </a:moveTo>
                  <a:lnTo>
                    <a:pt x="86428" y="191627"/>
                  </a:lnTo>
                  <a:lnTo>
                    <a:pt x="142533" y="247666"/>
                  </a:lnTo>
                  <a:lnTo>
                    <a:pt x="126956" y="263225"/>
                  </a:lnTo>
                  <a:cubicBezTo>
                    <a:pt x="122939" y="267248"/>
                    <a:pt x="117265" y="269464"/>
                    <a:pt x="111019" y="269464"/>
                  </a:cubicBezTo>
                  <a:cubicBezTo>
                    <a:pt x="104587" y="269464"/>
                    <a:pt x="98472" y="267053"/>
                    <a:pt x="94227" y="262845"/>
                  </a:cubicBezTo>
                  <a:lnTo>
                    <a:pt x="69575" y="238230"/>
                  </a:lnTo>
                  <a:cubicBezTo>
                    <a:pt x="65588" y="234251"/>
                    <a:pt x="63521" y="228860"/>
                    <a:pt x="63757" y="223072"/>
                  </a:cubicBezTo>
                  <a:cubicBezTo>
                    <a:pt x="63993" y="217159"/>
                    <a:pt x="66511" y="211523"/>
                    <a:pt x="70848" y="207194"/>
                  </a:cubicBezTo>
                  <a:close/>
                  <a:moveTo>
                    <a:pt x="220024" y="46448"/>
                  </a:moveTo>
                  <a:lnTo>
                    <a:pt x="286190" y="112534"/>
                  </a:lnTo>
                  <a:lnTo>
                    <a:pt x="154261" y="234364"/>
                  </a:lnTo>
                  <a:lnTo>
                    <a:pt x="140215" y="220336"/>
                  </a:lnTo>
                  <a:lnTo>
                    <a:pt x="98051" y="178214"/>
                  </a:lnTo>
                  <a:lnTo>
                    <a:pt x="220026" y="46448"/>
                  </a:lnTo>
                  <a:close/>
                  <a:moveTo>
                    <a:pt x="243618" y="21352"/>
                  </a:moveTo>
                  <a:lnTo>
                    <a:pt x="310791" y="88456"/>
                  </a:lnTo>
                  <a:lnTo>
                    <a:pt x="298963" y="100271"/>
                  </a:lnTo>
                  <a:lnTo>
                    <a:pt x="263933" y="65283"/>
                  </a:lnTo>
                  <a:lnTo>
                    <a:pt x="231787" y="33177"/>
                  </a:lnTo>
                  <a:lnTo>
                    <a:pt x="243615" y="21352"/>
                  </a:lnTo>
                  <a:close/>
                  <a:moveTo>
                    <a:pt x="77962" y="271633"/>
                  </a:moveTo>
                  <a:lnTo>
                    <a:pt x="51378" y="288691"/>
                  </a:lnTo>
                  <a:lnTo>
                    <a:pt x="39963" y="277740"/>
                  </a:lnTo>
                  <a:lnTo>
                    <a:pt x="57442" y="251126"/>
                  </a:lnTo>
                  <a:lnTo>
                    <a:pt x="77962" y="271633"/>
                  </a:lnTo>
                  <a:close/>
                  <a:moveTo>
                    <a:pt x="397306" y="380891"/>
                  </a:moveTo>
                  <a:lnTo>
                    <a:pt x="396086" y="380891"/>
                  </a:lnTo>
                  <a:cubicBezTo>
                    <a:pt x="396466" y="379247"/>
                    <a:pt x="396671" y="377545"/>
                    <a:pt x="396671" y="375799"/>
                  </a:cubicBezTo>
                  <a:cubicBezTo>
                    <a:pt x="396671" y="363524"/>
                    <a:pt x="386674" y="353269"/>
                    <a:pt x="374384" y="353269"/>
                  </a:cubicBezTo>
                  <a:cubicBezTo>
                    <a:pt x="374239" y="353269"/>
                    <a:pt x="374105" y="353279"/>
                    <a:pt x="373973" y="353279"/>
                  </a:cubicBezTo>
                  <a:cubicBezTo>
                    <a:pt x="373808" y="353269"/>
                    <a:pt x="373656" y="353259"/>
                    <a:pt x="373488" y="353259"/>
                  </a:cubicBezTo>
                  <a:cubicBezTo>
                    <a:pt x="366871" y="353259"/>
                    <a:pt x="363133" y="350323"/>
                    <a:pt x="353719" y="340223"/>
                  </a:cubicBezTo>
                  <a:lnTo>
                    <a:pt x="352443" y="338861"/>
                  </a:lnTo>
                  <a:cubicBezTo>
                    <a:pt x="342324" y="327940"/>
                    <a:pt x="328451" y="312974"/>
                    <a:pt x="300994" y="312974"/>
                  </a:cubicBezTo>
                  <a:cubicBezTo>
                    <a:pt x="272645" y="312974"/>
                    <a:pt x="258082" y="328604"/>
                    <a:pt x="247270" y="340213"/>
                  </a:cubicBezTo>
                  <a:cubicBezTo>
                    <a:pt x="237414" y="350774"/>
                    <a:pt x="234292" y="353239"/>
                    <a:pt x="226134" y="353239"/>
                  </a:cubicBezTo>
                  <a:cubicBezTo>
                    <a:pt x="217881" y="353239"/>
                    <a:pt x="214551" y="350589"/>
                    <a:pt x="204974" y="340317"/>
                  </a:cubicBezTo>
                  <a:cubicBezTo>
                    <a:pt x="194317" y="328872"/>
                    <a:pt x="179716" y="313149"/>
                    <a:pt x="151149" y="313149"/>
                  </a:cubicBezTo>
                  <a:lnTo>
                    <a:pt x="150030" y="313149"/>
                  </a:lnTo>
                  <a:cubicBezTo>
                    <a:pt x="121412" y="313149"/>
                    <a:pt x="106819" y="328875"/>
                    <a:pt x="96164" y="340317"/>
                  </a:cubicBezTo>
                  <a:cubicBezTo>
                    <a:pt x="86524" y="350650"/>
                    <a:pt x="83184" y="353340"/>
                    <a:pt x="74954" y="353340"/>
                  </a:cubicBezTo>
                  <a:cubicBezTo>
                    <a:pt x="59344" y="353340"/>
                    <a:pt x="44601" y="339671"/>
                    <a:pt x="44601" y="325209"/>
                  </a:cubicBezTo>
                  <a:cubicBezTo>
                    <a:pt x="44601" y="320158"/>
                    <a:pt x="46019" y="315272"/>
                    <a:pt x="48596" y="311056"/>
                  </a:cubicBezTo>
                  <a:cubicBezTo>
                    <a:pt x="49420" y="310828"/>
                    <a:pt x="50209" y="310469"/>
                    <a:pt x="50962" y="309987"/>
                  </a:cubicBezTo>
                  <a:lnTo>
                    <a:pt x="92845" y="283105"/>
                  </a:lnTo>
                  <a:cubicBezTo>
                    <a:pt x="98427" y="285732"/>
                    <a:pt x="104653" y="287151"/>
                    <a:pt x="111024" y="287151"/>
                  </a:cubicBezTo>
                  <a:cubicBezTo>
                    <a:pt x="122008" y="287151"/>
                    <a:pt x="132120" y="283095"/>
                    <a:pt x="139487" y="275736"/>
                  </a:cubicBezTo>
                  <a:lnTo>
                    <a:pt x="161324" y="253926"/>
                  </a:lnTo>
                  <a:cubicBezTo>
                    <a:pt x="162473" y="252778"/>
                    <a:pt x="304978" y="119277"/>
                    <a:pt x="304978" y="119277"/>
                  </a:cubicBezTo>
                  <a:cubicBezTo>
                    <a:pt x="305032" y="119224"/>
                    <a:pt x="305072" y="119173"/>
                    <a:pt x="305123" y="119133"/>
                  </a:cubicBezTo>
                  <a:cubicBezTo>
                    <a:pt x="305156" y="119100"/>
                    <a:pt x="305194" y="119072"/>
                    <a:pt x="305227" y="119029"/>
                  </a:cubicBezTo>
                  <a:lnTo>
                    <a:pt x="329579" y="94705"/>
                  </a:lnTo>
                  <a:cubicBezTo>
                    <a:pt x="333044" y="91258"/>
                    <a:pt x="333044" y="85652"/>
                    <a:pt x="329579" y="82204"/>
                  </a:cubicBezTo>
                  <a:lnTo>
                    <a:pt x="249880" y="2586"/>
                  </a:lnTo>
                  <a:cubicBezTo>
                    <a:pt x="248224" y="935"/>
                    <a:pt x="245977" y="0"/>
                    <a:pt x="243621" y="0"/>
                  </a:cubicBezTo>
                  <a:cubicBezTo>
                    <a:pt x="241267" y="0"/>
                    <a:pt x="239017" y="935"/>
                    <a:pt x="237364" y="2586"/>
                  </a:cubicBezTo>
                  <a:lnTo>
                    <a:pt x="213009" y="26912"/>
                  </a:lnTo>
                  <a:cubicBezTo>
                    <a:pt x="212043" y="27878"/>
                    <a:pt x="79258" y="172451"/>
                    <a:pt x="79258" y="172451"/>
                  </a:cubicBezTo>
                  <a:cubicBezTo>
                    <a:pt x="78386" y="173406"/>
                    <a:pt x="58327" y="194680"/>
                    <a:pt x="58327" y="194680"/>
                  </a:cubicBezTo>
                  <a:cubicBezTo>
                    <a:pt x="50835" y="202163"/>
                    <a:pt x="46478" y="211997"/>
                    <a:pt x="46057" y="222362"/>
                  </a:cubicBezTo>
                  <a:cubicBezTo>
                    <a:pt x="45900" y="226314"/>
                    <a:pt x="46333" y="230172"/>
                    <a:pt x="47310" y="233845"/>
                  </a:cubicBezTo>
                  <a:lnTo>
                    <a:pt x="23789" y="271904"/>
                  </a:lnTo>
                  <a:cubicBezTo>
                    <a:pt x="8664" y="285492"/>
                    <a:pt x="0" y="304850"/>
                    <a:pt x="0" y="325171"/>
                  </a:cubicBezTo>
                  <a:cubicBezTo>
                    <a:pt x="0" y="347002"/>
                    <a:pt x="11139" y="367316"/>
                    <a:pt x="28022" y="380883"/>
                  </a:cubicBezTo>
                  <a:lnTo>
                    <a:pt x="8879" y="380883"/>
                  </a:lnTo>
                  <a:cubicBezTo>
                    <a:pt x="4060" y="380883"/>
                    <a:pt x="145" y="384792"/>
                    <a:pt x="145" y="389605"/>
                  </a:cubicBezTo>
                  <a:cubicBezTo>
                    <a:pt x="145" y="394428"/>
                    <a:pt x="4060" y="398329"/>
                    <a:pt x="8879" y="398329"/>
                  </a:cubicBezTo>
                  <a:lnTo>
                    <a:pt x="373486" y="398329"/>
                  </a:lnTo>
                  <a:lnTo>
                    <a:pt x="374381" y="398329"/>
                  </a:lnTo>
                  <a:lnTo>
                    <a:pt x="397303" y="398329"/>
                  </a:lnTo>
                  <a:cubicBezTo>
                    <a:pt x="402122" y="398329"/>
                    <a:pt x="406038" y="394428"/>
                    <a:pt x="406038" y="389605"/>
                  </a:cubicBezTo>
                  <a:cubicBezTo>
                    <a:pt x="406038" y="384792"/>
                    <a:pt x="402122" y="380883"/>
                    <a:pt x="397303" y="380883"/>
                  </a:cubicBezTo>
                  <a:close/>
                </a:path>
              </a:pathLst>
            </a:custGeom>
            <a:solidFill>
              <a:schemeClr val="accent2"/>
            </a:solidFill>
            <a:ln w="253" cap="flat">
              <a:solidFill>
                <a:srgbClr val="F896A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D6EC312-CFCB-FA8A-0198-0E1E5B00AC2E}"/>
                </a:ext>
              </a:extLst>
            </p:cNvPr>
            <p:cNvSpPr txBox="1"/>
            <p:nvPr/>
          </p:nvSpPr>
          <p:spPr>
            <a:xfrm>
              <a:off x="1235172" y="2468360"/>
              <a:ext cx="2423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Noto Sans"/>
                  <a:cs typeface="Arial" panose="020B0604020202020204" pitchFamily="34" charset="0"/>
                  <a:sym typeface="Noto Sans"/>
                  <a:rtl val="0"/>
                </a:rPr>
                <a:t>Tratamiento tópico</a:t>
              </a:r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1AA355C-E3F0-3C90-2106-172441969189}"/>
              </a:ext>
            </a:extLst>
          </p:cNvPr>
          <p:cNvSpPr txBox="1"/>
          <p:nvPr/>
        </p:nvSpPr>
        <p:spPr>
          <a:xfrm>
            <a:off x="5013572" y="3980479"/>
            <a:ext cx="4423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Noto Sans"/>
                <a:cs typeface="Arial" panose="020B0604020202020204" pitchFamily="34" charset="0"/>
                <a:sym typeface="Noto Sans"/>
                <a:rtl val="0"/>
              </a:rPr>
              <a:t>Tratamiento sistémico no biológico</a:t>
            </a:r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1E632A05-8452-E187-1C79-57D2BB07C627}"/>
              </a:ext>
            </a:extLst>
          </p:cNvPr>
          <p:cNvSpPr/>
          <p:nvPr/>
        </p:nvSpPr>
        <p:spPr>
          <a:xfrm>
            <a:off x="455019" y="1529732"/>
            <a:ext cx="2766979" cy="584546"/>
          </a:xfrm>
          <a:custGeom>
            <a:avLst/>
            <a:gdLst>
              <a:gd name="connsiteX0" fmla="*/ 1293643 w 1338472"/>
              <a:gd name="connsiteY0" fmla="*/ 0 h 398331"/>
              <a:gd name="connsiteX1" fmla="*/ 1338472 w 1338472"/>
              <a:gd name="connsiteY1" fmla="*/ 44776 h 398331"/>
              <a:gd name="connsiteX2" fmla="*/ 1338472 w 1338472"/>
              <a:gd name="connsiteY2" fmla="*/ 353556 h 398331"/>
              <a:gd name="connsiteX3" fmla="*/ 1293643 w 1338472"/>
              <a:gd name="connsiteY3" fmla="*/ 398332 h 398331"/>
              <a:gd name="connsiteX4" fmla="*/ 44829 w 1338472"/>
              <a:gd name="connsiteY4" fmla="*/ 398332 h 398331"/>
              <a:gd name="connsiteX5" fmla="*/ 0 w 1338472"/>
              <a:gd name="connsiteY5" fmla="*/ 353556 h 398331"/>
              <a:gd name="connsiteX6" fmla="*/ 0 w 1338472"/>
              <a:gd name="connsiteY6" fmla="*/ 44776 h 398331"/>
              <a:gd name="connsiteX7" fmla="*/ 44829 w 1338472"/>
              <a:gd name="connsiteY7" fmla="*/ 0 h 39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2" h="398331">
                <a:moveTo>
                  <a:pt x="1293643" y="0"/>
                </a:moveTo>
                <a:cubicBezTo>
                  <a:pt x="1318401" y="0"/>
                  <a:pt x="1338472" y="20047"/>
                  <a:pt x="1338472" y="44776"/>
                </a:cubicBezTo>
                <a:lnTo>
                  <a:pt x="1338472" y="353556"/>
                </a:lnTo>
                <a:cubicBezTo>
                  <a:pt x="1338472" y="378285"/>
                  <a:pt x="1318401" y="398332"/>
                  <a:pt x="1293643" y="398332"/>
                </a:cubicBezTo>
                <a:lnTo>
                  <a:pt x="44829" y="398332"/>
                </a:lnTo>
                <a:cubicBezTo>
                  <a:pt x="20071" y="398332"/>
                  <a:pt x="0" y="378285"/>
                  <a:pt x="0" y="353556"/>
                </a:cubicBezTo>
                <a:lnTo>
                  <a:pt x="0" y="44776"/>
                </a:lnTo>
                <a:cubicBezTo>
                  <a:pt x="0" y="20047"/>
                  <a:pt x="20071" y="0"/>
                  <a:pt x="44829" y="0"/>
                </a:cubicBezTo>
                <a:close/>
              </a:path>
            </a:pathLst>
          </a:custGeom>
          <a:solidFill>
            <a:srgbClr val="FC8E9B"/>
          </a:solidFill>
          <a:ln w="253" cap="flat">
            <a:solidFill>
              <a:srgbClr val="F896A3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normalizeH="0" baseline="0" noProof="0"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  <a:t>Psoriasis </a:t>
            </a:r>
            <a:br>
              <a:rPr kumimoji="0" lang="es-ES" sz="1600" b="1" i="0" u="none" strike="noStrike" kern="1200" normalizeH="0" baseline="0" noProof="0"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</a:br>
            <a:r>
              <a:rPr kumimoji="0" lang="es-ES" sz="1600" b="1" i="0" u="none" strike="noStrike" kern="1200" normalizeH="0" baseline="0" noProof="0"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  <a:t>leve-moderada</a:t>
            </a:r>
            <a:endParaRPr kumimoji="0" lang="es-ES" sz="1600" b="1" i="0" u="none" strike="noStrike" kern="1200" normalizeH="0" baseline="0" noProof="0"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4DC119B6-2E4C-F2AE-55E3-E9CE832D1131}"/>
              </a:ext>
            </a:extLst>
          </p:cNvPr>
          <p:cNvSpPr/>
          <p:nvPr/>
        </p:nvSpPr>
        <p:spPr>
          <a:xfrm>
            <a:off x="3291696" y="1536164"/>
            <a:ext cx="2766979" cy="584546"/>
          </a:xfrm>
          <a:custGeom>
            <a:avLst/>
            <a:gdLst>
              <a:gd name="connsiteX0" fmla="*/ 1293643 w 1338472"/>
              <a:gd name="connsiteY0" fmla="*/ 0 h 398331"/>
              <a:gd name="connsiteX1" fmla="*/ 1338472 w 1338472"/>
              <a:gd name="connsiteY1" fmla="*/ 44776 h 398331"/>
              <a:gd name="connsiteX2" fmla="*/ 1338472 w 1338472"/>
              <a:gd name="connsiteY2" fmla="*/ 353556 h 398331"/>
              <a:gd name="connsiteX3" fmla="*/ 1293643 w 1338472"/>
              <a:gd name="connsiteY3" fmla="*/ 398332 h 398331"/>
              <a:gd name="connsiteX4" fmla="*/ 44829 w 1338472"/>
              <a:gd name="connsiteY4" fmla="*/ 398332 h 398331"/>
              <a:gd name="connsiteX5" fmla="*/ 0 w 1338472"/>
              <a:gd name="connsiteY5" fmla="*/ 353556 h 398331"/>
              <a:gd name="connsiteX6" fmla="*/ 0 w 1338472"/>
              <a:gd name="connsiteY6" fmla="*/ 44776 h 398331"/>
              <a:gd name="connsiteX7" fmla="*/ 44829 w 1338472"/>
              <a:gd name="connsiteY7" fmla="*/ 0 h 39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2" h="398331">
                <a:moveTo>
                  <a:pt x="1293643" y="0"/>
                </a:moveTo>
                <a:cubicBezTo>
                  <a:pt x="1318401" y="0"/>
                  <a:pt x="1338472" y="20047"/>
                  <a:pt x="1338472" y="44776"/>
                </a:cubicBezTo>
                <a:lnTo>
                  <a:pt x="1338472" y="353556"/>
                </a:lnTo>
                <a:cubicBezTo>
                  <a:pt x="1338472" y="378285"/>
                  <a:pt x="1318401" y="398332"/>
                  <a:pt x="1293643" y="398332"/>
                </a:cubicBezTo>
                <a:lnTo>
                  <a:pt x="44829" y="398332"/>
                </a:lnTo>
                <a:cubicBezTo>
                  <a:pt x="20071" y="398332"/>
                  <a:pt x="0" y="378285"/>
                  <a:pt x="0" y="353556"/>
                </a:cubicBezTo>
                <a:lnTo>
                  <a:pt x="0" y="44776"/>
                </a:lnTo>
                <a:cubicBezTo>
                  <a:pt x="0" y="20047"/>
                  <a:pt x="20071" y="0"/>
                  <a:pt x="44829" y="0"/>
                </a:cubicBezTo>
                <a:close/>
              </a:path>
            </a:pathLst>
          </a:custGeom>
          <a:solidFill>
            <a:srgbClr val="B86A78"/>
          </a:solidFill>
          <a:ln w="253" cap="flat">
            <a:solidFill>
              <a:srgbClr val="B86A78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normalizeH="0" baseline="0" noProof="0"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  <a:t>Psoriasis </a:t>
            </a:r>
            <a:br>
              <a:rPr kumimoji="0" lang="es-ES" sz="1600" b="1" i="0" u="none" strike="noStrike" kern="1200" normalizeH="0" baseline="0" noProof="0"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</a:br>
            <a:r>
              <a:rPr lang="es-ES" sz="1600" b="1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  <a:t>moderada</a:t>
            </a:r>
            <a:endParaRPr kumimoji="0" lang="es-ES" sz="1600" b="1" i="0" u="none" strike="noStrike" kern="1200" normalizeH="0" baseline="0" noProof="0"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32281084-EECD-410E-7E0E-11B642CD19E5}"/>
              </a:ext>
            </a:extLst>
          </p:cNvPr>
          <p:cNvSpPr/>
          <p:nvPr/>
        </p:nvSpPr>
        <p:spPr>
          <a:xfrm>
            <a:off x="6128373" y="1529732"/>
            <a:ext cx="2766979" cy="584546"/>
          </a:xfrm>
          <a:custGeom>
            <a:avLst/>
            <a:gdLst>
              <a:gd name="connsiteX0" fmla="*/ 1293643 w 1338472"/>
              <a:gd name="connsiteY0" fmla="*/ 0 h 398331"/>
              <a:gd name="connsiteX1" fmla="*/ 1338472 w 1338472"/>
              <a:gd name="connsiteY1" fmla="*/ 44776 h 398331"/>
              <a:gd name="connsiteX2" fmla="*/ 1338472 w 1338472"/>
              <a:gd name="connsiteY2" fmla="*/ 353556 h 398331"/>
              <a:gd name="connsiteX3" fmla="*/ 1293643 w 1338472"/>
              <a:gd name="connsiteY3" fmla="*/ 398332 h 398331"/>
              <a:gd name="connsiteX4" fmla="*/ 44829 w 1338472"/>
              <a:gd name="connsiteY4" fmla="*/ 398332 h 398331"/>
              <a:gd name="connsiteX5" fmla="*/ 0 w 1338472"/>
              <a:gd name="connsiteY5" fmla="*/ 353556 h 398331"/>
              <a:gd name="connsiteX6" fmla="*/ 0 w 1338472"/>
              <a:gd name="connsiteY6" fmla="*/ 44776 h 398331"/>
              <a:gd name="connsiteX7" fmla="*/ 44829 w 1338472"/>
              <a:gd name="connsiteY7" fmla="*/ 0 h 39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2" h="398331">
                <a:moveTo>
                  <a:pt x="1293643" y="0"/>
                </a:moveTo>
                <a:cubicBezTo>
                  <a:pt x="1318401" y="0"/>
                  <a:pt x="1338472" y="20047"/>
                  <a:pt x="1338472" y="44776"/>
                </a:cubicBezTo>
                <a:lnTo>
                  <a:pt x="1338472" y="353556"/>
                </a:lnTo>
                <a:cubicBezTo>
                  <a:pt x="1338472" y="378285"/>
                  <a:pt x="1318401" y="398332"/>
                  <a:pt x="1293643" y="398332"/>
                </a:cubicBezTo>
                <a:lnTo>
                  <a:pt x="44829" y="398332"/>
                </a:lnTo>
                <a:cubicBezTo>
                  <a:pt x="20071" y="398332"/>
                  <a:pt x="0" y="378285"/>
                  <a:pt x="0" y="353556"/>
                </a:cubicBezTo>
                <a:lnTo>
                  <a:pt x="0" y="44776"/>
                </a:lnTo>
                <a:cubicBezTo>
                  <a:pt x="0" y="20047"/>
                  <a:pt x="20071" y="0"/>
                  <a:pt x="44829" y="0"/>
                </a:cubicBezTo>
                <a:close/>
              </a:path>
            </a:pathLst>
          </a:custGeom>
          <a:solidFill>
            <a:srgbClr val="008C93"/>
          </a:solidFill>
          <a:ln w="253" cap="flat">
            <a:solidFill>
              <a:srgbClr val="008C93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normalizeH="0" baseline="0" noProof="0"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  <a:t>Psoriasis </a:t>
            </a:r>
            <a:br>
              <a:rPr kumimoji="0" lang="es-ES" sz="1600" b="1" i="0" u="none" strike="noStrike" kern="1200" normalizeH="0" baseline="0" noProof="0"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</a:br>
            <a:r>
              <a:rPr lang="es-ES" sz="1600" b="1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  <a:t>moderada-grave</a:t>
            </a:r>
            <a:endParaRPr kumimoji="0" lang="es-ES" sz="1600" b="1" i="0" u="none" strike="noStrike" kern="1200" normalizeH="0" baseline="0" noProof="0"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236356B8-08AF-9573-EFBA-FA3D693B204C}"/>
              </a:ext>
            </a:extLst>
          </p:cNvPr>
          <p:cNvSpPr/>
          <p:nvPr/>
        </p:nvSpPr>
        <p:spPr>
          <a:xfrm>
            <a:off x="8965050" y="1536164"/>
            <a:ext cx="2766979" cy="584546"/>
          </a:xfrm>
          <a:custGeom>
            <a:avLst/>
            <a:gdLst>
              <a:gd name="connsiteX0" fmla="*/ 1293643 w 1338472"/>
              <a:gd name="connsiteY0" fmla="*/ 0 h 398331"/>
              <a:gd name="connsiteX1" fmla="*/ 1338472 w 1338472"/>
              <a:gd name="connsiteY1" fmla="*/ 44776 h 398331"/>
              <a:gd name="connsiteX2" fmla="*/ 1338472 w 1338472"/>
              <a:gd name="connsiteY2" fmla="*/ 353556 h 398331"/>
              <a:gd name="connsiteX3" fmla="*/ 1293643 w 1338472"/>
              <a:gd name="connsiteY3" fmla="*/ 398332 h 398331"/>
              <a:gd name="connsiteX4" fmla="*/ 44829 w 1338472"/>
              <a:gd name="connsiteY4" fmla="*/ 398332 h 398331"/>
              <a:gd name="connsiteX5" fmla="*/ 0 w 1338472"/>
              <a:gd name="connsiteY5" fmla="*/ 353556 h 398331"/>
              <a:gd name="connsiteX6" fmla="*/ 0 w 1338472"/>
              <a:gd name="connsiteY6" fmla="*/ 44776 h 398331"/>
              <a:gd name="connsiteX7" fmla="*/ 44829 w 1338472"/>
              <a:gd name="connsiteY7" fmla="*/ 0 h 39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2" h="398331">
                <a:moveTo>
                  <a:pt x="1293643" y="0"/>
                </a:moveTo>
                <a:cubicBezTo>
                  <a:pt x="1318401" y="0"/>
                  <a:pt x="1338472" y="20047"/>
                  <a:pt x="1338472" y="44776"/>
                </a:cubicBezTo>
                <a:lnTo>
                  <a:pt x="1338472" y="353556"/>
                </a:lnTo>
                <a:cubicBezTo>
                  <a:pt x="1338472" y="378285"/>
                  <a:pt x="1318401" y="398332"/>
                  <a:pt x="1293643" y="398332"/>
                </a:cubicBezTo>
                <a:lnTo>
                  <a:pt x="44829" y="398332"/>
                </a:lnTo>
                <a:cubicBezTo>
                  <a:pt x="20071" y="398332"/>
                  <a:pt x="0" y="378285"/>
                  <a:pt x="0" y="353556"/>
                </a:cubicBezTo>
                <a:lnTo>
                  <a:pt x="0" y="44776"/>
                </a:lnTo>
                <a:cubicBezTo>
                  <a:pt x="0" y="20047"/>
                  <a:pt x="20071" y="0"/>
                  <a:pt x="44829" y="0"/>
                </a:cubicBezTo>
                <a:close/>
              </a:path>
            </a:pathLst>
          </a:custGeom>
          <a:solidFill>
            <a:srgbClr val="015B76"/>
          </a:solidFill>
          <a:ln w="253" cap="flat">
            <a:solidFill>
              <a:srgbClr val="015B7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normalizeH="0" baseline="0" noProof="0"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  <a:t>Psoriasis </a:t>
            </a:r>
            <a:br>
              <a:rPr kumimoji="0" lang="es-ES" sz="1600" b="1" i="0" u="none" strike="noStrike" kern="1200" normalizeH="0" baseline="0" noProof="0"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</a:br>
            <a:r>
              <a:rPr lang="es-ES" sz="1600" b="1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  <a:sym typeface="Arial"/>
                <a:rtl val="0"/>
              </a:rPr>
              <a:t>grave</a:t>
            </a:r>
            <a:endParaRPr kumimoji="0" lang="es-ES" sz="1600" b="1" i="0" u="none" strike="noStrike" kern="1200" normalizeH="0" baseline="0" noProof="0"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Gráfico 44" descr="Medicina contorno">
            <a:extLst>
              <a:ext uri="{FF2B5EF4-FFF2-40B4-BE49-F238E27FC236}">
                <a16:creationId xmlns:a16="http://schemas.microsoft.com/office/drawing/2014/main" id="{89C3A2A1-ADF6-9065-6396-BD919AFF7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8064" y="3873632"/>
            <a:ext cx="595508" cy="595508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9088489F-EC33-F5FB-5ECA-0AEC8520D0F5}"/>
              </a:ext>
            </a:extLst>
          </p:cNvPr>
          <p:cNvSpPr txBox="1"/>
          <p:nvPr/>
        </p:nvSpPr>
        <p:spPr>
          <a:xfrm>
            <a:off x="4528503" y="3085946"/>
            <a:ext cx="442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Noto Sans"/>
                <a:cs typeface="Arial" panose="020B0604020202020204" pitchFamily="34" charset="0"/>
                <a:sym typeface="Noto Sans"/>
                <a:rtl val="0"/>
              </a:rPr>
              <a:t>Fototerapia</a:t>
            </a:r>
          </a:p>
        </p:txBody>
      </p:sp>
      <p:pic>
        <p:nvPicPr>
          <p:cNvPr id="48" name="Gráfico 47" descr="Bombilla con relleno sólido">
            <a:extLst>
              <a:ext uri="{FF2B5EF4-FFF2-40B4-BE49-F238E27FC236}">
                <a16:creationId xmlns:a16="http://schemas.microsoft.com/office/drawing/2014/main" id="{B0BE323A-7977-55D7-632D-6A797D1C0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8061" y="2997233"/>
            <a:ext cx="541598" cy="541598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986B6150-C8EB-9AA4-A0CF-19CEB53DB830}"/>
              </a:ext>
            </a:extLst>
          </p:cNvPr>
          <p:cNvSpPr txBox="1"/>
          <p:nvPr/>
        </p:nvSpPr>
        <p:spPr>
          <a:xfrm>
            <a:off x="7078677" y="4774625"/>
            <a:ext cx="442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Noto Sans"/>
                <a:cs typeface="Arial" panose="020B0604020202020204" pitchFamily="34" charset="0"/>
                <a:sym typeface="Noto Sans"/>
                <a:rtl val="0"/>
              </a:rPr>
              <a:t>Tratamiento sistémico biológico</a:t>
            </a:r>
          </a:p>
        </p:txBody>
      </p:sp>
      <p:pic>
        <p:nvPicPr>
          <p:cNvPr id="51" name="Gráfico 50" descr="Aguja contorno">
            <a:extLst>
              <a:ext uri="{FF2B5EF4-FFF2-40B4-BE49-F238E27FC236}">
                <a16:creationId xmlns:a16="http://schemas.microsoft.com/office/drawing/2014/main" id="{8EE2F1E9-7643-1CA6-9EF0-D03E04D7F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2621" y="4662330"/>
            <a:ext cx="621971" cy="621971"/>
          </a:xfrm>
          <a:prstGeom prst="rect">
            <a:avLst/>
          </a:prstGeom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CDE40F77-D97E-E15D-89B0-3F26AC3AE54D}"/>
              </a:ext>
            </a:extLst>
          </p:cNvPr>
          <p:cNvCxnSpPr>
            <a:stCxn id="16" idx="3"/>
          </p:cNvCxnSpPr>
          <p:nvPr/>
        </p:nvCxnSpPr>
        <p:spPr>
          <a:xfrm flipV="1">
            <a:off x="3952568" y="2684206"/>
            <a:ext cx="7779461" cy="2033"/>
          </a:xfrm>
          <a:prstGeom prst="straightConnector1">
            <a:avLst/>
          </a:prstGeom>
          <a:ln>
            <a:solidFill>
              <a:srgbClr val="F896A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41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2AEEF-4E48-8EE8-796E-57FE3EAD9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2CE03358-FB38-914F-8DA8-2DD7D3034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70" y="556417"/>
            <a:ext cx="10657836" cy="522827"/>
          </a:xfrm>
        </p:spPr>
        <p:txBody>
          <a:bodyPr>
            <a:noAutofit/>
          </a:bodyPr>
          <a:lstStyle/>
          <a:p>
            <a:r>
              <a:rPr lang="en-US" err="1"/>
              <a:t>Tratamiento</a:t>
            </a:r>
            <a:r>
              <a:rPr lang="en-US"/>
              <a:t> Tópico de la psoriasis</a:t>
            </a:r>
            <a:endParaRPr lang="es-ES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7F35C997-E877-9C53-56F7-1AA7E06CB58F}"/>
              </a:ext>
            </a:extLst>
          </p:cNvPr>
          <p:cNvSpPr txBox="1"/>
          <p:nvPr/>
        </p:nvSpPr>
        <p:spPr>
          <a:xfrm>
            <a:off x="339936" y="6438705"/>
            <a:ext cx="80679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800" b="0" i="0" u="none" strike="noStrike">
                <a:solidFill>
                  <a:srgbClr val="6F6F6F"/>
                </a:solidFill>
                <a:effectLst/>
                <a:latin typeface="Nota San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Psoriasis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kumimoji="0" lang="pt-BR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Association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. </a:t>
            </a:r>
            <a:r>
              <a:rPr kumimoji="0" lang="pt-BR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Psoriasis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kumimoji="0" lang="pt-BR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Treatments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. </a:t>
            </a:r>
            <a:r>
              <a:rPr kumimoji="0" lang="pt-BR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Puede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kumimoji="0" lang="pt-BR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consultarse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kumimoji="0" lang="pt-BR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en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: https://www.psoriasis-association.org.uk/psoriasis-and-treatments/treatments/from-a-gp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3917244-5611-69BB-D309-7586ACDA9FC0}"/>
              </a:ext>
            </a:extLst>
          </p:cNvPr>
          <p:cNvSpPr/>
          <p:nvPr/>
        </p:nvSpPr>
        <p:spPr>
          <a:xfrm>
            <a:off x="779757" y="1170707"/>
            <a:ext cx="10059503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Noto Sans" panose="020B0502040504020204" pitchFamily="34"/>
                <a:cs typeface="Noto Sans" panose="020B0502040504020204" pitchFamily="34"/>
              </a:rPr>
              <a:t>Existen varias modalidades de tratamiento tópico para tratar la psoriasis: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6FAD13D-9595-081F-DE4A-7F4C462E1C90}"/>
              </a:ext>
            </a:extLst>
          </p:cNvPr>
          <p:cNvGrpSpPr/>
          <p:nvPr/>
        </p:nvGrpSpPr>
        <p:grpSpPr>
          <a:xfrm>
            <a:off x="4630578" y="2691442"/>
            <a:ext cx="2619416" cy="2556277"/>
            <a:chOff x="4547410" y="2267322"/>
            <a:chExt cx="2619416" cy="2556277"/>
          </a:xfrm>
        </p:grpSpPr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23D7F6DE-3356-5031-0C26-6C7525BCDEF3}"/>
                </a:ext>
              </a:extLst>
            </p:cNvPr>
            <p:cNvSpPr/>
            <p:nvPr/>
          </p:nvSpPr>
          <p:spPr>
            <a:xfrm>
              <a:off x="4547410" y="2267322"/>
              <a:ext cx="2619416" cy="2556277"/>
            </a:xfrm>
            <a:prstGeom prst="ellipse">
              <a:avLst/>
            </a:prstGeom>
            <a:noFill/>
            <a:ln w="38100">
              <a:solidFill>
                <a:srgbClr val="015B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F1A06CB7-A5DF-2E67-93C3-33BF66A2954E}"/>
                </a:ext>
              </a:extLst>
            </p:cNvPr>
            <p:cNvSpPr/>
            <p:nvPr/>
          </p:nvSpPr>
          <p:spPr>
            <a:xfrm>
              <a:off x="4636723" y="3365473"/>
              <a:ext cx="24467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Tratamiento tópico</a:t>
              </a:r>
            </a:p>
          </p:txBody>
        </p:sp>
        <p:pic>
          <p:nvPicPr>
            <p:cNvPr id="14" name="Imagen 2">
              <a:extLst>
                <a:ext uri="{FF2B5EF4-FFF2-40B4-BE49-F238E27FC236}">
                  <a16:creationId xmlns:a16="http://schemas.microsoft.com/office/drawing/2014/main" id="{65DA5F0A-3577-2032-1896-A5CAEBE2C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08" r="7936" b="14355"/>
            <a:stretch/>
          </p:blipFill>
          <p:spPr>
            <a:xfrm rot="8099536">
              <a:off x="5496864" y="2695077"/>
              <a:ext cx="687733" cy="589077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32">
              <a:extLst>
                <a:ext uri="{FF2B5EF4-FFF2-40B4-BE49-F238E27FC236}">
                  <a16:creationId xmlns:a16="http://schemas.microsoft.com/office/drawing/2014/main" id="{46E8CCB1-7CE8-3754-40AA-2237ABA8A0BC}"/>
                </a:ext>
              </a:extLst>
            </p:cNvPr>
            <p:cNvSpPr/>
            <p:nvPr/>
          </p:nvSpPr>
          <p:spPr>
            <a:xfrm>
              <a:off x="4756683" y="3639684"/>
              <a:ext cx="2168096" cy="6764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Cremas, pomadas, geles y espumas aplicados directamente sobre la piel</a:t>
              </a:r>
            </a:p>
          </p:txBody>
        </p:sp>
      </p:grp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4F9051A-315F-E5B1-4CC2-C80D5CD0E349}"/>
              </a:ext>
            </a:extLst>
          </p:cNvPr>
          <p:cNvSpPr/>
          <p:nvPr/>
        </p:nvSpPr>
        <p:spPr>
          <a:xfrm>
            <a:off x="1353261" y="3778655"/>
            <a:ext cx="2763970" cy="393481"/>
          </a:xfrm>
          <a:prstGeom prst="roundRect">
            <a:avLst/>
          </a:prstGeom>
          <a:solidFill>
            <a:srgbClr val="F896A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0307D240-B47C-2F70-0033-707F1F84FB24}"/>
              </a:ext>
            </a:extLst>
          </p:cNvPr>
          <p:cNvSpPr/>
          <p:nvPr/>
        </p:nvSpPr>
        <p:spPr>
          <a:xfrm>
            <a:off x="1609934" y="2563449"/>
            <a:ext cx="2763970" cy="598565"/>
          </a:xfrm>
          <a:prstGeom prst="roundRect">
            <a:avLst/>
          </a:prstGeom>
          <a:solidFill>
            <a:srgbClr val="F896A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7A8B1E86-E172-E8E5-C0B8-DC367C1C872C}"/>
              </a:ext>
            </a:extLst>
          </p:cNvPr>
          <p:cNvSpPr/>
          <p:nvPr/>
        </p:nvSpPr>
        <p:spPr>
          <a:xfrm>
            <a:off x="1892429" y="4920982"/>
            <a:ext cx="2763970" cy="393481"/>
          </a:xfrm>
          <a:prstGeom prst="roundRect">
            <a:avLst/>
          </a:prstGeom>
          <a:solidFill>
            <a:srgbClr val="F896A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D842239C-19B7-F436-FE7E-4994CE59184D}"/>
              </a:ext>
            </a:extLst>
          </p:cNvPr>
          <p:cNvSpPr/>
          <p:nvPr/>
        </p:nvSpPr>
        <p:spPr>
          <a:xfrm>
            <a:off x="4483330" y="1986151"/>
            <a:ext cx="2963542" cy="506648"/>
          </a:xfrm>
          <a:prstGeom prst="roundRect">
            <a:avLst/>
          </a:prstGeom>
          <a:solidFill>
            <a:srgbClr val="F896A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873AAF0-91FB-600B-23AE-FD1AF4A245F7}"/>
              </a:ext>
            </a:extLst>
          </p:cNvPr>
          <p:cNvSpPr/>
          <p:nvPr/>
        </p:nvSpPr>
        <p:spPr>
          <a:xfrm>
            <a:off x="7531868" y="2531456"/>
            <a:ext cx="3214606" cy="555002"/>
          </a:xfrm>
          <a:prstGeom prst="roundRect">
            <a:avLst/>
          </a:prstGeom>
          <a:solidFill>
            <a:srgbClr val="F896A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BBCA25F3-73E7-2C7B-742C-AA5328324AA3}"/>
              </a:ext>
            </a:extLst>
          </p:cNvPr>
          <p:cNvSpPr/>
          <p:nvPr/>
        </p:nvSpPr>
        <p:spPr>
          <a:xfrm>
            <a:off x="7763341" y="3778654"/>
            <a:ext cx="2763970" cy="393481"/>
          </a:xfrm>
          <a:prstGeom prst="roundRect">
            <a:avLst/>
          </a:prstGeom>
          <a:solidFill>
            <a:srgbClr val="F896A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06654F4A-F7EE-2D29-3879-6C62E9A955F2}"/>
              </a:ext>
            </a:extLst>
          </p:cNvPr>
          <p:cNvSpPr/>
          <p:nvPr/>
        </p:nvSpPr>
        <p:spPr>
          <a:xfrm>
            <a:off x="7243483" y="5171074"/>
            <a:ext cx="2763970" cy="393481"/>
          </a:xfrm>
          <a:prstGeom prst="roundRect">
            <a:avLst/>
          </a:prstGeom>
          <a:solidFill>
            <a:srgbClr val="F896A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29">
            <a:extLst>
              <a:ext uri="{FF2B5EF4-FFF2-40B4-BE49-F238E27FC236}">
                <a16:creationId xmlns:a16="http://schemas.microsoft.com/office/drawing/2014/main" id="{52831F84-B83E-5BD7-5A98-D26B1CB81A46}"/>
              </a:ext>
            </a:extLst>
          </p:cNvPr>
          <p:cNvSpPr/>
          <p:nvPr/>
        </p:nvSpPr>
        <p:spPr>
          <a:xfrm>
            <a:off x="4504123" y="2086721"/>
            <a:ext cx="2942749" cy="271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Cremas hidratantes y emolientes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C2CADC6-8A55-F022-AE4C-48F8537251F7}"/>
              </a:ext>
            </a:extLst>
          </p:cNvPr>
          <p:cNvSpPr/>
          <p:nvPr/>
        </p:nvSpPr>
        <p:spPr>
          <a:xfrm>
            <a:off x="1609935" y="2696049"/>
            <a:ext cx="2763969" cy="301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Inhibidores de la </a:t>
            </a:r>
            <a:r>
              <a:rPr kumimoji="0" lang="es-ES" sz="16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calcineurina</a:t>
            </a:r>
            <a:endParaRPr kumimoji="0" lang="es-E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A43B4892-3CE6-4830-3D12-6F3DC0796C90}"/>
              </a:ext>
            </a:extLst>
          </p:cNvPr>
          <p:cNvSpPr/>
          <p:nvPr/>
        </p:nvSpPr>
        <p:spPr>
          <a:xfrm>
            <a:off x="1353260" y="3840586"/>
            <a:ext cx="2711665" cy="262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Análogos de la vitamina A</a:t>
            </a:r>
          </a:p>
        </p:txBody>
      </p:sp>
      <p:sp>
        <p:nvSpPr>
          <p:cNvPr id="55" name="Rectangle 49">
            <a:extLst>
              <a:ext uri="{FF2B5EF4-FFF2-40B4-BE49-F238E27FC236}">
                <a16:creationId xmlns:a16="http://schemas.microsoft.com/office/drawing/2014/main" id="{3A40FB70-45FD-AA9E-8116-488F96C3D444}"/>
              </a:ext>
            </a:extLst>
          </p:cNvPr>
          <p:cNvSpPr/>
          <p:nvPr/>
        </p:nvSpPr>
        <p:spPr>
          <a:xfrm>
            <a:off x="7243484" y="5244591"/>
            <a:ext cx="2763969" cy="264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Análogos de la vitamina D</a:t>
            </a:r>
          </a:p>
        </p:txBody>
      </p:sp>
      <p:sp>
        <p:nvSpPr>
          <p:cNvPr id="56" name="Rectangle 33">
            <a:extLst>
              <a:ext uri="{FF2B5EF4-FFF2-40B4-BE49-F238E27FC236}">
                <a16:creationId xmlns:a16="http://schemas.microsoft.com/office/drawing/2014/main" id="{564F616E-3281-5807-37D0-198D8F444536}"/>
              </a:ext>
            </a:extLst>
          </p:cNvPr>
          <p:cNvSpPr/>
          <p:nvPr/>
        </p:nvSpPr>
        <p:spPr>
          <a:xfrm>
            <a:off x="7776927" y="3848237"/>
            <a:ext cx="2724488" cy="246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Corticoesteroides</a:t>
            </a:r>
          </a:p>
        </p:txBody>
      </p:sp>
      <p:sp>
        <p:nvSpPr>
          <p:cNvPr id="57" name="Rectangle 50">
            <a:extLst>
              <a:ext uri="{FF2B5EF4-FFF2-40B4-BE49-F238E27FC236}">
                <a16:creationId xmlns:a16="http://schemas.microsoft.com/office/drawing/2014/main" id="{EE0401AC-829D-28AA-F884-28561CBC2297}"/>
              </a:ext>
            </a:extLst>
          </p:cNvPr>
          <p:cNvSpPr/>
          <p:nvPr/>
        </p:nvSpPr>
        <p:spPr>
          <a:xfrm>
            <a:off x="1924759" y="4982981"/>
            <a:ext cx="2757460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Preparaciones de </a:t>
            </a:r>
            <a:r>
              <a:rPr kumimoji="0" lang="es-ES" sz="1600" b="1" i="0" u="none" strike="noStrike" kern="1200" cap="none" spc="0" normalizeH="0" baseline="0" noProof="0" err="1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ditranol</a:t>
            </a:r>
            <a:endParaRPr kumimoji="0" lang="es-ES" sz="1600" b="1" i="0" u="none" strike="noStrike" kern="1200" cap="none" spc="0" normalizeH="0" baseline="0" noProof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ctangle 30">
            <a:extLst>
              <a:ext uri="{FF2B5EF4-FFF2-40B4-BE49-F238E27FC236}">
                <a16:creationId xmlns:a16="http://schemas.microsoft.com/office/drawing/2014/main" id="{9B41A603-2E4F-F6A2-6664-DF6BB359BE39}"/>
              </a:ext>
            </a:extLst>
          </p:cNvPr>
          <p:cNvSpPr/>
          <p:nvPr/>
        </p:nvSpPr>
        <p:spPr>
          <a:xfrm>
            <a:off x="7506667" y="2686541"/>
            <a:ext cx="3214606" cy="275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Preparaciones de alquitrán de hulla</a:t>
            </a:r>
          </a:p>
        </p:txBody>
      </p:sp>
      <p:sp>
        <p:nvSpPr>
          <p:cNvPr id="59" name="TextBox 27">
            <a:extLst>
              <a:ext uri="{FF2B5EF4-FFF2-40B4-BE49-F238E27FC236}">
                <a16:creationId xmlns:a16="http://schemas.microsoft.com/office/drawing/2014/main" id="{E7EDF4C2-DD49-407A-9949-EA79B3A51AA3}"/>
              </a:ext>
            </a:extLst>
          </p:cNvPr>
          <p:cNvSpPr txBox="1"/>
          <p:nvPr/>
        </p:nvSpPr>
        <p:spPr>
          <a:xfrm>
            <a:off x="9378762" y="4256106"/>
            <a:ext cx="17421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Los esteroides y los tratamientos tópicos a base de vitamina D pueden combinarse </a:t>
            </a:r>
          </a:p>
        </p:txBody>
      </p:sp>
      <p:grpSp>
        <p:nvGrpSpPr>
          <p:cNvPr id="60" name="Group 26">
            <a:extLst>
              <a:ext uri="{FF2B5EF4-FFF2-40B4-BE49-F238E27FC236}">
                <a16:creationId xmlns:a16="http://schemas.microsoft.com/office/drawing/2014/main" id="{325FFB29-6475-CA5E-338A-71C3B4FFB69A}"/>
              </a:ext>
            </a:extLst>
          </p:cNvPr>
          <p:cNvGrpSpPr/>
          <p:nvPr/>
        </p:nvGrpSpPr>
        <p:grpSpPr>
          <a:xfrm rot="797271">
            <a:off x="8727666" y="4382656"/>
            <a:ext cx="655319" cy="804855"/>
            <a:chOff x="8080204" y="4335156"/>
            <a:chExt cx="1056566" cy="1133296"/>
          </a:xfrm>
        </p:grpSpPr>
        <p:pic>
          <p:nvPicPr>
            <p:cNvPr id="61" name="Picture 2" descr="https://static.thenounproject.com/png/512942-200.png">
              <a:extLst>
                <a:ext uri="{FF2B5EF4-FFF2-40B4-BE49-F238E27FC236}">
                  <a16:creationId xmlns:a16="http://schemas.microsoft.com/office/drawing/2014/main" id="{53EEEB4F-1153-24C5-8089-CFB191B7A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8080204" y="4335156"/>
              <a:ext cx="910870" cy="910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https://static.thenounproject.com/png/512942-200.png">
              <a:extLst>
                <a:ext uri="{FF2B5EF4-FFF2-40B4-BE49-F238E27FC236}">
                  <a16:creationId xmlns:a16="http://schemas.microsoft.com/office/drawing/2014/main" id="{C3DA6DBA-978F-DE7F-2826-9CB827BB2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8225900" y="4557582"/>
              <a:ext cx="910870" cy="910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128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EAC22-3F0F-E366-A8CA-B8DDEBD46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802DD2E7-93BE-CF25-E18E-31127336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59" y="634500"/>
            <a:ext cx="10657836" cy="488749"/>
          </a:xfrm>
        </p:spPr>
        <p:txBody>
          <a:bodyPr>
            <a:noAutofit/>
          </a:bodyPr>
          <a:lstStyle/>
          <a:p>
            <a:r>
              <a:rPr lang="en-US"/>
              <a:t>Calcipotriol/</a:t>
            </a:r>
            <a:r>
              <a:rPr lang="en-US" err="1"/>
              <a:t>Dipropionato</a:t>
            </a:r>
            <a:r>
              <a:rPr lang="en-US"/>
              <a:t> de </a:t>
            </a:r>
            <a:r>
              <a:rPr lang="en-US" err="1"/>
              <a:t>Betametasona</a:t>
            </a:r>
            <a:endParaRPr lang="es-ES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D24F9D9-CFA1-04AA-333B-347ACB8DF2D9}"/>
              </a:ext>
            </a:extLst>
          </p:cNvPr>
          <p:cNvSpPr txBox="1">
            <a:spLocks/>
          </p:cNvSpPr>
          <p:nvPr/>
        </p:nvSpPr>
        <p:spPr>
          <a:xfrm>
            <a:off x="2100485" y="1480659"/>
            <a:ext cx="7991030" cy="306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Primera línea en el tratamiento tópico de la psoriasis</a:t>
            </a:r>
            <a:endParaRPr kumimoji="0" lang="es-ES" sz="2000" b="1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oogle Shape;578;p8">
            <a:extLst>
              <a:ext uri="{FF2B5EF4-FFF2-40B4-BE49-F238E27FC236}">
                <a16:creationId xmlns:a16="http://schemas.microsoft.com/office/drawing/2014/main" id="{CC2A42B1-71B1-FA42-EDD6-2FD02A4278F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632" y="2236230"/>
            <a:ext cx="5354400" cy="1721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896A3"/>
            </a:solidFill>
          </a:ln>
          <a:effectLst>
            <a:outerShdw blurRad="203200" dist="1397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1" name="Google Shape;579;p8">
            <a:extLst>
              <a:ext uri="{FF2B5EF4-FFF2-40B4-BE49-F238E27FC236}">
                <a16:creationId xmlns:a16="http://schemas.microsoft.com/office/drawing/2014/main" id="{EBDCC8D3-584D-FE39-A2A8-3785B77DE2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586" b="20274"/>
          <a:stretch/>
        </p:blipFill>
        <p:spPr>
          <a:xfrm>
            <a:off x="1410145" y="4130514"/>
            <a:ext cx="4571887" cy="1916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896A3"/>
            </a:solidFill>
          </a:ln>
          <a:effectLst>
            <a:outerShdw blurRad="203200" dist="1397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2" name="Google Shape;580;p8">
            <a:extLst>
              <a:ext uri="{FF2B5EF4-FFF2-40B4-BE49-F238E27FC236}">
                <a16:creationId xmlns:a16="http://schemas.microsoft.com/office/drawing/2014/main" id="{322C872F-9B96-9F87-004B-7051D904D1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9827" y="2041062"/>
            <a:ext cx="4982184" cy="1916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896A3"/>
            </a:solidFill>
          </a:ln>
          <a:effectLst>
            <a:outerShdw blurRad="203200" dist="1397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3" name="Google Shape;581;p8">
            <a:extLst>
              <a:ext uri="{FF2B5EF4-FFF2-40B4-BE49-F238E27FC236}">
                <a16:creationId xmlns:a16="http://schemas.microsoft.com/office/drawing/2014/main" id="{E91D00C3-A9C9-7F6D-F22F-2FFA90A545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6677"/>
          <a:stretch/>
        </p:blipFill>
        <p:spPr>
          <a:xfrm>
            <a:off x="6209827" y="4130514"/>
            <a:ext cx="4982184" cy="1916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896A3"/>
            </a:solidFill>
          </a:ln>
          <a:effectLst>
            <a:outerShdw blurRad="203200" dist="1397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4" name="TextBox 68">
            <a:extLst>
              <a:ext uri="{FF2B5EF4-FFF2-40B4-BE49-F238E27FC236}">
                <a16:creationId xmlns:a16="http://schemas.microsoft.com/office/drawing/2014/main" id="{DD3030F0-39D6-D5E8-353B-5336944B9D96}"/>
              </a:ext>
            </a:extLst>
          </p:cNvPr>
          <p:cNvSpPr txBox="1"/>
          <p:nvPr/>
        </p:nvSpPr>
        <p:spPr>
          <a:xfrm>
            <a:off x="304591" y="6393104"/>
            <a:ext cx="100586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Megna M, Cinelli E, Camela E, et al. Calcipotriol/betamethasone dipropionate formulations for psoriasis: an overview of the options and efficacy data. Expert Rev Clin Immunol. 2020 Jun;16(6):599–620</a:t>
            </a:r>
          </a:p>
        </p:txBody>
      </p:sp>
    </p:spTree>
    <p:extLst>
      <p:ext uri="{BB962C8B-B14F-4D97-AF65-F5344CB8AC3E}">
        <p14:creationId xmlns:p14="http://schemas.microsoft.com/office/powerpoint/2010/main" val="65697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BE12C7C5-7D91-5041-FCC1-97E25CE6E721}"/>
              </a:ext>
            </a:extLst>
          </p:cNvPr>
          <p:cNvSpPr txBox="1">
            <a:spLocks/>
          </p:cNvSpPr>
          <p:nvPr/>
        </p:nvSpPr>
        <p:spPr>
          <a:xfrm>
            <a:off x="1635855" y="1351252"/>
            <a:ext cx="10113291" cy="510847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Clr>
                <a:schemeClr val="accent3"/>
              </a:buClr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diferencial de la psoriasis</a:t>
            </a:r>
          </a:p>
          <a:p>
            <a:pPr marL="0" indent="0">
              <a:lnSpc>
                <a:spcPct val="160000"/>
              </a:lnSpc>
              <a:buClr>
                <a:schemeClr val="accent3"/>
              </a:buClr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Psoriasis, una enfermedad inflamatoria sistémica</a:t>
            </a:r>
          </a:p>
          <a:p>
            <a:pPr marL="0" indent="0">
              <a:lnSpc>
                <a:spcPct val="160000"/>
              </a:lnSpc>
              <a:buClr>
                <a:schemeClr val="accent3"/>
              </a:buClr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 de la psoriasis leve/moderada. CAL/BDP frente a las monoterapias</a:t>
            </a:r>
          </a:p>
          <a:p>
            <a:pPr marL="0" indent="0">
              <a:lnSpc>
                <a:spcPct val="160000"/>
              </a:lnSpc>
              <a:buClr>
                <a:schemeClr val="accent3"/>
              </a:buClr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Wynzora y la Tecnología PAD</a:t>
            </a:r>
          </a:p>
          <a:p>
            <a:pPr marL="0" indent="0">
              <a:lnSpc>
                <a:spcPct val="160000"/>
              </a:lnSpc>
              <a:buClr>
                <a:schemeClr val="accent3"/>
              </a:buClr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Adherencia y eficacia al tratamiento</a:t>
            </a:r>
          </a:p>
          <a:p>
            <a:pPr marL="0" indent="0">
              <a:lnSpc>
                <a:spcPct val="160000"/>
              </a:lnSpc>
              <a:buClr>
                <a:schemeClr val="accent3"/>
              </a:buClr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Satisfacción y preferencia frente a otras combinaciones</a:t>
            </a:r>
          </a:p>
          <a:p>
            <a:pPr marL="0" indent="0">
              <a:lnSpc>
                <a:spcPct val="160000"/>
              </a:lnSpc>
              <a:buClr>
                <a:schemeClr val="accent3"/>
              </a:buClr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 de la psoriasis en cuero cabelludo</a:t>
            </a:r>
          </a:p>
          <a:p>
            <a:pPr marL="0" indent="0">
              <a:lnSpc>
                <a:spcPct val="160000"/>
              </a:lnSpc>
              <a:buClr>
                <a:schemeClr val="accent3"/>
              </a:buClr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Evidencia de la cabeza a los pies: Casos clínicos</a:t>
            </a:r>
          </a:p>
          <a:p>
            <a:pPr marL="0" indent="0">
              <a:lnSpc>
                <a:spcPct val="160000"/>
              </a:lnSpc>
              <a:buClr>
                <a:schemeClr val="accent3"/>
              </a:buClr>
              <a:buNone/>
            </a:pPr>
            <a:endParaRPr lang="es-ES_trad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2E31C283-61AC-1F65-1CAF-B0B272F14331}"/>
              </a:ext>
            </a:extLst>
          </p:cNvPr>
          <p:cNvSpPr txBox="1">
            <a:spLocks/>
          </p:cNvSpPr>
          <p:nvPr/>
        </p:nvSpPr>
        <p:spPr>
          <a:xfrm>
            <a:off x="1244671" y="571759"/>
            <a:ext cx="8698577" cy="5314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 - ESQUEMA DE CONTENIDOS</a:t>
            </a:r>
            <a:endParaRPr lang="es-ES_tradn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58">
            <a:extLst>
              <a:ext uri="{FF2B5EF4-FFF2-40B4-BE49-F238E27FC236}">
                <a16:creationId xmlns:a16="http://schemas.microsoft.com/office/drawing/2014/main" id="{BBC282CF-B65B-1D5B-5980-4363E59F846D}"/>
              </a:ext>
            </a:extLst>
          </p:cNvPr>
          <p:cNvSpPr txBox="1"/>
          <p:nvPr/>
        </p:nvSpPr>
        <p:spPr>
          <a:xfrm>
            <a:off x="1067943" y="1482058"/>
            <a:ext cx="35618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>
                <a:solidFill>
                  <a:srgbClr val="F896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Freeform 66">
            <a:extLst>
              <a:ext uri="{FF2B5EF4-FFF2-40B4-BE49-F238E27FC236}">
                <a16:creationId xmlns:a16="http://schemas.microsoft.com/office/drawing/2014/main" id="{F7D1E458-683A-02AA-2B04-D572E2AEC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77" y="2512927"/>
            <a:ext cx="382356" cy="382356"/>
          </a:xfrm>
          <a:custGeom>
            <a:avLst/>
            <a:gdLst>
              <a:gd name="T0" fmla="*/ 494 w 988"/>
              <a:gd name="T1" fmla="*/ 179 h 988"/>
              <a:gd name="T2" fmla="*/ 494 w 988"/>
              <a:gd name="T3" fmla="*/ 179 h 988"/>
              <a:gd name="T4" fmla="*/ 179 w 988"/>
              <a:gd name="T5" fmla="*/ 494 h 988"/>
              <a:gd name="T6" fmla="*/ 179 w 988"/>
              <a:gd name="T7" fmla="*/ 494 h 988"/>
              <a:gd name="T8" fmla="*/ 494 w 988"/>
              <a:gd name="T9" fmla="*/ 808 h 988"/>
              <a:gd name="T10" fmla="*/ 494 w 988"/>
              <a:gd name="T11" fmla="*/ 808 h 988"/>
              <a:gd name="T12" fmla="*/ 809 w 988"/>
              <a:gd name="T13" fmla="*/ 494 h 988"/>
              <a:gd name="T14" fmla="*/ 809 w 988"/>
              <a:gd name="T15" fmla="*/ 494 h 988"/>
              <a:gd name="T16" fmla="*/ 494 w 988"/>
              <a:gd name="T17" fmla="*/ 179 h 988"/>
              <a:gd name="T18" fmla="*/ 494 w 988"/>
              <a:gd name="T19" fmla="*/ 987 h 988"/>
              <a:gd name="T20" fmla="*/ 494 w 988"/>
              <a:gd name="T21" fmla="*/ 987 h 988"/>
              <a:gd name="T22" fmla="*/ 0 w 988"/>
              <a:gd name="T23" fmla="*/ 494 h 988"/>
              <a:gd name="T24" fmla="*/ 0 w 988"/>
              <a:gd name="T25" fmla="*/ 494 h 988"/>
              <a:gd name="T26" fmla="*/ 494 w 988"/>
              <a:gd name="T27" fmla="*/ 0 h 988"/>
              <a:gd name="T28" fmla="*/ 494 w 988"/>
              <a:gd name="T29" fmla="*/ 0 h 988"/>
              <a:gd name="T30" fmla="*/ 987 w 988"/>
              <a:gd name="T31" fmla="*/ 494 h 988"/>
              <a:gd name="T32" fmla="*/ 987 w 988"/>
              <a:gd name="T33" fmla="*/ 494 h 988"/>
              <a:gd name="T34" fmla="*/ 494 w 988"/>
              <a:gd name="T35" fmla="*/ 987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88" h="988">
                <a:moveTo>
                  <a:pt x="494" y="179"/>
                </a:moveTo>
                <a:lnTo>
                  <a:pt x="494" y="179"/>
                </a:lnTo>
                <a:cubicBezTo>
                  <a:pt x="320" y="179"/>
                  <a:pt x="179" y="320"/>
                  <a:pt x="179" y="494"/>
                </a:cubicBezTo>
                <a:lnTo>
                  <a:pt x="179" y="494"/>
                </a:lnTo>
                <a:cubicBezTo>
                  <a:pt x="179" y="667"/>
                  <a:pt x="320" y="808"/>
                  <a:pt x="494" y="808"/>
                </a:cubicBezTo>
                <a:lnTo>
                  <a:pt x="494" y="808"/>
                </a:lnTo>
                <a:cubicBezTo>
                  <a:pt x="667" y="808"/>
                  <a:pt x="809" y="667"/>
                  <a:pt x="809" y="494"/>
                </a:cubicBezTo>
                <a:lnTo>
                  <a:pt x="809" y="494"/>
                </a:lnTo>
                <a:cubicBezTo>
                  <a:pt x="809" y="320"/>
                  <a:pt x="667" y="179"/>
                  <a:pt x="494" y="179"/>
                </a:cubicBezTo>
                <a:close/>
                <a:moveTo>
                  <a:pt x="494" y="987"/>
                </a:moveTo>
                <a:lnTo>
                  <a:pt x="494" y="987"/>
                </a:lnTo>
                <a:cubicBezTo>
                  <a:pt x="221" y="987"/>
                  <a:pt x="0" y="766"/>
                  <a:pt x="0" y="494"/>
                </a:cubicBezTo>
                <a:lnTo>
                  <a:pt x="0" y="494"/>
                </a:lnTo>
                <a:cubicBezTo>
                  <a:pt x="0" y="222"/>
                  <a:pt x="221" y="0"/>
                  <a:pt x="494" y="0"/>
                </a:cubicBezTo>
                <a:lnTo>
                  <a:pt x="494" y="0"/>
                </a:lnTo>
                <a:cubicBezTo>
                  <a:pt x="766" y="0"/>
                  <a:pt x="987" y="222"/>
                  <a:pt x="987" y="494"/>
                </a:cubicBezTo>
                <a:lnTo>
                  <a:pt x="987" y="494"/>
                </a:lnTo>
                <a:cubicBezTo>
                  <a:pt x="987" y="766"/>
                  <a:pt x="766" y="987"/>
                  <a:pt x="494" y="987"/>
                </a:cubicBez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66">
            <a:extLst>
              <a:ext uri="{FF2B5EF4-FFF2-40B4-BE49-F238E27FC236}">
                <a16:creationId xmlns:a16="http://schemas.microsoft.com/office/drawing/2014/main" id="{48396DED-AEE6-3C3C-4442-973F0A6B1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77" y="3047875"/>
            <a:ext cx="382356" cy="382356"/>
          </a:xfrm>
          <a:custGeom>
            <a:avLst/>
            <a:gdLst>
              <a:gd name="T0" fmla="*/ 494 w 988"/>
              <a:gd name="T1" fmla="*/ 179 h 988"/>
              <a:gd name="T2" fmla="*/ 494 w 988"/>
              <a:gd name="T3" fmla="*/ 179 h 988"/>
              <a:gd name="T4" fmla="*/ 179 w 988"/>
              <a:gd name="T5" fmla="*/ 494 h 988"/>
              <a:gd name="T6" fmla="*/ 179 w 988"/>
              <a:gd name="T7" fmla="*/ 494 h 988"/>
              <a:gd name="T8" fmla="*/ 494 w 988"/>
              <a:gd name="T9" fmla="*/ 808 h 988"/>
              <a:gd name="T10" fmla="*/ 494 w 988"/>
              <a:gd name="T11" fmla="*/ 808 h 988"/>
              <a:gd name="T12" fmla="*/ 809 w 988"/>
              <a:gd name="T13" fmla="*/ 494 h 988"/>
              <a:gd name="T14" fmla="*/ 809 w 988"/>
              <a:gd name="T15" fmla="*/ 494 h 988"/>
              <a:gd name="T16" fmla="*/ 494 w 988"/>
              <a:gd name="T17" fmla="*/ 179 h 988"/>
              <a:gd name="T18" fmla="*/ 494 w 988"/>
              <a:gd name="T19" fmla="*/ 987 h 988"/>
              <a:gd name="T20" fmla="*/ 494 w 988"/>
              <a:gd name="T21" fmla="*/ 987 h 988"/>
              <a:gd name="T22" fmla="*/ 0 w 988"/>
              <a:gd name="T23" fmla="*/ 494 h 988"/>
              <a:gd name="T24" fmla="*/ 0 w 988"/>
              <a:gd name="T25" fmla="*/ 494 h 988"/>
              <a:gd name="T26" fmla="*/ 494 w 988"/>
              <a:gd name="T27" fmla="*/ 0 h 988"/>
              <a:gd name="T28" fmla="*/ 494 w 988"/>
              <a:gd name="T29" fmla="*/ 0 h 988"/>
              <a:gd name="T30" fmla="*/ 987 w 988"/>
              <a:gd name="T31" fmla="*/ 494 h 988"/>
              <a:gd name="T32" fmla="*/ 987 w 988"/>
              <a:gd name="T33" fmla="*/ 494 h 988"/>
              <a:gd name="T34" fmla="*/ 494 w 988"/>
              <a:gd name="T35" fmla="*/ 987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88" h="988">
                <a:moveTo>
                  <a:pt x="494" y="179"/>
                </a:moveTo>
                <a:lnTo>
                  <a:pt x="494" y="179"/>
                </a:lnTo>
                <a:cubicBezTo>
                  <a:pt x="320" y="179"/>
                  <a:pt x="179" y="320"/>
                  <a:pt x="179" y="494"/>
                </a:cubicBezTo>
                <a:lnTo>
                  <a:pt x="179" y="494"/>
                </a:lnTo>
                <a:cubicBezTo>
                  <a:pt x="179" y="667"/>
                  <a:pt x="320" y="808"/>
                  <a:pt x="494" y="808"/>
                </a:cubicBezTo>
                <a:lnTo>
                  <a:pt x="494" y="808"/>
                </a:lnTo>
                <a:cubicBezTo>
                  <a:pt x="667" y="808"/>
                  <a:pt x="809" y="667"/>
                  <a:pt x="809" y="494"/>
                </a:cubicBezTo>
                <a:lnTo>
                  <a:pt x="809" y="494"/>
                </a:lnTo>
                <a:cubicBezTo>
                  <a:pt x="809" y="320"/>
                  <a:pt x="667" y="179"/>
                  <a:pt x="494" y="179"/>
                </a:cubicBezTo>
                <a:close/>
                <a:moveTo>
                  <a:pt x="494" y="987"/>
                </a:moveTo>
                <a:lnTo>
                  <a:pt x="494" y="987"/>
                </a:lnTo>
                <a:cubicBezTo>
                  <a:pt x="221" y="987"/>
                  <a:pt x="0" y="766"/>
                  <a:pt x="0" y="494"/>
                </a:cubicBezTo>
                <a:lnTo>
                  <a:pt x="0" y="494"/>
                </a:lnTo>
                <a:cubicBezTo>
                  <a:pt x="0" y="222"/>
                  <a:pt x="221" y="0"/>
                  <a:pt x="494" y="0"/>
                </a:cubicBezTo>
                <a:lnTo>
                  <a:pt x="494" y="0"/>
                </a:lnTo>
                <a:cubicBezTo>
                  <a:pt x="766" y="0"/>
                  <a:pt x="987" y="222"/>
                  <a:pt x="987" y="494"/>
                </a:cubicBezTo>
                <a:lnTo>
                  <a:pt x="987" y="494"/>
                </a:lnTo>
                <a:cubicBezTo>
                  <a:pt x="987" y="766"/>
                  <a:pt x="766" y="987"/>
                  <a:pt x="494" y="987"/>
                </a:cubicBez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66">
            <a:extLst>
              <a:ext uri="{FF2B5EF4-FFF2-40B4-BE49-F238E27FC236}">
                <a16:creationId xmlns:a16="http://schemas.microsoft.com/office/drawing/2014/main" id="{29880FB2-4108-99E9-94A3-16BBF03AF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77" y="3602603"/>
            <a:ext cx="382356" cy="382356"/>
          </a:xfrm>
          <a:custGeom>
            <a:avLst/>
            <a:gdLst>
              <a:gd name="T0" fmla="*/ 494 w 988"/>
              <a:gd name="T1" fmla="*/ 179 h 988"/>
              <a:gd name="T2" fmla="*/ 494 w 988"/>
              <a:gd name="T3" fmla="*/ 179 h 988"/>
              <a:gd name="T4" fmla="*/ 179 w 988"/>
              <a:gd name="T5" fmla="*/ 494 h 988"/>
              <a:gd name="T6" fmla="*/ 179 w 988"/>
              <a:gd name="T7" fmla="*/ 494 h 988"/>
              <a:gd name="T8" fmla="*/ 494 w 988"/>
              <a:gd name="T9" fmla="*/ 808 h 988"/>
              <a:gd name="T10" fmla="*/ 494 w 988"/>
              <a:gd name="T11" fmla="*/ 808 h 988"/>
              <a:gd name="T12" fmla="*/ 809 w 988"/>
              <a:gd name="T13" fmla="*/ 494 h 988"/>
              <a:gd name="T14" fmla="*/ 809 w 988"/>
              <a:gd name="T15" fmla="*/ 494 h 988"/>
              <a:gd name="T16" fmla="*/ 494 w 988"/>
              <a:gd name="T17" fmla="*/ 179 h 988"/>
              <a:gd name="T18" fmla="*/ 494 w 988"/>
              <a:gd name="T19" fmla="*/ 987 h 988"/>
              <a:gd name="T20" fmla="*/ 494 w 988"/>
              <a:gd name="T21" fmla="*/ 987 h 988"/>
              <a:gd name="T22" fmla="*/ 0 w 988"/>
              <a:gd name="T23" fmla="*/ 494 h 988"/>
              <a:gd name="T24" fmla="*/ 0 w 988"/>
              <a:gd name="T25" fmla="*/ 494 h 988"/>
              <a:gd name="T26" fmla="*/ 494 w 988"/>
              <a:gd name="T27" fmla="*/ 0 h 988"/>
              <a:gd name="T28" fmla="*/ 494 w 988"/>
              <a:gd name="T29" fmla="*/ 0 h 988"/>
              <a:gd name="T30" fmla="*/ 987 w 988"/>
              <a:gd name="T31" fmla="*/ 494 h 988"/>
              <a:gd name="T32" fmla="*/ 987 w 988"/>
              <a:gd name="T33" fmla="*/ 494 h 988"/>
              <a:gd name="T34" fmla="*/ 494 w 988"/>
              <a:gd name="T35" fmla="*/ 987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88" h="988">
                <a:moveTo>
                  <a:pt x="494" y="179"/>
                </a:moveTo>
                <a:lnTo>
                  <a:pt x="494" y="179"/>
                </a:lnTo>
                <a:cubicBezTo>
                  <a:pt x="320" y="179"/>
                  <a:pt x="179" y="320"/>
                  <a:pt x="179" y="494"/>
                </a:cubicBezTo>
                <a:lnTo>
                  <a:pt x="179" y="494"/>
                </a:lnTo>
                <a:cubicBezTo>
                  <a:pt x="179" y="667"/>
                  <a:pt x="320" y="808"/>
                  <a:pt x="494" y="808"/>
                </a:cubicBezTo>
                <a:lnTo>
                  <a:pt x="494" y="808"/>
                </a:lnTo>
                <a:cubicBezTo>
                  <a:pt x="667" y="808"/>
                  <a:pt x="809" y="667"/>
                  <a:pt x="809" y="494"/>
                </a:cubicBezTo>
                <a:lnTo>
                  <a:pt x="809" y="494"/>
                </a:lnTo>
                <a:cubicBezTo>
                  <a:pt x="809" y="320"/>
                  <a:pt x="667" y="179"/>
                  <a:pt x="494" y="179"/>
                </a:cubicBezTo>
                <a:close/>
                <a:moveTo>
                  <a:pt x="494" y="987"/>
                </a:moveTo>
                <a:lnTo>
                  <a:pt x="494" y="987"/>
                </a:lnTo>
                <a:cubicBezTo>
                  <a:pt x="221" y="987"/>
                  <a:pt x="0" y="766"/>
                  <a:pt x="0" y="494"/>
                </a:cubicBezTo>
                <a:lnTo>
                  <a:pt x="0" y="494"/>
                </a:lnTo>
                <a:cubicBezTo>
                  <a:pt x="0" y="222"/>
                  <a:pt x="221" y="0"/>
                  <a:pt x="494" y="0"/>
                </a:cubicBezTo>
                <a:lnTo>
                  <a:pt x="494" y="0"/>
                </a:lnTo>
                <a:cubicBezTo>
                  <a:pt x="766" y="0"/>
                  <a:pt x="987" y="222"/>
                  <a:pt x="987" y="494"/>
                </a:cubicBezTo>
                <a:lnTo>
                  <a:pt x="987" y="494"/>
                </a:lnTo>
                <a:cubicBezTo>
                  <a:pt x="987" y="766"/>
                  <a:pt x="766" y="987"/>
                  <a:pt x="494" y="987"/>
                </a:cubicBez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66">
            <a:extLst>
              <a:ext uri="{FF2B5EF4-FFF2-40B4-BE49-F238E27FC236}">
                <a16:creationId xmlns:a16="http://schemas.microsoft.com/office/drawing/2014/main" id="{9C7EB441-8305-9B6A-6C98-CA1834CE5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77" y="4093612"/>
            <a:ext cx="382356" cy="382356"/>
          </a:xfrm>
          <a:custGeom>
            <a:avLst/>
            <a:gdLst>
              <a:gd name="T0" fmla="*/ 494 w 988"/>
              <a:gd name="T1" fmla="*/ 179 h 988"/>
              <a:gd name="T2" fmla="*/ 494 w 988"/>
              <a:gd name="T3" fmla="*/ 179 h 988"/>
              <a:gd name="T4" fmla="*/ 179 w 988"/>
              <a:gd name="T5" fmla="*/ 494 h 988"/>
              <a:gd name="T6" fmla="*/ 179 w 988"/>
              <a:gd name="T7" fmla="*/ 494 h 988"/>
              <a:gd name="T8" fmla="*/ 494 w 988"/>
              <a:gd name="T9" fmla="*/ 808 h 988"/>
              <a:gd name="T10" fmla="*/ 494 w 988"/>
              <a:gd name="T11" fmla="*/ 808 h 988"/>
              <a:gd name="T12" fmla="*/ 809 w 988"/>
              <a:gd name="T13" fmla="*/ 494 h 988"/>
              <a:gd name="T14" fmla="*/ 809 w 988"/>
              <a:gd name="T15" fmla="*/ 494 h 988"/>
              <a:gd name="T16" fmla="*/ 494 w 988"/>
              <a:gd name="T17" fmla="*/ 179 h 988"/>
              <a:gd name="T18" fmla="*/ 494 w 988"/>
              <a:gd name="T19" fmla="*/ 987 h 988"/>
              <a:gd name="T20" fmla="*/ 494 w 988"/>
              <a:gd name="T21" fmla="*/ 987 h 988"/>
              <a:gd name="T22" fmla="*/ 0 w 988"/>
              <a:gd name="T23" fmla="*/ 494 h 988"/>
              <a:gd name="T24" fmla="*/ 0 w 988"/>
              <a:gd name="T25" fmla="*/ 494 h 988"/>
              <a:gd name="T26" fmla="*/ 494 w 988"/>
              <a:gd name="T27" fmla="*/ 0 h 988"/>
              <a:gd name="T28" fmla="*/ 494 w 988"/>
              <a:gd name="T29" fmla="*/ 0 h 988"/>
              <a:gd name="T30" fmla="*/ 987 w 988"/>
              <a:gd name="T31" fmla="*/ 494 h 988"/>
              <a:gd name="T32" fmla="*/ 987 w 988"/>
              <a:gd name="T33" fmla="*/ 494 h 988"/>
              <a:gd name="T34" fmla="*/ 494 w 988"/>
              <a:gd name="T35" fmla="*/ 987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88" h="988">
                <a:moveTo>
                  <a:pt x="494" y="179"/>
                </a:moveTo>
                <a:lnTo>
                  <a:pt x="494" y="179"/>
                </a:lnTo>
                <a:cubicBezTo>
                  <a:pt x="320" y="179"/>
                  <a:pt x="179" y="320"/>
                  <a:pt x="179" y="494"/>
                </a:cubicBezTo>
                <a:lnTo>
                  <a:pt x="179" y="494"/>
                </a:lnTo>
                <a:cubicBezTo>
                  <a:pt x="179" y="667"/>
                  <a:pt x="320" y="808"/>
                  <a:pt x="494" y="808"/>
                </a:cubicBezTo>
                <a:lnTo>
                  <a:pt x="494" y="808"/>
                </a:lnTo>
                <a:cubicBezTo>
                  <a:pt x="667" y="808"/>
                  <a:pt x="809" y="667"/>
                  <a:pt x="809" y="494"/>
                </a:cubicBezTo>
                <a:lnTo>
                  <a:pt x="809" y="494"/>
                </a:lnTo>
                <a:cubicBezTo>
                  <a:pt x="809" y="320"/>
                  <a:pt x="667" y="179"/>
                  <a:pt x="494" y="179"/>
                </a:cubicBezTo>
                <a:close/>
                <a:moveTo>
                  <a:pt x="494" y="987"/>
                </a:moveTo>
                <a:lnTo>
                  <a:pt x="494" y="987"/>
                </a:lnTo>
                <a:cubicBezTo>
                  <a:pt x="221" y="987"/>
                  <a:pt x="0" y="766"/>
                  <a:pt x="0" y="494"/>
                </a:cubicBezTo>
                <a:lnTo>
                  <a:pt x="0" y="494"/>
                </a:lnTo>
                <a:cubicBezTo>
                  <a:pt x="0" y="222"/>
                  <a:pt x="221" y="0"/>
                  <a:pt x="494" y="0"/>
                </a:cubicBezTo>
                <a:lnTo>
                  <a:pt x="494" y="0"/>
                </a:lnTo>
                <a:cubicBezTo>
                  <a:pt x="766" y="0"/>
                  <a:pt x="987" y="222"/>
                  <a:pt x="987" y="494"/>
                </a:cubicBezTo>
                <a:lnTo>
                  <a:pt x="987" y="494"/>
                </a:lnTo>
                <a:cubicBezTo>
                  <a:pt x="987" y="766"/>
                  <a:pt x="766" y="987"/>
                  <a:pt x="494" y="987"/>
                </a:cubicBez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66">
            <a:extLst>
              <a:ext uri="{FF2B5EF4-FFF2-40B4-BE49-F238E27FC236}">
                <a16:creationId xmlns:a16="http://schemas.microsoft.com/office/drawing/2014/main" id="{9B0AAF45-99E2-99FD-14D3-190BEB81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77" y="4587361"/>
            <a:ext cx="382356" cy="382356"/>
          </a:xfrm>
          <a:custGeom>
            <a:avLst/>
            <a:gdLst>
              <a:gd name="T0" fmla="*/ 494 w 988"/>
              <a:gd name="T1" fmla="*/ 179 h 988"/>
              <a:gd name="T2" fmla="*/ 494 w 988"/>
              <a:gd name="T3" fmla="*/ 179 h 988"/>
              <a:gd name="T4" fmla="*/ 179 w 988"/>
              <a:gd name="T5" fmla="*/ 494 h 988"/>
              <a:gd name="T6" fmla="*/ 179 w 988"/>
              <a:gd name="T7" fmla="*/ 494 h 988"/>
              <a:gd name="T8" fmla="*/ 494 w 988"/>
              <a:gd name="T9" fmla="*/ 808 h 988"/>
              <a:gd name="T10" fmla="*/ 494 w 988"/>
              <a:gd name="T11" fmla="*/ 808 h 988"/>
              <a:gd name="T12" fmla="*/ 809 w 988"/>
              <a:gd name="T13" fmla="*/ 494 h 988"/>
              <a:gd name="T14" fmla="*/ 809 w 988"/>
              <a:gd name="T15" fmla="*/ 494 h 988"/>
              <a:gd name="T16" fmla="*/ 494 w 988"/>
              <a:gd name="T17" fmla="*/ 179 h 988"/>
              <a:gd name="T18" fmla="*/ 494 w 988"/>
              <a:gd name="T19" fmla="*/ 987 h 988"/>
              <a:gd name="T20" fmla="*/ 494 w 988"/>
              <a:gd name="T21" fmla="*/ 987 h 988"/>
              <a:gd name="T22" fmla="*/ 0 w 988"/>
              <a:gd name="T23" fmla="*/ 494 h 988"/>
              <a:gd name="T24" fmla="*/ 0 w 988"/>
              <a:gd name="T25" fmla="*/ 494 h 988"/>
              <a:gd name="T26" fmla="*/ 494 w 988"/>
              <a:gd name="T27" fmla="*/ 0 h 988"/>
              <a:gd name="T28" fmla="*/ 494 w 988"/>
              <a:gd name="T29" fmla="*/ 0 h 988"/>
              <a:gd name="T30" fmla="*/ 987 w 988"/>
              <a:gd name="T31" fmla="*/ 494 h 988"/>
              <a:gd name="T32" fmla="*/ 987 w 988"/>
              <a:gd name="T33" fmla="*/ 494 h 988"/>
              <a:gd name="T34" fmla="*/ 494 w 988"/>
              <a:gd name="T35" fmla="*/ 987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88" h="988">
                <a:moveTo>
                  <a:pt x="494" y="179"/>
                </a:moveTo>
                <a:lnTo>
                  <a:pt x="494" y="179"/>
                </a:lnTo>
                <a:cubicBezTo>
                  <a:pt x="320" y="179"/>
                  <a:pt x="179" y="320"/>
                  <a:pt x="179" y="494"/>
                </a:cubicBezTo>
                <a:lnTo>
                  <a:pt x="179" y="494"/>
                </a:lnTo>
                <a:cubicBezTo>
                  <a:pt x="179" y="667"/>
                  <a:pt x="320" y="808"/>
                  <a:pt x="494" y="808"/>
                </a:cubicBezTo>
                <a:lnTo>
                  <a:pt x="494" y="808"/>
                </a:lnTo>
                <a:cubicBezTo>
                  <a:pt x="667" y="808"/>
                  <a:pt x="809" y="667"/>
                  <a:pt x="809" y="494"/>
                </a:cubicBezTo>
                <a:lnTo>
                  <a:pt x="809" y="494"/>
                </a:lnTo>
                <a:cubicBezTo>
                  <a:pt x="809" y="320"/>
                  <a:pt x="667" y="179"/>
                  <a:pt x="494" y="179"/>
                </a:cubicBezTo>
                <a:close/>
                <a:moveTo>
                  <a:pt x="494" y="987"/>
                </a:moveTo>
                <a:lnTo>
                  <a:pt x="494" y="987"/>
                </a:lnTo>
                <a:cubicBezTo>
                  <a:pt x="221" y="987"/>
                  <a:pt x="0" y="766"/>
                  <a:pt x="0" y="494"/>
                </a:cubicBezTo>
                <a:lnTo>
                  <a:pt x="0" y="494"/>
                </a:lnTo>
                <a:cubicBezTo>
                  <a:pt x="0" y="222"/>
                  <a:pt x="221" y="0"/>
                  <a:pt x="494" y="0"/>
                </a:cubicBezTo>
                <a:lnTo>
                  <a:pt x="494" y="0"/>
                </a:lnTo>
                <a:cubicBezTo>
                  <a:pt x="766" y="0"/>
                  <a:pt x="987" y="222"/>
                  <a:pt x="987" y="494"/>
                </a:cubicBezTo>
                <a:lnTo>
                  <a:pt x="987" y="494"/>
                </a:lnTo>
                <a:cubicBezTo>
                  <a:pt x="987" y="766"/>
                  <a:pt x="766" y="987"/>
                  <a:pt x="494" y="987"/>
                </a:cubicBez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66">
            <a:extLst>
              <a:ext uri="{FF2B5EF4-FFF2-40B4-BE49-F238E27FC236}">
                <a16:creationId xmlns:a16="http://schemas.microsoft.com/office/drawing/2014/main" id="{41884906-A425-65BC-62EA-9A49C88A5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77" y="5142384"/>
            <a:ext cx="382356" cy="382356"/>
          </a:xfrm>
          <a:custGeom>
            <a:avLst/>
            <a:gdLst>
              <a:gd name="T0" fmla="*/ 494 w 988"/>
              <a:gd name="T1" fmla="*/ 179 h 988"/>
              <a:gd name="T2" fmla="*/ 494 w 988"/>
              <a:gd name="T3" fmla="*/ 179 h 988"/>
              <a:gd name="T4" fmla="*/ 179 w 988"/>
              <a:gd name="T5" fmla="*/ 494 h 988"/>
              <a:gd name="T6" fmla="*/ 179 w 988"/>
              <a:gd name="T7" fmla="*/ 494 h 988"/>
              <a:gd name="T8" fmla="*/ 494 w 988"/>
              <a:gd name="T9" fmla="*/ 808 h 988"/>
              <a:gd name="T10" fmla="*/ 494 w 988"/>
              <a:gd name="T11" fmla="*/ 808 h 988"/>
              <a:gd name="T12" fmla="*/ 809 w 988"/>
              <a:gd name="T13" fmla="*/ 494 h 988"/>
              <a:gd name="T14" fmla="*/ 809 w 988"/>
              <a:gd name="T15" fmla="*/ 494 h 988"/>
              <a:gd name="T16" fmla="*/ 494 w 988"/>
              <a:gd name="T17" fmla="*/ 179 h 988"/>
              <a:gd name="T18" fmla="*/ 494 w 988"/>
              <a:gd name="T19" fmla="*/ 987 h 988"/>
              <a:gd name="T20" fmla="*/ 494 w 988"/>
              <a:gd name="T21" fmla="*/ 987 h 988"/>
              <a:gd name="T22" fmla="*/ 0 w 988"/>
              <a:gd name="T23" fmla="*/ 494 h 988"/>
              <a:gd name="T24" fmla="*/ 0 w 988"/>
              <a:gd name="T25" fmla="*/ 494 h 988"/>
              <a:gd name="T26" fmla="*/ 494 w 988"/>
              <a:gd name="T27" fmla="*/ 0 h 988"/>
              <a:gd name="T28" fmla="*/ 494 w 988"/>
              <a:gd name="T29" fmla="*/ 0 h 988"/>
              <a:gd name="T30" fmla="*/ 987 w 988"/>
              <a:gd name="T31" fmla="*/ 494 h 988"/>
              <a:gd name="T32" fmla="*/ 987 w 988"/>
              <a:gd name="T33" fmla="*/ 494 h 988"/>
              <a:gd name="T34" fmla="*/ 494 w 988"/>
              <a:gd name="T35" fmla="*/ 987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88" h="988">
                <a:moveTo>
                  <a:pt x="494" y="179"/>
                </a:moveTo>
                <a:lnTo>
                  <a:pt x="494" y="179"/>
                </a:lnTo>
                <a:cubicBezTo>
                  <a:pt x="320" y="179"/>
                  <a:pt x="179" y="320"/>
                  <a:pt x="179" y="494"/>
                </a:cubicBezTo>
                <a:lnTo>
                  <a:pt x="179" y="494"/>
                </a:lnTo>
                <a:cubicBezTo>
                  <a:pt x="179" y="667"/>
                  <a:pt x="320" y="808"/>
                  <a:pt x="494" y="808"/>
                </a:cubicBezTo>
                <a:lnTo>
                  <a:pt x="494" y="808"/>
                </a:lnTo>
                <a:cubicBezTo>
                  <a:pt x="667" y="808"/>
                  <a:pt x="809" y="667"/>
                  <a:pt x="809" y="494"/>
                </a:cubicBezTo>
                <a:lnTo>
                  <a:pt x="809" y="494"/>
                </a:lnTo>
                <a:cubicBezTo>
                  <a:pt x="809" y="320"/>
                  <a:pt x="667" y="179"/>
                  <a:pt x="494" y="179"/>
                </a:cubicBezTo>
                <a:close/>
                <a:moveTo>
                  <a:pt x="494" y="987"/>
                </a:moveTo>
                <a:lnTo>
                  <a:pt x="494" y="987"/>
                </a:lnTo>
                <a:cubicBezTo>
                  <a:pt x="221" y="987"/>
                  <a:pt x="0" y="766"/>
                  <a:pt x="0" y="494"/>
                </a:cubicBezTo>
                <a:lnTo>
                  <a:pt x="0" y="494"/>
                </a:lnTo>
                <a:cubicBezTo>
                  <a:pt x="0" y="222"/>
                  <a:pt x="221" y="0"/>
                  <a:pt x="494" y="0"/>
                </a:cubicBezTo>
                <a:lnTo>
                  <a:pt x="494" y="0"/>
                </a:lnTo>
                <a:cubicBezTo>
                  <a:pt x="766" y="0"/>
                  <a:pt x="987" y="222"/>
                  <a:pt x="987" y="494"/>
                </a:cubicBezTo>
                <a:lnTo>
                  <a:pt x="987" y="494"/>
                </a:lnTo>
                <a:cubicBezTo>
                  <a:pt x="987" y="766"/>
                  <a:pt x="766" y="987"/>
                  <a:pt x="494" y="987"/>
                </a:cubicBez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58">
            <a:extLst>
              <a:ext uri="{FF2B5EF4-FFF2-40B4-BE49-F238E27FC236}">
                <a16:creationId xmlns:a16="http://schemas.microsoft.com/office/drawing/2014/main" id="{88E6D0B5-A066-2021-343F-38192DB6CE30}"/>
              </a:ext>
            </a:extLst>
          </p:cNvPr>
          <p:cNvSpPr txBox="1"/>
          <p:nvPr/>
        </p:nvSpPr>
        <p:spPr>
          <a:xfrm>
            <a:off x="1065539" y="1969873"/>
            <a:ext cx="36099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>
                <a:solidFill>
                  <a:srgbClr val="F896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TextBox 58">
            <a:extLst>
              <a:ext uri="{FF2B5EF4-FFF2-40B4-BE49-F238E27FC236}">
                <a16:creationId xmlns:a16="http://schemas.microsoft.com/office/drawing/2014/main" id="{DD879178-CEA4-7942-06F6-2C8EAD2556DD}"/>
              </a:ext>
            </a:extLst>
          </p:cNvPr>
          <p:cNvSpPr txBox="1"/>
          <p:nvPr/>
        </p:nvSpPr>
        <p:spPr>
          <a:xfrm>
            <a:off x="1067944" y="2502281"/>
            <a:ext cx="35618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>
                <a:solidFill>
                  <a:srgbClr val="F896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TextBox 58">
            <a:extLst>
              <a:ext uri="{FF2B5EF4-FFF2-40B4-BE49-F238E27FC236}">
                <a16:creationId xmlns:a16="http://schemas.microsoft.com/office/drawing/2014/main" id="{A772876B-F07E-2EC2-620D-3D9B19025486}"/>
              </a:ext>
            </a:extLst>
          </p:cNvPr>
          <p:cNvSpPr txBox="1"/>
          <p:nvPr/>
        </p:nvSpPr>
        <p:spPr>
          <a:xfrm>
            <a:off x="1067943" y="3074793"/>
            <a:ext cx="35618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>
                <a:solidFill>
                  <a:srgbClr val="F896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TextBox 58">
            <a:extLst>
              <a:ext uri="{FF2B5EF4-FFF2-40B4-BE49-F238E27FC236}">
                <a16:creationId xmlns:a16="http://schemas.microsoft.com/office/drawing/2014/main" id="{8A869D9F-33CF-9563-E9E9-81B846747902}"/>
              </a:ext>
            </a:extLst>
          </p:cNvPr>
          <p:cNvSpPr txBox="1"/>
          <p:nvPr/>
        </p:nvSpPr>
        <p:spPr>
          <a:xfrm>
            <a:off x="1067943" y="3632261"/>
            <a:ext cx="35618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>
                <a:solidFill>
                  <a:srgbClr val="F896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Box 58">
            <a:extLst>
              <a:ext uri="{FF2B5EF4-FFF2-40B4-BE49-F238E27FC236}">
                <a16:creationId xmlns:a16="http://schemas.microsoft.com/office/drawing/2014/main" id="{8FCE18CD-718B-B6FC-6F89-6843DA8F17A3}"/>
              </a:ext>
            </a:extLst>
          </p:cNvPr>
          <p:cNvSpPr txBox="1"/>
          <p:nvPr/>
        </p:nvSpPr>
        <p:spPr>
          <a:xfrm>
            <a:off x="1067943" y="4235805"/>
            <a:ext cx="35618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>
                <a:solidFill>
                  <a:srgbClr val="F896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TextBox 58">
            <a:extLst>
              <a:ext uri="{FF2B5EF4-FFF2-40B4-BE49-F238E27FC236}">
                <a16:creationId xmlns:a16="http://schemas.microsoft.com/office/drawing/2014/main" id="{2614AAC4-4E8C-6C7C-A591-441344DD813D}"/>
              </a:ext>
            </a:extLst>
          </p:cNvPr>
          <p:cNvSpPr txBox="1"/>
          <p:nvPr/>
        </p:nvSpPr>
        <p:spPr>
          <a:xfrm>
            <a:off x="1078216" y="4778539"/>
            <a:ext cx="35618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>
                <a:solidFill>
                  <a:srgbClr val="F896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TextBox 58">
            <a:extLst>
              <a:ext uri="{FF2B5EF4-FFF2-40B4-BE49-F238E27FC236}">
                <a16:creationId xmlns:a16="http://schemas.microsoft.com/office/drawing/2014/main" id="{75DE071B-0BCD-FF36-177A-7583FC33D168}"/>
              </a:ext>
            </a:extLst>
          </p:cNvPr>
          <p:cNvSpPr txBox="1"/>
          <p:nvPr/>
        </p:nvSpPr>
        <p:spPr>
          <a:xfrm>
            <a:off x="1067944" y="5351748"/>
            <a:ext cx="35618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>
                <a:solidFill>
                  <a:srgbClr val="F896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73894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474A5-896E-9AEC-4618-80D0A9532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846F58-F76D-95FF-4B43-5111349B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59" y="634500"/>
            <a:ext cx="10657836" cy="543231"/>
          </a:xfrm>
        </p:spPr>
        <p:txBody>
          <a:bodyPr>
            <a:normAutofit/>
          </a:bodyPr>
          <a:lstStyle/>
          <a:p>
            <a:r>
              <a:rPr lang="en-US"/>
              <a:t>Calcipotriol/</a:t>
            </a:r>
            <a:r>
              <a:rPr lang="en-US" err="1"/>
              <a:t>Dipropionato</a:t>
            </a:r>
            <a:r>
              <a:rPr lang="en-US"/>
              <a:t> de </a:t>
            </a:r>
            <a:r>
              <a:rPr lang="en-US" err="1"/>
              <a:t>Betametasona</a:t>
            </a:r>
            <a:endParaRPr lang="es-ES"/>
          </a:p>
        </p:txBody>
      </p:sp>
      <p:sp>
        <p:nvSpPr>
          <p:cNvPr id="6" name="CuadroTexto 18">
            <a:extLst>
              <a:ext uri="{FF2B5EF4-FFF2-40B4-BE49-F238E27FC236}">
                <a16:creationId xmlns:a16="http://schemas.microsoft.com/office/drawing/2014/main" id="{B2402658-3D8B-FFAA-ABBA-095B2D0B01E5}"/>
              </a:ext>
            </a:extLst>
          </p:cNvPr>
          <p:cNvSpPr txBox="1"/>
          <p:nvPr/>
        </p:nvSpPr>
        <p:spPr>
          <a:xfrm>
            <a:off x="435100" y="6402627"/>
            <a:ext cx="102843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Megna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M,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Cinelli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E, Camela E, et al.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Calcipotriol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/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betamethasone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dipropionate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formulations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psoriasis: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overview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the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options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efficacy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data. Expert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Rev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Clin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Immunol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2020 Jun;16(6):599–620.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152B1F0A-F340-5352-FB20-BC60AE64B275}"/>
              </a:ext>
            </a:extLst>
          </p:cNvPr>
          <p:cNvGrpSpPr/>
          <p:nvPr/>
        </p:nvGrpSpPr>
        <p:grpSpPr>
          <a:xfrm>
            <a:off x="745659" y="1633957"/>
            <a:ext cx="10177980" cy="1788424"/>
            <a:chOff x="549977" y="1796428"/>
            <a:chExt cx="11074889" cy="2198637"/>
          </a:xfrm>
        </p:grpSpPr>
        <p:grpSp>
          <p:nvGrpSpPr>
            <p:cNvPr id="8" name="Group 36">
              <a:extLst>
                <a:ext uri="{FF2B5EF4-FFF2-40B4-BE49-F238E27FC236}">
                  <a16:creationId xmlns:a16="http://schemas.microsoft.com/office/drawing/2014/main" id="{BE4E8529-D9CA-AEFF-3AAE-53AAEE9D4BA5}"/>
                </a:ext>
              </a:extLst>
            </p:cNvPr>
            <p:cNvGrpSpPr/>
            <p:nvPr/>
          </p:nvGrpSpPr>
          <p:grpSpPr>
            <a:xfrm>
              <a:off x="549977" y="1796428"/>
              <a:ext cx="11074889" cy="2198637"/>
              <a:chOff x="549977" y="1796428"/>
              <a:chExt cx="11074889" cy="2198637"/>
            </a:xfrm>
          </p:grpSpPr>
          <p:sp>
            <p:nvSpPr>
              <p:cNvPr id="15" name="Rectangle 31">
                <a:extLst>
                  <a:ext uri="{FF2B5EF4-FFF2-40B4-BE49-F238E27FC236}">
                    <a16:creationId xmlns:a16="http://schemas.microsoft.com/office/drawing/2014/main" id="{6ACE54C1-64C3-4C1B-EAE1-CF611D42E3A3}"/>
                  </a:ext>
                </a:extLst>
              </p:cNvPr>
              <p:cNvSpPr/>
              <p:nvPr/>
            </p:nvSpPr>
            <p:spPr>
              <a:xfrm>
                <a:off x="1866901" y="2269372"/>
                <a:ext cx="9757965" cy="172569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6" name="Group 27">
                <a:extLst>
                  <a:ext uri="{FF2B5EF4-FFF2-40B4-BE49-F238E27FC236}">
                    <a16:creationId xmlns:a16="http://schemas.microsoft.com/office/drawing/2014/main" id="{94D7D698-6DA0-A8D9-14BC-3434423A046D}"/>
                  </a:ext>
                </a:extLst>
              </p:cNvPr>
              <p:cNvGrpSpPr/>
              <p:nvPr/>
            </p:nvGrpSpPr>
            <p:grpSpPr>
              <a:xfrm>
                <a:off x="549977" y="1796428"/>
                <a:ext cx="4794521" cy="2087755"/>
                <a:chOff x="286792" y="1959789"/>
                <a:chExt cx="4794521" cy="2087755"/>
              </a:xfrm>
            </p:grpSpPr>
            <p:sp>
              <p:nvSpPr>
                <p:cNvPr id="17" name="Rectangle 70">
                  <a:extLst>
                    <a:ext uri="{FF2B5EF4-FFF2-40B4-BE49-F238E27FC236}">
                      <a16:creationId xmlns:a16="http://schemas.microsoft.com/office/drawing/2014/main" id="{583F240C-1C91-CCBE-CFB2-9BD425ABB0D9}"/>
                    </a:ext>
                  </a:extLst>
                </p:cNvPr>
                <p:cNvSpPr/>
                <p:nvPr/>
              </p:nvSpPr>
              <p:spPr>
                <a:xfrm>
                  <a:off x="1288775" y="1959789"/>
                  <a:ext cx="3792538" cy="472945"/>
                </a:xfrm>
                <a:prstGeom prst="roundRect">
                  <a:avLst/>
                </a:prstGeom>
                <a:solidFill>
                  <a:srgbClr val="F896A3"/>
                </a:solidFill>
                <a:ln>
                  <a:solidFill>
                    <a:srgbClr val="F896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Calcipotriol</a:t>
                  </a:r>
                  <a:r>
                    <a:rPr kumimoji="0" lang="es-E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pic>
              <p:nvPicPr>
                <p:cNvPr id="18" name="Picture 7">
                  <a:extLst>
                    <a:ext uri="{FF2B5EF4-FFF2-40B4-BE49-F238E27FC236}">
                      <a16:creationId xmlns:a16="http://schemas.microsoft.com/office/drawing/2014/main" id="{0C0B4D96-9642-53D0-2534-15346D3044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rcRect l="-13877" t="-12263" r="-7599" b="-13778"/>
                <a:stretch/>
              </p:blipFill>
              <p:spPr>
                <a:xfrm>
                  <a:off x="286792" y="1980007"/>
                  <a:ext cx="2012299" cy="2067537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F896A3"/>
                  </a:solidFill>
                </a:ln>
              </p:spPr>
            </p:pic>
          </p:grpSp>
        </p:grpSp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47B4A9C6-53E6-7DDA-BFD9-28A7DCE64CBA}"/>
                </a:ext>
              </a:extLst>
            </p:cNvPr>
            <p:cNvSpPr txBox="1">
              <a:spLocks/>
            </p:cNvSpPr>
            <p:nvPr/>
          </p:nvSpPr>
          <p:spPr>
            <a:xfrm>
              <a:off x="2727149" y="2257051"/>
              <a:ext cx="8739835" cy="1688195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ts val="1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just" defTabSz="9144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96A3"/>
                </a:buClr>
                <a:buSzTx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	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F896A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Análogo de la vitamina D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: se une al receptor de la vitamina D (queratinocitos y linfocitos)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F896A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Mecanismo de acción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: modera las alteraciones de la proliferación epidérmica, la queratinización anómala y la angiogénesis de la psoriasis. También provoca un cambio de Th1 a Th2 y modula la respuesta inflamatoria (disminución de IL-1 e IL-6)</a:t>
              </a:r>
            </a:p>
          </p:txBody>
        </p:sp>
      </p:grpSp>
      <p:grpSp>
        <p:nvGrpSpPr>
          <p:cNvPr id="19" name="Group 35">
            <a:extLst>
              <a:ext uri="{FF2B5EF4-FFF2-40B4-BE49-F238E27FC236}">
                <a16:creationId xmlns:a16="http://schemas.microsoft.com/office/drawing/2014/main" id="{727A0007-15B8-743A-9B15-6B2B8B42EEFD}"/>
              </a:ext>
            </a:extLst>
          </p:cNvPr>
          <p:cNvGrpSpPr/>
          <p:nvPr/>
        </p:nvGrpSpPr>
        <p:grpSpPr>
          <a:xfrm>
            <a:off x="1580465" y="3683549"/>
            <a:ext cx="9160266" cy="1734023"/>
            <a:chOff x="-1221824" y="3741505"/>
            <a:chExt cx="9967492" cy="2131761"/>
          </a:xfrm>
        </p:grpSpPr>
        <p:sp>
          <p:nvSpPr>
            <p:cNvPr id="20" name="Rectangle 79">
              <a:extLst>
                <a:ext uri="{FF2B5EF4-FFF2-40B4-BE49-F238E27FC236}">
                  <a16:creationId xmlns:a16="http://schemas.microsoft.com/office/drawing/2014/main" id="{1E3B181F-927B-CE12-2F9F-1BAAFD8EAFD8}"/>
                </a:ext>
              </a:extLst>
            </p:cNvPr>
            <p:cNvSpPr/>
            <p:nvPr/>
          </p:nvSpPr>
          <p:spPr>
            <a:xfrm>
              <a:off x="-1221824" y="4189968"/>
              <a:ext cx="8904230" cy="14453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0059E3C2-DE53-72C6-A326-C60B95F0C234}"/>
                </a:ext>
              </a:extLst>
            </p:cNvPr>
            <p:cNvSpPr txBox="1">
              <a:spLocks/>
            </p:cNvSpPr>
            <p:nvPr/>
          </p:nvSpPr>
          <p:spPr>
            <a:xfrm>
              <a:off x="-977610" y="4374628"/>
              <a:ext cx="7707189" cy="1187249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ts val="1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algn="l" defTabSz="9144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008C9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Esteroide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de clase de potencia II-III: corticoide sintético fluorado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008C9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Mecanismo de acción: 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Su acción intranuclear regula los genes implicados en los procesos inflamatorios al inhibir la producción de citocinas (IL-1, IL-6, IL-8, TNF-α, IFN-γ incluidos)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85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2" name="Group 29">
              <a:extLst>
                <a:ext uri="{FF2B5EF4-FFF2-40B4-BE49-F238E27FC236}">
                  <a16:creationId xmlns:a16="http://schemas.microsoft.com/office/drawing/2014/main" id="{B16B0F0C-AD6D-6194-1371-0CD223E7FBC3}"/>
                </a:ext>
              </a:extLst>
            </p:cNvPr>
            <p:cNvGrpSpPr/>
            <p:nvPr/>
          </p:nvGrpSpPr>
          <p:grpSpPr>
            <a:xfrm>
              <a:off x="3691631" y="3741505"/>
              <a:ext cx="5054037" cy="2131761"/>
              <a:chOff x="-1222077" y="1843913"/>
              <a:chExt cx="5054037" cy="2131761"/>
            </a:xfrm>
          </p:grpSpPr>
          <p:sp>
            <p:nvSpPr>
              <p:cNvPr id="23" name="Rectangle 71">
                <a:extLst>
                  <a:ext uri="{FF2B5EF4-FFF2-40B4-BE49-F238E27FC236}">
                    <a16:creationId xmlns:a16="http://schemas.microsoft.com/office/drawing/2014/main" id="{17E6862F-CB13-3194-22FB-4735E80E95A8}"/>
                  </a:ext>
                </a:extLst>
              </p:cNvPr>
              <p:cNvSpPr/>
              <p:nvPr/>
            </p:nvSpPr>
            <p:spPr>
              <a:xfrm>
                <a:off x="-1222077" y="1843913"/>
                <a:ext cx="3729329" cy="472945"/>
              </a:xfrm>
              <a:prstGeom prst="roundRect">
                <a:avLst/>
              </a:prstGeom>
              <a:solidFill>
                <a:srgbClr val="009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Dipropionato de betametasona </a:t>
                </a:r>
              </a:p>
            </p:txBody>
          </p:sp>
          <p:pic>
            <p:nvPicPr>
              <p:cNvPr id="25" name="Picture 10">
                <a:extLst>
                  <a:ext uri="{FF2B5EF4-FFF2-40B4-BE49-F238E27FC236}">
                    <a16:creationId xmlns:a16="http://schemas.microsoft.com/office/drawing/2014/main" id="{D7DE2AC5-6BFD-3F73-4AAB-F2964F222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-10785" t="-7815" r="10750" b="-17834"/>
              <a:stretch/>
            </p:blipFill>
            <p:spPr>
              <a:xfrm>
                <a:off x="1815871" y="1933642"/>
                <a:ext cx="2016089" cy="2042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95A5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14751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A93EF-AAF9-F68D-C457-B8C11FBF0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BF663E5-3D5E-5E66-1E32-54F99502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CAL/DPB vs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corticoides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monoterapia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EAD62B7-9D0D-6D12-49F0-48853D0C3613}"/>
              </a:ext>
            </a:extLst>
          </p:cNvPr>
          <p:cNvSpPr txBox="1"/>
          <p:nvPr/>
        </p:nvSpPr>
        <p:spPr>
          <a:xfrm>
            <a:off x="335871" y="6376810"/>
            <a:ext cx="11295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van de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Kerkhof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P, de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Peuter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R,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Ryttov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J, Jansen JP.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treatment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two-compound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formulation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(TCF)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calcipotriol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betamethasone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dipropionate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topical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psoriasis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s-ES_tradnl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Opin</a:t>
            </a:r>
            <a:r>
              <a:rPr lang="es-ES_tradnl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2011 Jan;27(1):225-38.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Yélamos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Alejo B,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Ertekin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SS, Villa-Crespo L, Zamora-Barquero Set al . Non-invasive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microscopic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response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treatment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clobetasol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calcipotriol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betamethasone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dipropionate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foam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mild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plaque psoriasis: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investigator-initiated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IV,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unicentric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open,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trial. J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Acad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Dermatol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Venereol</a:t>
            </a:r>
            <a:r>
              <a:rPr lang="es-ES_tradn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 Jan;35(1):143-149</a:t>
            </a:r>
          </a:p>
          <a:p>
            <a:endParaRPr lang="es-ES_tradnl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079BE4C-55BA-5F74-97D4-E8044AD5E9F9}"/>
              </a:ext>
            </a:extLst>
          </p:cNvPr>
          <p:cNvSpPr txBox="1"/>
          <p:nvPr/>
        </p:nvSpPr>
        <p:spPr>
          <a:xfrm>
            <a:off x="985918" y="5216902"/>
            <a:ext cx="5110084" cy="61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* Se considera </a:t>
            </a:r>
            <a:r>
              <a:rPr lang="ca-ES" sz="1100" dirty="0" err="1">
                <a:latin typeface="Arial" panose="020B0604020202020204" pitchFamily="34" charset="0"/>
                <a:cs typeface="Arial" panose="020B0604020202020204" pitchFamily="34" charset="0"/>
              </a:rPr>
              <a:t>respondedores</a:t>
            </a: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ca-ES" sz="1100" dirty="0" err="1">
                <a:latin typeface="Arial" panose="020B0604020202020204" pitchFamily="34" charset="0"/>
                <a:cs typeface="Arial" panose="020B0604020202020204" pitchFamily="34" charset="0"/>
              </a:rPr>
              <a:t>pacientes</a:t>
            </a: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 (6078 </a:t>
            </a:r>
            <a:r>
              <a:rPr lang="ca-ES" sz="1100" dirty="0" err="1">
                <a:latin typeface="Arial" panose="020B0604020202020204" pitchFamily="34" charset="0"/>
                <a:cs typeface="Arial" panose="020B0604020202020204" pitchFamily="34" charset="0"/>
              </a:rPr>
              <a:t>incluidos</a:t>
            </a: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) que </a:t>
            </a:r>
            <a:r>
              <a:rPr lang="ca-E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consiguen</a:t>
            </a: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 un PASI 75 a la </a:t>
            </a:r>
            <a:r>
              <a:rPr lang="ca-ES" sz="1100" dirty="0" err="1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endParaRPr lang="es-ES_trad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816E1A2-CFDB-AB03-EB94-66314A19F1AE}"/>
              </a:ext>
            </a:extLst>
          </p:cNvPr>
          <p:cNvSpPr txBox="1"/>
          <p:nvPr/>
        </p:nvSpPr>
        <p:spPr>
          <a:xfrm>
            <a:off x="1212703" y="1642706"/>
            <a:ext cx="4172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400" b="1" err="1">
                <a:latin typeface="Arial" panose="020B0604020202020204" pitchFamily="34" charset="0"/>
                <a:cs typeface="Arial" panose="020B0604020202020204" pitchFamily="34" charset="0"/>
              </a:rPr>
              <a:t>Proporción</a:t>
            </a:r>
            <a:r>
              <a:rPr lang="ca-ES" sz="1400" b="1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a-ES" sz="1400" b="1" err="1">
                <a:latin typeface="Arial" panose="020B0604020202020204" pitchFamily="34" charset="0"/>
                <a:cs typeface="Arial" panose="020B0604020202020204" pitchFamily="34" charset="0"/>
              </a:rPr>
              <a:t>respondedores</a:t>
            </a:r>
            <a:r>
              <a:rPr lang="ca-ES" sz="1400" b="1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ca-ES" sz="1400" b="1" err="1"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ca-ES" sz="1400" b="1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endParaRPr lang="es-ES_tradnl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53520D7A-6BC4-DFD0-7064-8D3E5C6944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3407654"/>
              </p:ext>
            </p:extLst>
          </p:nvPr>
        </p:nvGraphicFramePr>
        <p:xfrm>
          <a:off x="-851229" y="974771"/>
          <a:ext cx="6695440" cy="419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0F6333C8-141E-517C-6DDE-F800FF693497}"/>
              </a:ext>
            </a:extLst>
          </p:cNvPr>
          <p:cNvSpPr txBox="1"/>
          <p:nvPr/>
        </p:nvSpPr>
        <p:spPr>
          <a:xfrm>
            <a:off x="1886573" y="4724461"/>
            <a:ext cx="36133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a-ES" sz="1400" b="1" dirty="0">
                <a:latin typeface="Arial" panose="020B0604020202020204" pitchFamily="34" charset="0"/>
                <a:cs typeface="Arial" panose="020B0604020202020204" pitchFamily="34" charset="0"/>
              </a:rPr>
              <a:t>CAL                      BDP                CAL/BDP</a:t>
            </a: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9">
            <a:extLst>
              <a:ext uri="{FF2B5EF4-FFF2-40B4-BE49-F238E27FC236}">
                <a16:creationId xmlns:a16="http://schemas.microsoft.com/office/drawing/2014/main" id="{0327D05F-E3B0-44CC-8E0A-1164B2E9EC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70" t="21005" r="17075" b="29812"/>
          <a:stretch>
            <a:fillRect/>
          </a:stretch>
        </p:blipFill>
        <p:spPr>
          <a:xfrm>
            <a:off x="6048073" y="1642706"/>
            <a:ext cx="5748405" cy="350407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3BC68C9-3324-2618-60FD-04EAD7311BD4}"/>
              </a:ext>
            </a:extLst>
          </p:cNvPr>
          <p:cNvSpPr txBox="1"/>
          <p:nvPr/>
        </p:nvSpPr>
        <p:spPr>
          <a:xfrm>
            <a:off x="7123713" y="5382354"/>
            <a:ext cx="36872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err="1">
                <a:latin typeface="Arial" panose="020B0604020202020204" pitchFamily="34" charset="0"/>
                <a:cs typeface="Arial" panose="020B0604020202020204" pitchFamily="34" charset="0"/>
              </a:rPr>
              <a:t>Resolución</a:t>
            </a:r>
            <a:r>
              <a:rPr lang="ca-ES" sz="1100">
                <a:latin typeface="Arial" panose="020B0604020202020204" pitchFamily="34" charset="0"/>
                <a:cs typeface="Arial" panose="020B0604020202020204" pitchFamily="34" charset="0"/>
              </a:rPr>
              <a:t> total o casi total de la placa a las 4 </a:t>
            </a:r>
            <a:r>
              <a:rPr lang="ca-ES" sz="1100" err="1">
                <a:latin typeface="Arial" panose="020B0604020202020204" pitchFamily="34" charset="0"/>
                <a:cs typeface="Arial" panose="020B0604020202020204" pitchFamily="34" charset="0"/>
              </a:rPr>
              <a:t>semanas</a:t>
            </a:r>
            <a:endParaRPr lang="ca-E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1">
            <a:extLst>
              <a:ext uri="{FF2B5EF4-FFF2-40B4-BE49-F238E27FC236}">
                <a16:creationId xmlns:a16="http://schemas.microsoft.com/office/drawing/2014/main" id="{49FF7515-0D5A-AE57-81D5-507BAF5B2573}"/>
              </a:ext>
            </a:extLst>
          </p:cNvPr>
          <p:cNvSpPr txBox="1"/>
          <p:nvPr/>
        </p:nvSpPr>
        <p:spPr>
          <a:xfrm>
            <a:off x="6617624" y="4985534"/>
            <a:ext cx="50140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   CAL/BDP                                 CAL                                     BDP</a:t>
            </a:r>
            <a:endParaRPr lang="es-ES_tradn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486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DBD46-2140-A03D-AA47-6C9BCDA0B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80CC411A-AB19-E604-0406-70223B9B566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92782" y="2461810"/>
            <a:ext cx="9927269" cy="1934379"/>
          </a:xfrm>
        </p:spPr>
        <p:txBody>
          <a:bodyPr lIns="91421" tIns="45701" rIns="91421" bIns="45701"/>
          <a:lstStyle/>
          <a:p>
            <a:r>
              <a:rPr lang="es-ES_tradnl" sz="4400">
                <a:latin typeface="Arial"/>
                <a:cs typeface="Arial"/>
              </a:rPr>
              <a:t>W</a:t>
            </a:r>
            <a:r>
              <a:rPr lang="es-ES" sz="4400">
                <a:latin typeface="Arial"/>
                <a:cs typeface="Arial"/>
              </a:rPr>
              <a:t>YNZORA Y LA TECNOLOGÍA PAD</a:t>
            </a:r>
            <a:endParaRPr lang="en-US" sz="4400">
              <a:latin typeface="Arial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2C4D8B4-E089-2782-6552-60122AE9A260}"/>
              </a:ext>
            </a:extLst>
          </p:cNvPr>
          <p:cNvSpPr/>
          <p:nvPr/>
        </p:nvSpPr>
        <p:spPr>
          <a:xfrm>
            <a:off x="919029" y="3095945"/>
            <a:ext cx="678833" cy="661312"/>
          </a:xfrm>
          <a:prstGeom prst="ellipse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15B76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84ACC-87C1-E29C-0C6C-4A03DE97D4B6}"/>
              </a:ext>
            </a:extLst>
          </p:cNvPr>
          <p:cNvSpPr txBox="1"/>
          <p:nvPr/>
        </p:nvSpPr>
        <p:spPr>
          <a:xfrm>
            <a:off x="920530" y="3136612"/>
            <a:ext cx="66052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15B76"/>
                </a:solidFill>
                <a:latin typeface="Arial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84793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9CA02-7898-CCAD-0CC7-3E4CA1F8D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80928EA-D4A2-BB19-AD6C-E0F990A948C3}"/>
              </a:ext>
            </a:extLst>
          </p:cNvPr>
          <p:cNvGrpSpPr/>
          <p:nvPr/>
        </p:nvGrpSpPr>
        <p:grpSpPr>
          <a:xfrm>
            <a:off x="938166" y="3805366"/>
            <a:ext cx="10589338" cy="2028824"/>
            <a:chOff x="1509197" y="4652406"/>
            <a:chExt cx="10589338" cy="2028824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99B6DC86-644B-BB07-FEDF-60DDE21DD5D6}"/>
                </a:ext>
              </a:extLst>
            </p:cNvPr>
            <p:cNvSpPr/>
            <p:nvPr/>
          </p:nvSpPr>
          <p:spPr>
            <a:xfrm>
              <a:off x="1509197" y="4652406"/>
              <a:ext cx="10589338" cy="2028824"/>
            </a:xfrm>
            <a:prstGeom prst="roundRect">
              <a:avLst/>
            </a:prstGeom>
            <a:solidFill>
              <a:srgbClr val="E2F3FA">
                <a:alpha val="34000"/>
              </a:srgbClr>
            </a:solidFill>
            <a:ln w="19050">
              <a:solidFill>
                <a:srgbClr val="1F6B8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64A36D8-5795-C870-11A6-941C707AF488}"/>
                </a:ext>
              </a:extLst>
            </p:cNvPr>
            <p:cNvGrpSpPr/>
            <p:nvPr/>
          </p:nvGrpSpPr>
          <p:grpSpPr>
            <a:xfrm>
              <a:off x="6262203" y="5121983"/>
              <a:ext cx="922743" cy="1254861"/>
              <a:chOff x="7689982" y="3782080"/>
              <a:chExt cx="922743" cy="1254861"/>
            </a:xfrm>
          </p:grpSpPr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C7D19184-A744-341D-0E7F-67AC3A38A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37354" y="378208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1C898779-D745-BB61-1A0E-08907988A20B}"/>
                  </a:ext>
                </a:extLst>
              </p:cNvPr>
              <p:cNvSpPr/>
              <p:nvPr/>
            </p:nvSpPr>
            <p:spPr>
              <a:xfrm>
                <a:off x="7689982" y="4667609"/>
                <a:ext cx="92274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F6F6F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Crema</a:t>
                </a:r>
              </a:p>
            </p:txBody>
          </p:sp>
        </p:grpSp>
      </p:grp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E78BCEC0-3C4B-CC36-4217-5184D58ACD28}"/>
              </a:ext>
            </a:extLst>
          </p:cNvPr>
          <p:cNvSpPr txBox="1">
            <a:spLocks/>
          </p:cNvSpPr>
          <p:nvPr/>
        </p:nvSpPr>
        <p:spPr>
          <a:xfrm>
            <a:off x="913857" y="1203575"/>
            <a:ext cx="10515600" cy="355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Formulaciones tópicas de CAL/BDP para el tratamiento de la psoriasis de leve a moderada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C6EBA45-758E-61AF-3874-A5A39E28E67E}"/>
              </a:ext>
            </a:extLst>
          </p:cNvPr>
          <p:cNvGrpSpPr/>
          <p:nvPr/>
        </p:nvGrpSpPr>
        <p:grpSpPr>
          <a:xfrm>
            <a:off x="938165" y="1793899"/>
            <a:ext cx="10515600" cy="1776674"/>
            <a:chOff x="1114626" y="2316258"/>
            <a:chExt cx="10515600" cy="1776674"/>
          </a:xfrm>
        </p:grpSpPr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3EFD0A28-AEEC-7DE2-DC23-3BC31D2D8BFD}"/>
                </a:ext>
              </a:extLst>
            </p:cNvPr>
            <p:cNvSpPr/>
            <p:nvPr/>
          </p:nvSpPr>
          <p:spPr>
            <a:xfrm>
              <a:off x="1114626" y="2316258"/>
              <a:ext cx="10515600" cy="1776674"/>
            </a:xfrm>
            <a:prstGeom prst="roundRect">
              <a:avLst/>
            </a:prstGeom>
            <a:solidFill>
              <a:srgbClr val="FFC000">
                <a:alpha val="1798"/>
              </a:srgbClr>
            </a:solidFill>
            <a:ln w="19050">
              <a:solidFill>
                <a:srgbClr val="E2B61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205E9240-B39B-9A70-72C8-0EEB6994E6D4}"/>
                </a:ext>
              </a:extLst>
            </p:cNvPr>
            <p:cNvGrpSpPr/>
            <p:nvPr/>
          </p:nvGrpSpPr>
          <p:grpSpPr>
            <a:xfrm>
              <a:off x="5755906" y="2496874"/>
              <a:ext cx="5126242" cy="1516918"/>
              <a:chOff x="5372372" y="2540909"/>
              <a:chExt cx="5126242" cy="1516918"/>
            </a:xfrm>
          </p:grpSpPr>
          <p:grpSp>
            <p:nvGrpSpPr>
              <p:cNvPr id="27" name="Grupo 26">
                <a:extLst>
                  <a:ext uri="{FF2B5EF4-FFF2-40B4-BE49-F238E27FC236}">
                    <a16:creationId xmlns:a16="http://schemas.microsoft.com/office/drawing/2014/main" id="{5CA9B231-1F8B-BCB6-FF9C-E219183EA0BF}"/>
                  </a:ext>
                </a:extLst>
              </p:cNvPr>
              <p:cNvGrpSpPr/>
              <p:nvPr/>
            </p:nvGrpSpPr>
            <p:grpSpPr>
              <a:xfrm>
                <a:off x="5372372" y="2544526"/>
                <a:ext cx="1147601" cy="1513301"/>
                <a:chOff x="2560512" y="2953335"/>
                <a:chExt cx="1147601" cy="1513301"/>
              </a:xfrm>
            </p:grpSpPr>
            <p:pic>
              <p:nvPicPr>
                <p:cNvPr id="34" name="Imagen 33">
                  <a:extLst>
                    <a:ext uri="{FF2B5EF4-FFF2-40B4-BE49-F238E27FC236}">
                      <a16:creationId xmlns:a16="http://schemas.microsoft.com/office/drawing/2014/main" id="{7784063D-F915-4958-422C-09937B5CE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04805" y="2953335"/>
                  <a:ext cx="820793" cy="820793"/>
                </a:xfrm>
                <a:prstGeom prst="rect">
                  <a:avLst/>
                </a:prstGeom>
              </p:spPr>
            </p:pic>
            <p:sp>
              <p:nvSpPr>
                <p:cNvPr id="35" name="Rectángulo 34">
                  <a:extLst>
                    <a:ext uri="{FF2B5EF4-FFF2-40B4-BE49-F238E27FC236}">
                      <a16:creationId xmlns:a16="http://schemas.microsoft.com/office/drawing/2014/main" id="{D307C018-CE04-9F5A-FD35-4CF0ACE24E0F}"/>
                    </a:ext>
                  </a:extLst>
                </p:cNvPr>
                <p:cNvSpPr/>
                <p:nvPr/>
              </p:nvSpPr>
              <p:spPr>
                <a:xfrm>
                  <a:off x="2560512" y="3820305"/>
                  <a:ext cx="114760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F6F6F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Espuma anhidra</a:t>
                  </a:r>
                </a:p>
              </p:txBody>
            </p:sp>
          </p:grpSp>
          <p:grpSp>
            <p:nvGrpSpPr>
              <p:cNvPr id="28" name="Grupo 27">
                <a:extLst>
                  <a:ext uri="{FF2B5EF4-FFF2-40B4-BE49-F238E27FC236}">
                    <a16:creationId xmlns:a16="http://schemas.microsoft.com/office/drawing/2014/main" id="{488E06D2-ED32-7DFC-C62A-DC8823B4DF10}"/>
                  </a:ext>
                </a:extLst>
              </p:cNvPr>
              <p:cNvGrpSpPr/>
              <p:nvPr/>
            </p:nvGrpSpPr>
            <p:grpSpPr>
              <a:xfrm>
                <a:off x="9505454" y="2540924"/>
                <a:ext cx="993160" cy="1370886"/>
                <a:chOff x="5944833" y="2935396"/>
                <a:chExt cx="967973" cy="1336120"/>
              </a:xfrm>
            </p:grpSpPr>
            <p:pic>
              <p:nvPicPr>
                <p:cNvPr id="32" name="Imagen 31">
                  <a:extLst>
                    <a:ext uri="{FF2B5EF4-FFF2-40B4-BE49-F238E27FC236}">
                      <a16:creationId xmlns:a16="http://schemas.microsoft.com/office/drawing/2014/main" id="{DE1F178C-71FE-AC55-441A-4A7F2C6E51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25321" y="2935396"/>
                  <a:ext cx="807002" cy="807002"/>
                </a:xfrm>
                <a:prstGeom prst="rect">
                  <a:avLst/>
                </a:prstGeom>
              </p:spPr>
            </p:pic>
            <p:sp>
              <p:nvSpPr>
                <p:cNvPr id="33" name="Rectángulo 32">
                  <a:extLst>
                    <a:ext uri="{FF2B5EF4-FFF2-40B4-BE49-F238E27FC236}">
                      <a16:creationId xmlns:a16="http://schemas.microsoft.com/office/drawing/2014/main" id="{837ED072-792F-BECF-B1D3-528E86E08E79}"/>
                    </a:ext>
                  </a:extLst>
                </p:cNvPr>
                <p:cNvSpPr/>
                <p:nvPr/>
              </p:nvSpPr>
              <p:spPr>
                <a:xfrm>
                  <a:off x="5944833" y="3911550"/>
                  <a:ext cx="967973" cy="3599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8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6F6F6F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Oleogel</a:t>
                  </a: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F6F6F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97E759CC-B515-9707-5903-D2F1CFDF08D9}"/>
                  </a:ext>
                </a:extLst>
              </p:cNvPr>
              <p:cNvGrpSpPr/>
              <p:nvPr/>
            </p:nvGrpSpPr>
            <p:grpSpPr>
              <a:xfrm>
                <a:off x="7388830" y="2540909"/>
                <a:ext cx="1115162" cy="1370891"/>
                <a:chOff x="6121167" y="2928473"/>
                <a:chExt cx="1115162" cy="1370891"/>
              </a:xfrm>
            </p:grpSpPr>
            <p:pic>
              <p:nvPicPr>
                <p:cNvPr id="30" name="Imagen 29">
                  <a:extLst>
                    <a:ext uri="{FF2B5EF4-FFF2-40B4-BE49-F238E27FC236}">
                      <a16:creationId xmlns:a16="http://schemas.microsoft.com/office/drawing/2014/main" id="{5C39472A-54AB-06BE-E96A-2733676E54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72878" y="2928473"/>
                  <a:ext cx="828026" cy="828026"/>
                </a:xfrm>
                <a:prstGeom prst="rect">
                  <a:avLst/>
                </a:prstGeom>
              </p:spPr>
            </p:pic>
            <p:sp>
              <p:nvSpPr>
                <p:cNvPr id="31" name="Rectángulo 30">
                  <a:extLst>
                    <a:ext uri="{FF2B5EF4-FFF2-40B4-BE49-F238E27FC236}">
                      <a16:creationId xmlns:a16="http://schemas.microsoft.com/office/drawing/2014/main" id="{ED2C73F0-05F7-95CE-AB96-B8C922110A56}"/>
                    </a:ext>
                  </a:extLst>
                </p:cNvPr>
                <p:cNvSpPr/>
                <p:nvPr/>
              </p:nvSpPr>
              <p:spPr>
                <a:xfrm>
                  <a:off x="6121167" y="3930032"/>
                  <a:ext cx="111516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F6F6F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Pomada</a:t>
                  </a:r>
                </a:p>
              </p:txBody>
            </p:sp>
          </p:grpSp>
        </p:grp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9139714-19F1-1206-ED3C-6FFBC88A20FD}"/>
              </a:ext>
            </a:extLst>
          </p:cNvPr>
          <p:cNvSpPr txBox="1"/>
          <p:nvPr/>
        </p:nvSpPr>
        <p:spPr>
          <a:xfrm>
            <a:off x="303128" y="6311076"/>
            <a:ext cx="10402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1.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Pinter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A, Green LJ,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Selmer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J, </a:t>
            </a:r>
            <a:r>
              <a:rPr kumimoji="0" lang="es-E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et al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 A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pooled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analysis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of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randomized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controlled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phase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3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trials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investigating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efficacy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and safety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of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 novel,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fixed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dose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calcipotriene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and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betamethasone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dipropionate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cream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topical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treatment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of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plaque psoriasis. J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Eur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Acad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Venereol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 2022;36(2):228-236. </a:t>
            </a: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Stein Gold L, Green LJ,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Dhawan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S, </a:t>
            </a:r>
            <a:r>
              <a:rPr kumimoji="0" lang="es-ES" sz="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Randomized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Trial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Demonstrating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Acceptability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Fixed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Calcipotriene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Betamethasone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Dipropionate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Cream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J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Drugs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Dermatol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2021;20(4):420-425.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8B7C124D-488C-0A1D-0598-FD3FA1321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b="1">
                <a:latin typeface="Arial" panose="020B0604020202020204" pitchFamily="34" charset="0"/>
                <a:cs typeface="Arial" panose="020B0604020202020204" pitchFamily="34" charset="0"/>
              </a:rPr>
              <a:t>Formas galénicas tópicas</a:t>
            </a:r>
            <a:endParaRPr lang="es-E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: esquinas redondeadas 7">
            <a:extLst>
              <a:ext uri="{FF2B5EF4-FFF2-40B4-BE49-F238E27FC236}">
                <a16:creationId xmlns:a16="http://schemas.microsoft.com/office/drawing/2014/main" id="{F68C6841-D5C5-82A3-4B59-A0CE38E1A32A}"/>
              </a:ext>
            </a:extLst>
          </p:cNvPr>
          <p:cNvSpPr/>
          <p:nvPr/>
        </p:nvSpPr>
        <p:spPr>
          <a:xfrm>
            <a:off x="1206831" y="1957820"/>
            <a:ext cx="1754073" cy="3695087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9869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ángulo: esquinas redondeadas 7">
            <a:extLst>
              <a:ext uri="{FF2B5EF4-FFF2-40B4-BE49-F238E27FC236}">
                <a16:creationId xmlns:a16="http://schemas.microsoft.com/office/drawing/2014/main" id="{C4D6EF10-A469-C829-8D08-946551611493}"/>
              </a:ext>
            </a:extLst>
          </p:cNvPr>
          <p:cNvSpPr/>
          <p:nvPr/>
        </p:nvSpPr>
        <p:spPr>
          <a:xfrm>
            <a:off x="3099131" y="1957820"/>
            <a:ext cx="1754073" cy="3695087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1F6B87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9869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10813227-7A25-57A4-81BF-4F521BE4FC2D}"/>
              </a:ext>
            </a:extLst>
          </p:cNvPr>
          <p:cNvGrpSpPr/>
          <p:nvPr/>
        </p:nvGrpSpPr>
        <p:grpSpPr>
          <a:xfrm>
            <a:off x="1222899" y="1787393"/>
            <a:ext cx="3655585" cy="3900029"/>
            <a:chOff x="5062591" y="1416884"/>
            <a:chExt cx="4183728" cy="4463488"/>
          </a:xfrm>
        </p:grpSpPr>
        <p:pic>
          <p:nvPicPr>
            <p:cNvPr id="41" name="Imagen 40" descr="Un dibujo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65CDDD85-D5B3-64E4-BEB7-1AE9586EB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6764" y="1850234"/>
              <a:ext cx="2039555" cy="3389949"/>
            </a:xfrm>
            <a:prstGeom prst="rect">
              <a:avLst/>
            </a:prstGeom>
          </p:spPr>
        </p:pic>
        <p:sp>
          <p:nvSpPr>
            <p:cNvPr id="42" name="Google Shape;598;p9">
              <a:extLst>
                <a:ext uri="{FF2B5EF4-FFF2-40B4-BE49-F238E27FC236}">
                  <a16:creationId xmlns:a16="http://schemas.microsoft.com/office/drawing/2014/main" id="{D590AF4C-6D34-72F6-6D10-1D95B803A02E}"/>
                </a:ext>
              </a:extLst>
            </p:cNvPr>
            <p:cNvSpPr txBox="1"/>
            <p:nvPr/>
          </p:nvSpPr>
          <p:spPr>
            <a:xfrm>
              <a:off x="7352785" y="5070260"/>
              <a:ext cx="1640361" cy="810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4288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20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+ agua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43" name="Imagen 42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954DA2DB-2072-2063-11B3-92ABDF249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33041" y="2190936"/>
              <a:ext cx="1823085" cy="3501621"/>
            </a:xfrm>
            <a:prstGeom prst="rect">
              <a:avLst/>
            </a:prstGeom>
          </p:spPr>
        </p:pic>
        <p:sp>
          <p:nvSpPr>
            <p:cNvPr id="44" name="Google Shape;595;p9">
              <a:extLst>
                <a:ext uri="{FF2B5EF4-FFF2-40B4-BE49-F238E27FC236}">
                  <a16:creationId xmlns:a16="http://schemas.microsoft.com/office/drawing/2014/main" id="{841AC05C-F78C-559A-EB54-90F5088A4EEE}"/>
                </a:ext>
              </a:extLst>
            </p:cNvPr>
            <p:cNvSpPr txBox="1"/>
            <p:nvPr/>
          </p:nvSpPr>
          <p:spPr>
            <a:xfrm>
              <a:off x="5062591" y="5070260"/>
              <a:ext cx="1640362" cy="810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14288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2000" b="0" i="0" u="none" strike="noStrike" kern="0" cap="none" spc="0" normalizeH="0" baseline="0" noProof="0">
                  <a:ln>
                    <a:noFill/>
                  </a:ln>
                  <a:solidFill>
                    <a:srgbClr val="E3AE17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- grasa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E3AE1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Google Shape;598;p9">
              <a:extLst>
                <a:ext uri="{FF2B5EF4-FFF2-40B4-BE49-F238E27FC236}">
                  <a16:creationId xmlns:a16="http://schemas.microsoft.com/office/drawing/2014/main" id="{660FFF4F-421F-15E5-CCFB-CD573E741447}"/>
                </a:ext>
              </a:extLst>
            </p:cNvPr>
            <p:cNvSpPr txBox="1"/>
            <p:nvPr/>
          </p:nvSpPr>
          <p:spPr>
            <a:xfrm>
              <a:off x="7268933" y="1445178"/>
              <a:ext cx="1640362" cy="810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4288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2000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- agua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" name="Google Shape;595;p9">
              <a:extLst>
                <a:ext uri="{FF2B5EF4-FFF2-40B4-BE49-F238E27FC236}">
                  <a16:creationId xmlns:a16="http://schemas.microsoft.com/office/drawing/2014/main" id="{290C2DEB-955F-CF77-DFE3-D0FA30080778}"/>
                </a:ext>
              </a:extLst>
            </p:cNvPr>
            <p:cNvSpPr txBox="1"/>
            <p:nvPr/>
          </p:nvSpPr>
          <p:spPr>
            <a:xfrm>
              <a:off x="5133041" y="1416884"/>
              <a:ext cx="1640361" cy="810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14288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2000" b="1" i="0" u="none" strike="noStrike" kern="0" cap="none" spc="0" normalizeH="0" baseline="0" noProof="0">
                  <a:ln>
                    <a:noFill/>
                  </a:ln>
                  <a:solidFill>
                    <a:srgbClr val="E3AE17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+ grasa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E3AE1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7" name="Imagen 46">
            <a:extLst>
              <a:ext uri="{FF2B5EF4-FFF2-40B4-BE49-F238E27FC236}">
                <a16:creationId xmlns:a16="http://schemas.microsoft.com/office/drawing/2014/main" id="{C3D33B02-87CF-7385-58A0-B7CF72A04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1443" y="4815568"/>
            <a:ext cx="2001085" cy="782963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68BCC402-B6F7-2566-0B88-49F3696005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365" t="24577" b="14228"/>
          <a:stretch/>
        </p:blipFill>
        <p:spPr>
          <a:xfrm>
            <a:off x="9712528" y="4979575"/>
            <a:ext cx="1218186" cy="543741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CC3F9456-16B6-8D63-BA56-E186DD4C04FC}"/>
              </a:ext>
            </a:extLst>
          </p:cNvPr>
          <p:cNvSpPr txBox="1"/>
          <p:nvPr/>
        </p:nvSpPr>
        <p:spPr>
          <a:xfrm>
            <a:off x="6812874" y="4006507"/>
            <a:ext cx="4714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primera y única formulación </a:t>
            </a:r>
            <a:b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crema acuosa</a:t>
            </a:r>
            <a:r>
              <a:rPr kumimoji="0" lang="es-ES" sz="2000" b="1" i="0" u="none" strike="noStrike" kern="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50" name="Rectangle: Rounded Corners 33">
            <a:extLst>
              <a:ext uri="{FF2B5EF4-FFF2-40B4-BE49-F238E27FC236}">
                <a16:creationId xmlns:a16="http://schemas.microsoft.com/office/drawing/2014/main" id="{C1371E02-81FF-F96A-7023-474B2C96FDA5}"/>
              </a:ext>
            </a:extLst>
          </p:cNvPr>
          <p:cNvSpPr/>
          <p:nvPr/>
        </p:nvSpPr>
        <p:spPr>
          <a:xfrm>
            <a:off x="9977562" y="4854793"/>
            <a:ext cx="831252" cy="707886"/>
          </a:xfrm>
          <a:prstGeom prst="roundRect">
            <a:avLst/>
          </a:prstGeom>
          <a:noFill/>
          <a:ln w="25400">
            <a:solidFill>
              <a:srgbClr val="F986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2">
            <a:extLst>
              <a:ext uri="{FF2B5EF4-FFF2-40B4-BE49-F238E27FC236}">
                <a16:creationId xmlns:a16="http://schemas.microsoft.com/office/drawing/2014/main" id="{DFE869E4-D54D-F4F0-D025-8B40A66462E0}"/>
              </a:ext>
            </a:extLst>
          </p:cNvPr>
          <p:cNvSpPr txBox="1"/>
          <p:nvPr/>
        </p:nvSpPr>
        <p:spPr>
          <a:xfrm>
            <a:off x="2001099" y="5935365"/>
            <a:ext cx="6104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CAL/BDP: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calcipotriol/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6F6F6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betametasona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6F6F6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dipropionato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PAD: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6F6F6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dispersión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6F6F6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poliafrones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97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A1299-5BD2-A2AA-8FB0-68E390534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1">
            <a:extLst>
              <a:ext uri="{FF2B5EF4-FFF2-40B4-BE49-F238E27FC236}">
                <a16:creationId xmlns:a16="http://schemas.microsoft.com/office/drawing/2014/main" id="{BC74590E-AD37-FE62-292E-D8906B20A967}"/>
              </a:ext>
            </a:extLst>
          </p:cNvPr>
          <p:cNvGrpSpPr/>
          <p:nvPr/>
        </p:nvGrpSpPr>
        <p:grpSpPr>
          <a:xfrm>
            <a:off x="1675461" y="2711707"/>
            <a:ext cx="9050530" cy="2437708"/>
            <a:chOff x="700405" y="1423672"/>
            <a:chExt cx="6402190" cy="1828281"/>
          </a:xfrm>
        </p:grpSpPr>
        <p:grpSp>
          <p:nvGrpSpPr>
            <p:cNvPr id="6" name="Group 47">
              <a:extLst>
                <a:ext uri="{FF2B5EF4-FFF2-40B4-BE49-F238E27FC236}">
                  <a16:creationId xmlns:a16="http://schemas.microsoft.com/office/drawing/2014/main" id="{731F6A3F-F3B2-D735-760C-25D426292F28}"/>
                </a:ext>
              </a:extLst>
            </p:cNvPr>
            <p:cNvGrpSpPr/>
            <p:nvPr/>
          </p:nvGrpSpPr>
          <p:grpSpPr>
            <a:xfrm>
              <a:off x="700405" y="1423962"/>
              <a:ext cx="3709269" cy="1827991"/>
              <a:chOff x="578964" y="1686746"/>
              <a:chExt cx="3709269" cy="1827991"/>
            </a:xfrm>
          </p:grpSpPr>
          <p:grpSp>
            <p:nvGrpSpPr>
              <p:cNvPr id="10" name="Group 45">
                <a:extLst>
                  <a:ext uri="{FF2B5EF4-FFF2-40B4-BE49-F238E27FC236}">
                    <a16:creationId xmlns:a16="http://schemas.microsoft.com/office/drawing/2014/main" id="{BC65BF7F-A8FF-43A9-B6DB-8087D6E6D9B3}"/>
                  </a:ext>
                </a:extLst>
              </p:cNvPr>
              <p:cNvGrpSpPr/>
              <p:nvPr/>
            </p:nvGrpSpPr>
            <p:grpSpPr>
              <a:xfrm>
                <a:off x="578964" y="1686746"/>
                <a:ext cx="3709268" cy="579559"/>
                <a:chOff x="578964" y="1686746"/>
                <a:chExt cx="3709268" cy="579559"/>
              </a:xfrm>
            </p:grpSpPr>
            <p:sp>
              <p:nvSpPr>
                <p:cNvPr id="16" name="Chevron 101">
                  <a:extLst>
                    <a:ext uri="{FF2B5EF4-FFF2-40B4-BE49-F238E27FC236}">
                      <a16:creationId xmlns:a16="http://schemas.microsoft.com/office/drawing/2014/main" id="{E27B8C8B-31DE-3852-D9AA-0858C84324BD}"/>
                    </a:ext>
                  </a:extLst>
                </p:cNvPr>
                <p:cNvSpPr/>
                <p:nvPr/>
              </p:nvSpPr>
              <p:spPr>
                <a:xfrm>
                  <a:off x="1360470" y="1686746"/>
                  <a:ext cx="2927762" cy="579554"/>
                </a:xfrm>
                <a:prstGeom prst="chevron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219170">
                    <a:defRPr/>
                  </a:pPr>
                  <a:r>
                    <a:rPr lang="es-ES" sz="1400" b="0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Normalmente requiere un </a:t>
                  </a:r>
                  <a:r>
                    <a:rPr lang="es-ES" sz="14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pH&gt;8</a:t>
                  </a:r>
                  <a:r>
                    <a:rPr lang="es-ES" sz="1400" b="0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 para estabilidad.</a:t>
                  </a:r>
                  <a:r>
                    <a:rPr lang="en-US" sz="1400" baseline="30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2</a:t>
                  </a:r>
                </a:p>
              </p:txBody>
            </p:sp>
            <p:grpSp>
              <p:nvGrpSpPr>
                <p:cNvPr id="17" name="Group 39">
                  <a:extLst>
                    <a:ext uri="{FF2B5EF4-FFF2-40B4-BE49-F238E27FC236}">
                      <a16:creationId xmlns:a16="http://schemas.microsoft.com/office/drawing/2014/main" id="{2AFCF990-A4EA-6973-268D-534C7DB613D4}"/>
                    </a:ext>
                  </a:extLst>
                </p:cNvPr>
                <p:cNvGrpSpPr/>
                <p:nvPr/>
              </p:nvGrpSpPr>
              <p:grpSpPr>
                <a:xfrm>
                  <a:off x="578964" y="1686751"/>
                  <a:ext cx="994303" cy="579554"/>
                  <a:chOff x="578964" y="2386464"/>
                  <a:chExt cx="994303" cy="579554"/>
                </a:xfrm>
              </p:grpSpPr>
              <p:sp>
                <p:nvSpPr>
                  <p:cNvPr id="18" name="Pentagon 121">
                    <a:extLst>
                      <a:ext uri="{FF2B5EF4-FFF2-40B4-BE49-F238E27FC236}">
                        <a16:creationId xmlns:a16="http://schemas.microsoft.com/office/drawing/2014/main" id="{0571B9AE-699A-A46F-CF4A-E233156418C8}"/>
                      </a:ext>
                    </a:extLst>
                  </p:cNvPr>
                  <p:cNvSpPr/>
                  <p:nvPr/>
                </p:nvSpPr>
                <p:spPr>
                  <a:xfrm>
                    <a:off x="578964" y="2386464"/>
                    <a:ext cx="994303" cy="579554"/>
                  </a:xfrm>
                  <a:prstGeom prst="homePlat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es-ES" sz="240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TextBox 38">
                    <a:extLst>
                      <a:ext uri="{FF2B5EF4-FFF2-40B4-BE49-F238E27FC236}">
                        <a16:creationId xmlns:a16="http://schemas.microsoft.com/office/drawing/2014/main" id="{97EEA7D5-B84E-9C64-28EE-C2801F8B1524}"/>
                      </a:ext>
                    </a:extLst>
                  </p:cNvPr>
                  <p:cNvSpPr txBox="1"/>
                  <p:nvPr/>
                </p:nvSpPr>
                <p:spPr>
                  <a:xfrm>
                    <a:off x="664731" y="2474748"/>
                    <a:ext cx="695739" cy="34624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1219170">
                      <a:defRPr/>
                    </a:pPr>
                    <a:r>
                      <a:rPr lang="en-US" sz="24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CAL</a:t>
                    </a:r>
                    <a:endParaRPr lang="es-ES" sz="2400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1" name="Group 46">
                <a:extLst>
                  <a:ext uri="{FF2B5EF4-FFF2-40B4-BE49-F238E27FC236}">
                    <a16:creationId xmlns:a16="http://schemas.microsoft.com/office/drawing/2014/main" id="{913C2AD8-7638-CF3E-1BCE-83C1337C3CBA}"/>
                  </a:ext>
                </a:extLst>
              </p:cNvPr>
              <p:cNvGrpSpPr/>
              <p:nvPr/>
            </p:nvGrpSpPr>
            <p:grpSpPr>
              <a:xfrm>
                <a:off x="578964" y="2935183"/>
                <a:ext cx="3709269" cy="579554"/>
                <a:chOff x="578964" y="2935183"/>
                <a:chExt cx="3709269" cy="579554"/>
              </a:xfrm>
            </p:grpSpPr>
            <p:grpSp>
              <p:nvGrpSpPr>
                <p:cNvPr id="12" name="Group 40">
                  <a:extLst>
                    <a:ext uri="{FF2B5EF4-FFF2-40B4-BE49-F238E27FC236}">
                      <a16:creationId xmlns:a16="http://schemas.microsoft.com/office/drawing/2014/main" id="{FD42E772-73DC-2ED2-DA16-F8AD74E67969}"/>
                    </a:ext>
                  </a:extLst>
                </p:cNvPr>
                <p:cNvGrpSpPr/>
                <p:nvPr/>
              </p:nvGrpSpPr>
              <p:grpSpPr>
                <a:xfrm>
                  <a:off x="578964" y="2935183"/>
                  <a:ext cx="994303" cy="579554"/>
                  <a:chOff x="578964" y="2839688"/>
                  <a:chExt cx="994303" cy="579554"/>
                </a:xfrm>
              </p:grpSpPr>
              <p:sp>
                <p:nvSpPr>
                  <p:cNvPr id="14" name="Pentagon 121">
                    <a:extLst>
                      <a:ext uri="{FF2B5EF4-FFF2-40B4-BE49-F238E27FC236}">
                        <a16:creationId xmlns:a16="http://schemas.microsoft.com/office/drawing/2014/main" id="{A701C78C-6B03-DDC3-930B-76D5ADD63EF5}"/>
                      </a:ext>
                    </a:extLst>
                  </p:cNvPr>
                  <p:cNvSpPr/>
                  <p:nvPr/>
                </p:nvSpPr>
                <p:spPr>
                  <a:xfrm>
                    <a:off x="578964" y="2839688"/>
                    <a:ext cx="994303" cy="579554"/>
                  </a:xfrm>
                  <a:prstGeom prst="homePlat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es-ES" sz="240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" name="TextBox 42">
                    <a:extLst>
                      <a:ext uri="{FF2B5EF4-FFF2-40B4-BE49-F238E27FC236}">
                        <a16:creationId xmlns:a16="http://schemas.microsoft.com/office/drawing/2014/main" id="{A96034EF-D715-B1F0-81AD-319694CF42D4}"/>
                      </a:ext>
                    </a:extLst>
                  </p:cNvPr>
                  <p:cNvSpPr txBox="1"/>
                  <p:nvPr/>
                </p:nvSpPr>
                <p:spPr>
                  <a:xfrm>
                    <a:off x="664731" y="2927972"/>
                    <a:ext cx="695739" cy="34624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1219170">
                      <a:defRPr/>
                    </a:pPr>
                    <a:r>
                      <a:rPr lang="en-US" sz="24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BDP</a:t>
                    </a:r>
                    <a:endParaRPr lang="es-ES" sz="2400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" name="Chevron 101">
                  <a:extLst>
                    <a:ext uri="{FF2B5EF4-FFF2-40B4-BE49-F238E27FC236}">
                      <a16:creationId xmlns:a16="http://schemas.microsoft.com/office/drawing/2014/main" id="{734F2D81-02F8-1028-A2BF-3EB31BB07BE1}"/>
                    </a:ext>
                  </a:extLst>
                </p:cNvPr>
                <p:cNvSpPr/>
                <p:nvPr/>
              </p:nvSpPr>
              <p:spPr>
                <a:xfrm>
                  <a:off x="1360470" y="2935183"/>
                  <a:ext cx="2927763" cy="579554"/>
                </a:xfrm>
                <a:prstGeom prst="chevron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219170">
                    <a:defRPr/>
                  </a:pPr>
                  <a:r>
                    <a:rPr lang="es-ES" sz="1400" b="0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Normalmente requiere un pH de 4-6 para estabilidad.</a:t>
                  </a:r>
                  <a:r>
                    <a:rPr lang="en-US" sz="1400" baseline="30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2</a:t>
                  </a:r>
                </a:p>
              </p:txBody>
            </p:sp>
          </p:grpSp>
        </p:grpSp>
        <p:grpSp>
          <p:nvGrpSpPr>
            <p:cNvPr id="7" name="Group 70">
              <a:extLst>
                <a:ext uri="{FF2B5EF4-FFF2-40B4-BE49-F238E27FC236}">
                  <a16:creationId xmlns:a16="http://schemas.microsoft.com/office/drawing/2014/main" id="{3266BBB9-8F61-C1E1-BAE9-E7FD595F1947}"/>
                </a:ext>
              </a:extLst>
            </p:cNvPr>
            <p:cNvGrpSpPr/>
            <p:nvPr/>
          </p:nvGrpSpPr>
          <p:grpSpPr>
            <a:xfrm>
              <a:off x="4174833" y="1423672"/>
              <a:ext cx="2927762" cy="1812214"/>
              <a:chOff x="4174833" y="1423672"/>
              <a:chExt cx="2927762" cy="1812214"/>
            </a:xfrm>
          </p:grpSpPr>
          <p:sp>
            <p:nvSpPr>
              <p:cNvPr id="8" name="Arrow: Pentagon 69">
                <a:extLst>
                  <a:ext uri="{FF2B5EF4-FFF2-40B4-BE49-F238E27FC236}">
                    <a16:creationId xmlns:a16="http://schemas.microsoft.com/office/drawing/2014/main" id="{B8AA14B7-EEFC-5692-2E25-4109BCBFD16C}"/>
                  </a:ext>
                </a:extLst>
              </p:cNvPr>
              <p:cNvSpPr/>
              <p:nvPr/>
            </p:nvSpPr>
            <p:spPr>
              <a:xfrm flipH="1">
                <a:off x="4174833" y="1423672"/>
                <a:ext cx="2927762" cy="1812214"/>
              </a:xfrm>
              <a:prstGeom prst="homePlate">
                <a:avLst/>
              </a:prstGeom>
              <a:solidFill>
                <a:srgbClr val="FC8E9B"/>
              </a:solidFill>
              <a:ln>
                <a:solidFill>
                  <a:srgbClr val="F896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s-ES" sz="2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Marcador de contenido 2">
                <a:extLst>
                  <a:ext uri="{FF2B5EF4-FFF2-40B4-BE49-F238E27FC236}">
                    <a16:creationId xmlns:a16="http://schemas.microsoft.com/office/drawing/2014/main" id="{7B65D0D3-3FAF-5FDB-2C95-E1C8285492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6539" y="1697988"/>
                <a:ext cx="2274910" cy="1235820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vert="horz" lIns="121920" tIns="60960" rIns="121920" bIns="6096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SzPct val="100000"/>
                  <a:buFontTx/>
                  <a:buBlip>
                    <a:blip r:embed="rId2"/>
                  </a:buBlip>
                  <a:defRPr sz="2200" b="0" i="0" kern="1200" baseline="0">
                    <a:solidFill>
                      <a:srgbClr val="6E88B0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>
                    <a:solidFill>
                      <a:srgbClr val="6E88B0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b="0" i="0" kern="1200">
                    <a:solidFill>
                      <a:srgbClr val="6E88B0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b="0" i="0" kern="1200">
                    <a:solidFill>
                      <a:srgbClr val="6E88B0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b="0" i="0" kern="1200">
                    <a:solidFill>
                      <a:srgbClr val="6E88B0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 defTabSz="609585">
                  <a:lnSpc>
                    <a:spcPct val="90000"/>
                  </a:lnSpc>
                  <a:spcAft>
                    <a:spcPts val="400"/>
                  </a:spcAft>
                  <a:buNone/>
                  <a:defRPr/>
                </a:pPr>
                <a:r>
                  <a:rPr lang="es-ES" sz="1600" b="0" i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Las primeras combinaciones fijas de CAL/BDP comercializadas se han restringido a formulaciones a base de aceite o parafina no acuosas.</a:t>
                </a:r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CFA2368-2D2A-B8A0-5EC8-6E23BFDB2F24}"/>
              </a:ext>
            </a:extLst>
          </p:cNvPr>
          <p:cNvSpPr txBox="1"/>
          <p:nvPr/>
        </p:nvSpPr>
        <p:spPr>
          <a:xfrm>
            <a:off x="389318" y="6348270"/>
            <a:ext cx="9846452" cy="369332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algn="just" defTabSz="914377">
              <a:spcBef>
                <a:spcPts val="400"/>
              </a:spcBef>
              <a:defRPr/>
            </a:pPr>
            <a:r>
              <a:rPr lang="es-E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Pinter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ES" sz="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pooled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investigating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safety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novel,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calcipotriene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betamethasone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dipropionate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topical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plaque psoriasis. J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Acad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Dermatol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Venereol</a:t>
            </a:r>
            <a:r>
              <a:rPr lang="es-E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2022; 36(2):228-236. </a:t>
            </a:r>
            <a:r>
              <a:rPr lang="es-E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b-NO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Simonsen L, </a:t>
            </a:r>
            <a:r>
              <a:rPr lang="nb-NO" sz="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nb-NO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evelopment</a:t>
            </a: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new formulation combining calcipotriol and betamethasone dipropionate in an ointment vehicle. </a:t>
            </a:r>
            <a:r>
              <a:rPr lang="da-DK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Dev Ind Pharm. 2004; 30(10):1095-1102.</a:t>
            </a:r>
            <a:endParaRPr lang="es-ES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92">
            <a:extLst>
              <a:ext uri="{FF2B5EF4-FFF2-40B4-BE49-F238E27FC236}">
                <a16:creationId xmlns:a16="http://schemas.microsoft.com/office/drawing/2014/main" id="{68399775-3B87-49A0-2FFF-7643E1B07EA8}"/>
              </a:ext>
            </a:extLst>
          </p:cNvPr>
          <p:cNvSpPr/>
          <p:nvPr/>
        </p:nvSpPr>
        <p:spPr>
          <a:xfrm>
            <a:off x="1238326" y="1927614"/>
            <a:ext cx="9924805" cy="4005895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F6BC25D-B4BF-BD8B-4E16-D18040AF1E42}"/>
              </a:ext>
            </a:extLst>
          </p:cNvPr>
          <p:cNvSpPr txBox="1"/>
          <p:nvPr/>
        </p:nvSpPr>
        <p:spPr>
          <a:xfrm>
            <a:off x="859421" y="1188437"/>
            <a:ext cx="10061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1219170">
              <a:spcAft>
                <a:spcPts val="400"/>
              </a:spcAft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14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combinación de CAL/BDP no es estable a largo plazo en ambientes acuosos, ya que CAL requiere condiciones básicas para mantener la estabilidad y BDP requiere condiciones ácidas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4BA645D-310C-7868-0033-C39EC9A45C96}"/>
              </a:ext>
            </a:extLst>
          </p:cNvPr>
          <p:cNvSpPr txBox="1"/>
          <p:nvPr/>
        </p:nvSpPr>
        <p:spPr>
          <a:xfrm>
            <a:off x="859421" y="571752"/>
            <a:ext cx="10682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i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Inestabilidad de CAL/BDP en una formulación acuosa</a:t>
            </a:r>
            <a:endParaRPr lang="es-ES" sz="3200" b="1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80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720D7-F781-CC8E-175F-6A0A100C0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35326-514B-C771-8C3F-EADE90C479E0}"/>
              </a:ext>
            </a:extLst>
          </p:cNvPr>
          <p:cNvSpPr txBox="1">
            <a:spLocks/>
          </p:cNvSpPr>
          <p:nvPr/>
        </p:nvSpPr>
        <p:spPr>
          <a:xfrm>
            <a:off x="898738" y="2187859"/>
            <a:ext cx="6017963" cy="16169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Aft>
                <a:spcPts val="600"/>
              </a:spcAft>
              <a:buClr>
                <a:srgbClr val="F896A3"/>
              </a:buClr>
              <a:defRPr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</a:t>
            </a:r>
            <a:r>
              <a:rPr lang="en-US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gota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PAD</a:t>
            </a: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kern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1219170">
              <a:lnSpc>
                <a:spcPct val="100000"/>
              </a:lnSpc>
              <a:spcAft>
                <a:spcPts val="600"/>
              </a:spcAft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n-US" b="1" err="1">
                <a:solidFill>
                  <a:srgbClr val="FC8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Núcleo</a:t>
            </a:r>
            <a:r>
              <a:rPr lang="en-US" b="1">
                <a:solidFill>
                  <a:srgbClr val="FC8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rgbClr val="FC8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Interno</a:t>
            </a:r>
            <a:r>
              <a:rPr lang="en-US" b="1">
                <a:solidFill>
                  <a:srgbClr val="FC8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disolvente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polar (</a:t>
            </a:r>
            <a:r>
              <a:rPr lang="en-US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aceite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farmacéutico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API </a:t>
            </a:r>
            <a:r>
              <a:rPr lang="en-US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específica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defTabSz="1219170">
              <a:lnSpc>
                <a:spcPct val="100000"/>
              </a:lnSpc>
              <a:spcAft>
                <a:spcPts val="600"/>
              </a:spcAft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n-US" b="1" err="1">
                <a:solidFill>
                  <a:srgbClr val="FC8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r>
              <a:rPr lang="en-US" b="1">
                <a:solidFill>
                  <a:srgbClr val="FC8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concha multimolecular: </a:t>
            </a:r>
            <a:r>
              <a:rPr lang="es-ES" b="0" i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tensioactivos, aceite y agua que estabilizan y separan el núcleo interno de la fase dispersa continua (por ejemplo, agua).</a:t>
            </a: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115">
            <a:extLst>
              <a:ext uri="{FF2B5EF4-FFF2-40B4-BE49-F238E27FC236}">
                <a16:creationId xmlns:a16="http://schemas.microsoft.com/office/drawing/2014/main" id="{011C0643-C1C6-DD0F-802A-26097A1F1D3E}"/>
              </a:ext>
            </a:extLst>
          </p:cNvPr>
          <p:cNvGrpSpPr/>
          <p:nvPr/>
        </p:nvGrpSpPr>
        <p:grpSpPr>
          <a:xfrm>
            <a:off x="7888678" y="2232272"/>
            <a:ext cx="3657072" cy="3510989"/>
            <a:chOff x="8035401" y="2144364"/>
            <a:chExt cx="3433840" cy="3211556"/>
          </a:xfrm>
        </p:grpSpPr>
        <p:grpSp>
          <p:nvGrpSpPr>
            <p:cNvPr id="6" name="Group 116">
              <a:extLst>
                <a:ext uri="{FF2B5EF4-FFF2-40B4-BE49-F238E27FC236}">
                  <a16:creationId xmlns:a16="http://schemas.microsoft.com/office/drawing/2014/main" id="{D4F35745-8818-1E93-DF7A-36501208A060}"/>
                </a:ext>
              </a:extLst>
            </p:cNvPr>
            <p:cNvGrpSpPr/>
            <p:nvPr/>
          </p:nvGrpSpPr>
          <p:grpSpPr>
            <a:xfrm>
              <a:off x="8346045" y="2662807"/>
              <a:ext cx="3123196" cy="2693113"/>
              <a:chOff x="8165266" y="2736291"/>
              <a:chExt cx="3123196" cy="2693113"/>
            </a:xfrm>
          </p:grpSpPr>
          <p:pic>
            <p:nvPicPr>
              <p:cNvPr id="8" name="Picture 118">
                <a:extLst>
                  <a:ext uri="{FF2B5EF4-FFF2-40B4-BE49-F238E27FC236}">
                    <a16:creationId xmlns:a16="http://schemas.microsoft.com/office/drawing/2014/main" id="{FA385544-6E99-5BBD-E981-6B2F1CEC99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73" t="54874" r="2834" b="3021"/>
              <a:stretch/>
            </p:blipFill>
            <p:spPr bwMode="auto">
              <a:xfrm>
                <a:off x="8165266" y="2736291"/>
                <a:ext cx="3123196" cy="2693113"/>
              </a:xfrm>
              <a:prstGeom prst="rect">
                <a:avLst/>
              </a:prstGeom>
              <a:noFill/>
            </p:spPr>
          </p:pic>
          <p:sp>
            <p:nvSpPr>
              <p:cNvPr id="9" name="Rounded Rectangle 75">
                <a:extLst>
                  <a:ext uri="{FF2B5EF4-FFF2-40B4-BE49-F238E27FC236}">
                    <a16:creationId xmlns:a16="http://schemas.microsoft.com/office/drawing/2014/main" id="{C5063DE8-296C-A4B4-6741-C1F37D371E1B}"/>
                  </a:ext>
                </a:extLst>
              </p:cNvPr>
              <p:cNvSpPr/>
              <p:nvPr/>
            </p:nvSpPr>
            <p:spPr>
              <a:xfrm>
                <a:off x="9144826" y="3782495"/>
                <a:ext cx="1038006" cy="583254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1867" b="1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Aceite</a:t>
                </a:r>
                <a:r>
                  <a:rPr lang="en-US" sz="1867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+    </a:t>
                </a:r>
              </a:p>
              <a:p>
                <a:pPr algn="ctr" defTabSz="1219170">
                  <a:defRPr/>
                </a:pPr>
                <a:r>
                  <a:rPr lang="en-US" sz="1867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API</a:t>
                </a:r>
              </a:p>
            </p:txBody>
          </p:sp>
          <p:sp>
            <p:nvSpPr>
              <p:cNvPr id="10" name="Rounded Rectangle 76">
                <a:extLst>
                  <a:ext uri="{FF2B5EF4-FFF2-40B4-BE49-F238E27FC236}">
                    <a16:creationId xmlns:a16="http://schemas.microsoft.com/office/drawing/2014/main" id="{6B2648F8-65BF-CDD8-2FA3-6B047AACE2D8}"/>
                  </a:ext>
                </a:extLst>
              </p:cNvPr>
              <p:cNvSpPr/>
              <p:nvPr/>
            </p:nvSpPr>
            <p:spPr>
              <a:xfrm>
                <a:off x="10377443" y="2879756"/>
                <a:ext cx="833263" cy="251504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16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Water</a:t>
                </a:r>
              </a:p>
            </p:txBody>
          </p:sp>
          <p:sp>
            <p:nvSpPr>
              <p:cNvPr id="11" name="Rounded Rectangle 77">
                <a:extLst>
                  <a:ext uri="{FF2B5EF4-FFF2-40B4-BE49-F238E27FC236}">
                    <a16:creationId xmlns:a16="http://schemas.microsoft.com/office/drawing/2014/main" id="{B8AACA5E-AD77-AD5E-CAB2-D8F6F7D56D48}"/>
                  </a:ext>
                </a:extLst>
              </p:cNvPr>
              <p:cNvSpPr/>
              <p:nvPr/>
            </p:nvSpPr>
            <p:spPr>
              <a:xfrm>
                <a:off x="8174614" y="5028007"/>
                <a:ext cx="1706767" cy="310369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14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Multi-molecular shell structure</a:t>
                </a:r>
              </a:p>
            </p:txBody>
          </p:sp>
          <p:cxnSp>
            <p:nvCxnSpPr>
              <p:cNvPr id="12" name="Straight Arrow Connector 135">
                <a:extLst>
                  <a:ext uri="{FF2B5EF4-FFF2-40B4-BE49-F238E27FC236}">
                    <a16:creationId xmlns:a16="http://schemas.microsoft.com/office/drawing/2014/main" id="{2C73C081-C191-7951-7F00-6D86632EDA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41390" y="4465853"/>
                <a:ext cx="119730" cy="469166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36">
                <a:extLst>
                  <a:ext uri="{FF2B5EF4-FFF2-40B4-BE49-F238E27FC236}">
                    <a16:creationId xmlns:a16="http://schemas.microsoft.com/office/drawing/2014/main" id="{ABBC0B6F-87D0-F8A0-9ABE-F22D42EF5B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41390" y="4779824"/>
                <a:ext cx="421880" cy="155194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117">
              <a:extLst>
                <a:ext uri="{FF2B5EF4-FFF2-40B4-BE49-F238E27FC236}">
                  <a16:creationId xmlns:a16="http://schemas.microsoft.com/office/drawing/2014/main" id="{8E9634F5-81C3-5487-3668-80F6E096F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5401" y="2144364"/>
              <a:ext cx="1056789" cy="913404"/>
            </a:xfrm>
            <a:prstGeom prst="rect">
              <a:avLst/>
            </a:prstGeom>
          </p:spPr>
        </p:pic>
      </p:grpSp>
      <p:sp>
        <p:nvSpPr>
          <p:cNvPr id="14" name="Rectangle 18">
            <a:extLst>
              <a:ext uri="{FF2B5EF4-FFF2-40B4-BE49-F238E27FC236}">
                <a16:creationId xmlns:a16="http://schemas.microsoft.com/office/drawing/2014/main" id="{05986992-E08D-37CC-D7BB-10F203EFF1F7}"/>
              </a:ext>
            </a:extLst>
          </p:cNvPr>
          <p:cNvSpPr/>
          <p:nvPr/>
        </p:nvSpPr>
        <p:spPr>
          <a:xfrm>
            <a:off x="8250875" y="5761188"/>
            <a:ext cx="329487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s-ES" sz="60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n-US" sz="600" err="1">
                <a:latin typeface="Arial" panose="020B0604020202020204" pitchFamily="34" charset="0"/>
                <a:cs typeface="Arial" panose="020B0604020202020204" pitchFamily="34" charset="0"/>
              </a:rPr>
              <a:t>Praestegaard</a:t>
            </a:r>
            <a:r>
              <a:rPr lang="en-US" sz="600"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en-US" sz="600" i="1">
                <a:latin typeface="Arial" panose="020B0604020202020204" pitchFamily="34" charset="0"/>
                <a:cs typeface="Arial" panose="020B0604020202020204" pitchFamily="34" charset="0"/>
              </a:rPr>
              <a:t>et al </a:t>
            </a:r>
            <a:r>
              <a:rPr lang="en-US" sz="60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6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</a:t>
            </a:r>
            <a:endParaRPr lang="es-ES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7E548826-1A6F-9FE7-8289-B9442C9C6CB8}"/>
              </a:ext>
            </a:extLst>
          </p:cNvPr>
          <p:cNvGrpSpPr/>
          <p:nvPr/>
        </p:nvGrpSpPr>
        <p:grpSpPr>
          <a:xfrm>
            <a:off x="715956" y="3890941"/>
            <a:ext cx="5128366" cy="2067806"/>
            <a:chOff x="1244079" y="2695200"/>
            <a:chExt cx="4579254" cy="1846399"/>
          </a:xfrm>
        </p:grpSpPr>
        <p:pic>
          <p:nvPicPr>
            <p:cNvPr id="16" name="Picture 114">
              <a:extLst>
                <a:ext uri="{FF2B5EF4-FFF2-40B4-BE49-F238E27FC236}">
                  <a16:creationId xmlns:a16="http://schemas.microsoft.com/office/drawing/2014/main" id="{740FD478-0E2B-73A3-1B71-14744400C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2" b="51453"/>
            <a:stretch/>
          </p:blipFill>
          <p:spPr bwMode="auto">
            <a:xfrm>
              <a:off x="1244079" y="2695200"/>
              <a:ext cx="4579254" cy="1669993"/>
            </a:xfrm>
            <a:prstGeom prst="rect">
              <a:avLst/>
            </a:prstGeom>
            <a:noFill/>
          </p:spPr>
        </p:pic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4E2F49EC-13A4-731B-5D1B-660EBEECDBC9}"/>
                </a:ext>
              </a:extLst>
            </p:cNvPr>
            <p:cNvSpPr/>
            <p:nvPr/>
          </p:nvSpPr>
          <p:spPr>
            <a:xfrm>
              <a:off x="1289130" y="4376706"/>
              <a:ext cx="3481007" cy="164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defRPr/>
              </a:pPr>
              <a:r>
                <a:rPr lang="es-ES" sz="600">
                  <a:latin typeface="Arial" panose="020B0604020202020204" pitchFamily="34" charset="0"/>
                  <a:cs typeface="Arial" panose="020B0604020202020204" pitchFamily="34" charset="0"/>
                </a:rPr>
                <a:t>Fuente: </a:t>
              </a:r>
              <a:r>
                <a:rPr lang="en-US" sz="600" err="1">
                  <a:latin typeface="Arial" panose="020B0604020202020204" pitchFamily="34" charset="0"/>
                  <a:cs typeface="Arial" panose="020B0604020202020204" pitchFamily="34" charset="0"/>
                </a:rPr>
                <a:t>Praestegaard</a:t>
              </a:r>
              <a:r>
                <a:rPr lang="en-US" sz="600">
                  <a:latin typeface="Arial" panose="020B0604020202020204" pitchFamily="34" charset="0"/>
                  <a:cs typeface="Arial" panose="020B0604020202020204" pitchFamily="34" charset="0"/>
                </a:rPr>
                <a:t> M, </a:t>
              </a:r>
              <a:r>
                <a:rPr lang="en-US" sz="600" i="1">
                  <a:latin typeface="Arial" panose="020B0604020202020204" pitchFamily="34" charset="0"/>
                  <a:cs typeface="Arial" panose="020B0604020202020204" pitchFamily="34" charset="0"/>
                </a:rPr>
                <a:t>et al </a:t>
              </a:r>
              <a:r>
                <a:rPr lang="en-US" sz="6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" baseline="30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60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</a:t>
              </a:r>
              <a:endParaRPr lang="es-ES"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33BDFA3-C1C6-EA75-B96A-B11D5B3DFC24}"/>
              </a:ext>
            </a:extLst>
          </p:cNvPr>
          <p:cNvSpPr txBox="1">
            <a:spLocks/>
          </p:cNvSpPr>
          <p:nvPr/>
        </p:nvSpPr>
        <p:spPr>
          <a:xfrm>
            <a:off x="6465594" y="5160976"/>
            <a:ext cx="1445789" cy="5727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>
              <a:lnSpc>
                <a:spcPct val="90000"/>
              </a:lnSpc>
              <a:defRPr/>
            </a:pPr>
            <a:r>
              <a:rPr lang="es-ES" b="1" i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Surfactantes</a:t>
            </a:r>
          </a:p>
          <a:p>
            <a:pPr algn="r" defTabSz="1219170">
              <a:lnSpc>
                <a:spcPct val="90000"/>
              </a:lnSpc>
              <a:defRPr/>
            </a:pPr>
            <a:r>
              <a:rPr lang="es-ES" b="1" i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Aceite</a:t>
            </a:r>
          </a:p>
          <a:p>
            <a:pPr algn="r" defTabSz="1219170">
              <a:lnSpc>
                <a:spcPct val="90000"/>
              </a:lnSpc>
              <a:defRPr/>
            </a:pPr>
            <a:r>
              <a:rPr lang="es-ES" b="1" i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Agua</a:t>
            </a:r>
            <a:endParaRPr lang="es-ES" sz="1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Brace 5">
            <a:extLst>
              <a:ext uri="{FF2B5EF4-FFF2-40B4-BE49-F238E27FC236}">
                <a16:creationId xmlns:a16="http://schemas.microsoft.com/office/drawing/2014/main" id="{6D0963E9-9824-FFCC-92CF-BA0E00011E19}"/>
              </a:ext>
            </a:extLst>
          </p:cNvPr>
          <p:cNvSpPr/>
          <p:nvPr/>
        </p:nvSpPr>
        <p:spPr>
          <a:xfrm>
            <a:off x="8065036" y="5170560"/>
            <a:ext cx="238380" cy="572701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rgbClr val="E63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s-ES" sz="2400">
              <a:solidFill>
                <a:srgbClr val="6F6F6F"/>
              </a:solidFill>
              <a:latin typeface="Arial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6E76A6ED-C5B9-D78C-AE8B-6BBBEBC6FAED}"/>
              </a:ext>
            </a:extLst>
          </p:cNvPr>
          <p:cNvSpPr/>
          <p:nvPr/>
        </p:nvSpPr>
        <p:spPr>
          <a:xfrm>
            <a:off x="7408680" y="295326"/>
            <a:ext cx="3728794" cy="533886"/>
          </a:xfrm>
          <a:prstGeom prst="roundRect">
            <a:avLst>
              <a:gd name="adj" fmla="val 50000"/>
            </a:avLst>
          </a:prstGeom>
          <a:solidFill>
            <a:srgbClr val="F896A3"/>
          </a:solidFill>
          <a:ln w="28575" cap="flat" cmpd="sng" algn="ctr">
            <a:solidFill>
              <a:srgbClr val="FC8E9B"/>
            </a:solidFill>
            <a:prstDash val="solid"/>
            <a:miter lim="800000"/>
          </a:ln>
          <a:effectLst/>
        </p:spPr>
        <p:txBody>
          <a:bodyPr lIns="180000" tIns="45720" rIns="180000" bIns="45720" rtlCol="0" anchor="ctr"/>
          <a:lstStyle/>
          <a:p>
            <a:pPr algn="ctr" defTabSz="457200">
              <a:defRPr/>
            </a:pPr>
            <a:r>
              <a:rPr lang="es-ES" sz="14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PAD = </a:t>
            </a:r>
            <a:r>
              <a:rPr lang="es-ES" sz="1400" b="1" dirty="0" err="1">
                <a:solidFill>
                  <a:schemeClr val="bg1"/>
                </a:solidFill>
                <a:latin typeface="Arial"/>
                <a:cs typeface="Arial"/>
              </a:rPr>
              <a:t>Poly-Aphron</a:t>
            </a:r>
            <a:r>
              <a:rPr lang="es-ES" sz="14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"/>
                <a:cs typeface="Arial"/>
              </a:rPr>
              <a:t>Dispersion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7219B20-BA42-9A24-4A3B-F023EEC60FAA}"/>
              </a:ext>
            </a:extLst>
          </p:cNvPr>
          <p:cNvSpPr txBox="1"/>
          <p:nvPr/>
        </p:nvSpPr>
        <p:spPr>
          <a:xfrm>
            <a:off x="264202" y="6340012"/>
            <a:ext cx="11663596" cy="430887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defTabSz="1219170">
              <a:defRPr/>
            </a:pPr>
            <a:r>
              <a:rPr lang="en-US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API: 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pharmaceutical ingredient; </a:t>
            </a:r>
            <a:r>
              <a:rPr lang="en-US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PAD: 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Poly-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Aphron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Dispersion.</a:t>
            </a:r>
            <a:endParaRPr lang="da-DK" sz="700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da-DK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Pinter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ES" sz="7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pooled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investigating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safety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novel,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calcipotriene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betamethasone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dipropionate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topical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plaque psoriasis. J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Acad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Dermatol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Venereol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2022; 36(2):228-236. </a:t>
            </a:r>
            <a:r>
              <a:rPr lang="es-ES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Armstrong AW, </a:t>
            </a:r>
            <a:r>
              <a:rPr lang="da-DK" sz="7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da-DK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Pooled Analysis demonstrating superior patient- reported psoriasis treatment outcomes for Calcipotriene/ Betamethasone dipropionate cream versus suspension/gel. J Drugs Dermatol. 2022; 21(3):242-248. </a:t>
            </a:r>
            <a:r>
              <a:rPr lang="da-DK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Praestegaard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en-US" sz="7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Polyaphron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dispersion technology, a novel topical formulation and delivery system combining drug penetration, local tolerability and convenience of application. Dermatol Ther (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Heidelb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2022 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10.1007/s13555-022-00794-y.</a:t>
            </a:r>
          </a:p>
        </p:txBody>
      </p:sp>
      <p:sp>
        <p:nvSpPr>
          <p:cNvPr id="23" name="Rounded Rectangle 92">
            <a:extLst>
              <a:ext uri="{FF2B5EF4-FFF2-40B4-BE49-F238E27FC236}">
                <a16:creationId xmlns:a16="http://schemas.microsoft.com/office/drawing/2014/main" id="{4504A7D6-9D60-7A1E-175B-4021F8E4420D}"/>
              </a:ext>
            </a:extLst>
          </p:cNvPr>
          <p:cNvSpPr/>
          <p:nvPr/>
        </p:nvSpPr>
        <p:spPr>
          <a:xfrm>
            <a:off x="698430" y="1028775"/>
            <a:ext cx="10461185" cy="959521"/>
          </a:xfrm>
          <a:prstGeom prst="roundRect">
            <a:avLst/>
          </a:prstGeom>
          <a:solidFill>
            <a:srgbClr val="015B76"/>
          </a:solidFill>
          <a:ln w="19050">
            <a:solidFill>
              <a:srgbClr val="015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FD2441BA-1254-E4A5-0563-649733BDA717}"/>
              </a:ext>
            </a:extLst>
          </p:cNvPr>
          <p:cNvSpPr txBox="1">
            <a:spLocks/>
          </p:cNvSpPr>
          <p:nvPr/>
        </p:nvSpPr>
        <p:spPr>
          <a:xfrm>
            <a:off x="799074" y="1139501"/>
            <a:ext cx="10360541" cy="738664"/>
          </a:xfrm>
          <a:prstGeom prst="roundRect">
            <a:avLst/>
          </a:prstGeom>
          <a:noFill/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200" b="0" i="0" kern="1200" baseline="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buNone/>
              <a:defRPr/>
            </a:pPr>
            <a:r>
              <a:rPr lang="es-ES" sz="14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 formulaciones de tecnología PAD son dispersiones de aceite en agua que consisten en gotas de aceite encapsuladas en una estructura de capa </a:t>
            </a:r>
            <a:r>
              <a:rPr lang="es-ES" sz="14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multimolecular</a:t>
            </a:r>
            <a:r>
              <a:rPr lang="es-ES" sz="14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que protege a las moléculas activas potencialmente inestables (solubilizadas en el aceite) de la degradación hidrolítica.</a:t>
            </a:r>
            <a:r>
              <a:rPr lang="en-US" sz="14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1-3</a:t>
            </a: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EE8AEB94-0ABB-0110-42D2-569A7C4DAF8B}"/>
              </a:ext>
            </a:extLst>
          </p:cNvPr>
          <p:cNvSpPr txBox="1">
            <a:spLocks/>
          </p:cNvSpPr>
          <p:nvPr/>
        </p:nvSpPr>
        <p:spPr>
          <a:xfrm>
            <a:off x="698430" y="289152"/>
            <a:ext cx="9784081" cy="606531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7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6782"/>
                </a:solidFill>
                <a:effectLst/>
                <a:uLnTx/>
                <a:uFillTx/>
                <a:latin typeface="Arial"/>
                <a:cs typeface="Arial"/>
              </a:rPr>
              <a:t>¿Qué es la tecnología PAD?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678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95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CA1DD-FA03-A01C-42D7-43E6032D6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6C5B5-DDE1-54C6-21E5-B62234488936}"/>
              </a:ext>
            </a:extLst>
          </p:cNvPr>
          <p:cNvSpPr txBox="1">
            <a:spLocks/>
          </p:cNvSpPr>
          <p:nvPr/>
        </p:nvSpPr>
        <p:spPr>
          <a:xfrm>
            <a:off x="780293" y="2535384"/>
            <a:ext cx="5304482" cy="265009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44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9870" lvl="1" indent="-229870" defTabSz="121917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C8E9B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F896A3"/>
                </a:solidFill>
                <a:latin typeface="Arial"/>
                <a:cs typeface="Arial"/>
              </a:rPr>
              <a:t>CAL/BDP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totalmente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solubilizados.</a:t>
            </a:r>
            <a:r>
              <a:rPr lang="en-US" sz="1400" baseline="30000" dirty="0">
                <a:solidFill>
                  <a:schemeClr val="tx1"/>
                </a:solidFill>
                <a:latin typeface="Arial"/>
                <a:cs typeface="Arial"/>
              </a:rPr>
              <a:t>1-3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9870" lvl="1" indent="-229870" defTabSz="121917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C8E9B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F896A3"/>
                </a:solidFill>
                <a:latin typeface="Arial"/>
                <a:cs typeface="Arial"/>
              </a:rPr>
              <a:t>Bajo </a:t>
            </a:r>
            <a:r>
              <a:rPr lang="en-US" sz="1400" b="1" dirty="0" err="1">
                <a:solidFill>
                  <a:srgbClr val="F896A3"/>
                </a:solidFill>
                <a:latin typeface="Arial"/>
                <a:cs typeface="Arial"/>
              </a:rPr>
              <a:t>nivel</a:t>
            </a:r>
            <a:r>
              <a:rPr lang="en-US" sz="1400" b="1" dirty="0">
                <a:solidFill>
                  <a:srgbClr val="F896A3"/>
                </a:solidFill>
                <a:latin typeface="Arial"/>
                <a:cs typeface="Arial"/>
              </a:rPr>
              <a:t> de </a:t>
            </a:r>
            <a:r>
              <a:rPr lang="en-US" sz="1400" b="1" dirty="0" err="1">
                <a:solidFill>
                  <a:srgbClr val="F896A3"/>
                </a:solidFill>
                <a:latin typeface="Arial"/>
                <a:cs typeface="Arial"/>
              </a:rPr>
              <a:t>tensioactivos</a:t>
            </a:r>
            <a:r>
              <a:rPr lang="en-US" sz="1400" b="1" dirty="0">
                <a:solidFill>
                  <a:srgbClr val="F896A3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contraste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con las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emulsiones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convencionales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(hasta 30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veces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menor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).</a:t>
            </a:r>
            <a:r>
              <a:rPr lang="en-US" sz="1400" baseline="30000" dirty="0">
                <a:solidFill>
                  <a:schemeClr val="tx1"/>
                </a:solidFill>
                <a:latin typeface="Arial"/>
                <a:cs typeface="Arial"/>
              </a:rPr>
              <a:t>3</a:t>
            </a:r>
          </a:p>
          <a:p>
            <a:pPr marL="229870" lvl="1" indent="-229870" defTabSz="121917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C8E9B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F896A3"/>
                </a:solidFill>
                <a:latin typeface="Arial"/>
                <a:cs typeface="Arial"/>
              </a:rPr>
              <a:t>Los </a:t>
            </a:r>
            <a:r>
              <a:rPr lang="en-US" sz="1400" b="1" dirty="0" err="1">
                <a:solidFill>
                  <a:srgbClr val="F896A3"/>
                </a:solidFill>
                <a:latin typeface="Arial"/>
                <a:cs typeface="Arial"/>
              </a:rPr>
              <a:t>tensioactivos</a:t>
            </a:r>
            <a:r>
              <a:rPr lang="en-US" sz="1400" b="1" dirty="0">
                <a:solidFill>
                  <a:srgbClr val="F896A3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F896A3"/>
                </a:solidFill>
                <a:latin typeface="Arial"/>
                <a:cs typeface="Arial"/>
              </a:rPr>
              <a:t>seleccionados</a:t>
            </a:r>
            <a:r>
              <a:rPr lang="en-US" sz="1400" b="1" dirty="0">
                <a:solidFill>
                  <a:srgbClr val="F896A3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forman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una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estructura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cubierta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robusta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única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alrededor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de la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gotita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aceite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que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permite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una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F896A3"/>
                </a:solidFill>
                <a:latin typeface="Arial"/>
                <a:cs typeface="Arial"/>
              </a:rPr>
              <a:t>estabilidad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física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y química.</a:t>
            </a:r>
            <a:r>
              <a:rPr lang="en-US" sz="1400" baseline="30000" dirty="0">
                <a:solidFill>
                  <a:schemeClr val="tx1"/>
                </a:solidFill>
                <a:latin typeface="Arial"/>
                <a:cs typeface="Arial"/>
              </a:rPr>
              <a:t>1-3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9870" lvl="1" indent="-229870" defTabSz="121917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C8E9B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F896A3"/>
                </a:solidFill>
                <a:latin typeface="Arial"/>
                <a:cs typeface="Arial"/>
              </a:rPr>
              <a:t>La crema CAL/BDP se </a:t>
            </a:r>
            <a:r>
              <a:rPr lang="en-US" sz="1400" b="1" dirty="0" err="1">
                <a:solidFill>
                  <a:srgbClr val="F896A3"/>
                </a:solidFill>
                <a:latin typeface="Arial"/>
                <a:cs typeface="Arial"/>
              </a:rPr>
              <a:t>extiende</a:t>
            </a:r>
            <a:r>
              <a:rPr lang="en-US" sz="1400" b="1" dirty="0">
                <a:solidFill>
                  <a:srgbClr val="F896A3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F896A3"/>
                </a:solidFill>
                <a:latin typeface="Arial"/>
                <a:cs typeface="Arial"/>
              </a:rPr>
              <a:t>fácilmente</a:t>
            </a:r>
            <a:r>
              <a:rPr lang="en-US" sz="1400" b="1" dirty="0">
                <a:solidFill>
                  <a:srgbClr val="F896A3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sobre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la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piel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y CAP y BDP se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liberan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de sus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gotitas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aceite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individuales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permitiendo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la </a:t>
            </a:r>
            <a:r>
              <a:rPr lang="en-US" sz="1400" b="1" dirty="0" err="1">
                <a:solidFill>
                  <a:srgbClr val="F896A3"/>
                </a:solidFill>
                <a:latin typeface="Arial"/>
                <a:cs typeface="Arial"/>
              </a:rPr>
              <a:t>penetración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la piel.</a:t>
            </a:r>
            <a:r>
              <a:rPr lang="en-US" sz="1400" baseline="30000" dirty="0">
                <a:solidFill>
                  <a:schemeClr val="tx1"/>
                </a:solidFill>
                <a:latin typeface="Arial"/>
                <a:cs typeface="Arial"/>
              </a:rPr>
              <a:t>1</a:t>
            </a:r>
            <a:endParaRPr lang="en-US" sz="1467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5" name="Group 57">
            <a:extLst>
              <a:ext uri="{FF2B5EF4-FFF2-40B4-BE49-F238E27FC236}">
                <a16:creationId xmlns:a16="http://schemas.microsoft.com/office/drawing/2014/main" id="{A621EFE6-6F4C-AC85-381D-8B7905A6C126}"/>
              </a:ext>
            </a:extLst>
          </p:cNvPr>
          <p:cNvGrpSpPr/>
          <p:nvPr/>
        </p:nvGrpSpPr>
        <p:grpSpPr>
          <a:xfrm>
            <a:off x="6810921" y="2502432"/>
            <a:ext cx="4381820" cy="3180189"/>
            <a:chOff x="5773145" y="2045374"/>
            <a:chExt cx="5930129" cy="4144174"/>
          </a:xfrm>
        </p:grpSpPr>
        <p:pic>
          <p:nvPicPr>
            <p:cNvPr id="6" name="Picture 58">
              <a:extLst>
                <a:ext uri="{FF2B5EF4-FFF2-40B4-BE49-F238E27FC236}">
                  <a16:creationId xmlns:a16="http://schemas.microsoft.com/office/drawing/2014/main" id="{AD7736FC-A2AE-0C35-40D1-2CD7C4063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257"/>
            <a:stretch/>
          </p:blipFill>
          <p:spPr>
            <a:xfrm>
              <a:off x="5911913" y="2045374"/>
              <a:ext cx="5791361" cy="4144174"/>
            </a:xfrm>
            <a:prstGeom prst="rect">
              <a:avLst/>
            </a:prstGeom>
          </p:spPr>
        </p:pic>
        <p:sp>
          <p:nvSpPr>
            <p:cNvPr id="7" name="Rectangle 59">
              <a:extLst>
                <a:ext uri="{FF2B5EF4-FFF2-40B4-BE49-F238E27FC236}">
                  <a16:creationId xmlns:a16="http://schemas.microsoft.com/office/drawing/2014/main" id="{E6DAD52A-8225-8E57-07FF-7395179F5A96}"/>
                </a:ext>
              </a:extLst>
            </p:cNvPr>
            <p:cNvSpPr/>
            <p:nvPr/>
          </p:nvSpPr>
          <p:spPr>
            <a:xfrm>
              <a:off x="5773145" y="5749201"/>
              <a:ext cx="3472312" cy="240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defRPr/>
              </a:pPr>
              <a:r>
                <a:rPr lang="es-ES" sz="600" err="1">
                  <a:latin typeface="Arial" panose="020B0604020202020204" pitchFamily="34" charset="0"/>
                  <a:cs typeface="Arial" panose="020B0604020202020204" pitchFamily="34" charset="0"/>
                </a:rPr>
                <a:t>Source</a:t>
              </a:r>
              <a:r>
                <a:rPr lang="es-ES" sz="60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600">
                  <a:latin typeface="Arial" panose="020B0604020202020204" pitchFamily="34" charset="0"/>
                  <a:cs typeface="Arial" panose="020B0604020202020204" pitchFamily="34" charset="0"/>
                </a:rPr>
                <a:t>Armstrong AW </a:t>
              </a:r>
              <a:r>
                <a:rPr lang="en-US" sz="600" i="1">
                  <a:latin typeface="Arial" panose="020B0604020202020204" pitchFamily="34" charset="0"/>
                  <a:cs typeface="Arial" panose="020B0604020202020204" pitchFamily="34" charset="0"/>
                </a:rPr>
                <a:t>et al </a:t>
              </a:r>
              <a:r>
                <a:rPr lang="en-US" sz="600">
                  <a:latin typeface="Arial" panose="020B0604020202020204" pitchFamily="34" charset="0"/>
                  <a:cs typeface="Arial" panose="020B0604020202020204" pitchFamily="34" charset="0"/>
                </a:rPr>
                <a:t>(2022).</a:t>
              </a:r>
              <a:r>
                <a:rPr lang="en-US" sz="600" baseline="300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60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</a:t>
              </a:r>
              <a:endParaRPr lang="es-ES"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8646CE84-8374-B73B-C932-4C737B514324}"/>
              </a:ext>
            </a:extLst>
          </p:cNvPr>
          <p:cNvSpPr txBox="1"/>
          <p:nvPr/>
        </p:nvSpPr>
        <p:spPr>
          <a:xfrm>
            <a:off x="445634" y="6347650"/>
            <a:ext cx="11060565" cy="430887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defTabSz="1219170">
              <a:defRPr/>
            </a:pPr>
            <a:r>
              <a:rPr lang="en-US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BDP: 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dipropionato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betametasona</a:t>
            </a:r>
            <a:r>
              <a:rPr lang="en-US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CAL: 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calcipotriol</a:t>
            </a:r>
            <a:r>
              <a:rPr lang="en-US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PAD: 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dispersión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poli-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afrones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1219170">
              <a:defRPr/>
            </a:pPr>
            <a:r>
              <a:rPr lang="en-US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Armstrong AW, </a:t>
            </a:r>
            <a:r>
              <a:rPr lang="da-DK" sz="7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da-DK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Pooled analysis demonstrating superior patient- reported psoriasis treatment outcomes for Calcipotriene/ Betamethasone dipropionate cream versus suspension/gel. J Drugs Dermatol. 2022; 21(3):242-248. </a:t>
            </a:r>
            <a:r>
              <a:rPr lang="da-DK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Pinter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ES" sz="7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pooled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investigating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safety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novel,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calcipotriene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betamethasone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dipropionate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topical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plaque psoriasis. J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Acad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Dermatol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Venereol</a:t>
            </a:r>
            <a:r>
              <a:rPr lang="es-E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2022; 36(2):228-236. </a:t>
            </a:r>
            <a:r>
              <a:rPr lang="es-ES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Praestegaard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en-US" sz="7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Polyaphron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dispersion technology, a novel topical formulation and delivery system combining drug penetration, local tolerability and convenience of application. Dermatol Ther (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Heidelb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2022 </a:t>
            </a:r>
            <a:r>
              <a:rPr lang="en-US" sz="7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10.1007/s13555-022-00794-y.  </a:t>
            </a:r>
            <a:endParaRPr lang="es-ES" sz="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2">
            <a:extLst>
              <a:ext uri="{FF2B5EF4-FFF2-40B4-BE49-F238E27FC236}">
                <a16:creationId xmlns:a16="http://schemas.microsoft.com/office/drawing/2014/main" id="{C8326314-635B-71EF-D8CB-DB6C5176B333}"/>
              </a:ext>
            </a:extLst>
          </p:cNvPr>
          <p:cNvSpPr/>
          <p:nvPr/>
        </p:nvSpPr>
        <p:spPr>
          <a:xfrm>
            <a:off x="780293" y="1331711"/>
            <a:ext cx="9943707" cy="736171"/>
          </a:xfrm>
          <a:prstGeom prst="roundRect">
            <a:avLst/>
          </a:prstGeom>
          <a:solidFill>
            <a:srgbClr val="015B76"/>
          </a:solidFill>
          <a:ln w="19050">
            <a:solidFill>
              <a:srgbClr val="015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7C76C91F-59CA-6C23-3390-D22B75D7A3AE}"/>
              </a:ext>
            </a:extLst>
          </p:cNvPr>
          <p:cNvSpPr txBox="1">
            <a:spLocks/>
          </p:cNvSpPr>
          <p:nvPr/>
        </p:nvSpPr>
        <p:spPr>
          <a:xfrm>
            <a:off x="951385" y="1318484"/>
            <a:ext cx="9601521" cy="738664"/>
          </a:xfrm>
          <a:prstGeom prst="roundRect">
            <a:avLst/>
          </a:prstGeom>
          <a:noFill/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200" b="0" i="0" kern="1200" baseline="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buNone/>
              <a:defRPr/>
            </a:pPr>
            <a:r>
              <a:rPr lang="es-E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crema CAL/BDP se ha desarrollado utilizando la tecnología PAD y consiste en compuestos activos CAL y BDP totalmente solubilizados en sus propias gotitas de aceite dispersas en una base acuosa</a:t>
            </a:r>
            <a:r>
              <a:rPr lang="en-US" sz="16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1 Título">
            <a:extLst>
              <a:ext uri="{FF2B5EF4-FFF2-40B4-BE49-F238E27FC236}">
                <a16:creationId xmlns:a16="http://schemas.microsoft.com/office/drawing/2014/main" id="{2328007D-EFDF-182D-DBA6-E98D37CDEE3C}"/>
              </a:ext>
            </a:extLst>
          </p:cNvPr>
          <p:cNvSpPr txBox="1">
            <a:spLocks/>
          </p:cNvSpPr>
          <p:nvPr/>
        </p:nvSpPr>
        <p:spPr>
          <a:xfrm>
            <a:off x="648369" y="491429"/>
            <a:ext cx="9784081" cy="606531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7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b="1" i="0" u="none" strike="noStrike" kern="1200" cap="none" spc="0" normalizeH="0" baseline="0" noProof="0">
                <a:ln>
                  <a:noFill/>
                </a:ln>
                <a:solidFill>
                  <a:srgbClr val="015B7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Tecnología PAD en la crema CAL/BDP</a:t>
            </a:r>
            <a:endParaRPr kumimoji="0" lang="es-ES" b="1" i="0" u="none" strike="noStrike" kern="1200" cap="none" spc="0" normalizeH="0" baseline="0" noProof="0">
              <a:ln>
                <a:noFill/>
              </a:ln>
              <a:solidFill>
                <a:srgbClr val="015B76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77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E3149-EE54-FCBE-9202-43B05B98C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2E548-FE15-1D44-0A0F-26E878FFA8F3}"/>
              </a:ext>
            </a:extLst>
          </p:cNvPr>
          <p:cNvSpPr txBox="1">
            <a:spLocks/>
          </p:cNvSpPr>
          <p:nvPr/>
        </p:nvSpPr>
        <p:spPr>
          <a:xfrm>
            <a:off x="646918" y="477145"/>
            <a:ext cx="11217248" cy="565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3200" dirty="0" err="1">
                <a:solidFill>
                  <a:srgbClr val="015B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Tecnolgía</a:t>
            </a:r>
            <a:r>
              <a:rPr lang="es-ES_tradnl" sz="3200" dirty="0">
                <a:solidFill>
                  <a:srgbClr val="015B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PAD: Penetración mejorada en el tejido diana </a:t>
            </a:r>
            <a:endParaRPr lang="es-ES" sz="3200" dirty="0">
              <a:solidFill>
                <a:srgbClr val="015B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2CA544-F6FC-16C6-FEE8-F5DC0F5C9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11" y="1403731"/>
            <a:ext cx="10515600" cy="1148263"/>
          </a:xfrm>
        </p:spPr>
        <p:txBody>
          <a:bodyPr/>
          <a:lstStyle/>
          <a:p>
            <a:r>
              <a:rPr lang="es-ES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Solubilidad completa de los principios activos</a:t>
            </a:r>
          </a:p>
          <a:p>
            <a:r>
              <a:rPr lang="es-ES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Evaporación del agua tras la aplicación conlleva la sobresaturación del fármaco</a:t>
            </a:r>
          </a:p>
          <a:p>
            <a:r>
              <a:rPr lang="es-ES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Bajos niveles de tensioactivos libres que dificulten la penetración</a:t>
            </a:r>
          </a:p>
          <a:p>
            <a:endParaRPr lang="es-ES" sz="18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oogle Shape;718;p18">
            <a:extLst>
              <a:ext uri="{FF2B5EF4-FFF2-40B4-BE49-F238E27FC236}">
                <a16:creationId xmlns:a16="http://schemas.microsoft.com/office/drawing/2014/main" id="{609E92C9-11FB-4966-8240-B237F45AC6FF}"/>
              </a:ext>
            </a:extLst>
          </p:cNvPr>
          <p:cNvGrpSpPr/>
          <p:nvPr/>
        </p:nvGrpSpPr>
        <p:grpSpPr>
          <a:xfrm>
            <a:off x="4172876" y="2794449"/>
            <a:ext cx="3354519" cy="2702986"/>
            <a:chOff x="1203092" y="3470478"/>
            <a:chExt cx="3354519" cy="2702986"/>
          </a:xfrm>
        </p:grpSpPr>
        <p:pic>
          <p:nvPicPr>
            <p:cNvPr id="7" name="Google Shape;719;p18">
              <a:extLst>
                <a:ext uri="{FF2B5EF4-FFF2-40B4-BE49-F238E27FC236}">
                  <a16:creationId xmlns:a16="http://schemas.microsoft.com/office/drawing/2014/main" id="{537FCBD1-6FF7-4A8A-2B15-644C1A74029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3614" r="47969" b="7226"/>
            <a:stretch/>
          </p:blipFill>
          <p:spPr>
            <a:xfrm>
              <a:off x="1232041" y="3470478"/>
              <a:ext cx="2808658" cy="2677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720;p18">
              <a:extLst>
                <a:ext uri="{FF2B5EF4-FFF2-40B4-BE49-F238E27FC236}">
                  <a16:creationId xmlns:a16="http://schemas.microsoft.com/office/drawing/2014/main" id="{98053C61-DF0F-0378-59C5-F80E6205CF9A}"/>
                </a:ext>
              </a:extLst>
            </p:cNvPr>
            <p:cNvSpPr txBox="1"/>
            <p:nvPr/>
          </p:nvSpPr>
          <p:spPr>
            <a:xfrm>
              <a:off x="1885185" y="3509936"/>
              <a:ext cx="1923804" cy="33851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Betametasona</a:t>
              </a:r>
              <a:endParaRPr kumimoji="0" lang="es-E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" name="Google Shape;721;p18">
              <a:extLst>
                <a:ext uri="{FF2B5EF4-FFF2-40B4-BE49-F238E27FC236}">
                  <a16:creationId xmlns:a16="http://schemas.microsoft.com/office/drawing/2014/main" id="{1BFF5F0B-0890-A041-B811-5F3F439BDA98}"/>
                </a:ext>
              </a:extLst>
            </p:cNvPr>
            <p:cNvSpPr txBox="1"/>
            <p:nvPr/>
          </p:nvSpPr>
          <p:spPr>
            <a:xfrm>
              <a:off x="2084624" y="3959682"/>
              <a:ext cx="1201134" cy="3931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Crema PAD CAL/BDP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Gel CAL/BDP</a:t>
              </a: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722;p18">
              <a:extLst>
                <a:ext uri="{FF2B5EF4-FFF2-40B4-BE49-F238E27FC236}">
                  <a16:creationId xmlns:a16="http://schemas.microsoft.com/office/drawing/2014/main" id="{C1DD258E-15B3-5152-E1FA-ACFB20B28B39}"/>
                </a:ext>
              </a:extLst>
            </p:cNvPr>
            <p:cNvSpPr txBox="1"/>
            <p:nvPr/>
          </p:nvSpPr>
          <p:spPr>
            <a:xfrm rot="-5400000">
              <a:off x="356606" y="4647248"/>
              <a:ext cx="1923804" cy="2308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Flujo acumulativo (ng/cm</a:t>
              </a:r>
              <a:r>
                <a:rPr kumimoji="0" lang="es-ES" sz="9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kumimoji="0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723;p18">
              <a:extLst>
                <a:ext uri="{FF2B5EF4-FFF2-40B4-BE49-F238E27FC236}">
                  <a16:creationId xmlns:a16="http://schemas.microsoft.com/office/drawing/2014/main" id="{8B6A1D4F-E096-8543-FF5A-EF7449DF442F}"/>
                </a:ext>
              </a:extLst>
            </p:cNvPr>
            <p:cNvSpPr txBox="1"/>
            <p:nvPr/>
          </p:nvSpPr>
          <p:spPr>
            <a:xfrm>
              <a:off x="1203092" y="3539369"/>
              <a:ext cx="293099" cy="30573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724;p18">
              <a:extLst>
                <a:ext uri="{FF2B5EF4-FFF2-40B4-BE49-F238E27FC236}">
                  <a16:creationId xmlns:a16="http://schemas.microsoft.com/office/drawing/2014/main" id="{F0344D9C-1271-367A-7FDA-14779E0EDDC5}"/>
                </a:ext>
              </a:extLst>
            </p:cNvPr>
            <p:cNvSpPr txBox="1"/>
            <p:nvPr/>
          </p:nvSpPr>
          <p:spPr>
            <a:xfrm>
              <a:off x="1809528" y="5941713"/>
              <a:ext cx="135753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725;p18">
              <a:extLst>
                <a:ext uri="{FF2B5EF4-FFF2-40B4-BE49-F238E27FC236}">
                  <a16:creationId xmlns:a16="http://schemas.microsoft.com/office/drawing/2014/main" id="{6CE079F0-7739-871B-7C87-21549DF0F5E6}"/>
                </a:ext>
              </a:extLst>
            </p:cNvPr>
            <p:cNvSpPr txBox="1"/>
            <p:nvPr/>
          </p:nvSpPr>
          <p:spPr>
            <a:xfrm>
              <a:off x="2001610" y="5941713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12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26;p18">
              <a:extLst>
                <a:ext uri="{FF2B5EF4-FFF2-40B4-BE49-F238E27FC236}">
                  <a16:creationId xmlns:a16="http://schemas.microsoft.com/office/drawing/2014/main" id="{A46861DD-05F4-F294-EF2E-72FB649F9EBC}"/>
                </a:ext>
              </a:extLst>
            </p:cNvPr>
            <p:cNvSpPr txBox="1"/>
            <p:nvPr/>
          </p:nvSpPr>
          <p:spPr>
            <a:xfrm>
              <a:off x="2269295" y="5941713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27;p18">
              <a:extLst>
                <a:ext uri="{FF2B5EF4-FFF2-40B4-BE49-F238E27FC236}">
                  <a16:creationId xmlns:a16="http://schemas.microsoft.com/office/drawing/2014/main" id="{1001706B-7B81-1085-3F70-C6F6BDDFA854}"/>
                </a:ext>
              </a:extLst>
            </p:cNvPr>
            <p:cNvSpPr txBox="1"/>
            <p:nvPr/>
          </p:nvSpPr>
          <p:spPr>
            <a:xfrm>
              <a:off x="2548629" y="5941713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36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28;p18">
              <a:extLst>
                <a:ext uri="{FF2B5EF4-FFF2-40B4-BE49-F238E27FC236}">
                  <a16:creationId xmlns:a16="http://schemas.microsoft.com/office/drawing/2014/main" id="{CA562F8B-22C1-329F-83CE-F3C90707157D}"/>
                </a:ext>
              </a:extLst>
            </p:cNvPr>
            <p:cNvSpPr txBox="1"/>
            <p:nvPr/>
          </p:nvSpPr>
          <p:spPr>
            <a:xfrm>
              <a:off x="2821853" y="5941713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48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729;p18">
              <a:extLst>
                <a:ext uri="{FF2B5EF4-FFF2-40B4-BE49-F238E27FC236}">
                  <a16:creationId xmlns:a16="http://schemas.microsoft.com/office/drawing/2014/main" id="{5790C897-2439-1DDF-0710-97490C03A2C9}"/>
                </a:ext>
              </a:extLst>
            </p:cNvPr>
            <p:cNvSpPr txBox="1"/>
            <p:nvPr/>
          </p:nvSpPr>
          <p:spPr>
            <a:xfrm>
              <a:off x="3095860" y="5941713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730;p18">
              <a:extLst>
                <a:ext uri="{FF2B5EF4-FFF2-40B4-BE49-F238E27FC236}">
                  <a16:creationId xmlns:a16="http://schemas.microsoft.com/office/drawing/2014/main" id="{68AA5DC0-428D-E7ED-B2ED-FCB026BEACE3}"/>
                </a:ext>
              </a:extLst>
            </p:cNvPr>
            <p:cNvSpPr txBox="1"/>
            <p:nvPr/>
          </p:nvSpPr>
          <p:spPr>
            <a:xfrm>
              <a:off x="3371117" y="5941713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731;p18">
              <a:extLst>
                <a:ext uri="{FF2B5EF4-FFF2-40B4-BE49-F238E27FC236}">
                  <a16:creationId xmlns:a16="http://schemas.microsoft.com/office/drawing/2014/main" id="{67A9D146-0E45-3BAA-1465-A62D316DCC18}"/>
                </a:ext>
              </a:extLst>
            </p:cNvPr>
            <p:cNvSpPr txBox="1"/>
            <p:nvPr/>
          </p:nvSpPr>
          <p:spPr>
            <a:xfrm>
              <a:off x="3636478" y="5941713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84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732;p18">
              <a:extLst>
                <a:ext uri="{FF2B5EF4-FFF2-40B4-BE49-F238E27FC236}">
                  <a16:creationId xmlns:a16="http://schemas.microsoft.com/office/drawing/2014/main" id="{04180E4A-09EB-D495-FB39-520263A8ED9A}"/>
                </a:ext>
              </a:extLst>
            </p:cNvPr>
            <p:cNvSpPr txBox="1"/>
            <p:nvPr/>
          </p:nvSpPr>
          <p:spPr>
            <a:xfrm>
              <a:off x="3869085" y="5957591"/>
              <a:ext cx="688526" cy="2158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Horas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733;p18">
              <a:extLst>
                <a:ext uri="{FF2B5EF4-FFF2-40B4-BE49-F238E27FC236}">
                  <a16:creationId xmlns:a16="http://schemas.microsoft.com/office/drawing/2014/main" id="{4EF3C7EF-9AA3-3F1D-36E9-4F2B33527481}"/>
                </a:ext>
              </a:extLst>
            </p:cNvPr>
            <p:cNvSpPr txBox="1"/>
            <p:nvPr/>
          </p:nvSpPr>
          <p:spPr>
            <a:xfrm>
              <a:off x="1664536" y="5753220"/>
              <a:ext cx="135753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734;p18">
              <a:extLst>
                <a:ext uri="{FF2B5EF4-FFF2-40B4-BE49-F238E27FC236}">
                  <a16:creationId xmlns:a16="http://schemas.microsoft.com/office/drawing/2014/main" id="{5D781035-4F10-6A5D-E5C9-B7BDC070E176}"/>
                </a:ext>
              </a:extLst>
            </p:cNvPr>
            <p:cNvSpPr txBox="1"/>
            <p:nvPr/>
          </p:nvSpPr>
          <p:spPr>
            <a:xfrm>
              <a:off x="1416591" y="5465051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1000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735;p18">
              <a:extLst>
                <a:ext uri="{FF2B5EF4-FFF2-40B4-BE49-F238E27FC236}">
                  <a16:creationId xmlns:a16="http://schemas.microsoft.com/office/drawing/2014/main" id="{28E2DBF0-524D-C207-2BA8-4E1D12B527F1}"/>
                </a:ext>
              </a:extLst>
            </p:cNvPr>
            <p:cNvSpPr txBox="1"/>
            <p:nvPr/>
          </p:nvSpPr>
          <p:spPr>
            <a:xfrm>
              <a:off x="1415826" y="5135138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2000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736;p18">
              <a:extLst>
                <a:ext uri="{FF2B5EF4-FFF2-40B4-BE49-F238E27FC236}">
                  <a16:creationId xmlns:a16="http://schemas.microsoft.com/office/drawing/2014/main" id="{DEF938F4-C6E3-1049-E380-73A24D992AA2}"/>
                </a:ext>
              </a:extLst>
            </p:cNvPr>
            <p:cNvSpPr txBox="1"/>
            <p:nvPr/>
          </p:nvSpPr>
          <p:spPr>
            <a:xfrm>
              <a:off x="1415825" y="4815573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3000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737;p18">
              <a:extLst>
                <a:ext uri="{FF2B5EF4-FFF2-40B4-BE49-F238E27FC236}">
                  <a16:creationId xmlns:a16="http://schemas.microsoft.com/office/drawing/2014/main" id="{F7F64E89-9482-029A-ACE2-C65BD995CAE2}"/>
                </a:ext>
              </a:extLst>
            </p:cNvPr>
            <p:cNvSpPr txBox="1"/>
            <p:nvPr/>
          </p:nvSpPr>
          <p:spPr>
            <a:xfrm>
              <a:off x="1412217" y="4494584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4000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738;p18">
              <a:extLst>
                <a:ext uri="{FF2B5EF4-FFF2-40B4-BE49-F238E27FC236}">
                  <a16:creationId xmlns:a16="http://schemas.microsoft.com/office/drawing/2014/main" id="{601EAAAA-96AB-4743-1A4B-2E5AF69FA9CC}"/>
                </a:ext>
              </a:extLst>
            </p:cNvPr>
            <p:cNvSpPr txBox="1"/>
            <p:nvPr/>
          </p:nvSpPr>
          <p:spPr>
            <a:xfrm>
              <a:off x="1411452" y="4164671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5000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739;p18">
              <a:extLst>
                <a:ext uri="{FF2B5EF4-FFF2-40B4-BE49-F238E27FC236}">
                  <a16:creationId xmlns:a16="http://schemas.microsoft.com/office/drawing/2014/main" id="{CFA75734-E1BC-9DBC-DEB1-4BBBACD7C614}"/>
                </a:ext>
              </a:extLst>
            </p:cNvPr>
            <p:cNvSpPr txBox="1"/>
            <p:nvPr/>
          </p:nvSpPr>
          <p:spPr>
            <a:xfrm>
              <a:off x="1411451" y="3845106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6000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740;p18">
            <a:extLst>
              <a:ext uri="{FF2B5EF4-FFF2-40B4-BE49-F238E27FC236}">
                <a16:creationId xmlns:a16="http://schemas.microsoft.com/office/drawing/2014/main" id="{80073AEB-D5A3-D9B2-B2A0-6DB4E0A83287}"/>
              </a:ext>
            </a:extLst>
          </p:cNvPr>
          <p:cNvGrpSpPr/>
          <p:nvPr/>
        </p:nvGrpSpPr>
        <p:grpSpPr>
          <a:xfrm>
            <a:off x="815497" y="2793095"/>
            <a:ext cx="3370575" cy="2660357"/>
            <a:chOff x="4367521" y="3502847"/>
            <a:chExt cx="3370575" cy="2660357"/>
          </a:xfrm>
        </p:grpSpPr>
        <p:pic>
          <p:nvPicPr>
            <p:cNvPr id="31" name="Google Shape;741;p18">
              <a:extLst>
                <a:ext uri="{FF2B5EF4-FFF2-40B4-BE49-F238E27FC236}">
                  <a16:creationId xmlns:a16="http://schemas.microsoft.com/office/drawing/2014/main" id="{3AFE987A-8529-851A-9705-21037B449DF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1584" b="8349"/>
            <a:stretch/>
          </p:blipFill>
          <p:spPr>
            <a:xfrm>
              <a:off x="4367521" y="3502847"/>
              <a:ext cx="2808657" cy="26450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742;p18">
              <a:extLst>
                <a:ext uri="{FF2B5EF4-FFF2-40B4-BE49-F238E27FC236}">
                  <a16:creationId xmlns:a16="http://schemas.microsoft.com/office/drawing/2014/main" id="{376EE4B4-0F4B-BF45-9738-24B9D577464F}"/>
                </a:ext>
              </a:extLst>
            </p:cNvPr>
            <p:cNvSpPr txBox="1"/>
            <p:nvPr/>
          </p:nvSpPr>
          <p:spPr>
            <a:xfrm>
              <a:off x="5220104" y="3992051"/>
              <a:ext cx="1201134" cy="3931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Crema PAD CAL/BDP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Gel CAL/BDP</a:t>
              </a: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743;p18">
              <a:extLst>
                <a:ext uri="{FF2B5EF4-FFF2-40B4-BE49-F238E27FC236}">
                  <a16:creationId xmlns:a16="http://schemas.microsoft.com/office/drawing/2014/main" id="{9BA6607C-50CA-5B94-AABE-09F7D49D3478}"/>
                </a:ext>
              </a:extLst>
            </p:cNvPr>
            <p:cNvSpPr txBox="1"/>
            <p:nvPr/>
          </p:nvSpPr>
          <p:spPr>
            <a:xfrm>
              <a:off x="4636552" y="3548608"/>
              <a:ext cx="2648014" cy="33851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s-ES_tradnl"/>
              </a:defPPr>
              <a:lvl1pPr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>
                  <a:solidFill>
                    <a:schemeClr val="accent6">
                      <a:lumMod val="50000"/>
                    </a:schemeClr>
                  </a:solidFill>
                  <a:ea typeface="Arial"/>
                  <a:cs typeface="Arial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Calcipotriol</a:t>
              </a:r>
              <a:endPara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4" name="Google Shape;744;p18">
              <a:extLst>
                <a:ext uri="{FF2B5EF4-FFF2-40B4-BE49-F238E27FC236}">
                  <a16:creationId xmlns:a16="http://schemas.microsoft.com/office/drawing/2014/main" id="{AA773F2B-F5E0-8AF1-C94A-D1B27E93BD86}"/>
                </a:ext>
              </a:extLst>
            </p:cNvPr>
            <p:cNvSpPr txBox="1"/>
            <p:nvPr/>
          </p:nvSpPr>
          <p:spPr>
            <a:xfrm rot="-5400000">
              <a:off x="3559234" y="4743070"/>
              <a:ext cx="1923804" cy="2308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Flujo acumulativo (ng/cm</a:t>
              </a:r>
              <a:r>
                <a:rPr kumimoji="0" lang="es-ES" sz="9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kumimoji="0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745;p18">
              <a:extLst>
                <a:ext uri="{FF2B5EF4-FFF2-40B4-BE49-F238E27FC236}">
                  <a16:creationId xmlns:a16="http://schemas.microsoft.com/office/drawing/2014/main" id="{3DE136F7-F045-50CE-705E-8F13A815126E}"/>
                </a:ext>
              </a:extLst>
            </p:cNvPr>
            <p:cNvSpPr txBox="1"/>
            <p:nvPr/>
          </p:nvSpPr>
          <p:spPr>
            <a:xfrm>
              <a:off x="7059767" y="5950528"/>
              <a:ext cx="678329" cy="21267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Horas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746;p18">
              <a:extLst>
                <a:ext uri="{FF2B5EF4-FFF2-40B4-BE49-F238E27FC236}">
                  <a16:creationId xmlns:a16="http://schemas.microsoft.com/office/drawing/2014/main" id="{C024A329-EEFF-3645-2765-CE854C622FB7}"/>
                </a:ext>
              </a:extLst>
            </p:cNvPr>
            <p:cNvSpPr txBox="1"/>
            <p:nvPr/>
          </p:nvSpPr>
          <p:spPr>
            <a:xfrm>
              <a:off x="4451390" y="3541305"/>
              <a:ext cx="293099" cy="30573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747;p18">
              <a:extLst>
                <a:ext uri="{FF2B5EF4-FFF2-40B4-BE49-F238E27FC236}">
                  <a16:creationId xmlns:a16="http://schemas.microsoft.com/office/drawing/2014/main" id="{4881C042-B44E-C871-0B9C-893807790892}"/>
                </a:ext>
              </a:extLst>
            </p:cNvPr>
            <p:cNvSpPr txBox="1"/>
            <p:nvPr/>
          </p:nvSpPr>
          <p:spPr>
            <a:xfrm>
              <a:off x="4956142" y="5940689"/>
              <a:ext cx="135753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748;p18">
              <a:extLst>
                <a:ext uri="{FF2B5EF4-FFF2-40B4-BE49-F238E27FC236}">
                  <a16:creationId xmlns:a16="http://schemas.microsoft.com/office/drawing/2014/main" id="{9DD9928F-D37F-8496-EBF3-D35584AC7A10}"/>
                </a:ext>
              </a:extLst>
            </p:cNvPr>
            <p:cNvSpPr txBox="1"/>
            <p:nvPr/>
          </p:nvSpPr>
          <p:spPr>
            <a:xfrm>
              <a:off x="5148224" y="5940689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12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749;p18">
              <a:extLst>
                <a:ext uri="{FF2B5EF4-FFF2-40B4-BE49-F238E27FC236}">
                  <a16:creationId xmlns:a16="http://schemas.microsoft.com/office/drawing/2014/main" id="{1E56B457-81A1-5FC0-4DE5-EB93DDC6A63D}"/>
                </a:ext>
              </a:extLst>
            </p:cNvPr>
            <p:cNvSpPr txBox="1"/>
            <p:nvPr/>
          </p:nvSpPr>
          <p:spPr>
            <a:xfrm>
              <a:off x="5415909" y="5940689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750;p18">
              <a:extLst>
                <a:ext uri="{FF2B5EF4-FFF2-40B4-BE49-F238E27FC236}">
                  <a16:creationId xmlns:a16="http://schemas.microsoft.com/office/drawing/2014/main" id="{8C331D98-1E01-C420-C17A-8DE0D8FC13DB}"/>
                </a:ext>
              </a:extLst>
            </p:cNvPr>
            <p:cNvSpPr txBox="1"/>
            <p:nvPr/>
          </p:nvSpPr>
          <p:spPr>
            <a:xfrm>
              <a:off x="5695243" y="5940689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36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751;p18">
              <a:extLst>
                <a:ext uri="{FF2B5EF4-FFF2-40B4-BE49-F238E27FC236}">
                  <a16:creationId xmlns:a16="http://schemas.microsoft.com/office/drawing/2014/main" id="{AD7C768C-203D-3DDA-AF4D-C10AA44A51F1}"/>
                </a:ext>
              </a:extLst>
            </p:cNvPr>
            <p:cNvSpPr txBox="1"/>
            <p:nvPr/>
          </p:nvSpPr>
          <p:spPr>
            <a:xfrm>
              <a:off x="5968467" y="5940689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48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752;p18">
              <a:extLst>
                <a:ext uri="{FF2B5EF4-FFF2-40B4-BE49-F238E27FC236}">
                  <a16:creationId xmlns:a16="http://schemas.microsoft.com/office/drawing/2014/main" id="{C3EC7B22-19D0-809E-E201-D4F95C0CF608}"/>
                </a:ext>
              </a:extLst>
            </p:cNvPr>
            <p:cNvSpPr txBox="1"/>
            <p:nvPr/>
          </p:nvSpPr>
          <p:spPr>
            <a:xfrm>
              <a:off x="6242474" y="5940689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753;p18">
              <a:extLst>
                <a:ext uri="{FF2B5EF4-FFF2-40B4-BE49-F238E27FC236}">
                  <a16:creationId xmlns:a16="http://schemas.microsoft.com/office/drawing/2014/main" id="{11AEDBF1-912E-5885-1A43-C1DC94CE93BF}"/>
                </a:ext>
              </a:extLst>
            </p:cNvPr>
            <p:cNvSpPr txBox="1"/>
            <p:nvPr/>
          </p:nvSpPr>
          <p:spPr>
            <a:xfrm>
              <a:off x="6517731" y="5940689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754;p18">
              <a:extLst>
                <a:ext uri="{FF2B5EF4-FFF2-40B4-BE49-F238E27FC236}">
                  <a16:creationId xmlns:a16="http://schemas.microsoft.com/office/drawing/2014/main" id="{CBDEDEC7-A47F-DCAF-8D00-A92A151EE337}"/>
                </a:ext>
              </a:extLst>
            </p:cNvPr>
            <p:cNvSpPr txBox="1"/>
            <p:nvPr/>
          </p:nvSpPr>
          <p:spPr>
            <a:xfrm>
              <a:off x="6783092" y="5940689"/>
              <a:ext cx="341119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84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755;p18">
              <a:extLst>
                <a:ext uri="{FF2B5EF4-FFF2-40B4-BE49-F238E27FC236}">
                  <a16:creationId xmlns:a16="http://schemas.microsoft.com/office/drawing/2014/main" id="{16BBE428-ADB4-7F05-9AA0-4C03D9DADC6D}"/>
                </a:ext>
              </a:extLst>
            </p:cNvPr>
            <p:cNvSpPr txBox="1"/>
            <p:nvPr/>
          </p:nvSpPr>
          <p:spPr>
            <a:xfrm>
              <a:off x="4808255" y="5793341"/>
              <a:ext cx="135753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756;p18">
              <a:extLst>
                <a:ext uri="{FF2B5EF4-FFF2-40B4-BE49-F238E27FC236}">
                  <a16:creationId xmlns:a16="http://schemas.microsoft.com/office/drawing/2014/main" id="{769B45CD-3756-BF36-3787-9078A26BF6DA}"/>
                </a:ext>
              </a:extLst>
            </p:cNvPr>
            <p:cNvSpPr txBox="1"/>
            <p:nvPr/>
          </p:nvSpPr>
          <p:spPr>
            <a:xfrm>
              <a:off x="4560310" y="5505172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757;p18">
              <a:extLst>
                <a:ext uri="{FF2B5EF4-FFF2-40B4-BE49-F238E27FC236}">
                  <a16:creationId xmlns:a16="http://schemas.microsoft.com/office/drawing/2014/main" id="{4D6AF52D-6463-CB5D-5116-98EFDBBF48F6}"/>
                </a:ext>
              </a:extLst>
            </p:cNvPr>
            <p:cNvSpPr txBox="1"/>
            <p:nvPr/>
          </p:nvSpPr>
          <p:spPr>
            <a:xfrm>
              <a:off x="4559545" y="5175259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758;p18">
              <a:extLst>
                <a:ext uri="{FF2B5EF4-FFF2-40B4-BE49-F238E27FC236}">
                  <a16:creationId xmlns:a16="http://schemas.microsoft.com/office/drawing/2014/main" id="{B3AADEE5-1C61-F7E8-68F0-D27BD7B2F659}"/>
                </a:ext>
              </a:extLst>
            </p:cNvPr>
            <p:cNvSpPr txBox="1"/>
            <p:nvPr/>
          </p:nvSpPr>
          <p:spPr>
            <a:xfrm>
              <a:off x="4559544" y="4855694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59;p18">
              <a:extLst>
                <a:ext uri="{FF2B5EF4-FFF2-40B4-BE49-F238E27FC236}">
                  <a16:creationId xmlns:a16="http://schemas.microsoft.com/office/drawing/2014/main" id="{4F0A53C9-1E62-1681-AADD-EF71526B2416}"/>
                </a:ext>
              </a:extLst>
            </p:cNvPr>
            <p:cNvSpPr txBox="1"/>
            <p:nvPr/>
          </p:nvSpPr>
          <p:spPr>
            <a:xfrm>
              <a:off x="4555936" y="4534705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60;p18">
              <a:extLst>
                <a:ext uri="{FF2B5EF4-FFF2-40B4-BE49-F238E27FC236}">
                  <a16:creationId xmlns:a16="http://schemas.microsoft.com/office/drawing/2014/main" id="{32AC3CED-30F6-795D-ED85-A49331023AC4}"/>
                </a:ext>
              </a:extLst>
            </p:cNvPr>
            <p:cNvSpPr txBox="1"/>
            <p:nvPr/>
          </p:nvSpPr>
          <p:spPr>
            <a:xfrm>
              <a:off x="4555171" y="4204792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1000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61;p18">
              <a:extLst>
                <a:ext uri="{FF2B5EF4-FFF2-40B4-BE49-F238E27FC236}">
                  <a16:creationId xmlns:a16="http://schemas.microsoft.com/office/drawing/2014/main" id="{2E16C39A-8195-08BB-D977-FFEB8BB69DA7}"/>
                </a:ext>
              </a:extLst>
            </p:cNvPr>
            <p:cNvSpPr txBox="1"/>
            <p:nvPr/>
          </p:nvSpPr>
          <p:spPr>
            <a:xfrm>
              <a:off x="4555170" y="3885227"/>
              <a:ext cx="457667" cy="1954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1200</a:t>
              </a: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TextBox 68">
            <a:extLst>
              <a:ext uri="{FF2B5EF4-FFF2-40B4-BE49-F238E27FC236}">
                <a16:creationId xmlns:a16="http://schemas.microsoft.com/office/drawing/2014/main" id="{08998CED-BDA7-D5D8-F58F-05BA43598362}"/>
              </a:ext>
            </a:extLst>
          </p:cNvPr>
          <p:cNvSpPr txBox="1"/>
          <p:nvPr/>
        </p:nvSpPr>
        <p:spPr>
          <a:xfrm>
            <a:off x="347118" y="6331965"/>
            <a:ext cx="11230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Praestegaard M, Steele F, Crutchley N. Polyaphron Dispersion Technology, A Novel Topical Formulation and Delivery System Combining Drug Penetration, Local Tolerability and Convenience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Application. Dermatol Ther (Heidelb). 2022 Oct;12(10):2217-2231</a:t>
            </a:r>
            <a:r>
              <a:rPr kumimoji="0" lang="nl-NL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5" name="TextBox 68">
            <a:extLst>
              <a:ext uri="{FF2B5EF4-FFF2-40B4-BE49-F238E27FC236}">
                <a16:creationId xmlns:a16="http://schemas.microsoft.com/office/drawing/2014/main" id="{6D22E4A5-CE1F-D7B7-8685-F6DD4750E4F4}"/>
              </a:ext>
            </a:extLst>
          </p:cNvPr>
          <p:cNvSpPr txBox="1"/>
          <p:nvPr/>
        </p:nvSpPr>
        <p:spPr>
          <a:xfrm>
            <a:off x="323209" y="6590630"/>
            <a:ext cx="930368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Estudio con Franz Cells. CAL: calcipotriol, BDP: dipropionato de betametasona; </a:t>
            </a:r>
            <a:r>
              <a:rPr kumimoji="0" lang="en-U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Figura adaptada de Praestegaard M et al. Dermatol Ther (Heidelb). 2022 </a:t>
            </a:r>
          </a:p>
        </p:txBody>
      </p:sp>
      <p:sp>
        <p:nvSpPr>
          <p:cNvPr id="56" name="Google Shape;717;p18">
            <a:extLst>
              <a:ext uri="{FF2B5EF4-FFF2-40B4-BE49-F238E27FC236}">
                <a16:creationId xmlns:a16="http://schemas.microsoft.com/office/drawing/2014/main" id="{D112E16B-CECC-B63E-C9CC-E3092E146C6E}"/>
              </a:ext>
            </a:extLst>
          </p:cNvPr>
          <p:cNvSpPr txBox="1"/>
          <p:nvPr/>
        </p:nvSpPr>
        <p:spPr>
          <a:xfrm>
            <a:off x="7527395" y="3798196"/>
            <a:ext cx="419317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15B7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Mayor flujo de CAL y BDP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 través de la epidermis que la formulación en gel.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04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28A3A-B64B-79B8-B618-50A3E7C7E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dondear rectángulo de esquina diagonal 2">
            <a:extLst>
              <a:ext uri="{FF2B5EF4-FFF2-40B4-BE49-F238E27FC236}">
                <a16:creationId xmlns:a16="http://schemas.microsoft.com/office/drawing/2014/main" id="{4ADA19BA-257D-85C2-271C-10A09D5FA099}"/>
              </a:ext>
            </a:extLst>
          </p:cNvPr>
          <p:cNvSpPr/>
          <p:nvPr/>
        </p:nvSpPr>
        <p:spPr>
          <a:xfrm>
            <a:off x="888151" y="1551960"/>
            <a:ext cx="10209564" cy="3754080"/>
          </a:xfrm>
          <a:prstGeom prst="round2DiagRect">
            <a:avLst/>
          </a:prstGeom>
          <a:solidFill>
            <a:srgbClr val="E2F3FA">
              <a:alpha val="675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DBF2BF27-1823-0DA5-1A00-12A93E12FA0A}"/>
              </a:ext>
            </a:extLst>
          </p:cNvPr>
          <p:cNvSpPr txBox="1">
            <a:spLocks/>
          </p:cNvSpPr>
          <p:nvPr/>
        </p:nvSpPr>
        <p:spPr>
          <a:xfrm>
            <a:off x="748756" y="533117"/>
            <a:ext cx="9784081" cy="606531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7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solidFill>
                  <a:srgbClr val="0067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Excipientes de las combinaciones de CAL/BDP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B620F66-2FAA-9716-BF02-03CF8B714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851014"/>
              </p:ext>
            </p:extLst>
          </p:nvPr>
        </p:nvGraphicFramePr>
        <p:xfrm>
          <a:off x="876576" y="1551960"/>
          <a:ext cx="10209564" cy="3754080"/>
        </p:xfrm>
        <a:graphic>
          <a:graphicData uri="http://schemas.openxmlformats.org/drawingml/2006/table">
            <a:tbl>
              <a:tblPr firstRow="1" bandRow="1"/>
              <a:tblGrid>
                <a:gridCol w="1296453">
                  <a:extLst>
                    <a:ext uri="{9D8B030D-6E8A-4147-A177-3AD203B41FA5}">
                      <a16:colId xmlns:a16="http://schemas.microsoft.com/office/drawing/2014/main" val="2343864790"/>
                    </a:ext>
                  </a:extLst>
                </a:gridCol>
                <a:gridCol w="2736341">
                  <a:extLst>
                    <a:ext uri="{9D8B030D-6E8A-4147-A177-3AD203B41FA5}">
                      <a16:colId xmlns:a16="http://schemas.microsoft.com/office/drawing/2014/main" val="2213868557"/>
                    </a:ext>
                  </a:extLst>
                </a:gridCol>
                <a:gridCol w="2065798">
                  <a:extLst>
                    <a:ext uri="{9D8B030D-6E8A-4147-A177-3AD203B41FA5}">
                      <a16:colId xmlns:a16="http://schemas.microsoft.com/office/drawing/2014/main" val="4207362855"/>
                    </a:ext>
                  </a:extLst>
                </a:gridCol>
                <a:gridCol w="2061336">
                  <a:extLst>
                    <a:ext uri="{9D8B030D-6E8A-4147-A177-3AD203B41FA5}">
                      <a16:colId xmlns:a16="http://schemas.microsoft.com/office/drawing/2014/main" val="368669719"/>
                    </a:ext>
                  </a:extLst>
                </a:gridCol>
                <a:gridCol w="2049636">
                  <a:extLst>
                    <a:ext uri="{9D8B030D-6E8A-4147-A177-3AD203B41FA5}">
                      <a16:colId xmlns:a16="http://schemas.microsoft.com/office/drawing/2014/main" val="2205897158"/>
                    </a:ext>
                  </a:extLst>
                </a:gridCol>
              </a:tblGrid>
              <a:tr h="5006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200" b="1">
                          <a:solidFill>
                            <a:srgbClr val="1F6B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FICHA TÉCNICA</a:t>
                      </a:r>
                      <a:endParaRPr lang="es-ES" sz="1200" b="1">
                        <a:solidFill>
                          <a:srgbClr val="1F6B8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854" marR="78854" marT="39426" marB="39426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C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F6B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Crema PAD CAL/BDP</a:t>
                      </a:r>
                      <a:endParaRPr lang="es-ES" sz="1200">
                        <a:solidFill>
                          <a:srgbClr val="1F6B8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854" marR="78854" marT="39426" marB="394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C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200">
                          <a:solidFill>
                            <a:srgbClr val="1F6B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err="1">
                          <a:solidFill>
                            <a:srgbClr val="1F6B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spuma</a:t>
                      </a:r>
                      <a:r>
                        <a:rPr lang="en-US" sz="1200">
                          <a:solidFill>
                            <a:srgbClr val="1F6B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CAL/BDP</a:t>
                      </a:r>
                      <a:endParaRPr lang="es-ES" sz="1200">
                        <a:solidFill>
                          <a:srgbClr val="1F6B8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854" marR="78854" marT="39426" marB="394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C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200">
                          <a:solidFill>
                            <a:srgbClr val="1F6B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Pomada CAL/BDP</a:t>
                      </a:r>
                      <a:endParaRPr lang="es-ES" sz="1200">
                        <a:solidFill>
                          <a:srgbClr val="1F6B8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854" marR="78854" marT="39426" marB="394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C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200">
                          <a:solidFill>
                            <a:srgbClr val="1F6B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Gel CAL/BDP</a:t>
                      </a:r>
                      <a:endParaRPr lang="es-ES" sz="1200">
                        <a:solidFill>
                          <a:srgbClr val="1F6B8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854" marR="78854" marT="39426" marB="394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C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004062"/>
                  </a:ext>
                </a:extLst>
              </a:tr>
              <a:tr h="3253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s-ES" sz="12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Componentes</a:t>
                      </a:r>
                      <a:endParaRPr lang="es-ES" sz="12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854" marR="78854" marT="39426" marB="39426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3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Miristato de isopropilo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Parafina líquida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Triglicéridos de cadena media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Isopropanol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Éter laurílico de macrogol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Poloxámero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Hidroxiestearato de macrogolglicerol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Interpolímero de carbómero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Butilhidroxianisol (E320)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Trolamina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Fosfato de sodio dibásico heptahidrato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Dihidrógenofosfato de sodio monohidrato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All-rac-α-tocoferol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 purificada</a:t>
                      </a:r>
                      <a:endParaRPr lang="es-ES" sz="1100" b="0" kern="1200" noProof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854" marR="78854" marT="39426" marB="394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b="1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Parafina líquida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b="1" i="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Polioxipropilén estearil éter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b="1" i="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Todo-rac-α-tocoferol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b="1" i="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Vaselina blanca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b="1" i="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Butilhidroxitolueno (E321)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Butano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Dimetiléter</a:t>
                      </a:r>
                      <a:endParaRPr lang="es-ES" sz="1100" b="0" kern="1200" noProof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854" marR="78854" marT="39426" marB="394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b="1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Parafina líquida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b="1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Polioxipropilén estearil éter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b="1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Todo-rac-α-tocoferol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b="1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Vaselina blanca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b="1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Butilhidroxitolueno (E321)</a:t>
                      </a:r>
                      <a:endParaRPr lang="es-ES" sz="1100" b="1" kern="1200" noProof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854" marR="78854" marT="39426" marB="394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Parafina líquida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Polioxipropilén estearil éter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Aceite de ricino hidrogenado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Butilhidroxitolueno (E321)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s-ES" sz="1100" kern="1200" noProof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Todo-rac-α-tocoferol</a:t>
                      </a:r>
                      <a:endParaRPr lang="es-ES" sz="1100" b="0" kern="1200" noProof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854" marR="78854" marT="39426" marB="394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381196"/>
                  </a:ext>
                </a:extLst>
              </a:tr>
            </a:tbl>
          </a:graphicData>
        </a:graphic>
      </p:graphicFrame>
      <p:sp>
        <p:nvSpPr>
          <p:cNvPr id="7" name="3 CuadroTexto">
            <a:extLst>
              <a:ext uri="{FF2B5EF4-FFF2-40B4-BE49-F238E27FC236}">
                <a16:creationId xmlns:a16="http://schemas.microsoft.com/office/drawing/2014/main" id="{D71B0050-16D6-AC96-335D-51908C592CC3}"/>
              </a:ext>
            </a:extLst>
          </p:cNvPr>
          <p:cNvSpPr txBox="1"/>
          <p:nvPr/>
        </p:nvSpPr>
        <p:spPr>
          <a:xfrm>
            <a:off x="314285" y="6342467"/>
            <a:ext cx="922820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Wynzora</a:t>
            </a:r>
            <a:r>
              <a:rPr kumimoji="0" lang="es-ES" sz="700" b="0" i="0" u="none" strike="noStrike" kern="1200" cap="none" spc="0" normalizeH="0" baseline="3000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Ficha Técnica. Agencia Española del Medicamentos y Productos Sanitarios. AEMPS. Disponible en: 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https://cima.aemps.es/cima/pdfs/es/ft/86088/FT_86088.pdf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Último acceso: febrero 2025.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Enstilar</a:t>
            </a:r>
            <a:r>
              <a:rPr kumimoji="0" lang="es-ES" sz="700" b="0" i="0" u="none" strike="noStrike" kern="1200" cap="none" spc="0" normalizeH="0" baseline="3000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Ficha Técnica. Agencia Española del Medicamento y Productos Sanitarios. AEMPS. Disponible en: 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https://cima.aemps.es/cima/pdfs/es/ft/80896/FT_80896.pdf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Último acceso: febrero 2025.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Daivobet</a:t>
            </a:r>
            <a:r>
              <a:rPr kumimoji="0" lang="es-ES" sz="700" b="0" i="0" u="none" strike="noStrike" kern="1200" cap="none" spc="0" normalizeH="0" baseline="3000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gel Ficha técnica de.Agencia Española del Medicamento y Productos Sanitarios. AEMPS. Disponible en: 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https://cima.aemps.es/cima/pdfs/es/ft/70191/FT_70191.pdf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Último acceso: febrero 2025.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Daivobet</a:t>
            </a:r>
            <a:r>
              <a:rPr kumimoji="0" lang="es-ES" sz="700" b="0" i="0" u="none" strike="noStrike" kern="1200" cap="none" spc="0" normalizeH="0" baseline="3000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pomada Ficha técnica. Agencia Española del Medicamento y Productos Sanitarios. AEMPS. Disponible en: 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https://cima.aemps.es/cima/pdfs/es/ft/64543/FT_64543.pdf</a:t>
            </a:r>
            <a:r>
              <a:rPr kumimoji="0" lang="es-ES" sz="7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Último acceso: febrero 2025.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7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7A5CC1F4-F64B-022B-33A8-19D4A16C5E6F}"/>
              </a:ext>
            </a:extLst>
          </p:cNvPr>
          <p:cNvSpPr/>
          <p:nvPr/>
        </p:nvSpPr>
        <p:spPr>
          <a:xfrm>
            <a:off x="4928387" y="2051118"/>
            <a:ext cx="4088201" cy="1132333"/>
          </a:xfrm>
          <a:prstGeom prst="roundRect">
            <a:avLst/>
          </a:prstGeom>
          <a:noFill/>
          <a:ln w="28575">
            <a:solidFill>
              <a:srgbClr val="F986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43D4B7B-D606-5BD8-32A1-67E201AB17E9}"/>
              </a:ext>
            </a:extLst>
          </p:cNvPr>
          <p:cNvSpPr txBox="1"/>
          <p:nvPr/>
        </p:nvSpPr>
        <p:spPr>
          <a:xfrm>
            <a:off x="876576" y="5543588"/>
            <a:ext cx="61047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CAL/BDP: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calcipotriol/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betametasona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dipropionato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4377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dondear rectángulo de esquina diagonal 3">
            <a:extLst>
              <a:ext uri="{FF2B5EF4-FFF2-40B4-BE49-F238E27FC236}">
                <a16:creationId xmlns:a16="http://schemas.microsoft.com/office/drawing/2014/main" id="{7447D8C6-A68A-AEDE-35F2-E80B1D36712C}"/>
              </a:ext>
            </a:extLst>
          </p:cNvPr>
          <p:cNvSpPr/>
          <p:nvPr/>
        </p:nvSpPr>
        <p:spPr>
          <a:xfrm>
            <a:off x="1126833" y="1890506"/>
            <a:ext cx="9894240" cy="3493024"/>
          </a:xfrm>
          <a:prstGeom prst="round2DiagRect">
            <a:avLst/>
          </a:prstGeom>
          <a:solidFill>
            <a:srgbClr val="E2F3FA">
              <a:alpha val="675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dondear rectángulo de esquina diagonal 11">
            <a:extLst>
              <a:ext uri="{FF2B5EF4-FFF2-40B4-BE49-F238E27FC236}">
                <a16:creationId xmlns:a16="http://schemas.microsoft.com/office/drawing/2014/main" id="{76A5188F-AD00-4FC4-0C7C-1A23E547AA22}"/>
              </a:ext>
            </a:extLst>
          </p:cNvPr>
          <p:cNvSpPr/>
          <p:nvPr/>
        </p:nvSpPr>
        <p:spPr>
          <a:xfrm>
            <a:off x="1126832" y="1890506"/>
            <a:ext cx="7628548" cy="641081"/>
          </a:xfrm>
          <a:prstGeom prst="round2DiagRect">
            <a:avLst/>
          </a:prstGeom>
          <a:solidFill>
            <a:srgbClr val="F986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B3F346-A8D2-A775-504E-0D8F7370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108" y="652212"/>
            <a:ext cx="6959598" cy="523221"/>
          </a:xfrm>
        </p:spPr>
        <p:txBody>
          <a:bodyPr lIns="91440" tIns="45720" rIns="91440" bIns="45720" anchor="t"/>
          <a:lstStyle/>
          <a:p>
            <a:r>
              <a:rPr lang="es-ES_tradnl">
                <a:latin typeface="Arial"/>
                <a:cs typeface="Arial"/>
              </a:rPr>
              <a:t>Taller de texturas</a:t>
            </a:r>
            <a:endParaRPr lang="es-ES_tradnl" b="0">
              <a:latin typeface="Arial"/>
              <a:cs typeface="Arial"/>
            </a:endParaRPr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id="{1E464D4A-A8AA-7588-00DA-C0F5EDCACE01}"/>
              </a:ext>
            </a:extLst>
          </p:cNvPr>
          <p:cNvSpPr/>
          <p:nvPr/>
        </p:nvSpPr>
        <p:spPr>
          <a:xfrm>
            <a:off x="4327230" y="4089898"/>
            <a:ext cx="1635560" cy="4700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s-ES" sz="2400" err="1">
                <a:solidFill>
                  <a:srgbClr val="1F6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Oleogel</a:t>
            </a:r>
            <a:endParaRPr lang="es-ES" sz="2400">
              <a:solidFill>
                <a:srgbClr val="1F6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53">
            <a:extLst>
              <a:ext uri="{FF2B5EF4-FFF2-40B4-BE49-F238E27FC236}">
                <a16:creationId xmlns:a16="http://schemas.microsoft.com/office/drawing/2014/main" id="{7C69CDAA-D5C3-8BE8-C3B9-9DCD755C14CD}"/>
              </a:ext>
            </a:extLst>
          </p:cNvPr>
          <p:cNvSpPr/>
          <p:nvPr/>
        </p:nvSpPr>
        <p:spPr>
          <a:xfrm>
            <a:off x="2065084" y="4104577"/>
            <a:ext cx="1424039" cy="4700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s-ES" sz="2400">
                <a:solidFill>
                  <a:srgbClr val="1F6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Pomada</a:t>
            </a: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id="{E87B6530-087D-4B61-F6FD-69A911200476}"/>
              </a:ext>
            </a:extLst>
          </p:cNvPr>
          <p:cNvSpPr/>
          <p:nvPr/>
        </p:nvSpPr>
        <p:spPr>
          <a:xfrm>
            <a:off x="8855930" y="4052362"/>
            <a:ext cx="1424039" cy="8651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s-ES" sz="2400">
                <a:solidFill>
                  <a:srgbClr val="1F6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Espuma anhidra</a:t>
            </a:r>
          </a:p>
        </p:txBody>
      </p:sp>
      <p:pic>
        <p:nvPicPr>
          <p:cNvPr id="24" name="Imagen 3">
            <a:extLst>
              <a:ext uri="{FF2B5EF4-FFF2-40B4-BE49-F238E27FC236}">
                <a16:creationId xmlns:a16="http://schemas.microsoft.com/office/drawing/2014/main" id="{69E7DE9A-D3E2-8D55-085D-B8D20D879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794" y="3100838"/>
            <a:ext cx="982618" cy="982618"/>
          </a:xfrm>
          <a:prstGeom prst="rect">
            <a:avLst/>
          </a:prstGeom>
        </p:spPr>
      </p:pic>
      <p:pic>
        <p:nvPicPr>
          <p:cNvPr id="25" name="Imagen 5">
            <a:extLst>
              <a:ext uri="{FF2B5EF4-FFF2-40B4-BE49-F238E27FC236}">
                <a16:creationId xmlns:a16="http://schemas.microsoft.com/office/drawing/2014/main" id="{B65CA49C-C161-1B3F-69F1-ED06ECBC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478" y="3040490"/>
            <a:ext cx="1013064" cy="1013064"/>
          </a:xfrm>
          <a:prstGeom prst="rect">
            <a:avLst/>
          </a:prstGeom>
        </p:spPr>
      </p:pic>
      <p:pic>
        <p:nvPicPr>
          <p:cNvPr id="26" name="Imagen 7">
            <a:extLst>
              <a:ext uri="{FF2B5EF4-FFF2-40B4-BE49-F238E27FC236}">
                <a16:creationId xmlns:a16="http://schemas.microsoft.com/office/drawing/2014/main" id="{46B707C9-1BB1-54F4-00B9-E40BA4686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640" y="2967666"/>
            <a:ext cx="982617" cy="982617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F263837F-EEA3-0564-99C8-AB6E0A4592FF}"/>
              </a:ext>
            </a:extLst>
          </p:cNvPr>
          <p:cNvGrpSpPr/>
          <p:nvPr/>
        </p:nvGrpSpPr>
        <p:grpSpPr>
          <a:xfrm>
            <a:off x="6418698" y="2967666"/>
            <a:ext cx="1828315" cy="1938648"/>
            <a:chOff x="8464048" y="2888359"/>
            <a:chExt cx="1828315" cy="1938648"/>
          </a:xfrm>
        </p:grpSpPr>
        <p:sp>
          <p:nvSpPr>
            <p:cNvPr id="23" name="Rectangle 56">
              <a:extLst>
                <a:ext uri="{FF2B5EF4-FFF2-40B4-BE49-F238E27FC236}">
                  <a16:creationId xmlns:a16="http://schemas.microsoft.com/office/drawing/2014/main" id="{63527E00-06A2-3EE9-1C5B-7028886081D1}"/>
                </a:ext>
              </a:extLst>
            </p:cNvPr>
            <p:cNvSpPr/>
            <p:nvPr/>
          </p:nvSpPr>
          <p:spPr>
            <a:xfrm>
              <a:off x="8464048" y="3973055"/>
              <a:ext cx="1828315" cy="8539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es-ES" sz="2400">
                  <a:solidFill>
                    <a:srgbClr val="1F6B8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Crema PAD (</a:t>
              </a:r>
              <a:r>
                <a:rPr lang="es-ES" sz="2400" err="1">
                  <a:solidFill>
                    <a:srgbClr val="1F6B8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Wynzora</a:t>
              </a:r>
              <a:r>
                <a:rPr lang="es-ES" sz="2400">
                  <a:solidFill>
                    <a:srgbClr val="1F6B8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®)</a:t>
              </a:r>
            </a:p>
          </p:txBody>
        </p: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C12671F1-E97B-905E-58C2-2BED7604A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4102" y="2888359"/>
              <a:ext cx="982616" cy="9826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03F044B-2A04-2099-55BC-6938C2C0DFD8}"/>
              </a:ext>
            </a:extLst>
          </p:cNvPr>
          <p:cNvSpPr txBox="1"/>
          <p:nvPr/>
        </p:nvSpPr>
        <p:spPr>
          <a:xfrm>
            <a:off x="1225507" y="1947937"/>
            <a:ext cx="7415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¿Sabrías diferenciar las siguientes texturas?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B39B8D5-99F2-BBAE-5697-6B26A23F8C9E}"/>
              </a:ext>
            </a:extLst>
          </p:cNvPr>
          <p:cNvSpPr txBox="1"/>
          <p:nvPr/>
        </p:nvSpPr>
        <p:spPr>
          <a:xfrm>
            <a:off x="545314" y="6345711"/>
            <a:ext cx="30395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s-ES"/>
            </a:defPPr>
            <a:lvl1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sz="1100" b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GB" sz="800" b="1">
                <a:latin typeface="Arial"/>
                <a:cs typeface="Arial"/>
              </a:rPr>
              <a:t>PAD: </a:t>
            </a:r>
            <a:r>
              <a:rPr lang="en-GB" sz="800" err="1">
                <a:latin typeface="Arial"/>
                <a:cs typeface="Arial"/>
              </a:rPr>
              <a:t>dispersión</a:t>
            </a:r>
            <a:r>
              <a:rPr lang="en-GB" sz="800">
                <a:latin typeface="Arial"/>
                <a:cs typeface="Arial"/>
              </a:rPr>
              <a:t> de </a:t>
            </a:r>
            <a:r>
              <a:rPr lang="en-GB" sz="800" err="1">
                <a:latin typeface="Arial"/>
                <a:cs typeface="Arial"/>
              </a:rPr>
              <a:t>poliafrones</a:t>
            </a:r>
            <a:r>
              <a:rPr lang="en-GB" sz="80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1505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DC337126-150F-A5B3-03F1-1BD66B4E0B6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44336" y="2647162"/>
            <a:ext cx="8781473" cy="1563676"/>
          </a:xfrm>
        </p:spPr>
        <p:txBody>
          <a:bodyPr lIns="91421" tIns="45701" rIns="91421" bIns="45701"/>
          <a:lstStyle/>
          <a:p>
            <a:r>
              <a:rPr lang="es-ES" sz="4400" dirty="0">
                <a:latin typeface="Arial"/>
                <a:cs typeface="Arial"/>
              </a:rPr>
              <a:t>DIAGNÓSTICO DIFERENCIAL DE LA PSORIASIS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E21CB97-A2DC-C588-56EA-16C19AFA71C1}"/>
              </a:ext>
            </a:extLst>
          </p:cNvPr>
          <p:cNvSpPr/>
          <p:nvPr/>
        </p:nvSpPr>
        <p:spPr>
          <a:xfrm>
            <a:off x="1263157" y="3007223"/>
            <a:ext cx="678833" cy="661312"/>
          </a:xfrm>
          <a:prstGeom prst="ellipse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15B76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C7B66-7331-6E6B-C1A8-B64BB9B56544}"/>
              </a:ext>
            </a:extLst>
          </p:cNvPr>
          <p:cNvSpPr txBox="1"/>
          <p:nvPr/>
        </p:nvSpPr>
        <p:spPr>
          <a:xfrm>
            <a:off x="1264658" y="3047890"/>
            <a:ext cx="66052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15B76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4A4404-83BD-CEF4-BF1F-881A234EC531}"/>
              </a:ext>
            </a:extLst>
          </p:cNvPr>
          <p:cNvSpPr txBox="1"/>
          <p:nvPr/>
        </p:nvSpPr>
        <p:spPr>
          <a:xfrm>
            <a:off x="364434" y="6361907"/>
            <a:ext cx="61092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ES-WYN-2500064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diagonal 1">
            <a:extLst>
              <a:ext uri="{FF2B5EF4-FFF2-40B4-BE49-F238E27FC236}">
                <a16:creationId xmlns:a16="http://schemas.microsoft.com/office/drawing/2014/main" id="{108AA650-85B8-87B5-5200-3889EE4361D9}"/>
              </a:ext>
            </a:extLst>
          </p:cNvPr>
          <p:cNvSpPr/>
          <p:nvPr/>
        </p:nvSpPr>
        <p:spPr>
          <a:xfrm>
            <a:off x="691109" y="2122409"/>
            <a:ext cx="5262489" cy="3361629"/>
          </a:xfrm>
          <a:prstGeom prst="round2DiagRect">
            <a:avLst/>
          </a:prstGeom>
          <a:solidFill>
            <a:srgbClr val="E2F3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CuadroTexto 44">
            <a:extLst>
              <a:ext uri="{FF2B5EF4-FFF2-40B4-BE49-F238E27FC236}">
                <a16:creationId xmlns:a16="http://schemas.microsoft.com/office/drawing/2014/main" id="{D84B1FE2-1261-F864-656A-7BD66B62AB98}"/>
              </a:ext>
            </a:extLst>
          </p:cNvPr>
          <p:cNvSpPr txBox="1"/>
          <p:nvPr/>
        </p:nvSpPr>
        <p:spPr>
          <a:xfrm>
            <a:off x="659811" y="6483124"/>
            <a:ext cx="853710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540"/>
              </a:spcBef>
              <a:spcAft>
                <a:spcPts val="540"/>
              </a:spcAft>
            </a:pP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García N,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Guiró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P, Galván J, </a:t>
            </a:r>
            <a:r>
              <a:rPr lang="es-ES" sz="700" i="1">
                <a:solidFill>
                  <a:schemeClr val="bg1"/>
                </a:solidFill>
                <a:latin typeface="Arial"/>
                <a:cs typeface="Arial"/>
              </a:rPr>
              <a:t>et al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.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Sensory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properties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analysis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calcipotriol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and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betamethasone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dipropionate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cream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vehicle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formulated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an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innovative PAD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Technology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treatment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plaque psoriasis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on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skin and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scalp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.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Drugs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700" err="1">
                <a:solidFill>
                  <a:schemeClr val="bg1"/>
                </a:solidFill>
                <a:latin typeface="Arial"/>
                <a:cs typeface="Arial"/>
              </a:rPr>
              <a:t>Context</a:t>
            </a:r>
            <a:r>
              <a:rPr lang="es-ES" sz="700">
                <a:solidFill>
                  <a:schemeClr val="bg1"/>
                </a:solidFill>
                <a:latin typeface="Arial"/>
                <a:cs typeface="Arial"/>
              </a:rPr>
              <a:t>. 2023;12:2023-2-8. </a:t>
            </a:r>
            <a:r>
              <a:rPr lang="pt-BR" sz="700">
                <a:solidFill>
                  <a:schemeClr val="bg1"/>
                </a:solidFill>
                <a:latin typeface="Arial"/>
                <a:ea typeface="Noto Sans"/>
                <a:cs typeface="Arial"/>
              </a:rPr>
              <a:t> </a:t>
            </a:r>
          </a:p>
        </p:txBody>
      </p:sp>
      <p:sp>
        <p:nvSpPr>
          <p:cNvPr id="66" name="CuadroTexto 46">
            <a:extLst>
              <a:ext uri="{FF2B5EF4-FFF2-40B4-BE49-F238E27FC236}">
                <a16:creationId xmlns:a16="http://schemas.microsoft.com/office/drawing/2014/main" id="{76E2D3DB-23C5-5644-EB3D-8936CE342FB1}"/>
              </a:ext>
            </a:extLst>
          </p:cNvPr>
          <p:cNvSpPr txBox="1"/>
          <p:nvPr/>
        </p:nvSpPr>
        <p:spPr>
          <a:xfrm>
            <a:off x="1159915" y="2437230"/>
            <a:ext cx="2914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2DB8C5"/>
              </a:buClr>
              <a:buFont typeface="Arial" panose="020B0604020202020204" pitchFamily="34" charset="0"/>
              <a:buNone/>
              <a:defRPr/>
            </a:pPr>
            <a:r>
              <a:rPr lang="es-ES">
                <a:solidFill>
                  <a:srgbClr val="1F6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la </a:t>
            </a:r>
            <a:r>
              <a:rPr lang="es-ES" sz="2000" b="1">
                <a:solidFill>
                  <a:srgbClr val="F986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lang="es-ES">
                <a:solidFill>
                  <a:srgbClr val="1F6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8AFDD7F-43EB-9123-FBC7-66DFB22BEA22}"/>
              </a:ext>
            </a:extLst>
          </p:cNvPr>
          <p:cNvSpPr txBox="1"/>
          <p:nvPr/>
        </p:nvSpPr>
        <p:spPr>
          <a:xfrm>
            <a:off x="823029" y="1296878"/>
            <a:ext cx="6103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>
                <a:solidFill>
                  <a:srgbClr val="F986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crema PAD:</a:t>
            </a:r>
            <a:endParaRPr lang="en-US" b="1">
              <a:solidFill>
                <a:srgbClr val="F986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84BE108-A111-9B2D-BFBC-67AA78521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2" y="678263"/>
            <a:ext cx="6959598" cy="523221"/>
          </a:xfrm>
        </p:spPr>
        <p:txBody>
          <a:bodyPr lIns="91440" tIns="45720" rIns="91440" bIns="45720" anchor="t"/>
          <a:lstStyle/>
          <a:p>
            <a:r>
              <a:rPr lang="es-ES_tradnl">
                <a:latin typeface="Arial"/>
                <a:cs typeface="Arial"/>
              </a:rPr>
              <a:t>Taller de texturas</a:t>
            </a:r>
            <a:endParaRPr lang="es-ES_tradnl" b="0">
              <a:latin typeface="Arial"/>
              <a:cs typeface="Arial"/>
            </a:endParaRPr>
          </a:p>
        </p:txBody>
      </p:sp>
      <p:sp>
        <p:nvSpPr>
          <p:cNvPr id="6" name="Redondear rectángulo de esquina diagonal 5">
            <a:extLst>
              <a:ext uri="{FF2B5EF4-FFF2-40B4-BE49-F238E27FC236}">
                <a16:creationId xmlns:a16="http://schemas.microsoft.com/office/drawing/2014/main" id="{2216AE5E-31EF-98E3-D780-8874283916EC}"/>
              </a:ext>
            </a:extLst>
          </p:cNvPr>
          <p:cNvSpPr/>
          <p:nvPr/>
        </p:nvSpPr>
        <p:spPr>
          <a:xfrm>
            <a:off x="6195159" y="2122409"/>
            <a:ext cx="5269478" cy="3303596"/>
          </a:xfrm>
          <a:prstGeom prst="round2DiagRect">
            <a:avLst/>
          </a:prstGeom>
          <a:solidFill>
            <a:srgbClr val="E2F3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33">
            <a:extLst>
              <a:ext uri="{FF2B5EF4-FFF2-40B4-BE49-F238E27FC236}">
                <a16:creationId xmlns:a16="http://schemas.microsoft.com/office/drawing/2014/main" id="{2FA6F6C5-3484-D6D6-2492-F7B5EECCAC97}"/>
              </a:ext>
            </a:extLst>
          </p:cNvPr>
          <p:cNvSpPr txBox="1"/>
          <p:nvPr/>
        </p:nvSpPr>
        <p:spPr>
          <a:xfrm>
            <a:off x="2636363" y="4460051"/>
            <a:ext cx="1382992" cy="5355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2DB8C5"/>
              </a:buClr>
              <a:buSzTx/>
              <a:buFontTx/>
              <a:buNone/>
              <a:tabLst/>
              <a:defRPr/>
            </a:pPr>
            <a:r>
              <a:rPr kumimoji="0" lang="es-ES" sz="1600" i="0" u="none" strike="noStrike" kern="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/>
                <a:cs typeface="Arial"/>
              </a:rPr>
              <a:t>Buena </a:t>
            </a:r>
            <a:r>
              <a:rPr lang="es-ES" sz="1600" kern="0">
                <a:solidFill>
                  <a:srgbClr val="1F6B87"/>
                </a:solidFill>
                <a:latin typeface="Arial"/>
                <a:cs typeface="Arial"/>
              </a:rPr>
              <a:t>distribución</a:t>
            </a:r>
            <a:endParaRPr kumimoji="0" lang="es-ES" sz="1600" i="0" u="none" strike="noStrike" kern="0" cap="none" spc="0" normalizeH="0" baseline="0" noProof="0">
              <a:ln>
                <a:noFill/>
              </a:ln>
              <a:solidFill>
                <a:srgbClr val="1F6B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30">
            <a:extLst>
              <a:ext uri="{FF2B5EF4-FFF2-40B4-BE49-F238E27FC236}">
                <a16:creationId xmlns:a16="http://schemas.microsoft.com/office/drawing/2014/main" id="{746BF249-56D1-D120-ADC5-AB3F5EE88E0D}"/>
              </a:ext>
            </a:extLst>
          </p:cNvPr>
          <p:cNvSpPr txBox="1"/>
          <p:nvPr/>
        </p:nvSpPr>
        <p:spPr>
          <a:xfrm>
            <a:off x="4258659" y="4449137"/>
            <a:ext cx="14471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B8C5"/>
              </a:buClr>
              <a:buSzTx/>
              <a:buFontTx/>
              <a:buNone/>
              <a:tabLst/>
              <a:defRPr/>
            </a:pPr>
            <a:r>
              <a:rPr kumimoji="0" lang="es-ES" sz="1600" i="0" u="none" strike="noStrike" kern="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Poco graso</a:t>
            </a:r>
          </a:p>
        </p:txBody>
      </p:sp>
      <p:sp>
        <p:nvSpPr>
          <p:cNvPr id="13" name="CuadroTexto 28">
            <a:extLst>
              <a:ext uri="{FF2B5EF4-FFF2-40B4-BE49-F238E27FC236}">
                <a16:creationId xmlns:a16="http://schemas.microsoft.com/office/drawing/2014/main" id="{8FC80751-1AA3-82CC-893E-1EA534588E26}"/>
              </a:ext>
            </a:extLst>
          </p:cNvPr>
          <p:cNvSpPr txBox="1"/>
          <p:nvPr/>
        </p:nvSpPr>
        <p:spPr>
          <a:xfrm>
            <a:off x="883498" y="4460051"/>
            <a:ext cx="155301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B8C5"/>
              </a:buClr>
              <a:buSzTx/>
              <a:buFontTx/>
              <a:buNone/>
              <a:tabLst/>
              <a:defRPr/>
            </a:pPr>
            <a:r>
              <a:rPr kumimoji="0" lang="es-ES" sz="1600" i="0" u="none" strike="noStrike" kern="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Buena sensación </a:t>
            </a:r>
            <a:br>
              <a:rPr kumimoji="0" lang="es-ES" sz="1600" i="0" u="none" strike="noStrike" kern="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s-ES" sz="1600" i="0" u="none" strike="noStrike" kern="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humedad</a:t>
            </a:r>
          </a:p>
        </p:txBody>
      </p:sp>
      <p:sp>
        <p:nvSpPr>
          <p:cNvPr id="15" name="CuadroTexto 18">
            <a:extLst>
              <a:ext uri="{FF2B5EF4-FFF2-40B4-BE49-F238E27FC236}">
                <a16:creationId xmlns:a16="http://schemas.microsoft.com/office/drawing/2014/main" id="{1568E6F5-C987-F848-E5A1-0E4D7D5171CF}"/>
              </a:ext>
            </a:extLst>
          </p:cNvPr>
          <p:cNvSpPr txBox="1"/>
          <p:nvPr/>
        </p:nvSpPr>
        <p:spPr>
          <a:xfrm>
            <a:off x="6556878" y="4491004"/>
            <a:ext cx="13922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B8C5"/>
              </a:buClr>
              <a:buSzTx/>
              <a:buFontTx/>
              <a:buNone/>
              <a:tabLst/>
              <a:defRPr/>
            </a:pPr>
            <a:r>
              <a:rPr kumimoji="0" lang="es-ES" sz="1600" i="0" u="none" strike="noStrike" kern="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Poco brillo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29217FD-EA23-8950-7CC6-B96C013A1379}"/>
              </a:ext>
            </a:extLst>
          </p:cNvPr>
          <p:cNvSpPr txBox="1"/>
          <p:nvPr/>
        </p:nvSpPr>
        <p:spPr>
          <a:xfrm>
            <a:off x="9861055" y="4478414"/>
            <a:ext cx="1536041" cy="335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B8C5"/>
              </a:buClr>
              <a:buSzTx/>
              <a:buFontTx/>
              <a:buNone/>
              <a:tabLst/>
              <a:defRPr/>
            </a:pPr>
            <a:r>
              <a:rPr kumimoji="0" lang="es-ES" sz="1600" i="0" u="none" strike="noStrike" kern="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Bajo residuo</a:t>
            </a:r>
          </a:p>
        </p:txBody>
      </p:sp>
      <p:sp>
        <p:nvSpPr>
          <p:cNvPr id="19" name="CuadroTexto 14">
            <a:extLst>
              <a:ext uri="{FF2B5EF4-FFF2-40B4-BE49-F238E27FC236}">
                <a16:creationId xmlns:a16="http://schemas.microsoft.com/office/drawing/2014/main" id="{0E16B03D-6F3E-16C6-189B-DBE52886875F}"/>
              </a:ext>
            </a:extLst>
          </p:cNvPr>
          <p:cNvSpPr txBox="1"/>
          <p:nvPr/>
        </p:nvSpPr>
        <p:spPr>
          <a:xfrm>
            <a:off x="8048273" y="4478414"/>
            <a:ext cx="1689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B8C5"/>
              </a:buClr>
              <a:buSzTx/>
              <a:buFontTx/>
              <a:buNone/>
              <a:tabLst/>
              <a:defRPr/>
            </a:pPr>
            <a:r>
              <a:rPr kumimoji="0" lang="es-ES" sz="1600" i="0" u="none" strike="noStrike" kern="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Baja adhesividad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1D2F7241-DD5B-0C25-69B6-13A3B79EC0B6}"/>
              </a:ext>
            </a:extLst>
          </p:cNvPr>
          <p:cNvSpPr/>
          <p:nvPr/>
        </p:nvSpPr>
        <p:spPr>
          <a:xfrm>
            <a:off x="4469980" y="3321430"/>
            <a:ext cx="1049549" cy="1049549"/>
          </a:xfrm>
          <a:prstGeom prst="ellipse">
            <a:avLst/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FAEC73F-E8E2-7DBC-148A-C8E7328E288D}"/>
              </a:ext>
            </a:extLst>
          </p:cNvPr>
          <p:cNvSpPr/>
          <p:nvPr/>
        </p:nvSpPr>
        <p:spPr>
          <a:xfrm>
            <a:off x="2789300" y="3321430"/>
            <a:ext cx="1049549" cy="1049549"/>
          </a:xfrm>
          <a:prstGeom prst="ellipse">
            <a:avLst/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6692C6A-4E52-FC46-587A-338D4B4B2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969" y="3490903"/>
            <a:ext cx="681398" cy="710601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6BF1DA07-C4AB-864A-8463-6B6C2C5B4E20}"/>
              </a:ext>
            </a:extLst>
          </p:cNvPr>
          <p:cNvSpPr/>
          <p:nvPr/>
        </p:nvSpPr>
        <p:spPr>
          <a:xfrm>
            <a:off x="1136471" y="3321430"/>
            <a:ext cx="1049549" cy="1049549"/>
          </a:xfrm>
          <a:prstGeom prst="ellipse">
            <a:avLst/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125B0E7F-26BE-6441-4068-F32B696AD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732" y="3524224"/>
            <a:ext cx="525701" cy="686085"/>
          </a:xfrm>
          <a:prstGeom prst="rect">
            <a:avLst/>
          </a:prstGeom>
        </p:spPr>
      </p:pic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3F7DF9E6-8FFD-9685-FC27-5F84BD978AEA}"/>
              </a:ext>
            </a:extLst>
          </p:cNvPr>
          <p:cNvCxnSpPr/>
          <p:nvPr/>
        </p:nvCxnSpPr>
        <p:spPr>
          <a:xfrm>
            <a:off x="1660003" y="2902995"/>
            <a:ext cx="0" cy="4184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BB06C293-E478-7EF2-CBD1-92863FAB9241}"/>
              </a:ext>
            </a:extLst>
          </p:cNvPr>
          <p:cNvCxnSpPr/>
          <p:nvPr/>
        </p:nvCxnSpPr>
        <p:spPr>
          <a:xfrm>
            <a:off x="3309423" y="2902995"/>
            <a:ext cx="0" cy="4184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24AB328F-582E-28D1-1D1E-2525BB8E5CA3}"/>
              </a:ext>
            </a:extLst>
          </p:cNvPr>
          <p:cNvCxnSpPr/>
          <p:nvPr/>
        </p:nvCxnSpPr>
        <p:spPr>
          <a:xfrm>
            <a:off x="5010902" y="2902995"/>
            <a:ext cx="0" cy="4184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Elipse 68">
            <a:extLst>
              <a:ext uri="{FF2B5EF4-FFF2-40B4-BE49-F238E27FC236}">
                <a16:creationId xmlns:a16="http://schemas.microsoft.com/office/drawing/2014/main" id="{91903F5E-4480-B931-FD1B-64C96EC0BE9A}"/>
              </a:ext>
            </a:extLst>
          </p:cNvPr>
          <p:cNvSpPr/>
          <p:nvPr/>
        </p:nvSpPr>
        <p:spPr>
          <a:xfrm>
            <a:off x="10053653" y="3321430"/>
            <a:ext cx="1049549" cy="1049549"/>
          </a:xfrm>
          <a:prstGeom prst="ellipse">
            <a:avLst/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CA5FBD9B-30F4-1EB9-9848-D5B768BF14C5}"/>
              </a:ext>
            </a:extLst>
          </p:cNvPr>
          <p:cNvSpPr/>
          <p:nvPr/>
        </p:nvSpPr>
        <p:spPr>
          <a:xfrm>
            <a:off x="8372973" y="3321430"/>
            <a:ext cx="1049549" cy="1049549"/>
          </a:xfrm>
          <a:prstGeom prst="ellipse">
            <a:avLst/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2" name="Imagen 71">
            <a:extLst>
              <a:ext uri="{FF2B5EF4-FFF2-40B4-BE49-F238E27FC236}">
                <a16:creationId xmlns:a16="http://schemas.microsoft.com/office/drawing/2014/main" id="{32F10099-97BE-01C5-742F-F50DF013A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2363" y="3465358"/>
            <a:ext cx="774758" cy="774758"/>
          </a:xfrm>
          <a:prstGeom prst="rect">
            <a:avLst/>
          </a:prstGeom>
        </p:spPr>
      </p:pic>
      <p:sp>
        <p:nvSpPr>
          <p:cNvPr id="73" name="Elipse 72">
            <a:extLst>
              <a:ext uri="{FF2B5EF4-FFF2-40B4-BE49-F238E27FC236}">
                <a16:creationId xmlns:a16="http://schemas.microsoft.com/office/drawing/2014/main" id="{8EC9882F-8DB2-0C36-486C-177B4D345586}"/>
              </a:ext>
            </a:extLst>
          </p:cNvPr>
          <p:cNvSpPr/>
          <p:nvPr/>
        </p:nvSpPr>
        <p:spPr>
          <a:xfrm>
            <a:off x="6720144" y="3321430"/>
            <a:ext cx="1049549" cy="1049549"/>
          </a:xfrm>
          <a:prstGeom prst="ellipse">
            <a:avLst/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696CBCE4-DA62-693D-BF96-9E7A59934D61}"/>
              </a:ext>
            </a:extLst>
          </p:cNvPr>
          <p:cNvCxnSpPr/>
          <p:nvPr/>
        </p:nvCxnSpPr>
        <p:spPr>
          <a:xfrm>
            <a:off x="7243676" y="2902995"/>
            <a:ext cx="0" cy="4184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E185CF89-756A-98C0-9B3C-3ACA1A030649}"/>
              </a:ext>
            </a:extLst>
          </p:cNvPr>
          <p:cNvCxnSpPr/>
          <p:nvPr/>
        </p:nvCxnSpPr>
        <p:spPr>
          <a:xfrm>
            <a:off x="8893096" y="2902995"/>
            <a:ext cx="0" cy="4184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6D6038F4-015A-837E-BA08-EF926FA17808}"/>
              </a:ext>
            </a:extLst>
          </p:cNvPr>
          <p:cNvCxnSpPr/>
          <p:nvPr/>
        </p:nvCxnSpPr>
        <p:spPr>
          <a:xfrm>
            <a:off x="10594575" y="2902995"/>
            <a:ext cx="0" cy="4184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Imagen 78">
            <a:extLst>
              <a:ext uri="{FF2B5EF4-FFF2-40B4-BE49-F238E27FC236}">
                <a16:creationId xmlns:a16="http://schemas.microsoft.com/office/drawing/2014/main" id="{F03F924F-012E-CA6C-8C8A-A1D279BA1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563" y="3516758"/>
            <a:ext cx="714465" cy="630410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C1BD29E4-EBB1-A07F-0D04-A0DF33DD8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884" y="3648555"/>
            <a:ext cx="771410" cy="473131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B8CA9AC3-33F7-AE87-45D1-BACAED87F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395" y="3537410"/>
            <a:ext cx="662561" cy="6625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4AEACF1-B190-3EAA-CAF7-D3624E85061A}"/>
              </a:ext>
            </a:extLst>
          </p:cNvPr>
          <p:cNvSpPr txBox="1"/>
          <p:nvPr/>
        </p:nvSpPr>
        <p:spPr>
          <a:xfrm>
            <a:off x="659811" y="6308314"/>
            <a:ext cx="30395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s-ES"/>
            </a:defPPr>
            <a:lvl1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sz="1100" b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GB" sz="900" b="1">
                <a:latin typeface="Arial"/>
                <a:cs typeface="Arial"/>
              </a:rPr>
              <a:t>PAD: </a:t>
            </a:r>
            <a:r>
              <a:rPr lang="en-GB" sz="900" err="1">
                <a:latin typeface="Arial"/>
                <a:cs typeface="Arial"/>
              </a:rPr>
              <a:t>dispersión</a:t>
            </a:r>
            <a:r>
              <a:rPr lang="en-GB" sz="900">
                <a:latin typeface="Arial"/>
                <a:cs typeface="Arial"/>
              </a:rPr>
              <a:t> de </a:t>
            </a:r>
            <a:r>
              <a:rPr lang="en-GB" sz="900" err="1">
                <a:latin typeface="Arial"/>
                <a:cs typeface="Arial"/>
              </a:rPr>
              <a:t>poliafrones</a:t>
            </a:r>
            <a:r>
              <a:rPr lang="en-GB" sz="900">
                <a:latin typeface="Arial"/>
                <a:cs typeface="Arial"/>
              </a:rPr>
              <a:t>.</a:t>
            </a:r>
          </a:p>
        </p:txBody>
      </p:sp>
      <p:sp>
        <p:nvSpPr>
          <p:cNvPr id="37" name="CuadroTexto 46">
            <a:extLst>
              <a:ext uri="{FF2B5EF4-FFF2-40B4-BE49-F238E27FC236}">
                <a16:creationId xmlns:a16="http://schemas.microsoft.com/office/drawing/2014/main" id="{43D4545D-C165-330A-3AA2-A4C60ADAB94C}"/>
              </a:ext>
            </a:extLst>
          </p:cNvPr>
          <p:cNvSpPr txBox="1"/>
          <p:nvPr/>
        </p:nvSpPr>
        <p:spPr>
          <a:xfrm>
            <a:off x="6764446" y="2448391"/>
            <a:ext cx="3815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B8C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la </a:t>
            </a: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srgbClr val="F9869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sensación posterior</a:t>
            </a: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14519304-6B60-C390-A2B6-93C436CDC5D7}"/>
              </a:ext>
            </a:extLst>
          </p:cNvPr>
          <p:cNvGrpSpPr/>
          <p:nvPr/>
        </p:nvGrpSpPr>
        <p:grpSpPr>
          <a:xfrm>
            <a:off x="6556878" y="2170847"/>
            <a:ext cx="4759865" cy="769173"/>
            <a:chOff x="6556878" y="2170847"/>
            <a:chExt cx="4759865" cy="769173"/>
          </a:xfrm>
        </p:grpSpPr>
        <p:sp>
          <p:nvSpPr>
            <p:cNvPr id="32" name="Rectángulo redondeado 31">
              <a:extLst>
                <a:ext uri="{FF2B5EF4-FFF2-40B4-BE49-F238E27FC236}">
                  <a16:creationId xmlns:a16="http://schemas.microsoft.com/office/drawing/2014/main" id="{BA0B4FF2-227A-2FA6-1492-DC846A6166B7}"/>
                </a:ext>
              </a:extLst>
            </p:cNvPr>
            <p:cNvSpPr/>
            <p:nvPr/>
          </p:nvSpPr>
          <p:spPr>
            <a:xfrm>
              <a:off x="6665204" y="2319814"/>
              <a:ext cx="4240484" cy="584776"/>
            </a:xfrm>
            <a:prstGeom prst="roundRect">
              <a:avLst/>
            </a:prstGeom>
            <a:noFill/>
            <a:ln>
              <a:solidFill>
                <a:srgbClr val="1F6B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D692D5DD-0FCD-5343-5EFB-CC2DF73E0ABB}"/>
                </a:ext>
              </a:extLst>
            </p:cNvPr>
            <p:cNvSpPr/>
            <p:nvPr/>
          </p:nvSpPr>
          <p:spPr>
            <a:xfrm>
              <a:off x="6556878" y="2170847"/>
              <a:ext cx="4546323" cy="277544"/>
            </a:xfrm>
            <a:prstGeom prst="rect">
              <a:avLst/>
            </a:prstGeom>
            <a:solidFill>
              <a:srgbClr val="E3F3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A0FA93A8-D93A-B0F4-1C37-4FBBDC4EC43F}"/>
                </a:ext>
              </a:extLst>
            </p:cNvPr>
            <p:cNvSpPr/>
            <p:nvPr/>
          </p:nvSpPr>
          <p:spPr>
            <a:xfrm>
              <a:off x="10798187" y="2437230"/>
              <a:ext cx="518556" cy="502790"/>
            </a:xfrm>
            <a:prstGeom prst="rect">
              <a:avLst/>
            </a:prstGeom>
            <a:solidFill>
              <a:srgbClr val="E3F3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CD30C00F-16EB-3D30-4AB5-0BCA445AD5AD}"/>
              </a:ext>
            </a:extLst>
          </p:cNvPr>
          <p:cNvGrpSpPr/>
          <p:nvPr/>
        </p:nvGrpSpPr>
        <p:grpSpPr>
          <a:xfrm>
            <a:off x="1039792" y="2220687"/>
            <a:ext cx="4689882" cy="719333"/>
            <a:chOff x="6626860" y="2220687"/>
            <a:chExt cx="4689882" cy="719333"/>
          </a:xfrm>
        </p:grpSpPr>
        <p:sp>
          <p:nvSpPr>
            <p:cNvPr id="41" name="Rectángulo redondeado 40">
              <a:extLst>
                <a:ext uri="{FF2B5EF4-FFF2-40B4-BE49-F238E27FC236}">
                  <a16:creationId xmlns:a16="http://schemas.microsoft.com/office/drawing/2014/main" id="{4BAD6A97-5243-9446-ADB5-5C1534DFA615}"/>
                </a:ext>
              </a:extLst>
            </p:cNvPr>
            <p:cNvSpPr/>
            <p:nvPr/>
          </p:nvSpPr>
          <p:spPr>
            <a:xfrm>
              <a:off x="6665204" y="2319814"/>
              <a:ext cx="4240484" cy="584776"/>
            </a:xfrm>
            <a:prstGeom prst="roundRect">
              <a:avLst/>
            </a:prstGeom>
            <a:noFill/>
            <a:ln>
              <a:solidFill>
                <a:srgbClr val="1F6B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B2706440-4032-298E-6F03-78346E4EBC10}"/>
                </a:ext>
              </a:extLst>
            </p:cNvPr>
            <p:cNvSpPr/>
            <p:nvPr/>
          </p:nvSpPr>
          <p:spPr>
            <a:xfrm>
              <a:off x="6626860" y="2220687"/>
              <a:ext cx="4437997" cy="227704"/>
            </a:xfrm>
            <a:prstGeom prst="rect">
              <a:avLst/>
            </a:prstGeom>
            <a:solidFill>
              <a:srgbClr val="E3F3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21CD6CCE-8B7F-4105-A0E5-E7AB3C7338E9}"/>
                </a:ext>
              </a:extLst>
            </p:cNvPr>
            <p:cNvSpPr/>
            <p:nvPr/>
          </p:nvSpPr>
          <p:spPr>
            <a:xfrm>
              <a:off x="10801582" y="2437230"/>
              <a:ext cx="515160" cy="502790"/>
            </a:xfrm>
            <a:prstGeom prst="rect">
              <a:avLst/>
            </a:prstGeom>
            <a:solidFill>
              <a:srgbClr val="E3F3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456578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3336E-6F94-D24F-CF06-A63C8568D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6C3E7C0B-DC06-807E-197B-658B7437C7C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18925" y="2562050"/>
            <a:ext cx="9144000" cy="1934379"/>
          </a:xfrm>
        </p:spPr>
        <p:txBody>
          <a:bodyPr lIns="91421" tIns="45701" rIns="91421" bIns="45701"/>
          <a:lstStyle/>
          <a:p>
            <a:r>
              <a:rPr lang="es-ES_tradnl" sz="4400">
                <a:latin typeface="Arial"/>
                <a:cs typeface="Arial"/>
              </a:rPr>
              <a:t>ADHERENCIA Y EFICACIA AL TRATAMIENTO</a:t>
            </a:r>
            <a:endParaRPr lang="en-US" sz="4400">
              <a:latin typeface="Arial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87481A-D67C-9480-60C1-A8D9C1E5AB43}"/>
              </a:ext>
            </a:extLst>
          </p:cNvPr>
          <p:cNvSpPr/>
          <p:nvPr/>
        </p:nvSpPr>
        <p:spPr>
          <a:xfrm>
            <a:off x="919029" y="3095945"/>
            <a:ext cx="678833" cy="661312"/>
          </a:xfrm>
          <a:prstGeom prst="ellipse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15B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DAD80-45F4-0F7F-2663-8155911F65F7}"/>
              </a:ext>
            </a:extLst>
          </p:cNvPr>
          <p:cNvSpPr txBox="1"/>
          <p:nvPr/>
        </p:nvSpPr>
        <p:spPr>
          <a:xfrm>
            <a:off x="920530" y="3136612"/>
            <a:ext cx="66052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15B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34654-0363-174B-73ED-6C666D97969E}"/>
              </a:ext>
            </a:extLst>
          </p:cNvPr>
          <p:cNvSpPr txBox="1"/>
          <p:nvPr/>
        </p:nvSpPr>
        <p:spPr>
          <a:xfrm>
            <a:off x="364434" y="6361907"/>
            <a:ext cx="61092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ES-WYN-2500064</a:t>
            </a:r>
          </a:p>
        </p:txBody>
      </p:sp>
    </p:spTree>
    <p:extLst>
      <p:ext uri="{BB962C8B-B14F-4D97-AF65-F5344CB8AC3E}">
        <p14:creationId xmlns:p14="http://schemas.microsoft.com/office/powerpoint/2010/main" val="1531435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29A93B2A-8072-150B-1BA5-3FA72F7985D0}"/>
              </a:ext>
            </a:extLst>
          </p:cNvPr>
          <p:cNvSpPr txBox="1"/>
          <p:nvPr/>
        </p:nvSpPr>
        <p:spPr>
          <a:xfrm>
            <a:off x="1123079" y="854663"/>
            <a:ext cx="9629045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Contexto: satisfacción y adherencia de los pacientes con psoriasis </a:t>
            </a: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19B5903B-B874-AE79-B466-7D6C58725402}"/>
              </a:ext>
            </a:extLst>
          </p:cNvPr>
          <p:cNvGrpSpPr/>
          <p:nvPr/>
        </p:nvGrpSpPr>
        <p:grpSpPr>
          <a:xfrm>
            <a:off x="1044631" y="3232534"/>
            <a:ext cx="7197969" cy="1188228"/>
            <a:chOff x="-8560063" y="2132561"/>
            <a:chExt cx="7197969" cy="1188228"/>
          </a:xfrm>
        </p:grpSpPr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719FAF4A-74AE-5F07-A24C-CBAD1AB8862C}"/>
                </a:ext>
              </a:extLst>
            </p:cNvPr>
            <p:cNvSpPr txBox="1"/>
            <p:nvPr/>
          </p:nvSpPr>
          <p:spPr>
            <a:xfrm>
              <a:off x="-8188448" y="2380296"/>
              <a:ext cx="1902679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0" cap="none" spc="0" normalizeH="0" baseline="0" noProof="0">
                  <a:ln>
                    <a:noFill/>
                  </a:ln>
                  <a:solidFill>
                    <a:srgbClr val="00698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27 %</a:t>
              </a:r>
              <a:endParaRPr kumimoji="0" lang="es-ES" sz="4800" b="1" i="0" u="none" strike="noStrike" kern="0" cap="none" spc="0" normalizeH="0" baseline="0" noProof="0">
                <a:ln>
                  <a:noFill/>
                </a:ln>
                <a:solidFill>
                  <a:srgbClr val="00698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F98DBA9E-2A02-EF39-BB43-3C98ABF4425A}"/>
                </a:ext>
              </a:extLst>
            </p:cNvPr>
            <p:cNvSpPr txBox="1"/>
            <p:nvPr/>
          </p:nvSpPr>
          <p:spPr>
            <a:xfrm>
              <a:off x="-8560063" y="3074568"/>
              <a:ext cx="1339779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 = 1271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F9E36E6C-E5C8-F675-9B18-716404A76CC2}"/>
                </a:ext>
              </a:extLst>
            </p:cNvPr>
            <p:cNvSpPr txBox="1"/>
            <p:nvPr/>
          </p:nvSpPr>
          <p:spPr>
            <a:xfrm>
              <a:off x="-6566870" y="2132561"/>
              <a:ext cx="5204776" cy="113877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 adhieren a su tratamiento tópico </a:t>
              </a:r>
              <a:b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para la psoriasis principalmente </a:t>
              </a:r>
              <a:r>
                <a:rPr kumimoji="0" lang="es-ES" sz="2500" b="1" i="0" u="none" strike="noStrike" kern="0" cap="none" spc="0" normalizeH="0" baseline="0" noProof="0">
                  <a:ln>
                    <a:noFill/>
                  </a:ln>
                  <a:solidFill>
                    <a:srgbClr val="1F6B8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debido</a:t>
              </a:r>
              <a: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s-ES" sz="2500" b="1" i="0" u="none" strike="noStrike" kern="0" cap="none" spc="0" normalizeH="0" baseline="0" noProof="0">
                  <a:ln>
                    <a:noFill/>
                  </a:ln>
                  <a:solidFill>
                    <a:srgbClr val="1F6B8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500" b="1" i="0" u="none" strike="noStrike" kern="0" cap="none" spc="0" normalizeH="0" baseline="0" noProof="0">
                  <a:ln>
                    <a:noFill/>
                  </a:ln>
                  <a:solidFill>
                    <a:srgbClr val="1F6B8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 base grasa </a:t>
              </a:r>
              <a: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del producto.</a:t>
              </a:r>
              <a:r>
                <a:rPr kumimoji="0" lang="es-ES" sz="1800" b="1" i="0" u="none" strike="noStrike" kern="0" cap="none" spc="0" normalizeH="0" baseline="3000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EE47EB4C-A386-696C-7433-92ABE3883BC2}"/>
                </a:ext>
              </a:extLst>
            </p:cNvPr>
            <p:cNvSpPr txBox="1"/>
            <p:nvPr/>
          </p:nvSpPr>
          <p:spPr>
            <a:xfrm>
              <a:off x="-8191330" y="2155189"/>
              <a:ext cx="1524000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0" cap="none" spc="0" normalizeH="0" baseline="0" noProof="0">
                  <a:ln>
                    <a:noFill/>
                  </a:ln>
                  <a:solidFill>
                    <a:srgbClr val="00698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Solo el</a:t>
              </a:r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D7C53C4-9ED1-C6FB-6B23-782D9F8C6502}"/>
              </a:ext>
            </a:extLst>
          </p:cNvPr>
          <p:cNvSpPr txBox="1"/>
          <p:nvPr/>
        </p:nvSpPr>
        <p:spPr>
          <a:xfrm>
            <a:off x="653497" y="6354941"/>
            <a:ext cx="9039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Bewley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Page B.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Maximizing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optimal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psoriasis. J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Acad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Dermatol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Venereol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2011;25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4:9-14. </a:t>
            </a: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Pinter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Green LJ,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Selmer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J, </a:t>
            </a:r>
            <a:r>
              <a:rPr kumimoji="0" lang="es-ES" sz="8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pooled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controlled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trials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investigating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safety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novel,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fixed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calcipotriene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betamethasone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dipropionate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cream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topical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plaque psoriasis. J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Acad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Dermatol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Venereol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2022;36(2):228–36.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F1E4573F-AF09-BF33-2459-965F6D5B14B4}"/>
              </a:ext>
            </a:extLst>
          </p:cNvPr>
          <p:cNvSpPr/>
          <p:nvPr/>
        </p:nvSpPr>
        <p:spPr>
          <a:xfrm>
            <a:off x="1361513" y="2611008"/>
            <a:ext cx="6061669" cy="363354"/>
          </a:xfrm>
          <a:prstGeom prst="roundRect">
            <a:avLst/>
          </a:prstGeom>
          <a:solidFill>
            <a:srgbClr val="F986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DCF70FB-8E39-2629-125C-6DEEFC2CA9C1}"/>
              </a:ext>
            </a:extLst>
          </p:cNvPr>
          <p:cNvSpPr txBox="1"/>
          <p:nvPr/>
        </p:nvSpPr>
        <p:spPr>
          <a:xfrm>
            <a:off x="1953753" y="2619232"/>
            <a:ext cx="517287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 de una encuesta internacional en 2021: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6C4B2C52-B1C5-3BF5-C281-CF2C9A39E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1464" y="2826238"/>
            <a:ext cx="2638490" cy="2638490"/>
          </a:xfrm>
          <a:prstGeom prst="rect">
            <a:avLst/>
          </a:prstGeom>
        </p:spPr>
      </p:pic>
      <p:sp>
        <p:nvSpPr>
          <p:cNvPr id="17" name="object 27">
            <a:extLst>
              <a:ext uri="{FF2B5EF4-FFF2-40B4-BE49-F238E27FC236}">
                <a16:creationId xmlns:a16="http://schemas.microsoft.com/office/drawing/2014/main" id="{03CB05CC-1E84-3764-BF86-756C18BE2FC1}"/>
              </a:ext>
            </a:extLst>
          </p:cNvPr>
          <p:cNvSpPr txBox="1"/>
          <p:nvPr/>
        </p:nvSpPr>
        <p:spPr>
          <a:xfrm>
            <a:off x="8879408" y="3132795"/>
            <a:ext cx="2779478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5745" marR="23876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>
                <a:ln>
                  <a:noFill/>
                </a:ln>
                <a:solidFill>
                  <a:srgbClr val="F9869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81</a:t>
            </a:r>
            <a:r>
              <a:rPr kumimoji="0" lang="es-ES" sz="3600" b="1" i="0" u="none" strike="noStrike" kern="1200" cap="none" spc="0" normalizeH="0" baseline="0" noProof="0">
                <a:ln>
                  <a:noFill/>
                </a:ln>
                <a:solidFill>
                  <a:srgbClr val="F9869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6000" b="1" i="0" u="none" strike="noStrike" kern="1200" cap="none" spc="0" normalizeH="0" baseline="0" noProof="0">
                <a:ln>
                  <a:noFill/>
                </a:ln>
                <a:solidFill>
                  <a:srgbClr val="F9869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6000" b="0" i="0" u="none" strike="noStrike" kern="1200" cap="none" spc="0" normalizeH="0" baseline="0" noProof="0">
              <a:ln>
                <a:noFill/>
              </a:ln>
              <a:solidFill>
                <a:srgbClr val="F9869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28">
            <a:extLst>
              <a:ext uri="{FF2B5EF4-FFF2-40B4-BE49-F238E27FC236}">
                <a16:creationId xmlns:a16="http://schemas.microsoft.com/office/drawing/2014/main" id="{FBB697DF-8774-C42A-257C-BE85629C3FC4}"/>
              </a:ext>
            </a:extLst>
          </p:cNvPr>
          <p:cNvSpPr txBox="1"/>
          <p:nvPr/>
        </p:nvSpPr>
        <p:spPr>
          <a:xfrm>
            <a:off x="8879408" y="3993027"/>
            <a:ext cx="277947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los pacientes </a:t>
            </a:r>
            <a:b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psoriasis </a:t>
            </a: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están satisfechos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su tratamiento.</a:t>
            </a:r>
            <a:r>
              <a:rPr kumimoji="0" lang="es-ES" sz="1400" b="0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781A31-A44E-30EF-0B99-951385C99681}"/>
              </a:ext>
            </a:extLst>
          </p:cNvPr>
          <p:cNvSpPr txBox="1"/>
          <p:nvPr/>
        </p:nvSpPr>
        <p:spPr>
          <a:xfrm>
            <a:off x="9705539" y="5034570"/>
            <a:ext cx="10465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150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F6BE72A-B374-C403-C3B7-E33CD523C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36196">
            <a:off x="7848667" y="2274237"/>
            <a:ext cx="1307219" cy="551748"/>
          </a:xfrm>
          <a:prstGeom prst="rect">
            <a:avLst/>
          </a:prstGeom>
        </p:spPr>
      </p:pic>
      <p:grpSp>
        <p:nvGrpSpPr>
          <p:cNvPr id="56" name="Grupo 55">
            <a:extLst>
              <a:ext uri="{FF2B5EF4-FFF2-40B4-BE49-F238E27FC236}">
                <a16:creationId xmlns:a16="http://schemas.microsoft.com/office/drawing/2014/main" id="{6B78DA48-9112-355A-896A-307DD6CD8E51}"/>
              </a:ext>
            </a:extLst>
          </p:cNvPr>
          <p:cNvGrpSpPr/>
          <p:nvPr/>
        </p:nvGrpSpPr>
        <p:grpSpPr>
          <a:xfrm>
            <a:off x="1212989" y="2823750"/>
            <a:ext cx="6232527" cy="1734665"/>
            <a:chOff x="4474459" y="3182527"/>
            <a:chExt cx="6232527" cy="1734665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C0BF0992-3AE5-E31C-EE5A-29C0D8832CCA}"/>
                </a:ext>
              </a:extLst>
            </p:cNvPr>
            <p:cNvSpPr/>
            <p:nvPr/>
          </p:nvSpPr>
          <p:spPr>
            <a:xfrm>
              <a:off x="4474459" y="3182527"/>
              <a:ext cx="1957735" cy="1734665"/>
            </a:xfrm>
            <a:custGeom>
              <a:avLst/>
              <a:gdLst/>
              <a:ahLst/>
              <a:cxnLst/>
              <a:rect l="l" t="t" r="r" b="b"/>
              <a:pathLst>
                <a:path w="4899025" h="3776345">
                  <a:moveTo>
                    <a:pt x="4898562" y="3775748"/>
                  </a:moveTo>
                  <a:lnTo>
                    <a:pt x="510371" y="3775748"/>
                  </a:lnTo>
                  <a:lnTo>
                    <a:pt x="461218" y="3773496"/>
                  </a:lnTo>
                  <a:lnTo>
                    <a:pt x="413387" y="3766874"/>
                  </a:lnTo>
                  <a:lnTo>
                    <a:pt x="367092" y="3756091"/>
                  </a:lnTo>
                  <a:lnTo>
                    <a:pt x="322547" y="3741352"/>
                  </a:lnTo>
                  <a:lnTo>
                    <a:pt x="279966" y="3722864"/>
                  </a:lnTo>
                  <a:lnTo>
                    <a:pt x="239562" y="3700832"/>
                  </a:lnTo>
                  <a:lnTo>
                    <a:pt x="201549" y="3675464"/>
                  </a:lnTo>
                  <a:lnTo>
                    <a:pt x="166142" y="3646964"/>
                  </a:lnTo>
                  <a:lnTo>
                    <a:pt x="133554" y="3615540"/>
                  </a:lnTo>
                  <a:lnTo>
                    <a:pt x="103998" y="3581398"/>
                  </a:lnTo>
                  <a:lnTo>
                    <a:pt x="77690" y="3544744"/>
                  </a:lnTo>
                  <a:lnTo>
                    <a:pt x="54842" y="3505784"/>
                  </a:lnTo>
                  <a:lnTo>
                    <a:pt x="35669" y="3464725"/>
                  </a:lnTo>
                  <a:lnTo>
                    <a:pt x="20384" y="3421772"/>
                  </a:lnTo>
                  <a:lnTo>
                    <a:pt x="9202" y="3377132"/>
                  </a:lnTo>
                  <a:lnTo>
                    <a:pt x="2336" y="3331012"/>
                  </a:lnTo>
                  <a:lnTo>
                    <a:pt x="0" y="32836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6B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0C8840A6-0527-BBD0-EFF1-DF293207F0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19964" y="4917192"/>
              <a:ext cx="588702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Elipse 57">
            <a:extLst>
              <a:ext uri="{FF2B5EF4-FFF2-40B4-BE49-F238E27FC236}">
                <a16:creationId xmlns:a16="http://schemas.microsoft.com/office/drawing/2014/main" id="{4E415A60-0FAD-8EA3-2E1E-6C39C0999F6A}"/>
              </a:ext>
            </a:extLst>
          </p:cNvPr>
          <p:cNvSpPr/>
          <p:nvPr/>
        </p:nvSpPr>
        <p:spPr>
          <a:xfrm>
            <a:off x="822567" y="2406247"/>
            <a:ext cx="809889" cy="809889"/>
          </a:xfrm>
          <a:prstGeom prst="ellipse">
            <a:avLst/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350A79AB-8FBC-6BC9-245B-C28C40987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366" y="2502270"/>
            <a:ext cx="461245" cy="59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66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33F2CB7-45D8-0C83-8FB0-A9B8908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66" y="430595"/>
            <a:ext cx="10657836" cy="421214"/>
          </a:xfrm>
        </p:spPr>
        <p:txBody>
          <a:bodyPr/>
          <a:lstStyle/>
          <a:p>
            <a:r>
              <a:rPr lang="es-ES_tradnl" sz="2800"/>
              <a:t>Factores de influencia en el tratamiento tópico de la psoriasis </a:t>
            </a:r>
            <a:endParaRPr lang="es-ES" sz="2800"/>
          </a:p>
        </p:txBody>
      </p:sp>
      <p:sp>
        <p:nvSpPr>
          <p:cNvPr id="15" name="CuadroTexto 9">
            <a:extLst>
              <a:ext uri="{FF2B5EF4-FFF2-40B4-BE49-F238E27FC236}">
                <a16:creationId xmlns:a16="http://schemas.microsoft.com/office/drawing/2014/main" id="{EF375098-FE30-9951-9555-D33FD7D56120}"/>
              </a:ext>
            </a:extLst>
          </p:cNvPr>
          <p:cNvSpPr txBox="1"/>
          <p:nvPr/>
        </p:nvSpPr>
        <p:spPr>
          <a:xfrm>
            <a:off x="486378" y="6420271"/>
            <a:ext cx="9780406" cy="246221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Maul J-T,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Topical treatment of psoriasis vulgaris: the Swiss treatment pathway. Dermatol 2021; 237:166–178;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Torsekar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Gautam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therapies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psoriasis.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Indian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Dermatol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Online J. 2017; 8(4): 235–245.</a:t>
            </a: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357A884C-C219-9713-4AF3-A0A2C967BBC0}"/>
              </a:ext>
            </a:extLst>
          </p:cNvPr>
          <p:cNvSpPr/>
          <p:nvPr/>
        </p:nvSpPr>
        <p:spPr>
          <a:xfrm>
            <a:off x="940557" y="2245089"/>
            <a:ext cx="9895117" cy="3981834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5844298-3839-DB6C-5F2D-0CA293523DA8}"/>
              </a:ext>
            </a:extLst>
          </p:cNvPr>
          <p:cNvGrpSpPr/>
          <p:nvPr/>
        </p:nvGrpSpPr>
        <p:grpSpPr>
          <a:xfrm>
            <a:off x="2036420" y="2513897"/>
            <a:ext cx="8280388" cy="3563347"/>
            <a:chOff x="1929486" y="2413248"/>
            <a:chExt cx="8280388" cy="3563347"/>
          </a:xfrm>
        </p:grpSpPr>
        <p:sp>
          <p:nvSpPr>
            <p:cNvPr id="21" name="Rectangle 49">
              <a:extLst>
                <a:ext uri="{FF2B5EF4-FFF2-40B4-BE49-F238E27FC236}">
                  <a16:creationId xmlns:a16="http://schemas.microsoft.com/office/drawing/2014/main" id="{2975DFDB-C8C0-183C-20EF-835851A068E3}"/>
                </a:ext>
              </a:extLst>
            </p:cNvPr>
            <p:cNvSpPr/>
            <p:nvPr/>
          </p:nvSpPr>
          <p:spPr>
            <a:xfrm>
              <a:off x="1941158" y="5025037"/>
              <a:ext cx="1787720" cy="8685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Edad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género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ocupación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conocimiento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y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recursos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económicos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tangle 50">
              <a:extLst>
                <a:ext uri="{FF2B5EF4-FFF2-40B4-BE49-F238E27FC236}">
                  <a16:creationId xmlns:a16="http://schemas.microsoft.com/office/drawing/2014/main" id="{857F2C13-DF28-F97F-944B-2F5F71A1F103}"/>
                </a:ext>
              </a:extLst>
            </p:cNvPr>
            <p:cNvSpPr/>
            <p:nvPr/>
          </p:nvSpPr>
          <p:spPr>
            <a:xfrm>
              <a:off x="3249987" y="2428322"/>
              <a:ext cx="2087567" cy="4732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Sitio de la lesion y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extension y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severidad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Rectangle 51">
              <a:extLst>
                <a:ext uri="{FF2B5EF4-FFF2-40B4-BE49-F238E27FC236}">
                  <a16:creationId xmlns:a16="http://schemas.microsoft.com/office/drawing/2014/main" id="{35C89C0B-8AE4-11C8-878F-7AFDC21D8B79}"/>
                </a:ext>
              </a:extLst>
            </p:cNvPr>
            <p:cNvSpPr/>
            <p:nvPr/>
          </p:nvSpPr>
          <p:spPr>
            <a:xfrm>
              <a:off x="4598451" y="5305706"/>
              <a:ext cx="2632911" cy="67088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Puede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alterar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uso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penetración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la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medicación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y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por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lo tanto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efecto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terapéutico</a:t>
              </a:r>
              <a:endPara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Rectangle 52">
              <a:extLst>
                <a:ext uri="{FF2B5EF4-FFF2-40B4-BE49-F238E27FC236}">
                  <a16:creationId xmlns:a16="http://schemas.microsoft.com/office/drawing/2014/main" id="{CBD9927B-033F-A952-FF6A-DAA36CB5561E}"/>
                </a:ext>
              </a:extLst>
            </p:cNvPr>
            <p:cNvSpPr/>
            <p:nvPr/>
          </p:nvSpPr>
          <p:spPr>
            <a:xfrm>
              <a:off x="6037414" y="2413248"/>
              <a:ext cx="2970760" cy="4732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Los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vendajes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oclusivos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atrapan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calor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y la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humedad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aumentado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la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absorción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2" name="Group 53">
              <a:extLst>
                <a:ext uri="{FF2B5EF4-FFF2-40B4-BE49-F238E27FC236}">
                  <a16:creationId xmlns:a16="http://schemas.microsoft.com/office/drawing/2014/main" id="{9BB17067-BB03-A11F-45EE-FFA684F531D1}"/>
                </a:ext>
              </a:extLst>
            </p:cNvPr>
            <p:cNvGrpSpPr/>
            <p:nvPr/>
          </p:nvGrpSpPr>
          <p:grpSpPr>
            <a:xfrm>
              <a:off x="2306523" y="4407839"/>
              <a:ext cx="969410" cy="540000"/>
              <a:chOff x="3194455" y="5824789"/>
              <a:chExt cx="648000" cy="540000"/>
            </a:xfrm>
          </p:grpSpPr>
          <p:cxnSp>
            <p:nvCxnSpPr>
              <p:cNvPr id="54" name="Straight Connector 74">
                <a:extLst>
                  <a:ext uri="{FF2B5EF4-FFF2-40B4-BE49-F238E27FC236}">
                    <a16:creationId xmlns:a16="http://schemas.microsoft.com/office/drawing/2014/main" id="{4B569941-A90F-733E-11C1-31871D8EC4B6}"/>
                  </a:ext>
                </a:extLst>
              </p:cNvPr>
              <p:cNvCxnSpPr/>
              <p:nvPr/>
            </p:nvCxnSpPr>
            <p:spPr>
              <a:xfrm>
                <a:off x="3194455" y="5824789"/>
                <a:ext cx="648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75">
                <a:extLst>
                  <a:ext uri="{FF2B5EF4-FFF2-40B4-BE49-F238E27FC236}">
                    <a16:creationId xmlns:a16="http://schemas.microsoft.com/office/drawing/2014/main" id="{933B5059-EC51-C4C9-FE95-BFBDE5413D5A}"/>
                  </a:ext>
                </a:extLst>
              </p:cNvPr>
              <p:cNvCxnSpPr/>
              <p:nvPr/>
            </p:nvCxnSpPr>
            <p:spPr>
              <a:xfrm>
                <a:off x="3525406" y="5824789"/>
                <a:ext cx="0" cy="540000"/>
              </a:xfrm>
              <a:prstGeom prst="straightConnector1">
                <a:avLst/>
              </a:prstGeom>
              <a:ln w="28575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Hexagon 62">
              <a:extLst>
                <a:ext uri="{FF2B5EF4-FFF2-40B4-BE49-F238E27FC236}">
                  <a16:creationId xmlns:a16="http://schemas.microsoft.com/office/drawing/2014/main" id="{E046A804-A2F5-C80F-692A-BBBB4B43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975" y="3695327"/>
              <a:ext cx="1839142" cy="1398942"/>
            </a:xfrm>
            <a:prstGeom prst="hexagon">
              <a:avLst>
                <a:gd name="adj" fmla="val 27662"/>
                <a:gd name="vf" fmla="val 115470"/>
              </a:avLst>
            </a:prstGeom>
            <a:solidFill>
              <a:srgbClr val="828095"/>
            </a:solidFill>
            <a:ln>
              <a:solidFill>
                <a:srgbClr val="828095"/>
              </a:solidFill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" name="Hexagon 64">
              <a:extLst>
                <a:ext uri="{FF2B5EF4-FFF2-40B4-BE49-F238E27FC236}">
                  <a16:creationId xmlns:a16="http://schemas.microsoft.com/office/drawing/2014/main" id="{A854D7F6-CE02-B776-7EFD-C59C74BB9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9486" y="2949182"/>
              <a:ext cx="1839142" cy="1398946"/>
            </a:xfrm>
            <a:prstGeom prst="hexagon">
              <a:avLst>
                <a:gd name="adj" fmla="val 27662"/>
                <a:gd name="vf" fmla="val 11547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Factores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GB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Individuales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del </a:t>
              </a:r>
              <a:r>
                <a:rPr kumimoji="0" lang="en-GB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Paciente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Hexagon 65">
              <a:extLst>
                <a:ext uri="{FF2B5EF4-FFF2-40B4-BE49-F238E27FC236}">
                  <a16:creationId xmlns:a16="http://schemas.microsoft.com/office/drawing/2014/main" id="{5D6C6300-D1AF-68AA-A544-DAB5CEC51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0505" y="3672060"/>
              <a:ext cx="1839142" cy="1398944"/>
            </a:xfrm>
            <a:prstGeom prst="hexagon">
              <a:avLst>
                <a:gd name="adj" fmla="val 27662"/>
                <a:gd name="vf" fmla="val 115470"/>
              </a:avLst>
            </a:prstGeom>
            <a:solidFill>
              <a:srgbClr val="B86A78"/>
            </a:solidFill>
            <a:ln>
              <a:solidFill>
                <a:srgbClr val="B86A78"/>
              </a:solidFill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Hexagon 66">
              <a:extLst>
                <a:ext uri="{FF2B5EF4-FFF2-40B4-BE49-F238E27FC236}">
                  <a16:creationId xmlns:a16="http://schemas.microsoft.com/office/drawing/2014/main" id="{2244438D-0467-E986-017A-72D75F8C7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3435" y="2967600"/>
              <a:ext cx="1839142" cy="1398945"/>
            </a:xfrm>
            <a:prstGeom prst="hexagon">
              <a:avLst>
                <a:gd name="adj" fmla="val 27662"/>
                <a:gd name="vf" fmla="val 115470"/>
              </a:avLst>
            </a:prstGeom>
            <a:solidFill>
              <a:srgbClr val="008C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">
              <a:extLst>
                <a:ext uri="{FF2B5EF4-FFF2-40B4-BE49-F238E27FC236}">
                  <a16:creationId xmlns:a16="http://schemas.microsoft.com/office/drawing/2014/main" id="{DA428B46-D934-140F-B24D-F2E53BE0E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7834" y="3906441"/>
              <a:ext cx="1485197" cy="1074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Factores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de la </a:t>
              </a:r>
              <a:r>
                <a:rPr kumimoji="0" lang="en-GB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enfermedad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8CA1ABE9-CA19-8F75-4391-654C64ACF9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4974" y="4088747"/>
              <a:ext cx="1501019" cy="87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Oclusión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Text Box 2">
              <a:extLst>
                <a:ext uri="{FF2B5EF4-FFF2-40B4-BE49-F238E27FC236}">
                  <a16:creationId xmlns:a16="http://schemas.microsoft.com/office/drawing/2014/main" id="{C4D3F885-308B-7ED8-721A-D1F0173C3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4302" y="3323066"/>
              <a:ext cx="1501019" cy="466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kumimoji="0" lang="en-GB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Vehículo</a:t>
              </a:r>
              <a:endPara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40" name="Group 12">
              <a:extLst>
                <a:ext uri="{FF2B5EF4-FFF2-40B4-BE49-F238E27FC236}">
                  <a16:creationId xmlns:a16="http://schemas.microsoft.com/office/drawing/2014/main" id="{11FB0C8E-282F-84CA-8089-F6C1136C2377}"/>
                </a:ext>
              </a:extLst>
            </p:cNvPr>
            <p:cNvGrpSpPr/>
            <p:nvPr/>
          </p:nvGrpSpPr>
          <p:grpSpPr>
            <a:xfrm>
              <a:off x="8069701" y="3073222"/>
              <a:ext cx="1839255" cy="1405035"/>
              <a:chOff x="7033203" y="3025125"/>
              <a:chExt cx="1229446" cy="1250574"/>
            </a:xfrm>
          </p:grpSpPr>
          <p:sp>
            <p:nvSpPr>
              <p:cNvPr id="52" name="Hexagon 76">
                <a:extLst>
                  <a:ext uri="{FF2B5EF4-FFF2-40B4-BE49-F238E27FC236}">
                    <a16:creationId xmlns:a16="http://schemas.microsoft.com/office/drawing/2014/main" id="{59EA7533-E9C5-CF85-E79A-6CBABC167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3203" y="3025125"/>
                <a:ext cx="1229446" cy="1250574"/>
              </a:xfrm>
              <a:prstGeom prst="hexagon">
                <a:avLst>
                  <a:gd name="adj" fmla="val 27662"/>
                  <a:gd name="vf" fmla="val 115470"/>
                </a:avLst>
              </a:prstGeom>
              <a:solidFill>
                <a:srgbClr val="F89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53" name="Rectangle 11">
                <a:extLst>
                  <a:ext uri="{FF2B5EF4-FFF2-40B4-BE49-F238E27FC236}">
                    <a16:creationId xmlns:a16="http://schemas.microsoft.com/office/drawing/2014/main" id="{9680E450-5F29-D84B-894A-D872E60ABEB5}"/>
                  </a:ext>
                </a:extLst>
              </p:cNvPr>
              <p:cNvSpPr/>
              <p:nvPr/>
            </p:nvSpPr>
            <p:spPr>
              <a:xfrm>
                <a:off x="7110938" y="3419302"/>
                <a:ext cx="1100181" cy="465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Terapia</a:t>
                </a: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de </a:t>
                </a:r>
                <a:r>
                  <a:rPr kumimoji="0" lang="en-GB" sz="1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combinación</a:t>
                </a:r>
                <a:endPara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Rectangle 77">
              <a:extLst>
                <a:ext uri="{FF2B5EF4-FFF2-40B4-BE49-F238E27FC236}">
                  <a16:creationId xmlns:a16="http://schemas.microsoft.com/office/drawing/2014/main" id="{5EBD2342-BD8F-B467-D6F5-1F46D7BE3AEB}"/>
                </a:ext>
              </a:extLst>
            </p:cNvPr>
            <p:cNvSpPr/>
            <p:nvPr/>
          </p:nvSpPr>
          <p:spPr>
            <a:xfrm>
              <a:off x="7806473" y="5267035"/>
              <a:ext cx="2403401" cy="67088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importante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tener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cuenta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las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posibles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dificultades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compatibilidad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80">
              <a:extLst>
                <a:ext uri="{FF2B5EF4-FFF2-40B4-BE49-F238E27FC236}">
                  <a16:creationId xmlns:a16="http://schemas.microsoft.com/office/drawing/2014/main" id="{16372AB2-E9EC-85E2-FDFB-BA917D362D0E}"/>
                </a:ext>
              </a:extLst>
            </p:cNvPr>
            <p:cNvCxnSpPr/>
            <p:nvPr/>
          </p:nvCxnSpPr>
          <p:spPr>
            <a:xfrm>
              <a:off x="5371691" y="4414841"/>
              <a:ext cx="969410" cy="0"/>
            </a:xfrm>
            <a:prstGeom prst="line">
              <a:avLst/>
            </a:prstGeom>
            <a:ln w="28575">
              <a:solidFill>
                <a:srgbClr val="008C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81">
              <a:extLst>
                <a:ext uri="{FF2B5EF4-FFF2-40B4-BE49-F238E27FC236}">
                  <a16:creationId xmlns:a16="http://schemas.microsoft.com/office/drawing/2014/main" id="{B6E645E1-2455-A859-976E-4E7ED8515605}"/>
                </a:ext>
              </a:extLst>
            </p:cNvPr>
            <p:cNvCxnSpPr/>
            <p:nvPr/>
          </p:nvCxnSpPr>
          <p:spPr>
            <a:xfrm>
              <a:off x="5856396" y="4422532"/>
              <a:ext cx="0" cy="606696"/>
            </a:xfrm>
            <a:prstGeom prst="straightConnector1">
              <a:avLst/>
            </a:prstGeom>
            <a:ln w="28575">
              <a:solidFill>
                <a:srgbClr val="008C9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82">
              <a:extLst>
                <a:ext uri="{FF2B5EF4-FFF2-40B4-BE49-F238E27FC236}">
                  <a16:creationId xmlns:a16="http://schemas.microsoft.com/office/drawing/2014/main" id="{3E95689A-1A29-F0D1-3BF2-10E505940D95}"/>
                </a:ext>
              </a:extLst>
            </p:cNvPr>
            <p:cNvCxnSpPr/>
            <p:nvPr/>
          </p:nvCxnSpPr>
          <p:spPr>
            <a:xfrm>
              <a:off x="8501637" y="4538173"/>
              <a:ext cx="969410" cy="0"/>
            </a:xfrm>
            <a:prstGeom prst="line">
              <a:avLst/>
            </a:prstGeom>
            <a:ln w="28575">
              <a:solidFill>
                <a:srgbClr val="F896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83">
              <a:extLst>
                <a:ext uri="{FF2B5EF4-FFF2-40B4-BE49-F238E27FC236}">
                  <a16:creationId xmlns:a16="http://schemas.microsoft.com/office/drawing/2014/main" id="{D8D7564C-F232-1644-6090-D7D34983F148}"/>
                </a:ext>
              </a:extLst>
            </p:cNvPr>
            <p:cNvCxnSpPr/>
            <p:nvPr/>
          </p:nvCxnSpPr>
          <p:spPr>
            <a:xfrm>
              <a:off x="8994994" y="4538173"/>
              <a:ext cx="0" cy="606696"/>
            </a:xfrm>
            <a:prstGeom prst="straightConnector1">
              <a:avLst/>
            </a:prstGeom>
            <a:ln w="28575">
              <a:solidFill>
                <a:srgbClr val="F896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35C3559D-C631-6040-9D98-AB180E51902D}"/>
                </a:ext>
              </a:extLst>
            </p:cNvPr>
            <p:cNvGrpSpPr/>
            <p:nvPr/>
          </p:nvGrpSpPr>
          <p:grpSpPr>
            <a:xfrm flipV="1">
              <a:off x="6937165" y="3083229"/>
              <a:ext cx="969410" cy="540000"/>
              <a:chOff x="6194436" y="4857808"/>
              <a:chExt cx="648000" cy="540000"/>
            </a:xfrm>
          </p:grpSpPr>
          <p:cxnSp>
            <p:nvCxnSpPr>
              <p:cNvPr id="50" name="Straight Connector 86">
                <a:extLst>
                  <a:ext uri="{FF2B5EF4-FFF2-40B4-BE49-F238E27FC236}">
                    <a16:creationId xmlns:a16="http://schemas.microsoft.com/office/drawing/2014/main" id="{30E9E083-617D-CCA9-013E-697212030510}"/>
                  </a:ext>
                </a:extLst>
              </p:cNvPr>
              <p:cNvCxnSpPr/>
              <p:nvPr/>
            </p:nvCxnSpPr>
            <p:spPr>
              <a:xfrm>
                <a:off x="6194436" y="4857808"/>
                <a:ext cx="648000" cy="0"/>
              </a:xfrm>
              <a:prstGeom prst="line">
                <a:avLst/>
              </a:prstGeom>
              <a:ln w="28575">
                <a:solidFill>
                  <a:srgbClr val="82809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87">
                <a:extLst>
                  <a:ext uri="{FF2B5EF4-FFF2-40B4-BE49-F238E27FC236}">
                    <a16:creationId xmlns:a16="http://schemas.microsoft.com/office/drawing/2014/main" id="{090D19BE-3C7F-E81E-AB7A-DB9B67C71503}"/>
                  </a:ext>
                </a:extLst>
              </p:cNvPr>
              <p:cNvCxnSpPr/>
              <p:nvPr/>
            </p:nvCxnSpPr>
            <p:spPr>
              <a:xfrm>
                <a:off x="6518436" y="4857808"/>
                <a:ext cx="0" cy="540000"/>
              </a:xfrm>
              <a:prstGeom prst="straightConnector1">
                <a:avLst/>
              </a:prstGeom>
              <a:ln w="28575">
                <a:solidFill>
                  <a:srgbClr val="828095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88">
              <a:extLst>
                <a:ext uri="{FF2B5EF4-FFF2-40B4-BE49-F238E27FC236}">
                  <a16:creationId xmlns:a16="http://schemas.microsoft.com/office/drawing/2014/main" id="{7C9881E7-D730-487B-EE04-A0BBF26BC269}"/>
                </a:ext>
              </a:extLst>
            </p:cNvPr>
            <p:cNvGrpSpPr/>
            <p:nvPr/>
          </p:nvGrpSpPr>
          <p:grpSpPr>
            <a:xfrm flipV="1">
              <a:off x="3829922" y="3040762"/>
              <a:ext cx="969410" cy="563235"/>
              <a:chOff x="6185462" y="4893568"/>
              <a:chExt cx="648000" cy="563235"/>
            </a:xfrm>
          </p:grpSpPr>
          <p:cxnSp>
            <p:nvCxnSpPr>
              <p:cNvPr id="48" name="Straight Connector 89">
                <a:extLst>
                  <a:ext uri="{FF2B5EF4-FFF2-40B4-BE49-F238E27FC236}">
                    <a16:creationId xmlns:a16="http://schemas.microsoft.com/office/drawing/2014/main" id="{0E5E1E4C-1FAF-6115-DD43-2301827145D0}"/>
                  </a:ext>
                </a:extLst>
              </p:cNvPr>
              <p:cNvCxnSpPr/>
              <p:nvPr/>
            </p:nvCxnSpPr>
            <p:spPr>
              <a:xfrm>
                <a:off x="6185462" y="4893568"/>
                <a:ext cx="648000" cy="0"/>
              </a:xfrm>
              <a:prstGeom prst="line">
                <a:avLst/>
              </a:prstGeom>
              <a:ln w="28575">
                <a:solidFill>
                  <a:srgbClr val="B86A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90">
                <a:extLst>
                  <a:ext uri="{FF2B5EF4-FFF2-40B4-BE49-F238E27FC236}">
                    <a16:creationId xmlns:a16="http://schemas.microsoft.com/office/drawing/2014/main" id="{B6865550-D9A7-9B05-4B2D-C812B1B14DF3}"/>
                  </a:ext>
                </a:extLst>
              </p:cNvPr>
              <p:cNvCxnSpPr/>
              <p:nvPr/>
            </p:nvCxnSpPr>
            <p:spPr>
              <a:xfrm>
                <a:off x="6509462" y="4916803"/>
                <a:ext cx="0" cy="540000"/>
              </a:xfrm>
              <a:prstGeom prst="straightConnector1">
                <a:avLst/>
              </a:prstGeom>
              <a:ln w="28575">
                <a:solidFill>
                  <a:srgbClr val="B86A78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ounded Rectangle 91">
            <a:extLst>
              <a:ext uri="{FF2B5EF4-FFF2-40B4-BE49-F238E27FC236}">
                <a16:creationId xmlns:a16="http://schemas.microsoft.com/office/drawing/2014/main" id="{72CDDD10-36D0-9DC2-26B5-4EAABEBB9568}"/>
              </a:ext>
            </a:extLst>
          </p:cNvPr>
          <p:cNvSpPr/>
          <p:nvPr/>
        </p:nvSpPr>
        <p:spPr>
          <a:xfrm>
            <a:off x="3537439" y="2048555"/>
            <a:ext cx="4779936" cy="357472"/>
          </a:xfrm>
          <a:prstGeom prst="roundRect">
            <a:avLst>
              <a:gd name="adj" fmla="val 50000"/>
            </a:avLst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Factores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que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influencian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terapia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tópica</a:t>
            </a:r>
            <a:r>
              <a:rPr kumimoji="0" lang="en-GB" sz="1600" b="1" i="0" u="none" strike="noStrike" kern="1200" cap="none" spc="0" normalizeH="0" baseline="3000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E5D58AC6-CCC2-A3A2-2D11-D522278F47FF}"/>
              </a:ext>
            </a:extLst>
          </p:cNvPr>
          <p:cNvSpPr txBox="1"/>
          <p:nvPr/>
        </p:nvSpPr>
        <p:spPr>
          <a:xfrm>
            <a:off x="940557" y="993432"/>
            <a:ext cx="10966308" cy="951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986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 terapias tópicas son la base del manejo de la psoriasis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986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 el 70% y 80% de pacientes con psoriasis </a:t>
            </a: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 a moderada </a:t>
            </a: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pueden controlar su enfermedad de manera exitosa con tratamientos tópicos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090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2">
            <a:extLst>
              <a:ext uri="{FF2B5EF4-FFF2-40B4-BE49-F238E27FC236}">
                <a16:creationId xmlns:a16="http://schemas.microsoft.com/office/drawing/2014/main" id="{8561B8CD-8341-1D96-6949-69878160EF89}"/>
              </a:ext>
            </a:extLst>
          </p:cNvPr>
          <p:cNvSpPr/>
          <p:nvPr/>
        </p:nvSpPr>
        <p:spPr>
          <a:xfrm>
            <a:off x="1262254" y="5208663"/>
            <a:ext cx="9667492" cy="787439"/>
          </a:xfrm>
          <a:prstGeom prst="roundRect">
            <a:avLst/>
          </a:prstGeom>
          <a:solidFill>
            <a:srgbClr val="015B76"/>
          </a:solidFill>
          <a:ln w="19050">
            <a:solidFill>
              <a:srgbClr val="015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5B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4">
            <a:extLst>
              <a:ext uri="{FF2B5EF4-FFF2-40B4-BE49-F238E27FC236}">
                <a16:creationId xmlns:a16="http://schemas.microsoft.com/office/drawing/2014/main" id="{65A96415-D175-CDBE-4B5A-E96255BF830A}"/>
              </a:ext>
            </a:extLst>
          </p:cNvPr>
          <p:cNvSpPr/>
          <p:nvPr/>
        </p:nvSpPr>
        <p:spPr>
          <a:xfrm>
            <a:off x="7857261" y="1587833"/>
            <a:ext cx="3072485" cy="3428269"/>
          </a:xfrm>
          <a:prstGeom prst="roundRect">
            <a:avLst>
              <a:gd name="adj" fmla="val 665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44">
            <a:extLst>
              <a:ext uri="{FF2B5EF4-FFF2-40B4-BE49-F238E27FC236}">
                <a16:creationId xmlns:a16="http://schemas.microsoft.com/office/drawing/2014/main" id="{E481161C-8E21-2044-F250-F7C85C47242A}"/>
              </a:ext>
            </a:extLst>
          </p:cNvPr>
          <p:cNvSpPr/>
          <p:nvPr/>
        </p:nvSpPr>
        <p:spPr>
          <a:xfrm>
            <a:off x="4563803" y="1587833"/>
            <a:ext cx="3072485" cy="3428269"/>
          </a:xfrm>
          <a:prstGeom prst="roundRect">
            <a:avLst>
              <a:gd name="adj" fmla="val 665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44">
            <a:extLst>
              <a:ext uri="{FF2B5EF4-FFF2-40B4-BE49-F238E27FC236}">
                <a16:creationId xmlns:a16="http://schemas.microsoft.com/office/drawing/2014/main" id="{4EB087A9-F878-C8C5-3B3A-C7B9B1D93890}"/>
              </a:ext>
            </a:extLst>
          </p:cNvPr>
          <p:cNvSpPr/>
          <p:nvPr/>
        </p:nvSpPr>
        <p:spPr>
          <a:xfrm>
            <a:off x="1262253" y="1587833"/>
            <a:ext cx="3077517" cy="3428269"/>
          </a:xfrm>
          <a:prstGeom prst="roundRect">
            <a:avLst>
              <a:gd name="adj" fmla="val 665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46">
            <a:extLst>
              <a:ext uri="{FF2B5EF4-FFF2-40B4-BE49-F238E27FC236}">
                <a16:creationId xmlns:a16="http://schemas.microsoft.com/office/drawing/2014/main" id="{3E064F0E-22E3-3488-E138-C7519FC0631A}"/>
              </a:ext>
            </a:extLst>
          </p:cNvPr>
          <p:cNvGrpSpPr/>
          <p:nvPr/>
        </p:nvGrpSpPr>
        <p:grpSpPr>
          <a:xfrm>
            <a:off x="1262253" y="1488806"/>
            <a:ext cx="9670550" cy="742237"/>
            <a:chOff x="1215400" y="1987073"/>
            <a:chExt cx="6180042" cy="556677"/>
          </a:xfrm>
          <a:solidFill>
            <a:srgbClr val="F896A3"/>
          </a:solidFill>
        </p:grpSpPr>
        <p:sp>
          <p:nvSpPr>
            <p:cNvPr id="16" name="Arrow: Pentagon 29">
              <a:extLst>
                <a:ext uri="{FF2B5EF4-FFF2-40B4-BE49-F238E27FC236}">
                  <a16:creationId xmlns:a16="http://schemas.microsoft.com/office/drawing/2014/main" id="{2F80C5B5-AC69-9EB8-4F5D-19CC4F17691D}"/>
                </a:ext>
              </a:extLst>
            </p:cNvPr>
            <p:cNvSpPr/>
            <p:nvPr/>
          </p:nvSpPr>
          <p:spPr>
            <a:xfrm rot="5400000">
              <a:off x="1924073" y="1280793"/>
              <a:ext cx="549365" cy="1966711"/>
            </a:xfrm>
            <a:prstGeom prst="homePlate">
              <a:avLst/>
            </a:prstGeom>
            <a:grpFill/>
            <a:ln>
              <a:solidFill>
                <a:srgbClr val="F896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30">
              <a:extLst>
                <a:ext uri="{FF2B5EF4-FFF2-40B4-BE49-F238E27FC236}">
                  <a16:creationId xmlns:a16="http://schemas.microsoft.com/office/drawing/2014/main" id="{7EB416A3-4D3E-1805-4B76-1A9DD4D2F063}"/>
                </a:ext>
              </a:extLst>
            </p:cNvPr>
            <p:cNvSpPr txBox="1"/>
            <p:nvPr/>
          </p:nvSpPr>
          <p:spPr>
            <a:xfrm>
              <a:off x="1721673" y="2109920"/>
              <a:ext cx="970992" cy="253915"/>
            </a:xfrm>
            <a:prstGeom prst="rect">
              <a:avLst/>
            </a:prstGeom>
            <a:grpFill/>
            <a:ln>
              <a:solidFill>
                <a:srgbClr val="F896A3"/>
              </a:solidFill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15B7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Satisfacción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15B7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8" name="Arrow: Pentagon 32">
              <a:extLst>
                <a:ext uri="{FF2B5EF4-FFF2-40B4-BE49-F238E27FC236}">
                  <a16:creationId xmlns:a16="http://schemas.microsoft.com/office/drawing/2014/main" id="{9DC9AC01-C9DD-B3E4-C5EC-6074168EF3F9}"/>
                </a:ext>
              </a:extLst>
            </p:cNvPr>
            <p:cNvSpPr/>
            <p:nvPr/>
          </p:nvSpPr>
          <p:spPr>
            <a:xfrm rot="5400000">
              <a:off x="4030740" y="1278398"/>
              <a:ext cx="549362" cy="1966711"/>
            </a:xfrm>
            <a:prstGeom prst="homePlate">
              <a:avLst/>
            </a:prstGeom>
            <a:grpFill/>
            <a:ln>
              <a:solidFill>
                <a:srgbClr val="F896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F9153750-9846-A38B-15DA-E5E3992E2B65}"/>
                </a:ext>
              </a:extLst>
            </p:cNvPr>
            <p:cNvSpPr txBox="1"/>
            <p:nvPr/>
          </p:nvSpPr>
          <p:spPr>
            <a:xfrm>
              <a:off x="3702318" y="2114841"/>
              <a:ext cx="1192378" cy="253915"/>
            </a:xfrm>
            <a:prstGeom prst="rect">
              <a:avLst/>
            </a:prstGeom>
            <a:grpFill/>
            <a:ln>
              <a:solidFill>
                <a:srgbClr val="F896A3"/>
              </a:solidFill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15B7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Preferencia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15B7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0" name="Arrow: Pentagon 34">
              <a:extLst>
                <a:ext uri="{FF2B5EF4-FFF2-40B4-BE49-F238E27FC236}">
                  <a16:creationId xmlns:a16="http://schemas.microsoft.com/office/drawing/2014/main" id="{E00CB07B-D2C7-480F-9FA9-D6ED7C14267C}"/>
                </a:ext>
              </a:extLst>
            </p:cNvPr>
            <p:cNvSpPr/>
            <p:nvPr/>
          </p:nvSpPr>
          <p:spPr>
            <a:xfrm rot="5400000">
              <a:off x="6137406" y="1285713"/>
              <a:ext cx="549362" cy="1966711"/>
            </a:xfrm>
            <a:prstGeom prst="homePlate">
              <a:avLst/>
            </a:prstGeom>
            <a:grpFill/>
            <a:ln>
              <a:solidFill>
                <a:srgbClr val="F896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35">
              <a:extLst>
                <a:ext uri="{FF2B5EF4-FFF2-40B4-BE49-F238E27FC236}">
                  <a16:creationId xmlns:a16="http://schemas.microsoft.com/office/drawing/2014/main" id="{9A72382E-2BD7-E3DE-1537-283F52FEEB5C}"/>
                </a:ext>
              </a:extLst>
            </p:cNvPr>
            <p:cNvSpPr txBox="1"/>
            <p:nvPr/>
          </p:nvSpPr>
          <p:spPr>
            <a:xfrm>
              <a:off x="5815551" y="2114841"/>
              <a:ext cx="1192378" cy="253915"/>
            </a:xfrm>
            <a:prstGeom prst="rect">
              <a:avLst/>
            </a:prstGeom>
            <a:grpFill/>
            <a:ln>
              <a:solidFill>
                <a:srgbClr val="F896A3"/>
              </a:solidFill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15B7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Adherencia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15B7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45">
            <a:extLst>
              <a:ext uri="{FF2B5EF4-FFF2-40B4-BE49-F238E27FC236}">
                <a16:creationId xmlns:a16="http://schemas.microsoft.com/office/drawing/2014/main" id="{12F95A13-DDCB-A146-0130-2982C492B115}"/>
              </a:ext>
            </a:extLst>
          </p:cNvPr>
          <p:cNvSpPr txBox="1"/>
          <p:nvPr/>
        </p:nvSpPr>
        <p:spPr>
          <a:xfrm>
            <a:off x="1546827" y="2442612"/>
            <a:ext cx="2508367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La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satisfacción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con la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terapia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tópica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es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significativamente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menor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que con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los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tratamientos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orales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o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parenterales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</a:t>
            </a:r>
            <a:r>
              <a:rPr kumimoji="0" lang="en-US" sz="13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1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Los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bajos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niveles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de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eficacia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y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su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conveniencia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contribuyen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a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una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satisfacción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reducida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</a:t>
            </a:r>
            <a:r>
              <a:rPr kumimoji="0" lang="en-US" sz="13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</a:t>
            </a: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EA1DBC5A-8BA5-6A33-B72D-8F08E4228494}"/>
              </a:ext>
            </a:extLst>
          </p:cNvPr>
          <p:cNvSpPr txBox="1">
            <a:spLocks/>
          </p:cNvSpPr>
          <p:nvPr/>
        </p:nvSpPr>
        <p:spPr>
          <a:xfrm>
            <a:off x="1461219" y="5237269"/>
            <a:ext cx="9081035" cy="738664"/>
          </a:xfrm>
          <a:prstGeom prst="roundRect">
            <a:avLst/>
          </a:prstGeom>
          <a:noFill/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defPPr>
              <a:defRPr lang="es-ES"/>
            </a:defPPr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200" b="0" i="0" kern="1200" baseline="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preferencias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los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pacientes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deben ser consideradas para garantizar la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satisfacción, la adherencia y mejorar los resultados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A4A4FF77-9689-8956-DA97-B7C401A074FD}"/>
              </a:ext>
            </a:extLst>
          </p:cNvPr>
          <p:cNvSpPr txBox="1"/>
          <p:nvPr/>
        </p:nvSpPr>
        <p:spPr>
          <a:xfrm>
            <a:off x="300214" y="6295729"/>
            <a:ext cx="11403044" cy="492443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Puig L,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Adherence and patient satisfaction with topical treatment in psoriasis, and the use, and organoleptic properties of such treatments: A Delphi study with an expert panel and members of the Psoriasis Group of the Spanish Academy of Dermatology and Venereology.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Actas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Dermosifiliogr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2013; 104(6):488-496.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Svendsen M,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Psoriasis patient preferences for topical drugs: a systematic review. Journal of Dermatological Treatment, 2021; 32(5):478-483. 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Fouéré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S, </a:t>
            </a:r>
            <a:r>
              <a:rPr kumimoji="0" lang="es-E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psoriasis: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J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Acad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Dermatol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Venereol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2005; 19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3:2-6.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 X,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Topical drug delivery systems in dermatology: a review of patient adherence issues. Expert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Opin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Drug Deliv. 2012; 9:1263-1271.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Belinchón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Adherence, satisfaction and preferences for treatment in patients with psoriasis in the European Union: a systematic review of the literature. Patient Prefer Adherence. 2016; 10:2357-2367.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F0149E9D-17DE-438C-24A2-49D646BC5B93}"/>
              </a:ext>
            </a:extLst>
          </p:cNvPr>
          <p:cNvSpPr txBox="1"/>
          <p:nvPr/>
        </p:nvSpPr>
        <p:spPr>
          <a:xfrm>
            <a:off x="8056227" y="4407637"/>
            <a:ext cx="2679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*Los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pacientes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totalmente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cumplidores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fueron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aquellos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que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respetaron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estríctamente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prescripción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durante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días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postereiores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último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fin de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semana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45">
            <a:extLst>
              <a:ext uri="{FF2B5EF4-FFF2-40B4-BE49-F238E27FC236}">
                <a16:creationId xmlns:a16="http://schemas.microsoft.com/office/drawing/2014/main" id="{85D4579D-B68E-6646-6FD6-55CDA98D158F}"/>
              </a:ext>
            </a:extLst>
          </p:cNvPr>
          <p:cNvSpPr txBox="1"/>
          <p:nvPr/>
        </p:nvSpPr>
        <p:spPr>
          <a:xfrm>
            <a:off x="4764465" y="2372200"/>
            <a:ext cx="2676189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Los pacientes rechazan productos que se sienten sucios o tienen un olor desagradable así como aquellos que son difíciles o que requieren mucho tiempo para aplicar.</a:t>
            </a:r>
            <a:r>
              <a:rPr kumimoji="0" lang="en-US" sz="13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1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Los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efectos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adversos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y la baja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eficacia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también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impactan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en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las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preferencias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de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los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pacientes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</a:t>
            </a:r>
            <a:r>
              <a:rPr kumimoji="0" lang="en-US" sz="13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</a:t>
            </a: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3" name="TextBox 45">
            <a:extLst>
              <a:ext uri="{FF2B5EF4-FFF2-40B4-BE49-F238E27FC236}">
                <a16:creationId xmlns:a16="http://schemas.microsoft.com/office/drawing/2014/main" id="{5700E724-5DB5-CE8C-05C3-E2EC70F1632E}"/>
              </a:ext>
            </a:extLst>
          </p:cNvPr>
          <p:cNvSpPr txBox="1"/>
          <p:nvPr/>
        </p:nvSpPr>
        <p:spPr>
          <a:xfrm>
            <a:off x="8059622" y="2346936"/>
            <a:ext cx="2676189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73% de los pacientes con psoriasis no están completamente satisfechos con su actual tratamiento tópico.</a:t>
            </a:r>
            <a:r>
              <a:rPr kumimoji="0" lang="en-US" sz="13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3</a:t>
            </a:r>
            <a:endParaRPr kumimoji="0" lang="es-ES_trad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endParaRPr kumimoji="0" lang="es-ES_trad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La cronicidad, la incurabilidad y la alta tasa de fracaso del tratamiento conducen a la no adherencia.</a:t>
            </a:r>
            <a:r>
              <a:rPr kumimoji="0" lang="en-US" sz="13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" name="Título 5">
            <a:extLst>
              <a:ext uri="{FF2B5EF4-FFF2-40B4-BE49-F238E27FC236}">
                <a16:creationId xmlns:a16="http://schemas.microsoft.com/office/drawing/2014/main" id="{D9DD1E1B-B545-24CA-56DA-586B8E42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02" y="420861"/>
            <a:ext cx="10657836" cy="421214"/>
          </a:xfrm>
        </p:spPr>
        <p:txBody>
          <a:bodyPr/>
          <a:lstStyle/>
          <a:p>
            <a:r>
              <a:rPr lang="es-ES_tradnl"/>
              <a:t>Necesidades NO satisfechas con terapia tópica en psoriasis</a:t>
            </a:r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64648-0F4A-F9F2-2DC7-91D4A1C755F2}"/>
              </a:ext>
            </a:extLst>
          </p:cNvPr>
          <p:cNvSpPr txBox="1"/>
          <p:nvPr/>
        </p:nvSpPr>
        <p:spPr>
          <a:xfrm>
            <a:off x="3055039" y="36265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422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588E587-A309-2153-EAC1-9C9F4515C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82" y="466485"/>
            <a:ext cx="11096936" cy="499891"/>
          </a:xfrm>
        </p:spPr>
        <p:txBody>
          <a:bodyPr/>
          <a:lstStyle/>
          <a:p>
            <a:r>
              <a:rPr lang="es-ES"/>
              <a:t>La importancia de la comunicación médico-paciente</a:t>
            </a:r>
            <a:endParaRPr lang="es-ES" b="1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A8A40B3-CAF0-0887-25D2-63CF8A829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31" y="1110557"/>
            <a:ext cx="10392937" cy="443570"/>
          </a:xfrm>
        </p:spPr>
        <p:txBody>
          <a:bodyPr/>
          <a:lstStyle/>
          <a:p>
            <a:pPr marL="0" indent="0" algn="l">
              <a:buNone/>
            </a:pPr>
            <a:r>
              <a:rPr lang="es-ES" sz="1800" b="1">
                <a:solidFill>
                  <a:srgbClr val="F986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Encuesta realizada a </a:t>
            </a:r>
            <a:r>
              <a:rPr lang="es-ES" sz="18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952 pacientes </a:t>
            </a:r>
            <a:r>
              <a:rPr lang="es-ES" sz="1800" b="1">
                <a:solidFill>
                  <a:srgbClr val="F986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tratados con tópicos a través de Acción Psoriasis</a:t>
            </a:r>
            <a:endParaRPr lang="es-ES" sz="1800" b="1">
              <a:solidFill>
                <a:srgbClr val="F75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55212C-B3E7-4886-9DC9-051C14DACB12}"/>
              </a:ext>
            </a:extLst>
          </p:cNvPr>
          <p:cNvSpPr txBox="1"/>
          <p:nvPr/>
        </p:nvSpPr>
        <p:spPr>
          <a:xfrm>
            <a:off x="650177" y="6391515"/>
            <a:ext cx="9071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Ribera M, </a:t>
            </a:r>
            <a:r>
              <a:rPr kumimoji="0" lang="es-E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Tópicos en Acción: encuesta sobre la adherencia a los tratamientos tópicos de la psoriasis para identificar áreas de mejora. Poster presentado en el congreso Nacional de Psoriasis. Madrid, 17-18 Enero 2025. P6947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0CF00B-CB6A-94FF-A55B-E29D30832B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143"/>
          <a:stretch/>
        </p:blipFill>
        <p:spPr>
          <a:xfrm>
            <a:off x="871282" y="2977890"/>
            <a:ext cx="7724775" cy="2110505"/>
          </a:xfrm>
          <a:prstGeom prst="rect">
            <a:avLst/>
          </a:prstGeom>
        </p:spPr>
      </p:pic>
      <p:sp>
        <p:nvSpPr>
          <p:cNvPr id="8" name="Redondear rectángulo de esquina diagonal 7">
            <a:extLst>
              <a:ext uri="{FF2B5EF4-FFF2-40B4-BE49-F238E27FC236}">
                <a16:creationId xmlns:a16="http://schemas.microsoft.com/office/drawing/2014/main" id="{C2EDB577-FD2D-6BAF-3CC6-3DD4BE43F74E}"/>
              </a:ext>
            </a:extLst>
          </p:cNvPr>
          <p:cNvSpPr/>
          <p:nvPr/>
        </p:nvSpPr>
        <p:spPr>
          <a:xfrm>
            <a:off x="8488463" y="1910351"/>
            <a:ext cx="3040150" cy="3630003"/>
          </a:xfrm>
          <a:prstGeom prst="round2DiagRect">
            <a:avLst/>
          </a:prstGeom>
          <a:solidFill>
            <a:srgbClr val="E2F3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088E7D1-92E6-BB87-9ED8-005AED398B6B}"/>
              </a:ext>
            </a:extLst>
          </p:cNvPr>
          <p:cNvSpPr txBox="1"/>
          <p:nvPr/>
        </p:nvSpPr>
        <p:spPr>
          <a:xfrm>
            <a:off x="8697231" y="2448079"/>
            <a:ext cx="26234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encuesta reveló </a:t>
            </a:r>
            <a:b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 mejorar la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comunicación </a:t>
            </a:r>
            <a:b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médico-paciente aumenta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13 % </a:t>
            </a:r>
            <a:b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adherencia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1F6B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terapéutica.</a:t>
            </a: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1F6B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6EA804A6-A798-ED0B-4712-4C3F5AAF5368}"/>
              </a:ext>
            </a:extLst>
          </p:cNvPr>
          <p:cNvSpPr/>
          <p:nvPr/>
        </p:nvSpPr>
        <p:spPr>
          <a:xfrm>
            <a:off x="658657" y="2732868"/>
            <a:ext cx="3068258" cy="2600551"/>
          </a:xfrm>
          <a:custGeom>
            <a:avLst/>
            <a:gdLst/>
            <a:ahLst/>
            <a:cxnLst/>
            <a:rect l="l" t="t" r="r" b="b"/>
            <a:pathLst>
              <a:path w="4899025" h="3776345">
                <a:moveTo>
                  <a:pt x="4898562" y="3775748"/>
                </a:moveTo>
                <a:lnTo>
                  <a:pt x="510371" y="3775748"/>
                </a:lnTo>
                <a:lnTo>
                  <a:pt x="461218" y="3773496"/>
                </a:lnTo>
                <a:lnTo>
                  <a:pt x="413387" y="3766874"/>
                </a:lnTo>
                <a:lnTo>
                  <a:pt x="367092" y="3756091"/>
                </a:lnTo>
                <a:lnTo>
                  <a:pt x="322547" y="3741352"/>
                </a:lnTo>
                <a:lnTo>
                  <a:pt x="279966" y="3722864"/>
                </a:lnTo>
                <a:lnTo>
                  <a:pt x="239562" y="3700832"/>
                </a:lnTo>
                <a:lnTo>
                  <a:pt x="201549" y="3675464"/>
                </a:lnTo>
                <a:lnTo>
                  <a:pt x="166142" y="3646964"/>
                </a:lnTo>
                <a:lnTo>
                  <a:pt x="133554" y="3615540"/>
                </a:lnTo>
                <a:lnTo>
                  <a:pt x="103998" y="3581398"/>
                </a:lnTo>
                <a:lnTo>
                  <a:pt x="77690" y="3544744"/>
                </a:lnTo>
                <a:lnTo>
                  <a:pt x="54842" y="3505784"/>
                </a:lnTo>
                <a:lnTo>
                  <a:pt x="35669" y="3464725"/>
                </a:lnTo>
                <a:lnTo>
                  <a:pt x="20384" y="3421772"/>
                </a:lnTo>
                <a:lnTo>
                  <a:pt x="9202" y="3377132"/>
                </a:lnTo>
                <a:lnTo>
                  <a:pt x="2336" y="3331012"/>
                </a:lnTo>
                <a:lnTo>
                  <a:pt x="0" y="3283617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6B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2B900127-FE4A-3907-17BC-A7D7C35D58F4}"/>
              </a:ext>
            </a:extLst>
          </p:cNvPr>
          <p:cNvSpPr/>
          <p:nvPr/>
        </p:nvSpPr>
        <p:spPr>
          <a:xfrm>
            <a:off x="4393823" y="2732868"/>
            <a:ext cx="3068258" cy="2600551"/>
          </a:xfrm>
          <a:custGeom>
            <a:avLst/>
            <a:gdLst/>
            <a:ahLst/>
            <a:cxnLst/>
            <a:rect l="l" t="t" r="r" b="b"/>
            <a:pathLst>
              <a:path w="4899025" h="3776345">
                <a:moveTo>
                  <a:pt x="4898562" y="3775748"/>
                </a:moveTo>
                <a:lnTo>
                  <a:pt x="510371" y="3775748"/>
                </a:lnTo>
                <a:lnTo>
                  <a:pt x="461218" y="3773496"/>
                </a:lnTo>
                <a:lnTo>
                  <a:pt x="413387" y="3766874"/>
                </a:lnTo>
                <a:lnTo>
                  <a:pt x="367092" y="3756091"/>
                </a:lnTo>
                <a:lnTo>
                  <a:pt x="322547" y="3741352"/>
                </a:lnTo>
                <a:lnTo>
                  <a:pt x="279966" y="3722864"/>
                </a:lnTo>
                <a:lnTo>
                  <a:pt x="239562" y="3700832"/>
                </a:lnTo>
                <a:lnTo>
                  <a:pt x="201549" y="3675464"/>
                </a:lnTo>
                <a:lnTo>
                  <a:pt x="166142" y="3646964"/>
                </a:lnTo>
                <a:lnTo>
                  <a:pt x="133554" y="3615540"/>
                </a:lnTo>
                <a:lnTo>
                  <a:pt x="103998" y="3581398"/>
                </a:lnTo>
                <a:lnTo>
                  <a:pt x="77690" y="3544744"/>
                </a:lnTo>
                <a:lnTo>
                  <a:pt x="54842" y="3505784"/>
                </a:lnTo>
                <a:lnTo>
                  <a:pt x="35669" y="3464725"/>
                </a:lnTo>
                <a:lnTo>
                  <a:pt x="20384" y="3421772"/>
                </a:lnTo>
                <a:lnTo>
                  <a:pt x="9202" y="3377132"/>
                </a:lnTo>
                <a:lnTo>
                  <a:pt x="2336" y="3331012"/>
                </a:lnTo>
                <a:lnTo>
                  <a:pt x="0" y="3283617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6B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dondear rectángulo de esquina diagonal 26">
            <a:extLst>
              <a:ext uri="{FF2B5EF4-FFF2-40B4-BE49-F238E27FC236}">
                <a16:creationId xmlns:a16="http://schemas.microsoft.com/office/drawing/2014/main" id="{80E25784-2A83-2653-BBFE-6BA0BEEC057A}"/>
              </a:ext>
            </a:extLst>
          </p:cNvPr>
          <p:cNvSpPr/>
          <p:nvPr/>
        </p:nvSpPr>
        <p:spPr>
          <a:xfrm>
            <a:off x="4383977" y="1750946"/>
            <a:ext cx="3485231" cy="997076"/>
          </a:xfrm>
          <a:prstGeom prst="round2DiagRect">
            <a:avLst/>
          </a:prstGeom>
          <a:solidFill>
            <a:srgbClr val="F986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6619406-4306-01D1-D3E2-8FCB933F4000}"/>
              </a:ext>
            </a:extLst>
          </p:cNvPr>
          <p:cNvSpPr txBox="1"/>
          <p:nvPr/>
        </p:nvSpPr>
        <p:spPr>
          <a:xfrm>
            <a:off x="4569441" y="1913827"/>
            <a:ext cx="329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¿El médico ha dejado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escoger </a:t>
            </a:r>
            <a:b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 paciente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 las diferentes texturas de tratamientos tópicos?</a:t>
            </a:r>
          </a:p>
        </p:txBody>
      </p:sp>
      <p:sp>
        <p:nvSpPr>
          <p:cNvPr id="14" name="Redondear rectángulo de esquina diagonal 28">
            <a:extLst>
              <a:ext uri="{FF2B5EF4-FFF2-40B4-BE49-F238E27FC236}">
                <a16:creationId xmlns:a16="http://schemas.microsoft.com/office/drawing/2014/main" id="{375903F3-ED89-C5D0-262D-912B4590EEF9}"/>
              </a:ext>
            </a:extLst>
          </p:cNvPr>
          <p:cNvSpPr/>
          <p:nvPr/>
        </p:nvSpPr>
        <p:spPr>
          <a:xfrm>
            <a:off x="650177" y="1750946"/>
            <a:ext cx="3485231" cy="997076"/>
          </a:xfrm>
          <a:prstGeom prst="round2DiagRect">
            <a:avLst/>
          </a:prstGeom>
          <a:solidFill>
            <a:srgbClr val="F986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C849AAC-266D-5EAA-D9C3-690A9A4D9DAB}"/>
              </a:ext>
            </a:extLst>
          </p:cNvPr>
          <p:cNvSpPr txBox="1"/>
          <p:nvPr/>
        </p:nvSpPr>
        <p:spPr>
          <a:xfrm>
            <a:off x="746830" y="1876671"/>
            <a:ext cx="338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¿El paciente ha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recibido información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sobre cómo aplicar el tratamiento tópico por parte de un profesional sanitario?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43D75FB-4E8B-BAD7-69A9-ECC02B6B3806}"/>
              </a:ext>
            </a:extLst>
          </p:cNvPr>
          <p:cNvSpPr/>
          <p:nvPr/>
        </p:nvSpPr>
        <p:spPr>
          <a:xfrm>
            <a:off x="10815865" y="1698309"/>
            <a:ext cx="809889" cy="809889"/>
          </a:xfrm>
          <a:prstGeom prst="ellipse">
            <a:avLst/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ECDFCF6-2066-2DD4-85B9-A269249B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239" y="1750091"/>
            <a:ext cx="623027" cy="62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7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AE86A-CAE3-4AC4-EEA5-C1CED611F25E}"/>
              </a:ext>
            </a:extLst>
          </p:cNvPr>
          <p:cNvSpPr txBox="1">
            <a:spLocks/>
          </p:cNvSpPr>
          <p:nvPr/>
        </p:nvSpPr>
        <p:spPr>
          <a:xfrm>
            <a:off x="2035189" y="2493443"/>
            <a:ext cx="9460141" cy="3009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Después de determinar las preferencias de los pacientes, el proceso de toma de decisiones compartida podría continuar con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914377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2" indent="0" algn="l" defTabSz="29039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9713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Después de elegir el tratamiento, es importante evaluar rutinariamente la satisfacción del paciente con el tratamiento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" name="Arrow: Chevron 1">
            <a:extLst>
              <a:ext uri="{FF2B5EF4-FFF2-40B4-BE49-F238E27FC236}">
                <a16:creationId xmlns:a16="http://schemas.microsoft.com/office/drawing/2014/main" id="{C37E9D27-71C3-E184-2473-9B506DFC9BE0}"/>
              </a:ext>
            </a:extLst>
          </p:cNvPr>
          <p:cNvSpPr/>
          <p:nvPr/>
        </p:nvSpPr>
        <p:spPr>
          <a:xfrm>
            <a:off x="2256442" y="3101933"/>
            <a:ext cx="3518929" cy="1659116"/>
          </a:xfrm>
          <a:prstGeom prst="chevron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Presentación de los tratamientos disponibles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rrow: Chevron 13">
            <a:extLst>
              <a:ext uri="{FF2B5EF4-FFF2-40B4-BE49-F238E27FC236}">
                <a16:creationId xmlns:a16="http://schemas.microsoft.com/office/drawing/2014/main" id="{4C20B6D2-8BCA-CD15-E868-72DCEEB50FD7}"/>
              </a:ext>
            </a:extLst>
          </p:cNvPr>
          <p:cNvSpPr/>
          <p:nvPr/>
        </p:nvSpPr>
        <p:spPr>
          <a:xfrm>
            <a:off x="5202842" y="3101933"/>
            <a:ext cx="3190241" cy="1659116"/>
          </a:xfrm>
          <a:prstGeom prst="chevron">
            <a:avLst/>
          </a:prstGeom>
          <a:solidFill>
            <a:srgbClr val="B86A78"/>
          </a:solidFill>
          <a:ln>
            <a:solidFill>
              <a:srgbClr val="B86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Acuerdo de medicación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Arrow: Chevron 14">
            <a:extLst>
              <a:ext uri="{FF2B5EF4-FFF2-40B4-BE49-F238E27FC236}">
                <a16:creationId xmlns:a16="http://schemas.microsoft.com/office/drawing/2014/main" id="{609B1A17-A8D3-B07C-5F71-3CD814BE78C7}"/>
              </a:ext>
            </a:extLst>
          </p:cNvPr>
          <p:cNvSpPr/>
          <p:nvPr/>
        </p:nvSpPr>
        <p:spPr>
          <a:xfrm>
            <a:off x="7820554" y="3101933"/>
            <a:ext cx="3518929" cy="1659116"/>
          </a:xfrm>
          <a:prstGeom prst="chevron">
            <a:avLst/>
          </a:prstGeom>
          <a:solidFill>
            <a:srgbClr val="828095"/>
          </a:solidFill>
          <a:ln>
            <a:solidFill>
              <a:srgbClr val="828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Discusión sobre el medicamento seleccionado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ounded Rectangle 92">
            <a:extLst>
              <a:ext uri="{FF2B5EF4-FFF2-40B4-BE49-F238E27FC236}">
                <a16:creationId xmlns:a16="http://schemas.microsoft.com/office/drawing/2014/main" id="{73E00B7D-DF75-0852-A823-73DB1FEEE1A0}"/>
              </a:ext>
            </a:extLst>
          </p:cNvPr>
          <p:cNvSpPr/>
          <p:nvPr/>
        </p:nvSpPr>
        <p:spPr>
          <a:xfrm>
            <a:off x="845434" y="2336254"/>
            <a:ext cx="10950829" cy="3411957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5A3CD9-FA59-CDE2-FEEF-B19A1333105D}"/>
              </a:ext>
            </a:extLst>
          </p:cNvPr>
          <p:cNvSpPr txBox="1"/>
          <p:nvPr/>
        </p:nvSpPr>
        <p:spPr>
          <a:xfrm>
            <a:off x="410822" y="6442751"/>
            <a:ext cx="9846452" cy="246221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Svendsen MT,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Psoriasis patient preferences for topical drugs: a systematic review. </a:t>
            </a:r>
            <a:r>
              <a:rPr kumimoji="0" lang="da-DK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Dermatolog Treat. 2021; 32(5):478-483;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Florek AG,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Treatment preferences and treatment satisfaction among psoriasis patients: a systematic review. Arch Dermatol Res. 2018; 310(4):271-319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609B3F-6F02-9863-E643-E0A089DF08FE}"/>
              </a:ext>
            </a:extLst>
          </p:cNvPr>
          <p:cNvSpPr/>
          <p:nvPr/>
        </p:nvSpPr>
        <p:spPr>
          <a:xfrm>
            <a:off x="428465" y="2773897"/>
            <a:ext cx="1371626" cy="25237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ounded Rectangle 92">
            <a:extLst>
              <a:ext uri="{FF2B5EF4-FFF2-40B4-BE49-F238E27FC236}">
                <a16:creationId xmlns:a16="http://schemas.microsoft.com/office/drawing/2014/main" id="{200FD96C-894A-D457-8899-D33F5C069B44}"/>
              </a:ext>
            </a:extLst>
          </p:cNvPr>
          <p:cNvSpPr/>
          <p:nvPr/>
        </p:nvSpPr>
        <p:spPr>
          <a:xfrm>
            <a:off x="995717" y="1294131"/>
            <a:ext cx="9564129" cy="787439"/>
          </a:xfrm>
          <a:prstGeom prst="roundRect">
            <a:avLst/>
          </a:prstGeom>
          <a:solidFill>
            <a:srgbClr val="015B76"/>
          </a:solidFill>
          <a:ln w="19050">
            <a:solidFill>
              <a:srgbClr val="015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EAC32550-3437-A96B-0D94-73D25CDF8C26}"/>
              </a:ext>
            </a:extLst>
          </p:cNvPr>
          <p:cNvSpPr txBox="1">
            <a:spLocks/>
          </p:cNvSpPr>
          <p:nvPr/>
        </p:nvSpPr>
        <p:spPr>
          <a:xfrm>
            <a:off x="1194683" y="1302621"/>
            <a:ext cx="9081035" cy="738664"/>
          </a:xfrm>
          <a:prstGeom prst="roundRect">
            <a:avLst/>
          </a:prstGeom>
          <a:noFill/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200" b="0" i="0" kern="1200" baseline="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ha demostrado que la toma de decisiones compartidas con el paciente mejora la adherencia a la medicación y el éxito del tratamiento.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63B20BA-4977-0631-2B09-AF4DAE62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94" y="539556"/>
            <a:ext cx="11096936" cy="499891"/>
          </a:xfrm>
        </p:spPr>
        <p:txBody>
          <a:bodyPr/>
          <a:lstStyle/>
          <a:p>
            <a:r>
              <a:rPr lang="es-ES_tradnl"/>
              <a:t>Toma de decisiones compartidas</a:t>
            </a:r>
            <a:endParaRPr lang="es-ES" b="1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C44B8C8-8F42-6E0D-930A-A2D49EF4BBE0}"/>
              </a:ext>
            </a:extLst>
          </p:cNvPr>
          <p:cNvSpPr txBox="1">
            <a:spLocks/>
          </p:cNvSpPr>
          <p:nvPr/>
        </p:nvSpPr>
        <p:spPr>
          <a:xfrm>
            <a:off x="0" y="4848059"/>
            <a:ext cx="2350880" cy="260145"/>
          </a:xfrm>
          <a:prstGeom prst="rect">
            <a:avLst/>
          </a:prstGeom>
          <a:noFill/>
        </p:spPr>
        <p:txBody>
          <a:bodyPr vert="horz" lIns="0" tIns="48000" rIns="0" bIns="480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Comunicación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lipse 11">
            <a:extLst>
              <a:ext uri="{FF2B5EF4-FFF2-40B4-BE49-F238E27FC236}">
                <a16:creationId xmlns:a16="http://schemas.microsoft.com/office/drawing/2014/main" id="{A2B54A1F-15A1-040C-A1A6-6760750EDF47}"/>
              </a:ext>
            </a:extLst>
          </p:cNvPr>
          <p:cNvSpPr/>
          <p:nvPr/>
        </p:nvSpPr>
        <p:spPr>
          <a:xfrm>
            <a:off x="344383" y="3062803"/>
            <a:ext cx="1656925" cy="1656925"/>
          </a:xfrm>
          <a:prstGeom prst="ellipse">
            <a:avLst/>
          </a:prstGeom>
          <a:solidFill>
            <a:srgbClr val="F896A3"/>
          </a:solidFill>
          <a:ln>
            <a:solidFill>
              <a:srgbClr val="FC8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Gráfico 12">
            <a:extLst>
              <a:ext uri="{FF2B5EF4-FFF2-40B4-BE49-F238E27FC236}">
                <a16:creationId xmlns:a16="http://schemas.microsoft.com/office/drawing/2014/main" id="{CF7DEE3E-CB05-553F-B9EE-127260A0C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419" y="3372852"/>
            <a:ext cx="1039593" cy="103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21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2">
            <a:extLst>
              <a:ext uri="{FF2B5EF4-FFF2-40B4-BE49-F238E27FC236}">
                <a16:creationId xmlns:a16="http://schemas.microsoft.com/office/drawing/2014/main" id="{3E4E1314-2382-9379-A517-FE8FEF01B128}"/>
              </a:ext>
            </a:extLst>
          </p:cNvPr>
          <p:cNvSpPr/>
          <p:nvPr/>
        </p:nvSpPr>
        <p:spPr>
          <a:xfrm>
            <a:off x="1529076" y="2236114"/>
            <a:ext cx="9133847" cy="3785689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91811AD-B355-A2BC-BA85-8091A7691DE7}"/>
              </a:ext>
            </a:extLst>
          </p:cNvPr>
          <p:cNvSpPr/>
          <p:nvPr/>
        </p:nvSpPr>
        <p:spPr>
          <a:xfrm>
            <a:off x="1406527" y="2728052"/>
            <a:ext cx="254524" cy="2627788"/>
          </a:xfrm>
          <a:prstGeom prst="rect">
            <a:avLst/>
          </a:prstGeom>
          <a:solidFill>
            <a:srgbClr val="FE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55F04D80-68DE-DA2A-2895-47486FFE0DA5}"/>
              </a:ext>
            </a:extLst>
          </p:cNvPr>
          <p:cNvSpPr/>
          <p:nvPr/>
        </p:nvSpPr>
        <p:spPr>
          <a:xfrm>
            <a:off x="3806170" y="3599847"/>
            <a:ext cx="6423845" cy="190219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spcCol="216000" rtlCol="0" anchor="b"/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Permite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vestirse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después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aplicación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Hidratación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Buena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absorción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deja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manchas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picazón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quemazón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se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escurre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Fácil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aplicar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graso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Bajo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brillo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la </a:t>
            </a:r>
            <a:r>
              <a:rPr kumimoji="0" lang="en-US" sz="1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piel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D44AE4C-8EDD-28C5-93D6-BE25B5A92E7A}"/>
              </a:ext>
            </a:extLst>
          </p:cNvPr>
          <p:cNvSpPr txBox="1">
            <a:spLocks/>
          </p:cNvSpPr>
          <p:nvPr/>
        </p:nvSpPr>
        <p:spPr>
          <a:xfrm>
            <a:off x="397805" y="4802371"/>
            <a:ext cx="2350880" cy="260145"/>
          </a:xfrm>
          <a:prstGeom prst="rect">
            <a:avLst/>
          </a:prstGeom>
          <a:noFill/>
        </p:spPr>
        <p:txBody>
          <a:bodyPr vert="horz" lIns="0" tIns="48000" rIns="0" bIns="4800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Preferencia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del </a:t>
            </a: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paciente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EABD8A-E9D0-8625-76B7-C16E7C0B8A2F}"/>
              </a:ext>
            </a:extLst>
          </p:cNvPr>
          <p:cNvSpPr txBox="1"/>
          <p:nvPr/>
        </p:nvSpPr>
        <p:spPr>
          <a:xfrm>
            <a:off x="524644" y="6424502"/>
            <a:ext cx="9846452" cy="123111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Vasconcelos V, </a:t>
            </a:r>
            <a:r>
              <a:rPr kumimoji="0" lang="es-E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attributes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anti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psoriatic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medicines J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Dermatolog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2019; 30(7): 659-663.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2">
            <a:extLst>
              <a:ext uri="{FF2B5EF4-FFF2-40B4-BE49-F238E27FC236}">
                <a16:creationId xmlns:a16="http://schemas.microsoft.com/office/drawing/2014/main" id="{B371D091-0D10-A0F3-531F-C7BBDE9F0A6C}"/>
              </a:ext>
            </a:extLst>
          </p:cNvPr>
          <p:cNvSpPr/>
          <p:nvPr/>
        </p:nvSpPr>
        <p:spPr>
          <a:xfrm>
            <a:off x="828739" y="1455631"/>
            <a:ext cx="10534520" cy="556850"/>
          </a:xfrm>
          <a:prstGeom prst="roundRect">
            <a:avLst/>
          </a:prstGeom>
          <a:solidFill>
            <a:srgbClr val="015B76"/>
          </a:solidFill>
          <a:ln w="19050">
            <a:solidFill>
              <a:srgbClr val="015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64329D66-2337-52E5-4C37-BAE26B313D1C}"/>
              </a:ext>
            </a:extLst>
          </p:cNvPr>
          <p:cNvSpPr txBox="1">
            <a:spLocks/>
          </p:cNvSpPr>
          <p:nvPr/>
        </p:nvSpPr>
        <p:spPr>
          <a:xfrm>
            <a:off x="1043536" y="1355964"/>
            <a:ext cx="10438594" cy="738664"/>
          </a:xfrm>
          <a:prstGeom prst="roundRect">
            <a:avLst/>
          </a:prstGeom>
          <a:noFill/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200" b="0" i="0" kern="1200" baseline="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E88B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preferencias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del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paciente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deben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ser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consideradas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aumentar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adherencia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resultados.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22642E56-CDBD-5E80-013F-B1D2880C9410}"/>
              </a:ext>
            </a:extLst>
          </p:cNvPr>
          <p:cNvSpPr txBox="1">
            <a:spLocks/>
          </p:cNvSpPr>
          <p:nvPr/>
        </p:nvSpPr>
        <p:spPr>
          <a:xfrm>
            <a:off x="3021936" y="2506829"/>
            <a:ext cx="7094958" cy="954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baja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adherencia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normalmente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realciona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la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inaceptibilidad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estética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 atributos más importantes de los medicamentos tópicos para el tratamiento de la psoriasis desde la perspectiva de los pacientes son: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95CE88F-D10C-8178-2080-24D3CCBD48F8}"/>
              </a:ext>
            </a:extLst>
          </p:cNvPr>
          <p:cNvSpPr/>
          <p:nvPr/>
        </p:nvSpPr>
        <p:spPr>
          <a:xfrm>
            <a:off x="753133" y="3033665"/>
            <a:ext cx="1656925" cy="1656925"/>
          </a:xfrm>
          <a:prstGeom prst="ellipse">
            <a:avLst/>
          </a:prstGeom>
          <a:solidFill>
            <a:srgbClr val="FC8E9B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6A5A6D6E-3389-DDAB-83B0-54164F70E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537" y="3336314"/>
            <a:ext cx="1094872" cy="109487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CE8FDD5-1D83-2F10-F0F5-540DC11E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362012"/>
            <a:ext cx="11096936" cy="499891"/>
          </a:xfrm>
        </p:spPr>
        <p:txBody>
          <a:bodyPr/>
          <a:lstStyle/>
          <a:p>
            <a:r>
              <a:rPr lang="es-ES_tradnl"/>
              <a:t>Se tienen que considerar seriamente las preferencias del paciente</a:t>
            </a:r>
            <a:endParaRPr lang="es-ES" b="1"/>
          </a:p>
        </p:txBody>
      </p:sp>
    </p:spTree>
    <p:extLst>
      <p:ext uri="{BB962C8B-B14F-4D97-AF65-F5344CB8AC3E}">
        <p14:creationId xmlns:p14="http://schemas.microsoft.com/office/powerpoint/2010/main" val="2460263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7A0EF-8936-7F8F-A9F4-A7B5F7756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73" y="518009"/>
            <a:ext cx="9422053" cy="53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8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7C46E-B803-76E3-4FB4-99B7D4BDF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59" y="414824"/>
            <a:ext cx="10657836" cy="583889"/>
          </a:xfrm>
        </p:spPr>
        <p:txBody>
          <a:bodyPr>
            <a:normAutofit/>
          </a:bodyPr>
          <a:lstStyle/>
          <a:p>
            <a:r>
              <a:rPr lang="es-ES_tradnl" b="1">
                <a:solidFill>
                  <a:schemeClr val="accent1"/>
                </a:solidFill>
              </a:rPr>
              <a:t>Diseño del estudio y características de los pacientes</a:t>
            </a:r>
            <a:r>
              <a:rPr lang="es-ES_tradnl" b="1" baseline="30000">
                <a:solidFill>
                  <a:schemeClr val="accent1"/>
                </a:solidFill>
              </a:rPr>
              <a:t>1</a:t>
            </a:r>
            <a:endParaRPr lang="en-US" b="1"/>
          </a:p>
        </p:txBody>
      </p:sp>
      <p:sp>
        <p:nvSpPr>
          <p:cNvPr id="5" name="Rounded Rectangle 92">
            <a:extLst>
              <a:ext uri="{FF2B5EF4-FFF2-40B4-BE49-F238E27FC236}">
                <a16:creationId xmlns:a16="http://schemas.microsoft.com/office/drawing/2014/main" id="{23695227-F949-364D-E366-1ABB05A14C26}"/>
              </a:ext>
            </a:extLst>
          </p:cNvPr>
          <p:cNvSpPr/>
          <p:nvPr/>
        </p:nvSpPr>
        <p:spPr>
          <a:xfrm>
            <a:off x="1032772" y="1200305"/>
            <a:ext cx="9924805" cy="1008327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388C0321-A5BD-BEA7-70C9-C41ECF9C9B83}"/>
              </a:ext>
            </a:extLst>
          </p:cNvPr>
          <p:cNvSpPr txBox="1"/>
          <p:nvPr/>
        </p:nvSpPr>
        <p:spPr>
          <a:xfrm>
            <a:off x="1326407" y="1451610"/>
            <a:ext cx="9084756" cy="6093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Evaluar la preferencia y satisfacción de pacientes con psoriasis leve a moderada tratados con Cal/BDP en crema, que previamente habían usado la formulación en espuma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92">
            <a:extLst>
              <a:ext uri="{FF2B5EF4-FFF2-40B4-BE49-F238E27FC236}">
                <a16:creationId xmlns:a16="http://schemas.microsoft.com/office/drawing/2014/main" id="{D7D4CBD3-95A0-86C8-9647-13E9ADF1E053}"/>
              </a:ext>
            </a:extLst>
          </p:cNvPr>
          <p:cNvSpPr/>
          <p:nvPr/>
        </p:nvSpPr>
        <p:spPr>
          <a:xfrm>
            <a:off x="1032772" y="2595665"/>
            <a:ext cx="9924805" cy="1059450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8">
            <a:extLst>
              <a:ext uri="{FF2B5EF4-FFF2-40B4-BE49-F238E27FC236}">
                <a16:creationId xmlns:a16="http://schemas.microsoft.com/office/drawing/2014/main" id="{73285DA1-58AD-5174-8226-56A9A3BE8F4C}"/>
              </a:ext>
            </a:extLst>
          </p:cNvPr>
          <p:cNvSpPr txBox="1"/>
          <p:nvPr/>
        </p:nvSpPr>
        <p:spPr>
          <a:xfrm>
            <a:off x="1326407" y="2823283"/>
            <a:ext cx="908475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Observacional prospectivo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Duración: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28 días de </a:t>
            </a:r>
            <a:r>
              <a:rPr kumimoji="0" lang="en-US" alt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tratamiento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con Cal/BD crema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91">
            <a:extLst>
              <a:ext uri="{FF2B5EF4-FFF2-40B4-BE49-F238E27FC236}">
                <a16:creationId xmlns:a16="http://schemas.microsoft.com/office/drawing/2014/main" id="{EE69BA35-BB21-D5AB-8905-DCDCE142C86B}"/>
              </a:ext>
            </a:extLst>
          </p:cNvPr>
          <p:cNvSpPr/>
          <p:nvPr/>
        </p:nvSpPr>
        <p:spPr>
          <a:xfrm>
            <a:off x="1326407" y="1076024"/>
            <a:ext cx="1526960" cy="242825"/>
          </a:xfrm>
          <a:prstGeom prst="roundRect">
            <a:avLst>
              <a:gd name="adj" fmla="val 50000"/>
            </a:avLst>
          </a:prstGeom>
          <a:solidFill>
            <a:srgbClr val="F896A3"/>
          </a:solidFill>
          <a:ln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Objetivo</a:t>
            </a:r>
          </a:p>
        </p:txBody>
      </p:sp>
      <p:sp>
        <p:nvSpPr>
          <p:cNvPr id="10" name="Rounded Rectangle 91">
            <a:extLst>
              <a:ext uri="{FF2B5EF4-FFF2-40B4-BE49-F238E27FC236}">
                <a16:creationId xmlns:a16="http://schemas.microsoft.com/office/drawing/2014/main" id="{050D05B5-62BA-9BC2-ADD2-DE948515F46E}"/>
              </a:ext>
            </a:extLst>
          </p:cNvPr>
          <p:cNvSpPr/>
          <p:nvPr/>
        </p:nvSpPr>
        <p:spPr>
          <a:xfrm>
            <a:off x="1326407" y="2480714"/>
            <a:ext cx="1526960" cy="242825"/>
          </a:xfrm>
          <a:prstGeom prst="roundRect">
            <a:avLst>
              <a:gd name="adj" fmla="val 50000"/>
            </a:avLst>
          </a:prstGeom>
          <a:solidFill>
            <a:srgbClr val="F896A3"/>
          </a:solidFill>
          <a:ln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Tipo de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estudio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ounded Rectangle 92">
            <a:extLst>
              <a:ext uri="{FF2B5EF4-FFF2-40B4-BE49-F238E27FC236}">
                <a16:creationId xmlns:a16="http://schemas.microsoft.com/office/drawing/2014/main" id="{EBA514A4-8785-2F63-96C2-D05A976A5322}"/>
              </a:ext>
            </a:extLst>
          </p:cNvPr>
          <p:cNvSpPr/>
          <p:nvPr/>
        </p:nvSpPr>
        <p:spPr>
          <a:xfrm>
            <a:off x="1032772" y="3863262"/>
            <a:ext cx="5300913" cy="1769085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uadroTexto 12">
            <a:extLst>
              <a:ext uri="{FF2B5EF4-FFF2-40B4-BE49-F238E27FC236}">
                <a16:creationId xmlns:a16="http://schemas.microsoft.com/office/drawing/2014/main" id="{4AC74978-2B29-4422-D52C-CF7DD90BB9B7}"/>
              </a:ext>
            </a:extLst>
          </p:cNvPr>
          <p:cNvSpPr txBox="1"/>
          <p:nvPr/>
        </p:nvSpPr>
        <p:spPr>
          <a:xfrm>
            <a:off x="1326407" y="4114567"/>
            <a:ext cx="4624724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Psoriasis </a:t>
            </a: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Convenience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Scale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(PCTS)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Questionnaire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(PPQ)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Topical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Therapy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Adherence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Questionnaire (TTAQ)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PASI, BSA, DLQI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ounded Rectangle 91">
            <a:extLst>
              <a:ext uri="{FF2B5EF4-FFF2-40B4-BE49-F238E27FC236}">
                <a16:creationId xmlns:a16="http://schemas.microsoft.com/office/drawing/2014/main" id="{70D04EB6-E316-32FC-78B8-8296A748A525}"/>
              </a:ext>
            </a:extLst>
          </p:cNvPr>
          <p:cNvSpPr/>
          <p:nvPr/>
        </p:nvSpPr>
        <p:spPr>
          <a:xfrm>
            <a:off x="1326406" y="3748311"/>
            <a:ext cx="1526961" cy="242825"/>
          </a:xfrm>
          <a:prstGeom prst="roundRect">
            <a:avLst>
              <a:gd name="adj" fmla="val 50000"/>
            </a:avLst>
          </a:prstGeom>
          <a:solidFill>
            <a:srgbClr val="F896A3"/>
          </a:solidFill>
          <a:ln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Evaluaciones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4" name="Rounded Rectangle 92">
            <a:extLst>
              <a:ext uri="{FF2B5EF4-FFF2-40B4-BE49-F238E27FC236}">
                <a16:creationId xmlns:a16="http://schemas.microsoft.com/office/drawing/2014/main" id="{3D3E34FC-5E1E-88F9-5201-C3CDC0A52570}"/>
              </a:ext>
            </a:extLst>
          </p:cNvPr>
          <p:cNvSpPr/>
          <p:nvPr/>
        </p:nvSpPr>
        <p:spPr>
          <a:xfrm>
            <a:off x="6567594" y="3863262"/>
            <a:ext cx="4389984" cy="1769085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91">
            <a:extLst>
              <a:ext uri="{FF2B5EF4-FFF2-40B4-BE49-F238E27FC236}">
                <a16:creationId xmlns:a16="http://schemas.microsoft.com/office/drawing/2014/main" id="{3DA92EB0-3440-4FCB-7483-CF78140A5593}"/>
              </a:ext>
            </a:extLst>
          </p:cNvPr>
          <p:cNvSpPr/>
          <p:nvPr/>
        </p:nvSpPr>
        <p:spPr>
          <a:xfrm>
            <a:off x="6861226" y="3748311"/>
            <a:ext cx="1526961" cy="242825"/>
          </a:xfrm>
          <a:prstGeom prst="roundRect">
            <a:avLst>
              <a:gd name="adj" fmla="val 50000"/>
            </a:avLst>
          </a:prstGeom>
          <a:solidFill>
            <a:srgbClr val="F896A3"/>
          </a:solidFill>
          <a:ln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Pacientes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CuadroTexto 16">
            <a:extLst>
              <a:ext uri="{FF2B5EF4-FFF2-40B4-BE49-F238E27FC236}">
                <a16:creationId xmlns:a16="http://schemas.microsoft.com/office/drawing/2014/main" id="{C9AE4D02-3859-33D5-78BD-6DA983B72534}"/>
              </a:ext>
            </a:extLst>
          </p:cNvPr>
          <p:cNvSpPr txBox="1"/>
          <p:nvPr/>
        </p:nvSpPr>
        <p:spPr>
          <a:xfrm>
            <a:off x="6894797" y="4114567"/>
            <a:ext cx="3721640" cy="1412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pacientes adultos con psoriasis leve-moderada</a:t>
            </a:r>
          </a:p>
          <a:p>
            <a:pPr marL="230400" marR="0" lvl="0" indent="-2304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Tratados con </a:t>
            </a: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Wynzora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anteriormente tratados con CAL/BDP espuma (en los últimos 3 meses)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2956A-220A-CE40-39B5-111AD8818637}"/>
              </a:ext>
            </a:extLst>
          </p:cNvPr>
          <p:cNvSpPr txBox="1"/>
          <p:nvPr/>
        </p:nvSpPr>
        <p:spPr>
          <a:xfrm>
            <a:off x="481913" y="6402860"/>
            <a:ext cx="1078195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Caldarola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G,  et al. Patient satisfaction with calcipotriol/betamethasone dipropionate cream in psoriatic patients previously treated with foam vehicle. Dermatol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Pract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Concept. 2025;15(3):5696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60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B1A13-8B2F-5F40-740F-418137D4B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DD95619B-433F-C1EC-5E18-C7B6378387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010" y="593311"/>
            <a:ext cx="10657836" cy="594455"/>
          </a:xfrm>
          <a:prstGeom prst="rect">
            <a:avLst/>
          </a:prstGeom>
        </p:spPr>
        <p:txBody>
          <a:bodyPr lIns="91421" tIns="45701" rIns="91421" bIns="45701" anchor="t"/>
          <a:lstStyle/>
          <a:p>
            <a:pPr lvl="0"/>
            <a:r>
              <a:rPr lang="es-ES" b="1">
                <a:latin typeface="Arial"/>
                <a:cs typeface="Arial"/>
              </a:rPr>
              <a:t>Definición y epidemiología </a:t>
            </a:r>
          </a:p>
        </p:txBody>
      </p:sp>
      <p:sp>
        <p:nvSpPr>
          <p:cNvPr id="4" name="Google Shape;1070;p39">
            <a:extLst>
              <a:ext uri="{FF2B5EF4-FFF2-40B4-BE49-F238E27FC236}">
                <a16:creationId xmlns:a16="http://schemas.microsoft.com/office/drawing/2014/main" id="{D4942AD4-8E8E-621D-0937-6C6C878FA72A}"/>
              </a:ext>
            </a:extLst>
          </p:cNvPr>
          <p:cNvSpPr txBox="1"/>
          <p:nvPr/>
        </p:nvSpPr>
        <p:spPr>
          <a:xfrm>
            <a:off x="547190" y="1714704"/>
            <a:ext cx="6542722" cy="36317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896A3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dirty="0">
                <a:solidFill>
                  <a:srgbClr val="000000"/>
                </a:solidFill>
                <a:latin typeface="Arial"/>
                <a:ea typeface="Montserrat Light"/>
                <a:cs typeface="Arial"/>
              </a:rPr>
              <a:t>Enfermedad</a:t>
            </a: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 inflamatoria crónica</a:t>
            </a:r>
            <a:r>
              <a:rPr lang="es-ES" sz="2000" dirty="0">
                <a:solidFill>
                  <a:srgbClr val="000000"/>
                </a:solidFill>
                <a:latin typeface="Arial"/>
                <a:ea typeface="Montserrat Light"/>
                <a:cs typeface="Arial"/>
              </a:rPr>
              <a:t> </a:t>
            </a: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sistémica</a:t>
            </a:r>
            <a:r>
              <a:rPr lang="es-ES" sz="2000" dirty="0">
                <a:solidFill>
                  <a:srgbClr val="000000"/>
                </a:solidFill>
                <a:latin typeface="Arial"/>
                <a:ea typeface="Montserrat Light"/>
                <a:cs typeface="Arial"/>
              </a:rPr>
              <a:t> inmunomediada</a:t>
            </a:r>
            <a:r>
              <a:rPr lang="es-ES" sz="2000" baseline="30000" dirty="0">
                <a:solidFill>
                  <a:srgbClr val="000000"/>
                </a:solidFill>
                <a:latin typeface="Arial"/>
                <a:ea typeface="Montserrat Light"/>
                <a:cs typeface="Arial"/>
              </a:rPr>
              <a:t>1-3</a:t>
            </a:r>
            <a:endParaRPr lang="es-E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Afecta 2-4% de la población mundial</a:t>
            </a:r>
            <a:endParaRPr lang="es-E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Aparece a cualquier edad, siendo más frecuente en adultos jóvenes</a:t>
            </a:r>
            <a:endParaRPr lang="es-E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Impacto significativo en la calidad de vida</a:t>
            </a:r>
            <a:endParaRPr lang="es-E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El MAP desempeña papel CLAVE en el manejo </a:t>
            </a:r>
            <a:endParaRPr lang="es-E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  <a:p>
            <a:pPr marL="285750" marR="0" lvl="0" indent="-2857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Google Shape;1080;p39">
            <a:extLst>
              <a:ext uri="{FF2B5EF4-FFF2-40B4-BE49-F238E27FC236}">
                <a16:creationId xmlns:a16="http://schemas.microsoft.com/office/drawing/2014/main" id="{2793BEBF-1782-4392-C515-DBC97B1A59E9}"/>
              </a:ext>
            </a:extLst>
          </p:cNvPr>
          <p:cNvSpPr txBox="1"/>
          <p:nvPr/>
        </p:nvSpPr>
        <p:spPr>
          <a:xfrm>
            <a:off x="132574" y="6264689"/>
            <a:ext cx="11926852" cy="6309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1.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Menter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Strober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BE, Kaplan DH, et al.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Joint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AAD-NPF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guidelines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care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for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the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management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treatment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psoriasis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with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biologics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. J Am Acad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Dermatol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. 2019;80(4):1029-72. doi:10.1016/j.jaad.2018.11.057. 2.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Elmets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CA,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Leonardi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CL, Davis DMR, et al.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Joint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AAD-NPF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guidelines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care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for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the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management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treatment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psoriasis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with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awareness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attention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to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comorbidities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. J Am Acad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Dermatol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. 2019;80(4):1073-1113. doi:10.1016/j.jaad.2018.11.058. 3. Garner KK, Hoy KDS,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Carpenter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AM. Psoriasis: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recognition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management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strategies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. Am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Fam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Physician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. 2023;108(6):562-73. 4.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Vičić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M,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Kaštelan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M,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Brajac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I,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Sotošek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V,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Massari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LP.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Current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concepts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psoriasis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immunopathogenesis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Int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J Mol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Sci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. 2021;22(21):11574. doi:10.3390/ijms222111574. 5. Parisi R,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Iskandar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IYK,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Kontopantelis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E, et al.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National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, regional,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worldwide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epidemiology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psoriasis: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systematic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analysis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modelling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study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. BMJ. 2020;369doi:10.1136/bmj.m1590. 6. Eder L,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Widdifield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J, Rosen CF, et al.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Trends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in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the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prevalence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incidence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psoriasis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psoriatic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arthritis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in Ontario,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Canada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: a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population-based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study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Arthritis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Care Res (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Hoboken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). 2019;71(8):1084-91. doi:10.1002/acr.23743. 7. Damiani G,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Bragazzi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NL,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Karimkhani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Aksut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C, et al.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The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global, regional,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national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burden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psoriasis: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results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insights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from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the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Global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Burden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Disease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2019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study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. Front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(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Lausanne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). 2021;8:743180. doi:10.3389/fmed.2021.743180.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" name="Google Shape;1081;p39" descr="Qué es la psoriasis? | Clínica Assistens Coruña">
            <a:extLst>
              <a:ext uri="{FF2B5EF4-FFF2-40B4-BE49-F238E27FC236}">
                <a16:creationId xmlns:a16="http://schemas.microsoft.com/office/drawing/2014/main" id="{971B0A46-7593-8E28-05F9-C95489D0C7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60" r="6824" b="-361"/>
          <a:stretch>
            <a:fillRect/>
          </a:stretch>
        </p:blipFill>
        <p:spPr>
          <a:xfrm>
            <a:off x="7477185" y="1714704"/>
            <a:ext cx="4167625" cy="29162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00932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195A2-8185-7E69-355A-9E9751D6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59" y="634501"/>
            <a:ext cx="10657836" cy="643694"/>
          </a:xfrm>
        </p:spPr>
        <p:txBody>
          <a:bodyPr>
            <a:normAutofit/>
          </a:bodyPr>
          <a:lstStyle/>
          <a:p>
            <a:r>
              <a:rPr lang="es-ES" sz="3200" b="1">
                <a:solidFill>
                  <a:schemeClr val="accent1"/>
                </a:solidFill>
              </a:rPr>
              <a:t>Resultados de eficacia y preferencia del estudio</a:t>
            </a:r>
            <a:endParaRPr lang="en-US" sz="3200" b="1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A3EBD8-FC93-3601-8440-A72A566E9F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375"/>
          <a:stretch>
            <a:fillRect/>
          </a:stretch>
        </p:blipFill>
        <p:spPr>
          <a:xfrm>
            <a:off x="594949" y="1647059"/>
            <a:ext cx="4463154" cy="2787925"/>
          </a:xfrm>
          <a:prstGeom prst="rect">
            <a:avLst/>
          </a:prstGeom>
        </p:spPr>
      </p:pic>
      <p:sp>
        <p:nvSpPr>
          <p:cNvPr id="8" name="Rounded Rectangle 91">
            <a:extLst>
              <a:ext uri="{FF2B5EF4-FFF2-40B4-BE49-F238E27FC236}">
                <a16:creationId xmlns:a16="http://schemas.microsoft.com/office/drawing/2014/main" id="{77E1B5AA-787A-8531-A2F3-7548FE8C63D2}"/>
              </a:ext>
            </a:extLst>
          </p:cNvPr>
          <p:cNvSpPr/>
          <p:nvPr/>
        </p:nvSpPr>
        <p:spPr>
          <a:xfrm>
            <a:off x="745659" y="4799877"/>
            <a:ext cx="4161734" cy="869316"/>
          </a:xfrm>
          <a:prstGeom prst="roundRect">
            <a:avLst>
              <a:gd name="adj" fmla="val 50000"/>
            </a:avLst>
          </a:prstGeom>
          <a:solidFill>
            <a:srgbClr val="F896A3"/>
          </a:solidFill>
          <a:ln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Mejoras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clínicas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significativas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Wynzora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las 4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semanas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91">
            <a:extLst>
              <a:ext uri="{FF2B5EF4-FFF2-40B4-BE49-F238E27FC236}">
                <a16:creationId xmlns:a16="http://schemas.microsoft.com/office/drawing/2014/main" id="{36C77EDC-8C8A-A7AF-50A4-145B59C05156}"/>
              </a:ext>
            </a:extLst>
          </p:cNvPr>
          <p:cNvSpPr/>
          <p:nvPr/>
        </p:nvSpPr>
        <p:spPr>
          <a:xfrm>
            <a:off x="5570729" y="4580718"/>
            <a:ext cx="5875612" cy="1088475"/>
          </a:xfrm>
          <a:prstGeom prst="roundRect">
            <a:avLst>
              <a:gd name="adj" fmla="val 38765"/>
            </a:avLst>
          </a:prstGeom>
          <a:solidFill>
            <a:srgbClr val="F896A3"/>
          </a:solidFill>
          <a:ln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80% de los pacientes prefirió Wynzora a la espuma CAL/BDP, 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principalmente por la facilidad de uso y la percepción de eficacia y tolerabilidad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7EDA76-DD0D-D8AD-7F22-6637627A0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40588" r="11037" b="4536"/>
          <a:stretch>
            <a:fillRect/>
          </a:stretch>
        </p:blipFill>
        <p:spPr bwMode="auto">
          <a:xfrm>
            <a:off x="5418536" y="2094240"/>
            <a:ext cx="6179997" cy="189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418A59-F7DE-AB2C-BCA7-3EA5D93CA07F}"/>
              </a:ext>
            </a:extLst>
          </p:cNvPr>
          <p:cNvSpPr txBox="1"/>
          <p:nvPr/>
        </p:nvSpPr>
        <p:spPr>
          <a:xfrm>
            <a:off x="440724" y="6485238"/>
            <a:ext cx="1078195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Caldarola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G,  et al. Patient satisfaction with calcipotriol/betamethasone dipropionate cream in psoriatic patients previously treated with foam vehicle. Dermatol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Pract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Concept. 2025;15(3):5696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465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86B5-F6F6-33F0-AB8F-7C448795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2" y="271564"/>
            <a:ext cx="10657836" cy="1325563"/>
          </a:xfrm>
        </p:spPr>
        <p:txBody>
          <a:bodyPr>
            <a:normAutofit/>
          </a:bodyPr>
          <a:lstStyle/>
          <a:p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</a:rPr>
              <a:t>Resultados de satisfacción y adherencia del estudio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F1E75-DC76-582C-C7CA-C30BD640A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77"/>
          <a:stretch>
            <a:fillRect/>
          </a:stretch>
        </p:blipFill>
        <p:spPr>
          <a:xfrm>
            <a:off x="691815" y="744774"/>
            <a:ext cx="6369703" cy="395573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B95313-9B1E-A6EF-1F26-E9237CBC15BF}"/>
              </a:ext>
            </a:extLst>
          </p:cNvPr>
          <p:cNvSpPr/>
          <p:nvPr/>
        </p:nvSpPr>
        <p:spPr>
          <a:xfrm>
            <a:off x="1022801" y="1317226"/>
            <a:ext cx="6038717" cy="514350"/>
          </a:xfrm>
          <a:prstGeom prst="round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85E442-DB06-0B80-6951-7C46412C437C}"/>
              </a:ext>
            </a:extLst>
          </p:cNvPr>
          <p:cNvSpPr/>
          <p:nvPr/>
        </p:nvSpPr>
        <p:spPr>
          <a:xfrm>
            <a:off x="1022800" y="1790619"/>
            <a:ext cx="6038717" cy="514350"/>
          </a:xfrm>
          <a:prstGeom prst="roundRect">
            <a:avLst/>
          </a:prstGeom>
          <a:noFill/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FB8C6A-A2CA-34FD-9542-717D34FAB1A2}"/>
              </a:ext>
            </a:extLst>
          </p:cNvPr>
          <p:cNvSpPr/>
          <p:nvPr/>
        </p:nvSpPr>
        <p:spPr>
          <a:xfrm>
            <a:off x="1022800" y="3874689"/>
            <a:ext cx="6038717" cy="514350"/>
          </a:xfrm>
          <a:prstGeom prst="roundRect">
            <a:avLst/>
          </a:prstGeom>
          <a:noFill/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81B99D2-A046-AB36-B3CD-8FC12DB2FBE5}"/>
              </a:ext>
            </a:extLst>
          </p:cNvPr>
          <p:cNvSpPr txBox="1">
            <a:spLocks/>
          </p:cNvSpPr>
          <p:nvPr/>
        </p:nvSpPr>
        <p:spPr>
          <a:xfrm>
            <a:off x="7598897" y="1250731"/>
            <a:ext cx="3901288" cy="4109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609585" marR="0" indent="-609585" algn="l" defTabSz="29039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400" marR="0" lvl="0" indent="-230400" algn="l" defTabSz="29039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puntuación media de satisfacción general de 9.0/10 </a:t>
            </a:r>
          </a:p>
          <a:p>
            <a:pPr marL="230400" marR="0" lvl="0" indent="-230400" algn="l" defTabSz="29039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 aspectos mejor valorados (con un 10/10) fueron que no interrumpe las actividades diarias y la facilidad de uso</a:t>
            </a:r>
          </a:p>
          <a:p>
            <a:pPr marL="230400" marR="0" lvl="0" indent="-230400" algn="l" defTabSz="29039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 pacientes se aplicaron una media de 21 días el tratamiento de los 28 que duró el estudio: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más del 80% de los días se aplicó el tratamiento tópico</a:t>
            </a:r>
          </a:p>
        </p:txBody>
      </p:sp>
      <p:sp>
        <p:nvSpPr>
          <p:cNvPr id="14" name="Rounded Rectangle 92">
            <a:extLst>
              <a:ext uri="{FF2B5EF4-FFF2-40B4-BE49-F238E27FC236}">
                <a16:creationId xmlns:a16="http://schemas.microsoft.com/office/drawing/2014/main" id="{4C41BDA5-0C7B-6CCA-DF12-C2FCF4D7CCC9}"/>
              </a:ext>
            </a:extLst>
          </p:cNvPr>
          <p:cNvSpPr/>
          <p:nvPr/>
        </p:nvSpPr>
        <p:spPr>
          <a:xfrm>
            <a:off x="443865" y="4884695"/>
            <a:ext cx="11304270" cy="1056719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2">
            <a:extLst>
              <a:ext uri="{FF2B5EF4-FFF2-40B4-BE49-F238E27FC236}">
                <a16:creationId xmlns:a16="http://schemas.microsoft.com/office/drawing/2014/main" id="{46183362-19FF-1080-056D-46B118E49FB7}"/>
              </a:ext>
            </a:extLst>
          </p:cNvPr>
          <p:cNvSpPr txBox="1"/>
          <p:nvPr/>
        </p:nvSpPr>
        <p:spPr>
          <a:xfrm>
            <a:off x="487702" y="5028721"/>
            <a:ext cx="1120683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F0BE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Wynzora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 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eficaz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bien 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tolerada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preferida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pacientes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lo que la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convierte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una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buena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alternativa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la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espuma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La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disponibilidad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múltiples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vehículos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permite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una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personalización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del 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clave para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mejorar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adherencia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clínicos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ounded Rectangle 91">
            <a:extLst>
              <a:ext uri="{FF2B5EF4-FFF2-40B4-BE49-F238E27FC236}">
                <a16:creationId xmlns:a16="http://schemas.microsoft.com/office/drawing/2014/main" id="{E64782D3-D357-D0DB-759C-201C459F2081}"/>
              </a:ext>
            </a:extLst>
          </p:cNvPr>
          <p:cNvSpPr/>
          <p:nvPr/>
        </p:nvSpPr>
        <p:spPr>
          <a:xfrm>
            <a:off x="784791" y="4740073"/>
            <a:ext cx="1638038" cy="256149"/>
          </a:xfrm>
          <a:prstGeom prst="roundRect">
            <a:avLst>
              <a:gd name="adj" fmla="val 50000"/>
            </a:avLst>
          </a:prstGeom>
          <a:solidFill>
            <a:srgbClr val="F896A3"/>
          </a:solidFill>
          <a:ln>
            <a:solidFill>
              <a:srgbClr val="FC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Conclusión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8EFBC-FB9E-50F2-3014-628A542830EA}"/>
              </a:ext>
            </a:extLst>
          </p:cNvPr>
          <p:cNvSpPr txBox="1"/>
          <p:nvPr/>
        </p:nvSpPr>
        <p:spPr>
          <a:xfrm>
            <a:off x="488778" y="6416590"/>
            <a:ext cx="1078195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Caldarola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G,  et al. Patient satisfaction with calcipotriol/betamethasone dipropionate cream in psoriatic patients previously treated with foam vehicle. Dermatol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Pract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Concept. 2025;15(3):5696</a:t>
            </a:r>
          </a:p>
        </p:txBody>
      </p:sp>
    </p:spTree>
    <p:extLst>
      <p:ext uri="{BB962C8B-B14F-4D97-AF65-F5344CB8AC3E}">
        <p14:creationId xmlns:p14="http://schemas.microsoft.com/office/powerpoint/2010/main" val="3672819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7BCA8-29CD-45D7-8BAB-7E4EE1F45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A6D1CB0D-56DF-7FD1-46DA-C19E172AB8D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92782" y="2461810"/>
            <a:ext cx="9927269" cy="1934379"/>
          </a:xfrm>
        </p:spPr>
        <p:txBody>
          <a:bodyPr lIns="91421" tIns="45701" rIns="91421" bIns="45701"/>
          <a:lstStyle/>
          <a:p>
            <a:r>
              <a:rPr lang="es-ES_tradnl" sz="4400">
                <a:latin typeface="Arial"/>
                <a:cs typeface="Arial"/>
              </a:rPr>
              <a:t>SATISFACCIÓN Y PREFERENCIA FRENTE A OTRAS COMBINACIONES</a:t>
            </a:r>
            <a:endParaRPr lang="en-US" sz="4400">
              <a:latin typeface="Arial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084C7B-579A-AC55-705C-42F71E51E374}"/>
              </a:ext>
            </a:extLst>
          </p:cNvPr>
          <p:cNvSpPr/>
          <p:nvPr/>
        </p:nvSpPr>
        <p:spPr>
          <a:xfrm>
            <a:off x="919029" y="3095945"/>
            <a:ext cx="678833" cy="661312"/>
          </a:xfrm>
          <a:prstGeom prst="ellipse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15B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10CF31-B528-483B-9D38-86CF3893832B}"/>
              </a:ext>
            </a:extLst>
          </p:cNvPr>
          <p:cNvSpPr txBox="1"/>
          <p:nvPr/>
        </p:nvSpPr>
        <p:spPr>
          <a:xfrm>
            <a:off x="920530" y="3136612"/>
            <a:ext cx="66052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15B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4045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6D2667-1941-9573-CD8D-39682D052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434419"/>
            <a:ext cx="104870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40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2">
            <a:extLst>
              <a:ext uri="{FF2B5EF4-FFF2-40B4-BE49-F238E27FC236}">
                <a16:creationId xmlns:a16="http://schemas.microsoft.com/office/drawing/2014/main" id="{9C8AD440-6CC1-8E47-657A-601E7902A3CE}"/>
              </a:ext>
            </a:extLst>
          </p:cNvPr>
          <p:cNvSpPr/>
          <p:nvPr/>
        </p:nvSpPr>
        <p:spPr>
          <a:xfrm>
            <a:off x="717331" y="2579396"/>
            <a:ext cx="2141483" cy="1333037"/>
          </a:xfrm>
          <a:prstGeom prst="roundRect">
            <a:avLst>
              <a:gd name="adj" fmla="val 454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92">
            <a:extLst>
              <a:ext uri="{FF2B5EF4-FFF2-40B4-BE49-F238E27FC236}">
                <a16:creationId xmlns:a16="http://schemas.microsoft.com/office/drawing/2014/main" id="{01B5AE01-ED46-F658-AD22-FC609E76F24E}"/>
              </a:ext>
            </a:extLst>
          </p:cNvPr>
          <p:cNvSpPr/>
          <p:nvPr/>
        </p:nvSpPr>
        <p:spPr>
          <a:xfrm>
            <a:off x="2961291" y="2579396"/>
            <a:ext cx="4842639" cy="1333037"/>
          </a:xfrm>
          <a:prstGeom prst="roundRect">
            <a:avLst>
              <a:gd name="adj" fmla="val 454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92">
            <a:extLst>
              <a:ext uri="{FF2B5EF4-FFF2-40B4-BE49-F238E27FC236}">
                <a16:creationId xmlns:a16="http://schemas.microsoft.com/office/drawing/2014/main" id="{436E250C-2915-EF03-FE22-FF3298F6BCB2}"/>
              </a:ext>
            </a:extLst>
          </p:cNvPr>
          <p:cNvSpPr/>
          <p:nvPr/>
        </p:nvSpPr>
        <p:spPr>
          <a:xfrm>
            <a:off x="7906407" y="2579396"/>
            <a:ext cx="2785780" cy="1333037"/>
          </a:xfrm>
          <a:prstGeom prst="roundRect">
            <a:avLst>
              <a:gd name="adj" fmla="val 454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01DD93-994A-94BB-BC28-8A77F0F35284}"/>
              </a:ext>
            </a:extLst>
          </p:cNvPr>
          <p:cNvSpPr txBox="1"/>
          <p:nvPr/>
        </p:nvSpPr>
        <p:spPr>
          <a:xfrm>
            <a:off x="4048868" y="2794138"/>
            <a:ext cx="371013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129 pacientes diagnosticados de psoriasis de leve a moderada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usuarios o ex usuarios de la crema CAL/BDP PAD- completaron la encuesta.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A10ABEB-E37C-3AE2-9DDC-90A47456E1CF}"/>
              </a:ext>
            </a:extLst>
          </p:cNvPr>
          <p:cNvSpPr txBox="1"/>
          <p:nvPr/>
        </p:nvSpPr>
        <p:spPr>
          <a:xfrm>
            <a:off x="8788581" y="2989531"/>
            <a:ext cx="1710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Septiembre-Noviembre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39B98ED-2AF3-F278-D203-F55F54E9CDEA}"/>
              </a:ext>
            </a:extLst>
          </p:cNvPr>
          <p:cNvSpPr txBox="1"/>
          <p:nvPr/>
        </p:nvSpPr>
        <p:spPr>
          <a:xfrm>
            <a:off x="1599915" y="2989531"/>
            <a:ext cx="113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España y Alemania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FD3265-77D5-57F8-7355-9F5E66E70C23}"/>
              </a:ext>
            </a:extLst>
          </p:cNvPr>
          <p:cNvSpPr txBox="1"/>
          <p:nvPr/>
        </p:nvSpPr>
        <p:spPr>
          <a:xfrm>
            <a:off x="1961322" y="1306896"/>
            <a:ext cx="865366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Encuesta transversal en línea cuyo objetivo era evaluar el uso en el mundo real, la percepción, la satisfacción y la adherencia de CAL/BDP crema-PAD entre pacientes con psoriasis en placas que recibieron tratamiento con el producto durante &gt; 2 semanas.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D4D253-699D-BDFE-5E42-847E689F8E63}"/>
              </a:ext>
            </a:extLst>
          </p:cNvPr>
          <p:cNvSpPr txBox="1"/>
          <p:nvPr/>
        </p:nvSpPr>
        <p:spPr>
          <a:xfrm>
            <a:off x="1492031" y="4771562"/>
            <a:ext cx="2950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10-minutos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questionario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preguntas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99842D-6FE8-7CE3-AC02-2B46CAB093AE}"/>
              </a:ext>
            </a:extLst>
          </p:cNvPr>
          <p:cNvSpPr txBox="1"/>
          <p:nvPr/>
        </p:nvSpPr>
        <p:spPr>
          <a:xfrm>
            <a:off x="5051767" y="4390131"/>
            <a:ext cx="6615401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8E9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Características demográficas y clínicas de la </a:t>
            </a:r>
            <a:r>
              <a:rPr kumimoji="0" lang="es-E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enfermedadCAL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/BDP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8E9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Uso de crema PAD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8E9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Percepción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8E9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8E9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Adherencia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402DB99-1A04-B4D2-0B2A-43CDC01AB9A8}"/>
              </a:ext>
            </a:extLst>
          </p:cNvPr>
          <p:cNvCxnSpPr>
            <a:cxnSpLocks/>
          </p:cNvCxnSpPr>
          <p:nvPr/>
        </p:nvCxnSpPr>
        <p:spPr>
          <a:xfrm>
            <a:off x="4681339" y="4390131"/>
            <a:ext cx="0" cy="1292540"/>
          </a:xfrm>
          <a:prstGeom prst="line">
            <a:avLst/>
          </a:prstGeom>
          <a:ln>
            <a:solidFill>
              <a:srgbClr val="015B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869338D-3D7C-D99B-CEBD-ABAA622184C3}"/>
              </a:ext>
            </a:extLst>
          </p:cNvPr>
          <p:cNvSpPr txBox="1"/>
          <p:nvPr/>
        </p:nvSpPr>
        <p:spPr>
          <a:xfrm>
            <a:off x="652463" y="6393746"/>
            <a:ext cx="9846452" cy="246221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López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Estebaranz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JL, </a:t>
            </a:r>
            <a:r>
              <a:rPr kumimoji="0" lang="es-E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Real-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world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use,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perception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calcipotriol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betamethasone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dipropionate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PAD-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cream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plaque psoriasis 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Spain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Germany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cross-sectional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online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J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Dermatolog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2024; 35(1):2357618.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10.1080/09546634.2024.2357618.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1537F4F1-D669-60B9-562A-41BDB8B40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9417" y="2818069"/>
            <a:ext cx="809448" cy="809448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641FF4E4-1D3A-CEAF-6975-2BA5F70E1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331" y="4676600"/>
            <a:ext cx="774700" cy="774700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309E5C65-2CCC-1F5B-3A68-CDF2751E4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81167" y="2932855"/>
            <a:ext cx="621253" cy="621253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B592EE1E-742D-B24C-3E7A-B0CF172CB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229" y="2929348"/>
            <a:ext cx="662605" cy="662605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2F9704EC-114E-9673-E958-A2EC01128E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7331" y="1230376"/>
            <a:ext cx="1005452" cy="1005452"/>
          </a:xfrm>
          <a:prstGeom prst="rect">
            <a:avLst/>
          </a:prstGeom>
        </p:spPr>
      </p:pic>
      <p:sp>
        <p:nvSpPr>
          <p:cNvPr id="21" name="1 Título">
            <a:extLst>
              <a:ext uri="{FF2B5EF4-FFF2-40B4-BE49-F238E27FC236}">
                <a16:creationId xmlns:a16="http://schemas.microsoft.com/office/drawing/2014/main" id="{DE06EEE9-CEE2-F646-463B-2A1531514D16}"/>
              </a:ext>
            </a:extLst>
          </p:cNvPr>
          <p:cNvSpPr txBox="1">
            <a:spLocks/>
          </p:cNvSpPr>
          <p:nvPr/>
        </p:nvSpPr>
        <p:spPr>
          <a:xfrm>
            <a:off x="717331" y="447767"/>
            <a:ext cx="9784081" cy="606531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7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Experiencia en Vida Real con Wynzora</a:t>
            </a:r>
            <a:r>
              <a:rPr kumimoji="0" lang="es-ES_tradnl" sz="3200" b="1" i="0" u="none" strike="noStrike" kern="1200" cap="none" spc="0" normalizeH="0" baseline="3000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37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FC9D73A-A9D3-52B0-B74D-23EE2471236E}"/>
              </a:ext>
            </a:extLst>
          </p:cNvPr>
          <p:cNvSpPr txBox="1"/>
          <p:nvPr/>
        </p:nvSpPr>
        <p:spPr>
          <a:xfrm>
            <a:off x="9347062" y="2688569"/>
            <a:ext cx="159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Fácil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de usar y Bien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tolerada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5" name="Gráfico 4" descr="Marca de insignia con relleno sólido">
            <a:extLst>
              <a:ext uri="{FF2B5EF4-FFF2-40B4-BE49-F238E27FC236}">
                <a16:creationId xmlns:a16="http://schemas.microsoft.com/office/drawing/2014/main" id="{58E14BF7-ED9A-808F-5E36-0BFE64C79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9891" y="2604551"/>
            <a:ext cx="646331" cy="646331"/>
          </a:xfrm>
          <a:prstGeom prst="rect">
            <a:avLst/>
          </a:prstGeom>
        </p:spPr>
      </p:pic>
      <p:pic>
        <p:nvPicPr>
          <p:cNvPr id="6" name="Gráfico 5" descr="Marca de insignia con relleno sólido">
            <a:extLst>
              <a:ext uri="{FF2B5EF4-FFF2-40B4-BE49-F238E27FC236}">
                <a16:creationId xmlns:a16="http://schemas.microsoft.com/office/drawing/2014/main" id="{34F0C195-612A-F2EA-1657-3A58AF73D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9891" y="3329579"/>
            <a:ext cx="646331" cy="64633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924F583-BBD8-893C-347C-3A9356662DA9}"/>
              </a:ext>
            </a:extLst>
          </p:cNvPr>
          <p:cNvSpPr txBox="1"/>
          <p:nvPr/>
        </p:nvSpPr>
        <p:spPr>
          <a:xfrm>
            <a:off x="9347062" y="3402906"/>
            <a:ext cx="119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Proporciona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alivio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rápido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8" name="Gráfico 7" descr="Marca de insignia con relleno sólido">
            <a:extLst>
              <a:ext uri="{FF2B5EF4-FFF2-40B4-BE49-F238E27FC236}">
                <a16:creationId xmlns:a16="http://schemas.microsoft.com/office/drawing/2014/main" id="{C67AFE5A-DCB8-B244-000A-8A6263FC9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9891" y="4094270"/>
            <a:ext cx="646331" cy="64633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3258A5E-E211-7081-1AB9-5E77B925E105}"/>
              </a:ext>
            </a:extLst>
          </p:cNvPr>
          <p:cNvSpPr txBox="1"/>
          <p:nvPr/>
        </p:nvSpPr>
        <p:spPr>
          <a:xfrm>
            <a:off x="9347062" y="4178113"/>
            <a:ext cx="150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No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grasa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y se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absorbe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bien</a:t>
            </a:r>
          </a:p>
        </p:txBody>
      </p:sp>
      <p:sp>
        <p:nvSpPr>
          <p:cNvPr id="10" name="Rounded Rectangle 92">
            <a:extLst>
              <a:ext uri="{FF2B5EF4-FFF2-40B4-BE49-F238E27FC236}">
                <a16:creationId xmlns:a16="http://schemas.microsoft.com/office/drawing/2014/main" id="{024406E4-DE89-E8C9-E5E0-F8CABB415F31}"/>
              </a:ext>
            </a:extLst>
          </p:cNvPr>
          <p:cNvSpPr/>
          <p:nvPr/>
        </p:nvSpPr>
        <p:spPr>
          <a:xfrm>
            <a:off x="990525" y="1299435"/>
            <a:ext cx="9924804" cy="4906788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0B1376E-E6B1-526D-F0B1-A9649021AAE9}"/>
              </a:ext>
            </a:extLst>
          </p:cNvPr>
          <p:cNvSpPr txBox="1"/>
          <p:nvPr/>
        </p:nvSpPr>
        <p:spPr>
          <a:xfrm>
            <a:off x="1008168" y="1421965"/>
            <a:ext cx="3947082" cy="470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It’s easy/convenient to apply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It’s well-tolerated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 does not cause itching/burning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 can be quickly applied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 has a quick action on my symptoms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 reduces the itching on my body/scalp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My skin feels well-moisturized after application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It’s well absorbed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 improves the pain caused by my psoriasis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 does not run off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My skin is not sticky after application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It’s no greasy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There is a short waiting time between application and putting clothes on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 effectively heals my skin lesions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 does not leave stains on clothing and/or sheets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Its smells good</a:t>
            </a: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2DCD0F-7D71-F755-6E9A-AA6DB81EE458}"/>
              </a:ext>
            </a:extLst>
          </p:cNvPr>
          <p:cNvSpPr txBox="1"/>
          <p:nvPr/>
        </p:nvSpPr>
        <p:spPr>
          <a:xfrm>
            <a:off x="4806503" y="5648564"/>
            <a:ext cx="3784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0%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A6A09F0-B589-0615-09BD-EBF06763D01E}"/>
              </a:ext>
            </a:extLst>
          </p:cNvPr>
          <p:cNvSpPr txBox="1"/>
          <p:nvPr/>
        </p:nvSpPr>
        <p:spPr>
          <a:xfrm>
            <a:off x="4305062" y="5744161"/>
            <a:ext cx="3818142" cy="4013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Porcentaje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GB" sz="9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pacientes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que </a:t>
            </a:r>
            <a:r>
              <a:rPr kumimoji="0" lang="en-GB" sz="9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escogió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8,9 o 10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789ACE2-9C18-F7FE-5E00-13F38BFAB593}"/>
              </a:ext>
            </a:extLst>
          </p:cNvPr>
          <p:cNvSpPr txBox="1"/>
          <p:nvPr/>
        </p:nvSpPr>
        <p:spPr>
          <a:xfrm>
            <a:off x="5142830" y="5648564"/>
            <a:ext cx="4320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10%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C6CB57C-DBD2-DF68-C677-CBB1C952C057}"/>
              </a:ext>
            </a:extLst>
          </p:cNvPr>
          <p:cNvSpPr txBox="1"/>
          <p:nvPr/>
        </p:nvSpPr>
        <p:spPr>
          <a:xfrm>
            <a:off x="5459042" y="5648564"/>
            <a:ext cx="49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20%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AA5E613-C67C-15B2-3627-51984E4A9DE9}"/>
              </a:ext>
            </a:extLst>
          </p:cNvPr>
          <p:cNvSpPr txBox="1"/>
          <p:nvPr/>
        </p:nvSpPr>
        <p:spPr>
          <a:xfrm>
            <a:off x="5798322" y="5648564"/>
            <a:ext cx="49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30%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088593C-6ABA-E1D2-7DBF-3F6ED2EB479A}"/>
              </a:ext>
            </a:extLst>
          </p:cNvPr>
          <p:cNvSpPr txBox="1"/>
          <p:nvPr/>
        </p:nvSpPr>
        <p:spPr>
          <a:xfrm>
            <a:off x="6137602" y="5648564"/>
            <a:ext cx="49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40%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A2073C0-9214-2692-407A-CFB4D92574E6}"/>
              </a:ext>
            </a:extLst>
          </p:cNvPr>
          <p:cNvSpPr txBox="1"/>
          <p:nvPr/>
        </p:nvSpPr>
        <p:spPr>
          <a:xfrm>
            <a:off x="6476882" y="5648564"/>
            <a:ext cx="49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50%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72BA7AB-37B1-137E-1C3F-90575C1AD336}"/>
              </a:ext>
            </a:extLst>
          </p:cNvPr>
          <p:cNvSpPr txBox="1"/>
          <p:nvPr/>
        </p:nvSpPr>
        <p:spPr>
          <a:xfrm>
            <a:off x="6832712" y="5648564"/>
            <a:ext cx="49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60%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6CE152B-E5B7-356B-69E2-24BD6870444E}"/>
              </a:ext>
            </a:extLst>
          </p:cNvPr>
          <p:cNvSpPr txBox="1"/>
          <p:nvPr/>
        </p:nvSpPr>
        <p:spPr>
          <a:xfrm>
            <a:off x="7171992" y="5648564"/>
            <a:ext cx="49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70%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135052E-4035-04A1-B586-D6BEA8D88331}"/>
              </a:ext>
            </a:extLst>
          </p:cNvPr>
          <p:cNvSpPr txBox="1"/>
          <p:nvPr/>
        </p:nvSpPr>
        <p:spPr>
          <a:xfrm>
            <a:off x="7507134" y="5648564"/>
            <a:ext cx="49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80%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3787C63-34B8-78B4-DA3E-D8BF1335EF47}"/>
              </a:ext>
            </a:extLst>
          </p:cNvPr>
          <p:cNvSpPr txBox="1"/>
          <p:nvPr/>
        </p:nvSpPr>
        <p:spPr>
          <a:xfrm>
            <a:off x="7858827" y="5648564"/>
            <a:ext cx="49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90%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CC911A0-F357-B5EC-FE6B-0CC77810306B}"/>
              </a:ext>
            </a:extLst>
          </p:cNvPr>
          <p:cNvSpPr txBox="1"/>
          <p:nvPr/>
        </p:nvSpPr>
        <p:spPr>
          <a:xfrm>
            <a:off x="8206382" y="5648564"/>
            <a:ext cx="49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100%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845D7A2B-A41F-714D-90CA-2A474832408B}"/>
              </a:ext>
            </a:extLst>
          </p:cNvPr>
          <p:cNvCxnSpPr>
            <a:cxnSpLocks/>
          </p:cNvCxnSpPr>
          <p:nvPr/>
        </p:nvCxnSpPr>
        <p:spPr>
          <a:xfrm>
            <a:off x="5334374" y="1477992"/>
            <a:ext cx="0" cy="4170572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0B6BBC48-AD5A-CD17-3757-146859B402E5}"/>
              </a:ext>
            </a:extLst>
          </p:cNvPr>
          <p:cNvCxnSpPr>
            <a:cxnSpLocks/>
          </p:cNvCxnSpPr>
          <p:nvPr/>
        </p:nvCxnSpPr>
        <p:spPr>
          <a:xfrm>
            <a:off x="5666213" y="1477992"/>
            <a:ext cx="0" cy="4170572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8445331B-D796-9257-C10B-2017FEA360C7}"/>
              </a:ext>
            </a:extLst>
          </p:cNvPr>
          <p:cNvCxnSpPr>
            <a:cxnSpLocks/>
          </p:cNvCxnSpPr>
          <p:nvPr/>
        </p:nvCxnSpPr>
        <p:spPr>
          <a:xfrm>
            <a:off x="6012800" y="1477992"/>
            <a:ext cx="0" cy="4170572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8436D887-477E-A30D-8803-50D2808AE4C4}"/>
              </a:ext>
            </a:extLst>
          </p:cNvPr>
          <p:cNvCxnSpPr>
            <a:cxnSpLocks/>
          </p:cNvCxnSpPr>
          <p:nvPr/>
        </p:nvCxnSpPr>
        <p:spPr>
          <a:xfrm>
            <a:off x="6344639" y="1477992"/>
            <a:ext cx="0" cy="4170572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5149E32D-5D0F-4FAC-6BF4-7DA3B983D1DC}"/>
              </a:ext>
            </a:extLst>
          </p:cNvPr>
          <p:cNvCxnSpPr>
            <a:cxnSpLocks/>
          </p:cNvCxnSpPr>
          <p:nvPr/>
        </p:nvCxnSpPr>
        <p:spPr>
          <a:xfrm>
            <a:off x="6683851" y="1477992"/>
            <a:ext cx="0" cy="4170572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6BF1B99F-AC13-2534-35ED-853CD61F5AA2}"/>
              </a:ext>
            </a:extLst>
          </p:cNvPr>
          <p:cNvCxnSpPr>
            <a:cxnSpLocks/>
          </p:cNvCxnSpPr>
          <p:nvPr/>
        </p:nvCxnSpPr>
        <p:spPr>
          <a:xfrm>
            <a:off x="7045188" y="1477992"/>
            <a:ext cx="0" cy="4170572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3F53A52F-0C8A-3252-F9DB-F67DDD18F5F5}"/>
              </a:ext>
            </a:extLst>
          </p:cNvPr>
          <p:cNvCxnSpPr>
            <a:cxnSpLocks/>
          </p:cNvCxnSpPr>
          <p:nvPr/>
        </p:nvCxnSpPr>
        <p:spPr>
          <a:xfrm>
            <a:off x="7384401" y="1477992"/>
            <a:ext cx="0" cy="4170572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D26822C7-9673-D3F8-55CE-321788EC0FFD}"/>
              </a:ext>
            </a:extLst>
          </p:cNvPr>
          <p:cNvCxnSpPr>
            <a:cxnSpLocks/>
          </p:cNvCxnSpPr>
          <p:nvPr/>
        </p:nvCxnSpPr>
        <p:spPr>
          <a:xfrm>
            <a:off x="7716240" y="1477992"/>
            <a:ext cx="0" cy="4170572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F915A9C9-827A-CCDD-1214-E2F20586A6B0}"/>
              </a:ext>
            </a:extLst>
          </p:cNvPr>
          <p:cNvCxnSpPr>
            <a:cxnSpLocks/>
          </p:cNvCxnSpPr>
          <p:nvPr/>
        </p:nvCxnSpPr>
        <p:spPr>
          <a:xfrm>
            <a:off x="8062827" y="1477992"/>
            <a:ext cx="0" cy="4170572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65CFC9B0-57EF-CED1-3D55-07813581F978}"/>
              </a:ext>
            </a:extLst>
          </p:cNvPr>
          <p:cNvCxnSpPr>
            <a:cxnSpLocks/>
          </p:cNvCxnSpPr>
          <p:nvPr/>
        </p:nvCxnSpPr>
        <p:spPr>
          <a:xfrm>
            <a:off x="8402040" y="1477992"/>
            <a:ext cx="0" cy="4170572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Rectángulo 34">
            <a:extLst>
              <a:ext uri="{FF2B5EF4-FFF2-40B4-BE49-F238E27FC236}">
                <a16:creationId xmlns:a16="http://schemas.microsoft.com/office/drawing/2014/main" id="{420F104B-3B31-E2BF-9647-1BBFAD0B7624}"/>
              </a:ext>
            </a:extLst>
          </p:cNvPr>
          <p:cNvSpPr/>
          <p:nvPr/>
        </p:nvSpPr>
        <p:spPr>
          <a:xfrm>
            <a:off x="4977945" y="2074580"/>
            <a:ext cx="2283722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3FA7F96-F1D1-9CE7-8E77-83105161B8F3}"/>
              </a:ext>
            </a:extLst>
          </p:cNvPr>
          <p:cNvSpPr/>
          <p:nvPr/>
        </p:nvSpPr>
        <p:spPr>
          <a:xfrm>
            <a:off x="4977945" y="2328580"/>
            <a:ext cx="2225144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B424D90-0B70-C9F9-ABE0-D3ADF1ECD9B6}"/>
              </a:ext>
            </a:extLst>
          </p:cNvPr>
          <p:cNvSpPr/>
          <p:nvPr/>
        </p:nvSpPr>
        <p:spPr>
          <a:xfrm>
            <a:off x="4977945" y="2579405"/>
            <a:ext cx="2190219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A4B81A89-E190-940E-9D7E-918BD5B02396}"/>
              </a:ext>
            </a:extLst>
          </p:cNvPr>
          <p:cNvSpPr/>
          <p:nvPr/>
        </p:nvSpPr>
        <p:spPr>
          <a:xfrm>
            <a:off x="4977945" y="2836580"/>
            <a:ext cx="2190219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923384C-12B2-EFD3-B966-647FC7875702}"/>
              </a:ext>
            </a:extLst>
          </p:cNvPr>
          <p:cNvSpPr/>
          <p:nvPr/>
        </p:nvSpPr>
        <p:spPr>
          <a:xfrm>
            <a:off x="4977946" y="3090580"/>
            <a:ext cx="2110844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68244DD-0531-E16D-8AB1-48E96A73D015}"/>
              </a:ext>
            </a:extLst>
          </p:cNvPr>
          <p:cNvSpPr/>
          <p:nvPr/>
        </p:nvSpPr>
        <p:spPr>
          <a:xfrm>
            <a:off x="4977946" y="3338230"/>
            <a:ext cx="2082268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C2EF2DE3-40BA-AB9E-6B11-D8ED3F6ABD28}"/>
              </a:ext>
            </a:extLst>
          </p:cNvPr>
          <p:cNvSpPr/>
          <p:nvPr/>
        </p:nvSpPr>
        <p:spPr>
          <a:xfrm>
            <a:off x="4977946" y="3601755"/>
            <a:ext cx="2082268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FFE895F-7804-EE96-4755-5D58FC7A787B}"/>
              </a:ext>
            </a:extLst>
          </p:cNvPr>
          <p:cNvSpPr/>
          <p:nvPr/>
        </p:nvSpPr>
        <p:spPr>
          <a:xfrm>
            <a:off x="4977946" y="3852580"/>
            <a:ext cx="2044168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39808A6-ECA7-759D-D24A-6AAC96B11B80}"/>
              </a:ext>
            </a:extLst>
          </p:cNvPr>
          <p:cNvSpPr/>
          <p:nvPr/>
        </p:nvSpPr>
        <p:spPr>
          <a:xfrm>
            <a:off x="4977946" y="4106580"/>
            <a:ext cx="2044168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7A814FE1-2931-913F-F656-5165EFB45C2F}"/>
              </a:ext>
            </a:extLst>
          </p:cNvPr>
          <p:cNvSpPr/>
          <p:nvPr/>
        </p:nvSpPr>
        <p:spPr>
          <a:xfrm>
            <a:off x="4977946" y="4357405"/>
            <a:ext cx="1974318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8B289CFD-9866-B4E1-6C7C-9079AA57A17F}"/>
              </a:ext>
            </a:extLst>
          </p:cNvPr>
          <p:cNvSpPr/>
          <p:nvPr/>
        </p:nvSpPr>
        <p:spPr>
          <a:xfrm>
            <a:off x="4977946" y="4611405"/>
            <a:ext cx="1945743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1B8DADCF-5F73-4FEE-051D-C4805A50666A}"/>
              </a:ext>
            </a:extLst>
          </p:cNvPr>
          <p:cNvSpPr/>
          <p:nvPr/>
        </p:nvSpPr>
        <p:spPr>
          <a:xfrm>
            <a:off x="4977946" y="4871755"/>
            <a:ext cx="1945743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32451957-56EF-D0D8-1654-41DD569F95B1}"/>
              </a:ext>
            </a:extLst>
          </p:cNvPr>
          <p:cNvSpPr/>
          <p:nvPr/>
        </p:nvSpPr>
        <p:spPr>
          <a:xfrm>
            <a:off x="4977947" y="5116230"/>
            <a:ext cx="1707618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7340D1B7-8D8E-5745-07EE-98BD2C818B7F}"/>
              </a:ext>
            </a:extLst>
          </p:cNvPr>
          <p:cNvSpPr/>
          <p:nvPr/>
        </p:nvSpPr>
        <p:spPr>
          <a:xfrm>
            <a:off x="4977947" y="5370230"/>
            <a:ext cx="1440917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B19F27EF-AC90-8E15-84BF-2CCE31B267DC}"/>
              </a:ext>
            </a:extLst>
          </p:cNvPr>
          <p:cNvSpPr/>
          <p:nvPr/>
        </p:nvSpPr>
        <p:spPr>
          <a:xfrm>
            <a:off x="4977945" y="1823755"/>
            <a:ext cx="2320752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E8A3E994-93DD-70A0-3EFA-E25F41E7C288}"/>
              </a:ext>
            </a:extLst>
          </p:cNvPr>
          <p:cNvSpPr/>
          <p:nvPr/>
        </p:nvSpPr>
        <p:spPr>
          <a:xfrm>
            <a:off x="4977945" y="1569755"/>
            <a:ext cx="2320752" cy="15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DF0D88CE-7BDE-4778-2F9D-76D13A90F3F1}"/>
              </a:ext>
            </a:extLst>
          </p:cNvPr>
          <p:cNvCxnSpPr>
            <a:cxnSpLocks/>
          </p:cNvCxnSpPr>
          <p:nvPr/>
        </p:nvCxnSpPr>
        <p:spPr>
          <a:xfrm>
            <a:off x="4973039" y="1477992"/>
            <a:ext cx="0" cy="4170572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98DFD8E-B880-2F8B-DA5D-E2521167AA0F}"/>
              </a:ext>
            </a:extLst>
          </p:cNvPr>
          <p:cNvSpPr txBox="1"/>
          <p:nvPr/>
        </p:nvSpPr>
        <p:spPr>
          <a:xfrm>
            <a:off x="7322894" y="1549831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68%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8C440F4F-C346-A1FE-F709-88CA922E770F}"/>
              </a:ext>
            </a:extLst>
          </p:cNvPr>
          <p:cNvSpPr txBox="1"/>
          <p:nvPr/>
        </p:nvSpPr>
        <p:spPr>
          <a:xfrm>
            <a:off x="7322894" y="1783996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68%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E4BE3EAE-5B49-CAC0-9853-2CCD8005E7F7}"/>
              </a:ext>
            </a:extLst>
          </p:cNvPr>
          <p:cNvSpPr txBox="1"/>
          <p:nvPr/>
        </p:nvSpPr>
        <p:spPr>
          <a:xfrm>
            <a:off x="7247476" y="2041901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67%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D0C99A1-6225-D8EF-2613-7E7467428B63}"/>
              </a:ext>
            </a:extLst>
          </p:cNvPr>
          <p:cNvSpPr txBox="1"/>
          <p:nvPr/>
        </p:nvSpPr>
        <p:spPr>
          <a:xfrm>
            <a:off x="7179092" y="2298676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65%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7A330598-D9A9-50E1-12CE-9B76F408CFB4}"/>
              </a:ext>
            </a:extLst>
          </p:cNvPr>
          <p:cNvSpPr txBox="1"/>
          <p:nvPr/>
        </p:nvSpPr>
        <p:spPr>
          <a:xfrm>
            <a:off x="7155646" y="2540953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64%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1A856F6E-7B6F-E21A-8B56-82A47947C25B}"/>
              </a:ext>
            </a:extLst>
          </p:cNvPr>
          <p:cNvSpPr txBox="1"/>
          <p:nvPr/>
        </p:nvSpPr>
        <p:spPr>
          <a:xfrm>
            <a:off x="7155646" y="2798860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64%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1F68ABC-BB62-42FF-1DE9-4335A595EF56}"/>
              </a:ext>
            </a:extLst>
          </p:cNvPr>
          <p:cNvSpPr txBox="1"/>
          <p:nvPr/>
        </p:nvSpPr>
        <p:spPr>
          <a:xfrm>
            <a:off x="7077492" y="3048953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62%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EB6269C-86DA-CB02-5B62-38B7A660BC4E}"/>
              </a:ext>
            </a:extLst>
          </p:cNvPr>
          <p:cNvSpPr txBox="1"/>
          <p:nvPr/>
        </p:nvSpPr>
        <p:spPr>
          <a:xfrm>
            <a:off x="7038415" y="3299046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61%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28D71A9-1C34-E341-3A4C-5517B789E890}"/>
              </a:ext>
            </a:extLst>
          </p:cNvPr>
          <p:cNvSpPr txBox="1"/>
          <p:nvPr/>
        </p:nvSpPr>
        <p:spPr>
          <a:xfrm>
            <a:off x="7038415" y="3556954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61%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8AFA6581-2A06-849A-6281-BBDF55C4F854}"/>
              </a:ext>
            </a:extLst>
          </p:cNvPr>
          <p:cNvSpPr txBox="1"/>
          <p:nvPr/>
        </p:nvSpPr>
        <p:spPr>
          <a:xfrm>
            <a:off x="6999338" y="3807047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60%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0DF46FE4-D45B-D1B3-8DFB-C2469F1245A9}"/>
              </a:ext>
            </a:extLst>
          </p:cNvPr>
          <p:cNvSpPr txBox="1"/>
          <p:nvPr/>
        </p:nvSpPr>
        <p:spPr>
          <a:xfrm>
            <a:off x="6991523" y="4064955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60%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1D97C1E-0432-A9E4-501A-38179E96DFD9}"/>
              </a:ext>
            </a:extLst>
          </p:cNvPr>
          <p:cNvSpPr txBox="1"/>
          <p:nvPr/>
        </p:nvSpPr>
        <p:spPr>
          <a:xfrm>
            <a:off x="6936815" y="4322863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58%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0237D7C-42E1-581B-9538-233AA42FAE02}"/>
              </a:ext>
            </a:extLst>
          </p:cNvPr>
          <p:cNvSpPr txBox="1"/>
          <p:nvPr/>
        </p:nvSpPr>
        <p:spPr>
          <a:xfrm>
            <a:off x="6897738" y="4565141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57%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651C2C4A-33D8-9B7D-D218-673A8BB84D2B}"/>
              </a:ext>
            </a:extLst>
          </p:cNvPr>
          <p:cNvSpPr txBox="1"/>
          <p:nvPr/>
        </p:nvSpPr>
        <p:spPr>
          <a:xfrm>
            <a:off x="6897738" y="4830864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57%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2ABEEAC5-4A96-939E-94EB-848D97BA76F2}"/>
              </a:ext>
            </a:extLst>
          </p:cNvPr>
          <p:cNvSpPr txBox="1"/>
          <p:nvPr/>
        </p:nvSpPr>
        <p:spPr>
          <a:xfrm>
            <a:off x="6678908" y="5080956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50%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1A43BD68-2F92-757D-A3E4-B768048B7D9C}"/>
              </a:ext>
            </a:extLst>
          </p:cNvPr>
          <p:cNvSpPr txBox="1"/>
          <p:nvPr/>
        </p:nvSpPr>
        <p:spPr>
          <a:xfrm>
            <a:off x="6413185" y="5331049"/>
            <a:ext cx="497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42%</a:t>
            </a:r>
          </a:p>
        </p:txBody>
      </p:sp>
      <p:sp>
        <p:nvSpPr>
          <p:cNvPr id="68" name="CuadroTexto 34">
            <a:extLst>
              <a:ext uri="{FF2B5EF4-FFF2-40B4-BE49-F238E27FC236}">
                <a16:creationId xmlns:a16="http://schemas.microsoft.com/office/drawing/2014/main" id="{8C406DB2-0937-19D8-77C0-43DDA68EDFA9}"/>
              </a:ext>
            </a:extLst>
          </p:cNvPr>
          <p:cNvSpPr txBox="1"/>
          <p:nvPr/>
        </p:nvSpPr>
        <p:spPr>
          <a:xfrm>
            <a:off x="651624" y="6381608"/>
            <a:ext cx="9846452" cy="246221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López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Estebaranz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JL, </a:t>
            </a:r>
            <a:r>
              <a:rPr kumimoji="0" lang="es-E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Real-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world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use,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perception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calcipotriol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betamethasone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dipropionate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PAD-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cream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plaque psoriasis 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Spain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Germany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cross-sectional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online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J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Dermatolog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2024; 35(1):2357618.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10.1080/09546634.2024.2357618.</a:t>
            </a:r>
          </a:p>
        </p:txBody>
      </p:sp>
      <p:sp>
        <p:nvSpPr>
          <p:cNvPr id="69" name="1 Título">
            <a:extLst>
              <a:ext uri="{FF2B5EF4-FFF2-40B4-BE49-F238E27FC236}">
                <a16:creationId xmlns:a16="http://schemas.microsoft.com/office/drawing/2014/main" id="{EE3C4870-1357-B95C-99D5-6BCB93D5C4F5}"/>
              </a:ext>
            </a:extLst>
          </p:cNvPr>
          <p:cNvSpPr txBox="1">
            <a:spLocks/>
          </p:cNvSpPr>
          <p:nvPr/>
        </p:nvSpPr>
        <p:spPr>
          <a:xfrm>
            <a:off x="939715" y="388419"/>
            <a:ext cx="9784081" cy="606531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7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Wynzora está bien percibida por los usuarios</a:t>
            </a:r>
            <a:r>
              <a:rPr kumimoji="0" lang="es-ES_tradnl" sz="3200" b="1" i="0" u="none" strike="noStrike" kern="1200" cap="none" spc="0" normalizeH="0" baseline="3000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2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2">
            <a:extLst>
              <a:ext uri="{FF2B5EF4-FFF2-40B4-BE49-F238E27FC236}">
                <a16:creationId xmlns:a16="http://schemas.microsoft.com/office/drawing/2014/main" id="{5AE1ACD7-C671-7BB2-B9F7-EE797CCAF8CE}"/>
              </a:ext>
            </a:extLst>
          </p:cNvPr>
          <p:cNvSpPr/>
          <p:nvPr/>
        </p:nvSpPr>
        <p:spPr>
          <a:xfrm>
            <a:off x="7657631" y="1875057"/>
            <a:ext cx="2877330" cy="4134216"/>
          </a:xfrm>
          <a:prstGeom prst="roundRect">
            <a:avLst>
              <a:gd name="adj" fmla="val 6391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ounded Rectangle 92">
            <a:extLst>
              <a:ext uri="{FF2B5EF4-FFF2-40B4-BE49-F238E27FC236}">
                <a16:creationId xmlns:a16="http://schemas.microsoft.com/office/drawing/2014/main" id="{337F1794-CBC1-E5C7-2249-1E7BA89147B4}"/>
              </a:ext>
            </a:extLst>
          </p:cNvPr>
          <p:cNvSpPr/>
          <p:nvPr/>
        </p:nvSpPr>
        <p:spPr>
          <a:xfrm>
            <a:off x="933641" y="1320205"/>
            <a:ext cx="9924804" cy="4859559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E419608-5903-9663-9AF2-0B643A4A3F49}"/>
              </a:ext>
            </a:extLst>
          </p:cNvPr>
          <p:cNvSpPr/>
          <p:nvPr/>
        </p:nvSpPr>
        <p:spPr>
          <a:xfrm>
            <a:off x="1128779" y="3687507"/>
            <a:ext cx="3027073" cy="5697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403444D-9C04-04AD-61ED-2C2896B3DA18}"/>
              </a:ext>
            </a:extLst>
          </p:cNvPr>
          <p:cNvSpPr/>
          <p:nvPr/>
        </p:nvSpPr>
        <p:spPr>
          <a:xfrm>
            <a:off x="4286979" y="3687506"/>
            <a:ext cx="2942665" cy="569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A6D4AF6-4DEA-B38C-B2B1-AB0B926C56C3}"/>
              </a:ext>
            </a:extLst>
          </p:cNvPr>
          <p:cNvSpPr/>
          <p:nvPr/>
        </p:nvSpPr>
        <p:spPr>
          <a:xfrm>
            <a:off x="1128779" y="1507015"/>
            <a:ext cx="2974615" cy="569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BA127AE-90D4-D71E-24F0-50F271DEF170}"/>
              </a:ext>
            </a:extLst>
          </p:cNvPr>
          <p:cNvSpPr/>
          <p:nvPr/>
        </p:nvSpPr>
        <p:spPr>
          <a:xfrm>
            <a:off x="4286979" y="1507015"/>
            <a:ext cx="3047168" cy="569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05948B6-3007-A091-D0D3-8D1AD352753E}"/>
              </a:ext>
            </a:extLst>
          </p:cNvPr>
          <p:cNvSpPr txBox="1"/>
          <p:nvPr/>
        </p:nvSpPr>
        <p:spPr>
          <a:xfrm>
            <a:off x="7867332" y="2080424"/>
            <a:ext cx="257518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mayoría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pacientes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consideraron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que la crema-PAD CAL/BDP: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959065D-DB74-6333-8785-E3CF84DBEE30}"/>
              </a:ext>
            </a:extLst>
          </p:cNvPr>
          <p:cNvSpPr txBox="1"/>
          <p:nvPr/>
        </p:nvSpPr>
        <p:spPr>
          <a:xfrm>
            <a:off x="7893261" y="3175380"/>
            <a:ext cx="2743593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Más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fácil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usar</a:t>
            </a:r>
          </a:p>
          <a:p>
            <a:pPr marL="504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Más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efectiva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FC8E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04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Menos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efectos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adversos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FC8E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Comparado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tópicos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previos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307853-1880-5FE0-8661-6155494EC410}"/>
              </a:ext>
            </a:extLst>
          </p:cNvPr>
          <p:cNvSpPr txBox="1"/>
          <p:nvPr/>
        </p:nvSpPr>
        <p:spPr>
          <a:xfrm>
            <a:off x="1369328" y="1574761"/>
            <a:ext cx="25660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Prefiero CAL/BDP PAD-crema a mi tratamiento tópico anterior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31FA4-425D-10D2-11F4-8240AADCF0BF}"/>
              </a:ext>
            </a:extLst>
          </p:cNvPr>
          <p:cNvSpPr txBox="1"/>
          <p:nvPr/>
        </p:nvSpPr>
        <p:spPr>
          <a:xfrm>
            <a:off x="4527528" y="1574761"/>
            <a:ext cx="25660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CAL/BDP PAD-</a:t>
            </a:r>
            <a:r>
              <a:rPr kumimoji="0" lang="es-ES" sz="10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cream</a:t>
            </a: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 más fácil de usar que mi anterior tratamiento tópico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F82F930-7FD1-6EAD-4448-93BD5501F926}"/>
              </a:ext>
            </a:extLst>
          </p:cNvPr>
          <p:cNvSpPr txBox="1"/>
          <p:nvPr/>
        </p:nvSpPr>
        <p:spPr>
          <a:xfrm>
            <a:off x="4438244" y="3769255"/>
            <a:ext cx="27446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CAL/BDP PAD-</a:t>
            </a:r>
            <a:r>
              <a:rPr kumimoji="0" lang="es-ES" sz="10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cream</a:t>
            </a: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 más eficaz que mi anterior tratamiento tópico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5CF0C3B-E980-984F-17A7-0FAF62BDEBE6}"/>
              </a:ext>
            </a:extLst>
          </p:cNvPr>
          <p:cNvSpPr txBox="1"/>
          <p:nvPr/>
        </p:nvSpPr>
        <p:spPr>
          <a:xfrm>
            <a:off x="1201332" y="3720278"/>
            <a:ext cx="2902062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CAL/BDP PAD-crema tiene menos efectos secundarios que mi anterior tratamiento tópico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2DFA307-D5B2-3EE6-C28F-FAE5E43E4105}"/>
              </a:ext>
            </a:extLst>
          </p:cNvPr>
          <p:cNvGraphicFramePr/>
          <p:nvPr/>
        </p:nvGraphicFramePr>
        <p:xfrm>
          <a:off x="1364410" y="2003007"/>
          <a:ext cx="2575907" cy="1717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1AE4E7BE-4F32-0090-426E-6556F4149376}"/>
              </a:ext>
            </a:extLst>
          </p:cNvPr>
          <p:cNvGraphicFramePr/>
          <p:nvPr/>
        </p:nvGraphicFramePr>
        <p:xfrm>
          <a:off x="4522610" y="2003007"/>
          <a:ext cx="2575907" cy="1717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CDFCC922-D354-4FC9-445A-A324A2F67CF3}"/>
              </a:ext>
            </a:extLst>
          </p:cNvPr>
          <p:cNvGraphicFramePr/>
          <p:nvPr/>
        </p:nvGraphicFramePr>
        <p:xfrm>
          <a:off x="1364410" y="4221772"/>
          <a:ext cx="2575907" cy="1717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3C968C6D-F583-F21A-49FD-7FC5D5C6D664}"/>
              </a:ext>
            </a:extLst>
          </p:cNvPr>
          <p:cNvGraphicFramePr/>
          <p:nvPr/>
        </p:nvGraphicFramePr>
        <p:xfrm>
          <a:off x="4522610" y="4221772"/>
          <a:ext cx="2575907" cy="1717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Rectángulo 20">
            <a:extLst>
              <a:ext uri="{FF2B5EF4-FFF2-40B4-BE49-F238E27FC236}">
                <a16:creationId xmlns:a16="http://schemas.microsoft.com/office/drawing/2014/main" id="{EC0B6111-F345-B949-2031-22B7D3A00474}"/>
              </a:ext>
            </a:extLst>
          </p:cNvPr>
          <p:cNvSpPr/>
          <p:nvPr/>
        </p:nvSpPr>
        <p:spPr>
          <a:xfrm>
            <a:off x="3314905" y="6005584"/>
            <a:ext cx="104503" cy="1045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9770458-A7A7-3F62-F795-AFB8541B29E5}"/>
              </a:ext>
            </a:extLst>
          </p:cNvPr>
          <p:cNvSpPr txBox="1"/>
          <p:nvPr/>
        </p:nvSpPr>
        <p:spPr>
          <a:xfrm>
            <a:off x="3489301" y="5933543"/>
            <a:ext cx="675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Agree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9C6FDEA-8E33-F8B1-068C-DDB1E2A8F6FF}"/>
              </a:ext>
            </a:extLst>
          </p:cNvPr>
          <p:cNvSpPr/>
          <p:nvPr/>
        </p:nvSpPr>
        <p:spPr>
          <a:xfrm>
            <a:off x="4183585" y="6005584"/>
            <a:ext cx="104503" cy="1045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873F5D7-BF22-718B-BC01-CF1C8252D714}"/>
              </a:ext>
            </a:extLst>
          </p:cNvPr>
          <p:cNvSpPr txBox="1"/>
          <p:nvPr/>
        </p:nvSpPr>
        <p:spPr>
          <a:xfrm>
            <a:off x="4357981" y="5933543"/>
            <a:ext cx="837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Disagree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E42031B9-8446-A8EC-044E-ACF43A9B9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6195" y="3156282"/>
            <a:ext cx="421502" cy="421502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4A7B8AED-963E-EAA9-1686-8100DA82CB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6195" y="3800270"/>
            <a:ext cx="421502" cy="421502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900C74C6-CE6D-6907-73F0-19B626649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3894" y="4460347"/>
            <a:ext cx="421502" cy="421502"/>
          </a:xfrm>
          <a:prstGeom prst="rect">
            <a:avLst/>
          </a:prstGeom>
        </p:spPr>
      </p:pic>
      <p:sp>
        <p:nvSpPr>
          <p:cNvPr id="28" name="CuadroTexto 34">
            <a:extLst>
              <a:ext uri="{FF2B5EF4-FFF2-40B4-BE49-F238E27FC236}">
                <a16:creationId xmlns:a16="http://schemas.microsoft.com/office/drawing/2014/main" id="{0F4DBEB8-A730-E904-B541-CAFA37A010DA}"/>
              </a:ext>
            </a:extLst>
          </p:cNvPr>
          <p:cNvSpPr txBox="1"/>
          <p:nvPr/>
        </p:nvSpPr>
        <p:spPr>
          <a:xfrm>
            <a:off x="652463" y="6393746"/>
            <a:ext cx="9846452" cy="246221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López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Estebaranz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JL, </a:t>
            </a:r>
            <a:r>
              <a:rPr kumimoji="0" lang="es-E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Real-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world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use,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perception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satisfaction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calcipotriol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betamethasone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dipropionate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PAD-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cream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plaque psoriasis 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Spain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Germany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cross-sectional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online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J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Dermatolog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2024; 35(1):2357618.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10.1080/09546634.2024.2357618.</a:t>
            </a:r>
          </a:p>
        </p:txBody>
      </p:sp>
      <p:sp>
        <p:nvSpPr>
          <p:cNvPr id="29" name="1 Título">
            <a:extLst>
              <a:ext uri="{FF2B5EF4-FFF2-40B4-BE49-F238E27FC236}">
                <a16:creationId xmlns:a16="http://schemas.microsoft.com/office/drawing/2014/main" id="{BE4463A0-4C4E-21B6-F985-5B018BE5C1A0}"/>
              </a:ext>
            </a:extLst>
          </p:cNvPr>
          <p:cNvSpPr txBox="1">
            <a:spLocks/>
          </p:cNvSpPr>
          <p:nvPr/>
        </p:nvSpPr>
        <p:spPr>
          <a:xfrm>
            <a:off x="852773" y="193239"/>
            <a:ext cx="9784081" cy="606531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7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91% de los pacientes prefieren Wynzora a otros tratamientos tópicos previos</a:t>
            </a:r>
            <a:r>
              <a:rPr kumimoji="0" lang="es-ES_tradnl" sz="3200" b="1" i="0" u="none" strike="noStrike" kern="1200" cap="none" spc="0" normalizeH="0" baseline="3000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92DC4-6F7E-B32C-CB89-708CDF808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A3127022-1981-8BDC-1442-FCDD202C404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10769" y="2530636"/>
            <a:ext cx="9927269" cy="1934379"/>
          </a:xfrm>
        </p:spPr>
        <p:txBody>
          <a:bodyPr lIns="91421" tIns="45701" rIns="91421" bIns="45701"/>
          <a:lstStyle/>
          <a:p>
            <a:r>
              <a:rPr lang="es-ES_tradnl" sz="4400">
                <a:latin typeface="Arial"/>
                <a:cs typeface="Arial"/>
              </a:rPr>
              <a:t>TRATAMIENTO DE LA PSORIASIS EN  CUERO CABELLUDO</a:t>
            </a:r>
            <a:endParaRPr lang="en-US" sz="4400">
              <a:latin typeface="Arial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FEC08B-C22C-7915-8D09-2EF38D60C4F9}"/>
              </a:ext>
            </a:extLst>
          </p:cNvPr>
          <p:cNvSpPr/>
          <p:nvPr/>
        </p:nvSpPr>
        <p:spPr>
          <a:xfrm>
            <a:off x="919029" y="3095945"/>
            <a:ext cx="678833" cy="661312"/>
          </a:xfrm>
          <a:prstGeom prst="ellipse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15B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6AD85F-9946-8BB9-7905-B6BC73A479F6}"/>
              </a:ext>
            </a:extLst>
          </p:cNvPr>
          <p:cNvSpPr txBox="1"/>
          <p:nvPr/>
        </p:nvSpPr>
        <p:spPr>
          <a:xfrm>
            <a:off x="920530" y="3136612"/>
            <a:ext cx="66052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15B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096994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CUERO CABELLUDO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7895" y="2245359"/>
            <a:ext cx="7010401" cy="2824163"/>
          </a:xfrm>
        </p:spPr>
        <p:txBody>
          <a:bodyPr/>
          <a:lstStyle/>
          <a:p>
            <a:r>
              <a:rPr lang="es-ES" dirty="0"/>
              <a:t>Afecta 50-80% de pacientes.</a:t>
            </a:r>
          </a:p>
          <a:p>
            <a:endParaRPr lang="es-ES" dirty="0"/>
          </a:p>
          <a:p>
            <a:r>
              <a:rPr lang="es-ES" dirty="0"/>
              <a:t>Afectación desproporcionada de calidad de vida en relación al área. </a:t>
            </a:r>
          </a:p>
          <a:p>
            <a:endParaRPr lang="es-ES" dirty="0"/>
          </a:p>
          <a:p>
            <a:r>
              <a:rPr lang="es-ES" dirty="0"/>
              <a:t>Mayor complejidad de terapia tópica.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296" y="2107474"/>
            <a:ext cx="4074695" cy="29620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06375" y="6427113"/>
            <a:ext cx="8325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Papadavid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E, Ferra D,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Koumaki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D,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Dalamaga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Stamou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C,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Theodoropoulos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K,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Rigopoulos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D.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Dermatology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2014;228:107-11.</a:t>
            </a:r>
          </a:p>
        </p:txBody>
      </p:sp>
    </p:spTree>
    <p:extLst>
      <p:ext uri="{BB962C8B-B14F-4D97-AF65-F5344CB8AC3E}">
        <p14:creationId xmlns:p14="http://schemas.microsoft.com/office/powerpoint/2010/main" val="2807452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6FF1AF-1246-2260-E44E-FD9DA87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486" y="2330131"/>
            <a:ext cx="4666845" cy="3041915"/>
          </a:xfrm>
        </p:spPr>
        <p:txBody>
          <a:bodyPr/>
          <a:lstStyle/>
          <a:p>
            <a:r>
              <a:rPr lang="es-ES" dirty="0"/>
              <a:t>Se asocia gravedad (&gt;PASI) a mayor prevalencia de afectación de áreas especiales</a:t>
            </a:r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404D637-88E1-F77E-B95A-8ABEAC66048C}"/>
              </a:ext>
            </a:extLst>
          </p:cNvPr>
          <p:cNvGrpSpPr/>
          <p:nvPr/>
        </p:nvGrpSpPr>
        <p:grpSpPr>
          <a:xfrm>
            <a:off x="788505" y="490331"/>
            <a:ext cx="5079109" cy="5733170"/>
            <a:chOff x="7225138" y="1594448"/>
            <a:chExt cx="3623210" cy="428592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9488EC99-1309-D9A8-1169-C24AF2E20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051" t="27346" r="50690" b="15330"/>
            <a:stretch/>
          </p:blipFill>
          <p:spPr>
            <a:xfrm>
              <a:off x="7225138" y="1594448"/>
              <a:ext cx="3623210" cy="4285924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007E35C-4119-DB24-83AC-9CC542705DD8}"/>
                </a:ext>
              </a:extLst>
            </p:cNvPr>
            <p:cNvSpPr/>
            <p:nvPr/>
          </p:nvSpPr>
          <p:spPr>
            <a:xfrm>
              <a:off x="7269018" y="5541818"/>
              <a:ext cx="32512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058587DE-5CD3-959A-D17F-CEAD180794BD}"/>
              </a:ext>
            </a:extLst>
          </p:cNvPr>
          <p:cNvSpPr txBox="1">
            <a:spLocks/>
          </p:cNvSpPr>
          <p:nvPr/>
        </p:nvSpPr>
        <p:spPr>
          <a:xfrm>
            <a:off x="123176" y="6446278"/>
            <a:ext cx="12108580" cy="3189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Egeberg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et al.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Epidemiology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psoriasis in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hard-to-treat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body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locations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data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from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Danish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skin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cohort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BMC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Dermatology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(2020) 20:3</a:t>
            </a:r>
          </a:p>
        </p:txBody>
      </p:sp>
    </p:spTree>
    <p:extLst>
      <p:ext uri="{BB962C8B-B14F-4D97-AF65-F5344CB8AC3E}">
        <p14:creationId xmlns:p14="http://schemas.microsoft.com/office/powerpoint/2010/main" val="3287978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BD629F2A-5830-5F3A-044C-2803705F17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7082" y="763050"/>
            <a:ext cx="10657836" cy="592512"/>
          </a:xfrm>
        </p:spPr>
        <p:txBody>
          <a:bodyPr lIns="91421" tIns="45701" rIns="91421" bIns="45701"/>
          <a:lstStyle/>
          <a:p>
            <a:pPr lvl="0"/>
            <a:r>
              <a:rPr lang="es-ES"/>
              <a:t>Diagnóstico </a:t>
            </a:r>
          </a:p>
        </p:txBody>
      </p:sp>
      <p:sp>
        <p:nvSpPr>
          <p:cNvPr id="4" name="Google Shape;1070;p39">
            <a:extLst>
              <a:ext uri="{FF2B5EF4-FFF2-40B4-BE49-F238E27FC236}">
                <a16:creationId xmlns:a16="http://schemas.microsoft.com/office/drawing/2014/main" id="{A31468DA-A2E8-AED8-A3C4-C1E7E0DCA7E8}"/>
              </a:ext>
            </a:extLst>
          </p:cNvPr>
          <p:cNvSpPr txBox="1"/>
          <p:nvPr/>
        </p:nvSpPr>
        <p:spPr>
          <a:xfrm>
            <a:off x="566556" y="1800684"/>
            <a:ext cx="7011993" cy="37804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Clínico</a:t>
            </a:r>
            <a:endParaRPr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ontserrat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896A3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000000"/>
              </a:solidFill>
              <a:latin typeface="Arial"/>
              <a:ea typeface="Montserrat"/>
              <a:cs typeface="Arial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Lesiones características: placas eritematosas, de bordes bien definidos y descamación plateada</a:t>
            </a:r>
            <a:endParaRPr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ontserrat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896A3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000000"/>
              </a:solidFill>
              <a:latin typeface="Arial"/>
              <a:ea typeface="Montserrat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896A3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Fenómeno de </a:t>
            </a:r>
            <a:r>
              <a:rPr kumimoji="0" lang="es-E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Koebner</a:t>
            </a:r>
            <a:endParaRPr lang="es-ES">
              <a:solidFill>
                <a:srgbClr val="000000"/>
              </a:solidFill>
              <a:latin typeface="Arial"/>
              <a:ea typeface="Montserrat"/>
              <a:cs typeface="Arial"/>
            </a:endParaRPr>
          </a:p>
          <a:p>
            <a:pPr marL="342900" marR="0" lvl="0" indent="-34290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ontserrat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896A3"/>
              </a:buClr>
              <a:buSzPct val="100000"/>
              <a:buFont typeface="Arial,Sans-Serif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000000"/>
                </a:solidFill>
                <a:latin typeface="Arial"/>
                <a:ea typeface="Montserrat"/>
                <a:cs typeface="Arial"/>
              </a:rPr>
              <a:t>Localizaciones características</a:t>
            </a:r>
          </a:p>
          <a:p>
            <a:pPr marL="342900" indent="-342900">
              <a:lnSpc>
                <a:spcPct val="150000"/>
              </a:lnSpc>
              <a:buClr>
                <a:srgbClr val="F896A3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000000"/>
              </a:solidFill>
              <a:latin typeface="Arial"/>
              <a:ea typeface="Montserrat"/>
              <a:cs typeface="Arial"/>
            </a:endParaRPr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B68128C6-7EB0-A5E0-B3A5-18648A6B94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479" b="17427"/>
          <a:stretch>
            <a:fillRect/>
          </a:stretch>
        </p:blipFill>
        <p:spPr>
          <a:xfrm>
            <a:off x="7934545" y="1640263"/>
            <a:ext cx="3869018" cy="33063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C9CFBE-EC44-4C37-8A04-77D0F61380EF}"/>
              </a:ext>
            </a:extLst>
          </p:cNvPr>
          <p:cNvSpPr txBox="1"/>
          <p:nvPr/>
        </p:nvSpPr>
        <p:spPr>
          <a:xfrm>
            <a:off x="570069" y="6406291"/>
            <a:ext cx="102392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Luna </a:t>
            </a:r>
            <a:r>
              <a:rPr lang="en-US" sz="800" err="1">
                <a:solidFill>
                  <a:schemeClr val="bg1"/>
                </a:solidFill>
                <a:latin typeface="Arial"/>
                <a:cs typeface="Arial"/>
              </a:rPr>
              <a:t>Cerón</a:t>
            </a:r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 E, Flores Camargo AA, Bonilla Hernández R, Vichi Lima LJ, Gómez Gutiérrez AK. </a:t>
            </a:r>
            <a:r>
              <a:rPr lang="en-US" sz="800" err="1">
                <a:solidFill>
                  <a:schemeClr val="bg1"/>
                </a:solidFill>
                <a:latin typeface="Arial"/>
                <a:cs typeface="Arial"/>
              </a:rPr>
              <a:t>Abordaje</a:t>
            </a:r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800" err="1">
                <a:solidFill>
                  <a:schemeClr val="bg1"/>
                </a:solidFill>
                <a:latin typeface="Arial"/>
                <a:cs typeface="Arial"/>
              </a:rPr>
              <a:t>diagnóstico</a:t>
            </a:r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 y </a:t>
            </a:r>
            <a:r>
              <a:rPr lang="en-US" sz="800" err="1">
                <a:solidFill>
                  <a:schemeClr val="bg1"/>
                </a:solidFill>
                <a:latin typeface="Arial"/>
                <a:cs typeface="Arial"/>
              </a:rPr>
              <a:t>manejo</a:t>
            </a:r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 de psoriasis </a:t>
            </a:r>
            <a:r>
              <a:rPr lang="en-US" sz="800" err="1">
                <a:solidFill>
                  <a:schemeClr val="bg1"/>
                </a:solidFill>
                <a:latin typeface="Arial"/>
                <a:cs typeface="Arial"/>
              </a:rPr>
              <a:t>en</a:t>
            </a:r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800" err="1">
                <a:solidFill>
                  <a:schemeClr val="bg1"/>
                </a:solidFill>
                <a:latin typeface="Arial"/>
                <a:cs typeface="Arial"/>
              </a:rPr>
              <a:t>atención</a:t>
            </a:r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800" err="1">
                <a:solidFill>
                  <a:schemeClr val="bg1"/>
                </a:solidFill>
                <a:latin typeface="Arial"/>
                <a:cs typeface="Arial"/>
              </a:rPr>
              <a:t>primaria</a:t>
            </a:r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. </a:t>
            </a:r>
            <a:r>
              <a:rPr lang="en-US" sz="800" i="1">
                <a:solidFill>
                  <a:schemeClr val="bg1"/>
                </a:solidFill>
                <a:latin typeface="Arial"/>
                <a:cs typeface="Arial"/>
              </a:rPr>
              <a:t>Aten Fam.</a:t>
            </a:r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 2021;28(1):54-61. doi:10.22201/fm.14058871p.2021.1.77662.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0800" y="6342236"/>
            <a:ext cx="7315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liens and cows"/>
              </a:rPr>
              <a:t>Wilson FC, et al. Arthritis </a:t>
            </a:r>
            <a:r>
              <a:rPr kumimoji="0" lang="de-DE" sz="1400" b="0" i="1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liens and cows"/>
              </a:rPr>
              <a:t>Rheum</a:t>
            </a:r>
            <a:r>
              <a:rPr kumimoji="0" lang="de-DE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liens and cows"/>
              </a:rPr>
              <a:t>. 2009;61(2);233-239.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  <a:sym typeface="aliens and cow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8863" y="6568205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liens and cows"/>
              </a:rPr>
              <a:t>CI, confidence interval; HR, hazard ratio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liens and cows"/>
              </a:rPr>
              <a:t>.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charset="0"/>
              <a:sym typeface="aliens and cows"/>
            </a:endParaRPr>
          </a:p>
        </p:txBody>
      </p:sp>
      <p:pic>
        <p:nvPicPr>
          <p:cNvPr id="4" name="Imagen 3" descr="1-s2.0-S1761289613659646-gr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r="3268"/>
          <a:stretch/>
        </p:blipFill>
        <p:spPr>
          <a:xfrm>
            <a:off x="338669" y="2323896"/>
            <a:ext cx="4453467" cy="2517197"/>
          </a:xfrm>
          <a:prstGeom prst="rect">
            <a:avLst/>
          </a:prstGeom>
        </p:spPr>
      </p:pic>
      <p:pic>
        <p:nvPicPr>
          <p:cNvPr id="5" name="Imagen 4" descr="Fig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70" y="2320140"/>
            <a:ext cx="2641601" cy="252095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098800" y="48620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Distrofia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ungueal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61616"/>
              </a:solidFill>
              <a:effectLst/>
              <a:uLnTx/>
              <a:uFillTx/>
              <a:latin typeface="Calibri"/>
              <a:ea typeface="+mn-ea"/>
              <a:cs typeface="+mn-cs"/>
              <a:sym typeface="aliens and cows"/>
            </a:endParaRPr>
          </a:p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HR 2.93</a:t>
            </a:r>
          </a:p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95% CI 1.68 – 5.12</a:t>
            </a:r>
          </a:p>
        </p:txBody>
      </p:sp>
      <p:pic>
        <p:nvPicPr>
          <p:cNvPr id="7" name="Imagen 6" descr="ps_invertida0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5405" b="52052"/>
          <a:stretch/>
        </p:blipFill>
        <p:spPr>
          <a:xfrm>
            <a:off x="7579969" y="2323896"/>
            <a:ext cx="4408832" cy="251719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427574" y="4862028"/>
            <a:ext cx="4662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Interglutea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/perianal</a:t>
            </a:r>
          </a:p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HR 2.35</a:t>
            </a:r>
          </a:p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 95% CI 1.32 – 4.19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3098802" y="5324443"/>
            <a:ext cx="22069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6817685" y="5324443"/>
            <a:ext cx="22069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-482598" y="48829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Psoriasis de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cuero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cabelludo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aliens and cows"/>
            </a:endParaRPr>
          </a:p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HR 3.89</a:t>
            </a:r>
          </a:p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liens and cows"/>
              </a:rPr>
              <a:t>95% CI 2.18 – 6.94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C6DB6F6-D6BE-1475-B22E-75EA4A7E9D8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ALGUNAS LOCALIZACIONES ASOCIAN RIESGO DE ARTRITIS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2185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3359"/>
          <a:stretch/>
        </p:blipFill>
        <p:spPr>
          <a:xfrm>
            <a:off x="1376970" y="496614"/>
            <a:ext cx="9241105" cy="58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969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4">
            <a:extLst>
              <a:ext uri="{FF2B5EF4-FFF2-40B4-BE49-F238E27FC236}">
                <a16:creationId xmlns:a16="http://schemas.microsoft.com/office/drawing/2014/main" id="{7DC1D720-3FA9-FC19-7C94-3D2519868976}"/>
              </a:ext>
            </a:extLst>
          </p:cNvPr>
          <p:cNvSpPr/>
          <p:nvPr/>
        </p:nvSpPr>
        <p:spPr>
          <a:xfrm>
            <a:off x="7765385" y="2494751"/>
            <a:ext cx="3072485" cy="3083367"/>
          </a:xfrm>
          <a:prstGeom prst="roundRect">
            <a:avLst>
              <a:gd name="adj" fmla="val 6659"/>
            </a:avLst>
          </a:prstGeom>
          <a:solidFill>
            <a:schemeClr val="bg1">
              <a:lumMod val="95000"/>
            </a:schemeClr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4">
            <a:extLst>
              <a:ext uri="{FF2B5EF4-FFF2-40B4-BE49-F238E27FC236}">
                <a16:creationId xmlns:a16="http://schemas.microsoft.com/office/drawing/2014/main" id="{91052934-925F-6326-C881-97A7142342DD}"/>
              </a:ext>
            </a:extLst>
          </p:cNvPr>
          <p:cNvSpPr/>
          <p:nvPr/>
        </p:nvSpPr>
        <p:spPr>
          <a:xfrm>
            <a:off x="4471927" y="2494751"/>
            <a:ext cx="3072485" cy="3083367"/>
          </a:xfrm>
          <a:prstGeom prst="roundRect">
            <a:avLst>
              <a:gd name="adj" fmla="val 6659"/>
            </a:avLst>
          </a:prstGeom>
          <a:solidFill>
            <a:schemeClr val="bg1">
              <a:lumMod val="95000"/>
            </a:schemeClr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243A2FDD-56F8-59B6-6A84-BAAF272F5E3C}"/>
              </a:ext>
            </a:extLst>
          </p:cNvPr>
          <p:cNvSpPr txBox="1"/>
          <p:nvPr/>
        </p:nvSpPr>
        <p:spPr>
          <a:xfrm>
            <a:off x="4670893" y="3944895"/>
            <a:ext cx="26795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6B24"/>
              </a:buClr>
              <a:buSzTx/>
              <a:buFontTx/>
              <a:buNone/>
              <a:tabLst/>
              <a:defRPr/>
            </a:pPr>
            <a:r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Estudio de cohortes prospectivo de un solo brazo con evaluaciones al inicio y al final del estudio (semana 8).</a:t>
            </a: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tangle: Rounded Corners 44">
            <a:extLst>
              <a:ext uri="{FF2B5EF4-FFF2-40B4-BE49-F238E27FC236}">
                <a16:creationId xmlns:a16="http://schemas.microsoft.com/office/drawing/2014/main" id="{6DF07F6F-7709-6667-B198-18BB4F48D20A}"/>
              </a:ext>
            </a:extLst>
          </p:cNvPr>
          <p:cNvSpPr/>
          <p:nvPr/>
        </p:nvSpPr>
        <p:spPr>
          <a:xfrm>
            <a:off x="1170377" y="2494751"/>
            <a:ext cx="3077517" cy="3083367"/>
          </a:xfrm>
          <a:prstGeom prst="roundRect">
            <a:avLst>
              <a:gd name="adj" fmla="val 6659"/>
            </a:avLst>
          </a:prstGeom>
          <a:solidFill>
            <a:schemeClr val="bg1">
              <a:lumMod val="95000"/>
            </a:schemeClr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Arrow: Pentagon 29">
            <a:extLst>
              <a:ext uri="{FF2B5EF4-FFF2-40B4-BE49-F238E27FC236}">
                <a16:creationId xmlns:a16="http://schemas.microsoft.com/office/drawing/2014/main" id="{9DBA988A-6291-D56D-CAC0-EB8E943EBFF8}"/>
              </a:ext>
            </a:extLst>
          </p:cNvPr>
          <p:cNvSpPr/>
          <p:nvPr/>
        </p:nvSpPr>
        <p:spPr>
          <a:xfrm rot="5400000">
            <a:off x="1964360" y="1236668"/>
            <a:ext cx="1489551" cy="3077516"/>
          </a:xfrm>
          <a:prstGeom prst="homePlate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Arrow: Pentagon 32">
            <a:extLst>
              <a:ext uri="{FF2B5EF4-FFF2-40B4-BE49-F238E27FC236}">
                <a16:creationId xmlns:a16="http://schemas.microsoft.com/office/drawing/2014/main" id="{D462F3C7-9AE9-1B71-D3C4-858AD96CA751}"/>
              </a:ext>
            </a:extLst>
          </p:cNvPr>
          <p:cNvSpPr/>
          <p:nvPr/>
        </p:nvSpPr>
        <p:spPr>
          <a:xfrm rot="5400000">
            <a:off x="5260882" y="1230992"/>
            <a:ext cx="1489541" cy="3077516"/>
          </a:xfrm>
          <a:prstGeom prst="homePlate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Arrow: Pentagon 34">
            <a:extLst>
              <a:ext uri="{FF2B5EF4-FFF2-40B4-BE49-F238E27FC236}">
                <a16:creationId xmlns:a16="http://schemas.microsoft.com/office/drawing/2014/main" id="{5967D5A1-2912-52FE-19FE-FD7ADB4E57D1}"/>
              </a:ext>
            </a:extLst>
          </p:cNvPr>
          <p:cNvSpPr/>
          <p:nvPr/>
        </p:nvSpPr>
        <p:spPr>
          <a:xfrm rot="5400000">
            <a:off x="8557401" y="1248319"/>
            <a:ext cx="1489541" cy="3077516"/>
          </a:xfrm>
          <a:prstGeom prst="homePlate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BA647140-731F-5D05-F311-968F57C09F7E}"/>
              </a:ext>
            </a:extLst>
          </p:cNvPr>
          <p:cNvSpPr txBox="1"/>
          <p:nvPr/>
        </p:nvSpPr>
        <p:spPr>
          <a:xfrm>
            <a:off x="1369343" y="3944895"/>
            <a:ext cx="26795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6B24"/>
              </a:buClr>
              <a:buSzTx/>
              <a:buFontTx/>
              <a:buNone/>
              <a:tabLst/>
              <a:defRPr/>
            </a:pPr>
            <a:r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291 adultos con psoriasis del cuero cabelludo de leve a moderada procedentes de consultas de Alemania, España y Reino Unido.</a:t>
            </a: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00BB69F-DB7D-C1C6-8F88-E6A2B7FE349B}"/>
              </a:ext>
            </a:extLst>
          </p:cNvPr>
          <p:cNvSpPr txBox="1"/>
          <p:nvPr/>
        </p:nvSpPr>
        <p:spPr>
          <a:xfrm>
            <a:off x="599659" y="6395351"/>
            <a:ext cx="9846452" cy="323165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*Según el protocolo, se realizó un análisis intermedio cuando al menos el 50% de la población de estudio prevista completó las evaluaciones de fin de estudio en la semana 8.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Pinter A, </a:t>
            </a:r>
            <a:r>
              <a:rPr kumimoji="0" lang="en-GB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 of calcipotriene and betamethasone dipropionate cream with PAD technology (CAL/BPD PAD cream) on scalp-PGA success, S-</a:t>
            </a:r>
            <a:r>
              <a:rPr kumimoji="0" lang="en-GB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mPASI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clinician satisfaction among patients with mild-to-moderate scalp psoriasis in routine clinical practices in Europe. An interim analysis of the PRO-SCALP study. Poster 3174 presented at 33rd EADV Congress, Amsterdam, 25-28 September 2024</a:t>
            </a:r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B7F07165-98F8-0225-3B52-1BE32D417177}"/>
              </a:ext>
            </a:extLst>
          </p:cNvPr>
          <p:cNvSpPr txBox="1"/>
          <p:nvPr/>
        </p:nvSpPr>
        <p:spPr>
          <a:xfrm>
            <a:off x="7964351" y="3944895"/>
            <a:ext cx="26795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6B24"/>
              </a:buClr>
              <a:buSzTx/>
              <a:buFontTx/>
              <a:buNone/>
              <a:tabLst/>
              <a:defRPr/>
            </a:pPr>
            <a:r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152 pacientes evaluados en el </a:t>
            </a:r>
            <a:r>
              <a:rPr kumimoji="0" lang="es-ES" sz="1300" b="1" i="0" u="none" strike="noStrike" kern="1200" cap="none" spc="0" normalizeH="0" baseline="0" noProof="0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análisis interino</a:t>
            </a:r>
            <a:r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*</a:t>
            </a: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FC8E9B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9B74728E-3089-5E45-1D0A-606FB6E38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0985" y="2231599"/>
            <a:ext cx="876300" cy="8763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D3B72188-A846-8489-F4EE-37A23438B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2285" y="2231599"/>
            <a:ext cx="876300" cy="8763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CD1C5CB-BA84-BCD6-C20B-41ADFDCE5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8302" y="2333199"/>
            <a:ext cx="774700" cy="774700"/>
          </a:xfrm>
          <a:prstGeom prst="rect">
            <a:avLst/>
          </a:prstGeom>
        </p:spPr>
      </p:pic>
      <p:sp>
        <p:nvSpPr>
          <p:cNvPr id="18" name="1 Título">
            <a:extLst>
              <a:ext uri="{FF2B5EF4-FFF2-40B4-BE49-F238E27FC236}">
                <a16:creationId xmlns:a16="http://schemas.microsoft.com/office/drawing/2014/main" id="{3EC9B8ED-DC2C-0945-B706-2C5740BDE8C8}"/>
              </a:ext>
            </a:extLst>
          </p:cNvPr>
          <p:cNvSpPr txBox="1">
            <a:spLocks/>
          </p:cNvSpPr>
          <p:nvPr/>
        </p:nvSpPr>
        <p:spPr>
          <a:xfrm>
            <a:off x="599659" y="496582"/>
            <a:ext cx="11306759" cy="606531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7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RWE. Estudio PRO-SCALP. Descripción del estudio. </a:t>
            </a:r>
            <a:r>
              <a:rPr kumimoji="0" lang="es-ES" sz="3200" b="1" i="0" u="none" strike="noStrike" kern="1200" cap="none" spc="0" normalizeH="0" baseline="3000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09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77A9FD4-E173-DB7D-F06E-FFB86CC043A6}"/>
              </a:ext>
            </a:extLst>
          </p:cNvPr>
          <p:cNvSpPr/>
          <p:nvPr/>
        </p:nvSpPr>
        <p:spPr>
          <a:xfrm>
            <a:off x="2486647" y="3276941"/>
            <a:ext cx="514920" cy="2009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CA1E525-5877-70ED-AFA3-0BA322EA279A}"/>
              </a:ext>
            </a:extLst>
          </p:cNvPr>
          <p:cNvSpPr/>
          <p:nvPr/>
        </p:nvSpPr>
        <p:spPr>
          <a:xfrm>
            <a:off x="4185701" y="3456113"/>
            <a:ext cx="514920" cy="1830446"/>
          </a:xfrm>
          <a:prstGeom prst="rect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ADF58A-E50B-B4DF-E629-E06D81B7B931}"/>
              </a:ext>
            </a:extLst>
          </p:cNvPr>
          <p:cNvSpPr txBox="1"/>
          <p:nvPr/>
        </p:nvSpPr>
        <p:spPr>
          <a:xfrm>
            <a:off x="775022" y="6367752"/>
            <a:ext cx="9864427" cy="369332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PGA: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Physicians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Global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CFB: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EOS: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 del estudio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Puntuación S-</a:t>
            </a:r>
            <a:r>
              <a:rPr kumimoji="0" lang="es-ES" sz="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mPASI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Índice modificado del área y la gravedad de la psoriasis en el cuero cabelludo.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Pinter A, </a:t>
            </a: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 of calcipotriene and betamethasone dipropionate cream with PAD technology (CAL/BPD PAD cream) on scalp-PGA success, S-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mPASI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clinician satisfaction among patients with mild-to-moderate scalp psoriasis in routine clinical practices in Europe. An interim analysis of the PRO-SCALP study. Poster 3174 presented at 33rd EADV Congress, Amsterdam, 25-28 September 2024</a:t>
            </a:r>
          </a:p>
        </p:txBody>
      </p:sp>
      <p:sp>
        <p:nvSpPr>
          <p:cNvPr id="8" name="Rounded Rectangle 92">
            <a:extLst>
              <a:ext uri="{FF2B5EF4-FFF2-40B4-BE49-F238E27FC236}">
                <a16:creationId xmlns:a16="http://schemas.microsoft.com/office/drawing/2014/main" id="{82FF70C9-3A54-2EBF-7210-1A5AEA6C1C1B}"/>
              </a:ext>
            </a:extLst>
          </p:cNvPr>
          <p:cNvSpPr/>
          <p:nvPr/>
        </p:nvSpPr>
        <p:spPr>
          <a:xfrm>
            <a:off x="878545" y="2251851"/>
            <a:ext cx="4814022" cy="3932128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91">
            <a:extLst>
              <a:ext uri="{FF2B5EF4-FFF2-40B4-BE49-F238E27FC236}">
                <a16:creationId xmlns:a16="http://schemas.microsoft.com/office/drawing/2014/main" id="{4F4CC708-993F-B52B-A5B4-B7E03B5973F1}"/>
              </a:ext>
            </a:extLst>
          </p:cNvPr>
          <p:cNvSpPr/>
          <p:nvPr/>
        </p:nvSpPr>
        <p:spPr>
          <a:xfrm>
            <a:off x="1323526" y="2063202"/>
            <a:ext cx="4140582" cy="462018"/>
          </a:xfrm>
          <a:prstGeom prst="roundRect">
            <a:avLst>
              <a:gd name="adj" fmla="val 50000"/>
            </a:avLst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Gravedad del cuero cabelludo del paciente: PGA del cuero cabelludo en la EOS (semana 8)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F0457D-E6C3-5F1E-CC54-89E89E7E3CF9}"/>
              </a:ext>
            </a:extLst>
          </p:cNvPr>
          <p:cNvSpPr txBox="1"/>
          <p:nvPr/>
        </p:nvSpPr>
        <p:spPr>
          <a:xfrm>
            <a:off x="793930" y="1003960"/>
            <a:ext cx="507307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Semana 8: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77,9% de los pacientes obtuvo una puntuación de 0/1 en la PGA del cuero cabelludo y el 71,0% obtuvo un resultado satisfactorio en la PGA del cuero cabelludo.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2E759B5-1CE8-3BF0-540B-86A5619CBB07}"/>
              </a:ext>
            </a:extLst>
          </p:cNvPr>
          <p:cNvSpPr txBox="1"/>
          <p:nvPr/>
        </p:nvSpPr>
        <p:spPr>
          <a:xfrm>
            <a:off x="1473890" y="5168296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7977D23-BDDD-D846-C954-AF23E330B4FE}"/>
              </a:ext>
            </a:extLst>
          </p:cNvPr>
          <p:cNvSpPr txBox="1"/>
          <p:nvPr/>
        </p:nvSpPr>
        <p:spPr>
          <a:xfrm>
            <a:off x="1473890" y="4914983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8A470BA-90DC-3D24-E107-519019A2FE43}"/>
              </a:ext>
            </a:extLst>
          </p:cNvPr>
          <p:cNvSpPr txBox="1"/>
          <p:nvPr/>
        </p:nvSpPr>
        <p:spPr>
          <a:xfrm>
            <a:off x="1473890" y="4661670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C76613-BA2A-DDD8-7E46-D1F546AE8140}"/>
              </a:ext>
            </a:extLst>
          </p:cNvPr>
          <p:cNvSpPr txBox="1"/>
          <p:nvPr/>
        </p:nvSpPr>
        <p:spPr>
          <a:xfrm>
            <a:off x="1473890" y="4396000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4B8816A-46F4-B901-FB6C-A08B568A7E8D}"/>
              </a:ext>
            </a:extLst>
          </p:cNvPr>
          <p:cNvSpPr txBox="1"/>
          <p:nvPr/>
        </p:nvSpPr>
        <p:spPr>
          <a:xfrm>
            <a:off x="1473890" y="4148865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F1872E6-21E1-5757-1B39-A158A88C1D47}"/>
              </a:ext>
            </a:extLst>
          </p:cNvPr>
          <p:cNvSpPr txBox="1"/>
          <p:nvPr/>
        </p:nvSpPr>
        <p:spPr>
          <a:xfrm>
            <a:off x="1473890" y="3883194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DEA1093-7C38-BF17-B54B-2B4BD4735361}"/>
              </a:ext>
            </a:extLst>
          </p:cNvPr>
          <p:cNvSpPr txBox="1"/>
          <p:nvPr/>
        </p:nvSpPr>
        <p:spPr>
          <a:xfrm>
            <a:off x="1473890" y="3617524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8D8986E-8D50-CD1D-8DC7-0C8D7646F6E3}"/>
              </a:ext>
            </a:extLst>
          </p:cNvPr>
          <p:cNvSpPr txBox="1"/>
          <p:nvPr/>
        </p:nvSpPr>
        <p:spPr>
          <a:xfrm>
            <a:off x="1473890" y="3370389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A5159F1-9946-D276-F55C-CC5F73846677}"/>
              </a:ext>
            </a:extLst>
          </p:cNvPr>
          <p:cNvSpPr txBox="1"/>
          <p:nvPr/>
        </p:nvSpPr>
        <p:spPr>
          <a:xfrm>
            <a:off x="1473890" y="3117075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BC88EF6-8ECC-D836-9F10-24B89DBFAAE4}"/>
              </a:ext>
            </a:extLst>
          </p:cNvPr>
          <p:cNvSpPr txBox="1"/>
          <p:nvPr/>
        </p:nvSpPr>
        <p:spPr>
          <a:xfrm>
            <a:off x="1473890" y="2845226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A8092F6-6CA6-A9D2-4DFC-27A1BA98F58F}"/>
              </a:ext>
            </a:extLst>
          </p:cNvPr>
          <p:cNvSpPr txBox="1"/>
          <p:nvPr/>
        </p:nvSpPr>
        <p:spPr>
          <a:xfrm>
            <a:off x="1473890" y="2598091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3A049CA5-DE35-7EDF-8A06-1430B2B6C4D2}"/>
              </a:ext>
            </a:extLst>
          </p:cNvPr>
          <p:cNvCxnSpPr>
            <a:cxnSpLocks/>
          </p:cNvCxnSpPr>
          <p:nvPr/>
        </p:nvCxnSpPr>
        <p:spPr>
          <a:xfrm>
            <a:off x="1893907" y="5286558"/>
            <a:ext cx="3362768" cy="0"/>
          </a:xfrm>
          <a:prstGeom prst="line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5ED1C2E-6732-A420-BAB0-FA4377B1D20B}"/>
              </a:ext>
            </a:extLst>
          </p:cNvPr>
          <p:cNvSpPr txBox="1"/>
          <p:nvPr/>
        </p:nvSpPr>
        <p:spPr>
          <a:xfrm>
            <a:off x="2116473" y="5307625"/>
            <a:ext cx="127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Despejado/Casi despejado (cuero cabelludo-PGA=0/1)</a:t>
            </a:r>
            <a:endParaRPr kumimoji="0" lang="es-ES_trad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47C4551-8EA1-DD7D-44F5-EFF75203787B}"/>
              </a:ext>
            </a:extLst>
          </p:cNvPr>
          <p:cNvSpPr txBox="1"/>
          <p:nvPr/>
        </p:nvSpPr>
        <p:spPr>
          <a:xfrm>
            <a:off x="3816739" y="5307625"/>
            <a:ext cx="1277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Éxito de la PGA del cuero cabelludo</a:t>
            </a:r>
            <a:endParaRPr kumimoji="0" lang="es-ES_trad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40D9E37-9628-7F95-D8E4-D39185EC2771}"/>
              </a:ext>
            </a:extLst>
          </p:cNvPr>
          <p:cNvSpPr txBox="1"/>
          <p:nvPr/>
        </p:nvSpPr>
        <p:spPr>
          <a:xfrm rot="16200000">
            <a:off x="507837" y="3990915"/>
            <a:ext cx="1541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Proporción de pacientes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3DC0FA4-A0D1-2642-2540-9A11A0832C4B}"/>
              </a:ext>
            </a:extLst>
          </p:cNvPr>
          <p:cNvSpPr txBox="1"/>
          <p:nvPr/>
        </p:nvSpPr>
        <p:spPr>
          <a:xfrm>
            <a:off x="2116473" y="3058696"/>
            <a:ext cx="12773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77.9%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5AA5D82-EADC-0DD6-1259-24D0E1323FA6}"/>
              </a:ext>
            </a:extLst>
          </p:cNvPr>
          <p:cNvSpPr txBox="1"/>
          <p:nvPr/>
        </p:nvSpPr>
        <p:spPr>
          <a:xfrm>
            <a:off x="3803170" y="3240669"/>
            <a:ext cx="12773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71.0%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2E42EDE-178E-546E-EC25-9060F0D4183F}"/>
              </a:ext>
            </a:extLst>
          </p:cNvPr>
          <p:cNvSpPr txBox="1"/>
          <p:nvPr/>
        </p:nvSpPr>
        <p:spPr>
          <a:xfrm>
            <a:off x="1132531" y="5798429"/>
            <a:ext cx="452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N=131. El éxito de la PGA del cuero cabelludo se definió como una puntuación de la PGA de 0/1 y con una mejora de &gt;=2 puntos con respecto al valor inicial en la EOS/semana 8.</a:t>
            </a:r>
            <a:endParaRPr kumimoji="0" lang="es-ES_trad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92">
            <a:extLst>
              <a:ext uri="{FF2B5EF4-FFF2-40B4-BE49-F238E27FC236}">
                <a16:creationId xmlns:a16="http://schemas.microsoft.com/office/drawing/2014/main" id="{00B09BC8-3D23-8A6A-9670-C613FA11649D}"/>
              </a:ext>
            </a:extLst>
          </p:cNvPr>
          <p:cNvSpPr/>
          <p:nvPr/>
        </p:nvSpPr>
        <p:spPr>
          <a:xfrm>
            <a:off x="5991823" y="2251851"/>
            <a:ext cx="4812536" cy="3932128"/>
          </a:xfrm>
          <a:prstGeom prst="roundRect">
            <a:avLst>
              <a:gd name="adj" fmla="val 4547"/>
            </a:avLst>
          </a:prstGeom>
          <a:noFill/>
          <a:ln w="19050"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ounded Rectangle 91">
            <a:extLst>
              <a:ext uri="{FF2B5EF4-FFF2-40B4-BE49-F238E27FC236}">
                <a16:creationId xmlns:a16="http://schemas.microsoft.com/office/drawing/2014/main" id="{07F202A1-0F18-38EE-E140-E939594592EC}"/>
              </a:ext>
            </a:extLst>
          </p:cNvPr>
          <p:cNvSpPr/>
          <p:nvPr/>
        </p:nvSpPr>
        <p:spPr>
          <a:xfrm>
            <a:off x="6451581" y="2085639"/>
            <a:ext cx="4140582" cy="462018"/>
          </a:xfrm>
          <a:prstGeom prst="roundRect">
            <a:avLst>
              <a:gd name="adj" fmla="val 50000"/>
            </a:avLst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Evaluación de la gravedad de la psoriasis. Puntuación S-</a:t>
            </a:r>
            <a:r>
              <a:rPr kumimoji="0" lang="es-ES" sz="1200" b="1" i="0" u="none" strike="noStrike" kern="120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mPASI</a:t>
            </a: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F1A7E1B-EFCC-96B3-77BA-1BF0C707FA26}"/>
              </a:ext>
            </a:extLst>
          </p:cNvPr>
          <p:cNvSpPr txBox="1"/>
          <p:nvPr/>
        </p:nvSpPr>
        <p:spPr>
          <a:xfrm>
            <a:off x="5991823" y="1033044"/>
            <a:ext cx="507307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C8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Semana 8: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Disminución estadísticamente significativa (p&lt;0,0001) de las puntuaciones medias S-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mPASI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respecto al valor inicial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9181B661-CA14-37CD-1BB2-F5883077D08D}"/>
              </a:ext>
            </a:extLst>
          </p:cNvPr>
          <p:cNvSpPr/>
          <p:nvPr/>
        </p:nvSpPr>
        <p:spPr>
          <a:xfrm>
            <a:off x="7620880" y="3493183"/>
            <a:ext cx="514920" cy="179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C91396E7-0961-F87B-FDCB-664363F2C0E1}"/>
              </a:ext>
            </a:extLst>
          </p:cNvPr>
          <p:cNvSpPr/>
          <p:nvPr/>
        </p:nvSpPr>
        <p:spPr>
          <a:xfrm>
            <a:off x="9319934" y="4945101"/>
            <a:ext cx="514920" cy="341457"/>
          </a:xfrm>
          <a:prstGeom prst="rect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88D8B047-11CE-0F8C-1414-11DE442F9126}"/>
              </a:ext>
            </a:extLst>
          </p:cNvPr>
          <p:cNvCxnSpPr>
            <a:cxnSpLocks/>
          </p:cNvCxnSpPr>
          <p:nvPr/>
        </p:nvCxnSpPr>
        <p:spPr>
          <a:xfrm>
            <a:off x="7046674" y="5286558"/>
            <a:ext cx="3362768" cy="0"/>
          </a:xfrm>
          <a:prstGeom prst="line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6EDC421-3CDA-FC15-69C4-5A58D583B0BB}"/>
              </a:ext>
            </a:extLst>
          </p:cNvPr>
          <p:cNvSpPr txBox="1"/>
          <p:nvPr/>
        </p:nvSpPr>
        <p:spPr>
          <a:xfrm>
            <a:off x="7244527" y="5307625"/>
            <a:ext cx="12773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</a:t>
            </a:r>
            <a:endParaRPr kumimoji="0" lang="es-ES_trad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0920F12-996A-789F-C8EC-78082D72674F}"/>
              </a:ext>
            </a:extLst>
          </p:cNvPr>
          <p:cNvSpPr txBox="1"/>
          <p:nvPr/>
        </p:nvSpPr>
        <p:spPr>
          <a:xfrm>
            <a:off x="8944793" y="5307625"/>
            <a:ext cx="12773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EOS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C256284-563A-E019-1C7F-9CF5FFF98290}"/>
              </a:ext>
            </a:extLst>
          </p:cNvPr>
          <p:cNvSpPr txBox="1"/>
          <p:nvPr/>
        </p:nvSpPr>
        <p:spPr>
          <a:xfrm>
            <a:off x="6583409" y="5168296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0.00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2243123-BBF3-EBBE-B6DD-C761DFE1CEF6}"/>
              </a:ext>
            </a:extLst>
          </p:cNvPr>
          <p:cNvSpPr txBox="1"/>
          <p:nvPr/>
        </p:nvSpPr>
        <p:spPr>
          <a:xfrm>
            <a:off x="6583409" y="4951435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0.20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D5EE8F6-4738-13B1-CA04-5CCCE40CD1C4}"/>
              </a:ext>
            </a:extLst>
          </p:cNvPr>
          <p:cNvSpPr txBox="1"/>
          <p:nvPr/>
        </p:nvSpPr>
        <p:spPr>
          <a:xfrm>
            <a:off x="6583409" y="4734574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0.40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382AEFA-7188-678A-7048-CA62FA3DEBE7}"/>
              </a:ext>
            </a:extLst>
          </p:cNvPr>
          <p:cNvSpPr txBox="1"/>
          <p:nvPr/>
        </p:nvSpPr>
        <p:spPr>
          <a:xfrm>
            <a:off x="6583409" y="4517713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0.60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BEC3A18-4276-3009-5D6F-F8878EBA1CFB}"/>
              </a:ext>
            </a:extLst>
          </p:cNvPr>
          <p:cNvSpPr txBox="1"/>
          <p:nvPr/>
        </p:nvSpPr>
        <p:spPr>
          <a:xfrm>
            <a:off x="6583409" y="4300852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0.80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55D3E09-EC1C-323E-7473-68FA67EAD039}"/>
              </a:ext>
            </a:extLst>
          </p:cNvPr>
          <p:cNvSpPr txBox="1"/>
          <p:nvPr/>
        </p:nvSpPr>
        <p:spPr>
          <a:xfrm>
            <a:off x="6583409" y="4083991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0BB2CEE-D97C-E99C-AEF8-101DB5DADB29}"/>
              </a:ext>
            </a:extLst>
          </p:cNvPr>
          <p:cNvSpPr txBox="1"/>
          <p:nvPr/>
        </p:nvSpPr>
        <p:spPr>
          <a:xfrm>
            <a:off x="6583409" y="3867130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1.20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200B472-BCB0-41A8-D9E1-0CAF3A26DD76}"/>
              </a:ext>
            </a:extLst>
          </p:cNvPr>
          <p:cNvSpPr txBox="1"/>
          <p:nvPr/>
        </p:nvSpPr>
        <p:spPr>
          <a:xfrm>
            <a:off x="6583409" y="3650269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1.40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56E0CC8-5B65-FDB4-FD28-90B76A4C3B61}"/>
              </a:ext>
            </a:extLst>
          </p:cNvPr>
          <p:cNvSpPr txBox="1"/>
          <p:nvPr/>
        </p:nvSpPr>
        <p:spPr>
          <a:xfrm>
            <a:off x="6583409" y="3433408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1.60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05E2FED-B821-556F-56C3-483EB402DC55}"/>
              </a:ext>
            </a:extLst>
          </p:cNvPr>
          <p:cNvSpPr txBox="1"/>
          <p:nvPr/>
        </p:nvSpPr>
        <p:spPr>
          <a:xfrm>
            <a:off x="6583409" y="3216547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1.80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F6EE230-A2DA-B1A1-576C-64AB4FE0402F}"/>
              </a:ext>
            </a:extLst>
          </p:cNvPr>
          <p:cNvSpPr txBox="1"/>
          <p:nvPr/>
        </p:nvSpPr>
        <p:spPr>
          <a:xfrm>
            <a:off x="6583409" y="2999686"/>
            <a:ext cx="465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2.00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5E9560D-9486-B611-166A-EC18706A99AF}"/>
              </a:ext>
            </a:extLst>
          </p:cNvPr>
          <p:cNvSpPr txBox="1"/>
          <p:nvPr/>
        </p:nvSpPr>
        <p:spPr>
          <a:xfrm rot="16200000">
            <a:off x="5530859" y="3990916"/>
            <a:ext cx="1541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Puntuación S-</a:t>
            </a:r>
            <a:r>
              <a:rPr kumimoji="0" lang="es-ES_tradnl" sz="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mPASI</a:t>
            </a:r>
            <a:endParaRPr kumimoji="0" lang="es-ES_tradnl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Forma libre 134">
            <a:extLst>
              <a:ext uri="{FF2B5EF4-FFF2-40B4-BE49-F238E27FC236}">
                <a16:creationId xmlns:a16="http://schemas.microsoft.com/office/drawing/2014/main" id="{41A4945F-F643-30FA-4A1B-9CD00E87D7DF}"/>
              </a:ext>
            </a:extLst>
          </p:cNvPr>
          <p:cNvSpPr/>
          <p:nvPr/>
        </p:nvSpPr>
        <p:spPr>
          <a:xfrm>
            <a:off x="7894843" y="3085410"/>
            <a:ext cx="1822621" cy="80319"/>
          </a:xfrm>
          <a:custGeom>
            <a:avLst/>
            <a:gdLst>
              <a:gd name="connsiteX0" fmla="*/ 0 w 1822621"/>
              <a:gd name="connsiteY0" fmla="*/ 80319 h 80319"/>
              <a:gd name="connsiteX1" fmla="*/ 0 w 1822621"/>
              <a:gd name="connsiteY1" fmla="*/ 0 h 80319"/>
              <a:gd name="connsiteX2" fmla="*/ 1822621 w 1822621"/>
              <a:gd name="connsiteY2" fmla="*/ 0 h 80319"/>
              <a:gd name="connsiteX3" fmla="*/ 1822621 w 1822621"/>
              <a:gd name="connsiteY3" fmla="*/ 74141 h 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2621" h="80319">
                <a:moveTo>
                  <a:pt x="0" y="80319"/>
                </a:moveTo>
                <a:lnTo>
                  <a:pt x="0" y="0"/>
                </a:lnTo>
                <a:lnTo>
                  <a:pt x="1822621" y="0"/>
                </a:lnTo>
                <a:lnTo>
                  <a:pt x="1822621" y="74141"/>
                </a:lnTo>
              </a:path>
            </a:pathLst>
          </a:cu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50146854-CEC6-0430-E64A-FF5E4587A7ED}"/>
              </a:ext>
            </a:extLst>
          </p:cNvPr>
          <p:cNvSpPr txBox="1"/>
          <p:nvPr/>
        </p:nvSpPr>
        <p:spPr>
          <a:xfrm>
            <a:off x="7620879" y="3276394"/>
            <a:ext cx="5149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1.65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37D4AFD-AC06-713B-87CB-B7DD43C7D2CC}"/>
              </a:ext>
            </a:extLst>
          </p:cNvPr>
          <p:cNvSpPr txBox="1"/>
          <p:nvPr/>
        </p:nvSpPr>
        <p:spPr>
          <a:xfrm>
            <a:off x="9326111" y="4722135"/>
            <a:ext cx="5149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0.31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101200A1-0BE2-0930-C4FD-FEE2D2BCA632}"/>
              </a:ext>
            </a:extLst>
          </p:cNvPr>
          <p:cNvSpPr txBox="1"/>
          <p:nvPr/>
        </p:nvSpPr>
        <p:spPr>
          <a:xfrm>
            <a:off x="7894843" y="2827850"/>
            <a:ext cx="18226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CFB: -1.34, p&lt;0.0001</a:t>
            </a:r>
          </a:p>
        </p:txBody>
      </p:sp>
      <p:sp>
        <p:nvSpPr>
          <p:cNvPr id="55" name="1 Título">
            <a:extLst>
              <a:ext uri="{FF2B5EF4-FFF2-40B4-BE49-F238E27FC236}">
                <a16:creationId xmlns:a16="http://schemas.microsoft.com/office/drawing/2014/main" id="{6F392AB4-EBAA-2F16-A010-E45C6B6E4AB4}"/>
              </a:ext>
            </a:extLst>
          </p:cNvPr>
          <p:cNvSpPr txBox="1">
            <a:spLocks/>
          </p:cNvSpPr>
          <p:nvPr/>
        </p:nvSpPr>
        <p:spPr>
          <a:xfrm>
            <a:off x="815194" y="251222"/>
            <a:ext cx="10580393" cy="606531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7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5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Evidencia en vida real de la eficacia de Wynzora en psoriasis de cuero cabelludo</a:t>
            </a:r>
            <a:r>
              <a:rPr kumimoji="0" lang="es-ES_tradnl" sz="2500" b="1" i="0" u="none" strike="noStrike" kern="1200" cap="none" spc="0" normalizeH="0" baseline="3000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42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32E3B14-4CFA-F912-7459-A623DF7DBB4B}"/>
              </a:ext>
            </a:extLst>
          </p:cNvPr>
          <p:cNvSpPr txBox="1"/>
          <p:nvPr/>
        </p:nvSpPr>
        <p:spPr>
          <a:xfrm>
            <a:off x="501447" y="6376487"/>
            <a:ext cx="11453486" cy="369332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EOS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Fin del estudio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TSQM-9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Cuestionario de satisfacción con el tratamiento farmacológico - 9 ítems.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Pinter A, </a:t>
            </a: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preference over other topicals, perception of cream usability, treatment adherence and satisfaction among patients with mild-to-moderate scalp psoriasis using calcipotriene and betamethasone dipropionate cream with PAD technology (CAL/BPD PAD cream) in routine clinical practices in Europe. An interim analysis of the PRO-SCALP study. Poster P3219 presented at 33rd EADV Congress, Amsterdam, 25-28 September 2024.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A99EA77-6C6F-F93C-6E0B-62EA8A5CF03D}"/>
              </a:ext>
            </a:extLst>
          </p:cNvPr>
          <p:cNvGrpSpPr/>
          <p:nvPr/>
        </p:nvGrpSpPr>
        <p:grpSpPr>
          <a:xfrm>
            <a:off x="2388645" y="1364101"/>
            <a:ext cx="6891925" cy="4810420"/>
            <a:chOff x="3688989" y="1510603"/>
            <a:chExt cx="4814022" cy="3864470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2548511-9F98-E120-057B-A9DB18BA3B7B}"/>
                </a:ext>
              </a:extLst>
            </p:cNvPr>
            <p:cNvSpPr txBox="1"/>
            <p:nvPr/>
          </p:nvSpPr>
          <p:spPr>
            <a:xfrm>
              <a:off x="3781745" y="4953257"/>
              <a:ext cx="4522573" cy="27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Nota: N=134. TSQM, cuestionario de satisfacción con el tratamiento farmacológico. Las puntuaciones de cada dominio oscilan 0 (menor satisfacción) a 100 (mayor satisfacción).</a:t>
              </a:r>
              <a:endPara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C7734BE6-5D6A-83F6-5581-438541B15E43}"/>
                </a:ext>
              </a:extLst>
            </p:cNvPr>
            <p:cNvGrpSpPr/>
            <p:nvPr/>
          </p:nvGrpSpPr>
          <p:grpSpPr>
            <a:xfrm>
              <a:off x="4145815" y="2180370"/>
              <a:ext cx="4075550" cy="2446333"/>
              <a:chOff x="4858947" y="1362272"/>
              <a:chExt cx="4075550" cy="2931773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10D4B9B3-5DAF-3F5F-E2B8-D8821FAC0692}"/>
                  </a:ext>
                </a:extLst>
              </p:cNvPr>
              <p:cNvSpPr/>
              <p:nvPr/>
            </p:nvSpPr>
            <p:spPr>
              <a:xfrm>
                <a:off x="5824159" y="2108214"/>
                <a:ext cx="514920" cy="194252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6BB3FC1C-F253-DE76-2AC3-E1062D046694}"/>
                  </a:ext>
                </a:extLst>
              </p:cNvPr>
              <p:cNvSpPr txBox="1"/>
              <p:nvPr/>
            </p:nvSpPr>
            <p:spPr>
              <a:xfrm>
                <a:off x="4942818" y="3932476"/>
                <a:ext cx="465554" cy="276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C9EAA942-F88A-7FA5-23BE-9928B9EDBC96}"/>
                  </a:ext>
                </a:extLst>
              </p:cNvPr>
              <p:cNvSpPr txBox="1"/>
              <p:nvPr/>
            </p:nvSpPr>
            <p:spPr>
              <a:xfrm>
                <a:off x="4942818" y="3679164"/>
                <a:ext cx="465554" cy="276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B28EFD4-FA62-743C-614D-D94624375C85}"/>
                  </a:ext>
                </a:extLst>
              </p:cNvPr>
              <p:cNvSpPr txBox="1"/>
              <p:nvPr/>
            </p:nvSpPr>
            <p:spPr>
              <a:xfrm>
                <a:off x="4942818" y="3425851"/>
                <a:ext cx="465554" cy="276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20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E2375A2-D364-33BE-7F4B-DCF260DB73A7}"/>
                  </a:ext>
                </a:extLst>
              </p:cNvPr>
              <p:cNvSpPr txBox="1"/>
              <p:nvPr/>
            </p:nvSpPr>
            <p:spPr>
              <a:xfrm>
                <a:off x="4942818" y="3160181"/>
                <a:ext cx="465554" cy="276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30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F15AED5-F36F-3F57-82A5-ADA838031360}"/>
                  </a:ext>
                </a:extLst>
              </p:cNvPr>
              <p:cNvSpPr txBox="1"/>
              <p:nvPr/>
            </p:nvSpPr>
            <p:spPr>
              <a:xfrm>
                <a:off x="4942818" y="2913046"/>
                <a:ext cx="465554" cy="276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40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1A6D425-1D9F-172B-F186-21B9EB2EB101}"/>
                  </a:ext>
                </a:extLst>
              </p:cNvPr>
              <p:cNvSpPr txBox="1"/>
              <p:nvPr/>
            </p:nvSpPr>
            <p:spPr>
              <a:xfrm>
                <a:off x="4942818" y="2647375"/>
                <a:ext cx="465554" cy="276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50</a:t>
                </a: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B3627FB3-07BE-13CD-A073-C6B9EA7B17B3}"/>
                  </a:ext>
                </a:extLst>
              </p:cNvPr>
              <p:cNvSpPr txBox="1"/>
              <p:nvPr/>
            </p:nvSpPr>
            <p:spPr>
              <a:xfrm>
                <a:off x="4942818" y="2381705"/>
                <a:ext cx="465554" cy="276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60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C10EFA1-F670-DB6C-34C2-EC6EC6E37F9B}"/>
                  </a:ext>
                </a:extLst>
              </p:cNvPr>
              <p:cNvSpPr txBox="1"/>
              <p:nvPr/>
            </p:nvSpPr>
            <p:spPr>
              <a:xfrm>
                <a:off x="4942818" y="2134571"/>
                <a:ext cx="465554" cy="276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70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8F657CE0-CC10-5BE9-59FF-E424E556F97D}"/>
                  </a:ext>
                </a:extLst>
              </p:cNvPr>
              <p:cNvSpPr txBox="1"/>
              <p:nvPr/>
            </p:nvSpPr>
            <p:spPr>
              <a:xfrm>
                <a:off x="4942818" y="1881256"/>
                <a:ext cx="465554" cy="276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80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DA70B33D-F13E-577C-CA1A-57B58790FDB7}"/>
                  </a:ext>
                </a:extLst>
              </p:cNvPr>
              <p:cNvSpPr txBox="1"/>
              <p:nvPr/>
            </p:nvSpPr>
            <p:spPr>
              <a:xfrm>
                <a:off x="4942818" y="1609408"/>
                <a:ext cx="465554" cy="276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90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21148EB6-0F75-569C-F79D-3CD160381E33}"/>
                  </a:ext>
                </a:extLst>
              </p:cNvPr>
              <p:cNvSpPr txBox="1"/>
              <p:nvPr/>
            </p:nvSpPr>
            <p:spPr>
              <a:xfrm>
                <a:off x="4942818" y="1362272"/>
                <a:ext cx="465554" cy="276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100</a:t>
                </a:r>
              </a:p>
            </p:txBody>
          </p:sp>
          <p:cxnSp>
            <p:nvCxnSpPr>
              <p:cNvPr id="23" name="Conector recto 22">
                <a:extLst>
                  <a:ext uri="{FF2B5EF4-FFF2-40B4-BE49-F238E27FC236}">
                    <a16:creationId xmlns:a16="http://schemas.microsoft.com/office/drawing/2014/main" id="{C2B882AF-C78C-204F-3BAD-6E7D39C083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8372" y="4052311"/>
                <a:ext cx="3526125" cy="0"/>
              </a:xfrm>
              <a:prstGeom prst="line">
                <a:avLst/>
              </a:prstGeom>
              <a:noFill/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806BC841-5B98-0F45-2444-382C5F99DCD9}"/>
                  </a:ext>
                </a:extLst>
              </p:cNvPr>
              <p:cNvSpPr txBox="1"/>
              <p:nvPr/>
            </p:nvSpPr>
            <p:spPr>
              <a:xfrm>
                <a:off x="5535261" y="4071807"/>
                <a:ext cx="1096319" cy="222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Eficacia del tratamiento</a:t>
                </a: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107D1DA4-7E9A-0D42-AB6B-C2966E1294EC}"/>
                  </a:ext>
                </a:extLst>
              </p:cNvPr>
              <p:cNvSpPr txBox="1"/>
              <p:nvPr/>
            </p:nvSpPr>
            <p:spPr>
              <a:xfrm rot="16200000">
                <a:off x="3994755" y="2607941"/>
                <a:ext cx="1889622" cy="161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Puntuación media TSQM-9</a:t>
                </a:r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6E7E79FE-2037-FC57-A602-9BABDB56C2D7}"/>
                  </a:ext>
                </a:extLst>
              </p:cNvPr>
              <p:cNvSpPr/>
              <p:nvPr/>
            </p:nvSpPr>
            <p:spPr>
              <a:xfrm>
                <a:off x="6927995" y="2246367"/>
                <a:ext cx="514920" cy="1804373"/>
              </a:xfrm>
              <a:prstGeom prst="rect">
                <a:avLst/>
              </a:prstGeom>
              <a:solidFill>
                <a:srgbClr val="FC8E9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CA6DE369-EB39-F6B3-6465-45E55E3D98ED}"/>
                  </a:ext>
                </a:extLst>
              </p:cNvPr>
              <p:cNvSpPr txBox="1"/>
              <p:nvPr/>
            </p:nvSpPr>
            <p:spPr>
              <a:xfrm>
                <a:off x="6728933" y="4071806"/>
                <a:ext cx="896482" cy="222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Comodidad de uso</a:t>
                </a:r>
              </a:p>
            </p:txBody>
          </p:sp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87D8B606-9A91-B5FC-2F8E-809A86490B85}"/>
                  </a:ext>
                </a:extLst>
              </p:cNvPr>
              <p:cNvSpPr/>
              <p:nvPr/>
            </p:nvSpPr>
            <p:spPr>
              <a:xfrm>
                <a:off x="8013899" y="2103791"/>
                <a:ext cx="514920" cy="1946949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30E6228F-529B-8564-8273-C5E01E051C71}"/>
                  </a:ext>
                </a:extLst>
              </p:cNvPr>
              <p:cNvSpPr txBox="1"/>
              <p:nvPr/>
            </p:nvSpPr>
            <p:spPr>
              <a:xfrm>
                <a:off x="7821148" y="4071806"/>
                <a:ext cx="896482" cy="222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Satisfacción Global</a:t>
                </a:r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60889411-9A9D-C3AB-0539-E6C6E5D9CCFF}"/>
                  </a:ext>
                </a:extLst>
              </p:cNvPr>
              <p:cNvSpPr txBox="1"/>
              <p:nvPr/>
            </p:nvSpPr>
            <p:spPr>
              <a:xfrm>
                <a:off x="8011929" y="1778937"/>
                <a:ext cx="514920" cy="313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76.1</a:t>
                </a:r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1760CF5B-876F-2A27-0A38-1CC7B65B1C8F}"/>
                  </a:ext>
                </a:extLst>
              </p:cNvPr>
              <p:cNvSpPr txBox="1"/>
              <p:nvPr/>
            </p:nvSpPr>
            <p:spPr>
              <a:xfrm>
                <a:off x="6924053" y="1922194"/>
                <a:ext cx="514920" cy="313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70.2</a:t>
                </a:r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938B6B24-C74F-F2CF-A693-9E4C88B5B0AE}"/>
                  </a:ext>
                </a:extLst>
              </p:cNvPr>
              <p:cNvSpPr txBox="1"/>
              <p:nvPr/>
            </p:nvSpPr>
            <p:spPr>
              <a:xfrm>
                <a:off x="5818246" y="1774088"/>
                <a:ext cx="514920" cy="313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76.0</a:t>
                </a:r>
              </a:p>
            </p:txBody>
          </p:sp>
        </p:grpSp>
        <p:sp>
          <p:nvSpPr>
            <p:cNvPr id="9" name="Rounded Rectangle 92">
              <a:extLst>
                <a:ext uri="{FF2B5EF4-FFF2-40B4-BE49-F238E27FC236}">
                  <a16:creationId xmlns:a16="http://schemas.microsoft.com/office/drawing/2014/main" id="{811E4E50-5A19-D050-BEDB-C9BDE6349D16}"/>
                </a:ext>
              </a:extLst>
            </p:cNvPr>
            <p:cNvSpPr/>
            <p:nvPr/>
          </p:nvSpPr>
          <p:spPr>
            <a:xfrm>
              <a:off x="3688989" y="1686209"/>
              <a:ext cx="4814022" cy="3688864"/>
            </a:xfrm>
            <a:prstGeom prst="roundRect">
              <a:avLst>
                <a:gd name="adj" fmla="val 4547"/>
              </a:avLst>
            </a:prstGeom>
            <a:noFill/>
            <a:ln w="19050">
              <a:solidFill>
                <a:srgbClr val="F896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1">
              <a:extLst>
                <a:ext uri="{FF2B5EF4-FFF2-40B4-BE49-F238E27FC236}">
                  <a16:creationId xmlns:a16="http://schemas.microsoft.com/office/drawing/2014/main" id="{E12A393E-D1AB-C499-35E8-F867625E3532}"/>
                </a:ext>
              </a:extLst>
            </p:cNvPr>
            <p:cNvSpPr/>
            <p:nvPr/>
          </p:nvSpPr>
          <p:spPr>
            <a:xfrm>
              <a:off x="4022984" y="1510603"/>
              <a:ext cx="4040097" cy="379287"/>
            </a:xfrm>
            <a:prstGeom prst="roundRect">
              <a:avLst>
                <a:gd name="adj" fmla="val 50000"/>
              </a:avLst>
            </a:prstGeom>
            <a:solidFill>
              <a:srgbClr val="FC8E9B"/>
            </a:solidFill>
            <a:ln>
              <a:solidFill>
                <a:srgbClr val="F896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Montserrat" pitchFamily="2" charset="77"/>
                  <a:ea typeface="Verdana" panose="020B0604030504040204" pitchFamily="34" charset="0"/>
                  <a:cs typeface="Arial" panose="020B0604020202020204" pitchFamily="34" charset="0"/>
                </a:rPr>
                <a:t>Patient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Montserrat" pitchFamily="2" charset="77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Montserrat" pitchFamily="2" charset="77"/>
                  <a:ea typeface="Verdana" panose="020B0604030504040204" pitchFamily="34" charset="0"/>
                  <a:cs typeface="Arial" panose="020B0604020202020204" pitchFamily="34" charset="0"/>
                </a:rPr>
                <a:t>reported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Montserrat" pitchFamily="2" charset="77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Montserrat" pitchFamily="2" charset="77"/>
                  <a:ea typeface="Verdana" panose="020B0604030504040204" pitchFamily="34" charset="0"/>
                  <a:cs typeface="Arial" panose="020B0604020202020204" pitchFamily="34" charset="0"/>
                </a:rPr>
                <a:t>treatment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Montserrat" pitchFamily="2" charset="77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Montserrat" pitchFamily="2" charset="77"/>
                  <a:ea typeface="Verdana" panose="020B0604030504040204" pitchFamily="34" charset="0"/>
                  <a:cs typeface="Arial" panose="020B0604020202020204" pitchFamily="34" charset="0"/>
                </a:rPr>
                <a:t>satisfaction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Montserrat" pitchFamily="2" charset="77"/>
                  <a:ea typeface="Verdana" panose="020B0604030504040204" pitchFamily="34" charset="0"/>
                  <a:cs typeface="Arial" panose="020B0604020202020204" pitchFamily="34" charset="0"/>
                </a:rPr>
                <a:t> (TSQM-9)</a:t>
              </a:r>
              <a:r>
                <a:rPr kumimoji="0" lang="es-ES" sz="1200" b="1" i="0" u="none" strike="noStrike" kern="1200" cap="none" spc="0" normalizeH="0" baseline="30000" noProof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Montserrat" pitchFamily="2" charset="77"/>
                  <a:ea typeface="Verdana" panose="020B060403050404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3" name="1 Título">
            <a:extLst>
              <a:ext uri="{FF2B5EF4-FFF2-40B4-BE49-F238E27FC236}">
                <a16:creationId xmlns:a16="http://schemas.microsoft.com/office/drawing/2014/main" id="{FF6B46DF-3AF4-0C43-74E5-1BD83E7A3A6A}"/>
              </a:ext>
            </a:extLst>
          </p:cNvPr>
          <p:cNvSpPr txBox="1">
            <a:spLocks/>
          </p:cNvSpPr>
          <p:nvPr/>
        </p:nvSpPr>
        <p:spPr>
          <a:xfrm>
            <a:off x="680004" y="275051"/>
            <a:ext cx="10155144" cy="606531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7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Wynzora aumenta la satisfacción del paciente gracias a su eficacia y comodidad</a:t>
            </a:r>
            <a:r>
              <a:rPr kumimoji="0" lang="es-ES_tradnl" sz="2800" b="1" i="0" u="none" strike="noStrike" kern="1200" cap="none" spc="0" normalizeH="0" baseline="3000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5783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C9DA8C7-89C2-ABDC-6201-28218FC6E524}"/>
              </a:ext>
            </a:extLst>
          </p:cNvPr>
          <p:cNvSpPr txBox="1"/>
          <p:nvPr/>
        </p:nvSpPr>
        <p:spPr>
          <a:xfrm>
            <a:off x="599658" y="6372265"/>
            <a:ext cx="9864427" cy="369332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Pinter A, et al Patient preference over other topicals, perception of cream usability, treatment adherence and satisfaction among patients with mild-to-moderate scalp psoriasis using calcipotriene and betamethasone dipropionate cream with PAD technology (CAL/BPD PAD cream) in routine clinical practices in Europe. An interim analysis of the PRO-SCALP study. Poster P3219 presented at 33rd EADV Congress, Amsterdam, 25-28 September 2024.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1ABF9AA-BE88-737A-2D78-F6B413116B1F}"/>
              </a:ext>
            </a:extLst>
          </p:cNvPr>
          <p:cNvGrpSpPr/>
          <p:nvPr/>
        </p:nvGrpSpPr>
        <p:grpSpPr>
          <a:xfrm>
            <a:off x="5531871" y="1094367"/>
            <a:ext cx="5800521" cy="5000261"/>
            <a:chOff x="719032" y="1114280"/>
            <a:chExt cx="4814021" cy="4947843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A7FCFA64-3ED3-7F33-3320-B026AF15DD93}"/>
                </a:ext>
              </a:extLst>
            </p:cNvPr>
            <p:cNvSpPr/>
            <p:nvPr/>
          </p:nvSpPr>
          <p:spPr>
            <a:xfrm>
              <a:off x="1784628" y="2749750"/>
              <a:ext cx="514920" cy="1892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92">
              <a:extLst>
                <a:ext uri="{FF2B5EF4-FFF2-40B4-BE49-F238E27FC236}">
                  <a16:creationId xmlns:a16="http://schemas.microsoft.com/office/drawing/2014/main" id="{A5569E53-CFD7-2699-80D4-9C77857F0078}"/>
                </a:ext>
              </a:extLst>
            </p:cNvPr>
            <p:cNvSpPr/>
            <p:nvPr/>
          </p:nvSpPr>
          <p:spPr>
            <a:xfrm>
              <a:off x="719032" y="1402826"/>
              <a:ext cx="4814021" cy="4659297"/>
            </a:xfrm>
            <a:prstGeom prst="roundRect">
              <a:avLst>
                <a:gd name="adj" fmla="val 4547"/>
              </a:avLst>
            </a:prstGeom>
            <a:noFill/>
            <a:ln w="19050">
              <a:solidFill>
                <a:srgbClr val="F896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91">
              <a:extLst>
                <a:ext uri="{FF2B5EF4-FFF2-40B4-BE49-F238E27FC236}">
                  <a16:creationId xmlns:a16="http://schemas.microsoft.com/office/drawing/2014/main" id="{8A428B99-5D64-C41D-9F35-B01BE1C9190D}"/>
                </a:ext>
              </a:extLst>
            </p:cNvPr>
            <p:cNvSpPr/>
            <p:nvPr/>
          </p:nvSpPr>
          <p:spPr>
            <a:xfrm>
              <a:off x="1055751" y="1114280"/>
              <a:ext cx="4140582" cy="692237"/>
            </a:xfrm>
            <a:prstGeom prst="roundRect">
              <a:avLst>
                <a:gd name="adj" fmla="val 50000"/>
              </a:avLst>
            </a:prstGeom>
            <a:solidFill>
              <a:srgbClr val="FC8E9B"/>
            </a:solidFill>
            <a:ln>
              <a:solidFill>
                <a:srgbClr val="F896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Satisfacción de los pacientes con la facilidad de uso de la crema CAL/BDP PAD y deseo de volver a utilizarla.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B6A84D4-E5BB-B98A-01FC-964E7A620D1C}"/>
                </a:ext>
              </a:extLst>
            </p:cNvPr>
            <p:cNvSpPr txBox="1"/>
            <p:nvPr/>
          </p:nvSpPr>
          <p:spPr>
            <a:xfrm>
              <a:off x="977584" y="4524073"/>
              <a:ext cx="465554" cy="22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0F6512B-F23F-AE3E-DFFD-8822A2E2C6DC}"/>
                </a:ext>
              </a:extLst>
            </p:cNvPr>
            <p:cNvSpPr txBox="1"/>
            <p:nvPr/>
          </p:nvSpPr>
          <p:spPr>
            <a:xfrm>
              <a:off x="977584" y="4270760"/>
              <a:ext cx="465554" cy="22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10%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7CBDDE8-D9D2-8AD6-5181-357BCC7781C9}"/>
                </a:ext>
              </a:extLst>
            </p:cNvPr>
            <p:cNvSpPr txBox="1"/>
            <p:nvPr/>
          </p:nvSpPr>
          <p:spPr>
            <a:xfrm>
              <a:off x="977584" y="4017447"/>
              <a:ext cx="465554" cy="22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20%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D5DD1F5-63F3-F133-CFCE-0FD50982D52F}"/>
                </a:ext>
              </a:extLst>
            </p:cNvPr>
            <p:cNvSpPr txBox="1"/>
            <p:nvPr/>
          </p:nvSpPr>
          <p:spPr>
            <a:xfrm>
              <a:off x="977584" y="3751777"/>
              <a:ext cx="465554" cy="22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30%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4EA8FB8-3408-413A-80AF-8133740C855D}"/>
                </a:ext>
              </a:extLst>
            </p:cNvPr>
            <p:cNvSpPr txBox="1"/>
            <p:nvPr/>
          </p:nvSpPr>
          <p:spPr>
            <a:xfrm>
              <a:off x="977584" y="3504642"/>
              <a:ext cx="465554" cy="22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40%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E9F3674-FEF9-3BDC-B7D4-CEEEE458FB55}"/>
                </a:ext>
              </a:extLst>
            </p:cNvPr>
            <p:cNvSpPr txBox="1"/>
            <p:nvPr/>
          </p:nvSpPr>
          <p:spPr>
            <a:xfrm>
              <a:off x="977584" y="3238971"/>
              <a:ext cx="465554" cy="22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50%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F43FC894-7E49-9D36-1504-3DA190453C0B}"/>
                </a:ext>
              </a:extLst>
            </p:cNvPr>
            <p:cNvSpPr txBox="1"/>
            <p:nvPr/>
          </p:nvSpPr>
          <p:spPr>
            <a:xfrm>
              <a:off x="977584" y="2973301"/>
              <a:ext cx="465554" cy="22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60%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C7A0937-2E5B-D5F9-6841-5CD22F42A388}"/>
                </a:ext>
              </a:extLst>
            </p:cNvPr>
            <p:cNvSpPr txBox="1"/>
            <p:nvPr/>
          </p:nvSpPr>
          <p:spPr>
            <a:xfrm>
              <a:off x="977584" y="2726166"/>
              <a:ext cx="465554" cy="22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70%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537307FA-671E-D22C-E8B6-48841E4F6FDB}"/>
                </a:ext>
              </a:extLst>
            </p:cNvPr>
            <p:cNvSpPr txBox="1"/>
            <p:nvPr/>
          </p:nvSpPr>
          <p:spPr>
            <a:xfrm>
              <a:off x="977584" y="2472852"/>
              <a:ext cx="465554" cy="22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85731F5D-7971-124B-17E4-6E69F4BF878C}"/>
                </a:ext>
              </a:extLst>
            </p:cNvPr>
            <p:cNvSpPr txBox="1"/>
            <p:nvPr/>
          </p:nvSpPr>
          <p:spPr>
            <a:xfrm>
              <a:off x="977584" y="2201003"/>
              <a:ext cx="465554" cy="22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90%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20DBFF4A-260D-C172-5F4A-4E6296AB9101}"/>
                </a:ext>
              </a:extLst>
            </p:cNvPr>
            <p:cNvSpPr txBox="1"/>
            <p:nvPr/>
          </p:nvSpPr>
          <p:spPr>
            <a:xfrm>
              <a:off x="977584" y="1953869"/>
              <a:ext cx="465554" cy="22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100%</a:t>
              </a:r>
            </a:p>
          </p:txBody>
        </p: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4A7FE94F-5EE1-FF02-2B4C-5732023784C6}"/>
                </a:ext>
              </a:extLst>
            </p:cNvPr>
            <p:cNvCxnSpPr>
              <a:cxnSpLocks/>
            </p:cNvCxnSpPr>
            <p:nvPr/>
          </p:nvCxnSpPr>
          <p:spPr>
            <a:xfrm>
              <a:off x="1443138" y="4643907"/>
              <a:ext cx="3926901" cy="0"/>
            </a:xfrm>
            <a:prstGeom prst="line">
              <a:avLst/>
            </a:prstGeom>
            <a:noFill/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27A2E2E-4B34-1575-E52E-9167EA10795D}"/>
                </a:ext>
              </a:extLst>
            </p:cNvPr>
            <p:cNvSpPr txBox="1"/>
            <p:nvPr/>
          </p:nvSpPr>
          <p:spPr>
            <a:xfrm>
              <a:off x="1495730" y="4663402"/>
              <a:ext cx="1096319" cy="904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Ausencia de sensación de escozor/quemadura tras la aplicación de la crema</a:t>
              </a:r>
              <a:endParaRPr kumimoji="0" lang="es-ES_trad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52A0E9C-1ADF-1CB6-0B33-215AA1B84A0F}"/>
                </a:ext>
              </a:extLst>
            </p:cNvPr>
            <p:cNvSpPr txBox="1"/>
            <p:nvPr/>
          </p:nvSpPr>
          <p:spPr>
            <a:xfrm rot="16200000">
              <a:off x="164654" y="3362540"/>
              <a:ext cx="1541103" cy="183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Porcentaje de pacientes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5795F311-8D61-BCCC-7719-C47EB5BD5185}"/>
                </a:ext>
              </a:extLst>
            </p:cNvPr>
            <p:cNvSpPr txBox="1"/>
            <p:nvPr/>
          </p:nvSpPr>
          <p:spPr>
            <a:xfrm>
              <a:off x="926757" y="5564825"/>
              <a:ext cx="4522573" cy="365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N=134. El gráfico representa los porcentajes de pacientes que puntuaron de 8 a 10 en la escala, es decir, que respondieron muy positivamente a las preguntas.</a:t>
              </a:r>
              <a:endPara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71E911FF-7C3D-FBD8-A561-34FCDFE96BE6}"/>
                </a:ext>
              </a:extLst>
            </p:cNvPr>
            <p:cNvSpPr/>
            <p:nvPr/>
          </p:nvSpPr>
          <p:spPr>
            <a:xfrm>
              <a:off x="2709168" y="2877992"/>
              <a:ext cx="514920" cy="17643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8B898E02-21F9-65A0-3B80-4F25AF72D436}"/>
                </a:ext>
              </a:extLst>
            </p:cNvPr>
            <p:cNvSpPr txBox="1"/>
            <p:nvPr/>
          </p:nvSpPr>
          <p:spPr>
            <a:xfrm>
              <a:off x="2510106" y="4663402"/>
              <a:ext cx="896482" cy="42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Fácil de quitar al lavar el pelo</a:t>
              </a:r>
              <a:endParaRPr kumimoji="0" lang="es-ES_trad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8A71A166-29F3-003D-07F6-55DF05379275}"/>
                </a:ext>
              </a:extLst>
            </p:cNvPr>
            <p:cNvSpPr/>
            <p:nvPr/>
          </p:nvSpPr>
          <p:spPr>
            <a:xfrm>
              <a:off x="3633708" y="2787620"/>
              <a:ext cx="514920" cy="18547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506B1356-4576-2682-D097-ADA6E1AA0BC5}"/>
                </a:ext>
              </a:extLst>
            </p:cNvPr>
            <p:cNvSpPr txBox="1"/>
            <p:nvPr/>
          </p:nvSpPr>
          <p:spPr>
            <a:xfrm>
              <a:off x="3440957" y="4663402"/>
              <a:ext cx="896482" cy="743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Satisfacción con el uso general de la crema</a:t>
              </a:r>
              <a:endParaRPr kumimoji="0" lang="es-ES_trad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3159830B-71FB-64E9-7802-31A3C28F54EF}"/>
                </a:ext>
              </a:extLst>
            </p:cNvPr>
            <p:cNvSpPr/>
            <p:nvPr/>
          </p:nvSpPr>
          <p:spPr>
            <a:xfrm>
              <a:off x="4558248" y="2481521"/>
              <a:ext cx="514920" cy="21608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94E6CFE8-63FC-E0AD-7AAD-31A7A29F9411}"/>
                </a:ext>
              </a:extLst>
            </p:cNvPr>
            <p:cNvSpPr txBox="1"/>
            <p:nvPr/>
          </p:nvSpPr>
          <p:spPr>
            <a:xfrm>
              <a:off x="4371808" y="4663402"/>
              <a:ext cx="896482" cy="581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Disposición a volver a utilizarlo</a:t>
              </a:r>
              <a:endParaRPr kumimoji="0" lang="es-ES_trad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8C1A407-BB53-E240-96C1-570860598677}"/>
                </a:ext>
              </a:extLst>
            </p:cNvPr>
            <p:cNvSpPr txBox="1"/>
            <p:nvPr/>
          </p:nvSpPr>
          <p:spPr>
            <a:xfrm>
              <a:off x="4558249" y="2258695"/>
              <a:ext cx="514920" cy="24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82.8%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906CCD5E-EA7F-D15B-1983-0163364BDD35}"/>
                </a:ext>
              </a:extLst>
            </p:cNvPr>
            <p:cNvSpPr txBox="1"/>
            <p:nvPr/>
          </p:nvSpPr>
          <p:spPr>
            <a:xfrm>
              <a:off x="3631738" y="2572176"/>
              <a:ext cx="514920" cy="24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70.9%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5DCA0D22-3981-CDC9-5832-B6B56D996447}"/>
                </a:ext>
              </a:extLst>
            </p:cNvPr>
            <p:cNvSpPr txBox="1"/>
            <p:nvPr/>
          </p:nvSpPr>
          <p:spPr>
            <a:xfrm>
              <a:off x="2705226" y="2656464"/>
              <a:ext cx="514920" cy="24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67.9%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660FE055-CBC7-2D16-DAF3-F79C0AF5B7A2}"/>
                </a:ext>
              </a:extLst>
            </p:cNvPr>
            <p:cNvSpPr txBox="1"/>
            <p:nvPr/>
          </p:nvSpPr>
          <p:spPr>
            <a:xfrm>
              <a:off x="1778715" y="2529808"/>
              <a:ext cx="514920" cy="24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73.9%</a:t>
              </a:r>
            </a:p>
          </p:txBody>
        </p:sp>
      </p:grpSp>
      <p:sp>
        <p:nvSpPr>
          <p:cNvPr id="35" name="TextBox 1">
            <a:extLst>
              <a:ext uri="{FF2B5EF4-FFF2-40B4-BE49-F238E27FC236}">
                <a16:creationId xmlns:a16="http://schemas.microsoft.com/office/drawing/2014/main" id="{B708C706-3BBC-DFCF-1BEF-CAB92B261D1E}"/>
              </a:ext>
            </a:extLst>
          </p:cNvPr>
          <p:cNvSpPr txBox="1"/>
          <p:nvPr/>
        </p:nvSpPr>
        <p:spPr>
          <a:xfrm>
            <a:off x="591693" y="2345268"/>
            <a:ext cx="4380436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 pacientes declararon estar muy satisfechos con la facilidad de uso de Wynzora.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general, el 73,9%, el 67,9%, el 70,9% y el 82,8% de los pacientes (con una puntuación de 8/9/10) declararon, respectivamente, que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sentían escozor, que eran fáciles de retirar, que estaban muy satisfechos con la facilidad de uso y que volverían a utilizarla.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1 Título">
            <a:extLst>
              <a:ext uri="{FF2B5EF4-FFF2-40B4-BE49-F238E27FC236}">
                <a16:creationId xmlns:a16="http://schemas.microsoft.com/office/drawing/2014/main" id="{28E8D24E-7A97-7130-4429-CDBF59464164}"/>
              </a:ext>
            </a:extLst>
          </p:cNvPr>
          <p:cNvSpPr txBox="1">
            <a:spLocks/>
          </p:cNvSpPr>
          <p:nvPr/>
        </p:nvSpPr>
        <p:spPr>
          <a:xfrm>
            <a:off x="719032" y="368568"/>
            <a:ext cx="10928682" cy="606531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7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 83% de los pacientes volverían a usar Wynzora en cuero cabelludo</a:t>
            </a:r>
            <a:r>
              <a:rPr kumimoji="0" lang="es-ES_tradnl" sz="2800" b="1" i="0" u="none" strike="noStrike" kern="1200" cap="none" spc="0" normalizeH="0" baseline="3000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103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92397" y="77235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817F462-5F92-4EEA-127E-2D39CF7F9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433" y="511313"/>
            <a:ext cx="10274142" cy="745544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Autofit/>
          </a:bodyPr>
          <a:lstStyle>
            <a:defPPr>
              <a:defRPr lang="es-E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ESCALAS DE CALIDAD DE VIDA GENERALES Y ESPECÍFICAS DE CUERO CABELLUDO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D4882E-9B55-8B23-B866-8EDAB4175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9" t="18905" r="20634" b="40697"/>
          <a:stretch/>
        </p:blipFill>
        <p:spPr>
          <a:xfrm>
            <a:off x="354844" y="1796240"/>
            <a:ext cx="6264320" cy="2115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F8389F3-8962-66BF-35B2-71FFA430E8F4}"/>
              </a:ext>
            </a:extLst>
          </p:cNvPr>
          <p:cNvSpPr/>
          <p:nvPr/>
        </p:nvSpPr>
        <p:spPr>
          <a:xfrm>
            <a:off x="708783" y="4463009"/>
            <a:ext cx="5910381" cy="12891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896A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DLQI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896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Dermatology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Life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Quality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Index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49F18F6-15D2-7A5A-2B03-0CD860B38D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58" t="9553" r="10288" b="7072"/>
          <a:stretch/>
        </p:blipFill>
        <p:spPr>
          <a:xfrm>
            <a:off x="6765346" y="2186518"/>
            <a:ext cx="5203741" cy="3095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3">
            <a:extLst>
              <a:ext uri="{FF2B5EF4-FFF2-40B4-BE49-F238E27FC236}">
                <a16:creationId xmlns:a16="http://schemas.microsoft.com/office/drawing/2014/main" id="{8443B3B7-CBE4-A9BE-5736-3B4EBB40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1" y="6476266"/>
            <a:ext cx="37643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Chen SC et al.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Arch Dermatol. 2002;138: 803-807</a:t>
            </a:r>
            <a:endParaRPr kumimoji="0" lang="es-ES" altLang="es-E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ounded Rectangle 92">
            <a:extLst>
              <a:ext uri="{FF2B5EF4-FFF2-40B4-BE49-F238E27FC236}">
                <a16:creationId xmlns:a16="http://schemas.microsoft.com/office/drawing/2014/main" id="{450B4900-DA56-988B-84C3-0D9495072FAB}"/>
              </a:ext>
            </a:extLst>
          </p:cNvPr>
          <p:cNvSpPr/>
          <p:nvPr/>
        </p:nvSpPr>
        <p:spPr>
          <a:xfrm>
            <a:off x="779909" y="1309024"/>
            <a:ext cx="6800334" cy="4627950"/>
          </a:xfrm>
          <a:prstGeom prst="roundRect">
            <a:avLst>
              <a:gd name="adj" fmla="val 4547"/>
            </a:avLst>
          </a:prstGeom>
          <a:solidFill>
            <a:schemeClr val="bg1"/>
          </a:solidFill>
          <a:ln w="19050">
            <a:solidFill>
              <a:srgbClr val="F89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3519DBF1-20D8-BC23-BB5F-8E0D2CFD3540}"/>
              </a:ext>
            </a:extLst>
          </p:cNvPr>
          <p:cNvSpPr txBox="1"/>
          <p:nvPr/>
        </p:nvSpPr>
        <p:spPr>
          <a:xfrm>
            <a:off x="498300" y="6490899"/>
            <a:ext cx="11192780" cy="246221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Pinter A, </a:t>
            </a: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preference over other topicals, perception of cream usability, treatment adherence and satisfaction among patients with mild-to-moderate scalp psoriasis using calcipotriene and betamethasone dipropionate cream with PAD technology (CAL/BPD PAD cream) in routine clinical practices in Europe. An interim analysis of the PRO-SCALP study. Poster P3219 presented at 33rd EADV Congress, Amsterdam, 25-28 September 2024..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E39E99-FAAF-8C79-E7C4-2B29199909C1}"/>
              </a:ext>
            </a:extLst>
          </p:cNvPr>
          <p:cNvGrpSpPr/>
          <p:nvPr/>
        </p:nvGrpSpPr>
        <p:grpSpPr>
          <a:xfrm>
            <a:off x="931205" y="1082407"/>
            <a:ext cx="6476760" cy="4682289"/>
            <a:chOff x="931205" y="1082407"/>
            <a:chExt cx="6742166" cy="5086810"/>
          </a:xfrm>
        </p:grpSpPr>
        <p:sp>
          <p:nvSpPr>
            <p:cNvPr id="107" name="Rounded Rectangle 91">
              <a:extLst>
                <a:ext uri="{FF2B5EF4-FFF2-40B4-BE49-F238E27FC236}">
                  <a16:creationId xmlns:a16="http://schemas.microsoft.com/office/drawing/2014/main" id="{D22CA3B3-BF6D-8DE5-4C38-4CD2AF08CE2C}"/>
                </a:ext>
              </a:extLst>
            </p:cNvPr>
            <p:cNvSpPr/>
            <p:nvPr/>
          </p:nvSpPr>
          <p:spPr>
            <a:xfrm>
              <a:off x="1871005" y="1082407"/>
              <a:ext cx="5095837" cy="459335"/>
            </a:xfrm>
            <a:prstGeom prst="roundRect">
              <a:avLst>
                <a:gd name="adj" fmla="val 50000"/>
              </a:avLst>
            </a:prstGeom>
            <a:solidFill>
              <a:srgbClr val="FC8E9B"/>
            </a:solidFill>
            <a:ln>
              <a:solidFill>
                <a:srgbClr val="F896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Preferencias de los pacientes con respecto a la crema CAL/BDP PAD</a:t>
              </a:r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9B708B66-782B-35F2-21E3-20094A948909}"/>
                </a:ext>
              </a:extLst>
            </p:cNvPr>
            <p:cNvSpPr txBox="1"/>
            <p:nvPr/>
          </p:nvSpPr>
          <p:spPr>
            <a:xfrm>
              <a:off x="1305677" y="4973090"/>
              <a:ext cx="465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C3BDBBE0-4CFF-B02C-50E6-88ABAC9246D6}"/>
                </a:ext>
              </a:extLst>
            </p:cNvPr>
            <p:cNvSpPr txBox="1"/>
            <p:nvPr/>
          </p:nvSpPr>
          <p:spPr>
            <a:xfrm>
              <a:off x="1305677" y="4637050"/>
              <a:ext cx="465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10%</a:t>
              </a:r>
            </a:p>
          </p:txBody>
        </p:sp>
        <p:sp>
          <p:nvSpPr>
            <p:cNvPr id="110" name="CuadroTexto 109">
              <a:extLst>
                <a:ext uri="{FF2B5EF4-FFF2-40B4-BE49-F238E27FC236}">
                  <a16:creationId xmlns:a16="http://schemas.microsoft.com/office/drawing/2014/main" id="{0030B51F-7E71-5217-02E9-84E1589EDB62}"/>
                </a:ext>
              </a:extLst>
            </p:cNvPr>
            <p:cNvSpPr txBox="1"/>
            <p:nvPr/>
          </p:nvSpPr>
          <p:spPr>
            <a:xfrm>
              <a:off x="1305677" y="4301006"/>
              <a:ext cx="465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20%</a:t>
              </a:r>
            </a:p>
          </p:txBody>
        </p:sp>
        <p:sp>
          <p:nvSpPr>
            <p:cNvPr id="111" name="CuadroTexto 110">
              <a:extLst>
                <a:ext uri="{FF2B5EF4-FFF2-40B4-BE49-F238E27FC236}">
                  <a16:creationId xmlns:a16="http://schemas.microsoft.com/office/drawing/2014/main" id="{F976AD6F-71D7-11D3-E72A-7473DCC03741}"/>
                </a:ext>
              </a:extLst>
            </p:cNvPr>
            <p:cNvSpPr txBox="1"/>
            <p:nvPr/>
          </p:nvSpPr>
          <p:spPr>
            <a:xfrm>
              <a:off x="1305677" y="3964962"/>
              <a:ext cx="465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30%</a:t>
              </a:r>
            </a:p>
          </p:txBody>
        </p:sp>
        <p:sp>
          <p:nvSpPr>
            <p:cNvPr id="112" name="CuadroTexto 111">
              <a:extLst>
                <a:ext uri="{FF2B5EF4-FFF2-40B4-BE49-F238E27FC236}">
                  <a16:creationId xmlns:a16="http://schemas.microsoft.com/office/drawing/2014/main" id="{3B2653A3-883A-9A2B-CB87-CE28971D039B}"/>
                </a:ext>
              </a:extLst>
            </p:cNvPr>
            <p:cNvSpPr txBox="1"/>
            <p:nvPr/>
          </p:nvSpPr>
          <p:spPr>
            <a:xfrm>
              <a:off x="1305677" y="3628918"/>
              <a:ext cx="465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40%</a:t>
              </a:r>
            </a:p>
          </p:txBody>
        </p:sp>
        <p:sp>
          <p:nvSpPr>
            <p:cNvPr id="113" name="CuadroTexto 112">
              <a:extLst>
                <a:ext uri="{FF2B5EF4-FFF2-40B4-BE49-F238E27FC236}">
                  <a16:creationId xmlns:a16="http://schemas.microsoft.com/office/drawing/2014/main" id="{827F6A12-814A-1546-6C1A-5F3A9D7965D0}"/>
                </a:ext>
              </a:extLst>
            </p:cNvPr>
            <p:cNvSpPr txBox="1"/>
            <p:nvPr/>
          </p:nvSpPr>
          <p:spPr>
            <a:xfrm>
              <a:off x="1305677" y="3292874"/>
              <a:ext cx="465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50%</a:t>
              </a:r>
            </a:p>
          </p:txBody>
        </p:sp>
        <p:sp>
          <p:nvSpPr>
            <p:cNvPr id="114" name="CuadroTexto 113">
              <a:extLst>
                <a:ext uri="{FF2B5EF4-FFF2-40B4-BE49-F238E27FC236}">
                  <a16:creationId xmlns:a16="http://schemas.microsoft.com/office/drawing/2014/main" id="{36F0C6C4-C3AE-5C72-4B83-51122361CC00}"/>
                </a:ext>
              </a:extLst>
            </p:cNvPr>
            <p:cNvSpPr txBox="1"/>
            <p:nvPr/>
          </p:nvSpPr>
          <p:spPr>
            <a:xfrm>
              <a:off x="1305677" y="2956830"/>
              <a:ext cx="465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60%</a:t>
              </a:r>
            </a:p>
          </p:txBody>
        </p:sp>
        <p:sp>
          <p:nvSpPr>
            <p:cNvPr id="115" name="CuadroTexto 114">
              <a:extLst>
                <a:ext uri="{FF2B5EF4-FFF2-40B4-BE49-F238E27FC236}">
                  <a16:creationId xmlns:a16="http://schemas.microsoft.com/office/drawing/2014/main" id="{5CA9530F-2A07-CFA3-1A9D-19F6CF2E0E27}"/>
                </a:ext>
              </a:extLst>
            </p:cNvPr>
            <p:cNvSpPr txBox="1"/>
            <p:nvPr/>
          </p:nvSpPr>
          <p:spPr>
            <a:xfrm>
              <a:off x="1305677" y="2620786"/>
              <a:ext cx="465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70%</a:t>
              </a:r>
            </a:p>
          </p:txBody>
        </p:sp>
        <p:sp>
          <p:nvSpPr>
            <p:cNvPr id="116" name="CuadroTexto 115">
              <a:extLst>
                <a:ext uri="{FF2B5EF4-FFF2-40B4-BE49-F238E27FC236}">
                  <a16:creationId xmlns:a16="http://schemas.microsoft.com/office/drawing/2014/main" id="{668C405C-3284-9CD1-CB7F-28935DB77C62}"/>
                </a:ext>
              </a:extLst>
            </p:cNvPr>
            <p:cNvSpPr txBox="1"/>
            <p:nvPr/>
          </p:nvSpPr>
          <p:spPr>
            <a:xfrm>
              <a:off x="1305677" y="2284742"/>
              <a:ext cx="465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117" name="CuadroTexto 116">
              <a:extLst>
                <a:ext uri="{FF2B5EF4-FFF2-40B4-BE49-F238E27FC236}">
                  <a16:creationId xmlns:a16="http://schemas.microsoft.com/office/drawing/2014/main" id="{12E56E66-5F82-8482-DA70-1C8BC58523C6}"/>
                </a:ext>
              </a:extLst>
            </p:cNvPr>
            <p:cNvSpPr txBox="1"/>
            <p:nvPr/>
          </p:nvSpPr>
          <p:spPr>
            <a:xfrm>
              <a:off x="1305677" y="1948698"/>
              <a:ext cx="465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90%</a:t>
              </a:r>
            </a:p>
          </p:txBody>
        </p:sp>
        <p:sp>
          <p:nvSpPr>
            <p:cNvPr id="118" name="CuadroTexto 117">
              <a:extLst>
                <a:ext uri="{FF2B5EF4-FFF2-40B4-BE49-F238E27FC236}">
                  <a16:creationId xmlns:a16="http://schemas.microsoft.com/office/drawing/2014/main" id="{FFCEA864-829B-03B0-DECD-26BE92D54AD3}"/>
                </a:ext>
              </a:extLst>
            </p:cNvPr>
            <p:cNvSpPr txBox="1"/>
            <p:nvPr/>
          </p:nvSpPr>
          <p:spPr>
            <a:xfrm>
              <a:off x="1305677" y="1612654"/>
              <a:ext cx="465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119" name="CuadroTexto 118">
              <a:extLst>
                <a:ext uri="{FF2B5EF4-FFF2-40B4-BE49-F238E27FC236}">
                  <a16:creationId xmlns:a16="http://schemas.microsoft.com/office/drawing/2014/main" id="{F578C674-4842-F722-31E1-6C1E7F68CA0F}"/>
                </a:ext>
              </a:extLst>
            </p:cNvPr>
            <p:cNvSpPr txBox="1"/>
            <p:nvPr/>
          </p:nvSpPr>
          <p:spPr>
            <a:xfrm rot="16200000">
              <a:off x="410263" y="3695683"/>
              <a:ext cx="15411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Porcentaje de pacientes</a:t>
              </a:r>
            </a:p>
          </p:txBody>
        </p:sp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67C4AE5F-FF71-7340-70AC-4A680E90A5A6}"/>
                </a:ext>
              </a:extLst>
            </p:cNvPr>
            <p:cNvSpPr txBox="1"/>
            <p:nvPr/>
          </p:nvSpPr>
          <p:spPr>
            <a:xfrm>
              <a:off x="1871005" y="5118464"/>
              <a:ext cx="1033178" cy="275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Más eficaz</a:t>
              </a:r>
              <a:endParaRPr kumimoji="0" lang="es-ES_trad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CuadroTexto 120">
              <a:extLst>
                <a:ext uri="{FF2B5EF4-FFF2-40B4-BE49-F238E27FC236}">
                  <a16:creationId xmlns:a16="http://schemas.microsoft.com/office/drawing/2014/main" id="{B5996CCC-287E-F866-4379-A334DB286E25}"/>
                </a:ext>
              </a:extLst>
            </p:cNvPr>
            <p:cNvSpPr txBox="1"/>
            <p:nvPr/>
          </p:nvSpPr>
          <p:spPr>
            <a:xfrm>
              <a:off x="2939498" y="5118464"/>
              <a:ext cx="1036915" cy="45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Mas fácil de usar</a:t>
              </a:r>
            </a:p>
          </p:txBody>
        </p:sp>
        <p:sp>
          <p:nvSpPr>
            <p:cNvPr id="122" name="CuadroTexto 121">
              <a:extLst>
                <a:ext uri="{FF2B5EF4-FFF2-40B4-BE49-F238E27FC236}">
                  <a16:creationId xmlns:a16="http://schemas.microsoft.com/office/drawing/2014/main" id="{162DF516-8D9E-93BE-3B9A-7607929546B8}"/>
                </a:ext>
              </a:extLst>
            </p:cNvPr>
            <p:cNvSpPr txBox="1"/>
            <p:nvPr/>
          </p:nvSpPr>
          <p:spPr>
            <a:xfrm>
              <a:off x="4046482" y="5118464"/>
              <a:ext cx="1076212" cy="626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Menos efectos adversos</a:t>
              </a:r>
            </a:p>
          </p:txBody>
        </p:sp>
        <p:sp>
          <p:nvSpPr>
            <p:cNvPr id="123" name="CuadroTexto 122">
              <a:extLst>
                <a:ext uri="{FF2B5EF4-FFF2-40B4-BE49-F238E27FC236}">
                  <a16:creationId xmlns:a16="http://schemas.microsoft.com/office/drawing/2014/main" id="{D950ED6D-A978-4353-FFFD-6541208F9BA8}"/>
                </a:ext>
              </a:extLst>
            </p:cNvPr>
            <p:cNvSpPr txBox="1"/>
            <p:nvPr/>
          </p:nvSpPr>
          <p:spPr>
            <a:xfrm>
              <a:off x="5123130" y="5118464"/>
              <a:ext cx="1134735" cy="275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Mejor tolerado</a:t>
              </a:r>
              <a:endParaRPr kumimoji="0" lang="es-ES_trad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CuadroTexto 123">
              <a:extLst>
                <a:ext uri="{FF2B5EF4-FFF2-40B4-BE49-F238E27FC236}">
                  <a16:creationId xmlns:a16="http://schemas.microsoft.com/office/drawing/2014/main" id="{3332F584-0761-C49F-F87E-60652CCF363A}"/>
                </a:ext>
              </a:extLst>
            </p:cNvPr>
            <p:cNvSpPr txBox="1"/>
            <p:nvPr/>
          </p:nvSpPr>
          <p:spPr>
            <a:xfrm>
              <a:off x="6266331" y="5118464"/>
              <a:ext cx="1051898" cy="45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Preferencia general</a:t>
              </a:r>
              <a:endParaRPr kumimoji="0" lang="es-ES_trad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ectángulo 124">
              <a:extLst>
                <a:ext uri="{FF2B5EF4-FFF2-40B4-BE49-F238E27FC236}">
                  <a16:creationId xmlns:a16="http://schemas.microsoft.com/office/drawing/2014/main" id="{E4D44F58-1A88-3BBD-E401-3D8496F81098}"/>
                </a:ext>
              </a:extLst>
            </p:cNvPr>
            <p:cNvSpPr/>
            <p:nvPr/>
          </p:nvSpPr>
          <p:spPr>
            <a:xfrm>
              <a:off x="2136475" y="4888538"/>
              <a:ext cx="528453" cy="20281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Rectángulo 125">
              <a:extLst>
                <a:ext uri="{FF2B5EF4-FFF2-40B4-BE49-F238E27FC236}">
                  <a16:creationId xmlns:a16="http://schemas.microsoft.com/office/drawing/2014/main" id="{DA13759A-0286-9ACB-6C10-CE19B313E8EB}"/>
                </a:ext>
              </a:extLst>
            </p:cNvPr>
            <p:cNvSpPr/>
            <p:nvPr/>
          </p:nvSpPr>
          <p:spPr>
            <a:xfrm>
              <a:off x="2136475" y="4734482"/>
              <a:ext cx="528453" cy="1540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443B4624-293B-6C35-3C17-EECF080B67A9}"/>
                </a:ext>
              </a:extLst>
            </p:cNvPr>
            <p:cNvSpPr/>
            <p:nvPr/>
          </p:nvSpPr>
          <p:spPr>
            <a:xfrm>
              <a:off x="2136475" y="4530730"/>
              <a:ext cx="528453" cy="2087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Rectángulo 127">
              <a:extLst>
                <a:ext uri="{FF2B5EF4-FFF2-40B4-BE49-F238E27FC236}">
                  <a16:creationId xmlns:a16="http://schemas.microsoft.com/office/drawing/2014/main" id="{72B08EA9-2270-DB02-6A57-96852B53A176}"/>
                </a:ext>
              </a:extLst>
            </p:cNvPr>
            <p:cNvSpPr/>
            <p:nvPr/>
          </p:nvSpPr>
          <p:spPr>
            <a:xfrm>
              <a:off x="2136475" y="3651116"/>
              <a:ext cx="528453" cy="8796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D252C2E4-BF5F-3C5E-4D69-D641DD4D8BFA}"/>
                </a:ext>
              </a:extLst>
            </p:cNvPr>
            <p:cNvSpPr/>
            <p:nvPr/>
          </p:nvSpPr>
          <p:spPr>
            <a:xfrm>
              <a:off x="2136475" y="1712985"/>
              <a:ext cx="528453" cy="1938132"/>
            </a:xfrm>
            <a:prstGeom prst="rect">
              <a:avLst/>
            </a:prstGeom>
            <a:solidFill>
              <a:srgbClr val="FC8E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B1DD0439-EAD7-BA43-F9BE-862DA0870E10}"/>
                </a:ext>
              </a:extLst>
            </p:cNvPr>
            <p:cNvSpPr/>
            <p:nvPr/>
          </p:nvSpPr>
          <p:spPr>
            <a:xfrm>
              <a:off x="3199962" y="4848782"/>
              <a:ext cx="528453" cy="24256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Rectángulo 130">
              <a:extLst>
                <a:ext uri="{FF2B5EF4-FFF2-40B4-BE49-F238E27FC236}">
                  <a16:creationId xmlns:a16="http://schemas.microsoft.com/office/drawing/2014/main" id="{AC458BF5-C27D-7CDA-C93C-682695CF492E}"/>
                </a:ext>
              </a:extLst>
            </p:cNvPr>
            <p:cNvSpPr/>
            <p:nvPr/>
          </p:nvSpPr>
          <p:spPr>
            <a:xfrm>
              <a:off x="3199962" y="4759329"/>
              <a:ext cx="528453" cy="931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Rectángulo 131">
              <a:extLst>
                <a:ext uri="{FF2B5EF4-FFF2-40B4-BE49-F238E27FC236}">
                  <a16:creationId xmlns:a16="http://schemas.microsoft.com/office/drawing/2014/main" id="{893FB8EB-02CF-105A-BEF3-4F1A69BB965B}"/>
                </a:ext>
              </a:extLst>
            </p:cNvPr>
            <p:cNvSpPr/>
            <p:nvPr/>
          </p:nvSpPr>
          <p:spPr>
            <a:xfrm>
              <a:off x="3199962" y="4127256"/>
              <a:ext cx="528453" cy="6320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Rectángulo 132">
              <a:extLst>
                <a:ext uri="{FF2B5EF4-FFF2-40B4-BE49-F238E27FC236}">
                  <a16:creationId xmlns:a16="http://schemas.microsoft.com/office/drawing/2014/main" id="{56176539-4963-E898-4E3E-559CA2A1DDB5}"/>
                </a:ext>
              </a:extLst>
            </p:cNvPr>
            <p:cNvSpPr/>
            <p:nvPr/>
          </p:nvSpPr>
          <p:spPr>
            <a:xfrm>
              <a:off x="3199962" y="2985397"/>
              <a:ext cx="528453" cy="11477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ángulo 133">
              <a:extLst>
                <a:ext uri="{FF2B5EF4-FFF2-40B4-BE49-F238E27FC236}">
                  <a16:creationId xmlns:a16="http://schemas.microsoft.com/office/drawing/2014/main" id="{EA51A2D7-4333-4A60-2587-46E5F9C726C0}"/>
                </a:ext>
              </a:extLst>
            </p:cNvPr>
            <p:cNvSpPr/>
            <p:nvPr/>
          </p:nvSpPr>
          <p:spPr>
            <a:xfrm>
              <a:off x="3199962" y="1712985"/>
              <a:ext cx="528453" cy="1279713"/>
            </a:xfrm>
            <a:prstGeom prst="rect">
              <a:avLst/>
            </a:prstGeom>
            <a:solidFill>
              <a:srgbClr val="FC8E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Rectángulo 134">
              <a:extLst>
                <a:ext uri="{FF2B5EF4-FFF2-40B4-BE49-F238E27FC236}">
                  <a16:creationId xmlns:a16="http://schemas.microsoft.com/office/drawing/2014/main" id="{AC215152-11B1-0845-D879-8CC872F49948}"/>
                </a:ext>
              </a:extLst>
            </p:cNvPr>
            <p:cNvSpPr/>
            <p:nvPr/>
          </p:nvSpPr>
          <p:spPr>
            <a:xfrm>
              <a:off x="4303206" y="4431340"/>
              <a:ext cx="528453" cy="66001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Rectángulo 135">
              <a:extLst>
                <a:ext uri="{FF2B5EF4-FFF2-40B4-BE49-F238E27FC236}">
                  <a16:creationId xmlns:a16="http://schemas.microsoft.com/office/drawing/2014/main" id="{817F3F44-29DC-F38C-9D9B-526198EBB7BD}"/>
                </a:ext>
              </a:extLst>
            </p:cNvPr>
            <p:cNvSpPr/>
            <p:nvPr/>
          </p:nvSpPr>
          <p:spPr>
            <a:xfrm>
              <a:off x="4303206" y="4322326"/>
              <a:ext cx="528453" cy="1189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ángulo 136">
              <a:extLst>
                <a:ext uri="{FF2B5EF4-FFF2-40B4-BE49-F238E27FC236}">
                  <a16:creationId xmlns:a16="http://schemas.microsoft.com/office/drawing/2014/main" id="{1D7CCACE-F569-AE20-7BD8-768E0F7A9E71}"/>
                </a:ext>
              </a:extLst>
            </p:cNvPr>
            <p:cNvSpPr/>
            <p:nvPr/>
          </p:nvSpPr>
          <p:spPr>
            <a:xfrm>
              <a:off x="4303206" y="4072684"/>
              <a:ext cx="528453" cy="2496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E19D2EDD-5440-4735-9E22-0239A7D72619}"/>
                </a:ext>
              </a:extLst>
            </p:cNvPr>
            <p:cNvSpPr/>
            <p:nvPr/>
          </p:nvSpPr>
          <p:spPr>
            <a:xfrm>
              <a:off x="4303206" y="2785165"/>
              <a:ext cx="528453" cy="12983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Rectángulo 138">
              <a:extLst>
                <a:ext uri="{FF2B5EF4-FFF2-40B4-BE49-F238E27FC236}">
                  <a16:creationId xmlns:a16="http://schemas.microsoft.com/office/drawing/2014/main" id="{7AB47875-B1C2-87C2-FF5A-2FBC570164EA}"/>
                </a:ext>
              </a:extLst>
            </p:cNvPr>
            <p:cNvSpPr/>
            <p:nvPr/>
          </p:nvSpPr>
          <p:spPr>
            <a:xfrm>
              <a:off x="4303206" y="1712985"/>
              <a:ext cx="528453" cy="1083367"/>
            </a:xfrm>
            <a:prstGeom prst="rect">
              <a:avLst/>
            </a:prstGeom>
            <a:solidFill>
              <a:srgbClr val="FC8E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Rectángulo 139">
              <a:extLst>
                <a:ext uri="{FF2B5EF4-FFF2-40B4-BE49-F238E27FC236}">
                  <a16:creationId xmlns:a16="http://schemas.microsoft.com/office/drawing/2014/main" id="{74869F7E-84D2-2D05-CD26-7FE527BD418D}"/>
                </a:ext>
              </a:extLst>
            </p:cNvPr>
            <p:cNvSpPr/>
            <p:nvPr/>
          </p:nvSpPr>
          <p:spPr>
            <a:xfrm>
              <a:off x="5431297" y="4784902"/>
              <a:ext cx="528453" cy="3064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Rectángulo 140">
              <a:extLst>
                <a:ext uri="{FF2B5EF4-FFF2-40B4-BE49-F238E27FC236}">
                  <a16:creationId xmlns:a16="http://schemas.microsoft.com/office/drawing/2014/main" id="{ADA2F69D-93A7-E7E9-16F2-16510128350E}"/>
                </a:ext>
              </a:extLst>
            </p:cNvPr>
            <p:cNvSpPr/>
            <p:nvPr/>
          </p:nvSpPr>
          <p:spPr>
            <a:xfrm>
              <a:off x="5431297" y="4665859"/>
              <a:ext cx="528453" cy="1189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06E4C96B-34F6-6E2E-E695-443271C0CA91}"/>
                </a:ext>
              </a:extLst>
            </p:cNvPr>
            <p:cNvSpPr/>
            <p:nvPr/>
          </p:nvSpPr>
          <p:spPr>
            <a:xfrm>
              <a:off x="5431297" y="4371704"/>
              <a:ext cx="528453" cy="2976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Rectángulo 142">
              <a:extLst>
                <a:ext uri="{FF2B5EF4-FFF2-40B4-BE49-F238E27FC236}">
                  <a16:creationId xmlns:a16="http://schemas.microsoft.com/office/drawing/2014/main" id="{AF228ED9-FB7F-3A3F-3551-11DD0A04734D}"/>
                </a:ext>
              </a:extLst>
            </p:cNvPr>
            <p:cNvSpPr/>
            <p:nvPr/>
          </p:nvSpPr>
          <p:spPr>
            <a:xfrm>
              <a:off x="5431297" y="3074647"/>
              <a:ext cx="528453" cy="130699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ángulo 143">
              <a:extLst>
                <a:ext uri="{FF2B5EF4-FFF2-40B4-BE49-F238E27FC236}">
                  <a16:creationId xmlns:a16="http://schemas.microsoft.com/office/drawing/2014/main" id="{A59885DD-DCE8-E32F-24C8-DC0B1D5D304A}"/>
                </a:ext>
              </a:extLst>
            </p:cNvPr>
            <p:cNvSpPr/>
            <p:nvPr/>
          </p:nvSpPr>
          <p:spPr>
            <a:xfrm>
              <a:off x="5431297" y="1712985"/>
              <a:ext cx="528453" cy="1366632"/>
            </a:xfrm>
            <a:prstGeom prst="rect">
              <a:avLst/>
            </a:prstGeom>
            <a:solidFill>
              <a:srgbClr val="FC8E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Rectángulo 144">
              <a:extLst>
                <a:ext uri="{FF2B5EF4-FFF2-40B4-BE49-F238E27FC236}">
                  <a16:creationId xmlns:a16="http://schemas.microsoft.com/office/drawing/2014/main" id="{FCA3C80F-E85C-944B-4D18-3B298636C3DE}"/>
                </a:ext>
              </a:extLst>
            </p:cNvPr>
            <p:cNvSpPr/>
            <p:nvPr/>
          </p:nvSpPr>
          <p:spPr>
            <a:xfrm>
              <a:off x="6529571" y="4842579"/>
              <a:ext cx="528453" cy="2487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6" name="Rectángulo 145">
              <a:extLst>
                <a:ext uri="{FF2B5EF4-FFF2-40B4-BE49-F238E27FC236}">
                  <a16:creationId xmlns:a16="http://schemas.microsoft.com/office/drawing/2014/main" id="{A31E3F60-BBBB-45BE-B5EE-FDDE0CF6D5C3}"/>
                </a:ext>
              </a:extLst>
            </p:cNvPr>
            <p:cNvSpPr/>
            <p:nvPr/>
          </p:nvSpPr>
          <p:spPr>
            <a:xfrm>
              <a:off x="6529571" y="4679817"/>
              <a:ext cx="528453" cy="1644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ángulo 146">
              <a:extLst>
                <a:ext uri="{FF2B5EF4-FFF2-40B4-BE49-F238E27FC236}">
                  <a16:creationId xmlns:a16="http://schemas.microsoft.com/office/drawing/2014/main" id="{F6A84132-3367-48C9-51EC-EA8BF783E9FA}"/>
                </a:ext>
              </a:extLst>
            </p:cNvPr>
            <p:cNvSpPr/>
            <p:nvPr/>
          </p:nvSpPr>
          <p:spPr>
            <a:xfrm>
              <a:off x="6529571" y="4516450"/>
              <a:ext cx="528453" cy="1699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99EE5A8A-01BC-0E07-E49C-0A320FB35E94}"/>
                </a:ext>
              </a:extLst>
            </p:cNvPr>
            <p:cNvSpPr/>
            <p:nvPr/>
          </p:nvSpPr>
          <p:spPr>
            <a:xfrm>
              <a:off x="6529571" y="3651115"/>
              <a:ext cx="528453" cy="8796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9" name="Rectángulo 148">
              <a:extLst>
                <a:ext uri="{FF2B5EF4-FFF2-40B4-BE49-F238E27FC236}">
                  <a16:creationId xmlns:a16="http://schemas.microsoft.com/office/drawing/2014/main" id="{44649B4B-53A8-7130-0E6B-738ADDF88D49}"/>
                </a:ext>
              </a:extLst>
            </p:cNvPr>
            <p:cNvSpPr/>
            <p:nvPr/>
          </p:nvSpPr>
          <p:spPr>
            <a:xfrm>
              <a:off x="6529571" y="1712984"/>
              <a:ext cx="528453" cy="1938039"/>
            </a:xfrm>
            <a:prstGeom prst="rect">
              <a:avLst/>
            </a:prstGeom>
            <a:solidFill>
              <a:srgbClr val="FC8E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0" name="CuadroTexto 149">
              <a:extLst>
                <a:ext uri="{FF2B5EF4-FFF2-40B4-BE49-F238E27FC236}">
                  <a16:creationId xmlns:a16="http://schemas.microsoft.com/office/drawing/2014/main" id="{03E85B96-C14B-B54D-8913-6491DD310E54}"/>
                </a:ext>
              </a:extLst>
            </p:cNvPr>
            <p:cNvSpPr txBox="1"/>
            <p:nvPr/>
          </p:nvSpPr>
          <p:spPr>
            <a:xfrm>
              <a:off x="931205" y="5675629"/>
              <a:ext cx="10331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N=134</a:t>
              </a:r>
            </a:p>
          </p:txBody>
        </p:sp>
        <p:sp>
          <p:nvSpPr>
            <p:cNvPr id="151" name="Rectángulo 150">
              <a:extLst>
                <a:ext uri="{FF2B5EF4-FFF2-40B4-BE49-F238E27FC236}">
                  <a16:creationId xmlns:a16="http://schemas.microsoft.com/office/drawing/2014/main" id="{C96B4E59-39E3-A94C-35A1-689E06C52AD8}"/>
                </a:ext>
              </a:extLst>
            </p:cNvPr>
            <p:cNvSpPr/>
            <p:nvPr/>
          </p:nvSpPr>
          <p:spPr>
            <a:xfrm>
              <a:off x="1020132" y="5987965"/>
              <a:ext cx="104503" cy="10450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2" name="CuadroTexto 151">
              <a:extLst>
                <a:ext uri="{FF2B5EF4-FFF2-40B4-BE49-F238E27FC236}">
                  <a16:creationId xmlns:a16="http://schemas.microsoft.com/office/drawing/2014/main" id="{8BEEB01F-2673-F53A-B3F8-C0359FAB50A0}"/>
                </a:ext>
              </a:extLst>
            </p:cNvPr>
            <p:cNvSpPr txBox="1"/>
            <p:nvPr/>
          </p:nvSpPr>
          <p:spPr>
            <a:xfrm>
              <a:off x="1135259" y="5915924"/>
              <a:ext cx="15497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 </a:t>
              </a:r>
              <a:r>
                <a:rPr kumimoji="0" lang="en-GB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aplica</a:t>
              </a: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 </a:t>
              </a:r>
              <a:r>
                <a:rPr kumimoji="0" lang="en-GB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mí</a:t>
              </a:r>
              <a:endPara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3" name="Rectángulo 152">
              <a:extLst>
                <a:ext uri="{FF2B5EF4-FFF2-40B4-BE49-F238E27FC236}">
                  <a16:creationId xmlns:a16="http://schemas.microsoft.com/office/drawing/2014/main" id="{43CF09D0-3F4E-8709-188C-ED3BFA5FFCF4}"/>
                </a:ext>
              </a:extLst>
            </p:cNvPr>
            <p:cNvSpPr/>
            <p:nvPr/>
          </p:nvSpPr>
          <p:spPr>
            <a:xfrm>
              <a:off x="2349361" y="5996281"/>
              <a:ext cx="104503" cy="1045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" name="CuadroTexto 153">
              <a:extLst>
                <a:ext uri="{FF2B5EF4-FFF2-40B4-BE49-F238E27FC236}">
                  <a16:creationId xmlns:a16="http://schemas.microsoft.com/office/drawing/2014/main" id="{222FFE92-E39A-DB4E-8DE5-641245F5A3A1}"/>
                </a:ext>
              </a:extLst>
            </p:cNvPr>
            <p:cNvSpPr txBox="1"/>
            <p:nvPr/>
          </p:nvSpPr>
          <p:spPr>
            <a:xfrm>
              <a:off x="2396720" y="5916591"/>
              <a:ext cx="1864113" cy="245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Estoy</a:t>
              </a: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muy</a:t>
              </a: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</a:t>
              </a: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desacuerdo</a:t>
              </a:r>
              <a:endPara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" name="Rectángulo 154">
              <a:extLst>
                <a:ext uri="{FF2B5EF4-FFF2-40B4-BE49-F238E27FC236}">
                  <a16:creationId xmlns:a16="http://schemas.microsoft.com/office/drawing/2014/main" id="{747A1C3C-B4C5-C9A4-8145-211F3AFC5F4A}"/>
                </a:ext>
              </a:extLst>
            </p:cNvPr>
            <p:cNvSpPr/>
            <p:nvPr/>
          </p:nvSpPr>
          <p:spPr>
            <a:xfrm>
              <a:off x="4290311" y="5987965"/>
              <a:ext cx="104503" cy="10450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" name="CuadroTexto 155">
              <a:extLst>
                <a:ext uri="{FF2B5EF4-FFF2-40B4-BE49-F238E27FC236}">
                  <a16:creationId xmlns:a16="http://schemas.microsoft.com/office/drawing/2014/main" id="{6837D98F-CB2E-9121-F324-93A22E64287E}"/>
                </a:ext>
              </a:extLst>
            </p:cNvPr>
            <p:cNvSpPr txBox="1"/>
            <p:nvPr/>
          </p:nvSpPr>
          <p:spPr>
            <a:xfrm>
              <a:off x="4350173" y="5922996"/>
              <a:ext cx="10197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Desacuerdo</a:t>
              </a:r>
              <a:endPara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" name="Rectángulo 156">
              <a:extLst>
                <a:ext uri="{FF2B5EF4-FFF2-40B4-BE49-F238E27FC236}">
                  <a16:creationId xmlns:a16="http://schemas.microsoft.com/office/drawing/2014/main" id="{1E84D234-6BCC-51C3-5CDA-6EC77D261D8D}"/>
                </a:ext>
              </a:extLst>
            </p:cNvPr>
            <p:cNvSpPr/>
            <p:nvPr/>
          </p:nvSpPr>
          <p:spPr>
            <a:xfrm>
              <a:off x="5353434" y="5987965"/>
              <a:ext cx="104503" cy="10450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" name="CuadroTexto 157">
              <a:extLst>
                <a:ext uri="{FF2B5EF4-FFF2-40B4-BE49-F238E27FC236}">
                  <a16:creationId xmlns:a16="http://schemas.microsoft.com/office/drawing/2014/main" id="{F6A6B45A-0FD2-597C-1A14-A220543FCD08}"/>
                </a:ext>
              </a:extLst>
            </p:cNvPr>
            <p:cNvSpPr txBox="1"/>
            <p:nvPr/>
          </p:nvSpPr>
          <p:spPr>
            <a:xfrm>
              <a:off x="5415241" y="5907628"/>
              <a:ext cx="10197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</a:t>
              </a:r>
              <a:r>
                <a:rPr kumimoji="0" lang="en-GB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acuerdo</a:t>
              </a:r>
              <a:endPara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" name="Rectángulo 158">
              <a:extLst>
                <a:ext uri="{FF2B5EF4-FFF2-40B4-BE49-F238E27FC236}">
                  <a16:creationId xmlns:a16="http://schemas.microsoft.com/office/drawing/2014/main" id="{59625944-4D7A-7388-D229-8AE63DBBC6BD}"/>
                </a:ext>
              </a:extLst>
            </p:cNvPr>
            <p:cNvSpPr/>
            <p:nvPr/>
          </p:nvSpPr>
          <p:spPr>
            <a:xfrm>
              <a:off x="6362397" y="5979321"/>
              <a:ext cx="104503" cy="104503"/>
            </a:xfrm>
            <a:prstGeom prst="rect">
              <a:avLst/>
            </a:prstGeom>
            <a:solidFill>
              <a:srgbClr val="FC8E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" name="CuadroTexto 159">
              <a:extLst>
                <a:ext uri="{FF2B5EF4-FFF2-40B4-BE49-F238E27FC236}">
                  <a16:creationId xmlns:a16="http://schemas.microsoft.com/office/drawing/2014/main" id="{7E87E279-E3BA-9A98-8D7E-EEC6B0B9DEA3}"/>
                </a:ext>
              </a:extLst>
            </p:cNvPr>
            <p:cNvSpPr txBox="1"/>
            <p:nvPr/>
          </p:nvSpPr>
          <p:spPr>
            <a:xfrm>
              <a:off x="6444528" y="5915924"/>
              <a:ext cx="12288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Muy de </a:t>
              </a:r>
              <a:r>
                <a:rPr kumimoji="0" lang="en-GB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acuerdo</a:t>
              </a:r>
              <a:endPara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" name="CuadroTexto 160">
              <a:extLst>
                <a:ext uri="{FF2B5EF4-FFF2-40B4-BE49-F238E27FC236}">
                  <a16:creationId xmlns:a16="http://schemas.microsoft.com/office/drawing/2014/main" id="{B502616D-86F5-78AF-39BB-1B0AFA49C993}"/>
                </a:ext>
              </a:extLst>
            </p:cNvPr>
            <p:cNvSpPr txBox="1"/>
            <p:nvPr/>
          </p:nvSpPr>
          <p:spPr>
            <a:xfrm>
              <a:off x="2120046" y="2551883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57.5%</a:t>
              </a:r>
            </a:p>
          </p:txBody>
        </p:sp>
        <p:sp>
          <p:nvSpPr>
            <p:cNvPr id="162" name="CuadroTexto 161">
              <a:extLst>
                <a:ext uri="{FF2B5EF4-FFF2-40B4-BE49-F238E27FC236}">
                  <a16:creationId xmlns:a16="http://schemas.microsoft.com/office/drawing/2014/main" id="{23A38ABE-EB33-E6F3-C9B1-CA8DE5D3D2F6}"/>
                </a:ext>
              </a:extLst>
            </p:cNvPr>
            <p:cNvSpPr txBox="1"/>
            <p:nvPr/>
          </p:nvSpPr>
          <p:spPr>
            <a:xfrm>
              <a:off x="3195313" y="2230149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38.1%</a:t>
              </a:r>
            </a:p>
          </p:txBody>
        </p:sp>
        <p:sp>
          <p:nvSpPr>
            <p:cNvPr id="163" name="CuadroTexto 162">
              <a:extLst>
                <a:ext uri="{FF2B5EF4-FFF2-40B4-BE49-F238E27FC236}">
                  <a16:creationId xmlns:a16="http://schemas.microsoft.com/office/drawing/2014/main" id="{AFE6A4E4-FC65-03BE-A3E3-F9954F408513}"/>
                </a:ext>
              </a:extLst>
            </p:cNvPr>
            <p:cNvSpPr txBox="1"/>
            <p:nvPr/>
          </p:nvSpPr>
          <p:spPr>
            <a:xfrm>
              <a:off x="4287513" y="2111615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32.1%</a:t>
              </a:r>
            </a:p>
          </p:txBody>
        </p:sp>
        <p:sp>
          <p:nvSpPr>
            <p:cNvPr id="164" name="CuadroTexto 163">
              <a:extLst>
                <a:ext uri="{FF2B5EF4-FFF2-40B4-BE49-F238E27FC236}">
                  <a16:creationId xmlns:a16="http://schemas.microsoft.com/office/drawing/2014/main" id="{7B8319CA-8594-AD96-4EA2-E7C11F9384B4}"/>
                </a:ext>
              </a:extLst>
            </p:cNvPr>
            <p:cNvSpPr txBox="1"/>
            <p:nvPr/>
          </p:nvSpPr>
          <p:spPr>
            <a:xfrm>
              <a:off x="5430513" y="2289415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40.3%</a:t>
              </a:r>
            </a:p>
          </p:txBody>
        </p:sp>
        <p:sp>
          <p:nvSpPr>
            <p:cNvPr id="165" name="CuadroTexto 164">
              <a:extLst>
                <a:ext uri="{FF2B5EF4-FFF2-40B4-BE49-F238E27FC236}">
                  <a16:creationId xmlns:a16="http://schemas.microsoft.com/office/drawing/2014/main" id="{324DDD8F-6261-E437-AF2A-58E5737345CA}"/>
                </a:ext>
              </a:extLst>
            </p:cNvPr>
            <p:cNvSpPr txBox="1"/>
            <p:nvPr/>
          </p:nvSpPr>
          <p:spPr>
            <a:xfrm>
              <a:off x="6524072" y="2568129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57.5%</a:t>
              </a:r>
            </a:p>
          </p:txBody>
        </p:sp>
        <p:sp>
          <p:nvSpPr>
            <p:cNvPr id="166" name="CuadroTexto 165">
              <a:extLst>
                <a:ext uri="{FF2B5EF4-FFF2-40B4-BE49-F238E27FC236}">
                  <a16:creationId xmlns:a16="http://schemas.microsoft.com/office/drawing/2014/main" id="{F78CC06C-E46C-74FF-9CA3-7C0E0DEEB5DF}"/>
                </a:ext>
              </a:extLst>
            </p:cNvPr>
            <p:cNvSpPr txBox="1"/>
            <p:nvPr/>
          </p:nvSpPr>
          <p:spPr>
            <a:xfrm>
              <a:off x="6524072" y="3990529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25.4%</a:t>
              </a:r>
            </a:p>
          </p:txBody>
        </p:sp>
        <p:sp>
          <p:nvSpPr>
            <p:cNvPr id="167" name="CuadroTexto 166">
              <a:extLst>
                <a:ext uri="{FF2B5EF4-FFF2-40B4-BE49-F238E27FC236}">
                  <a16:creationId xmlns:a16="http://schemas.microsoft.com/office/drawing/2014/main" id="{025D9021-D8B6-EF51-D472-4B10DA359B1A}"/>
                </a:ext>
              </a:extLst>
            </p:cNvPr>
            <p:cNvSpPr txBox="1"/>
            <p:nvPr/>
          </p:nvSpPr>
          <p:spPr>
            <a:xfrm>
              <a:off x="6530567" y="4512928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5.2%</a:t>
              </a:r>
            </a:p>
          </p:txBody>
        </p:sp>
        <p:sp>
          <p:nvSpPr>
            <p:cNvPr id="168" name="CuadroTexto 167">
              <a:extLst>
                <a:ext uri="{FF2B5EF4-FFF2-40B4-BE49-F238E27FC236}">
                  <a16:creationId xmlns:a16="http://schemas.microsoft.com/office/drawing/2014/main" id="{48E4CB07-561D-6E13-DCFE-105B0C99E0D4}"/>
                </a:ext>
              </a:extLst>
            </p:cNvPr>
            <p:cNvSpPr txBox="1"/>
            <p:nvPr/>
          </p:nvSpPr>
          <p:spPr>
            <a:xfrm>
              <a:off x="6529571" y="4662643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4.5%</a:t>
              </a:r>
            </a:p>
          </p:txBody>
        </p:sp>
        <p:sp>
          <p:nvSpPr>
            <p:cNvPr id="169" name="CuadroTexto 168">
              <a:extLst>
                <a:ext uri="{FF2B5EF4-FFF2-40B4-BE49-F238E27FC236}">
                  <a16:creationId xmlns:a16="http://schemas.microsoft.com/office/drawing/2014/main" id="{16455397-F9C0-CE81-1976-4D7817800CEA}"/>
                </a:ext>
              </a:extLst>
            </p:cNvPr>
            <p:cNvSpPr txBox="1"/>
            <p:nvPr/>
          </p:nvSpPr>
          <p:spPr>
            <a:xfrm>
              <a:off x="6530567" y="4875907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7.5%</a:t>
              </a:r>
            </a:p>
          </p:txBody>
        </p:sp>
        <p:sp>
          <p:nvSpPr>
            <p:cNvPr id="170" name="CuadroTexto 169">
              <a:extLst>
                <a:ext uri="{FF2B5EF4-FFF2-40B4-BE49-F238E27FC236}">
                  <a16:creationId xmlns:a16="http://schemas.microsoft.com/office/drawing/2014/main" id="{3795736A-1FB8-B677-771F-384193DD7EBD}"/>
                </a:ext>
              </a:extLst>
            </p:cNvPr>
            <p:cNvSpPr txBox="1"/>
            <p:nvPr/>
          </p:nvSpPr>
          <p:spPr>
            <a:xfrm>
              <a:off x="5423405" y="3666661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38.8%</a:t>
              </a:r>
            </a:p>
          </p:txBody>
        </p:sp>
        <p:sp>
          <p:nvSpPr>
            <p:cNvPr id="171" name="CuadroTexto 170">
              <a:extLst>
                <a:ext uri="{FF2B5EF4-FFF2-40B4-BE49-F238E27FC236}">
                  <a16:creationId xmlns:a16="http://schemas.microsoft.com/office/drawing/2014/main" id="{5974D0BB-033A-84F2-609C-2779967782CF}"/>
                </a:ext>
              </a:extLst>
            </p:cNvPr>
            <p:cNvSpPr txBox="1"/>
            <p:nvPr/>
          </p:nvSpPr>
          <p:spPr>
            <a:xfrm>
              <a:off x="5420745" y="4426582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9.0%</a:t>
              </a:r>
            </a:p>
          </p:txBody>
        </p:sp>
        <p:sp>
          <p:nvSpPr>
            <p:cNvPr id="172" name="CuadroTexto 171">
              <a:extLst>
                <a:ext uri="{FF2B5EF4-FFF2-40B4-BE49-F238E27FC236}">
                  <a16:creationId xmlns:a16="http://schemas.microsoft.com/office/drawing/2014/main" id="{BD9F49CB-C716-0ABD-EC45-CB84D736A441}"/>
                </a:ext>
              </a:extLst>
            </p:cNvPr>
            <p:cNvSpPr txBox="1"/>
            <p:nvPr/>
          </p:nvSpPr>
          <p:spPr>
            <a:xfrm>
              <a:off x="5421741" y="4626760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3.0%</a:t>
              </a:r>
            </a:p>
          </p:txBody>
        </p:sp>
        <p:sp>
          <p:nvSpPr>
            <p:cNvPr id="173" name="CuadroTexto 172">
              <a:extLst>
                <a:ext uri="{FF2B5EF4-FFF2-40B4-BE49-F238E27FC236}">
                  <a16:creationId xmlns:a16="http://schemas.microsoft.com/office/drawing/2014/main" id="{D1C0B113-9E61-E844-9E5D-B35D73CF86C9}"/>
                </a:ext>
              </a:extLst>
            </p:cNvPr>
            <p:cNvSpPr txBox="1"/>
            <p:nvPr/>
          </p:nvSpPr>
          <p:spPr>
            <a:xfrm>
              <a:off x="5423405" y="4826594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9.0%</a:t>
              </a:r>
            </a:p>
          </p:txBody>
        </p:sp>
        <p:sp>
          <p:nvSpPr>
            <p:cNvPr id="174" name="CuadroTexto 173">
              <a:extLst>
                <a:ext uri="{FF2B5EF4-FFF2-40B4-BE49-F238E27FC236}">
                  <a16:creationId xmlns:a16="http://schemas.microsoft.com/office/drawing/2014/main" id="{CD337F47-5BBE-D956-66B2-99AB75EB4370}"/>
                </a:ext>
              </a:extLst>
            </p:cNvPr>
            <p:cNvSpPr txBox="1"/>
            <p:nvPr/>
          </p:nvSpPr>
          <p:spPr>
            <a:xfrm>
              <a:off x="4288872" y="3336462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38.1%</a:t>
              </a:r>
            </a:p>
          </p:txBody>
        </p:sp>
        <p:sp>
          <p:nvSpPr>
            <p:cNvPr id="175" name="CuadroTexto 174">
              <a:extLst>
                <a:ext uri="{FF2B5EF4-FFF2-40B4-BE49-F238E27FC236}">
                  <a16:creationId xmlns:a16="http://schemas.microsoft.com/office/drawing/2014/main" id="{B28498A7-B123-C8C3-02CA-8B2696511997}"/>
                </a:ext>
              </a:extLst>
            </p:cNvPr>
            <p:cNvSpPr txBox="1"/>
            <p:nvPr/>
          </p:nvSpPr>
          <p:spPr>
            <a:xfrm>
              <a:off x="4288610" y="4089996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7.5%</a:t>
              </a:r>
            </a:p>
          </p:txBody>
        </p:sp>
        <p:sp>
          <p:nvSpPr>
            <p:cNvPr id="176" name="CuadroTexto 175">
              <a:extLst>
                <a:ext uri="{FF2B5EF4-FFF2-40B4-BE49-F238E27FC236}">
                  <a16:creationId xmlns:a16="http://schemas.microsoft.com/office/drawing/2014/main" id="{9BE59D44-A71E-998C-DE15-F0C05FDCAE7C}"/>
                </a:ext>
              </a:extLst>
            </p:cNvPr>
            <p:cNvSpPr txBox="1"/>
            <p:nvPr/>
          </p:nvSpPr>
          <p:spPr>
            <a:xfrm>
              <a:off x="4296802" y="4272602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3.0%</a:t>
              </a:r>
            </a:p>
          </p:txBody>
        </p:sp>
        <p:sp>
          <p:nvSpPr>
            <p:cNvPr id="177" name="CuadroTexto 176">
              <a:extLst>
                <a:ext uri="{FF2B5EF4-FFF2-40B4-BE49-F238E27FC236}">
                  <a16:creationId xmlns:a16="http://schemas.microsoft.com/office/drawing/2014/main" id="{D181B6FA-4C29-403F-EC38-757ED6B6EA45}"/>
                </a:ext>
              </a:extLst>
            </p:cNvPr>
            <p:cNvSpPr txBox="1"/>
            <p:nvPr/>
          </p:nvSpPr>
          <p:spPr>
            <a:xfrm>
              <a:off x="4280405" y="4648794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19.4%</a:t>
              </a:r>
            </a:p>
          </p:txBody>
        </p:sp>
        <p:sp>
          <p:nvSpPr>
            <p:cNvPr id="178" name="CuadroTexto 177">
              <a:extLst>
                <a:ext uri="{FF2B5EF4-FFF2-40B4-BE49-F238E27FC236}">
                  <a16:creationId xmlns:a16="http://schemas.microsoft.com/office/drawing/2014/main" id="{C5137790-B3FD-45A4-EF8D-AB0968EECCE3}"/>
                </a:ext>
              </a:extLst>
            </p:cNvPr>
            <p:cNvSpPr txBox="1"/>
            <p:nvPr/>
          </p:nvSpPr>
          <p:spPr>
            <a:xfrm>
              <a:off x="3188205" y="3452255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33.6%</a:t>
              </a:r>
            </a:p>
          </p:txBody>
        </p:sp>
        <p:sp>
          <p:nvSpPr>
            <p:cNvPr id="179" name="CuadroTexto 178">
              <a:extLst>
                <a:ext uri="{FF2B5EF4-FFF2-40B4-BE49-F238E27FC236}">
                  <a16:creationId xmlns:a16="http://schemas.microsoft.com/office/drawing/2014/main" id="{F460B1C8-0766-C916-0029-EAA5E177FBB5}"/>
                </a:ext>
              </a:extLst>
            </p:cNvPr>
            <p:cNvSpPr txBox="1"/>
            <p:nvPr/>
          </p:nvSpPr>
          <p:spPr>
            <a:xfrm>
              <a:off x="3188205" y="4344337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18.7%</a:t>
              </a:r>
            </a:p>
          </p:txBody>
        </p:sp>
        <p:sp>
          <p:nvSpPr>
            <p:cNvPr id="180" name="CuadroTexto 179">
              <a:extLst>
                <a:ext uri="{FF2B5EF4-FFF2-40B4-BE49-F238E27FC236}">
                  <a16:creationId xmlns:a16="http://schemas.microsoft.com/office/drawing/2014/main" id="{BAAEEE54-7410-9B18-2BC0-416DDE5577D5}"/>
                </a:ext>
              </a:extLst>
            </p:cNvPr>
            <p:cNvSpPr txBox="1"/>
            <p:nvPr/>
          </p:nvSpPr>
          <p:spPr>
            <a:xfrm>
              <a:off x="3197007" y="4704821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2.2%</a:t>
              </a:r>
            </a:p>
          </p:txBody>
        </p:sp>
        <p:sp>
          <p:nvSpPr>
            <p:cNvPr id="181" name="CuadroTexto 180">
              <a:extLst>
                <a:ext uri="{FF2B5EF4-FFF2-40B4-BE49-F238E27FC236}">
                  <a16:creationId xmlns:a16="http://schemas.microsoft.com/office/drawing/2014/main" id="{71D3B5F2-5779-49F7-75FB-D9EBAB62BC5C}"/>
                </a:ext>
              </a:extLst>
            </p:cNvPr>
            <p:cNvSpPr txBox="1"/>
            <p:nvPr/>
          </p:nvSpPr>
          <p:spPr>
            <a:xfrm>
              <a:off x="3195313" y="4869000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7.5%</a:t>
              </a:r>
            </a:p>
          </p:txBody>
        </p:sp>
        <p:sp>
          <p:nvSpPr>
            <p:cNvPr id="182" name="CuadroTexto 181">
              <a:extLst>
                <a:ext uri="{FF2B5EF4-FFF2-40B4-BE49-F238E27FC236}">
                  <a16:creationId xmlns:a16="http://schemas.microsoft.com/office/drawing/2014/main" id="{1BBCF8ED-DA7B-62A4-8AFE-678538F8B4CD}"/>
                </a:ext>
              </a:extLst>
            </p:cNvPr>
            <p:cNvSpPr txBox="1"/>
            <p:nvPr/>
          </p:nvSpPr>
          <p:spPr>
            <a:xfrm>
              <a:off x="2123234" y="4711931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4.5%</a:t>
              </a:r>
            </a:p>
          </p:txBody>
        </p:sp>
        <p:sp>
          <p:nvSpPr>
            <p:cNvPr id="183" name="CuadroTexto 182">
              <a:extLst>
                <a:ext uri="{FF2B5EF4-FFF2-40B4-BE49-F238E27FC236}">
                  <a16:creationId xmlns:a16="http://schemas.microsoft.com/office/drawing/2014/main" id="{57CD4E8E-D7D9-7B4F-AF0E-CB167C67453E}"/>
                </a:ext>
              </a:extLst>
            </p:cNvPr>
            <p:cNvSpPr txBox="1"/>
            <p:nvPr/>
          </p:nvSpPr>
          <p:spPr>
            <a:xfrm>
              <a:off x="2129447" y="4886700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6.0%</a:t>
              </a:r>
            </a:p>
          </p:txBody>
        </p:sp>
        <p:sp>
          <p:nvSpPr>
            <p:cNvPr id="184" name="CuadroTexto 183">
              <a:extLst>
                <a:ext uri="{FF2B5EF4-FFF2-40B4-BE49-F238E27FC236}">
                  <a16:creationId xmlns:a16="http://schemas.microsoft.com/office/drawing/2014/main" id="{F7F06D60-7844-A0C2-85D3-CBC628384A56}"/>
                </a:ext>
              </a:extLst>
            </p:cNvPr>
            <p:cNvSpPr txBox="1"/>
            <p:nvPr/>
          </p:nvSpPr>
          <p:spPr>
            <a:xfrm>
              <a:off x="2127104" y="4531670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6.0%</a:t>
              </a:r>
            </a:p>
          </p:txBody>
        </p:sp>
        <p:sp>
          <p:nvSpPr>
            <p:cNvPr id="185" name="CuadroTexto 184">
              <a:extLst>
                <a:ext uri="{FF2B5EF4-FFF2-40B4-BE49-F238E27FC236}">
                  <a16:creationId xmlns:a16="http://schemas.microsoft.com/office/drawing/2014/main" id="{00CC7B7D-B315-987E-BEAB-436DFC946435}"/>
                </a:ext>
              </a:extLst>
            </p:cNvPr>
            <p:cNvSpPr txBox="1"/>
            <p:nvPr/>
          </p:nvSpPr>
          <p:spPr>
            <a:xfrm>
              <a:off x="2121405" y="4023960"/>
              <a:ext cx="553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26.1%</a:t>
              </a:r>
            </a:p>
          </p:txBody>
        </p:sp>
        <p:cxnSp>
          <p:nvCxnSpPr>
            <p:cNvPr id="186" name="Conector recto 185">
              <a:extLst>
                <a:ext uri="{FF2B5EF4-FFF2-40B4-BE49-F238E27FC236}">
                  <a16:creationId xmlns:a16="http://schemas.microsoft.com/office/drawing/2014/main" id="{6D29B116-181D-7577-2E3C-C7CC56FFD316}"/>
                </a:ext>
              </a:extLst>
            </p:cNvPr>
            <p:cNvCxnSpPr>
              <a:cxnSpLocks/>
            </p:cNvCxnSpPr>
            <p:nvPr/>
          </p:nvCxnSpPr>
          <p:spPr>
            <a:xfrm>
              <a:off x="1795271" y="5091352"/>
              <a:ext cx="5571928" cy="0"/>
            </a:xfrm>
            <a:prstGeom prst="line">
              <a:avLst/>
            </a:prstGeom>
            <a:noFill/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7" name="1 Título">
            <a:extLst>
              <a:ext uri="{FF2B5EF4-FFF2-40B4-BE49-F238E27FC236}">
                <a16:creationId xmlns:a16="http://schemas.microsoft.com/office/drawing/2014/main" id="{BD5683C7-5DDB-85ED-3F92-FBD8E1C70B17}"/>
              </a:ext>
            </a:extLst>
          </p:cNvPr>
          <p:cNvSpPr txBox="1">
            <a:spLocks/>
          </p:cNvSpPr>
          <p:nvPr/>
        </p:nvSpPr>
        <p:spPr>
          <a:xfrm>
            <a:off x="659487" y="186013"/>
            <a:ext cx="11515235" cy="606531"/>
          </a:xfrm>
          <a:prstGeom prst="rect">
            <a:avLst/>
          </a:prstGeom>
        </p:spPr>
        <p:txBody>
          <a:bodyPr vert="horz" lIns="72000" tIns="72000" rIns="72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7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Crema-PAD CAL/BDP mostró una preferencia evidentemente mayor que los tópicos anteriores para la psoriasis del cuero cabelludo</a:t>
            </a:r>
            <a:r>
              <a:rPr kumimoji="0" lang="es-ES_tradnl" sz="2400" b="1" i="0" u="none" strike="noStrike" kern="1200" cap="none" spc="0" normalizeH="0" baseline="3000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ángulo: esquinas redondeadas 7">
            <a:extLst>
              <a:ext uri="{FF2B5EF4-FFF2-40B4-BE49-F238E27FC236}">
                <a16:creationId xmlns:a16="http://schemas.microsoft.com/office/drawing/2014/main" id="{0B49E6B8-37D8-9897-5D1C-F6B3959B527F}"/>
              </a:ext>
            </a:extLst>
          </p:cNvPr>
          <p:cNvSpPr/>
          <p:nvPr/>
        </p:nvSpPr>
        <p:spPr>
          <a:xfrm>
            <a:off x="8103400" y="1867605"/>
            <a:ext cx="3822844" cy="3681371"/>
          </a:xfrm>
          <a:prstGeom prst="roundRect">
            <a:avLst>
              <a:gd name="adj" fmla="val 7836"/>
            </a:avLst>
          </a:prstGeom>
          <a:solidFill>
            <a:srgbClr val="E2F3FA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upo 5">
            <a:extLst>
              <a:ext uri="{FF2B5EF4-FFF2-40B4-BE49-F238E27FC236}">
                <a16:creationId xmlns:a16="http://schemas.microsoft.com/office/drawing/2014/main" id="{0E2C7B85-85A3-DE09-25F9-814C44DE6B94}"/>
              </a:ext>
            </a:extLst>
          </p:cNvPr>
          <p:cNvGrpSpPr/>
          <p:nvPr/>
        </p:nvGrpSpPr>
        <p:grpSpPr>
          <a:xfrm>
            <a:off x="8391574" y="2161380"/>
            <a:ext cx="3422956" cy="3247833"/>
            <a:chOff x="7760521" y="2041537"/>
            <a:chExt cx="3130614" cy="3351103"/>
          </a:xfrm>
          <a:solidFill>
            <a:srgbClr val="E2F3FA"/>
          </a:solidFill>
        </p:grpSpPr>
        <p:sp>
          <p:nvSpPr>
            <p:cNvPr id="5" name="CuadroTexto 27">
              <a:extLst>
                <a:ext uri="{FF2B5EF4-FFF2-40B4-BE49-F238E27FC236}">
                  <a16:creationId xmlns:a16="http://schemas.microsoft.com/office/drawing/2014/main" id="{1C9D17F5-3C63-3F94-845F-4FD7182C359A}"/>
                </a:ext>
              </a:extLst>
            </p:cNvPr>
            <p:cNvSpPr txBox="1"/>
            <p:nvPr/>
          </p:nvSpPr>
          <p:spPr>
            <a:xfrm>
              <a:off x="7760521" y="2041537"/>
              <a:ext cx="1049758" cy="476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98695"/>
                  </a:solidFill>
                  <a:latin typeface="Arial" panose="020B0604020202020204" pitchFamily="34" charset="0"/>
                </a:rPr>
                <a:t>83,6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869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%</a:t>
              </a: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9869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CuadroTexto 9">
              <a:extLst>
                <a:ext uri="{FF2B5EF4-FFF2-40B4-BE49-F238E27FC236}">
                  <a16:creationId xmlns:a16="http://schemas.microsoft.com/office/drawing/2014/main" id="{98499111-8A64-E993-0868-48F7011A960F}"/>
                </a:ext>
              </a:extLst>
            </p:cNvPr>
            <p:cNvSpPr txBox="1"/>
            <p:nvPr/>
          </p:nvSpPr>
          <p:spPr>
            <a:xfrm>
              <a:off x="8723938" y="2168281"/>
              <a:ext cx="1402833" cy="317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más</a:t>
              </a:r>
              <a:r>
                <a: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lang="en-US" sz="1400" err="1">
                  <a:solidFill>
                    <a:schemeClr val="accent1"/>
                  </a:solidFill>
                  <a:latin typeface="Arial" panose="020B0604020202020204" pitchFamily="34" charset="0"/>
                </a:rPr>
                <a:t>efectiva</a:t>
              </a:r>
              <a:endParaRPr kumimoji="0" lang="es-ES" sz="14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Elipse 24">
              <a:extLst>
                <a:ext uri="{FF2B5EF4-FFF2-40B4-BE49-F238E27FC236}">
                  <a16:creationId xmlns:a16="http://schemas.microsoft.com/office/drawing/2014/main" id="{FF519A38-9ACD-7EF2-7312-BCA61CC95365}"/>
                </a:ext>
              </a:extLst>
            </p:cNvPr>
            <p:cNvSpPr/>
            <p:nvPr/>
          </p:nvSpPr>
          <p:spPr>
            <a:xfrm>
              <a:off x="7806139" y="2509499"/>
              <a:ext cx="733469" cy="6263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Elipse 22">
              <a:extLst>
                <a:ext uri="{FF2B5EF4-FFF2-40B4-BE49-F238E27FC236}">
                  <a16:creationId xmlns:a16="http://schemas.microsoft.com/office/drawing/2014/main" id="{5F03C14F-D017-94D5-2DFF-C8977F3CD5B7}"/>
                </a:ext>
              </a:extLst>
            </p:cNvPr>
            <p:cNvSpPr/>
            <p:nvPr/>
          </p:nvSpPr>
          <p:spPr>
            <a:xfrm>
              <a:off x="7806139" y="3282992"/>
              <a:ext cx="733469" cy="6263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Elipse 20">
              <a:extLst>
                <a:ext uri="{FF2B5EF4-FFF2-40B4-BE49-F238E27FC236}">
                  <a16:creationId xmlns:a16="http://schemas.microsoft.com/office/drawing/2014/main" id="{2CAEC24F-60C2-4BF6-AE25-3F46C1AF3021}"/>
                </a:ext>
              </a:extLst>
            </p:cNvPr>
            <p:cNvSpPr/>
            <p:nvPr/>
          </p:nvSpPr>
          <p:spPr>
            <a:xfrm>
              <a:off x="7806139" y="4035840"/>
              <a:ext cx="733469" cy="6263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Elipse 18">
              <a:extLst>
                <a:ext uri="{FF2B5EF4-FFF2-40B4-BE49-F238E27FC236}">
                  <a16:creationId xmlns:a16="http://schemas.microsoft.com/office/drawing/2014/main" id="{86D8D570-8688-51FE-0DE6-0967E045F261}"/>
                </a:ext>
              </a:extLst>
            </p:cNvPr>
            <p:cNvSpPr/>
            <p:nvPr/>
          </p:nvSpPr>
          <p:spPr>
            <a:xfrm>
              <a:off x="7811694" y="4766292"/>
              <a:ext cx="733469" cy="6263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CuadroTexto 48">
              <a:extLst>
                <a:ext uri="{FF2B5EF4-FFF2-40B4-BE49-F238E27FC236}">
                  <a16:creationId xmlns:a16="http://schemas.microsoft.com/office/drawing/2014/main" id="{060E7774-8B07-CB1E-BD58-D46FA85624FC}"/>
                </a:ext>
              </a:extLst>
            </p:cNvPr>
            <p:cNvSpPr txBox="1"/>
            <p:nvPr/>
          </p:nvSpPr>
          <p:spPr>
            <a:xfrm>
              <a:off x="7760521" y="2700166"/>
              <a:ext cx="1049758" cy="476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F98695"/>
                  </a:solidFill>
                  <a:latin typeface="Arial" panose="020B0604020202020204" pitchFamily="34" charset="0"/>
                </a:rPr>
                <a:t>71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9869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,6 %</a:t>
              </a: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F9869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CuadroTexto 49">
              <a:extLst>
                <a:ext uri="{FF2B5EF4-FFF2-40B4-BE49-F238E27FC236}">
                  <a16:creationId xmlns:a16="http://schemas.microsoft.com/office/drawing/2014/main" id="{C880B617-325D-5DA8-B1CB-E4D45EA95043}"/>
                </a:ext>
              </a:extLst>
            </p:cNvPr>
            <p:cNvSpPr txBox="1"/>
            <p:nvPr/>
          </p:nvSpPr>
          <p:spPr>
            <a:xfrm>
              <a:off x="8723939" y="2831339"/>
              <a:ext cx="2167196" cy="317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más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fácil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de usar</a:t>
              </a:r>
              <a:endPara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CuadroTexto 50">
              <a:extLst>
                <a:ext uri="{FF2B5EF4-FFF2-40B4-BE49-F238E27FC236}">
                  <a16:creationId xmlns:a16="http://schemas.microsoft.com/office/drawing/2014/main" id="{B8754BF2-7DFA-14E5-1BAD-A48D56F2A7A1}"/>
                </a:ext>
              </a:extLst>
            </p:cNvPr>
            <p:cNvSpPr txBox="1"/>
            <p:nvPr/>
          </p:nvSpPr>
          <p:spPr>
            <a:xfrm>
              <a:off x="7760521" y="3370246"/>
              <a:ext cx="1049758" cy="476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9869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70,1 %</a:t>
              </a: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F9869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CuadroTexto 51">
              <a:extLst>
                <a:ext uri="{FF2B5EF4-FFF2-40B4-BE49-F238E27FC236}">
                  <a16:creationId xmlns:a16="http://schemas.microsoft.com/office/drawing/2014/main" id="{AF126FE7-157E-E1E0-D959-DDB3A1B413A0}"/>
                </a:ext>
              </a:extLst>
            </p:cNvPr>
            <p:cNvSpPr txBox="1"/>
            <p:nvPr/>
          </p:nvSpPr>
          <p:spPr>
            <a:xfrm>
              <a:off x="8723936" y="3501371"/>
              <a:ext cx="2167197" cy="317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chemeClr val="accent1"/>
                  </a:solidFill>
                  <a:latin typeface="Arial" panose="020B0604020202020204" pitchFamily="34" charset="0"/>
                </a:rPr>
                <a:t>m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enos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efectos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secundarios</a:t>
              </a:r>
              <a:endPara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CuadroTexto 56">
              <a:extLst>
                <a:ext uri="{FF2B5EF4-FFF2-40B4-BE49-F238E27FC236}">
                  <a16:creationId xmlns:a16="http://schemas.microsoft.com/office/drawing/2014/main" id="{B89CDCC5-D869-B431-7867-D9B843BE2AFE}"/>
                </a:ext>
              </a:extLst>
            </p:cNvPr>
            <p:cNvSpPr txBox="1"/>
            <p:nvPr/>
          </p:nvSpPr>
          <p:spPr>
            <a:xfrm>
              <a:off x="7760521" y="4060913"/>
              <a:ext cx="1049758" cy="476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9869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79,1 %</a:t>
              </a: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F9869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CuadroTexto 57">
              <a:extLst>
                <a:ext uri="{FF2B5EF4-FFF2-40B4-BE49-F238E27FC236}">
                  <a16:creationId xmlns:a16="http://schemas.microsoft.com/office/drawing/2014/main" id="{09E181EA-FE32-236E-4651-B0A856F0CEC3}"/>
                </a:ext>
              </a:extLst>
            </p:cNvPr>
            <p:cNvSpPr txBox="1"/>
            <p:nvPr/>
          </p:nvSpPr>
          <p:spPr>
            <a:xfrm>
              <a:off x="8723936" y="4199060"/>
              <a:ext cx="1591676" cy="317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chemeClr val="accent1"/>
                  </a:solidFill>
                  <a:latin typeface="Arial" panose="020B0604020202020204" pitchFamily="34" charset="0"/>
                </a:rPr>
                <a:t>m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ás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tolerable</a:t>
              </a:r>
              <a:endPara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CuadroTexto 64">
              <a:extLst>
                <a:ext uri="{FF2B5EF4-FFF2-40B4-BE49-F238E27FC236}">
                  <a16:creationId xmlns:a16="http://schemas.microsoft.com/office/drawing/2014/main" id="{B17E64AA-F12F-5105-0639-8A8E4F70EC32}"/>
                </a:ext>
              </a:extLst>
            </p:cNvPr>
            <p:cNvSpPr txBox="1"/>
            <p:nvPr/>
          </p:nvSpPr>
          <p:spPr>
            <a:xfrm>
              <a:off x="7760521" y="4760687"/>
              <a:ext cx="1049758" cy="476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9869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82,8 %</a:t>
              </a: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F9869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CuadroTexto 65">
              <a:extLst>
                <a:ext uri="{FF2B5EF4-FFF2-40B4-BE49-F238E27FC236}">
                  <a16:creationId xmlns:a16="http://schemas.microsoft.com/office/drawing/2014/main" id="{687CA132-0C63-FA08-FA43-F5B735113217}"/>
                </a:ext>
              </a:extLst>
            </p:cNvPr>
            <p:cNvSpPr txBox="1"/>
            <p:nvPr/>
          </p:nvSpPr>
          <p:spPr>
            <a:xfrm>
              <a:off x="8723936" y="4896424"/>
              <a:ext cx="1591676" cy="317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preferencia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general</a:t>
              </a:r>
              <a:endPara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9" name="Gráfico 1">
            <a:extLst>
              <a:ext uri="{FF2B5EF4-FFF2-40B4-BE49-F238E27FC236}">
                <a16:creationId xmlns:a16="http://schemas.microsoft.com/office/drawing/2014/main" id="{C53B6A73-C46A-F27A-FA88-918D61819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643314" flipH="1">
            <a:off x="6952938" y="3287775"/>
            <a:ext cx="1000123" cy="46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4CDCC-017C-2576-BAE8-880BF6E39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3AD1311B-0BF4-0B50-5CAC-46A005EBFBC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30434" y="2552217"/>
            <a:ext cx="9144000" cy="1934379"/>
          </a:xfrm>
        </p:spPr>
        <p:txBody>
          <a:bodyPr lIns="91421" tIns="45701" rIns="91421" bIns="45701"/>
          <a:lstStyle/>
          <a:p>
            <a:r>
              <a:rPr lang="es-ES_tradnl" sz="4400">
                <a:latin typeface="Arial"/>
                <a:cs typeface="Arial"/>
              </a:rPr>
              <a:t>EVIDENCIA DE LA CABEZA A LOS PIES: CASOS CLÍNICOS</a:t>
            </a:r>
            <a:endParaRPr lang="en-US" sz="4400">
              <a:latin typeface="Arial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8EEFF8A-17E6-16BE-DC1F-412E5E498DB8}"/>
              </a:ext>
            </a:extLst>
          </p:cNvPr>
          <p:cNvSpPr/>
          <p:nvPr/>
        </p:nvSpPr>
        <p:spPr>
          <a:xfrm>
            <a:off x="919029" y="3095945"/>
            <a:ext cx="678833" cy="661312"/>
          </a:xfrm>
          <a:prstGeom prst="ellipse">
            <a:avLst/>
          </a:prstGeom>
          <a:solidFill>
            <a:srgbClr val="F896A3"/>
          </a:solidFill>
          <a:ln>
            <a:solidFill>
              <a:srgbClr val="F896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15B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8B0E0-AA39-4043-AD24-714BCE883139}"/>
              </a:ext>
            </a:extLst>
          </p:cNvPr>
          <p:cNvSpPr txBox="1"/>
          <p:nvPr/>
        </p:nvSpPr>
        <p:spPr>
          <a:xfrm>
            <a:off x="920530" y="3136612"/>
            <a:ext cx="66052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15B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595755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00F465F5-147C-26D1-7D49-A9898442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7B37EF01-4A99-83A3-7C88-7B6BC840B5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659" y="634500"/>
            <a:ext cx="10657836" cy="36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>
                <a:solidFill>
                  <a:srgbClr val="015B76"/>
                </a:solidFill>
                <a:ea typeface="Montserrat"/>
                <a:sym typeface="Montserrat"/>
              </a:rPr>
              <a:t>Caso clínico 1: Cuero Cabelludo</a:t>
            </a:r>
            <a:endParaRPr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245" name="Google Shape;245;p15">
            <a:extLst>
              <a:ext uri="{FF2B5EF4-FFF2-40B4-BE49-F238E27FC236}">
                <a16:creationId xmlns:a16="http://schemas.microsoft.com/office/drawing/2014/main" id="{907B3FD3-7CB6-DA63-344F-F909E85F6449}"/>
              </a:ext>
            </a:extLst>
          </p:cNvPr>
          <p:cNvSpPr txBox="1"/>
          <p:nvPr/>
        </p:nvSpPr>
        <p:spPr>
          <a:xfrm>
            <a:off x="1864992" y="1473147"/>
            <a:ext cx="9538503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ts val="1400"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Anamnesis</a:t>
            </a:r>
            <a:endParaRPr kumimoji="0" lang="es-ES_tradnl" sz="2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kumimoji="0" lang="es-ES_tradnl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Mujer de 18 años 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que ha realizado múltiples tratamientos tópicos durante 3 años por una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dermatitis seborreica </a:t>
            </a:r>
            <a:r>
              <a:rPr kumimoji="0" lang="es-ES" sz="14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psoriasiforme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diagnosticada 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en un centro privado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sin mejoría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Entre sus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antecedentes familiares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destaca,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psoriasis en placas en el padre.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Ha aplicado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múltiples tratamientos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inicialmente aplicó champús destinados a la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hiperseborrea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sin respuesta.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Tratamiento actual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Champú de brea de hulla y ácido salicílico 1 aplicación a la semana + solución de propionato de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clobetasol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 veces a la semana con escasa mejoría.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Exploración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 la exploración se aprecian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placas </a:t>
            </a:r>
            <a:r>
              <a:rPr kumimoji="0" lang="es-ES" sz="14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eritematodescamativas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con escamas nacaradas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bien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delimitadas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ligeramente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pruriginosas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que afectan a prácticamente la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totalidad del cuero cabelludo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 nivel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interparietal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y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retroauricular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se aprecia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una mayor infiltración de las lesiones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No presenta lesiones a nivel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palmoplantar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ungueales, pliegues ni zona lumbar o extensoras.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3E799EB-DD6D-A26C-0339-5CC4766AF8E8}"/>
              </a:ext>
            </a:extLst>
          </p:cNvPr>
          <p:cNvGrpSpPr/>
          <p:nvPr/>
        </p:nvGrpSpPr>
        <p:grpSpPr>
          <a:xfrm>
            <a:off x="949222" y="1342188"/>
            <a:ext cx="694434" cy="684062"/>
            <a:chOff x="202560" y="1353218"/>
            <a:chExt cx="1030567" cy="1022921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B978A903-B8F4-D4F0-225C-EB7934D452A8}"/>
                </a:ext>
              </a:extLst>
            </p:cNvPr>
            <p:cNvGrpSpPr/>
            <p:nvPr/>
          </p:nvGrpSpPr>
          <p:grpSpPr>
            <a:xfrm>
              <a:off x="202560" y="1353218"/>
              <a:ext cx="1030567" cy="1022921"/>
              <a:chOff x="-54403" y="1241207"/>
              <a:chExt cx="1030567" cy="1022921"/>
            </a:xfrm>
          </p:grpSpPr>
          <p:sp>
            <p:nvSpPr>
              <p:cNvPr id="5" name="Freeform: Shape 63">
                <a:extLst>
                  <a:ext uri="{FF2B5EF4-FFF2-40B4-BE49-F238E27FC236}">
                    <a16:creationId xmlns:a16="http://schemas.microsoft.com/office/drawing/2014/main" id="{60B35DF0-42AD-C1DA-874F-EE1AB8B25C90}"/>
                  </a:ext>
                </a:extLst>
              </p:cNvPr>
              <p:cNvSpPr/>
              <p:nvPr/>
            </p:nvSpPr>
            <p:spPr>
              <a:xfrm>
                <a:off x="-54403" y="1283664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noFill/>
              <a:ln w="117475">
                <a:solidFill>
                  <a:srgbClr val="005379">
                    <a:alpha val="26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Freeform: Shape 63">
                <a:extLst>
                  <a:ext uri="{FF2B5EF4-FFF2-40B4-BE49-F238E27FC236}">
                    <a16:creationId xmlns:a16="http://schemas.microsoft.com/office/drawing/2014/main" id="{32E73115-FD2B-9A9C-CF2C-491245952240}"/>
                  </a:ext>
                </a:extLst>
              </p:cNvPr>
              <p:cNvSpPr/>
              <p:nvPr/>
            </p:nvSpPr>
            <p:spPr>
              <a:xfrm>
                <a:off x="-4300" y="1241207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solidFill>
                <a:srgbClr val="398C94">
                  <a:alpha val="0"/>
                </a:srgbClr>
              </a:solidFill>
              <a:ln w="117475">
                <a:solidFill>
                  <a:srgbClr val="FCE0E8">
                    <a:alpha val="51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Gráfico 3" descr="Usuario contorno">
              <a:extLst>
                <a:ext uri="{FF2B5EF4-FFF2-40B4-BE49-F238E27FC236}">
                  <a16:creationId xmlns:a16="http://schemas.microsoft.com/office/drawing/2014/main" id="{9751E8D4-5D88-2ECA-5187-F0EA57052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7091" y="1602035"/>
              <a:ext cx="482830" cy="48283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883AB5C0-EEC1-8467-744C-3955AD570BEA}"/>
              </a:ext>
            </a:extLst>
          </p:cNvPr>
          <p:cNvGrpSpPr/>
          <p:nvPr/>
        </p:nvGrpSpPr>
        <p:grpSpPr>
          <a:xfrm>
            <a:off x="949222" y="4146458"/>
            <a:ext cx="729921" cy="713685"/>
            <a:chOff x="279716" y="4270383"/>
            <a:chExt cx="1030567" cy="102292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1D34B16D-5B11-DAA2-1DB8-4F0817C9A709}"/>
                </a:ext>
              </a:extLst>
            </p:cNvPr>
            <p:cNvGrpSpPr/>
            <p:nvPr/>
          </p:nvGrpSpPr>
          <p:grpSpPr>
            <a:xfrm>
              <a:off x="279716" y="4270383"/>
              <a:ext cx="1030567" cy="1022921"/>
              <a:chOff x="-54403" y="1241207"/>
              <a:chExt cx="1030567" cy="1022921"/>
            </a:xfrm>
          </p:grpSpPr>
          <p:sp>
            <p:nvSpPr>
              <p:cNvPr id="10" name="Freeform: Shape 63">
                <a:extLst>
                  <a:ext uri="{FF2B5EF4-FFF2-40B4-BE49-F238E27FC236}">
                    <a16:creationId xmlns:a16="http://schemas.microsoft.com/office/drawing/2014/main" id="{1AFEE943-9F97-9B14-6568-ED236A4E8729}"/>
                  </a:ext>
                </a:extLst>
              </p:cNvPr>
              <p:cNvSpPr/>
              <p:nvPr/>
            </p:nvSpPr>
            <p:spPr>
              <a:xfrm>
                <a:off x="-54403" y="1283664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noFill/>
              <a:ln w="117475">
                <a:solidFill>
                  <a:srgbClr val="005379">
                    <a:alpha val="26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Freeform: Shape 63">
                <a:extLst>
                  <a:ext uri="{FF2B5EF4-FFF2-40B4-BE49-F238E27FC236}">
                    <a16:creationId xmlns:a16="http://schemas.microsoft.com/office/drawing/2014/main" id="{7A3E2AFA-8978-85A3-2EDA-F8BC08D48744}"/>
                  </a:ext>
                </a:extLst>
              </p:cNvPr>
              <p:cNvSpPr/>
              <p:nvPr/>
            </p:nvSpPr>
            <p:spPr>
              <a:xfrm>
                <a:off x="-4300" y="1241207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solidFill>
                <a:srgbClr val="398C94">
                  <a:alpha val="0"/>
                </a:srgbClr>
              </a:solidFill>
              <a:ln w="117475">
                <a:solidFill>
                  <a:srgbClr val="FCE0E8">
                    <a:alpha val="51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9" name="Gráfico 8" descr="Lupa contorno">
              <a:extLst>
                <a:ext uri="{FF2B5EF4-FFF2-40B4-BE49-F238E27FC236}">
                  <a16:creationId xmlns:a16="http://schemas.microsoft.com/office/drawing/2014/main" id="{8033C3B9-D302-C494-9950-E425495A6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1348" y="4557538"/>
              <a:ext cx="457200" cy="457200"/>
            </a:xfrm>
            <a:prstGeom prst="rect">
              <a:avLst/>
            </a:prstGeom>
          </p:spPr>
        </p:pic>
      </p:grp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3306D734-D4C3-B69A-B08E-89DF1438052B}"/>
              </a:ext>
            </a:extLst>
          </p:cNvPr>
          <p:cNvSpPr txBox="1">
            <a:spLocks/>
          </p:cNvSpPr>
          <p:nvPr/>
        </p:nvSpPr>
        <p:spPr>
          <a:xfrm>
            <a:off x="977949" y="6424129"/>
            <a:ext cx="9960797" cy="25178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006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48;p45">
            <a:extLst>
              <a:ext uri="{FF2B5EF4-FFF2-40B4-BE49-F238E27FC236}">
                <a16:creationId xmlns:a16="http://schemas.microsoft.com/office/drawing/2014/main" id="{2C09C4E3-4DB2-3CC5-6889-67FB6F0B02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b="6419"/>
          <a:stretch>
            <a:fillRect/>
          </a:stretch>
        </p:blipFill>
        <p:spPr>
          <a:xfrm>
            <a:off x="4174038" y="1644227"/>
            <a:ext cx="3169031" cy="33011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Google Shape;1249;p45">
            <a:extLst>
              <a:ext uri="{FF2B5EF4-FFF2-40B4-BE49-F238E27FC236}">
                <a16:creationId xmlns:a16="http://schemas.microsoft.com/office/drawing/2014/main" id="{64B573A9-B46E-A156-6282-69753120E5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569" y="748707"/>
            <a:ext cx="10515600" cy="454489"/>
          </a:xfrm>
        </p:spPr>
        <p:txBody>
          <a:bodyPr lIns="91421" tIns="45701" rIns="91421" bIns="45701"/>
          <a:lstStyle/>
          <a:p>
            <a:pPr lvl="0"/>
            <a:r>
              <a:rPr lang="es-ES"/>
              <a:t>Localización de la psoriasis</a:t>
            </a:r>
            <a:br>
              <a:rPr lang="es-ES"/>
            </a:br>
            <a:endParaRPr lang="es-ES"/>
          </a:p>
        </p:txBody>
      </p:sp>
      <p:sp>
        <p:nvSpPr>
          <p:cNvPr id="5" name="Google Shape;1250;p45">
            <a:extLst>
              <a:ext uri="{FF2B5EF4-FFF2-40B4-BE49-F238E27FC236}">
                <a16:creationId xmlns:a16="http://schemas.microsoft.com/office/drawing/2014/main" id="{F00F7413-9A84-C37A-52DE-3AFFC12DE1A4}"/>
              </a:ext>
            </a:extLst>
          </p:cNvPr>
          <p:cNvSpPr txBox="1"/>
          <p:nvPr/>
        </p:nvSpPr>
        <p:spPr>
          <a:xfrm>
            <a:off x="7811182" y="2009793"/>
            <a:ext cx="3431276" cy="984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Cuero cabelludo: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896A3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Hasta el 80% y puede extenderse a la frente, la parte posterior del cuello y alrededor de las orejas.</a:t>
            </a:r>
            <a:r>
              <a:rPr kumimoji="0" lang="es-ES" sz="1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[1-3]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sp>
        <p:nvSpPr>
          <p:cNvPr id="6" name="Google Shape;1251;p45">
            <a:extLst>
              <a:ext uri="{FF2B5EF4-FFF2-40B4-BE49-F238E27FC236}">
                <a16:creationId xmlns:a16="http://schemas.microsoft.com/office/drawing/2014/main" id="{5C7ED56A-2D7B-8305-7D6D-C40FFF05536E}"/>
              </a:ext>
            </a:extLst>
          </p:cNvPr>
          <p:cNvSpPr txBox="1"/>
          <p:nvPr/>
        </p:nvSpPr>
        <p:spPr>
          <a:xfrm>
            <a:off x="7827284" y="3103335"/>
            <a:ext cx="3684862" cy="3385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Codos y rodillas</a:t>
            </a:r>
            <a:endParaRPr lang="es-ES" sz="1400" b="0" i="0" u="none" strike="noStrike" kern="1200" cap="none" spc="0" normalizeH="0" baseline="30000" noProof="0" dirty="0">
              <a:ln>
                <a:noFill/>
              </a:ln>
              <a:solidFill>
                <a:srgbClr val="D97C88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sp>
        <p:nvSpPr>
          <p:cNvPr id="7" name="Google Shape;1252;p45">
            <a:extLst>
              <a:ext uri="{FF2B5EF4-FFF2-40B4-BE49-F238E27FC236}">
                <a16:creationId xmlns:a16="http://schemas.microsoft.com/office/drawing/2014/main" id="{5EB9766C-FED4-EAC0-524C-D3A1DD26FA66}"/>
              </a:ext>
            </a:extLst>
          </p:cNvPr>
          <p:cNvSpPr txBox="1"/>
          <p:nvPr/>
        </p:nvSpPr>
        <p:spPr>
          <a:xfrm>
            <a:off x="7811182" y="3766028"/>
            <a:ext cx="3668760" cy="3385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Región lumbosacra</a:t>
            </a:r>
            <a:r>
              <a:rPr lang="es-ES" sz="1600" b="1" dirty="0">
                <a:solidFill>
                  <a:srgbClr val="D97C88"/>
                </a:solidFill>
                <a:latin typeface="Arial"/>
                <a:ea typeface="Montserrat"/>
                <a:cs typeface="Arial"/>
              </a:rPr>
              <a:t> y glúteos</a:t>
            </a:r>
            <a:endParaRPr lang="es-ES" sz="1400" b="0" i="0" u="none" strike="noStrike" kern="1200" cap="none" spc="0" normalizeH="0" baseline="30000" noProof="0" dirty="0">
              <a:ln>
                <a:noFill/>
              </a:ln>
              <a:solidFill>
                <a:srgbClr val="D97C88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sp>
        <p:nvSpPr>
          <p:cNvPr id="8" name="Google Shape;1253;p45">
            <a:extLst>
              <a:ext uri="{FF2B5EF4-FFF2-40B4-BE49-F238E27FC236}">
                <a16:creationId xmlns:a16="http://schemas.microsoft.com/office/drawing/2014/main" id="{B18A3836-1BC8-688E-4846-7F8CCA1B05C2}"/>
              </a:ext>
            </a:extLst>
          </p:cNvPr>
          <p:cNvSpPr txBox="1"/>
          <p:nvPr/>
        </p:nvSpPr>
        <p:spPr>
          <a:xfrm>
            <a:off x="685395" y="1867739"/>
            <a:ext cx="3242829" cy="5539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Uñas: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896A3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Arial"/>
                <a:ea typeface="Montserrat"/>
                <a:cs typeface="Arial"/>
              </a:rPr>
              <a:t>Es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 común</a:t>
            </a:r>
            <a:r>
              <a:rPr lang="es-ES" sz="1400" dirty="0">
                <a:latin typeface="Arial"/>
                <a:ea typeface="Montserrat Light"/>
                <a:cs typeface="Arial"/>
              </a:rPr>
              <a:t>.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 </a:t>
            </a:r>
            <a:r>
              <a:rPr lang="es-ES" sz="1400" dirty="0">
                <a:latin typeface="Arial"/>
                <a:ea typeface="Montserrat Light"/>
                <a:cs typeface="Arial"/>
              </a:rPr>
              <a:t>Múltiples manifestaciones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.</a:t>
            </a:r>
            <a:r>
              <a:rPr kumimoji="0" lang="es-ES" sz="1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[1,2,5]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sp>
        <p:nvSpPr>
          <p:cNvPr id="10" name="Google Shape;1255;p45">
            <a:extLst>
              <a:ext uri="{FF2B5EF4-FFF2-40B4-BE49-F238E27FC236}">
                <a16:creationId xmlns:a16="http://schemas.microsoft.com/office/drawing/2014/main" id="{099CE806-23A9-4AF9-F38A-1D37BEFF9D73}"/>
              </a:ext>
            </a:extLst>
          </p:cNvPr>
          <p:cNvSpPr txBox="1"/>
          <p:nvPr/>
        </p:nvSpPr>
        <p:spPr>
          <a:xfrm>
            <a:off x="685395" y="2634648"/>
            <a:ext cx="3075680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1" i="0" u="none" strike="noStrike" kern="1200" cap="none" spc="0" normalizeH="0" baseline="0" noProof="0" err="1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Palmoplantar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: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896A3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Puede ser dolorosa y afectar </a:t>
            </a: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QoL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.</a:t>
            </a:r>
            <a:r>
              <a:rPr kumimoji="0" lang="es-ES" sz="1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[1-3]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sp>
        <p:nvSpPr>
          <p:cNvPr id="11" name="Google Shape;1256;p45">
            <a:extLst>
              <a:ext uri="{FF2B5EF4-FFF2-40B4-BE49-F238E27FC236}">
                <a16:creationId xmlns:a16="http://schemas.microsoft.com/office/drawing/2014/main" id="{1A7D5E93-45DE-E21D-BE67-20A36C1BB8E8}"/>
              </a:ext>
            </a:extLst>
          </p:cNvPr>
          <p:cNvSpPr txBox="1"/>
          <p:nvPr/>
        </p:nvSpPr>
        <p:spPr>
          <a:xfrm>
            <a:off x="685395" y="3402435"/>
            <a:ext cx="3242829" cy="9848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Pliegues (inversa):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896A3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Se presenta en áreas como las axilas, la ingle, debajo de los senos y otras áreas </a:t>
            </a: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intertriginosas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.</a:t>
            </a:r>
            <a:r>
              <a:rPr kumimoji="0" lang="es-ES" sz="1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[6]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sp>
        <p:nvSpPr>
          <p:cNvPr id="12" name="Google Shape;1257;p45">
            <a:extLst>
              <a:ext uri="{FF2B5EF4-FFF2-40B4-BE49-F238E27FC236}">
                <a16:creationId xmlns:a16="http://schemas.microsoft.com/office/drawing/2014/main" id="{3131FBD6-420F-E8ED-A17C-6C85816D5817}"/>
              </a:ext>
            </a:extLst>
          </p:cNvPr>
          <p:cNvSpPr txBox="1"/>
          <p:nvPr/>
        </p:nvSpPr>
        <p:spPr>
          <a:xfrm>
            <a:off x="7795080" y="4640560"/>
            <a:ext cx="3684862" cy="3385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Tronco y extremidades</a:t>
            </a:r>
            <a:endParaRPr lang="es-ES" sz="1400" b="0" i="0" u="none" strike="noStrike" kern="1200" cap="none" spc="0" normalizeH="0" baseline="30000" noProof="0" dirty="0">
              <a:ln>
                <a:noFill/>
              </a:ln>
              <a:solidFill>
                <a:srgbClr val="D97C88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sp>
        <p:nvSpPr>
          <p:cNvPr id="13" name="Google Shape;1258;p45">
            <a:extLst>
              <a:ext uri="{FF2B5EF4-FFF2-40B4-BE49-F238E27FC236}">
                <a16:creationId xmlns:a16="http://schemas.microsoft.com/office/drawing/2014/main" id="{4CF6D4D9-B211-85A9-AECA-AF242E3E0892}"/>
              </a:ext>
            </a:extLst>
          </p:cNvPr>
          <p:cNvSpPr txBox="1"/>
          <p:nvPr/>
        </p:nvSpPr>
        <p:spPr>
          <a:xfrm>
            <a:off x="191158" y="6275822"/>
            <a:ext cx="11809684" cy="6309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Peh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WC, Ng KH.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Preparing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References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Singapore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J. 2009;50(7):659-61; quiz 662. 2. No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authors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listed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Uniform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Requirements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Manuscripts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Submitted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Biomedical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Journals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International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Committee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Medical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Journal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Editors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JAMA. 1997;277(11):927-34. 3.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Salvagno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GL,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Lippi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G,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Montagnana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M,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Guidi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GC.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Standards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Practice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Uniformity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in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References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Style. Clin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Chem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Lab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2008;46(4):437-8. doi:10.1515/CCLM.2008.114. 4. No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authors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listed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Uniform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Requirements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Manuscripts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Submitted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Biomedical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Journals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International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Committee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Medical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Journal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Editors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JAMA. 1993;269(17):2282-6. 5.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Husain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Repanshek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Z, Singh M, et al.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Consensus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Guidelines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Digital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Scholarship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in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Academic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Promotion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West J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Emerg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2020;21(4):883-891. doi:10.5811/westjem.2020.4.46441. 6. Leone FT, Zhang Y, Evers-Casey S, et al.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Initiating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Pharmacologic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Treatment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in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Tobacco-Dependent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Adults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Official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American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Thoracic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Society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Clinical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Practice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Guideline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Am J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Respir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Crit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Care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2020;202(2):e5-e31. doi:10.1164/rccm.202005-1982ST. 7. Hamilton B,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Coops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NC,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Lokman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K. Time Series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Monitoring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Impervious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Surfaces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Runoff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Impacts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in Metro Vancouver.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Sci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Total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Environ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2021;760:143873. doi:10.1016/j.scitotenv.2020.143873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257;p45">
            <a:extLst>
              <a:ext uri="{FF2B5EF4-FFF2-40B4-BE49-F238E27FC236}">
                <a16:creationId xmlns:a16="http://schemas.microsoft.com/office/drawing/2014/main" id="{CECCCC4E-2B75-29AB-B035-1EA7245A864A}"/>
              </a:ext>
            </a:extLst>
          </p:cNvPr>
          <p:cNvSpPr txBox="1"/>
          <p:nvPr/>
        </p:nvSpPr>
        <p:spPr>
          <a:xfrm>
            <a:off x="5125621" y="5420153"/>
            <a:ext cx="1082561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dirty="0">
                <a:solidFill>
                  <a:srgbClr val="D97C88"/>
                </a:solidFill>
                <a:latin typeface="Arial"/>
                <a:ea typeface="Montserrat Light"/>
                <a:cs typeface="Arial"/>
              </a:rPr>
              <a:t>Ombligo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kern="0" dirty="0">
              <a:solidFill>
                <a:srgbClr val="F896A3"/>
              </a:solidFill>
              <a:latin typeface="Arial"/>
              <a:ea typeface="Montserrat Light"/>
              <a:cs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393BF4-E28A-385F-2DEE-9AE064A21D45}"/>
              </a:ext>
            </a:extLst>
          </p:cNvPr>
          <p:cNvSpPr/>
          <p:nvPr/>
        </p:nvSpPr>
        <p:spPr>
          <a:xfrm>
            <a:off x="4692316" y="3148262"/>
            <a:ext cx="90236" cy="50131"/>
          </a:xfrm>
          <a:prstGeom prst="ellipse">
            <a:avLst/>
          </a:prstGeom>
          <a:solidFill>
            <a:srgbClr val="0070C0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Google Shape;1254;p45">
            <a:extLst>
              <a:ext uri="{FF2B5EF4-FFF2-40B4-BE49-F238E27FC236}">
                <a16:creationId xmlns:a16="http://schemas.microsoft.com/office/drawing/2014/main" id="{00F2926A-BC43-9D3B-3E5A-5631BCC665F1}"/>
              </a:ext>
            </a:extLst>
          </p:cNvPr>
          <p:cNvSpPr txBox="1"/>
          <p:nvPr/>
        </p:nvSpPr>
        <p:spPr>
          <a:xfrm>
            <a:off x="685395" y="4494501"/>
            <a:ext cx="3242829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Genitales: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896A3"/>
                </a:solidFill>
                <a:effectLst/>
                <a:uLnTx/>
                <a:uFillTx/>
                <a:latin typeface="Arial"/>
                <a:ea typeface="Montserrat"/>
                <a:cs typeface="Arial"/>
              </a:rPr>
              <a:t>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Hasta el 60% de los pacientes.</a:t>
            </a:r>
            <a:r>
              <a:rPr kumimoji="0" lang="es-ES" sz="1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Montserrat Light"/>
                <a:cs typeface="Arial"/>
              </a:rPr>
              <a:t>[1-3]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8D41B147-E1D0-D8D5-53AF-5E75B99F7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1E67C770-9679-A766-112E-84CA479E62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7895" y="557581"/>
            <a:ext cx="10657836" cy="34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>
                <a:solidFill>
                  <a:srgbClr val="015B76"/>
                </a:solidFill>
                <a:ea typeface="Montserrat"/>
                <a:sym typeface="Montserrat"/>
              </a:rPr>
              <a:t>Caso clínico 1: Cuero Cabelludo</a:t>
            </a:r>
            <a:endParaRPr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245" name="Google Shape;245;p15">
            <a:extLst>
              <a:ext uri="{FF2B5EF4-FFF2-40B4-BE49-F238E27FC236}">
                <a16:creationId xmlns:a16="http://schemas.microsoft.com/office/drawing/2014/main" id="{B159CE10-8229-079A-1A68-50B43845CF41}"/>
              </a:ext>
            </a:extLst>
          </p:cNvPr>
          <p:cNvSpPr txBox="1"/>
          <p:nvPr/>
        </p:nvSpPr>
        <p:spPr>
          <a:xfrm>
            <a:off x="1660450" y="1851588"/>
            <a:ext cx="5309262" cy="111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Diagnóstico</a:t>
            </a:r>
            <a:endParaRPr kumimoji="0" lang="es-ES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84"/>
              </a:spcBef>
              <a:spcAft>
                <a:spcPts val="6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Psoriasis en cuero cabelludo</a:t>
            </a:r>
            <a:r>
              <a:rPr lang="es-ES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PASI: 3,2, BSA: 4,5 %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Podemos clasificarla, según su gravedad, en psoriasis leve.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33CE8BD1-E7B2-92E3-7203-48DB608006B7}"/>
              </a:ext>
            </a:extLst>
          </p:cNvPr>
          <p:cNvGrpSpPr/>
          <p:nvPr/>
        </p:nvGrpSpPr>
        <p:grpSpPr>
          <a:xfrm>
            <a:off x="7667284" y="1318020"/>
            <a:ext cx="4109424" cy="4169561"/>
            <a:chOff x="5839200" y="1798185"/>
            <a:chExt cx="3679200" cy="3733042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4732DF4B-9242-C14B-671E-D6D9586AD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34" t="18512" r="72186" b="22045"/>
            <a:stretch/>
          </p:blipFill>
          <p:spPr>
            <a:xfrm>
              <a:off x="5839200" y="1798185"/>
              <a:ext cx="1807200" cy="1849194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A30E4877-D1D1-1881-949E-21001DAE3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385" t="18512" r="47354" b="22045"/>
            <a:stretch/>
          </p:blipFill>
          <p:spPr>
            <a:xfrm>
              <a:off x="7682400" y="1798185"/>
              <a:ext cx="1836000" cy="1849194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F1BC752D-6027-06BE-2600-DDD2A8717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312" t="11164" r="25567" b="36261"/>
            <a:stretch/>
          </p:blipFill>
          <p:spPr>
            <a:xfrm>
              <a:off x="5842604" y="3682033"/>
              <a:ext cx="1807200" cy="1849194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6DB848FC-E5AC-98DB-AD91-C6FFB8470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861" t="10289" r="4019" b="37961"/>
            <a:stretch/>
          </p:blipFill>
          <p:spPr>
            <a:xfrm>
              <a:off x="7682400" y="3676851"/>
              <a:ext cx="1836000" cy="1849194"/>
            </a:xfrm>
            <a:prstGeom prst="rect">
              <a:avLst/>
            </a:prstGeom>
          </p:spPr>
        </p:pic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2D2030E-4184-D4F7-EFD0-05D439E0FE4E}"/>
              </a:ext>
            </a:extLst>
          </p:cNvPr>
          <p:cNvSpPr txBox="1"/>
          <p:nvPr/>
        </p:nvSpPr>
        <p:spPr>
          <a:xfrm>
            <a:off x="7538665" y="5543274"/>
            <a:ext cx="4294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Placas </a:t>
            </a:r>
            <a:r>
              <a:rPr kumimoji="0" lang="es-ES" sz="1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eritematodescamativas</a:t>
            </a:r>
            <a:r>
              <a:rPr kumimoji="0" lang="es-E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con escamas nacaradas, que afectan a prácticamente la totalidad del cuero cabelludo.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9510F14B-DF50-FA76-C790-E1640CA1511E}"/>
              </a:ext>
            </a:extLst>
          </p:cNvPr>
          <p:cNvGrpSpPr/>
          <p:nvPr/>
        </p:nvGrpSpPr>
        <p:grpSpPr>
          <a:xfrm>
            <a:off x="660088" y="1905651"/>
            <a:ext cx="694434" cy="684063"/>
            <a:chOff x="-54403" y="1241207"/>
            <a:chExt cx="1030567" cy="1022921"/>
          </a:xfrm>
        </p:grpSpPr>
        <p:sp>
          <p:nvSpPr>
            <p:cNvPr id="32" name="Freeform: Shape 63">
              <a:extLst>
                <a:ext uri="{FF2B5EF4-FFF2-40B4-BE49-F238E27FC236}">
                  <a16:creationId xmlns:a16="http://schemas.microsoft.com/office/drawing/2014/main" id="{DE6F732E-0273-589A-B41C-2FB1C2047074}"/>
                </a:ext>
              </a:extLst>
            </p:cNvPr>
            <p:cNvSpPr/>
            <p:nvPr/>
          </p:nvSpPr>
          <p:spPr>
            <a:xfrm>
              <a:off x="-54403" y="1283664"/>
              <a:ext cx="980464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noFill/>
            <a:ln w="117475">
              <a:solidFill>
                <a:srgbClr val="005379">
                  <a:alpha val="26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Freeform: Shape 63">
              <a:extLst>
                <a:ext uri="{FF2B5EF4-FFF2-40B4-BE49-F238E27FC236}">
                  <a16:creationId xmlns:a16="http://schemas.microsoft.com/office/drawing/2014/main" id="{B2CD6435-988A-6A73-880B-C852E9BDFBAF}"/>
                </a:ext>
              </a:extLst>
            </p:cNvPr>
            <p:cNvSpPr/>
            <p:nvPr/>
          </p:nvSpPr>
          <p:spPr>
            <a:xfrm>
              <a:off x="-4300" y="1241207"/>
              <a:ext cx="980464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solidFill>
              <a:srgbClr val="398C94">
                <a:alpha val="0"/>
              </a:srgbClr>
            </a:solidFill>
            <a:ln w="117475">
              <a:solidFill>
                <a:srgbClr val="FCE0E8">
                  <a:alpha val="5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4" name="Gráfico 33" descr="Marca de insignia1 contorno">
            <a:extLst>
              <a:ext uri="{FF2B5EF4-FFF2-40B4-BE49-F238E27FC236}">
                <a16:creationId xmlns:a16="http://schemas.microsoft.com/office/drawing/2014/main" id="{59A0CEF1-2679-419B-0B7E-835390F65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310" y="2061411"/>
            <a:ext cx="415690" cy="415690"/>
          </a:xfrm>
          <a:prstGeom prst="rect">
            <a:avLst/>
          </a:prstGeom>
        </p:spPr>
      </p:pic>
      <p:sp>
        <p:nvSpPr>
          <p:cNvPr id="35" name="Marcador de contenido 12">
            <a:extLst>
              <a:ext uri="{FF2B5EF4-FFF2-40B4-BE49-F238E27FC236}">
                <a16:creationId xmlns:a16="http://schemas.microsoft.com/office/drawing/2014/main" id="{BB66E054-57F5-C680-87E6-AB192F9BED4A}"/>
              </a:ext>
            </a:extLst>
          </p:cNvPr>
          <p:cNvSpPr txBox="1">
            <a:spLocks/>
          </p:cNvSpPr>
          <p:nvPr/>
        </p:nvSpPr>
        <p:spPr>
          <a:xfrm>
            <a:off x="977949" y="6424129"/>
            <a:ext cx="9960797" cy="25178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BSA: </a:t>
            </a: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rea de superficie corporal, </a:t>
            </a: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PASI: 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índice de área y severidad de psoriasis.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245;p15">
            <a:extLst>
              <a:ext uri="{FF2B5EF4-FFF2-40B4-BE49-F238E27FC236}">
                <a16:creationId xmlns:a16="http://schemas.microsoft.com/office/drawing/2014/main" id="{43F1E620-9159-C82F-65F5-2E5BCBC6049A}"/>
              </a:ext>
            </a:extLst>
          </p:cNvPr>
          <p:cNvSpPr txBox="1"/>
          <p:nvPr/>
        </p:nvSpPr>
        <p:spPr>
          <a:xfrm>
            <a:off x="1660450" y="3540518"/>
            <a:ext cx="5450934" cy="1554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ts val="1400"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Tratamiento</a:t>
            </a:r>
            <a:endParaRPr kumimoji="0" lang="es-ES_tradnl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Se inicia tratamiento tópico con 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CAL/BDP crema 50 microgramos/g + 0,5 mg/g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una aplicación al día durante 4 semanas.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upo 1">
            <a:extLst>
              <a:ext uri="{FF2B5EF4-FFF2-40B4-BE49-F238E27FC236}">
                <a16:creationId xmlns:a16="http://schemas.microsoft.com/office/drawing/2014/main" id="{3BA91129-5F7C-7A4A-C9B6-331DC072D3A6}"/>
              </a:ext>
            </a:extLst>
          </p:cNvPr>
          <p:cNvGrpSpPr/>
          <p:nvPr/>
        </p:nvGrpSpPr>
        <p:grpSpPr>
          <a:xfrm>
            <a:off x="588859" y="3394149"/>
            <a:ext cx="804789" cy="768962"/>
            <a:chOff x="-54403" y="1241207"/>
            <a:chExt cx="1030567" cy="1022921"/>
          </a:xfrm>
        </p:grpSpPr>
        <p:sp>
          <p:nvSpPr>
            <p:cNvPr id="4" name="Freeform: Shape 63">
              <a:extLst>
                <a:ext uri="{FF2B5EF4-FFF2-40B4-BE49-F238E27FC236}">
                  <a16:creationId xmlns:a16="http://schemas.microsoft.com/office/drawing/2014/main" id="{74CC124C-72FB-714A-E0FA-549467F8B131}"/>
                </a:ext>
              </a:extLst>
            </p:cNvPr>
            <p:cNvSpPr/>
            <p:nvPr/>
          </p:nvSpPr>
          <p:spPr>
            <a:xfrm>
              <a:off x="-54403" y="1283664"/>
              <a:ext cx="980464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noFill/>
            <a:ln w="117475">
              <a:solidFill>
                <a:srgbClr val="005379">
                  <a:alpha val="26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Freeform: Shape 63">
              <a:extLst>
                <a:ext uri="{FF2B5EF4-FFF2-40B4-BE49-F238E27FC236}">
                  <a16:creationId xmlns:a16="http://schemas.microsoft.com/office/drawing/2014/main" id="{17E8B287-F684-86B3-E753-036EC3CA57F4}"/>
                </a:ext>
              </a:extLst>
            </p:cNvPr>
            <p:cNvSpPr/>
            <p:nvPr/>
          </p:nvSpPr>
          <p:spPr>
            <a:xfrm>
              <a:off x="-4300" y="1241207"/>
              <a:ext cx="980464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solidFill>
              <a:srgbClr val="398C94">
                <a:alpha val="0"/>
              </a:srgbClr>
            </a:solidFill>
            <a:ln w="117475">
              <a:solidFill>
                <a:srgbClr val="FCE0E8">
                  <a:alpha val="5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Gráfico 5" descr="Gesto de doble toque contorno">
            <a:extLst>
              <a:ext uri="{FF2B5EF4-FFF2-40B4-BE49-F238E27FC236}">
                <a16:creationId xmlns:a16="http://schemas.microsoft.com/office/drawing/2014/main" id="{6BE5D6A6-857C-0830-A836-5E99B3893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764" y="3580640"/>
            <a:ext cx="395980" cy="39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527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8020D-801D-778A-5F50-80B0B1BB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dondear rectángulo de esquina diagonal 15">
            <a:extLst>
              <a:ext uri="{FF2B5EF4-FFF2-40B4-BE49-F238E27FC236}">
                <a16:creationId xmlns:a16="http://schemas.microsoft.com/office/drawing/2014/main" id="{54DA180C-FBFB-C9CB-E9A1-88D08CA662C9}"/>
              </a:ext>
            </a:extLst>
          </p:cNvPr>
          <p:cNvSpPr/>
          <p:nvPr/>
        </p:nvSpPr>
        <p:spPr>
          <a:xfrm flipV="1">
            <a:off x="1228141" y="1745508"/>
            <a:ext cx="8055017" cy="354725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2F3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251536B6-5ECB-5386-5F40-917C290A7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46"/>
          <a:stretch>
            <a:fillRect/>
          </a:stretch>
        </p:blipFill>
        <p:spPr>
          <a:xfrm>
            <a:off x="2223508" y="1992335"/>
            <a:ext cx="6969779" cy="2768331"/>
          </a:xfrm>
          <a:prstGeom prst="rect">
            <a:avLst/>
          </a:prstGeom>
          <a:ln w="38100">
            <a:noFill/>
          </a:ln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0442D0AF-F293-A7B6-1B06-019104488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621" y="3108209"/>
            <a:ext cx="2660349" cy="894052"/>
          </a:xfrm>
          <a:prstGeom prst="rect">
            <a:avLst/>
          </a:prstGeom>
          <a:ln w="28575">
            <a:noFill/>
          </a:ln>
        </p:spPr>
      </p:pic>
      <p:graphicFrame>
        <p:nvGraphicFramePr>
          <p:cNvPr id="6" name="Table 27">
            <a:extLst>
              <a:ext uri="{FF2B5EF4-FFF2-40B4-BE49-F238E27FC236}">
                <a16:creationId xmlns:a16="http://schemas.microsoft.com/office/drawing/2014/main" id="{13DA0497-4C6A-D660-6A37-833C2CB877BD}"/>
              </a:ext>
            </a:extLst>
          </p:cNvPr>
          <p:cNvGraphicFramePr>
            <a:graphicFrameLocks noGrp="1"/>
          </p:cNvGraphicFramePr>
          <p:nvPr/>
        </p:nvGraphicFramePr>
        <p:xfrm>
          <a:off x="7309628" y="4592946"/>
          <a:ext cx="4401350" cy="121350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058339">
                  <a:extLst>
                    <a:ext uri="{9D8B030D-6E8A-4147-A177-3AD203B41FA5}">
                      <a16:colId xmlns:a16="http://schemas.microsoft.com/office/drawing/2014/main" val="995504255"/>
                    </a:ext>
                  </a:extLst>
                </a:gridCol>
                <a:gridCol w="1343011">
                  <a:extLst>
                    <a:ext uri="{9D8B030D-6E8A-4147-A177-3AD203B41FA5}">
                      <a16:colId xmlns:a16="http://schemas.microsoft.com/office/drawing/2014/main" val="333777617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b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Tasa de éxito en el cuero cabelludo según la PGA</a:t>
                      </a:r>
                      <a:r>
                        <a:rPr lang="es-ES" sz="1400" b="1" baseline="300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s-ES" sz="1400" b="1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6791" marR="106791" marT="53396" marB="53396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Semana 8</a:t>
                      </a:r>
                    </a:p>
                  </a:txBody>
                  <a:tcPr marL="106791" marR="106791" marT="53396" marB="5339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354430"/>
                  </a:ext>
                </a:extLst>
              </a:tr>
              <a:tr h="339995">
                <a:tc>
                  <a:txBody>
                    <a:bodyPr/>
                    <a:lstStyle/>
                    <a:p>
                      <a:pPr marL="0" marR="0" lvl="0" indent="0" algn="l" defTabSz="9135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i="0" noProof="0">
                          <a:solidFill>
                            <a:srgbClr val="1C608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Crema</a:t>
                      </a:r>
                      <a:r>
                        <a:rPr lang="es-ES" sz="1200" b="1" i="1" noProof="0">
                          <a:solidFill>
                            <a:srgbClr val="1C608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200" b="1" i="0" noProof="0">
                          <a:solidFill>
                            <a:srgbClr val="1C608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CAL/BDP PAD</a:t>
                      </a:r>
                      <a:r>
                        <a:rPr lang="es-ES" sz="1200" b="1" i="0" baseline="30000" noProof="0">
                          <a:solidFill>
                            <a:srgbClr val="1C608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TM</a:t>
                      </a:r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solidFill>
                            <a:srgbClr val="1C60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50,8 %</a:t>
                      </a:r>
                    </a:p>
                  </a:txBody>
                  <a:tcPr marL="91366" marR="91366" marT="45683" marB="45683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380211"/>
                  </a:ext>
                </a:extLst>
              </a:tr>
              <a:tr h="339995">
                <a:tc>
                  <a:txBody>
                    <a:bodyPr/>
                    <a:lstStyle/>
                    <a:p>
                      <a:pPr marL="0" marR="0" lvl="0" indent="0" algn="l" defTabSz="9135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noProof="0">
                          <a:solidFill>
                            <a:srgbClr val="1C608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Vehículo crema PAD</a:t>
                      </a:r>
                      <a:r>
                        <a:rPr lang="es-ES" sz="1200" b="1" baseline="30000" noProof="0">
                          <a:solidFill>
                            <a:srgbClr val="1C608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TM</a:t>
                      </a:r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noProof="0">
                          <a:solidFill>
                            <a:srgbClr val="1C608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9,3 %</a:t>
                      </a:r>
                    </a:p>
                  </a:txBody>
                  <a:tcPr marL="91366" marR="91366" marT="45683" marB="45683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900333"/>
                  </a:ext>
                </a:extLst>
              </a:tr>
            </a:tbl>
          </a:graphicData>
        </a:graphic>
      </p:graphicFrame>
      <p:pic>
        <p:nvPicPr>
          <p:cNvPr id="16386" name="Picture 2" descr="Ver las imágenes de origen">
            <a:extLst>
              <a:ext uri="{FF2B5EF4-FFF2-40B4-BE49-F238E27FC236}">
                <a16:creationId xmlns:a16="http://schemas.microsoft.com/office/drawing/2014/main" id="{5C01F292-81E5-187A-981A-BE0443626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5681" r="26319"/>
          <a:stretch>
            <a:fillRect/>
          </a:stretch>
        </p:blipFill>
        <p:spPr bwMode="auto">
          <a:xfrm>
            <a:off x="9454959" y="457385"/>
            <a:ext cx="2256019" cy="2650824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A0835D7-08B1-0B04-9028-892D96CD9E39}"/>
              </a:ext>
            </a:extLst>
          </p:cNvPr>
          <p:cNvSpPr txBox="1"/>
          <p:nvPr/>
        </p:nvSpPr>
        <p:spPr>
          <a:xfrm>
            <a:off x="598149" y="5983119"/>
            <a:ext cx="7816306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rial"/>
              </a:rPr>
              <a:t>CAL/BDP: </a:t>
            </a:r>
            <a:r>
              <a:rPr kumimoji="0" lang="es-ES" sz="900" b="0" i="0" u="none" strike="noStrike" kern="1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rial"/>
              </a:rPr>
              <a:t>calcipotriol</a:t>
            </a:r>
            <a:r>
              <a:rPr kumimoji="0" lang="es-ES" sz="900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rial"/>
              </a:rPr>
              <a:t>/betametasona dipropionato; </a:t>
            </a:r>
            <a:r>
              <a:rPr kumimoji="0" lang="es-ES" sz="9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rial"/>
              </a:rPr>
              <a:t>PAD: </a:t>
            </a:r>
            <a:r>
              <a:rPr kumimoji="0" lang="es-ES" sz="900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rial"/>
              </a:rPr>
              <a:t>dispersión de </a:t>
            </a:r>
            <a:r>
              <a:rPr kumimoji="0" lang="es-ES" sz="900" b="0" i="0" u="none" strike="noStrike" kern="1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rial"/>
              </a:rPr>
              <a:t>poliafrones</a:t>
            </a:r>
            <a:r>
              <a:rPr kumimoji="0" lang="es-ES" sz="900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rial"/>
              </a:rPr>
              <a:t>; </a:t>
            </a: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PGA: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evaluación global del médico</a:t>
            </a:r>
            <a:r>
              <a:rPr kumimoji="0" lang="es-ES" sz="900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rial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275BDA-E17F-21D3-12AD-CD677DE89520}"/>
              </a:ext>
            </a:extLst>
          </p:cNvPr>
          <p:cNvSpPr txBox="1"/>
          <p:nvPr/>
        </p:nvSpPr>
        <p:spPr>
          <a:xfrm>
            <a:off x="1507014" y="4908070"/>
            <a:ext cx="557547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Prospecto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Wynzora</a:t>
            </a:r>
            <a:r>
              <a:rPr kumimoji="0" lang="es-ES" sz="700" b="0" i="0" u="none" strike="noStrike" kern="1200" cap="none" spc="0" normalizeH="0" baseline="3000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AEMPS. Disponible en: 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https://cima.aemps.es/cima/dochtml/p/86088/P_86088.html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Último acceso: febrero 2025.</a:t>
            </a:r>
            <a:r>
              <a:rPr kumimoji="0" lang="es-ES" sz="700" b="0" i="0" u="none" strike="noStrike" kern="1200" cap="none" spc="0" normalizeH="0" baseline="3000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0090D61A-CFDC-40B0-C0A5-7B35989C02D5}"/>
              </a:ext>
            </a:extLst>
          </p:cNvPr>
          <p:cNvSpPr/>
          <p:nvPr/>
        </p:nvSpPr>
        <p:spPr>
          <a:xfrm>
            <a:off x="719902" y="1450529"/>
            <a:ext cx="1574223" cy="1574223"/>
          </a:xfrm>
          <a:prstGeom prst="ellipse">
            <a:avLst/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250125E-27DA-4999-3C7D-D547A7981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860" y="1679338"/>
            <a:ext cx="997690" cy="997690"/>
          </a:xfrm>
          <a:prstGeom prst="rect">
            <a:avLst/>
          </a:prstGeom>
        </p:spPr>
      </p:pic>
      <p:sp>
        <p:nvSpPr>
          <p:cNvPr id="7" name="CuadroTexto 63">
            <a:extLst>
              <a:ext uri="{FF2B5EF4-FFF2-40B4-BE49-F238E27FC236}">
                <a16:creationId xmlns:a16="http://schemas.microsoft.com/office/drawing/2014/main" id="{A6346BE5-6B1B-235C-C8BA-089598B1BD66}"/>
              </a:ext>
            </a:extLst>
          </p:cNvPr>
          <p:cNvSpPr txBox="1"/>
          <p:nvPr/>
        </p:nvSpPr>
        <p:spPr>
          <a:xfrm>
            <a:off x="561964" y="6424171"/>
            <a:ext cx="9058017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Prospecto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Wynzora</a:t>
            </a:r>
            <a:r>
              <a:rPr kumimoji="0" lang="es-ES" sz="7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AEMPS. Disponible en: https://cima.aemps.es/cima/dochtml/p/86088/P_86088.html. Último acceso: febrero 2025. </a:t>
            </a:r>
            <a:r>
              <a:rPr kumimoji="0" lang="es-E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Torres T, Galván J,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Crutchley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N, </a:t>
            </a:r>
            <a:r>
              <a:rPr kumimoji="0" lang="es-E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Calcipotriol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Betamethasone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Dipropionate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Cream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Technology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Plaque Psoriasis: A Narrative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Review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Dermatol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Heidelb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). 2023 Oct;13(10):2153-2169.</a:t>
            </a:r>
          </a:p>
        </p:txBody>
      </p:sp>
      <p:sp>
        <p:nvSpPr>
          <p:cNvPr id="9" name="Google Shape;244;p15">
            <a:extLst>
              <a:ext uri="{FF2B5EF4-FFF2-40B4-BE49-F238E27FC236}">
                <a16:creationId xmlns:a16="http://schemas.microsoft.com/office/drawing/2014/main" id="{4A1D798C-9ED9-5D59-A3F8-E19E2C0180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3057" y="580594"/>
            <a:ext cx="10563577" cy="50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>
                <a:solidFill>
                  <a:srgbClr val="015B76"/>
                </a:solidFill>
                <a:ea typeface="Montserrat"/>
                <a:sym typeface="Montserrat"/>
              </a:rPr>
              <a:t>Caso clínico 1: Cuero Cabelludo</a:t>
            </a:r>
            <a:endParaRPr>
              <a:solidFill>
                <a:srgbClr val="015B76"/>
              </a:solidFill>
              <a:ea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476440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221E134E-6F0F-18FC-4819-B79D0F472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3828DEE9-AE3F-E5A0-C96E-CAA70358E084}"/>
              </a:ext>
            </a:extLst>
          </p:cNvPr>
          <p:cNvSpPr/>
          <p:nvPr/>
        </p:nvSpPr>
        <p:spPr>
          <a:xfrm>
            <a:off x="1005185" y="4106173"/>
            <a:ext cx="1942119" cy="1563350"/>
          </a:xfrm>
          <a:prstGeom prst="roundRect">
            <a:avLst/>
          </a:prstGeom>
          <a:solidFill>
            <a:srgbClr val="F4A7AD"/>
          </a:solidFill>
          <a:ln>
            <a:solidFill>
              <a:srgbClr val="F4A7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003E7F26-335F-65D1-C41C-0E875000046B}"/>
              </a:ext>
            </a:extLst>
          </p:cNvPr>
          <p:cNvSpPr/>
          <p:nvPr/>
        </p:nvSpPr>
        <p:spPr>
          <a:xfrm>
            <a:off x="1005186" y="1955498"/>
            <a:ext cx="1865486" cy="1077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8B4598BC-E9B0-3F17-F086-AFE56BD4B6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5185" y="268816"/>
            <a:ext cx="10563577" cy="92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>
                <a:solidFill>
                  <a:srgbClr val="015B76"/>
                </a:solidFill>
                <a:ea typeface="Montserrat"/>
                <a:sym typeface="Montserrat"/>
              </a:rPr>
              <a:t>Caso clínico 1: Cuero Cabelludo</a:t>
            </a:r>
            <a:endParaRPr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B7AE4C-39F7-FB57-F3E7-D46E1E670359}"/>
              </a:ext>
            </a:extLst>
          </p:cNvPr>
          <p:cNvSpPr txBox="1"/>
          <p:nvPr/>
        </p:nvSpPr>
        <p:spPr>
          <a:xfrm>
            <a:off x="1067821" y="2078609"/>
            <a:ext cx="21038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Antes</a:t>
            </a: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de la aplicación de CAL/BDP crema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E9C686C-8DD1-AD6F-3E6D-A6BA627B145E}"/>
              </a:ext>
            </a:extLst>
          </p:cNvPr>
          <p:cNvGrpSpPr/>
          <p:nvPr/>
        </p:nvGrpSpPr>
        <p:grpSpPr>
          <a:xfrm>
            <a:off x="3383109" y="1355102"/>
            <a:ext cx="8396677" cy="2355809"/>
            <a:chOff x="2906491" y="1285433"/>
            <a:chExt cx="8396677" cy="2355809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53E0F41-DBEA-8FB0-6734-01A31E357E59}"/>
                </a:ext>
              </a:extLst>
            </p:cNvPr>
            <p:cNvSpPr txBox="1"/>
            <p:nvPr/>
          </p:nvSpPr>
          <p:spPr>
            <a:xfrm>
              <a:off x="2906491" y="3395021"/>
              <a:ext cx="839667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FIGURA 1.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Placas </a:t>
              </a:r>
              <a:r>
                <a:rPr kumimoji="0" lang="es-ES" sz="10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eritematodescamativas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con escamas nacaradas, que afectan a prácticamente la totalidad del cuero cabelludo.</a:t>
              </a: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E181F721-6F60-B887-ECEF-2A2A2F2A10D7}"/>
                </a:ext>
              </a:extLst>
            </p:cNvPr>
            <p:cNvGrpSpPr/>
            <p:nvPr/>
          </p:nvGrpSpPr>
          <p:grpSpPr>
            <a:xfrm>
              <a:off x="2986318" y="1285433"/>
              <a:ext cx="8316850" cy="2065428"/>
              <a:chOff x="2986318" y="1405179"/>
              <a:chExt cx="8316850" cy="2065428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F09400E7-3434-FBF1-B6B6-0C89422A5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34" t="18512" r="72186" b="22045"/>
              <a:stretch/>
            </p:blipFill>
            <p:spPr>
              <a:xfrm>
                <a:off x="2986318" y="1405180"/>
                <a:ext cx="2018523" cy="2065427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E901F161-1DBD-7D8D-9798-1092B2EB54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385" t="18512" r="47354" b="22045"/>
              <a:stretch/>
            </p:blipFill>
            <p:spPr>
              <a:xfrm>
                <a:off x="5067476" y="1405180"/>
                <a:ext cx="2050691" cy="2065427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67DBDFBE-CA0A-29C2-ACFD-6914B72B44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312" t="11164" r="25567" b="36261"/>
              <a:stretch/>
            </p:blipFill>
            <p:spPr>
              <a:xfrm>
                <a:off x="7180802" y="1405179"/>
                <a:ext cx="2018523" cy="2065427"/>
              </a:xfrm>
              <a:prstGeom prst="rect">
                <a:avLst/>
              </a:prstGeom>
            </p:spPr>
          </p:pic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EDF6C80D-9653-225F-8D8A-A2621B7ADC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4861" t="10289" r="4019" b="37961"/>
              <a:stretch/>
            </p:blipFill>
            <p:spPr>
              <a:xfrm>
                <a:off x="9252477" y="1405179"/>
                <a:ext cx="2050691" cy="2065427"/>
              </a:xfrm>
              <a:prstGeom prst="rect">
                <a:avLst/>
              </a:prstGeom>
            </p:spPr>
          </p:pic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543B4A5C-B873-E1ED-E535-7B4D371760E3}"/>
              </a:ext>
            </a:extLst>
          </p:cNvPr>
          <p:cNvGrpSpPr/>
          <p:nvPr/>
        </p:nvGrpSpPr>
        <p:grpSpPr>
          <a:xfrm>
            <a:off x="3383109" y="3798170"/>
            <a:ext cx="8652661" cy="2509537"/>
            <a:chOff x="2906491" y="3938128"/>
            <a:chExt cx="8652661" cy="2509537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10CE4A1-D658-E4A7-5880-F546DB2CA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32" t="17863" r="73178" b="32128"/>
            <a:stretch/>
          </p:blipFill>
          <p:spPr>
            <a:xfrm>
              <a:off x="2984128" y="3938128"/>
              <a:ext cx="2018523" cy="2058278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0FB28CF-E383-4956-FE80-C1DB8FD3106F}"/>
                </a:ext>
              </a:extLst>
            </p:cNvPr>
            <p:cNvSpPr txBox="1"/>
            <p:nvPr/>
          </p:nvSpPr>
          <p:spPr>
            <a:xfrm>
              <a:off x="2906491" y="6047555"/>
              <a:ext cx="865266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FIGURA 2.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Tras semanas de tratamiento tópico con CAL/BDP crema </a:t>
              </a:r>
              <a:r>
                <a:rPr kumimoji="0" lang="es-ES" sz="10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se observa disminución en el número y tamaño de lesiones en cuero cabelludo, </a:t>
              </a:r>
              <a:r>
                <a:rPr kumimoji="0" lang="es-ES" sz="10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apreciandose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pequeñas placas escasamente descamativas no infiltradas localizadas principalmente en zona biparietal y retroauricular.</a:t>
              </a: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99DE1376-2352-3DD1-A052-4FB21510C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569" t="18231" r="49403" b="30728"/>
            <a:stretch/>
          </p:blipFill>
          <p:spPr>
            <a:xfrm>
              <a:off x="5065286" y="3938129"/>
              <a:ext cx="2052395" cy="2058278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782D16FE-A50A-286E-A1ED-22705EA29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343" t="21097" r="25629" b="27236"/>
            <a:stretch/>
          </p:blipFill>
          <p:spPr>
            <a:xfrm>
              <a:off x="7178126" y="3938128"/>
              <a:ext cx="2027556" cy="2058278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35C541B4-681A-74DB-F8D0-411B3C8D7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118" t="19244" r="2694" b="31533"/>
            <a:stretch/>
          </p:blipFill>
          <p:spPr>
            <a:xfrm>
              <a:off x="9252477" y="3938129"/>
              <a:ext cx="2050691" cy="2058278"/>
            </a:xfrm>
            <a:prstGeom prst="rect">
              <a:avLst/>
            </a:prstGeom>
          </p:spPr>
        </p:pic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DADB43A-F0DA-FCF0-89FC-BD5A89899F4D}"/>
              </a:ext>
            </a:extLst>
          </p:cNvPr>
          <p:cNvSpPr txBox="1"/>
          <p:nvPr/>
        </p:nvSpPr>
        <p:spPr>
          <a:xfrm>
            <a:off x="1081819" y="4349239"/>
            <a:ext cx="18654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600" b="1">
                <a:solidFill>
                  <a:srgbClr val="1D2C4F"/>
                </a:solidFill>
                <a:effectLst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 semanas después</a:t>
            </a: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de la aplicación de CAL/BDP crema</a:t>
            </a:r>
          </a:p>
        </p:txBody>
      </p:sp>
      <p:sp>
        <p:nvSpPr>
          <p:cNvPr id="29" name="Marcador de contenido 11">
            <a:extLst>
              <a:ext uri="{FF2B5EF4-FFF2-40B4-BE49-F238E27FC236}">
                <a16:creationId xmlns:a16="http://schemas.microsoft.com/office/drawing/2014/main" id="{D850B2DF-D610-5636-4889-4ACD231DBFCC}"/>
              </a:ext>
            </a:extLst>
          </p:cNvPr>
          <p:cNvSpPr txBox="1">
            <a:spLocks/>
          </p:cNvSpPr>
          <p:nvPr/>
        </p:nvSpPr>
        <p:spPr>
          <a:xfrm>
            <a:off x="845853" y="6408236"/>
            <a:ext cx="11101427" cy="24622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BDP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betametasona dipropionato, </a:t>
            </a: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CAL: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calcipotriol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8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4461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DE3BF-6BDE-5035-B3CF-0A71A0E6A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dondear rectángulo de esquina diagonal 4">
            <a:extLst>
              <a:ext uri="{FF2B5EF4-FFF2-40B4-BE49-F238E27FC236}">
                <a16:creationId xmlns:a16="http://schemas.microsoft.com/office/drawing/2014/main" id="{D21A8E91-A28D-3CFA-F80E-9101165132AA}"/>
              </a:ext>
            </a:extLst>
          </p:cNvPr>
          <p:cNvSpPr/>
          <p:nvPr/>
        </p:nvSpPr>
        <p:spPr>
          <a:xfrm>
            <a:off x="6942144" y="1595531"/>
            <a:ext cx="4537567" cy="3415006"/>
          </a:xfrm>
          <a:prstGeom prst="round2DiagRect">
            <a:avLst>
              <a:gd name="adj1" fmla="val 22781"/>
              <a:gd name="adj2" fmla="val 0"/>
            </a:avLst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dondear rectángulo de esquina diagonal 1">
            <a:extLst>
              <a:ext uri="{FF2B5EF4-FFF2-40B4-BE49-F238E27FC236}">
                <a16:creationId xmlns:a16="http://schemas.microsoft.com/office/drawing/2014/main" id="{F5B3AA09-6899-A763-2F9D-1778772EF576}"/>
              </a:ext>
            </a:extLst>
          </p:cNvPr>
          <p:cNvSpPr/>
          <p:nvPr/>
        </p:nvSpPr>
        <p:spPr>
          <a:xfrm flipV="1">
            <a:off x="609482" y="1595535"/>
            <a:ext cx="6229857" cy="3415004"/>
          </a:xfrm>
          <a:prstGeom prst="round2DiagRect">
            <a:avLst/>
          </a:prstGeom>
          <a:solidFill>
            <a:srgbClr val="E2F3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EE1AB30-1372-3BA7-3A83-81BD37EBFA72}"/>
              </a:ext>
            </a:extLst>
          </p:cNvPr>
          <p:cNvSpPr txBox="1"/>
          <p:nvPr/>
        </p:nvSpPr>
        <p:spPr>
          <a:xfrm>
            <a:off x="745659" y="2088874"/>
            <a:ext cx="5601647" cy="28684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98696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Paciente de 65 años con psoriasis en cuero cabelludo de 5 años de evolución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98696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1C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98696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Tratamientos previos con </a:t>
            </a:r>
            <a:r>
              <a:rPr kumimoji="0" lang="es-ES" sz="1600" b="1" i="0" u="none" strike="noStrike" kern="0" cap="none" spc="0" normalizeH="0" baseline="0" noProof="0" err="1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calcipotriol</a:t>
            </a: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/betametasona gel y </a:t>
            </a:r>
            <a:r>
              <a:rPr kumimoji="0" lang="es-ES" sz="1600" b="1" i="0" u="none" strike="noStrike" kern="0" cap="none" spc="0" normalizeH="0" baseline="0" noProof="0" err="1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adalimumab</a:t>
            </a: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40 mg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98696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1C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98696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Buena respuesta a ADA pero suspende por mareos, astenia y cefalea</a:t>
            </a: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1C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98696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endParaRPr kumimoji="0" lang="es-ES" sz="900" b="0" i="0" u="none" strike="noStrike" kern="0" cap="none" spc="0" normalizeH="0" baseline="0" noProof="0">
              <a:ln>
                <a:noFill/>
              </a:ln>
              <a:solidFill>
                <a:srgbClr val="1C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8696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srgbClr val="1C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647A39C-A9F9-4C75-8AA8-7DBD7657C095}"/>
              </a:ext>
            </a:extLst>
          </p:cNvPr>
          <p:cNvSpPr/>
          <p:nvPr/>
        </p:nvSpPr>
        <p:spPr>
          <a:xfrm>
            <a:off x="11260400" y="17622"/>
            <a:ext cx="877569" cy="34813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7296774-66BA-D71F-D818-0F08FADDF1CC}"/>
              </a:ext>
            </a:extLst>
          </p:cNvPr>
          <p:cNvSpPr txBox="1"/>
          <p:nvPr/>
        </p:nvSpPr>
        <p:spPr>
          <a:xfrm>
            <a:off x="7419749" y="2088874"/>
            <a:ext cx="3431754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Exploración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1C608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986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Placas </a:t>
            </a:r>
            <a:r>
              <a:rPr kumimoji="0" lang="es-ES" sz="1600" b="0" i="0" u="none" strike="noStrike" kern="1200" cap="none" spc="0" normalizeH="0" baseline="0" noProof="0" err="1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eritematodescamativas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bien delimitadas e infiltradas, pruriginosas</a:t>
            </a: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986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BSA: 1 %, PASI: 1, PGA: 5 </a:t>
            </a: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986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Estas lesiones limitaban significativamente la audición, impactando su calidad de vida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439944BF-A55D-EDCC-8611-A972A140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59" y="634501"/>
            <a:ext cx="10319906" cy="547746"/>
          </a:xfrm>
        </p:spPr>
        <p:txBody>
          <a:bodyPr/>
          <a:lstStyle/>
          <a:p>
            <a:r>
              <a:rPr lang="es-ES_tradnl" sz="2800" dirty="0"/>
              <a:t>Caso clínico 2: Paciente con problemas de audición </a:t>
            </a:r>
            <a:endParaRPr lang="es-ES" sz="28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DDB2198-D8A2-3B78-2A9B-15E5196D4F5C}"/>
              </a:ext>
            </a:extLst>
          </p:cNvPr>
          <p:cNvSpPr txBox="1"/>
          <p:nvPr/>
        </p:nvSpPr>
        <p:spPr>
          <a:xfrm>
            <a:off x="606033" y="5980476"/>
            <a:ext cx="11113832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ADA: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9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adalimumab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 </a:t>
            </a: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BSA: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área de superficie corporal</a:t>
            </a:r>
            <a:r>
              <a:rPr kumimoji="0" lang="es-ES" sz="9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PASI: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índice de severidad del área de psoriasis</a:t>
            </a:r>
            <a:r>
              <a:rPr kumimoji="0" lang="es-ES" sz="9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 </a:t>
            </a: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PGA: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evaluación global del médico</a:t>
            </a:r>
            <a:r>
              <a:rPr kumimoji="0" lang="es-ES" sz="9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446BC451-3934-FAEF-7491-6ED275830FD2}"/>
              </a:ext>
            </a:extLst>
          </p:cNvPr>
          <p:cNvSpPr txBox="1"/>
          <p:nvPr/>
        </p:nvSpPr>
        <p:spPr>
          <a:xfrm>
            <a:off x="607620" y="5748789"/>
            <a:ext cx="10653923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*Caso clínico aportado por el Dr. Manuel Galán en condiciones de Ficha Técnica, no publicado. El paciente ha dado su consentimiento para el uso de imágenes.</a:t>
            </a:r>
            <a:endParaRPr kumimoji="0" lang="es-ES" sz="9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548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3DC9B05B-C18D-53AA-F331-65576B57476E}"/>
              </a:ext>
            </a:extLst>
          </p:cNvPr>
          <p:cNvSpPr/>
          <p:nvPr/>
        </p:nvSpPr>
        <p:spPr>
          <a:xfrm rot="21390163">
            <a:off x="468094" y="858965"/>
            <a:ext cx="7628748" cy="5316131"/>
          </a:xfrm>
          <a:prstGeom prst="roundRect">
            <a:avLst>
              <a:gd name="adj" fmla="val 9417"/>
            </a:avLst>
          </a:prstGeom>
          <a:solidFill>
            <a:srgbClr val="FCCC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89CD87-44DB-1FF2-F9BA-B24778A11E5B}"/>
              </a:ext>
            </a:extLst>
          </p:cNvPr>
          <p:cNvSpPr txBox="1"/>
          <p:nvPr/>
        </p:nvSpPr>
        <p:spPr>
          <a:xfrm>
            <a:off x="8434387" y="1439888"/>
            <a:ext cx="317515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Placas </a:t>
            </a:r>
            <a:r>
              <a:rPr kumimoji="0" lang="es-ES" sz="1800" b="1" i="0" u="none" strike="noStrike" kern="1200" cap="none" spc="0" normalizeH="0" baseline="0" noProof="0" err="1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eritematodescamativas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bien delimitadas infiltradas y pruriginosas </a:t>
            </a:r>
            <a:b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concha auricular </a:t>
            </a:r>
            <a:b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conducto auditivo externo bilaterales </a:t>
            </a:r>
            <a:b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aparecen un mes después de suspender </a:t>
            </a:r>
            <a:b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tratamiento </a:t>
            </a:r>
            <a:b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biológicos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093CF9-ED9E-2EA7-AF55-54BAFD3E3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3" t="3703" r="56989" b="16173"/>
          <a:stretch/>
        </p:blipFill>
        <p:spPr>
          <a:xfrm>
            <a:off x="722560" y="1192764"/>
            <a:ext cx="3500927" cy="44054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B882B6-E6F5-F333-C4E7-2B73F75E8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55958" t="3704" r="3226" b="16164"/>
          <a:stretch/>
        </p:blipFill>
        <p:spPr>
          <a:xfrm>
            <a:off x="4223487" y="1189468"/>
            <a:ext cx="3644919" cy="4408718"/>
          </a:xfrm>
          <a:prstGeom prst="rect">
            <a:avLst/>
          </a:prstGeom>
        </p:spPr>
      </p:pic>
      <p:sp>
        <p:nvSpPr>
          <p:cNvPr id="7" name="CuadroTexto 2">
            <a:extLst>
              <a:ext uri="{FF2B5EF4-FFF2-40B4-BE49-F238E27FC236}">
                <a16:creationId xmlns:a16="http://schemas.microsoft.com/office/drawing/2014/main" id="{FB8E4CA0-A587-38BE-ABE3-666A69944A47}"/>
              </a:ext>
            </a:extLst>
          </p:cNvPr>
          <p:cNvSpPr txBox="1"/>
          <p:nvPr/>
        </p:nvSpPr>
        <p:spPr>
          <a:xfrm>
            <a:off x="722560" y="5665236"/>
            <a:ext cx="441549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*Caso clínico aportado por el Dr. Manuel Galán en condiciones de Ficha Técnica, no publicado. El paciente ha dado su consentimiento para el uso de imágenes.</a:t>
            </a:r>
            <a:endParaRPr kumimoji="0" lang="es-ES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5020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7F83C-280D-D382-8EE0-1D55277EC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dondear rectángulo de esquina diagonal 4">
            <a:extLst>
              <a:ext uri="{FF2B5EF4-FFF2-40B4-BE49-F238E27FC236}">
                <a16:creationId xmlns:a16="http://schemas.microsoft.com/office/drawing/2014/main" id="{99139769-D566-B88E-18EB-7C81D2F4D59E}"/>
              </a:ext>
            </a:extLst>
          </p:cNvPr>
          <p:cNvSpPr/>
          <p:nvPr/>
        </p:nvSpPr>
        <p:spPr>
          <a:xfrm>
            <a:off x="4837106" y="1595531"/>
            <a:ext cx="6642605" cy="3189829"/>
          </a:xfrm>
          <a:prstGeom prst="round2DiagRect">
            <a:avLst>
              <a:gd name="adj1" fmla="val 22781"/>
              <a:gd name="adj2" fmla="val 0"/>
            </a:avLst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dondear rectángulo de esquina diagonal 1">
            <a:extLst>
              <a:ext uri="{FF2B5EF4-FFF2-40B4-BE49-F238E27FC236}">
                <a16:creationId xmlns:a16="http://schemas.microsoft.com/office/drawing/2014/main" id="{12DF69D1-C7FD-DAFA-612C-ADC8DA9E9D43}"/>
              </a:ext>
            </a:extLst>
          </p:cNvPr>
          <p:cNvSpPr/>
          <p:nvPr/>
        </p:nvSpPr>
        <p:spPr>
          <a:xfrm flipV="1">
            <a:off x="596554" y="1595533"/>
            <a:ext cx="4091447" cy="3189827"/>
          </a:xfrm>
          <a:prstGeom prst="round2DiagRect">
            <a:avLst/>
          </a:prstGeom>
          <a:solidFill>
            <a:srgbClr val="E2F3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4376B71-2B47-4C27-3049-2CC1DD785727}"/>
              </a:ext>
            </a:extLst>
          </p:cNvPr>
          <p:cNvSpPr txBox="1"/>
          <p:nvPr/>
        </p:nvSpPr>
        <p:spPr>
          <a:xfrm>
            <a:off x="745659" y="2088874"/>
            <a:ext cx="3568011" cy="18379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986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inició tratamiento tópico con </a:t>
            </a:r>
            <a:r>
              <a:rPr kumimoji="0" lang="es-ES" sz="1600" b="1" i="0" u="none" strike="noStrike" kern="0" cap="none" spc="0" normalizeH="0" baseline="0" noProof="0" err="1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calcipotriol</a:t>
            </a: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50 microgramos/g + betametasona 0,5 mg/g </a:t>
            </a:r>
            <a:b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crema, una vez al día durante 5 semanas </a:t>
            </a: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srgbClr val="1C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986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srgbClr val="1C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D782483-656C-0F51-018A-1B6028D9AC87}"/>
              </a:ext>
            </a:extLst>
          </p:cNvPr>
          <p:cNvSpPr/>
          <p:nvPr/>
        </p:nvSpPr>
        <p:spPr>
          <a:xfrm>
            <a:off x="11260400" y="17622"/>
            <a:ext cx="877569" cy="34813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BC6B84C-9686-FED6-E283-63CD4FDCA03D}"/>
              </a:ext>
            </a:extLst>
          </p:cNvPr>
          <p:cNvSpPr txBox="1"/>
          <p:nvPr/>
        </p:nvSpPr>
        <p:spPr>
          <a:xfrm>
            <a:off x="5276192" y="1900490"/>
            <a:ext cx="5615328" cy="26520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DCFD6"/>
              </a:buClr>
              <a:buSzPct val="105000"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Tratamiento</a:t>
            </a: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1C6082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700"/>
              </a:spcAft>
              <a:buClr>
                <a:srgbClr val="F98696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Tras 5 semanas de tratamiento se consiguió aclaramiento total de las lesiones (PASI 100) en ambas conchas auriculares y en ambos conductos auditivos externos (BSA: 0 %, PASI: 0, PGA: 0) sin presentar efectos adversos asociados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98696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El paciente comentó la comodidad, </a:t>
            </a:r>
            <a:r>
              <a:rPr kumimoji="0" lang="es-ES" sz="1600" b="1" i="0" u="none" strike="noStrike" kern="1200" cap="none" spc="0" normalizeH="0" baseline="0" noProof="0" err="1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cosmeticidad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b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y buena tolerabilidad a la crema, recuperando completamente la audición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81F29B-61C4-8517-6FAA-C7367FB4AC30}"/>
              </a:ext>
            </a:extLst>
          </p:cNvPr>
          <p:cNvSpPr txBox="1"/>
          <p:nvPr/>
        </p:nvSpPr>
        <p:spPr>
          <a:xfrm>
            <a:off x="595450" y="5992668"/>
            <a:ext cx="11113832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BSA: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área de superficie corporal</a:t>
            </a:r>
            <a:r>
              <a:rPr kumimoji="0" lang="es-ES" sz="9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PASI: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índice de severidad del área de psoriasis</a:t>
            </a:r>
            <a:r>
              <a:rPr kumimoji="0" lang="es-ES" sz="9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 </a:t>
            </a: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PGA: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evaluación global del médico</a:t>
            </a:r>
            <a:r>
              <a:rPr kumimoji="0" lang="es-ES" sz="9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9DA2A6A8-0041-8DB7-7BD6-063A8E5E4738}"/>
              </a:ext>
            </a:extLst>
          </p:cNvPr>
          <p:cNvSpPr txBox="1"/>
          <p:nvPr/>
        </p:nvSpPr>
        <p:spPr>
          <a:xfrm>
            <a:off x="607620" y="5760884"/>
            <a:ext cx="10653923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*Caso clínico aportado por el Dr. Manuel Galán en condiciones de Ficha Técnica, no publicado. El paciente ha dado su consentimiento para el uso de imágenes.</a:t>
            </a:r>
            <a:endParaRPr kumimoji="0" lang="es-ES" sz="9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6B0D23B-A70E-661F-DA89-5DA54937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35000"/>
            <a:ext cx="10656888" cy="1325563"/>
          </a:xfrm>
        </p:spPr>
        <p:txBody>
          <a:bodyPr/>
          <a:lstStyle/>
          <a:p>
            <a:r>
              <a:rPr lang="es-ES_tradnl" sz="2800" dirty="0"/>
              <a:t>Caso clínico 2: Paciente con problemas de audición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3517738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79874DA-955F-F010-68E6-BD8F2EFCDFB6}"/>
              </a:ext>
            </a:extLst>
          </p:cNvPr>
          <p:cNvSpPr/>
          <p:nvPr/>
        </p:nvSpPr>
        <p:spPr>
          <a:xfrm rot="21390163">
            <a:off x="466057" y="859027"/>
            <a:ext cx="7628748" cy="5249375"/>
          </a:xfrm>
          <a:prstGeom prst="roundRect">
            <a:avLst>
              <a:gd name="adj" fmla="val 9417"/>
            </a:avLst>
          </a:prstGeom>
          <a:solidFill>
            <a:srgbClr val="FCCC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2238C6-695A-D7C7-0153-13FBD1BE92A7}"/>
              </a:ext>
            </a:extLst>
          </p:cNvPr>
          <p:cNvSpPr txBox="1"/>
          <p:nvPr/>
        </p:nvSpPr>
        <p:spPr>
          <a:xfrm>
            <a:off x="8434387" y="1439888"/>
            <a:ext cx="2142771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Tras 5 semanas 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de tratamiento </a:t>
            </a:r>
            <a:b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se consiguió aclaramiento total </a:t>
            </a:r>
            <a:b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1C6082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de las lesiones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4D14B34-3818-0C53-9988-F5A8DB517034}"/>
              </a:ext>
            </a:extLst>
          </p:cNvPr>
          <p:cNvGrpSpPr/>
          <p:nvPr/>
        </p:nvGrpSpPr>
        <p:grpSpPr>
          <a:xfrm>
            <a:off x="802640" y="1290320"/>
            <a:ext cx="6969760" cy="4185920"/>
            <a:chOff x="802640" y="1290320"/>
            <a:chExt cx="6969760" cy="418592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83CF884-2515-DA90-FD9B-09360AC4F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24" t="1456" r="1736" b="3533"/>
            <a:stretch/>
          </p:blipFill>
          <p:spPr>
            <a:xfrm>
              <a:off x="802640" y="1290320"/>
              <a:ext cx="6969760" cy="418592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8521D45B-F998-57C2-3310-4A13E85F0590}"/>
                </a:ext>
              </a:extLst>
            </p:cNvPr>
            <p:cNvCxnSpPr>
              <a:cxnSpLocks/>
            </p:cNvCxnSpPr>
            <p:nvPr/>
          </p:nvCxnSpPr>
          <p:spPr>
            <a:xfrm>
              <a:off x="4292301" y="1290320"/>
              <a:ext cx="0" cy="41859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uadroTexto 2">
            <a:extLst>
              <a:ext uri="{FF2B5EF4-FFF2-40B4-BE49-F238E27FC236}">
                <a16:creationId xmlns:a16="http://schemas.microsoft.com/office/drawing/2014/main" id="{43FCE526-85EC-52E1-5097-30CCD446D4DE}"/>
              </a:ext>
            </a:extLst>
          </p:cNvPr>
          <p:cNvSpPr txBox="1"/>
          <p:nvPr/>
        </p:nvSpPr>
        <p:spPr>
          <a:xfrm>
            <a:off x="716479" y="5567680"/>
            <a:ext cx="433449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*Caso clínico aportado por el Dr. Manuel Galán en condiciones de Ficha Técnica, no publicado. El paciente ha dado su consentimiento para el uso de imágenes.</a:t>
            </a:r>
            <a:endParaRPr kumimoji="0" lang="es-ES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2050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66674392-2F02-AAD2-FAA5-3894A6A6C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EBF763D3-137B-E818-A513-752C0DEF0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2960" y="581696"/>
            <a:ext cx="10563577" cy="53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3: Paciente Oncológico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245" name="Google Shape;245;p15">
            <a:extLst>
              <a:ext uri="{FF2B5EF4-FFF2-40B4-BE49-F238E27FC236}">
                <a16:creationId xmlns:a16="http://schemas.microsoft.com/office/drawing/2014/main" id="{A723B57E-C2DE-A582-4527-F096F1975AB5}"/>
              </a:ext>
            </a:extLst>
          </p:cNvPr>
          <p:cNvSpPr txBox="1"/>
          <p:nvPr/>
        </p:nvSpPr>
        <p:spPr>
          <a:xfrm>
            <a:off x="1823633" y="1413083"/>
            <a:ext cx="9538503" cy="346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ts val="1400"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Anamnesis</a:t>
            </a:r>
            <a:endParaRPr kumimoji="0" lang="es-ES_tradnl" sz="2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kumimoji="0" lang="es-ES_tradnl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Paciente varón de 77 años con mesotelioma pleural irresecable hace 14 meses tratado con </a:t>
            </a:r>
            <a:r>
              <a:rPr kumimoji="0" lang="es-ES" sz="14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nivolumab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(inhibidor de PD1) e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ipilimumab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(inhibidor de CTLA4) desde hacía 8 meses.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 meses después del inicio de inmunoterapia: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Lesiones cutáneas pruriginosas afectando calidad de vida y sueño.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Nivolumab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reportado en múltiples artículos como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inductor de psoriasis </a:t>
            </a:r>
            <a:r>
              <a:rPr kumimoji="0" lang="es-ES" sz="14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 </a:t>
            </a:r>
            <a:r>
              <a:rPr kumimoji="0" lang="es-ES" sz="1400" b="1" i="1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novo</a:t>
            </a:r>
            <a:r>
              <a:rPr kumimoji="0" lang="es-ES" sz="14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con posible implicación de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ipilimumab.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Se sospecha la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inducción de la dermatosis inflamatoria por ambas terapias, actuando de modo sinérgico o no.</a:t>
            </a: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Tratamiento previo: </a:t>
            </a:r>
          </a:p>
          <a:p>
            <a:pPr marL="6540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Calcipotriol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0,05 % pomada +  Propionato de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clobetasol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0,05 % en crema, una vez al día 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Sin mejoría.</a:t>
            </a:r>
            <a:endParaRPr kumimoji="0" lang="es-ES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D3F287D-3EB1-6B2A-0073-ADBDAE0A6632}"/>
              </a:ext>
            </a:extLst>
          </p:cNvPr>
          <p:cNvGrpSpPr/>
          <p:nvPr/>
        </p:nvGrpSpPr>
        <p:grpSpPr>
          <a:xfrm>
            <a:off x="984709" y="1342188"/>
            <a:ext cx="694434" cy="684062"/>
            <a:chOff x="202560" y="1353218"/>
            <a:chExt cx="1030567" cy="1022921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C12BBBD7-15E7-5715-4F64-31B11B043724}"/>
                </a:ext>
              </a:extLst>
            </p:cNvPr>
            <p:cNvGrpSpPr/>
            <p:nvPr/>
          </p:nvGrpSpPr>
          <p:grpSpPr>
            <a:xfrm>
              <a:off x="202560" y="1353218"/>
              <a:ext cx="1030567" cy="1022921"/>
              <a:chOff x="-54403" y="1241207"/>
              <a:chExt cx="1030567" cy="1022921"/>
            </a:xfrm>
          </p:grpSpPr>
          <p:sp>
            <p:nvSpPr>
              <p:cNvPr id="5" name="Freeform: Shape 63">
                <a:extLst>
                  <a:ext uri="{FF2B5EF4-FFF2-40B4-BE49-F238E27FC236}">
                    <a16:creationId xmlns:a16="http://schemas.microsoft.com/office/drawing/2014/main" id="{8960A085-0D2E-9009-1D45-F0AE2C169F0A}"/>
                  </a:ext>
                </a:extLst>
              </p:cNvPr>
              <p:cNvSpPr/>
              <p:nvPr/>
            </p:nvSpPr>
            <p:spPr>
              <a:xfrm>
                <a:off x="-54403" y="1283664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noFill/>
              <a:ln w="117475">
                <a:solidFill>
                  <a:srgbClr val="005379">
                    <a:alpha val="26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Freeform: Shape 63">
                <a:extLst>
                  <a:ext uri="{FF2B5EF4-FFF2-40B4-BE49-F238E27FC236}">
                    <a16:creationId xmlns:a16="http://schemas.microsoft.com/office/drawing/2014/main" id="{A414752D-4958-A89E-EB42-CBDF8EFC7AD6}"/>
                  </a:ext>
                </a:extLst>
              </p:cNvPr>
              <p:cNvSpPr/>
              <p:nvPr/>
            </p:nvSpPr>
            <p:spPr>
              <a:xfrm>
                <a:off x="-4300" y="1241207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solidFill>
                <a:srgbClr val="398C94">
                  <a:alpha val="0"/>
                </a:srgbClr>
              </a:solidFill>
              <a:ln w="117475">
                <a:solidFill>
                  <a:srgbClr val="FCE0E8">
                    <a:alpha val="51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Gráfico 3" descr="Usuario contorno">
              <a:extLst>
                <a:ext uri="{FF2B5EF4-FFF2-40B4-BE49-F238E27FC236}">
                  <a16:creationId xmlns:a16="http://schemas.microsoft.com/office/drawing/2014/main" id="{07429205-139F-D0C6-F989-167D84CEB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7091" y="1602035"/>
              <a:ext cx="482830" cy="48283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EED950F9-1149-FFA0-75D7-F389C346397E}"/>
              </a:ext>
            </a:extLst>
          </p:cNvPr>
          <p:cNvSpPr txBox="1"/>
          <p:nvPr/>
        </p:nvSpPr>
        <p:spPr>
          <a:xfrm>
            <a:off x="1162960" y="6447643"/>
            <a:ext cx="61058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3705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65E45F93-0CB3-2AA6-FC0C-140C90178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180497E2-D681-BBD2-0273-CF13EE78E1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7488" y="558253"/>
            <a:ext cx="10563577" cy="45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3: Paciente Oncológico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245" name="Google Shape;245;p15">
            <a:extLst>
              <a:ext uri="{FF2B5EF4-FFF2-40B4-BE49-F238E27FC236}">
                <a16:creationId xmlns:a16="http://schemas.microsoft.com/office/drawing/2014/main" id="{4E8E770C-E6F0-FDFE-EA82-A7E47D754346}"/>
              </a:ext>
            </a:extLst>
          </p:cNvPr>
          <p:cNvSpPr txBox="1"/>
          <p:nvPr/>
        </p:nvSpPr>
        <p:spPr>
          <a:xfrm>
            <a:off x="1876894" y="1674309"/>
            <a:ext cx="424352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1400"/>
              <a:buFont typeface="Montserrat"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Exploración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1400"/>
              <a:buFont typeface="Arial"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Placa </a:t>
            </a:r>
            <a:r>
              <a:rPr kumimoji="0" lang="es-E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eritematoescamosa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en tronco posterior </a:t>
            </a:r>
            <a:r>
              <a:rPr kumimoji="0" lang="es-E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psoriasiforme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BSA: 4 %, PASI: 4, PGA: 2.</a:t>
            </a:r>
            <a:endParaRPr kumimoji="0" lang="es-ES_tradn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1400"/>
              <a:buFont typeface="Montserrat"/>
              <a:buNone/>
              <a:tabLst/>
              <a:defRPr/>
            </a:pPr>
            <a:endParaRPr kumimoji="0" lang="es-ES_tradn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1400"/>
              <a:buFont typeface="Montserrat"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Montserrat"/>
              </a:rPr>
              <a:t>Diagnóstico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1400"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Psoriasis inducida por inmunoterapia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(inhibidor de PD1 y/o inhibidor del CTLA4).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D33E572-5398-962D-7D97-586DB9E46236}"/>
              </a:ext>
            </a:extLst>
          </p:cNvPr>
          <p:cNvGrpSpPr/>
          <p:nvPr/>
        </p:nvGrpSpPr>
        <p:grpSpPr>
          <a:xfrm>
            <a:off x="1100497" y="2708948"/>
            <a:ext cx="591070" cy="607642"/>
            <a:chOff x="-54403" y="1241207"/>
            <a:chExt cx="1030567" cy="1022921"/>
          </a:xfrm>
        </p:grpSpPr>
        <p:sp>
          <p:nvSpPr>
            <p:cNvPr id="11" name="Freeform: Shape 63">
              <a:extLst>
                <a:ext uri="{FF2B5EF4-FFF2-40B4-BE49-F238E27FC236}">
                  <a16:creationId xmlns:a16="http://schemas.microsoft.com/office/drawing/2014/main" id="{94B4A4CE-7DBD-8310-6E62-8C1D02E93DCE}"/>
                </a:ext>
              </a:extLst>
            </p:cNvPr>
            <p:cNvSpPr/>
            <p:nvPr/>
          </p:nvSpPr>
          <p:spPr>
            <a:xfrm>
              <a:off x="-54403" y="1283664"/>
              <a:ext cx="980464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noFill/>
            <a:ln w="117475">
              <a:solidFill>
                <a:srgbClr val="005379">
                  <a:alpha val="26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Freeform: Shape 63">
              <a:extLst>
                <a:ext uri="{FF2B5EF4-FFF2-40B4-BE49-F238E27FC236}">
                  <a16:creationId xmlns:a16="http://schemas.microsoft.com/office/drawing/2014/main" id="{CC903B01-4CE6-E928-9C87-5884E464BA33}"/>
                </a:ext>
              </a:extLst>
            </p:cNvPr>
            <p:cNvSpPr/>
            <p:nvPr/>
          </p:nvSpPr>
          <p:spPr>
            <a:xfrm>
              <a:off x="-4300" y="1241207"/>
              <a:ext cx="980464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solidFill>
              <a:srgbClr val="398C94">
                <a:alpha val="0"/>
              </a:srgbClr>
            </a:solidFill>
            <a:ln w="117475">
              <a:solidFill>
                <a:srgbClr val="FCE0E8">
                  <a:alpha val="5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5DCFB96-6E20-AA70-8843-DD46075847A1}"/>
              </a:ext>
            </a:extLst>
          </p:cNvPr>
          <p:cNvGrpSpPr/>
          <p:nvPr/>
        </p:nvGrpSpPr>
        <p:grpSpPr>
          <a:xfrm>
            <a:off x="1113633" y="1649088"/>
            <a:ext cx="591070" cy="607642"/>
            <a:chOff x="-54403" y="1241207"/>
            <a:chExt cx="1030567" cy="1022921"/>
          </a:xfrm>
        </p:grpSpPr>
        <p:sp>
          <p:nvSpPr>
            <p:cNvPr id="14" name="Freeform: Shape 63">
              <a:extLst>
                <a:ext uri="{FF2B5EF4-FFF2-40B4-BE49-F238E27FC236}">
                  <a16:creationId xmlns:a16="http://schemas.microsoft.com/office/drawing/2014/main" id="{E2CA0D63-9A3D-C50C-DF7A-B745D3AFE9C5}"/>
                </a:ext>
              </a:extLst>
            </p:cNvPr>
            <p:cNvSpPr/>
            <p:nvPr/>
          </p:nvSpPr>
          <p:spPr>
            <a:xfrm>
              <a:off x="-54403" y="1283664"/>
              <a:ext cx="980464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noFill/>
            <a:ln w="117475">
              <a:solidFill>
                <a:srgbClr val="005379">
                  <a:alpha val="26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Freeform: Shape 63">
              <a:extLst>
                <a:ext uri="{FF2B5EF4-FFF2-40B4-BE49-F238E27FC236}">
                  <a16:creationId xmlns:a16="http://schemas.microsoft.com/office/drawing/2014/main" id="{E2869533-B8D2-7696-FFE3-07CAD47437B9}"/>
                </a:ext>
              </a:extLst>
            </p:cNvPr>
            <p:cNvSpPr/>
            <p:nvPr/>
          </p:nvSpPr>
          <p:spPr>
            <a:xfrm>
              <a:off x="-4300" y="1241207"/>
              <a:ext cx="980464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solidFill>
              <a:srgbClr val="398C94">
                <a:alpha val="0"/>
              </a:srgbClr>
            </a:solidFill>
            <a:ln w="117475">
              <a:solidFill>
                <a:srgbClr val="FCE0E8">
                  <a:alpha val="5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6" name="Gráfico 15" descr="Lupa contorno">
            <a:extLst>
              <a:ext uri="{FF2B5EF4-FFF2-40B4-BE49-F238E27FC236}">
                <a16:creationId xmlns:a16="http://schemas.microsoft.com/office/drawing/2014/main" id="{437FA29D-B7F0-F7DF-421B-E82E2EF64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220" y="1817115"/>
            <a:ext cx="271589" cy="271589"/>
          </a:xfrm>
          <a:prstGeom prst="rect">
            <a:avLst/>
          </a:prstGeom>
        </p:spPr>
      </p:pic>
      <p:pic>
        <p:nvPicPr>
          <p:cNvPr id="17" name="Gráfico 16" descr="Marca de insignia1 contorno">
            <a:extLst>
              <a:ext uri="{FF2B5EF4-FFF2-40B4-BE49-F238E27FC236}">
                <a16:creationId xmlns:a16="http://schemas.microsoft.com/office/drawing/2014/main" id="{ECCCDC53-3DAF-B2E3-01E9-0B3BFD04F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22239" y="2869732"/>
            <a:ext cx="312546" cy="31254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429AFF0-E067-7F1E-8A7B-EC8690F215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1" t="3316" r="2751" b="3316"/>
          <a:stretch/>
        </p:blipFill>
        <p:spPr>
          <a:xfrm>
            <a:off x="6533504" y="1404696"/>
            <a:ext cx="5216433" cy="419871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ED6A030-0840-2D9A-1F74-E2B13CFDEB9D}"/>
              </a:ext>
            </a:extLst>
          </p:cNvPr>
          <p:cNvSpPr txBox="1"/>
          <p:nvPr/>
        </p:nvSpPr>
        <p:spPr>
          <a:xfrm>
            <a:off x="6533504" y="5707496"/>
            <a:ext cx="501180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Lesiones cutáneas que aparecen a los 4 meses de iniciar la inmunoterapia</a:t>
            </a:r>
          </a:p>
        </p:txBody>
      </p:sp>
      <p:sp>
        <p:nvSpPr>
          <p:cNvPr id="2" name="Marcador de contenido 15">
            <a:extLst>
              <a:ext uri="{FF2B5EF4-FFF2-40B4-BE49-F238E27FC236}">
                <a16:creationId xmlns:a16="http://schemas.microsoft.com/office/drawing/2014/main" id="{DD9C741E-0AE1-2624-7BB5-7C15A8922E53}"/>
              </a:ext>
            </a:extLst>
          </p:cNvPr>
          <p:cNvSpPr txBox="1">
            <a:spLocks/>
          </p:cNvSpPr>
          <p:nvPr/>
        </p:nvSpPr>
        <p:spPr>
          <a:xfrm>
            <a:off x="552029" y="6411764"/>
            <a:ext cx="10509262" cy="53667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BSA: </a:t>
            </a: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á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 de superficie corporal, </a:t>
            </a: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PASI: 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índice de área y severidad de psoriasis, </a:t>
            </a: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PGA: 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evaluación global del médico, </a:t>
            </a: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CAL: </a:t>
            </a:r>
            <a:r>
              <a:rPr kumimoji="0" lang="it-IT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calcipotriol, </a:t>
            </a: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BDP: </a:t>
            </a:r>
            <a:r>
              <a:rPr kumimoji="0" lang="it-IT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dipropionato de betametasona.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7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1458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DCB10614-8E1C-7181-50A6-15990FF25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A76F344C-9667-CCDC-21D9-B79B3B4FDE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5057" y="501337"/>
            <a:ext cx="10563577" cy="46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pt-BR" dirty="0">
                <a:solidFill>
                  <a:srgbClr val="015B76"/>
                </a:solidFill>
                <a:ea typeface="Montserrat"/>
                <a:sym typeface="Montserrat"/>
              </a:rPr>
              <a:t>Caso clínico 3: Paciente Oncológico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E801374-2BB9-9871-FFB0-D80A39980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6" t="3318" r="2766" b="3305"/>
          <a:stretch/>
        </p:blipFill>
        <p:spPr>
          <a:xfrm>
            <a:off x="1113503" y="1695920"/>
            <a:ext cx="4894007" cy="39407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CA5BC14-97BA-72A1-126A-ECA13A34B5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3" t="4072" r="7794" b="11500"/>
          <a:stretch/>
        </p:blipFill>
        <p:spPr>
          <a:xfrm>
            <a:off x="6536067" y="1695920"/>
            <a:ext cx="4788366" cy="39407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6E7CB9A-D2D3-EE0A-60A1-70FA29788109}"/>
              </a:ext>
            </a:extLst>
          </p:cNvPr>
          <p:cNvSpPr txBox="1"/>
          <p:nvPr/>
        </p:nvSpPr>
        <p:spPr>
          <a:xfrm>
            <a:off x="844185" y="5718636"/>
            <a:ext cx="50708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Lesiones cutáneas que aparecen a los 4 meses de iniciar la inmunoterapia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1EF373-D634-DF13-DD55-B297015F212F}"/>
              </a:ext>
            </a:extLst>
          </p:cNvPr>
          <p:cNvSpPr txBox="1"/>
          <p:nvPr/>
        </p:nvSpPr>
        <p:spPr>
          <a:xfrm>
            <a:off x="6445014" y="5758126"/>
            <a:ext cx="4970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Eritema residual, con resolución del componente escamoso en más del 95 % de la placa de psoriasis, a las 4 semanas de iniciar el tratamiento.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E77EBCF-1795-09C2-BAB1-B15422F187E3}"/>
              </a:ext>
            </a:extLst>
          </p:cNvPr>
          <p:cNvSpPr txBox="1"/>
          <p:nvPr/>
        </p:nvSpPr>
        <p:spPr>
          <a:xfrm>
            <a:off x="1025057" y="1234255"/>
            <a:ext cx="5070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Antes</a:t>
            </a: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de la aplicación de CAL/BDP crema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56813B2-9724-82BB-FFDC-2CA194233013}"/>
              </a:ext>
            </a:extLst>
          </p:cNvPr>
          <p:cNvSpPr txBox="1"/>
          <p:nvPr/>
        </p:nvSpPr>
        <p:spPr>
          <a:xfrm>
            <a:off x="6445014" y="1111145"/>
            <a:ext cx="5007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 semanas después </a:t>
            </a: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 la aplicación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 CAL/BDP crema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A28756-5C40-F0F7-3506-8DA52C1CA6F1}"/>
              </a:ext>
            </a:extLst>
          </p:cNvPr>
          <p:cNvSpPr txBox="1"/>
          <p:nvPr/>
        </p:nvSpPr>
        <p:spPr>
          <a:xfrm>
            <a:off x="1351936" y="6451915"/>
            <a:ext cx="61058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08;p43">
            <a:extLst>
              <a:ext uri="{FF2B5EF4-FFF2-40B4-BE49-F238E27FC236}">
                <a16:creationId xmlns:a16="http://schemas.microsoft.com/office/drawing/2014/main" id="{70C3BA64-714E-4565-C689-FBEEA21635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0481" y="435539"/>
            <a:ext cx="10515600" cy="506912"/>
          </a:xfrm>
        </p:spPr>
        <p:txBody>
          <a:bodyPr lIns="91421" tIns="45701" rIns="91421" bIns="45701"/>
          <a:lstStyle/>
          <a:p>
            <a:pPr lvl="0"/>
            <a:r>
              <a:rPr lang="es-ES"/>
              <a:t>Tipos de psoriasis</a:t>
            </a:r>
          </a:p>
        </p:txBody>
      </p:sp>
      <p:pic>
        <p:nvPicPr>
          <p:cNvPr id="4" name="Google Shape;1209;p43">
            <a:extLst>
              <a:ext uri="{FF2B5EF4-FFF2-40B4-BE49-F238E27FC236}">
                <a16:creationId xmlns:a16="http://schemas.microsoft.com/office/drawing/2014/main" id="{7AD391B5-2520-88D2-84ED-F0CD8C9054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1127985" y="1212512"/>
            <a:ext cx="2671273" cy="1502587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oogle Shape;1210;p43">
            <a:extLst>
              <a:ext uri="{FF2B5EF4-FFF2-40B4-BE49-F238E27FC236}">
                <a16:creationId xmlns:a16="http://schemas.microsoft.com/office/drawing/2014/main" id="{4E810DDA-05E2-B2F3-6949-CEF6FEA632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4757101" y="1207117"/>
            <a:ext cx="2671273" cy="1502587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oogle Shape;1211;p43">
            <a:extLst>
              <a:ext uri="{FF2B5EF4-FFF2-40B4-BE49-F238E27FC236}">
                <a16:creationId xmlns:a16="http://schemas.microsoft.com/office/drawing/2014/main" id="{230944A5-6EBC-28C0-3F83-6F466DDEC7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1493036" y="3169785"/>
            <a:ext cx="1941170" cy="1941170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1212;p43">
            <a:extLst>
              <a:ext uri="{FF2B5EF4-FFF2-40B4-BE49-F238E27FC236}">
                <a16:creationId xmlns:a16="http://schemas.microsoft.com/office/drawing/2014/main" id="{08DDFCBD-7EB1-5001-F242-FEE9975007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 r="25578"/>
          <a:stretch>
            <a:fillRect/>
          </a:stretch>
        </p:blipFill>
        <p:spPr>
          <a:xfrm rot="5400013">
            <a:off x="5129650" y="3202197"/>
            <a:ext cx="1926174" cy="1941161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213;p43">
            <a:extLst>
              <a:ext uri="{FF2B5EF4-FFF2-40B4-BE49-F238E27FC236}">
                <a16:creationId xmlns:a16="http://schemas.microsoft.com/office/drawing/2014/main" id="{CE3F6E83-C5E5-6E26-6F31-1D203B9ABDA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l="21183" r="7552"/>
          <a:stretch>
            <a:fillRect/>
          </a:stretch>
        </p:blipFill>
        <p:spPr>
          <a:xfrm>
            <a:off x="8428624" y="3209687"/>
            <a:ext cx="2430850" cy="1918703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Google Shape;1214;p43">
            <a:extLst>
              <a:ext uri="{FF2B5EF4-FFF2-40B4-BE49-F238E27FC236}">
                <a16:creationId xmlns:a16="http://schemas.microsoft.com/office/drawing/2014/main" id="{A0F9948A-1ECB-3EDB-0790-1CB1932333FF}"/>
              </a:ext>
            </a:extLst>
          </p:cNvPr>
          <p:cNvSpPr txBox="1"/>
          <p:nvPr/>
        </p:nvSpPr>
        <p:spPr>
          <a:xfrm>
            <a:off x="1071279" y="2737519"/>
            <a:ext cx="284221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Placas</a:t>
            </a:r>
            <a:endParaRPr lang="es-ES" sz="1800" b="1" i="0" u="none" strike="noStrike" kern="1200" cap="none" spc="0" normalizeH="0" baseline="0" noProof="0" dirty="0">
              <a:ln>
                <a:noFill/>
              </a:ln>
              <a:solidFill>
                <a:srgbClr val="D97C88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Google Shape;1215;p43">
            <a:extLst>
              <a:ext uri="{FF2B5EF4-FFF2-40B4-BE49-F238E27FC236}">
                <a16:creationId xmlns:a16="http://schemas.microsoft.com/office/drawing/2014/main" id="{E0442953-B393-808C-DCD5-DC7958BB079F}"/>
              </a:ext>
            </a:extLst>
          </p:cNvPr>
          <p:cNvSpPr txBox="1"/>
          <p:nvPr/>
        </p:nvSpPr>
        <p:spPr>
          <a:xfrm>
            <a:off x="4717176" y="2741640"/>
            <a:ext cx="284221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Gotas</a:t>
            </a:r>
            <a:endParaRPr lang="es-ES" sz="1800" b="1" i="0" u="none" strike="noStrike" kern="1200" cap="none" spc="0" normalizeH="0" baseline="0" noProof="0" dirty="0">
              <a:ln>
                <a:noFill/>
              </a:ln>
              <a:solidFill>
                <a:srgbClr val="D97C88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Google Shape;1216;p43">
            <a:extLst>
              <a:ext uri="{FF2B5EF4-FFF2-40B4-BE49-F238E27FC236}">
                <a16:creationId xmlns:a16="http://schemas.microsoft.com/office/drawing/2014/main" id="{B285CB14-08F0-6958-8869-FED6B7D316DE}"/>
              </a:ext>
            </a:extLst>
          </p:cNvPr>
          <p:cNvSpPr txBox="1"/>
          <p:nvPr/>
        </p:nvSpPr>
        <p:spPr>
          <a:xfrm>
            <a:off x="1042515" y="5225459"/>
            <a:ext cx="284221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Inversa</a:t>
            </a:r>
            <a:endParaRPr lang="es-ES" sz="1800" b="1" i="0" u="none" strike="noStrike" kern="1200" cap="none" spc="0" normalizeH="0" baseline="0" noProof="0" dirty="0">
              <a:ln>
                <a:noFill/>
              </a:ln>
              <a:solidFill>
                <a:srgbClr val="D97C88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Google Shape;1217;p43">
            <a:extLst>
              <a:ext uri="{FF2B5EF4-FFF2-40B4-BE49-F238E27FC236}">
                <a16:creationId xmlns:a16="http://schemas.microsoft.com/office/drawing/2014/main" id="{CF13B459-D22D-AF54-47EB-6231067D8AD9}"/>
              </a:ext>
            </a:extLst>
          </p:cNvPr>
          <p:cNvSpPr txBox="1"/>
          <p:nvPr/>
        </p:nvSpPr>
        <p:spPr>
          <a:xfrm>
            <a:off x="4671631" y="5225459"/>
            <a:ext cx="284221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Pustulosa</a:t>
            </a:r>
            <a:endParaRPr lang="es-ES" sz="1800" b="1" i="0" u="none" strike="noStrike" kern="1200" cap="none" spc="0" normalizeH="0" baseline="0" noProof="0" dirty="0">
              <a:ln>
                <a:noFill/>
              </a:ln>
              <a:solidFill>
                <a:srgbClr val="D97C88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Google Shape;1218;p43">
            <a:extLst>
              <a:ext uri="{FF2B5EF4-FFF2-40B4-BE49-F238E27FC236}">
                <a16:creationId xmlns:a16="http://schemas.microsoft.com/office/drawing/2014/main" id="{AE9053C2-34DE-F6C2-15E5-953C35358377}"/>
              </a:ext>
            </a:extLst>
          </p:cNvPr>
          <p:cNvSpPr txBox="1"/>
          <p:nvPr/>
        </p:nvSpPr>
        <p:spPr>
          <a:xfrm>
            <a:off x="8222943" y="5225459"/>
            <a:ext cx="284221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Onicopatía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 psoriásica</a:t>
            </a:r>
            <a:endParaRPr lang="es-ES" sz="1800" b="1" i="0" u="none" strike="noStrike" kern="1200" cap="none" spc="0" normalizeH="0" baseline="0" noProof="0" dirty="0">
              <a:ln>
                <a:noFill/>
              </a:ln>
              <a:solidFill>
                <a:srgbClr val="D97C88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4" name="Google Shape;1219;p43">
            <a:extLst>
              <a:ext uri="{FF2B5EF4-FFF2-40B4-BE49-F238E27FC236}">
                <a16:creationId xmlns:a16="http://schemas.microsoft.com/office/drawing/2014/main" id="{639AC435-48D5-8BDB-72D1-DFB82E01E12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>
            <a:off x="8359024" y="1194241"/>
            <a:ext cx="2570053" cy="1502587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Google Shape;1220;p43">
            <a:extLst>
              <a:ext uri="{FF2B5EF4-FFF2-40B4-BE49-F238E27FC236}">
                <a16:creationId xmlns:a16="http://schemas.microsoft.com/office/drawing/2014/main" id="{5F68D70F-5753-6FE6-1BE0-626A60EA8BC5}"/>
              </a:ext>
            </a:extLst>
          </p:cNvPr>
          <p:cNvSpPr txBox="1"/>
          <p:nvPr/>
        </p:nvSpPr>
        <p:spPr>
          <a:xfrm>
            <a:off x="8222944" y="2759166"/>
            <a:ext cx="284221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Psoriasis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97C88"/>
                </a:solidFill>
                <a:effectLst/>
                <a:uLnTx/>
                <a:uFillTx/>
                <a:latin typeface="Arial"/>
                <a:ea typeface="Montserrat Light"/>
                <a:cs typeface="Arial"/>
              </a:rPr>
              <a:t>eritrodérmica</a:t>
            </a:r>
            <a:endParaRPr lang="es-ES" sz="1800" b="1" i="0" u="none" strike="noStrike" kern="1200" cap="none" spc="0" normalizeH="0" baseline="0" noProof="0" dirty="0" err="1">
              <a:ln>
                <a:noFill/>
              </a:ln>
              <a:solidFill>
                <a:srgbClr val="D97C88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Google Shape;1221;p43">
            <a:extLst>
              <a:ext uri="{FF2B5EF4-FFF2-40B4-BE49-F238E27FC236}">
                <a16:creationId xmlns:a16="http://schemas.microsoft.com/office/drawing/2014/main" id="{C6A78D75-7EAB-1306-2003-7A6F22C9BCC5}"/>
              </a:ext>
            </a:extLst>
          </p:cNvPr>
          <p:cNvSpPr txBox="1"/>
          <p:nvPr/>
        </p:nvSpPr>
        <p:spPr>
          <a:xfrm>
            <a:off x="263785" y="6271464"/>
            <a:ext cx="7164589" cy="2000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*Todos los pacientes han dado su consentimiento al uso de las imágenes</a:t>
            </a:r>
          </a:p>
        </p:txBody>
      </p:sp>
      <p:sp>
        <p:nvSpPr>
          <p:cNvPr id="17" name="Google Shape;1222;p43">
            <a:extLst>
              <a:ext uri="{FF2B5EF4-FFF2-40B4-BE49-F238E27FC236}">
                <a16:creationId xmlns:a16="http://schemas.microsoft.com/office/drawing/2014/main" id="{CD7E83D4-68D9-E01A-A546-8DD776CB3AD8}"/>
              </a:ext>
            </a:extLst>
          </p:cNvPr>
          <p:cNvSpPr txBox="1"/>
          <p:nvPr/>
        </p:nvSpPr>
        <p:spPr>
          <a:xfrm>
            <a:off x="263785" y="6371472"/>
            <a:ext cx="11733807" cy="5231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1. Garner KK, Hoy KDS,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Carpenter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AM. Psoriasis: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recognition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management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strategies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Am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Fam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Physician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2023;108(6):562-73. 2.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Raharja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Mahil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SK, Barker JN. Psoriasis: a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brief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overview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Clin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Lond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). 2021;21(3):170-3. doi:10.7861/clinmed.2021-0257. 3.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Raychaudhuri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SK,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Maverakis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E,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Raychaudhuri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SP. Diagnosis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classification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psoriasis.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Autoimmun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Rev. 2014;13(4-5):490-5. doi:10.1016/j.autrev.2014.01.008. 4. Yang SF, Lin MH, Chou PC, et al.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Genetics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generalized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pustular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psoriasis: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current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understanding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implications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future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therapeutics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Genes. 2023;14(6):1297. doi:10.3390/genes14061297. 5.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Twelves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S,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Mostafa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Dand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N, et al.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Clinical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genetic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differences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between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pustular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psoriasis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subtypes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J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Allergy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Clin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Immunol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2019;143(3):1021-6. doi:10.1016/j.jaci.2018.06.038. 6.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Weigle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N,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McBane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S. Psoriasis. Am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Fam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Physician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2013;87(9):626-33.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75AF6445-C745-D4D6-B960-999A95792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6F7C6544-D68A-8151-741F-4682F2A65A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1884" y="598230"/>
            <a:ext cx="10563577" cy="32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3: Paciente Oncológico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245" name="Google Shape;245;p15">
            <a:extLst>
              <a:ext uri="{FF2B5EF4-FFF2-40B4-BE49-F238E27FC236}">
                <a16:creationId xmlns:a16="http://schemas.microsoft.com/office/drawing/2014/main" id="{6326EEE3-CBC2-1EA0-A1E8-CCC66C87ECB0}"/>
              </a:ext>
            </a:extLst>
          </p:cNvPr>
          <p:cNvSpPr txBox="1"/>
          <p:nvPr/>
        </p:nvSpPr>
        <p:spPr>
          <a:xfrm>
            <a:off x="1782189" y="1461456"/>
            <a:ext cx="953850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1400"/>
              <a:buFont typeface="Montserrat"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Evolución</a:t>
            </a:r>
            <a:endParaRPr kumimoji="0" lang="es-ES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BAB1969-E9FE-DD9E-3CB3-6B7930A606DA}"/>
              </a:ext>
            </a:extLst>
          </p:cNvPr>
          <p:cNvGrpSpPr/>
          <p:nvPr/>
        </p:nvGrpSpPr>
        <p:grpSpPr>
          <a:xfrm>
            <a:off x="984709" y="1342188"/>
            <a:ext cx="694434" cy="684061"/>
            <a:chOff x="-54403" y="1241208"/>
            <a:chExt cx="1030567" cy="1022920"/>
          </a:xfrm>
        </p:grpSpPr>
        <p:sp>
          <p:nvSpPr>
            <p:cNvPr id="5" name="Freeform: Shape 63">
              <a:extLst>
                <a:ext uri="{FF2B5EF4-FFF2-40B4-BE49-F238E27FC236}">
                  <a16:creationId xmlns:a16="http://schemas.microsoft.com/office/drawing/2014/main" id="{CEE8F114-0844-F695-92F3-1D2F61A48B58}"/>
                </a:ext>
              </a:extLst>
            </p:cNvPr>
            <p:cNvSpPr/>
            <p:nvPr/>
          </p:nvSpPr>
          <p:spPr>
            <a:xfrm>
              <a:off x="-54403" y="1283664"/>
              <a:ext cx="980464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noFill/>
            <a:ln w="117475">
              <a:solidFill>
                <a:srgbClr val="005379">
                  <a:alpha val="26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Freeform: Shape 63">
              <a:extLst>
                <a:ext uri="{FF2B5EF4-FFF2-40B4-BE49-F238E27FC236}">
                  <a16:creationId xmlns:a16="http://schemas.microsoft.com/office/drawing/2014/main" id="{C5F47336-49F8-E7E8-C386-2DE2E9796F95}"/>
                </a:ext>
              </a:extLst>
            </p:cNvPr>
            <p:cNvSpPr/>
            <p:nvPr/>
          </p:nvSpPr>
          <p:spPr>
            <a:xfrm>
              <a:off x="-4300" y="1241208"/>
              <a:ext cx="980464" cy="980465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solidFill>
              <a:srgbClr val="398C94">
                <a:alpha val="0"/>
              </a:srgbClr>
            </a:solidFill>
            <a:ln w="117475">
              <a:solidFill>
                <a:srgbClr val="FCE0E8">
                  <a:alpha val="5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Gráfico 6" descr="Calendario contorno">
            <a:extLst>
              <a:ext uri="{FF2B5EF4-FFF2-40B4-BE49-F238E27FC236}">
                <a16:creationId xmlns:a16="http://schemas.microsoft.com/office/drawing/2014/main" id="{E988FC86-4335-4E84-DEC8-2B2BE2FE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1516" y="1478520"/>
            <a:ext cx="383005" cy="38300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B3E277A-2E4D-BA8E-1C38-6E53C2786925}"/>
              </a:ext>
            </a:extLst>
          </p:cNvPr>
          <p:cNvSpPr txBox="1"/>
          <p:nvPr/>
        </p:nvSpPr>
        <p:spPr>
          <a:xfrm>
            <a:off x="1764252" y="3988116"/>
            <a:ext cx="4497865" cy="134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Valoración cosmética del producto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Aspecto cosmético: Muy bueno.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Aplicación: Fácil y sin residuos.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Adherencia al tratamiento: Adecuada según el cuestionario Morisky-Green-4.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2E2899-FD47-10B7-3CF8-F364A940669E}"/>
              </a:ext>
            </a:extLst>
          </p:cNvPr>
          <p:cNvSpPr txBox="1"/>
          <p:nvPr/>
        </p:nvSpPr>
        <p:spPr>
          <a:xfrm>
            <a:off x="6804890" y="3988115"/>
            <a:ext cx="4745880" cy="134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Recomendación Actual: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Continuar tratamiento por 4 semanas más (hasta 8 semanas en total).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Uso activo de CAL/BDP crema si hay recurrencia de lesiones de psoriasis.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E057BD6-BCB6-2AE5-661E-2DD141365599}"/>
              </a:ext>
            </a:extLst>
          </p:cNvPr>
          <p:cNvSpPr txBox="1"/>
          <p:nvPr/>
        </p:nvSpPr>
        <p:spPr>
          <a:xfrm>
            <a:off x="1794487" y="2286164"/>
            <a:ext cx="4497865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Evaluación a las 4 semanas:</a:t>
            </a: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Eritema residual presente.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Resolución del componente escamoso en más del 95% de la psoriasis.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5B14E64-BDB7-D522-8BB4-71EABCA4150A}"/>
              </a:ext>
            </a:extLst>
          </p:cNvPr>
          <p:cNvSpPr txBox="1"/>
          <p:nvPr/>
        </p:nvSpPr>
        <p:spPr>
          <a:xfrm>
            <a:off x="6804890" y="2272385"/>
            <a:ext cx="4497865" cy="1133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Mejora y Efectos Observados: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Mejoría desde el tercer día de aplicación.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Reducción del picor desde la primera aplicación.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Ausencia de efectos adversos.</a:t>
            </a:r>
          </a:p>
        </p:txBody>
      </p:sp>
      <p:sp>
        <p:nvSpPr>
          <p:cNvPr id="2" name="Marcador de contenido 15">
            <a:extLst>
              <a:ext uri="{FF2B5EF4-FFF2-40B4-BE49-F238E27FC236}">
                <a16:creationId xmlns:a16="http://schemas.microsoft.com/office/drawing/2014/main" id="{DA3FC075-86A6-1BEE-2E60-2534613CC1E5}"/>
              </a:ext>
            </a:extLst>
          </p:cNvPr>
          <p:cNvSpPr txBox="1">
            <a:spLocks/>
          </p:cNvSpPr>
          <p:nvPr/>
        </p:nvSpPr>
        <p:spPr>
          <a:xfrm>
            <a:off x="1121516" y="6398900"/>
            <a:ext cx="11101427" cy="15013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CAL:</a:t>
            </a:r>
            <a:r>
              <a:rPr kumimoji="0" lang="it-IT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calcipotriol, </a:t>
            </a: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BDP:</a:t>
            </a:r>
            <a:r>
              <a:rPr kumimoji="0" lang="it-IT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dipropionato de betametasona.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6347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9B60AB28-A78C-E04D-2E2C-636E68392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E85AC635-496F-F14A-F7E8-CF628BC410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81" y="552467"/>
            <a:ext cx="10563577" cy="38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4: Paciente con psoriasis moderada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245" name="Google Shape;245;p15">
            <a:extLst>
              <a:ext uri="{FF2B5EF4-FFF2-40B4-BE49-F238E27FC236}">
                <a16:creationId xmlns:a16="http://schemas.microsoft.com/office/drawing/2014/main" id="{59C97EB9-1F50-BCA2-4189-2E0C888FE1C6}"/>
              </a:ext>
            </a:extLst>
          </p:cNvPr>
          <p:cNvSpPr txBox="1"/>
          <p:nvPr/>
        </p:nvSpPr>
        <p:spPr>
          <a:xfrm>
            <a:off x="1990781" y="1755404"/>
            <a:ext cx="10047394" cy="439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ts val="1400"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Anamnesis</a:t>
            </a:r>
            <a:endParaRPr kumimoji="0" lang="es-ES_tradnl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Mujer de 52 años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obesa, hipertensa y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dislipémica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en tratamiento con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losartán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y simvastatina. Depresión en tratamiento con amitriptilina.</a:t>
            </a: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Antecedente personal de cáncer de mama libre de enfermedad desde hace 10 años. No es fumadora ni consume alcohol. No artritis psoriásica. </a:t>
            </a: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Presenta psoriasis en placas diagnosticada a los 34 años. </a:t>
            </a: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Tratamientos previos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corticoides tópicos y análogos de la vitamina D tópicos en pomada y en espuma, inhibidores de la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calcineurina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tópicos, fototerapia y metotrexato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con baja adherencia al tratamiento y sin buen control de la enfermedad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Exploración</a:t>
            </a:r>
            <a:endParaRPr kumimoji="0" lang="es-E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Se observan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múltiples lesiones </a:t>
            </a:r>
            <a:r>
              <a:rPr kumimoji="0" lang="es-ES" sz="14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eritematodescamativas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bien delimitadas, pruriginosas, algunas agrupadas en gotas, como en espalda, y otras grandes placas, como en codos y miembros inferiores. </a:t>
            </a: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No presentaba lesiones a nivel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palmoplantar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cuero cabelludo, ungueal, pliegues ni región genital.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961D048-57BD-E673-D691-DAC3E541F84B}"/>
              </a:ext>
            </a:extLst>
          </p:cNvPr>
          <p:cNvGrpSpPr/>
          <p:nvPr/>
        </p:nvGrpSpPr>
        <p:grpSpPr>
          <a:xfrm>
            <a:off x="1074566" y="1727010"/>
            <a:ext cx="694434" cy="684063"/>
            <a:chOff x="202560" y="1353217"/>
            <a:chExt cx="1030567" cy="1022922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DCBF49DF-9BA6-935A-FAC2-4AD7D55E600F}"/>
                </a:ext>
              </a:extLst>
            </p:cNvPr>
            <p:cNvGrpSpPr/>
            <p:nvPr/>
          </p:nvGrpSpPr>
          <p:grpSpPr>
            <a:xfrm>
              <a:off x="202560" y="1353217"/>
              <a:ext cx="1030567" cy="1022922"/>
              <a:chOff x="-54403" y="1241206"/>
              <a:chExt cx="1030567" cy="1022922"/>
            </a:xfrm>
          </p:grpSpPr>
          <p:sp>
            <p:nvSpPr>
              <p:cNvPr id="5" name="Freeform: Shape 63">
                <a:extLst>
                  <a:ext uri="{FF2B5EF4-FFF2-40B4-BE49-F238E27FC236}">
                    <a16:creationId xmlns:a16="http://schemas.microsoft.com/office/drawing/2014/main" id="{8F0F400F-FB11-667F-171B-9B49084FFB33}"/>
                  </a:ext>
                </a:extLst>
              </p:cNvPr>
              <p:cNvSpPr/>
              <p:nvPr/>
            </p:nvSpPr>
            <p:spPr>
              <a:xfrm>
                <a:off x="-54403" y="1283664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noFill/>
              <a:ln w="117475">
                <a:solidFill>
                  <a:srgbClr val="005379">
                    <a:alpha val="26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Freeform: Shape 63">
                <a:extLst>
                  <a:ext uri="{FF2B5EF4-FFF2-40B4-BE49-F238E27FC236}">
                    <a16:creationId xmlns:a16="http://schemas.microsoft.com/office/drawing/2014/main" id="{E8408DEB-732F-993C-1954-FD659E5D6205}"/>
                  </a:ext>
                </a:extLst>
              </p:cNvPr>
              <p:cNvSpPr/>
              <p:nvPr/>
            </p:nvSpPr>
            <p:spPr>
              <a:xfrm>
                <a:off x="-4300" y="1241206"/>
                <a:ext cx="980464" cy="980465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solidFill>
                <a:srgbClr val="398C94">
                  <a:alpha val="0"/>
                </a:srgbClr>
              </a:solidFill>
              <a:ln w="117475">
                <a:solidFill>
                  <a:srgbClr val="FCE0E8">
                    <a:alpha val="51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Gráfico 3" descr="Usuario contorno">
              <a:extLst>
                <a:ext uri="{FF2B5EF4-FFF2-40B4-BE49-F238E27FC236}">
                  <a16:creationId xmlns:a16="http://schemas.microsoft.com/office/drawing/2014/main" id="{1EC0AE73-ACBC-DC5C-9A06-233B908D6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7091" y="1602035"/>
              <a:ext cx="482830" cy="48283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10C28998-0665-5897-7AAE-A6A379B3D4C5}"/>
              </a:ext>
            </a:extLst>
          </p:cNvPr>
          <p:cNvGrpSpPr/>
          <p:nvPr/>
        </p:nvGrpSpPr>
        <p:grpSpPr>
          <a:xfrm>
            <a:off x="1039079" y="4446927"/>
            <a:ext cx="729921" cy="713685"/>
            <a:chOff x="279716" y="4270383"/>
            <a:chExt cx="1030567" cy="102292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FEE4735F-2160-A2C1-DBC4-6DD2166165D1}"/>
                </a:ext>
              </a:extLst>
            </p:cNvPr>
            <p:cNvGrpSpPr/>
            <p:nvPr/>
          </p:nvGrpSpPr>
          <p:grpSpPr>
            <a:xfrm>
              <a:off x="279716" y="4270383"/>
              <a:ext cx="1030567" cy="1022921"/>
              <a:chOff x="-54403" y="1241207"/>
              <a:chExt cx="1030567" cy="1022921"/>
            </a:xfrm>
          </p:grpSpPr>
          <p:sp>
            <p:nvSpPr>
              <p:cNvPr id="10" name="Freeform: Shape 63">
                <a:extLst>
                  <a:ext uri="{FF2B5EF4-FFF2-40B4-BE49-F238E27FC236}">
                    <a16:creationId xmlns:a16="http://schemas.microsoft.com/office/drawing/2014/main" id="{C2B116A3-ACFA-0F8B-E836-D1906D772AAE}"/>
                  </a:ext>
                </a:extLst>
              </p:cNvPr>
              <p:cNvSpPr/>
              <p:nvPr/>
            </p:nvSpPr>
            <p:spPr>
              <a:xfrm>
                <a:off x="-54403" y="1283664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noFill/>
              <a:ln w="117475">
                <a:solidFill>
                  <a:srgbClr val="005379">
                    <a:alpha val="26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Freeform: Shape 63">
                <a:extLst>
                  <a:ext uri="{FF2B5EF4-FFF2-40B4-BE49-F238E27FC236}">
                    <a16:creationId xmlns:a16="http://schemas.microsoft.com/office/drawing/2014/main" id="{681E557A-01E8-BCD1-5F41-E8372DF64267}"/>
                  </a:ext>
                </a:extLst>
              </p:cNvPr>
              <p:cNvSpPr/>
              <p:nvPr/>
            </p:nvSpPr>
            <p:spPr>
              <a:xfrm>
                <a:off x="-4300" y="1241207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solidFill>
                <a:srgbClr val="398C94">
                  <a:alpha val="0"/>
                </a:srgbClr>
              </a:solidFill>
              <a:ln w="117475">
                <a:solidFill>
                  <a:srgbClr val="FCE0E8">
                    <a:alpha val="51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9" name="Gráfico 8" descr="Lupa contorno">
              <a:extLst>
                <a:ext uri="{FF2B5EF4-FFF2-40B4-BE49-F238E27FC236}">
                  <a16:creationId xmlns:a16="http://schemas.microsoft.com/office/drawing/2014/main" id="{1C04EE46-86DD-74F3-4DF5-4A9B4D592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1348" y="4557538"/>
              <a:ext cx="457200" cy="457200"/>
            </a:xfrm>
            <a:prstGeom prst="rect">
              <a:avLst/>
            </a:prstGeom>
          </p:spPr>
        </p:pic>
      </p:grpSp>
      <p:sp>
        <p:nvSpPr>
          <p:cNvPr id="13" name="Marcador de contenido 9">
            <a:extLst>
              <a:ext uri="{FF2B5EF4-FFF2-40B4-BE49-F238E27FC236}">
                <a16:creationId xmlns:a16="http://schemas.microsoft.com/office/drawing/2014/main" id="{40FE9A6F-6E8C-65A8-8861-0B97CB5B6E12}"/>
              </a:ext>
            </a:extLst>
          </p:cNvPr>
          <p:cNvSpPr txBox="1">
            <a:spLocks/>
          </p:cNvSpPr>
          <p:nvPr/>
        </p:nvSpPr>
        <p:spPr>
          <a:xfrm>
            <a:off x="875752" y="6385859"/>
            <a:ext cx="9942788" cy="38366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BSA: </a:t>
            </a: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á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 de superficie corporal, </a:t>
            </a: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PASI: 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índice de área y severidad de psoriasis, </a:t>
            </a: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PGA: 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evaluación global del médico, </a:t>
            </a: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CAL: </a:t>
            </a:r>
            <a:r>
              <a:rPr kumimoji="0" lang="it-IT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calcipotriol, </a:t>
            </a: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BDP: </a:t>
            </a:r>
            <a:r>
              <a:rPr kumimoji="0" lang="it-IT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dipropionato de betametasona.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8555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5A720A4A-8F96-BA13-9809-0BC2BA3AD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76729D0E-FA39-D60C-7FB5-A54E9D990D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5431" y="500323"/>
            <a:ext cx="10563577" cy="92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4: Paciente con psoriasis moderada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C3D61CAE-843E-09B7-A838-3D9B4FFB3B8B}"/>
              </a:ext>
            </a:extLst>
          </p:cNvPr>
          <p:cNvSpPr txBox="1">
            <a:spLocks/>
          </p:cNvSpPr>
          <p:nvPr/>
        </p:nvSpPr>
        <p:spPr>
          <a:xfrm>
            <a:off x="1700748" y="6278880"/>
            <a:ext cx="9942788" cy="38366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294C8C13-09CB-F010-B84D-2FD1FB1F5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1" r="6066"/>
          <a:stretch/>
        </p:blipFill>
        <p:spPr>
          <a:xfrm>
            <a:off x="966691" y="1931090"/>
            <a:ext cx="4508205" cy="294621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6E280FB0-8126-1A0C-E556-14CA70EAF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681" y="1931090"/>
            <a:ext cx="2972060" cy="29462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80B525-5B4E-980E-93C1-E39B3B662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741" y="1931090"/>
            <a:ext cx="3339474" cy="294621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0A782FF-EFF3-F170-8622-140A309038A8}"/>
              </a:ext>
            </a:extLst>
          </p:cNvPr>
          <p:cNvSpPr txBox="1"/>
          <p:nvPr/>
        </p:nvSpPr>
        <p:spPr>
          <a:xfrm>
            <a:off x="935431" y="5249926"/>
            <a:ext cx="4742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Lesiones </a:t>
            </a:r>
            <a:r>
              <a:rPr kumimoji="0" lang="es-ES" sz="1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eritematodescamativas</a:t>
            </a:r>
            <a:r>
              <a:rPr kumimoji="0" lang="es-E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bien delimitadas, pruriginosas, algunas agrupadas en gotas en espalda y otras grandes placas en codos.</a:t>
            </a:r>
          </a:p>
        </p:txBody>
      </p:sp>
      <p:sp>
        <p:nvSpPr>
          <p:cNvPr id="17" name="CuadroTexto 10">
            <a:extLst>
              <a:ext uri="{FF2B5EF4-FFF2-40B4-BE49-F238E27FC236}">
                <a16:creationId xmlns:a16="http://schemas.microsoft.com/office/drawing/2014/main" id="{792884E0-4B25-8073-746B-5966DFA36C5D}"/>
              </a:ext>
            </a:extLst>
          </p:cNvPr>
          <p:cNvSpPr txBox="1"/>
          <p:nvPr/>
        </p:nvSpPr>
        <p:spPr>
          <a:xfrm>
            <a:off x="5677681" y="5249926"/>
            <a:ext cx="6232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Lesiones </a:t>
            </a:r>
            <a:r>
              <a:rPr kumimoji="0" lang="es-ES" sz="1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eritematodescamativas</a:t>
            </a:r>
            <a:r>
              <a:rPr kumimoji="0" lang="es-E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bien delimitadas, pruriginosas, agrupadas en grandes placas en miembros inferiores.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1D8B7CA-B9B5-2F53-D6C2-9B00AB876B95}"/>
              </a:ext>
            </a:extLst>
          </p:cNvPr>
          <p:cNvSpPr txBox="1"/>
          <p:nvPr/>
        </p:nvSpPr>
        <p:spPr>
          <a:xfrm>
            <a:off x="820994" y="6470714"/>
            <a:ext cx="61058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4276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E29D096A-B440-89F1-602E-5710787C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9D16DFB3-76F2-A524-00DC-D7DC3120EE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213" y="561003"/>
            <a:ext cx="10563577" cy="500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4: Paciente con psoriasis moderada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245" name="Google Shape;245;p15">
            <a:extLst>
              <a:ext uri="{FF2B5EF4-FFF2-40B4-BE49-F238E27FC236}">
                <a16:creationId xmlns:a16="http://schemas.microsoft.com/office/drawing/2014/main" id="{14B5A842-8C1A-13E0-8AC5-CD93AF3C6885}"/>
              </a:ext>
            </a:extLst>
          </p:cNvPr>
          <p:cNvSpPr txBox="1"/>
          <p:nvPr/>
        </p:nvSpPr>
        <p:spPr>
          <a:xfrm>
            <a:off x="1823158" y="1589724"/>
            <a:ext cx="10047394" cy="425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ts val="1400"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Diagnóstico</a:t>
            </a:r>
            <a:endParaRPr kumimoji="0" lang="es-ES_tradnl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PASI: 11,8, BSA: 16 % y DLQUI: 10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Diagnóstico de psoriasis en placas moderada.</a:t>
            </a: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Tratamiento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Se valoró el inicio de tratamiento sistémico/biológico y se citó a la paciente en 8 semanas. Mientras tanto, se instauró tratamiento con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calcipotriol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50 microgramos/g + betametasona 0,5 mg/g crema.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Evolución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Tras 8 semanas de tratamiento, la paciente experimentó una mejoría prácticamente completa. Las lesiones en espalda, codos y miembros inferiores habían desaparecido.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 paciente destacó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 rapidez de acción y la comodidad del tratamiento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haciendo hincapié el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no sentir la sensación grasa al aplicarla que había notado al utilizar otros tratamientos tópicos y la rápida absorción de la crema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Los datos PASI y BSA fueron de 1,2 y 1 respectivamente y el DLQI 2.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2967435-1DFC-DBB3-87AF-BA82B87DF164}"/>
              </a:ext>
            </a:extLst>
          </p:cNvPr>
          <p:cNvGrpSpPr/>
          <p:nvPr/>
        </p:nvGrpSpPr>
        <p:grpSpPr>
          <a:xfrm>
            <a:off x="936491" y="1485362"/>
            <a:ext cx="671277" cy="670481"/>
            <a:chOff x="-105811" y="1947756"/>
            <a:chExt cx="996201" cy="1002613"/>
          </a:xfrm>
        </p:grpSpPr>
        <p:sp>
          <p:nvSpPr>
            <p:cNvPr id="5" name="Freeform: Shape 63">
              <a:extLst>
                <a:ext uri="{FF2B5EF4-FFF2-40B4-BE49-F238E27FC236}">
                  <a16:creationId xmlns:a16="http://schemas.microsoft.com/office/drawing/2014/main" id="{5D1C3CF2-BF19-CEEC-7CE9-77D367CE2AB9}"/>
                </a:ext>
              </a:extLst>
            </p:cNvPr>
            <p:cNvSpPr/>
            <p:nvPr/>
          </p:nvSpPr>
          <p:spPr>
            <a:xfrm>
              <a:off x="-90073" y="1969905"/>
              <a:ext cx="980463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noFill/>
            <a:ln w="117475">
              <a:solidFill>
                <a:srgbClr val="005379">
                  <a:alpha val="26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Freeform: Shape 63">
              <a:extLst>
                <a:ext uri="{FF2B5EF4-FFF2-40B4-BE49-F238E27FC236}">
                  <a16:creationId xmlns:a16="http://schemas.microsoft.com/office/drawing/2014/main" id="{896619F8-8141-7ACB-06E8-099963EF9277}"/>
                </a:ext>
              </a:extLst>
            </p:cNvPr>
            <p:cNvSpPr/>
            <p:nvPr/>
          </p:nvSpPr>
          <p:spPr>
            <a:xfrm>
              <a:off x="-105811" y="1947756"/>
              <a:ext cx="980465" cy="980467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solidFill>
              <a:srgbClr val="398C94">
                <a:alpha val="0"/>
              </a:srgbClr>
            </a:solidFill>
            <a:ln w="117475">
              <a:solidFill>
                <a:srgbClr val="FCE0E8">
                  <a:alpha val="5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E5A164AC-5222-A06E-B772-0D55827AB92A}"/>
              </a:ext>
            </a:extLst>
          </p:cNvPr>
          <p:cNvSpPr txBox="1">
            <a:spLocks/>
          </p:cNvSpPr>
          <p:nvPr/>
        </p:nvSpPr>
        <p:spPr>
          <a:xfrm>
            <a:off x="985269" y="6416661"/>
            <a:ext cx="9942788" cy="38366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BSA: </a:t>
            </a: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rea de superficie corporal, </a:t>
            </a: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PASI: 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índice de área y severidad de psoriasis, </a:t>
            </a: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PGA: 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evaluación global del médico, </a:t>
            </a: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CAL: </a:t>
            </a:r>
            <a:r>
              <a:rPr kumimoji="0" lang="it-IT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calcipotriol, </a:t>
            </a:r>
            <a:r>
              <a:rPr kumimoji="0" lang="it-IT" sz="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BDP: </a:t>
            </a:r>
            <a:r>
              <a:rPr kumimoji="0" lang="it-IT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dipropionato de betametasona.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Gráfico 13" descr="Marca de insignia1 contorno">
            <a:extLst>
              <a:ext uri="{FF2B5EF4-FFF2-40B4-BE49-F238E27FC236}">
                <a16:creationId xmlns:a16="http://schemas.microsoft.com/office/drawing/2014/main" id="{90803AC9-0C23-415F-CC90-C38628526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298" y="1663771"/>
            <a:ext cx="313664" cy="313664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47A1205F-573E-FE4F-8DB8-E57B561183FE}"/>
              </a:ext>
            </a:extLst>
          </p:cNvPr>
          <p:cNvGrpSpPr/>
          <p:nvPr/>
        </p:nvGrpSpPr>
        <p:grpSpPr>
          <a:xfrm>
            <a:off x="936491" y="2672574"/>
            <a:ext cx="709452" cy="669759"/>
            <a:chOff x="-90073" y="1948836"/>
            <a:chExt cx="1052854" cy="1001533"/>
          </a:xfrm>
        </p:grpSpPr>
        <p:sp>
          <p:nvSpPr>
            <p:cNvPr id="16" name="Freeform: Shape 63">
              <a:extLst>
                <a:ext uri="{FF2B5EF4-FFF2-40B4-BE49-F238E27FC236}">
                  <a16:creationId xmlns:a16="http://schemas.microsoft.com/office/drawing/2014/main" id="{11E4E48B-E13F-030D-9965-A152FB53F37C}"/>
                </a:ext>
              </a:extLst>
            </p:cNvPr>
            <p:cNvSpPr/>
            <p:nvPr/>
          </p:nvSpPr>
          <p:spPr>
            <a:xfrm>
              <a:off x="-90073" y="1969905"/>
              <a:ext cx="980463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noFill/>
            <a:ln w="117475">
              <a:solidFill>
                <a:srgbClr val="005379">
                  <a:alpha val="26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Freeform: Shape 63">
              <a:extLst>
                <a:ext uri="{FF2B5EF4-FFF2-40B4-BE49-F238E27FC236}">
                  <a16:creationId xmlns:a16="http://schemas.microsoft.com/office/drawing/2014/main" id="{1A5F6715-F7D9-6C15-68AC-5CD41FC86055}"/>
                </a:ext>
              </a:extLst>
            </p:cNvPr>
            <p:cNvSpPr/>
            <p:nvPr/>
          </p:nvSpPr>
          <p:spPr>
            <a:xfrm>
              <a:off x="-17685" y="1948836"/>
              <a:ext cx="980466" cy="980467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solidFill>
              <a:srgbClr val="398C94">
                <a:alpha val="0"/>
              </a:srgbClr>
            </a:solidFill>
            <a:ln w="117475">
              <a:solidFill>
                <a:srgbClr val="FCE0E8">
                  <a:alpha val="5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FA9E748-0FB0-71CA-296B-59CE9B4A4F1C}"/>
              </a:ext>
            </a:extLst>
          </p:cNvPr>
          <p:cNvGrpSpPr/>
          <p:nvPr/>
        </p:nvGrpSpPr>
        <p:grpSpPr>
          <a:xfrm>
            <a:off x="936491" y="3887964"/>
            <a:ext cx="671277" cy="670481"/>
            <a:chOff x="-105811" y="1947756"/>
            <a:chExt cx="996201" cy="1002613"/>
          </a:xfrm>
        </p:grpSpPr>
        <p:sp>
          <p:nvSpPr>
            <p:cNvPr id="20" name="Freeform: Shape 63">
              <a:extLst>
                <a:ext uri="{FF2B5EF4-FFF2-40B4-BE49-F238E27FC236}">
                  <a16:creationId xmlns:a16="http://schemas.microsoft.com/office/drawing/2014/main" id="{229B8AB9-C5D5-CD3A-B7BB-53E21CA6C68E}"/>
                </a:ext>
              </a:extLst>
            </p:cNvPr>
            <p:cNvSpPr/>
            <p:nvPr/>
          </p:nvSpPr>
          <p:spPr>
            <a:xfrm>
              <a:off x="-90073" y="1969905"/>
              <a:ext cx="980463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noFill/>
            <a:ln w="117475">
              <a:solidFill>
                <a:srgbClr val="005379">
                  <a:alpha val="26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Freeform: Shape 63">
              <a:extLst>
                <a:ext uri="{FF2B5EF4-FFF2-40B4-BE49-F238E27FC236}">
                  <a16:creationId xmlns:a16="http://schemas.microsoft.com/office/drawing/2014/main" id="{3ECD01D8-8208-02B2-A640-2E2230C64612}"/>
                </a:ext>
              </a:extLst>
            </p:cNvPr>
            <p:cNvSpPr/>
            <p:nvPr/>
          </p:nvSpPr>
          <p:spPr>
            <a:xfrm>
              <a:off x="-105811" y="1947756"/>
              <a:ext cx="980465" cy="980467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solidFill>
              <a:srgbClr val="398C94">
                <a:alpha val="0"/>
              </a:srgbClr>
            </a:solidFill>
            <a:ln w="117475">
              <a:solidFill>
                <a:srgbClr val="FCE0E8">
                  <a:alpha val="5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3" name="Gráfico 22" descr="Gesto de doble toque contorno">
            <a:extLst>
              <a:ext uri="{FF2B5EF4-FFF2-40B4-BE49-F238E27FC236}">
                <a16:creationId xmlns:a16="http://schemas.microsoft.com/office/drawing/2014/main" id="{F407D16C-51B6-701F-5354-17013DAF7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8407" y="2804643"/>
            <a:ext cx="405620" cy="405620"/>
          </a:xfrm>
          <a:prstGeom prst="rect">
            <a:avLst/>
          </a:prstGeom>
        </p:spPr>
      </p:pic>
      <p:pic>
        <p:nvPicPr>
          <p:cNvPr id="24" name="Gráfico 23" descr="Calendario contorno">
            <a:extLst>
              <a:ext uri="{FF2B5EF4-FFF2-40B4-BE49-F238E27FC236}">
                <a16:creationId xmlns:a16="http://schemas.microsoft.com/office/drawing/2014/main" id="{4AE45156-0C25-7CF4-CCAF-BDD7F6265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2725" y="4055843"/>
            <a:ext cx="340005" cy="3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763A5DC7-1C5D-DB2E-E514-952FAEA96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43501B38-C455-8696-AA22-ED0EECC153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9828" y="408311"/>
            <a:ext cx="10563577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4: Paciente con psoriasis moderada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85FA41A-C9E2-5BBA-5066-C3E1BD5A82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1" r="6066"/>
          <a:stretch/>
        </p:blipFill>
        <p:spPr>
          <a:xfrm>
            <a:off x="1166021" y="1786932"/>
            <a:ext cx="3689925" cy="2411451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B1901E5-3177-FFB6-8C59-D28E2D6E1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90" y="4263697"/>
            <a:ext cx="2051135" cy="203329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E19B6D8E-EC65-20D3-71A9-F8210DFD0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984" y="4263697"/>
            <a:ext cx="2255936" cy="1990275"/>
          </a:xfrm>
          <a:prstGeom prst="rect">
            <a:avLst/>
          </a:prstGeom>
        </p:spPr>
      </p:pic>
      <p:sp>
        <p:nvSpPr>
          <p:cNvPr id="8" name="CuadroTexto 6">
            <a:extLst>
              <a:ext uri="{FF2B5EF4-FFF2-40B4-BE49-F238E27FC236}">
                <a16:creationId xmlns:a16="http://schemas.microsoft.com/office/drawing/2014/main" id="{06234AE4-EB26-4480-AF6D-B96A84B0D0AE}"/>
              </a:ext>
            </a:extLst>
          </p:cNvPr>
          <p:cNvSpPr txBox="1"/>
          <p:nvPr/>
        </p:nvSpPr>
        <p:spPr>
          <a:xfrm>
            <a:off x="747667" y="1264367"/>
            <a:ext cx="45192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Antes</a:t>
            </a: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de la aplicación de CAL/BDP crema</a:t>
            </a: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390132D1-0446-70DC-0083-5BEE0DC04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312" y="1874201"/>
            <a:ext cx="5195381" cy="1793517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932854FE-1656-4A4B-46B7-8DC17EADDB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617" y="3790898"/>
            <a:ext cx="4675668" cy="236640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BD6017E-37DE-08EE-F59F-254E6DD4DC0C}"/>
              </a:ext>
            </a:extLst>
          </p:cNvPr>
          <p:cNvSpPr txBox="1"/>
          <p:nvPr/>
        </p:nvSpPr>
        <p:spPr>
          <a:xfrm>
            <a:off x="5770928" y="1166246"/>
            <a:ext cx="5450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Tras 8 semanas </a:t>
            </a: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 tratamiento se consiguió aclaramiento total de las lesiones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172E7F-28E8-ECA6-93CB-C14F47A340FB}"/>
              </a:ext>
            </a:extLst>
          </p:cNvPr>
          <p:cNvSpPr txBox="1"/>
          <p:nvPr/>
        </p:nvSpPr>
        <p:spPr>
          <a:xfrm>
            <a:off x="1049828" y="6449689"/>
            <a:ext cx="61058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3806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B9E75BFF-7C91-886B-EFB0-A71F58442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C54AB897-2EDB-E205-2FDA-C6DDE777FF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213" y="670566"/>
            <a:ext cx="10563577" cy="41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5: Psoriasis </a:t>
            </a:r>
            <a:r>
              <a:rPr lang="es-ES" dirty="0" err="1">
                <a:solidFill>
                  <a:srgbClr val="015B76"/>
                </a:solidFill>
                <a:ea typeface="Montserrat"/>
                <a:sym typeface="Montserrat"/>
              </a:rPr>
              <a:t>Palmoplantar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245" name="Google Shape;245;p15">
            <a:extLst>
              <a:ext uri="{FF2B5EF4-FFF2-40B4-BE49-F238E27FC236}">
                <a16:creationId xmlns:a16="http://schemas.microsoft.com/office/drawing/2014/main" id="{780DA239-A884-DFD9-E712-BBEA4BA38E31}"/>
              </a:ext>
            </a:extLst>
          </p:cNvPr>
          <p:cNvSpPr txBox="1"/>
          <p:nvPr/>
        </p:nvSpPr>
        <p:spPr>
          <a:xfrm>
            <a:off x="1858318" y="1439000"/>
            <a:ext cx="10047394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ts val="1400"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Anamnesis</a:t>
            </a:r>
            <a:endParaRPr kumimoji="0" lang="es-ES_tradnl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Mujer de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68 años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remitida de Urgencias por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lesiones </a:t>
            </a:r>
            <a:r>
              <a:rPr kumimoji="0" lang="es-ES" sz="14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eritematodescamativas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dolorosas en palmas y plantas, persistiendo por 6 meses.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Tratamientos previos con cremas emolientes y corticoides de baja potencia 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 sin efectividad.</a:t>
            </a: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Dificultad para realizar actividades diarias como vestirse o hacer compras.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Antecedentes médicos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hipertensión arterial, diabetes tipo 2, sobrepeso, hiperuricemia. No alergias medicamentosas conocidas.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Fumadora habitual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de 10 cigarrillos al día durante más de 20 años.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Medicación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actual: metformina/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saxagliptina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aloprurinol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olmesartán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/amlodipino/hidroclorotiazida.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No hay antecedentes familiares de psoriasis.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Exploración</a:t>
            </a:r>
            <a:endParaRPr kumimoji="0" lang="es-E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Placas </a:t>
            </a:r>
            <a:r>
              <a:rPr kumimoji="0" lang="es-ES" sz="14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hiperqueratósicas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que ocupan la totalidad de las plantas junto con formación de fisuras y heridas.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En ambas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palmas presenta placas redondeadas </a:t>
            </a:r>
            <a:r>
              <a:rPr kumimoji="0" lang="es-ES" sz="14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eritematoqueratósicas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bien definidas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No se observa afectación ungueal.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PASI: 5,8; DLQI: 18.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2F8CF69-E5ED-5232-A91E-962AD1DC213D}"/>
              </a:ext>
            </a:extLst>
          </p:cNvPr>
          <p:cNvGrpSpPr/>
          <p:nvPr/>
        </p:nvGrpSpPr>
        <p:grpSpPr>
          <a:xfrm>
            <a:off x="940761" y="1439000"/>
            <a:ext cx="694434" cy="684063"/>
            <a:chOff x="202560" y="1353217"/>
            <a:chExt cx="1030567" cy="1022922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67D49666-8860-0B07-FE1F-15A86BBAD714}"/>
                </a:ext>
              </a:extLst>
            </p:cNvPr>
            <p:cNvGrpSpPr/>
            <p:nvPr/>
          </p:nvGrpSpPr>
          <p:grpSpPr>
            <a:xfrm>
              <a:off x="202560" y="1353217"/>
              <a:ext cx="1030567" cy="1022922"/>
              <a:chOff x="-54403" y="1241206"/>
              <a:chExt cx="1030567" cy="1022922"/>
            </a:xfrm>
          </p:grpSpPr>
          <p:sp>
            <p:nvSpPr>
              <p:cNvPr id="5" name="Freeform: Shape 63">
                <a:extLst>
                  <a:ext uri="{FF2B5EF4-FFF2-40B4-BE49-F238E27FC236}">
                    <a16:creationId xmlns:a16="http://schemas.microsoft.com/office/drawing/2014/main" id="{F6851D79-255B-6EC8-380B-D80BC97352D5}"/>
                  </a:ext>
                </a:extLst>
              </p:cNvPr>
              <p:cNvSpPr/>
              <p:nvPr/>
            </p:nvSpPr>
            <p:spPr>
              <a:xfrm>
                <a:off x="-54403" y="1283664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noFill/>
              <a:ln w="117475">
                <a:solidFill>
                  <a:srgbClr val="005379">
                    <a:alpha val="26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Freeform: Shape 63">
                <a:extLst>
                  <a:ext uri="{FF2B5EF4-FFF2-40B4-BE49-F238E27FC236}">
                    <a16:creationId xmlns:a16="http://schemas.microsoft.com/office/drawing/2014/main" id="{CB73B844-BB86-6D87-F710-96D1EA9F19C6}"/>
                  </a:ext>
                </a:extLst>
              </p:cNvPr>
              <p:cNvSpPr/>
              <p:nvPr/>
            </p:nvSpPr>
            <p:spPr>
              <a:xfrm>
                <a:off x="-4300" y="1241206"/>
                <a:ext cx="980464" cy="980465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solidFill>
                <a:srgbClr val="398C94">
                  <a:alpha val="0"/>
                </a:srgbClr>
              </a:solidFill>
              <a:ln w="117475">
                <a:solidFill>
                  <a:srgbClr val="FCE0E8">
                    <a:alpha val="51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Gráfico 3" descr="Usuario contorno">
              <a:extLst>
                <a:ext uri="{FF2B5EF4-FFF2-40B4-BE49-F238E27FC236}">
                  <a16:creationId xmlns:a16="http://schemas.microsoft.com/office/drawing/2014/main" id="{21ECE72C-E579-917E-AE9D-D654BAC0C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7091" y="1602035"/>
              <a:ext cx="482830" cy="48283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ABDF2C30-81FC-E9FD-1133-660C3B62AB5D}"/>
              </a:ext>
            </a:extLst>
          </p:cNvPr>
          <p:cNvGrpSpPr/>
          <p:nvPr/>
        </p:nvGrpSpPr>
        <p:grpSpPr>
          <a:xfrm>
            <a:off x="905274" y="4325509"/>
            <a:ext cx="729921" cy="713685"/>
            <a:chOff x="279716" y="4270383"/>
            <a:chExt cx="1030567" cy="102292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958C845-9025-F713-A815-9E5584108666}"/>
                </a:ext>
              </a:extLst>
            </p:cNvPr>
            <p:cNvGrpSpPr/>
            <p:nvPr/>
          </p:nvGrpSpPr>
          <p:grpSpPr>
            <a:xfrm>
              <a:off x="279716" y="4270383"/>
              <a:ext cx="1030567" cy="1022921"/>
              <a:chOff x="-54403" y="1241207"/>
              <a:chExt cx="1030567" cy="1022921"/>
            </a:xfrm>
          </p:grpSpPr>
          <p:sp>
            <p:nvSpPr>
              <p:cNvPr id="10" name="Freeform: Shape 63">
                <a:extLst>
                  <a:ext uri="{FF2B5EF4-FFF2-40B4-BE49-F238E27FC236}">
                    <a16:creationId xmlns:a16="http://schemas.microsoft.com/office/drawing/2014/main" id="{DFA68C39-4959-8444-E11C-1ACC52FBCA76}"/>
                  </a:ext>
                </a:extLst>
              </p:cNvPr>
              <p:cNvSpPr/>
              <p:nvPr/>
            </p:nvSpPr>
            <p:spPr>
              <a:xfrm>
                <a:off x="-54403" y="1283664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noFill/>
              <a:ln w="117475">
                <a:solidFill>
                  <a:srgbClr val="005379">
                    <a:alpha val="26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Freeform: Shape 63">
                <a:extLst>
                  <a:ext uri="{FF2B5EF4-FFF2-40B4-BE49-F238E27FC236}">
                    <a16:creationId xmlns:a16="http://schemas.microsoft.com/office/drawing/2014/main" id="{490DDF48-0998-5439-59D4-83C6064BA2B3}"/>
                  </a:ext>
                </a:extLst>
              </p:cNvPr>
              <p:cNvSpPr/>
              <p:nvPr/>
            </p:nvSpPr>
            <p:spPr>
              <a:xfrm>
                <a:off x="-4300" y="1241207"/>
                <a:ext cx="980464" cy="980464"/>
              </a:xfrm>
              <a:custGeom>
                <a:avLst/>
                <a:gdLst>
                  <a:gd name="connsiteX0" fmla="*/ 721163 w 790575"/>
                  <a:gd name="connsiteY0" fmla="*/ 323037 h 790575"/>
                  <a:gd name="connsiteX1" fmla="*/ 473213 w 790575"/>
                  <a:gd name="connsiteY1" fmla="*/ 721163 h 790575"/>
                  <a:gd name="connsiteX2" fmla="*/ 75088 w 790575"/>
                  <a:gd name="connsiteY2" fmla="*/ 473213 h 790575"/>
                  <a:gd name="connsiteX3" fmla="*/ 323037 w 790575"/>
                  <a:gd name="connsiteY3" fmla="*/ 75088 h 790575"/>
                  <a:gd name="connsiteX4" fmla="*/ 721163 w 790575"/>
                  <a:gd name="connsiteY4" fmla="*/ 3230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790575">
                    <a:moveTo>
                      <a:pt x="721163" y="323037"/>
                    </a:moveTo>
                    <a:cubicBezTo>
                      <a:pt x="762633" y="501446"/>
                      <a:pt x="651622" y="679693"/>
                      <a:pt x="473213" y="721163"/>
                    </a:cubicBezTo>
                    <a:cubicBezTo>
                      <a:pt x="294804" y="762633"/>
                      <a:pt x="116558" y="651622"/>
                      <a:pt x="75088" y="473213"/>
                    </a:cubicBezTo>
                    <a:cubicBezTo>
                      <a:pt x="33618" y="294805"/>
                      <a:pt x="144629" y="116558"/>
                      <a:pt x="323037" y="75088"/>
                    </a:cubicBezTo>
                    <a:cubicBezTo>
                      <a:pt x="501446" y="33618"/>
                      <a:pt x="679693" y="144629"/>
                      <a:pt x="721163" y="323037"/>
                    </a:cubicBezTo>
                    <a:close/>
                  </a:path>
                </a:pathLst>
              </a:custGeom>
              <a:solidFill>
                <a:srgbClr val="398C94">
                  <a:alpha val="0"/>
                </a:srgbClr>
              </a:solidFill>
              <a:ln w="117475">
                <a:solidFill>
                  <a:srgbClr val="FCE0E8">
                    <a:alpha val="51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9" name="Gráfico 8" descr="Lupa contorno">
              <a:extLst>
                <a:ext uri="{FF2B5EF4-FFF2-40B4-BE49-F238E27FC236}">
                  <a16:creationId xmlns:a16="http://schemas.microsoft.com/office/drawing/2014/main" id="{0678B44F-8F08-ABBC-28BC-905ABEAA1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1348" y="4557538"/>
              <a:ext cx="457200" cy="457200"/>
            </a:xfrm>
            <a:prstGeom prst="rect">
              <a:avLst/>
            </a:prstGeom>
          </p:spPr>
        </p:pic>
      </p:grpSp>
      <p:sp>
        <p:nvSpPr>
          <p:cNvPr id="13" name="Marcador de contenido 15">
            <a:extLst>
              <a:ext uri="{FF2B5EF4-FFF2-40B4-BE49-F238E27FC236}">
                <a16:creationId xmlns:a16="http://schemas.microsoft.com/office/drawing/2014/main" id="{9D69927A-6681-1AFD-F8E9-87D3B6E52017}"/>
              </a:ext>
            </a:extLst>
          </p:cNvPr>
          <p:cNvSpPr txBox="1">
            <a:spLocks/>
          </p:cNvSpPr>
          <p:nvPr/>
        </p:nvSpPr>
        <p:spPr>
          <a:xfrm>
            <a:off x="1090580" y="6440742"/>
            <a:ext cx="10008341" cy="2205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PASI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índice de área y severidad de psoriasis; 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DLQI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Índice de Calidad de Vida Dermatológica.</a:t>
            </a:r>
            <a:b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3985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18F2A5CC-1E1C-3C75-21FD-1974E2018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18EFCC7E-599D-A564-77A2-2A70422281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3631" y="528432"/>
            <a:ext cx="10563577" cy="35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5: Psoriasis </a:t>
            </a:r>
            <a:r>
              <a:rPr lang="es-ES" dirty="0" err="1">
                <a:solidFill>
                  <a:srgbClr val="015B76"/>
                </a:solidFill>
                <a:ea typeface="Montserrat"/>
                <a:sym typeface="Montserrat"/>
              </a:rPr>
              <a:t>Palmoplantar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39FC587-5229-C2DA-1470-CF8266C40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" t="3610" r="3605" b="9780"/>
          <a:stretch/>
        </p:blipFill>
        <p:spPr>
          <a:xfrm>
            <a:off x="319276" y="1771581"/>
            <a:ext cx="5753926" cy="331483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FF9B59A-B1CE-A4F3-1128-728F12BD29F9}"/>
              </a:ext>
            </a:extLst>
          </p:cNvPr>
          <p:cNvSpPr txBox="1"/>
          <p:nvPr/>
        </p:nvSpPr>
        <p:spPr>
          <a:xfrm>
            <a:off x="1363333" y="6396335"/>
            <a:ext cx="8247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FIGURA 1.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Placas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hiperqueratósicas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junto con formación de fisuras y heridas.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CA58D7-0EEC-CBAF-7F80-521E1B5F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1" t="5356" r="2859" b="8653"/>
          <a:stretch/>
        </p:blipFill>
        <p:spPr>
          <a:xfrm>
            <a:off x="6325765" y="1771581"/>
            <a:ext cx="5590802" cy="331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537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F852BC06-A05C-2D30-47FA-67D2F3173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3156E8D6-CDEE-8701-D898-C907488C2C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213" y="561003"/>
            <a:ext cx="10563577" cy="572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5: Psoriasis </a:t>
            </a:r>
            <a:r>
              <a:rPr lang="es-ES" dirty="0" err="1">
                <a:solidFill>
                  <a:srgbClr val="015B76"/>
                </a:solidFill>
                <a:ea typeface="Montserrat"/>
                <a:sym typeface="Montserrat"/>
              </a:rPr>
              <a:t>Palmoplantar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245" name="Google Shape;245;p15">
            <a:extLst>
              <a:ext uri="{FF2B5EF4-FFF2-40B4-BE49-F238E27FC236}">
                <a16:creationId xmlns:a16="http://schemas.microsoft.com/office/drawing/2014/main" id="{49F4359C-5841-B0A2-F42F-6C65F8B6A94A}"/>
              </a:ext>
            </a:extLst>
          </p:cNvPr>
          <p:cNvSpPr txBox="1"/>
          <p:nvPr/>
        </p:nvSpPr>
        <p:spPr>
          <a:xfrm>
            <a:off x="1812247" y="1590750"/>
            <a:ext cx="10047394" cy="414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ts val="1400"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Diagnóstico</a:t>
            </a:r>
            <a:endParaRPr kumimoji="0" lang="es-ES_tradnl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Psoriasis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palmoplantar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Tratamiento</a:t>
            </a:r>
            <a:endParaRPr kumimoji="0" lang="es-E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CAL/BDP crema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una vez al día durante 8 semanas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en zonas afectas.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Se recomienda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abandono del hábito tabáquico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seguir alimentación saludable y reducir peso.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700"/>
              </a:spcAft>
              <a:buClr>
                <a:srgbClr val="F896A3"/>
              </a:buClr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Evolución</a:t>
            </a:r>
            <a:endParaRPr kumimoji="0" lang="es-E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Reevaluamos a la paciente a las 8 semanas de iniciar el tratamiento. La paciente explica haber obtenido una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gran mejoría con el tratamiento pautado.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 la exploración se observa </a:t>
            </a: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eritema residual 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en ambas palmas y plantas con ausencia de placas </a:t>
            </a:r>
            <a:r>
              <a:rPr kumimoji="0" lang="es-E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hiperqueratósicas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y fisuras.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896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PASI: 0,6; DLQI: 1.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9DD0291-C25C-915E-626A-B30345834CB6}"/>
              </a:ext>
            </a:extLst>
          </p:cNvPr>
          <p:cNvGrpSpPr/>
          <p:nvPr/>
        </p:nvGrpSpPr>
        <p:grpSpPr>
          <a:xfrm>
            <a:off x="988671" y="1575938"/>
            <a:ext cx="671277" cy="670481"/>
            <a:chOff x="-105811" y="1947756"/>
            <a:chExt cx="996201" cy="1002613"/>
          </a:xfrm>
        </p:grpSpPr>
        <p:sp>
          <p:nvSpPr>
            <p:cNvPr id="5" name="Freeform: Shape 63">
              <a:extLst>
                <a:ext uri="{FF2B5EF4-FFF2-40B4-BE49-F238E27FC236}">
                  <a16:creationId xmlns:a16="http://schemas.microsoft.com/office/drawing/2014/main" id="{644ECA17-A92E-11CE-EB9C-4A340ECDDFCC}"/>
                </a:ext>
              </a:extLst>
            </p:cNvPr>
            <p:cNvSpPr/>
            <p:nvPr/>
          </p:nvSpPr>
          <p:spPr>
            <a:xfrm>
              <a:off x="-90073" y="1969905"/>
              <a:ext cx="980463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noFill/>
            <a:ln w="117475">
              <a:solidFill>
                <a:srgbClr val="005379">
                  <a:alpha val="26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: Shape 63">
              <a:extLst>
                <a:ext uri="{FF2B5EF4-FFF2-40B4-BE49-F238E27FC236}">
                  <a16:creationId xmlns:a16="http://schemas.microsoft.com/office/drawing/2014/main" id="{5BB9F8F6-DD0C-922E-4959-A8A5518954B4}"/>
                </a:ext>
              </a:extLst>
            </p:cNvPr>
            <p:cNvSpPr/>
            <p:nvPr/>
          </p:nvSpPr>
          <p:spPr>
            <a:xfrm>
              <a:off x="-105811" y="1947756"/>
              <a:ext cx="980465" cy="980467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solidFill>
              <a:srgbClr val="398C94">
                <a:alpha val="0"/>
              </a:srgbClr>
            </a:solidFill>
            <a:ln w="117475">
              <a:solidFill>
                <a:srgbClr val="FCE0E8">
                  <a:alpha val="5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4" name="Gráfico 13" descr="Marca de insignia1 contorno">
            <a:extLst>
              <a:ext uri="{FF2B5EF4-FFF2-40B4-BE49-F238E27FC236}">
                <a16:creationId xmlns:a16="http://schemas.microsoft.com/office/drawing/2014/main" id="{1AD197CA-ABDA-6298-0DF7-99487312E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7478" y="1754347"/>
            <a:ext cx="313664" cy="313664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DAC7DE6F-5ADB-4774-1E8E-E7BD9209F722}"/>
              </a:ext>
            </a:extLst>
          </p:cNvPr>
          <p:cNvGrpSpPr/>
          <p:nvPr/>
        </p:nvGrpSpPr>
        <p:grpSpPr>
          <a:xfrm>
            <a:off x="999276" y="2626559"/>
            <a:ext cx="709452" cy="669759"/>
            <a:chOff x="-90073" y="1948836"/>
            <a:chExt cx="1052854" cy="1001533"/>
          </a:xfrm>
        </p:grpSpPr>
        <p:sp>
          <p:nvSpPr>
            <p:cNvPr id="16" name="Freeform: Shape 63">
              <a:extLst>
                <a:ext uri="{FF2B5EF4-FFF2-40B4-BE49-F238E27FC236}">
                  <a16:creationId xmlns:a16="http://schemas.microsoft.com/office/drawing/2014/main" id="{A85F1E33-0C0C-25D3-D615-B8120C9E3488}"/>
                </a:ext>
              </a:extLst>
            </p:cNvPr>
            <p:cNvSpPr/>
            <p:nvPr/>
          </p:nvSpPr>
          <p:spPr>
            <a:xfrm>
              <a:off x="-90073" y="1969905"/>
              <a:ext cx="980463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noFill/>
            <a:ln w="117475">
              <a:solidFill>
                <a:srgbClr val="005379">
                  <a:alpha val="26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: Shape 63">
              <a:extLst>
                <a:ext uri="{FF2B5EF4-FFF2-40B4-BE49-F238E27FC236}">
                  <a16:creationId xmlns:a16="http://schemas.microsoft.com/office/drawing/2014/main" id="{746AC7C8-97DB-D649-2B57-3120C8928E6F}"/>
                </a:ext>
              </a:extLst>
            </p:cNvPr>
            <p:cNvSpPr/>
            <p:nvPr/>
          </p:nvSpPr>
          <p:spPr>
            <a:xfrm>
              <a:off x="-17685" y="1948836"/>
              <a:ext cx="980466" cy="980467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solidFill>
              <a:srgbClr val="398C94">
                <a:alpha val="0"/>
              </a:srgbClr>
            </a:solidFill>
            <a:ln w="117475">
              <a:solidFill>
                <a:srgbClr val="FCE0E8">
                  <a:alpha val="5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3F7D540-D95F-09FE-7BFA-44F42C106530}"/>
              </a:ext>
            </a:extLst>
          </p:cNvPr>
          <p:cNvGrpSpPr/>
          <p:nvPr/>
        </p:nvGrpSpPr>
        <p:grpSpPr>
          <a:xfrm>
            <a:off x="988671" y="3771599"/>
            <a:ext cx="671277" cy="670481"/>
            <a:chOff x="-105811" y="1947756"/>
            <a:chExt cx="996201" cy="1002613"/>
          </a:xfrm>
        </p:grpSpPr>
        <p:sp>
          <p:nvSpPr>
            <p:cNvPr id="20" name="Freeform: Shape 63">
              <a:extLst>
                <a:ext uri="{FF2B5EF4-FFF2-40B4-BE49-F238E27FC236}">
                  <a16:creationId xmlns:a16="http://schemas.microsoft.com/office/drawing/2014/main" id="{BD0CF305-C653-B5D0-BD04-BD1542D31FB6}"/>
                </a:ext>
              </a:extLst>
            </p:cNvPr>
            <p:cNvSpPr/>
            <p:nvPr/>
          </p:nvSpPr>
          <p:spPr>
            <a:xfrm>
              <a:off x="-90073" y="1969905"/>
              <a:ext cx="980463" cy="980464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noFill/>
            <a:ln w="117475">
              <a:solidFill>
                <a:srgbClr val="005379">
                  <a:alpha val="26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Freeform: Shape 63">
              <a:extLst>
                <a:ext uri="{FF2B5EF4-FFF2-40B4-BE49-F238E27FC236}">
                  <a16:creationId xmlns:a16="http://schemas.microsoft.com/office/drawing/2014/main" id="{291D4E8C-63D6-1E0D-84FB-D0B2AF87CB7D}"/>
                </a:ext>
              </a:extLst>
            </p:cNvPr>
            <p:cNvSpPr/>
            <p:nvPr/>
          </p:nvSpPr>
          <p:spPr>
            <a:xfrm>
              <a:off x="-105811" y="1947756"/>
              <a:ext cx="980465" cy="980467"/>
            </a:xfrm>
            <a:custGeom>
              <a:avLst/>
              <a:gdLst>
                <a:gd name="connsiteX0" fmla="*/ 721163 w 790575"/>
                <a:gd name="connsiteY0" fmla="*/ 323037 h 790575"/>
                <a:gd name="connsiteX1" fmla="*/ 473213 w 790575"/>
                <a:gd name="connsiteY1" fmla="*/ 721163 h 790575"/>
                <a:gd name="connsiteX2" fmla="*/ 75088 w 790575"/>
                <a:gd name="connsiteY2" fmla="*/ 473213 h 790575"/>
                <a:gd name="connsiteX3" fmla="*/ 323037 w 790575"/>
                <a:gd name="connsiteY3" fmla="*/ 75088 h 790575"/>
                <a:gd name="connsiteX4" fmla="*/ 721163 w 790575"/>
                <a:gd name="connsiteY4" fmla="*/ 32303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790575">
                  <a:moveTo>
                    <a:pt x="721163" y="323037"/>
                  </a:moveTo>
                  <a:cubicBezTo>
                    <a:pt x="762633" y="501446"/>
                    <a:pt x="651622" y="679693"/>
                    <a:pt x="473213" y="721163"/>
                  </a:cubicBezTo>
                  <a:cubicBezTo>
                    <a:pt x="294804" y="762633"/>
                    <a:pt x="116558" y="651622"/>
                    <a:pt x="75088" y="473213"/>
                  </a:cubicBezTo>
                  <a:cubicBezTo>
                    <a:pt x="33618" y="294805"/>
                    <a:pt x="144629" y="116558"/>
                    <a:pt x="323037" y="75088"/>
                  </a:cubicBezTo>
                  <a:cubicBezTo>
                    <a:pt x="501446" y="33618"/>
                    <a:pt x="679693" y="144629"/>
                    <a:pt x="721163" y="323037"/>
                  </a:cubicBezTo>
                  <a:close/>
                </a:path>
              </a:pathLst>
            </a:custGeom>
            <a:solidFill>
              <a:srgbClr val="398C94">
                <a:alpha val="0"/>
              </a:srgbClr>
            </a:solidFill>
            <a:ln w="117475">
              <a:solidFill>
                <a:srgbClr val="FCE0E8">
                  <a:alpha val="5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3" name="Gráfico 22" descr="Gesto de doble toque contorno">
            <a:extLst>
              <a:ext uri="{FF2B5EF4-FFF2-40B4-BE49-F238E27FC236}">
                <a16:creationId xmlns:a16="http://schemas.microsoft.com/office/drawing/2014/main" id="{3A879EA8-4D18-5F04-49A3-51FBF945F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1192" y="2758628"/>
            <a:ext cx="405620" cy="405620"/>
          </a:xfrm>
          <a:prstGeom prst="rect">
            <a:avLst/>
          </a:prstGeom>
        </p:spPr>
      </p:pic>
      <p:pic>
        <p:nvPicPr>
          <p:cNvPr id="24" name="Gráfico 23" descr="Calendario contorno">
            <a:extLst>
              <a:ext uri="{FF2B5EF4-FFF2-40B4-BE49-F238E27FC236}">
                <a16:creationId xmlns:a16="http://schemas.microsoft.com/office/drawing/2014/main" id="{21BC21C5-B7FD-643F-ADF4-01DF441DC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4308" y="3946522"/>
            <a:ext cx="340005" cy="340005"/>
          </a:xfrm>
          <a:prstGeom prst="rect">
            <a:avLst/>
          </a:prstGeom>
        </p:spPr>
      </p:pic>
      <p:sp>
        <p:nvSpPr>
          <p:cNvPr id="2" name="Marcador de contenido 11">
            <a:extLst>
              <a:ext uri="{FF2B5EF4-FFF2-40B4-BE49-F238E27FC236}">
                <a16:creationId xmlns:a16="http://schemas.microsoft.com/office/drawing/2014/main" id="{31EBD640-42EF-F6B1-EBE5-CCA57BE14635}"/>
              </a:ext>
            </a:extLst>
          </p:cNvPr>
          <p:cNvSpPr txBox="1">
            <a:spLocks/>
          </p:cNvSpPr>
          <p:nvPr/>
        </p:nvSpPr>
        <p:spPr>
          <a:xfrm>
            <a:off x="988671" y="6802729"/>
            <a:ext cx="9983291" cy="5527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Tx/>
              <a:buNone/>
              <a:defRPr sz="1067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CAL: </a:t>
            </a:r>
            <a:r>
              <a:rPr kumimoji="0" lang="it-IT" sz="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calcipotriol, BDP: dipropionato de betametasona, </a:t>
            </a:r>
            <a:r>
              <a:rPr kumimoji="0" lang="it-IT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DLQI: </a:t>
            </a:r>
            <a:r>
              <a:rPr kumimoji="0" lang="it-IT" sz="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índice de calidad de vida dermatológica, </a:t>
            </a:r>
            <a:r>
              <a:rPr kumimoji="0" lang="it-IT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PASI: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Índice de Área y Severidad de Psoriasis.</a:t>
            </a:r>
            <a:b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0270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919879F0-9BAF-2138-E419-449B766EB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04A3CB8A-2B04-F9CC-22BD-D301B5156E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9561" y="455735"/>
            <a:ext cx="10563577" cy="92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5: Psoriasis </a:t>
            </a:r>
            <a:r>
              <a:rPr lang="es-ES" dirty="0" err="1">
                <a:solidFill>
                  <a:srgbClr val="015B76"/>
                </a:solidFill>
                <a:ea typeface="Montserrat"/>
                <a:sym typeface="Montserrat"/>
              </a:rPr>
              <a:t>Palmoplantar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42B298B-0FE6-9338-F35C-FA9C122ECE9E}"/>
              </a:ext>
            </a:extLst>
          </p:cNvPr>
          <p:cNvGrpSpPr/>
          <p:nvPr/>
        </p:nvGrpSpPr>
        <p:grpSpPr>
          <a:xfrm>
            <a:off x="376095" y="1463046"/>
            <a:ext cx="11439809" cy="4355471"/>
            <a:chOff x="357241" y="1501992"/>
            <a:chExt cx="11439809" cy="4355471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4741A60-6E17-5574-FA79-9FDEEC2FBF9A}"/>
                </a:ext>
              </a:extLst>
            </p:cNvPr>
            <p:cNvSpPr txBox="1"/>
            <p:nvPr/>
          </p:nvSpPr>
          <p:spPr>
            <a:xfrm>
              <a:off x="357241" y="1573589"/>
              <a:ext cx="548260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Antes</a:t>
              </a:r>
              <a:r>
                <a:rPr kumimoji="0" lang="es-E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de la aplicación de CAL/BDP crema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4E216D0-9E66-EEF5-4523-870D41013666}"/>
                </a:ext>
              </a:extLst>
            </p:cNvPr>
            <p:cNvSpPr txBox="1"/>
            <p:nvPr/>
          </p:nvSpPr>
          <p:spPr>
            <a:xfrm>
              <a:off x="6165224" y="1501992"/>
              <a:ext cx="553739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ES"/>
              </a:defPPr>
              <a:lvl1pPr algn="ctr">
                <a:defRPr sz="1600" b="1">
                  <a:solidFill>
                    <a:srgbClr val="002855"/>
                  </a:solidFill>
                  <a:effectLst/>
                  <a:latin typeface="Century Gothic" panose="020B0502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8 semanas después </a:t>
              </a:r>
              <a:r>
                <a:rPr kumimoji="0" lang="es-E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de la aplicación de CAL/BDP crema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780F6DF-EBCD-8792-B8D8-330F0EF5677D}"/>
                </a:ext>
              </a:extLst>
            </p:cNvPr>
            <p:cNvSpPr txBox="1"/>
            <p:nvPr/>
          </p:nvSpPr>
          <p:spPr>
            <a:xfrm>
              <a:off x="373473" y="5457353"/>
              <a:ext cx="545014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FIGURA 1.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Placas </a:t>
              </a:r>
              <a:r>
                <a:rPr kumimoji="0" lang="es-ES" sz="10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hiperqueratósicas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junto con formación de fisuras y heridas.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A4F2F92-5887-3AAC-72C4-B76B8503A2EB}"/>
                </a:ext>
              </a:extLst>
            </p:cNvPr>
            <p:cNvSpPr txBox="1"/>
            <p:nvPr/>
          </p:nvSpPr>
          <p:spPr>
            <a:xfrm>
              <a:off x="6308845" y="5457353"/>
              <a:ext cx="54882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FIGURA 3.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A las 8 semanas de iniciar el tratamiento se observa eritema residual en ambas plantas, con ausencia de placas </a:t>
              </a:r>
              <a:r>
                <a:rPr kumimoji="0" lang="es-ES" sz="10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hiperqueratósicas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y fisuras.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5D9EA4E-C353-EF56-B872-388286703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81" t="3610" r="3605" b="9780"/>
            <a:stretch/>
          </p:blipFill>
          <p:spPr>
            <a:xfrm>
              <a:off x="642981" y="2163685"/>
              <a:ext cx="5450147" cy="313983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32D85533-1E06-D74B-3943-217A83740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47" t="5311" r="5083" b="12632"/>
            <a:stretch/>
          </p:blipFill>
          <p:spPr>
            <a:xfrm>
              <a:off x="6308846" y="2163686"/>
              <a:ext cx="5488204" cy="3139829"/>
            </a:xfrm>
            <a:prstGeom prst="rect">
              <a:avLst/>
            </a:prstGeom>
          </p:spPr>
        </p:pic>
      </p:grpSp>
      <p:sp>
        <p:nvSpPr>
          <p:cNvPr id="14" name="Marcador de contenido 15">
            <a:extLst>
              <a:ext uri="{FF2B5EF4-FFF2-40B4-BE49-F238E27FC236}">
                <a16:creationId xmlns:a16="http://schemas.microsoft.com/office/drawing/2014/main" id="{99B06F5F-7CBC-968D-2CD4-1C319760137B}"/>
              </a:ext>
            </a:extLst>
          </p:cNvPr>
          <p:cNvSpPr txBox="1">
            <a:spLocks/>
          </p:cNvSpPr>
          <p:nvPr/>
        </p:nvSpPr>
        <p:spPr>
          <a:xfrm>
            <a:off x="894034" y="6383936"/>
            <a:ext cx="11101427" cy="1624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CAL: </a:t>
            </a:r>
            <a:r>
              <a:rPr kumimoji="0" lang="it-IT" sz="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calcipotriol, </a:t>
            </a:r>
            <a:r>
              <a:rPr kumimoji="0" lang="it-IT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BDP: </a:t>
            </a:r>
            <a:r>
              <a:rPr kumimoji="0" lang="it-IT" sz="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dipropionato de betametasona.</a:t>
            </a:r>
            <a:br>
              <a:rPr kumimoji="0" lang="it-IT" sz="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74099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6118E6B8-8BAA-0BBA-7C16-D7EF03D6A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>
            <a:extLst>
              <a:ext uri="{FF2B5EF4-FFF2-40B4-BE49-F238E27FC236}">
                <a16:creationId xmlns:a16="http://schemas.microsoft.com/office/drawing/2014/main" id="{5152612A-D96B-9D0A-6D7F-CB200D6707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5945" y="587640"/>
            <a:ext cx="105635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Montserrat"/>
              <a:buNone/>
            </a:pPr>
            <a:r>
              <a:rPr lang="es-ES" dirty="0">
                <a:solidFill>
                  <a:srgbClr val="015B76"/>
                </a:solidFill>
                <a:ea typeface="Montserrat"/>
                <a:sym typeface="Montserrat"/>
              </a:rPr>
              <a:t>Caso clínico 5: Psoriasis </a:t>
            </a:r>
            <a:r>
              <a:rPr lang="es-ES" dirty="0" err="1">
                <a:solidFill>
                  <a:srgbClr val="015B76"/>
                </a:solidFill>
                <a:ea typeface="Montserrat"/>
                <a:sym typeface="Montserrat"/>
              </a:rPr>
              <a:t>Palmoplantar</a:t>
            </a:r>
            <a:endParaRPr dirty="0">
              <a:solidFill>
                <a:srgbClr val="015B76"/>
              </a:solidFill>
              <a:ea typeface="Montserrat"/>
              <a:sym typeface="Montserrat"/>
            </a:endParaRPr>
          </a:p>
        </p:txBody>
      </p:sp>
      <p:sp>
        <p:nvSpPr>
          <p:cNvPr id="14" name="Marcador de contenido 15">
            <a:extLst>
              <a:ext uri="{FF2B5EF4-FFF2-40B4-BE49-F238E27FC236}">
                <a16:creationId xmlns:a16="http://schemas.microsoft.com/office/drawing/2014/main" id="{6FC1EE97-7EE5-A62F-79EB-EE0F75017BEF}"/>
              </a:ext>
            </a:extLst>
          </p:cNvPr>
          <p:cNvSpPr txBox="1">
            <a:spLocks/>
          </p:cNvSpPr>
          <p:nvPr/>
        </p:nvSpPr>
        <p:spPr>
          <a:xfrm>
            <a:off x="894034" y="6383936"/>
            <a:ext cx="11101427" cy="1624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CAL: </a:t>
            </a:r>
            <a:r>
              <a:rPr kumimoji="0" lang="it-IT" sz="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calcipotriol, </a:t>
            </a:r>
            <a:r>
              <a:rPr kumimoji="0" lang="it-IT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BDP: </a:t>
            </a:r>
            <a:r>
              <a:rPr kumimoji="0" lang="it-IT" sz="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dipropionato de betametasona.</a:t>
            </a:r>
            <a:br>
              <a:rPr kumimoji="0" lang="it-IT" sz="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*Caso extraído del concurso de casos clínicos “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DermaExperiencias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2023”</a:t>
            </a:r>
            <a:endParaRPr kumimoji="0" lang="es-E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1CB6068-98CD-1CE2-E2AA-4D4BA102BCE5}"/>
              </a:ext>
            </a:extLst>
          </p:cNvPr>
          <p:cNvGrpSpPr/>
          <p:nvPr/>
        </p:nvGrpSpPr>
        <p:grpSpPr>
          <a:xfrm>
            <a:off x="653957" y="1515164"/>
            <a:ext cx="11341504" cy="4324309"/>
            <a:chOff x="373473" y="1629783"/>
            <a:chExt cx="11341504" cy="4324309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33212B75-0EE3-CE1B-F08A-B5FA03F52558}"/>
                </a:ext>
              </a:extLst>
            </p:cNvPr>
            <p:cNvSpPr txBox="1"/>
            <p:nvPr/>
          </p:nvSpPr>
          <p:spPr>
            <a:xfrm>
              <a:off x="373473" y="1629783"/>
              <a:ext cx="54501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Antes</a:t>
              </a:r>
              <a:r>
                <a:rPr kumimoji="0" lang="es-E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de la aplicación de CAL/BDP crema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A620731-B802-45D4-EF89-DB4FCE5AFFC2}"/>
                </a:ext>
              </a:extLst>
            </p:cNvPr>
            <p:cNvSpPr txBox="1"/>
            <p:nvPr/>
          </p:nvSpPr>
          <p:spPr>
            <a:xfrm>
              <a:off x="6347539" y="5553982"/>
              <a:ext cx="53674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FIGURA 4.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A las 8 semanas de iniciar el tratamiento se observa eritema residual en ambas palmas, con ausencia de placas </a:t>
              </a:r>
              <a:r>
                <a:rPr kumimoji="0" lang="es-ES" sz="10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hiperqueratósicas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C1B8F7BE-B22A-5DAB-96E4-C2429A9D84BC}"/>
                </a:ext>
              </a:extLst>
            </p:cNvPr>
            <p:cNvSpPr txBox="1"/>
            <p:nvPr/>
          </p:nvSpPr>
          <p:spPr>
            <a:xfrm>
              <a:off x="373474" y="5553983"/>
              <a:ext cx="545014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FIGURA 2.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Placas </a:t>
              </a:r>
              <a:r>
                <a:rPr kumimoji="0" lang="es-ES" sz="10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redondeeadas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s-ES" sz="10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eritematoqueratósicas</a:t>
              </a:r>
              <a:r>
                <a:rPr kumimoji="0" lang="es-E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bien definidas.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DA21EDF-6149-AF36-BD1F-7586710B8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21" t="5356" r="2859" b="8653"/>
            <a:stretch/>
          </p:blipFill>
          <p:spPr>
            <a:xfrm>
              <a:off x="537103" y="2184668"/>
              <a:ext cx="5450147" cy="3231442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1A8DED4F-EFC1-90BD-3078-F00AEEAE8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42" t="5454" r="1863" b="8925"/>
            <a:stretch/>
          </p:blipFill>
          <p:spPr>
            <a:xfrm>
              <a:off x="6347539" y="2184668"/>
              <a:ext cx="5367437" cy="3231442"/>
            </a:xfrm>
            <a:prstGeom prst="rect">
              <a:avLst/>
            </a:prstGeom>
          </p:spPr>
        </p:pic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65DDC42-19CA-6A49-8773-8D505EC2EA87}"/>
              </a:ext>
            </a:extLst>
          </p:cNvPr>
          <p:cNvSpPr txBox="1"/>
          <p:nvPr/>
        </p:nvSpPr>
        <p:spPr>
          <a:xfrm>
            <a:off x="6628023" y="1477261"/>
            <a:ext cx="5419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rgbClr val="002855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8 semanas después </a:t>
            </a: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 la aplicación de CAL/BDP crema</a:t>
            </a:r>
          </a:p>
        </p:txBody>
      </p:sp>
    </p:spTree>
    <p:extLst>
      <p:ext uri="{BB962C8B-B14F-4D97-AF65-F5344CB8AC3E}">
        <p14:creationId xmlns:p14="http://schemas.microsoft.com/office/powerpoint/2010/main" val="345346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9;p44">
            <a:extLst>
              <a:ext uri="{FF2B5EF4-FFF2-40B4-BE49-F238E27FC236}">
                <a16:creationId xmlns:a16="http://schemas.microsoft.com/office/drawing/2014/main" id="{B6F412DC-0904-A1CE-9BED-D16D19365C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6498" y="559994"/>
            <a:ext cx="10657836" cy="551370"/>
          </a:xfrm>
        </p:spPr>
        <p:txBody>
          <a:bodyPr lIns="91421" tIns="45701" rIns="91421" bIns="45701"/>
          <a:lstStyle/>
          <a:p>
            <a:pPr lvl="0"/>
            <a:r>
              <a:rPr lang="es-ES_tradnl"/>
              <a:t>P</a:t>
            </a:r>
            <a:r>
              <a:rPr lang="es-ES"/>
              <a:t>soriasis en Placas</a:t>
            </a:r>
          </a:p>
        </p:txBody>
      </p:sp>
      <p:sp>
        <p:nvSpPr>
          <p:cNvPr id="4" name="Google Shape;1230;p44">
            <a:extLst>
              <a:ext uri="{FF2B5EF4-FFF2-40B4-BE49-F238E27FC236}">
                <a16:creationId xmlns:a16="http://schemas.microsoft.com/office/drawing/2014/main" id="{69263CEC-F892-A774-9678-97710B4D4100}"/>
              </a:ext>
            </a:extLst>
          </p:cNvPr>
          <p:cNvSpPr/>
          <p:nvPr/>
        </p:nvSpPr>
        <p:spPr>
          <a:xfrm>
            <a:off x="261619" y="6328968"/>
            <a:ext cx="9743444" cy="40357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21" tIns="45701" rIns="91421" bIns="4570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Fuente: adaptado de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National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Psoriasis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Foundation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. 2017. https://www.psoriasis.org/ (consultado en noviembre de 2017).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Fuente: adaptado de Diagnosis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classification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psoriasis.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Autoimmunity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Reviews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2014;13:490-5.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Fuente: adaptado de A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brief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summary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clinical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types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psoriasis. North Clin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Istanb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2016;3(1):79-82.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 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231;p44">
            <a:extLst>
              <a:ext uri="{FF2B5EF4-FFF2-40B4-BE49-F238E27FC236}">
                <a16:creationId xmlns:a16="http://schemas.microsoft.com/office/drawing/2014/main" id="{33B38985-BF44-C8A1-98E4-D1BA725D22EC}"/>
              </a:ext>
            </a:extLst>
          </p:cNvPr>
          <p:cNvSpPr/>
          <p:nvPr/>
        </p:nvSpPr>
        <p:spPr>
          <a:xfrm>
            <a:off x="4437885" y="4099006"/>
            <a:ext cx="1910081" cy="1551937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006782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1232;p44">
            <a:extLst>
              <a:ext uri="{FF2B5EF4-FFF2-40B4-BE49-F238E27FC236}">
                <a16:creationId xmlns:a16="http://schemas.microsoft.com/office/drawing/2014/main" id="{2E4B17AF-F1C9-14D8-7000-CF5D8FA4785E}"/>
              </a:ext>
            </a:extLst>
          </p:cNvPr>
          <p:cNvSpPr/>
          <p:nvPr/>
        </p:nvSpPr>
        <p:spPr>
          <a:xfrm>
            <a:off x="1617848" y="1658071"/>
            <a:ext cx="1910081" cy="1692270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006782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1233;p44">
            <a:extLst>
              <a:ext uri="{FF2B5EF4-FFF2-40B4-BE49-F238E27FC236}">
                <a16:creationId xmlns:a16="http://schemas.microsoft.com/office/drawing/2014/main" id="{5CD3037E-9CAD-1B70-8D6A-521DD1695842}"/>
              </a:ext>
            </a:extLst>
          </p:cNvPr>
          <p:cNvSpPr/>
          <p:nvPr/>
        </p:nvSpPr>
        <p:spPr>
          <a:xfrm>
            <a:off x="4274051" y="3891579"/>
            <a:ext cx="5908843" cy="1851824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D7DDE3">
              <a:alpha val="94901"/>
            </a:srgbClr>
          </a:solidFill>
          <a:ln cap="flat">
            <a:noFill/>
            <a:prstDash val="solid"/>
          </a:ln>
          <a:effectLst>
            <a:outerShdw dist="37721" dir="8100000" algn="tl">
              <a:srgbClr val="000000">
                <a:alpha val="40000"/>
              </a:srgbClr>
            </a:outerShdw>
          </a:effectLst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234;p44">
            <a:extLst>
              <a:ext uri="{FF2B5EF4-FFF2-40B4-BE49-F238E27FC236}">
                <a16:creationId xmlns:a16="http://schemas.microsoft.com/office/drawing/2014/main" id="{58F6315E-C132-F0DA-0771-0516911BCAA7}"/>
              </a:ext>
            </a:extLst>
          </p:cNvPr>
          <p:cNvSpPr/>
          <p:nvPr/>
        </p:nvSpPr>
        <p:spPr>
          <a:xfrm>
            <a:off x="1618717" y="1429297"/>
            <a:ext cx="8386346" cy="221885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D7DDE3">
              <a:alpha val="94901"/>
            </a:srgbClr>
          </a:solidFill>
          <a:ln cap="flat">
            <a:noFill/>
            <a:prstDash val="solid"/>
          </a:ln>
          <a:effectLst>
            <a:outerShdw dist="37721" dir="8100000" algn="tl">
              <a:srgbClr val="000000">
                <a:alpha val="40000"/>
              </a:srgbClr>
            </a:outerShdw>
          </a:effectLst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9" name="Google Shape;1235;p44">
            <a:extLst>
              <a:ext uri="{FF2B5EF4-FFF2-40B4-BE49-F238E27FC236}">
                <a16:creationId xmlns:a16="http://schemas.microsoft.com/office/drawing/2014/main" id="{0BD679FA-20F9-1F61-4F16-46B70FDBC5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4420" t="1330" r="53800" b="43860"/>
          <a:stretch>
            <a:fillRect/>
          </a:stretch>
        </p:blipFill>
        <p:spPr>
          <a:xfrm>
            <a:off x="2019169" y="1722197"/>
            <a:ext cx="2254882" cy="1566540"/>
          </a:xfrm>
          <a:prstGeom prst="rect">
            <a:avLst/>
          </a:prstGeom>
          <a:noFill/>
          <a:ln w="28575" cap="flat">
            <a:solidFill>
              <a:srgbClr val="006782"/>
            </a:solidFill>
            <a:prstDash val="solid"/>
            <a:round/>
          </a:ln>
        </p:spPr>
      </p:pic>
      <p:sp>
        <p:nvSpPr>
          <p:cNvPr id="10" name="Google Shape;1236;p44">
            <a:extLst>
              <a:ext uri="{FF2B5EF4-FFF2-40B4-BE49-F238E27FC236}">
                <a16:creationId xmlns:a16="http://schemas.microsoft.com/office/drawing/2014/main" id="{0A9C440E-504D-56D2-0FD4-0149142B1F96}"/>
              </a:ext>
            </a:extLst>
          </p:cNvPr>
          <p:cNvSpPr/>
          <p:nvPr/>
        </p:nvSpPr>
        <p:spPr>
          <a:xfrm>
            <a:off x="4503671" y="1605656"/>
            <a:ext cx="5271772" cy="18661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21" tIns="45701" rIns="91421" bIns="45701" anchor="t" anchorCtr="0" compatLnSpc="1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ts val="16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90 %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de los pacientes con psoriasis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6250"/>
              </a:lnSpc>
              <a:spcBef>
                <a:spcPts val="400"/>
              </a:spcBef>
              <a:spcAft>
                <a:spcPts val="0"/>
              </a:spcAft>
              <a:buClr>
                <a:srgbClr val="F896A3"/>
              </a:buClr>
              <a:buSzPts val="16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Placas redondas u ovaladas, secas, bien delimitadas, con escamas </a:t>
            </a:r>
            <a:r>
              <a:rPr lang="es-ES" sz="1600" dirty="0">
                <a:latin typeface="Arial"/>
                <a:ea typeface="Calibri"/>
                <a:cs typeface="Arial"/>
              </a:rPr>
              <a:t>blanco-plateadas</a:t>
            </a:r>
            <a:endParaRPr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6250"/>
              </a:lnSpc>
              <a:spcBef>
                <a:spcPts val="400"/>
              </a:spcBef>
              <a:spcAft>
                <a:spcPts val="0"/>
              </a:spcAft>
              <a:buClr>
                <a:srgbClr val="F896A3"/>
              </a:buClr>
              <a:buSzPts val="16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Afecta a cualquier parte del cuerpo, en general se distribuye de forma </a:t>
            </a:r>
            <a:r>
              <a:rPr lang="es-ES" sz="1600" dirty="0">
                <a:solidFill>
                  <a:srgbClr val="D97C88"/>
                </a:solidFill>
                <a:latin typeface="Arial"/>
                <a:ea typeface="Calibri"/>
                <a:cs typeface="Arial"/>
              </a:rPr>
              <a:t>SIMÉTRICA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 en codos y rodillas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6250"/>
              </a:lnSpc>
              <a:spcBef>
                <a:spcPts val="400"/>
              </a:spcBef>
              <a:spcAft>
                <a:spcPts val="0"/>
              </a:spcAft>
              <a:buClr>
                <a:srgbClr val="F896A3"/>
              </a:buClr>
              <a:buSzPts val="16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Es común la afectación de cuero cabelludo y uñas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Google Shape;1237;p44">
            <a:extLst>
              <a:ext uri="{FF2B5EF4-FFF2-40B4-BE49-F238E27FC236}">
                <a16:creationId xmlns:a16="http://schemas.microsoft.com/office/drawing/2014/main" id="{E77B39F1-0409-2279-90E6-8A6AF7E6321C}"/>
              </a:ext>
            </a:extLst>
          </p:cNvPr>
          <p:cNvSpPr/>
          <p:nvPr/>
        </p:nvSpPr>
        <p:spPr>
          <a:xfrm rot="5400013">
            <a:off x="2711798" y="4442226"/>
            <a:ext cx="401334" cy="353140"/>
          </a:xfrm>
          <a:custGeom>
            <a:avLst>
              <a:gd name="f0" fmla="val 1266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+- 21600 0 f21"/>
              <a:gd name="f30" fmla="*/ f22 f13 1"/>
              <a:gd name="f31" fmla="*/ f21 f12 1"/>
              <a:gd name="f32" fmla="+- f25 0 f3"/>
              <a:gd name="f33" fmla="+- f26 0 f3"/>
              <a:gd name="f34" fmla="*/ 0 f27 1"/>
              <a:gd name="f35" fmla="*/ 21600 f27 1"/>
              <a:gd name="f36" fmla="*/ f29 f22 1"/>
              <a:gd name="f37" fmla="*/ f28 f13 1"/>
              <a:gd name="f38" fmla="*/ f36 1 10800"/>
              <a:gd name="f39" fmla="*/ f34 1 f27"/>
              <a:gd name="f40" fmla="*/ f35 1 f27"/>
              <a:gd name="f41" fmla="+- f21 f38 0"/>
              <a:gd name="f42" fmla="*/ f39 f12 1"/>
              <a:gd name="f43" fmla="*/ f39 f13 1"/>
              <a:gd name="f44" fmla="*/ f40 f13 1"/>
              <a:gd name="f45" fmla="*/ f41 f12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2" t="f30" r="f45" b="f37"/>
            <a:pathLst>
              <a:path w="21600" h="21600">
                <a:moveTo>
                  <a:pt x="f7" y="f22"/>
                </a:moveTo>
                <a:lnTo>
                  <a:pt x="f21" y="f22"/>
                </a:lnTo>
                <a:lnTo>
                  <a:pt x="f21" y="f7"/>
                </a:lnTo>
                <a:lnTo>
                  <a:pt x="f8" y="f9"/>
                </a:lnTo>
                <a:lnTo>
                  <a:pt x="f21" y="f8"/>
                </a:lnTo>
                <a:lnTo>
                  <a:pt x="f21" y="f28"/>
                </a:lnTo>
                <a:lnTo>
                  <a:pt x="f7" y="f28"/>
                </a:lnTo>
                <a:close/>
              </a:path>
            </a:pathLst>
          </a:custGeom>
          <a:gradFill>
            <a:gsLst>
              <a:gs pos="0">
                <a:srgbClr val="BCD7EF">
                  <a:alpha val="49803"/>
                </a:srgbClr>
              </a:gs>
              <a:gs pos="100000">
                <a:srgbClr val="BCD7EF">
                  <a:alpha val="49803"/>
                </a:srgbClr>
              </a:gs>
            </a:gsLst>
            <a:lin ang="0"/>
          </a:gradFill>
          <a:ln w="12701" cap="flat">
            <a:solidFill>
              <a:srgbClr val="FFFFFF"/>
            </a:solidFill>
            <a:prstDash val="solid"/>
            <a:round/>
          </a:ln>
        </p:spPr>
        <p:txBody>
          <a:bodyPr vert="horz" wrap="square" lIns="539752" tIns="38103" rIns="38103" bIns="38103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2" name="Google Shape;1238;p44">
            <a:extLst>
              <a:ext uri="{FF2B5EF4-FFF2-40B4-BE49-F238E27FC236}">
                <a16:creationId xmlns:a16="http://schemas.microsoft.com/office/drawing/2014/main" id="{CA845F0A-9A67-DAA3-CA80-0B43B5AE3174}"/>
              </a:ext>
            </a:extLst>
          </p:cNvPr>
          <p:cNvSpPr/>
          <p:nvPr/>
        </p:nvSpPr>
        <p:spPr>
          <a:xfrm>
            <a:off x="1785024" y="3859259"/>
            <a:ext cx="2254882" cy="393063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E7E6E6">
              <a:alpha val="63921"/>
            </a:srgbClr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En placas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​</a:t>
            </a: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oogle Shape;1239;p44" descr="Plaque psoriasis on the back">
            <a:hlinkClick r:id="rId4"/>
            <a:extLst>
              <a:ext uri="{FF2B5EF4-FFF2-40B4-BE49-F238E27FC236}">
                <a16:creationId xmlns:a16="http://schemas.microsoft.com/office/drawing/2014/main" id="{C73B72E1-1914-0C2D-AE95-C16C05CEC7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4823333" y="4161871"/>
            <a:ext cx="1997077" cy="1410333"/>
          </a:xfrm>
          <a:prstGeom prst="rect">
            <a:avLst/>
          </a:prstGeom>
          <a:noFill/>
          <a:ln w="28575" cap="flat">
            <a:solidFill>
              <a:srgbClr val="006782"/>
            </a:solidFill>
            <a:prstDash val="solid"/>
            <a:round/>
          </a:ln>
        </p:spPr>
      </p:pic>
      <p:sp>
        <p:nvSpPr>
          <p:cNvPr id="14" name="Google Shape;1240;p44">
            <a:extLst>
              <a:ext uri="{FF2B5EF4-FFF2-40B4-BE49-F238E27FC236}">
                <a16:creationId xmlns:a16="http://schemas.microsoft.com/office/drawing/2014/main" id="{72198179-9D27-8CC4-16AD-857C147571DF}"/>
              </a:ext>
            </a:extLst>
          </p:cNvPr>
          <p:cNvSpPr/>
          <p:nvPr/>
        </p:nvSpPr>
        <p:spPr>
          <a:xfrm>
            <a:off x="7042410" y="4499958"/>
            <a:ext cx="2652645" cy="103155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21" tIns="45701" rIns="91421" bIns="45701" anchor="t" anchorCtr="0" compatLnSpc="1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Prurito y dolor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F896A3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En ocasiones fisuras y sangrado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Google Shape;1241;p44">
            <a:extLst>
              <a:ext uri="{FF2B5EF4-FFF2-40B4-BE49-F238E27FC236}">
                <a16:creationId xmlns:a16="http://schemas.microsoft.com/office/drawing/2014/main" id="{9A67176F-D8A4-D7BA-62C1-F73A0B6D0A2C}"/>
              </a:ext>
            </a:extLst>
          </p:cNvPr>
          <p:cNvSpPr/>
          <p:nvPr/>
        </p:nvSpPr>
        <p:spPr>
          <a:xfrm>
            <a:off x="1966262" y="5022299"/>
            <a:ext cx="1892406" cy="721104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006782"/>
            </a:solidFill>
            <a:prstDash val="solid"/>
            <a:round/>
          </a:ln>
          <a:effectLst>
            <a:outerShdw dist="37721" dir="2700000" algn="tl">
              <a:srgbClr val="000000">
                <a:alpha val="40000"/>
              </a:srgbClr>
            </a:outerShdw>
          </a:effectLst>
        </p:spPr>
        <p:txBody>
          <a:bodyPr vert="horz" wrap="square" lIns="91421" tIns="45701" rIns="91421" bIns="45701" anchor="t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Psoriasis vulgar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E2EAE-6D32-4A19-A993-7C579D5D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82" y="623737"/>
            <a:ext cx="3503882" cy="650881"/>
          </a:xfrm>
        </p:spPr>
        <p:txBody>
          <a:bodyPr>
            <a:normAutofit/>
          </a:bodyPr>
          <a:lstStyle/>
          <a:p>
            <a:r>
              <a:rPr lang="es-ES" sz="2800"/>
              <a:t>Conclusiones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1939940" y="2052487"/>
            <a:ext cx="6554641" cy="3304822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buClr>
                <a:srgbClr val="F98696"/>
              </a:buClr>
              <a:buSzPct val="105000"/>
            </a:pPr>
            <a:r>
              <a:rPr lang="es-ES" sz="2000" b="1" dirty="0">
                <a:solidFill>
                  <a:srgbClr val="1C6082"/>
                </a:solidFill>
                <a:latin typeface="Arial"/>
                <a:cs typeface="Arial"/>
              </a:rPr>
              <a:t>Experiencias totalmente satisfactorias</a:t>
            </a:r>
          </a:p>
          <a:p>
            <a:pPr>
              <a:lnSpc>
                <a:spcPct val="100000"/>
              </a:lnSpc>
              <a:buClr>
                <a:srgbClr val="F98696"/>
              </a:buClr>
              <a:buSzPct val="105000"/>
            </a:pPr>
            <a:endParaRPr lang="es-ES" sz="2000" b="1" dirty="0">
              <a:solidFill>
                <a:srgbClr val="1C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F98696"/>
              </a:buClr>
              <a:buSzPct val="105000"/>
            </a:pPr>
            <a:r>
              <a:rPr lang="es-ES" sz="2000" b="1" dirty="0">
                <a:solidFill>
                  <a:srgbClr val="F98696"/>
                </a:solidFill>
                <a:latin typeface="Arial"/>
                <a:cs typeface="Arial"/>
              </a:rPr>
              <a:t>Pacientes muy contentos </a:t>
            </a:r>
            <a:r>
              <a:rPr lang="es-ES" sz="2000" b="1" dirty="0">
                <a:solidFill>
                  <a:srgbClr val="1C6082"/>
                </a:solidFill>
                <a:latin typeface="Arial"/>
                <a:cs typeface="Arial"/>
              </a:rPr>
              <a:t>con la </a:t>
            </a:r>
            <a:r>
              <a:rPr lang="es-ES" sz="2000" b="1" dirty="0">
                <a:solidFill>
                  <a:srgbClr val="F98696"/>
                </a:solidFill>
                <a:latin typeface="Arial"/>
                <a:cs typeface="Arial"/>
              </a:rPr>
              <a:t>eficacia</a:t>
            </a:r>
            <a:r>
              <a:rPr lang="es-ES" sz="2000" b="1" dirty="0">
                <a:solidFill>
                  <a:srgbClr val="1C6082"/>
                </a:solidFill>
                <a:latin typeface="Arial"/>
                <a:cs typeface="Arial"/>
              </a:rPr>
              <a:t> clínica y la galénica</a:t>
            </a:r>
          </a:p>
          <a:p>
            <a:pPr>
              <a:lnSpc>
                <a:spcPct val="100000"/>
              </a:lnSpc>
              <a:buClr>
                <a:srgbClr val="F98696"/>
              </a:buClr>
              <a:buSzPct val="105000"/>
            </a:pPr>
            <a:endParaRPr lang="es-ES_tradnl" sz="2000" b="1" dirty="0">
              <a:solidFill>
                <a:srgbClr val="1C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F98696"/>
              </a:buClr>
              <a:buSzPct val="105000"/>
            </a:pPr>
            <a:r>
              <a:rPr lang="es-ES_tradnl" sz="2000" b="1" dirty="0">
                <a:solidFill>
                  <a:srgbClr val="1C6082"/>
                </a:solidFill>
                <a:latin typeface="Arial"/>
                <a:cs typeface="Arial"/>
              </a:rPr>
              <a:t>Grata sorpresa de “un nuevo-clásico tópico”</a:t>
            </a:r>
          </a:p>
          <a:p>
            <a:pPr>
              <a:lnSpc>
                <a:spcPct val="100000"/>
              </a:lnSpc>
              <a:buClr>
                <a:srgbClr val="F98696"/>
              </a:buClr>
              <a:buSzPct val="105000"/>
            </a:pPr>
            <a:endParaRPr lang="es-ES_tradnl" sz="2000" b="1" dirty="0">
              <a:solidFill>
                <a:srgbClr val="1C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F98696"/>
              </a:buClr>
              <a:buSzPct val="105000"/>
            </a:pPr>
            <a:r>
              <a:rPr lang="es-ES_tradnl" sz="2000" b="1" dirty="0">
                <a:solidFill>
                  <a:srgbClr val="1C6082"/>
                </a:solidFill>
                <a:latin typeface="Arial"/>
                <a:cs typeface="Arial"/>
              </a:rPr>
              <a:t>Interesante alternativa en </a:t>
            </a:r>
            <a:r>
              <a:rPr lang="es-ES_tradnl" sz="2000" b="1" dirty="0">
                <a:solidFill>
                  <a:srgbClr val="F98696"/>
                </a:solidFill>
                <a:latin typeface="Arial"/>
                <a:cs typeface="Arial"/>
              </a:rPr>
              <a:t>cuero cabelludo </a:t>
            </a:r>
            <a:endParaRPr lang="es-ES" sz="2000" b="1" dirty="0">
              <a:solidFill>
                <a:srgbClr val="F98696"/>
              </a:solidFill>
              <a:latin typeface="Arial"/>
              <a:cs typeface="Arial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1C96FCA-60D0-7036-3E02-382A52BC5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379612" flipV="1">
            <a:off x="7706106" y="3067711"/>
            <a:ext cx="1307219" cy="556244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CAD464CC-3342-9D78-FDE0-3814ABABDBB4}"/>
              </a:ext>
            </a:extLst>
          </p:cNvPr>
          <p:cNvGrpSpPr/>
          <p:nvPr/>
        </p:nvGrpSpPr>
        <p:grpSpPr>
          <a:xfrm>
            <a:off x="2581835" y="2491063"/>
            <a:ext cx="7670225" cy="3206188"/>
            <a:chOff x="3969572" y="3159927"/>
            <a:chExt cx="6429805" cy="2537324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A0DD08DA-9CDF-27EB-9781-7961F35D1D07}"/>
                </a:ext>
              </a:extLst>
            </p:cNvPr>
            <p:cNvGrpSpPr/>
            <p:nvPr/>
          </p:nvGrpSpPr>
          <p:grpSpPr>
            <a:xfrm flipH="1">
              <a:off x="3969572" y="4381010"/>
              <a:ext cx="6428013" cy="1316241"/>
              <a:chOff x="4474459" y="3182527"/>
              <a:chExt cx="7750030" cy="1734665"/>
            </a:xfrm>
          </p:grpSpPr>
          <p:sp>
            <p:nvSpPr>
              <p:cNvPr id="13" name="object 10">
                <a:extLst>
                  <a:ext uri="{FF2B5EF4-FFF2-40B4-BE49-F238E27FC236}">
                    <a16:creationId xmlns:a16="http://schemas.microsoft.com/office/drawing/2014/main" id="{D5AA4D4F-4629-AED4-983B-F0A30087CA9D}"/>
                  </a:ext>
                </a:extLst>
              </p:cNvPr>
              <p:cNvSpPr/>
              <p:nvPr/>
            </p:nvSpPr>
            <p:spPr>
              <a:xfrm>
                <a:off x="4474459" y="3182527"/>
                <a:ext cx="1957734" cy="1734665"/>
              </a:xfrm>
              <a:custGeom>
                <a:avLst/>
                <a:gdLst/>
                <a:ahLst/>
                <a:cxnLst/>
                <a:rect l="l" t="t" r="r" b="b"/>
                <a:pathLst>
                  <a:path w="4899025" h="3776345">
                    <a:moveTo>
                      <a:pt x="4898562" y="3775748"/>
                    </a:moveTo>
                    <a:lnTo>
                      <a:pt x="510371" y="3775748"/>
                    </a:lnTo>
                    <a:lnTo>
                      <a:pt x="461218" y="3773496"/>
                    </a:lnTo>
                    <a:lnTo>
                      <a:pt x="413387" y="3766874"/>
                    </a:lnTo>
                    <a:lnTo>
                      <a:pt x="367092" y="3756091"/>
                    </a:lnTo>
                    <a:lnTo>
                      <a:pt x="322547" y="3741352"/>
                    </a:lnTo>
                    <a:lnTo>
                      <a:pt x="279966" y="3722864"/>
                    </a:lnTo>
                    <a:lnTo>
                      <a:pt x="239562" y="3700832"/>
                    </a:lnTo>
                    <a:lnTo>
                      <a:pt x="201549" y="3675464"/>
                    </a:lnTo>
                    <a:lnTo>
                      <a:pt x="166142" y="3646964"/>
                    </a:lnTo>
                    <a:lnTo>
                      <a:pt x="133554" y="3615540"/>
                    </a:lnTo>
                    <a:lnTo>
                      <a:pt x="103998" y="3581398"/>
                    </a:lnTo>
                    <a:lnTo>
                      <a:pt x="77690" y="3544744"/>
                    </a:lnTo>
                    <a:lnTo>
                      <a:pt x="54842" y="3505784"/>
                    </a:lnTo>
                    <a:lnTo>
                      <a:pt x="35669" y="3464725"/>
                    </a:lnTo>
                    <a:lnTo>
                      <a:pt x="20384" y="3421772"/>
                    </a:lnTo>
                    <a:lnTo>
                      <a:pt x="9202" y="3377132"/>
                    </a:lnTo>
                    <a:lnTo>
                      <a:pt x="2336" y="3331012"/>
                    </a:lnTo>
                    <a:lnTo>
                      <a:pt x="0" y="328361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6B89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FDAA8DE9-9529-6485-6BC3-8D686021C8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19964" y="4917192"/>
                <a:ext cx="740452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23F4BAC5-0DEE-8375-52AF-F04AFF1920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9377" y="3159927"/>
              <a:ext cx="0" cy="14686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áfico 22">
            <a:extLst>
              <a:ext uri="{FF2B5EF4-FFF2-40B4-BE49-F238E27FC236}">
                <a16:creationId xmlns:a16="http://schemas.microsoft.com/office/drawing/2014/main" id="{1BFBA805-8A35-6DAE-A37F-334CE1C54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1671" y="766134"/>
            <a:ext cx="2799936" cy="2799936"/>
          </a:xfrm>
          <a:prstGeom prst="rect">
            <a:avLst/>
          </a:prstGeom>
        </p:spPr>
      </p:pic>
      <p:sp>
        <p:nvSpPr>
          <p:cNvPr id="24" name="Google Shape;613;p10">
            <a:extLst>
              <a:ext uri="{FF2B5EF4-FFF2-40B4-BE49-F238E27FC236}">
                <a16:creationId xmlns:a16="http://schemas.microsoft.com/office/drawing/2014/main" id="{0DBE3067-C85D-4498-E2E6-434355F196BA}"/>
              </a:ext>
            </a:extLst>
          </p:cNvPr>
          <p:cNvSpPr txBox="1"/>
          <p:nvPr/>
        </p:nvSpPr>
        <p:spPr>
          <a:xfrm>
            <a:off x="8630382" y="1243628"/>
            <a:ext cx="2743200" cy="1794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Tx/>
              <a:buFontTx/>
              <a:buNone/>
              <a:tabLst/>
              <a:defRPr/>
            </a:pPr>
            <a:r>
              <a:rPr kumimoji="0" lang="es-ES_tradnl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s-ES_tradnl" sz="1600" b="1" i="1" u="none" strike="noStrike" kern="1200" cap="none" spc="0" normalizeH="0" baseline="0" noProof="0">
                <a:ln>
                  <a:noFill/>
                </a:ln>
                <a:solidFill>
                  <a:srgbClr val="FDCF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mejorado </a:t>
            </a:r>
            <a:br>
              <a:rPr kumimoji="0" lang="es-ES_tradnl" sz="1600" b="1" i="1" u="none" strike="noStrike" kern="1200" cap="none" spc="0" normalizeH="0" baseline="0" noProof="0">
                <a:ln>
                  <a:noFill/>
                </a:ln>
                <a:solidFill>
                  <a:srgbClr val="FDCF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_tradnl" sz="1600" b="1" i="1" u="none" strike="noStrike" kern="1200" cap="none" spc="0" normalizeH="0" baseline="0" noProof="0">
                <a:ln>
                  <a:noFill/>
                </a:ln>
                <a:solidFill>
                  <a:srgbClr val="FDCF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aplicación </a:t>
            </a:r>
            <a:br>
              <a:rPr kumimoji="0" lang="es-ES_tradnl" sz="1600" b="1" i="1" u="none" strike="noStrike" kern="1200" cap="none" spc="0" normalizeH="0" baseline="0" noProof="0">
                <a:ln>
                  <a:noFill/>
                </a:ln>
                <a:solidFill>
                  <a:srgbClr val="FDCF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_tradnl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localizaciones “complicadas”, como la espalda”.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Tx/>
              <a:buFontTx/>
              <a:buNone/>
              <a:tabLst/>
              <a:defRPr/>
            </a:pPr>
            <a:r>
              <a:rPr kumimoji="0" lang="es-ES_tradnl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“Mi mujer dice que ya </a:t>
            </a:r>
            <a:r>
              <a:rPr kumimoji="0" lang="es-ES_tradnl" sz="1600" b="1" i="1" u="none" strike="noStrike" kern="1200" cap="none" spc="0" normalizeH="0" baseline="0" noProof="0">
                <a:ln>
                  <a:noFill/>
                </a:ln>
                <a:solidFill>
                  <a:srgbClr val="FDCF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pringo la ropa</a:t>
            </a:r>
            <a:r>
              <a:rPr kumimoji="0" lang="es-ES_tradnl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”.*</a:t>
            </a:r>
            <a:endParaRPr kumimoji="0" lang="es-ES" sz="16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93CD368-9274-AABC-FE72-AA83BE5659D3}"/>
              </a:ext>
            </a:extLst>
          </p:cNvPr>
          <p:cNvGrpSpPr/>
          <p:nvPr/>
        </p:nvGrpSpPr>
        <p:grpSpPr>
          <a:xfrm>
            <a:off x="1407617" y="2491063"/>
            <a:ext cx="2723319" cy="3206188"/>
            <a:chOff x="1407617" y="2141000"/>
            <a:chExt cx="2723319" cy="3556251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D0BE7159-01D2-F7A3-9FA1-6A89DA34DF67}"/>
                </a:ext>
              </a:extLst>
            </p:cNvPr>
            <p:cNvSpPr/>
            <p:nvPr/>
          </p:nvSpPr>
          <p:spPr>
            <a:xfrm>
              <a:off x="1407617" y="3186931"/>
              <a:ext cx="2723319" cy="2510320"/>
            </a:xfrm>
            <a:custGeom>
              <a:avLst/>
              <a:gdLst/>
              <a:ahLst/>
              <a:cxnLst/>
              <a:rect l="l" t="t" r="r" b="b"/>
              <a:pathLst>
                <a:path w="4899025" h="3776345">
                  <a:moveTo>
                    <a:pt x="4898562" y="3775748"/>
                  </a:moveTo>
                  <a:lnTo>
                    <a:pt x="510371" y="3775748"/>
                  </a:lnTo>
                  <a:lnTo>
                    <a:pt x="461218" y="3773496"/>
                  </a:lnTo>
                  <a:lnTo>
                    <a:pt x="413387" y="3766874"/>
                  </a:lnTo>
                  <a:lnTo>
                    <a:pt x="367092" y="3756091"/>
                  </a:lnTo>
                  <a:lnTo>
                    <a:pt x="322547" y="3741352"/>
                  </a:lnTo>
                  <a:lnTo>
                    <a:pt x="279966" y="3722864"/>
                  </a:lnTo>
                  <a:lnTo>
                    <a:pt x="239562" y="3700832"/>
                  </a:lnTo>
                  <a:lnTo>
                    <a:pt x="201549" y="3675464"/>
                  </a:lnTo>
                  <a:lnTo>
                    <a:pt x="166142" y="3646964"/>
                  </a:lnTo>
                  <a:lnTo>
                    <a:pt x="133554" y="3615540"/>
                  </a:lnTo>
                  <a:lnTo>
                    <a:pt x="103998" y="3581398"/>
                  </a:lnTo>
                  <a:lnTo>
                    <a:pt x="77690" y="3544744"/>
                  </a:lnTo>
                  <a:lnTo>
                    <a:pt x="54842" y="3505784"/>
                  </a:lnTo>
                  <a:lnTo>
                    <a:pt x="35669" y="3464725"/>
                  </a:lnTo>
                  <a:lnTo>
                    <a:pt x="20384" y="3421772"/>
                  </a:lnTo>
                  <a:lnTo>
                    <a:pt x="9202" y="3377132"/>
                  </a:lnTo>
                  <a:lnTo>
                    <a:pt x="2336" y="3331012"/>
                  </a:lnTo>
                  <a:lnTo>
                    <a:pt x="0" y="32836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6B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534FDA1D-D0A3-0DC7-032D-6B0BBD11E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7617" y="2141000"/>
              <a:ext cx="0" cy="14686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CA5CC0B3-0BB2-F679-4F6E-46AADE2D167C}"/>
              </a:ext>
            </a:extLst>
          </p:cNvPr>
          <p:cNvSpPr/>
          <p:nvPr/>
        </p:nvSpPr>
        <p:spPr>
          <a:xfrm>
            <a:off x="957988" y="1598822"/>
            <a:ext cx="910400" cy="910400"/>
          </a:xfrm>
          <a:prstGeom prst="ellipse">
            <a:avLst/>
          </a:prstGeom>
          <a:solidFill>
            <a:srgbClr val="FDCF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20A9017B-AB86-BA9A-1A47-0C0C4C316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585" y="1749363"/>
            <a:ext cx="609073" cy="59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096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5C606-5A5E-03E0-56D3-251C2E2AE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1C06B835-FE62-28C7-0B98-54E97DD652C4}"/>
                  </a:ext>
                </a:extLst>
              </p14:cNvPr>
              <p14:cNvContentPartPr/>
              <p14:nvPr/>
            </p14:nvContentPartPr>
            <p14:xfrm>
              <a:off x="5237951" y="3622506"/>
              <a:ext cx="15239" cy="15239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890C106B-8886-E471-2582-F5E47D9FD4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19809" y="3604364"/>
                <a:ext cx="51160" cy="511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ítulo 1">
            <a:extLst>
              <a:ext uri="{FF2B5EF4-FFF2-40B4-BE49-F238E27FC236}">
                <a16:creationId xmlns:a16="http://schemas.microsoft.com/office/drawing/2014/main" id="{CF86911D-F7BD-9B7F-BCE1-C9F64FDB9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339" y="2797123"/>
            <a:ext cx="9151322" cy="1263754"/>
          </a:xfrm>
        </p:spPr>
        <p:txBody>
          <a:bodyPr lIns="91440" tIns="45720" rIns="91440" bIns="45720" anchor="ctr">
            <a:normAutofit/>
          </a:bodyPr>
          <a:lstStyle/>
          <a:p>
            <a:pPr algn="ctr"/>
            <a:r>
              <a:rPr lang="es-ES" sz="6000" dirty="0">
                <a:latin typeface="Arial"/>
                <a:cs typeface="Arial"/>
              </a:rPr>
              <a:t>¡Muchas gracias!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23103004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B48EC-3988-A39C-7169-CE91E4758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3BA7A511-F17F-2E66-357C-43F82EE2B973}"/>
                  </a:ext>
                </a:extLst>
              </p14:cNvPr>
              <p14:cNvContentPartPr/>
              <p14:nvPr/>
            </p14:nvContentPartPr>
            <p14:xfrm>
              <a:off x="5227319" y="3455902"/>
              <a:ext cx="15239" cy="15239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3BA7A511-F17F-2E66-357C-43F82EE2B97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92685" y="3265414"/>
                <a:ext cx="83815" cy="39240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ítulo 3">
            <a:extLst>
              <a:ext uri="{FF2B5EF4-FFF2-40B4-BE49-F238E27FC236}">
                <a16:creationId xmlns:a16="http://schemas.microsoft.com/office/drawing/2014/main" id="{5F0DD4B7-941C-F4D9-B4A7-501AFBC3C2B0}"/>
              </a:ext>
            </a:extLst>
          </p:cNvPr>
          <p:cNvSpPr txBox="1">
            <a:spLocks/>
          </p:cNvSpPr>
          <p:nvPr/>
        </p:nvSpPr>
        <p:spPr>
          <a:xfrm>
            <a:off x="4228013" y="5551714"/>
            <a:ext cx="5177246" cy="1066748"/>
          </a:xfrm>
          <a:prstGeom prst="rect">
            <a:avLst/>
          </a:prstGeom>
        </p:spPr>
        <p:txBody>
          <a:bodyPr lIns="91440" tIns="45720" rIns="91440" bIns="45720" anchor="b"/>
          <a:lstStyle>
            <a:defPPr>
              <a:defRPr lang="es-E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 receta médica. Financiados por el SNS con aportación reducida. </a:t>
            </a:r>
            <a:b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Wynzora</a:t>
            </a:r>
            <a:r>
              <a:rPr kumimoji="0" lang="es-ES" sz="9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®  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 microgramos/g + 0,5 mg/g crema, 1 tubo de 60 g. PVL: 28,63 €; PVP IVA: 44,69 €. </a:t>
            </a:r>
            <a:b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Wynzora® 50 microgramos/g + 0,5 mg/g crema, 2 tubos de 60 g. PVL: 57,26 €; PVP IVA: 89,39 €.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Fecha de elaboración del material: </a:t>
            </a:r>
            <a:r>
              <a:rPr lang="es-ES" sz="9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2025.</a:t>
            </a:r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id="{C5A79DB1-71C9-84AE-5514-06FABE5AC33E}"/>
              </a:ext>
            </a:extLst>
          </p:cNvPr>
          <p:cNvSpPr txBox="1">
            <a:spLocks/>
          </p:cNvSpPr>
          <p:nvPr/>
        </p:nvSpPr>
        <p:spPr>
          <a:xfrm>
            <a:off x="0" y="1189044"/>
            <a:ext cx="12192000" cy="869409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Accede aquí a la </a:t>
            </a: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Ficha Técnica de </a:t>
            </a:r>
            <a:r>
              <a:rPr kumimoji="0" lang="es-E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Wynzora</a:t>
            </a:r>
            <a:r>
              <a:rPr kumimoji="0" lang="es-ES" sz="2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F9352BE-18F0-C482-D2AB-6FBB6B89B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1707" y="2582842"/>
            <a:ext cx="1928586" cy="192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12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99;p41">
            <a:extLst>
              <a:ext uri="{FF2B5EF4-FFF2-40B4-BE49-F238E27FC236}">
                <a16:creationId xmlns:a16="http://schemas.microsoft.com/office/drawing/2014/main" id="{CD5117FB-EEAD-8863-BD9E-34EB509A09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1327" y="519703"/>
            <a:ext cx="10515600" cy="483443"/>
          </a:xfrm>
        </p:spPr>
        <p:txBody>
          <a:bodyPr lIns="91421" tIns="45701" rIns="91421" bIns="45701"/>
          <a:lstStyle/>
          <a:p>
            <a:pPr lvl="0"/>
            <a:r>
              <a:rPr lang="es-ES"/>
              <a:t>Diagnostico diferencial de la psoriasis</a:t>
            </a:r>
          </a:p>
        </p:txBody>
      </p:sp>
      <p:pic>
        <p:nvPicPr>
          <p:cNvPr id="5" name="Google Shape;1100;p41">
            <a:extLst>
              <a:ext uri="{FF2B5EF4-FFF2-40B4-BE49-F238E27FC236}">
                <a16:creationId xmlns:a16="http://schemas.microsoft.com/office/drawing/2014/main" id="{0D06FBBC-BD3C-4E76-443A-B69E608E88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806548" y="1270654"/>
            <a:ext cx="1395264" cy="1860355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Google Shape;1101;p41">
            <a:extLst>
              <a:ext uri="{FF2B5EF4-FFF2-40B4-BE49-F238E27FC236}">
                <a16:creationId xmlns:a16="http://schemas.microsoft.com/office/drawing/2014/main" id="{C0916CB1-78D8-7415-E456-CC8F49A5E6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9721530" y="1249256"/>
            <a:ext cx="1395264" cy="1860355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1102;p41">
            <a:extLst>
              <a:ext uri="{FF2B5EF4-FFF2-40B4-BE49-F238E27FC236}">
                <a16:creationId xmlns:a16="http://schemas.microsoft.com/office/drawing/2014/main" id="{8F6CCF1E-2E7A-0C56-0A73-1DE62B193E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316084" y="3677951"/>
            <a:ext cx="2470105" cy="1852583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103;p41">
            <a:extLst>
              <a:ext uri="{FF2B5EF4-FFF2-40B4-BE49-F238E27FC236}">
                <a16:creationId xmlns:a16="http://schemas.microsoft.com/office/drawing/2014/main" id="{0B4C2D84-0402-630A-43E6-0B6DE4DD83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861315" y="2632942"/>
            <a:ext cx="1556199" cy="2074938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104;p41">
            <a:extLst>
              <a:ext uri="{FF2B5EF4-FFF2-40B4-BE49-F238E27FC236}">
                <a16:creationId xmlns:a16="http://schemas.microsoft.com/office/drawing/2014/main" id="{AE9A8CEB-3F95-4A95-A6C9-0C869CD3AA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2952022" y="2611836"/>
            <a:ext cx="2997503" cy="2074938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105;p41">
            <a:extLst>
              <a:ext uri="{FF2B5EF4-FFF2-40B4-BE49-F238E27FC236}">
                <a16:creationId xmlns:a16="http://schemas.microsoft.com/office/drawing/2014/main" id="{765AE3AA-4C74-1B11-66DC-04824B4E1D1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 r="28830"/>
          <a:stretch>
            <a:fillRect/>
          </a:stretch>
        </p:blipFill>
        <p:spPr>
          <a:xfrm rot="5400013">
            <a:off x="6543412" y="3872134"/>
            <a:ext cx="1852583" cy="1464210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1106;p41">
            <a:extLst>
              <a:ext uri="{FF2B5EF4-FFF2-40B4-BE49-F238E27FC236}">
                <a16:creationId xmlns:a16="http://schemas.microsoft.com/office/drawing/2014/main" id="{493B9EB3-4F71-46E8-4E5D-1F1D4C692D6E}"/>
              </a:ext>
            </a:extLst>
          </p:cNvPr>
          <p:cNvSpPr/>
          <p:nvPr/>
        </p:nvSpPr>
        <p:spPr>
          <a:xfrm>
            <a:off x="6806548" y="1807297"/>
            <a:ext cx="1134231" cy="26038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2" name="Google Shape;1107;p41">
            <a:extLst>
              <a:ext uri="{FF2B5EF4-FFF2-40B4-BE49-F238E27FC236}">
                <a16:creationId xmlns:a16="http://schemas.microsoft.com/office/drawing/2014/main" id="{3152E6E7-6D47-9D66-375C-9C86FD9FFE7B}"/>
              </a:ext>
            </a:extLst>
          </p:cNvPr>
          <p:cNvSpPr txBox="1"/>
          <p:nvPr/>
        </p:nvSpPr>
        <p:spPr>
          <a:xfrm>
            <a:off x="6182781" y="3224224"/>
            <a:ext cx="26427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Light"/>
                <a:cs typeface="Arial" panose="020B0604020202020204" pitchFamily="34" charset="0"/>
              </a:rPr>
              <a:t>Dermatitis seborreica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108;p41">
            <a:extLst>
              <a:ext uri="{FF2B5EF4-FFF2-40B4-BE49-F238E27FC236}">
                <a16:creationId xmlns:a16="http://schemas.microsoft.com/office/drawing/2014/main" id="{1FCE1AD9-37E0-4A67-8A41-01D84059F8BE}"/>
              </a:ext>
            </a:extLst>
          </p:cNvPr>
          <p:cNvSpPr txBox="1"/>
          <p:nvPr/>
        </p:nvSpPr>
        <p:spPr>
          <a:xfrm>
            <a:off x="9220091" y="3190451"/>
            <a:ext cx="239814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Light"/>
                <a:cs typeface="Arial" panose="020B0604020202020204" pitchFamily="34" charset="0"/>
              </a:rPr>
              <a:t>Tinea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Light"/>
                <a:cs typeface="Arial" panose="020B0604020202020204" pitchFamily="34" charset="0"/>
              </a:rPr>
              <a:t> </a:t>
            </a:r>
            <a:r>
              <a:rPr kumimoji="0" lang="es-ES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Light"/>
                <a:cs typeface="Arial" panose="020B0604020202020204" pitchFamily="34" charset="0"/>
              </a:rPr>
              <a:t>corporis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109;p41">
            <a:extLst>
              <a:ext uri="{FF2B5EF4-FFF2-40B4-BE49-F238E27FC236}">
                <a16:creationId xmlns:a16="http://schemas.microsoft.com/office/drawing/2014/main" id="{A4E8A041-22BF-82AB-C317-35016E8727FA}"/>
              </a:ext>
            </a:extLst>
          </p:cNvPr>
          <p:cNvSpPr txBox="1"/>
          <p:nvPr/>
        </p:nvSpPr>
        <p:spPr>
          <a:xfrm>
            <a:off x="9451904" y="5648699"/>
            <a:ext cx="219846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Light"/>
                <a:cs typeface="Arial" panose="020B0604020202020204" pitchFamily="34" charset="0"/>
              </a:rPr>
              <a:t>Lupus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1110;p41">
            <a:extLst>
              <a:ext uri="{FF2B5EF4-FFF2-40B4-BE49-F238E27FC236}">
                <a16:creationId xmlns:a16="http://schemas.microsoft.com/office/drawing/2014/main" id="{6CF1A4C5-73E3-AAD5-1D6F-458DBB88E1A6}"/>
              </a:ext>
            </a:extLst>
          </p:cNvPr>
          <p:cNvSpPr txBox="1"/>
          <p:nvPr/>
        </p:nvSpPr>
        <p:spPr>
          <a:xfrm>
            <a:off x="366761" y="4732528"/>
            <a:ext cx="254530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Light"/>
                <a:cs typeface="Arial" panose="020B0604020202020204" pitchFamily="34" charset="0"/>
              </a:rPr>
              <a:t>Liquen plano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1111;p41">
            <a:extLst>
              <a:ext uri="{FF2B5EF4-FFF2-40B4-BE49-F238E27FC236}">
                <a16:creationId xmlns:a16="http://schemas.microsoft.com/office/drawing/2014/main" id="{C5E6BB4F-0C9D-69A9-15B4-60CA401EC19B}"/>
              </a:ext>
            </a:extLst>
          </p:cNvPr>
          <p:cNvSpPr txBox="1"/>
          <p:nvPr/>
        </p:nvSpPr>
        <p:spPr>
          <a:xfrm>
            <a:off x="3136702" y="4766658"/>
            <a:ext cx="262814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Light"/>
                <a:cs typeface="Arial" panose="020B0604020202020204" pitchFamily="34" charset="0"/>
              </a:rPr>
              <a:t>Dermatitis atópica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112;p41">
            <a:extLst>
              <a:ext uri="{FF2B5EF4-FFF2-40B4-BE49-F238E27FC236}">
                <a16:creationId xmlns:a16="http://schemas.microsoft.com/office/drawing/2014/main" id="{6AEF55BE-4896-EB4F-360B-EE86F1288520}"/>
              </a:ext>
            </a:extLst>
          </p:cNvPr>
          <p:cNvSpPr txBox="1"/>
          <p:nvPr/>
        </p:nvSpPr>
        <p:spPr>
          <a:xfrm>
            <a:off x="6039127" y="5674007"/>
            <a:ext cx="284221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Light"/>
                <a:cs typeface="Arial" panose="020B0604020202020204" pitchFamily="34" charset="0"/>
              </a:rPr>
              <a:t>Dermatitis de contacto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1114;p41">
            <a:extLst>
              <a:ext uri="{FF2B5EF4-FFF2-40B4-BE49-F238E27FC236}">
                <a16:creationId xmlns:a16="http://schemas.microsoft.com/office/drawing/2014/main" id="{B7DE011C-2FB0-A622-4738-84147CB65EFC}"/>
              </a:ext>
            </a:extLst>
          </p:cNvPr>
          <p:cNvSpPr txBox="1"/>
          <p:nvPr/>
        </p:nvSpPr>
        <p:spPr>
          <a:xfrm>
            <a:off x="178266" y="6453669"/>
            <a:ext cx="9158273" cy="2154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Gisondi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P,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Bellinato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F,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Girolomoni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G.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Topographic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differential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diagnosis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chronic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plaque psoriasis: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challenges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tricks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J Clin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2020;9(11). doi:10.3390/jcm9113594.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115;p41">
            <a:extLst>
              <a:ext uri="{FF2B5EF4-FFF2-40B4-BE49-F238E27FC236}">
                <a16:creationId xmlns:a16="http://schemas.microsoft.com/office/drawing/2014/main" id="{5B9E7452-7109-1EA6-F887-9BE493E01A7E}"/>
              </a:ext>
            </a:extLst>
          </p:cNvPr>
          <p:cNvSpPr txBox="1"/>
          <p:nvPr/>
        </p:nvSpPr>
        <p:spPr>
          <a:xfrm>
            <a:off x="169512" y="6334820"/>
            <a:ext cx="7164589" cy="2154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*Todos los pacientes han dado su consentimiento al uso de las imágenes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6E04E2AF-AB3D-CE5C-0216-7481BB9D2E4F}"/>
              </a:ext>
            </a:extLst>
          </p:cNvPr>
          <p:cNvSpPr txBox="1"/>
          <p:nvPr/>
        </p:nvSpPr>
        <p:spPr>
          <a:xfrm>
            <a:off x="701842" y="549442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b="1" dirty="0">
                <a:solidFill>
                  <a:srgbClr val="D97C88"/>
                </a:solidFill>
              </a:rPr>
              <a:t>BIOPSIA,</a:t>
            </a:r>
            <a:r>
              <a:rPr lang="ca-ES" b="1" dirty="0"/>
              <a:t> </a:t>
            </a:r>
            <a:r>
              <a:rPr lang="ca-ES" b="1" dirty="0">
                <a:solidFill>
                  <a:srgbClr val="D97C88"/>
                </a:solidFill>
              </a:rPr>
              <a:t>CULTIVOS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791ea1-f5fe-405a-8e78-a8b93983d4d0">
      <Terms xmlns="http://schemas.microsoft.com/office/infopath/2007/PartnerControls"/>
    </lcf76f155ced4ddcb4097134ff3c332f>
    <TaxCatchAll xmlns="93c50bd1-c49f-48d6-83b5-3b4979c7e4a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08A843CD9D1B48AA846DC2D38B740F" ma:contentTypeVersion="18" ma:contentTypeDescription="Create a new document." ma:contentTypeScope="" ma:versionID="c09c1184a9e4cedf1303530ac6ac0fda">
  <xsd:schema xmlns:xsd="http://www.w3.org/2001/XMLSchema" xmlns:xs="http://www.w3.org/2001/XMLSchema" xmlns:p="http://schemas.microsoft.com/office/2006/metadata/properties" xmlns:ns2="5d791ea1-f5fe-405a-8e78-a8b93983d4d0" xmlns:ns3="93c50bd1-c49f-48d6-83b5-3b4979c7e4a4" targetNamespace="http://schemas.microsoft.com/office/2006/metadata/properties" ma:root="true" ma:fieldsID="94cfc90f4632b94c0164122ae5b5b06a" ns2:_="" ns3:_="">
    <xsd:import namespace="5d791ea1-f5fe-405a-8e78-a8b93983d4d0"/>
    <xsd:import namespace="93c50bd1-c49f-48d6-83b5-3b4979c7e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791ea1-f5fe-405a-8e78-a8b93983d4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948dffe-9731-4086-88fa-356309359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50bd1-c49f-48d6-83b5-3b4979c7e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a979abe-33ef-4d5d-b59e-53241737e700}" ma:internalName="TaxCatchAll" ma:showField="CatchAllData" ma:web="93c50bd1-c49f-48d6-83b5-3b4979c7e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64D496-004C-4DB8-A3B4-70417AFB6BA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93c50bd1-c49f-48d6-83b5-3b4979c7e4a4"/>
    <ds:schemaRef ds:uri="5d791ea1-f5fe-405a-8e78-a8b93983d4d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1EE7F7D-6BCD-4DE0-92C4-ACD3D327017B}">
  <ds:schemaRefs>
    <ds:schemaRef ds:uri="5d791ea1-f5fe-405a-8e78-a8b93983d4d0"/>
    <ds:schemaRef ds:uri="93c50bd1-c49f-48d6-83b5-3b4979c7e4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B844232-AEE6-41A1-B413-BD76BA7347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10896</Words>
  <Application>Microsoft Office PowerPoint</Application>
  <PresentationFormat>Widescreen</PresentationFormat>
  <Paragraphs>1002</Paragraphs>
  <Slides>82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5" baseType="lpstr">
      <vt:lpstr>Aptos</vt:lpstr>
      <vt:lpstr>Aptos Display</vt:lpstr>
      <vt:lpstr>Arial</vt:lpstr>
      <vt:lpstr>Arial Black</vt:lpstr>
      <vt:lpstr>Arial,Sans-Serif</vt:lpstr>
      <vt:lpstr>Calibri</vt:lpstr>
      <vt:lpstr>Calibri</vt:lpstr>
      <vt:lpstr>Calibri Light</vt:lpstr>
      <vt:lpstr>Montserrat</vt:lpstr>
      <vt:lpstr>Roboto</vt:lpstr>
      <vt:lpstr>Verdana</vt:lpstr>
      <vt:lpstr>Tema de Office</vt:lpstr>
      <vt:lpstr>1_Tema de Office</vt:lpstr>
      <vt:lpstr>“Redefiniendo el futuro de la dermatología tópica en atención primaria”</vt:lpstr>
      <vt:lpstr>PowerPoint Presentation</vt:lpstr>
      <vt:lpstr>DIAGNÓSTICO DIFERENCIAL DE LA PSORIASIS </vt:lpstr>
      <vt:lpstr>Definición y epidemiología </vt:lpstr>
      <vt:lpstr>Diagnóstico </vt:lpstr>
      <vt:lpstr>Localización de la psoriasis </vt:lpstr>
      <vt:lpstr>Tipos de psoriasis</vt:lpstr>
      <vt:lpstr>Psoriasis en Placas</vt:lpstr>
      <vt:lpstr>Diagnostico diferencial de la psoriasis</vt:lpstr>
      <vt:lpstr>PSORIASIS, UNA ENFERMEDAD SISTEMICA</vt:lpstr>
      <vt:lpstr>Histología de la placa de psoriasis</vt:lpstr>
      <vt:lpstr>Papel de la psoriasis en el RCV</vt:lpstr>
      <vt:lpstr>Tiempo hasta un evento cardiovascular categorizado por la severidad de la psoriasis</vt:lpstr>
      <vt:lpstr>Gestión del paciente con psoriasis</vt:lpstr>
      <vt:lpstr>TRATAMIENTO DE LA PSORIASIS LEVE / MODERADA</vt:lpstr>
      <vt:lpstr>Evaluación de la gravedad de la psoriasis</vt:lpstr>
      <vt:lpstr>Tratamiento de la psoriasis</vt:lpstr>
      <vt:lpstr>Tratamiento Tópico de la psoriasis</vt:lpstr>
      <vt:lpstr>Calcipotriol/Dipropionato de Betametasona</vt:lpstr>
      <vt:lpstr>Calcipotriol/Dipropionato de Betametasona</vt:lpstr>
      <vt:lpstr>CAL/DPB vs corticoides en monoterapia </vt:lpstr>
      <vt:lpstr>WYNZORA Y LA TECNOLOGÍA PAD</vt:lpstr>
      <vt:lpstr>Formas galénicas tópicas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Taller de texturas</vt:lpstr>
      <vt:lpstr>Taller de texturas</vt:lpstr>
      <vt:lpstr>ADHERENCIA Y EFICACIA AL TRATAMIENTO</vt:lpstr>
      <vt:lpstr>PowerPoint Presentation</vt:lpstr>
      <vt:lpstr>Factores de influencia en el tratamiento tópico de la psoriasis </vt:lpstr>
      <vt:lpstr>Necesidades NO satisfechas con terapia tópica en psoriasis</vt:lpstr>
      <vt:lpstr>La importancia de la comunicación médico-paciente</vt:lpstr>
      <vt:lpstr>Toma de decisiones compartidas</vt:lpstr>
      <vt:lpstr>Se tienen que considerar seriamente las preferencias del paciente</vt:lpstr>
      <vt:lpstr>PowerPoint Presentation</vt:lpstr>
      <vt:lpstr>Diseño del estudio y características de los pacientes1</vt:lpstr>
      <vt:lpstr>Resultados de eficacia y preferencia del estudio</vt:lpstr>
      <vt:lpstr>Resultados de satisfacción y adherencia del estudio</vt:lpstr>
      <vt:lpstr>SATISFACCIÓN Y PREFERENCIA FRENTE A OTRAS COMBINACIONES</vt:lpstr>
      <vt:lpstr>PowerPoint Presentation</vt:lpstr>
      <vt:lpstr>PowerPoint Presentation</vt:lpstr>
      <vt:lpstr>PowerPoint Presentation</vt:lpstr>
      <vt:lpstr>PowerPoint Presentation</vt:lpstr>
      <vt:lpstr>TRATAMIENTO DE LA PSORIASIS EN  CUERO CABELLUDO</vt:lpstr>
      <vt:lpstr>PSORIASIS CUERO CABELLUDO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EVIDENCIA DE LA CABEZA A LOS PIES: CASOS CLÍNICOS</vt:lpstr>
      <vt:lpstr>Caso clínico 1: Cuero Cabelludo</vt:lpstr>
      <vt:lpstr>Caso clínico 1: Cuero Cabelludo</vt:lpstr>
      <vt:lpstr>Caso clínico 1: Cuero Cabelludo</vt:lpstr>
      <vt:lpstr>Caso clínico 1: Cuero Cabelludo</vt:lpstr>
      <vt:lpstr>Caso clínico 2: Paciente con problemas de audición </vt:lpstr>
      <vt:lpstr>PowerPoint Presentation</vt:lpstr>
      <vt:lpstr>Caso clínico 2: Paciente con problemas de audición </vt:lpstr>
      <vt:lpstr>PowerPoint Presentation</vt:lpstr>
      <vt:lpstr>Caso clínico 3: Paciente Oncológico</vt:lpstr>
      <vt:lpstr>Caso clínico 3: Paciente Oncológico</vt:lpstr>
      <vt:lpstr>Caso clínico 3: Paciente Oncológico</vt:lpstr>
      <vt:lpstr>Caso clínico 3: Paciente Oncológico</vt:lpstr>
      <vt:lpstr>Caso clínico 4: Paciente con psoriasis moderada</vt:lpstr>
      <vt:lpstr>Caso clínico 4: Paciente con psoriasis moderada</vt:lpstr>
      <vt:lpstr>Caso clínico 4: Paciente con psoriasis moderada</vt:lpstr>
      <vt:lpstr>Caso clínico 4: Paciente con psoriasis moderada</vt:lpstr>
      <vt:lpstr>Caso clínico 5: Psoriasis Palmoplantar</vt:lpstr>
      <vt:lpstr>Caso clínico 5: Psoriasis Palmoplantar</vt:lpstr>
      <vt:lpstr>Caso clínico 5: Psoriasis Palmoplantar</vt:lpstr>
      <vt:lpstr>Caso clínico 5: Psoriasis Palmoplantar</vt:lpstr>
      <vt:lpstr>Caso clínico 5: Psoriasis Palmoplantar</vt:lpstr>
      <vt:lpstr>Conclusiones</vt:lpstr>
      <vt:lpstr>¡Muchas gracias!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“Redefiniendo el futuro de la dermatología tópica en atención primaria”</dc:title>
  <dc:creator>Marta Clariana Colet</dc:creator>
  <cp:lastModifiedBy>Marta Clariana Colet</cp:lastModifiedBy>
  <cp:revision>226</cp:revision>
  <dcterms:created xsi:type="dcterms:W3CDTF">2025-06-16T07:46:03Z</dcterms:created>
  <dcterms:modified xsi:type="dcterms:W3CDTF">2025-11-05T19:01:50Z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2025-06-16T07:48:16Z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2a7fb527-1590-4c4f-83e3-49567a382bdd</vt:lpwstr>
  </property>
  <property fmtid="{D5CDD505-2E9C-101B-9397-08002B2CF9AE}" pid="8" name="MSIP_Label_533616b6-00a5-4cd1-b577-93208fa93eb1_ContentBits">
    <vt:lpwstr>1</vt:lpwstr>
  </property>
  <property fmtid="{D5CDD505-2E9C-101B-9397-08002B2CF9AE}" pid="9" name="MSIP_Label_533616b6-00a5-4cd1-b577-93208fa93eb1_Tag">
    <vt:lpwstr>10, 3, 0, 2</vt:lpwstr>
  </property>
  <property fmtid="{D5CDD505-2E9C-101B-9397-08002B2CF9AE}" pid="10" name="ClassificationContentMarkingHeaderLocations">
    <vt:lpwstr>Tema de Office:8</vt:lpwstr>
  </property>
  <property fmtid="{D5CDD505-2E9C-101B-9397-08002B2CF9AE}" pid="11" name="ClassificationContentMarkingHeaderText">
    <vt:lpwstr>INTERNAL USE</vt:lpwstr>
  </property>
  <property fmtid="{D5CDD505-2E9C-101B-9397-08002B2CF9AE}" pid="12" name="MediaServiceImageTags">
    <vt:lpwstr/>
  </property>
  <property fmtid="{D5CDD505-2E9C-101B-9397-08002B2CF9AE}" pid="13" name="ContentTypeId">
    <vt:lpwstr>0x010100C408A843CD9D1B48AA846DC2D38B740F</vt:lpwstr>
  </property>
  <property fmtid="{D5CDD505-2E9C-101B-9397-08002B2CF9AE}" pid="14" name="ComplianceAssetId">
    <vt:lpwstr/>
  </property>
  <property fmtid="{D5CDD505-2E9C-101B-9397-08002B2CF9AE}" pid="15" name="_ExtendedDescription">
    <vt:lpwstr/>
  </property>
  <property fmtid="{D5CDD505-2E9C-101B-9397-08002B2CF9AE}" pid="16" name="_activity">
    <vt:lpwstr>{"FileActivityType":"6","FileActivityTimeStamp":"2025-06-26T10:29:20.763Z","FileActivityUsersOnPage":[{"DisplayName":"Mar García Miranda","Id":"mgarciamiran@almirall.com"}],"FileActivityNavigationId":null}</vt:lpwstr>
  </property>
  <property fmtid="{D5CDD505-2E9C-101B-9397-08002B2CF9AE}" pid="17" name="TriggerFlowInfo">
    <vt:lpwstr/>
  </property>
</Properties>
</file>