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7FFFCA5E_7986B5FA.xml" ContentType="application/vnd.ms-powerpoint.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55"/>
  </p:notesMasterIdLst>
  <p:sldIdLst>
    <p:sldId id="269" r:id="rId5"/>
    <p:sldId id="293" r:id="rId6"/>
    <p:sldId id="2147470290" r:id="rId7"/>
    <p:sldId id="325" r:id="rId8"/>
    <p:sldId id="2147469918" r:id="rId9"/>
    <p:sldId id="2147469963" r:id="rId10"/>
    <p:sldId id="2147469953" r:id="rId11"/>
    <p:sldId id="2147469994" r:id="rId12"/>
    <p:sldId id="2147469976" r:id="rId13"/>
    <p:sldId id="2147469996" r:id="rId14"/>
    <p:sldId id="2147469951" r:id="rId15"/>
    <p:sldId id="2147469952" r:id="rId16"/>
    <p:sldId id="2147469950" r:id="rId17"/>
    <p:sldId id="2147469947" r:id="rId18"/>
    <p:sldId id="2147469983" r:id="rId19"/>
    <p:sldId id="2147469920" r:id="rId20"/>
    <p:sldId id="2147469924" r:id="rId21"/>
    <p:sldId id="2147469926" r:id="rId22"/>
    <p:sldId id="2147469928" r:id="rId23"/>
    <p:sldId id="2147469930" r:id="rId24"/>
    <p:sldId id="2147470001" r:id="rId25"/>
    <p:sldId id="2147469934" r:id="rId26"/>
    <p:sldId id="2147469954" r:id="rId27"/>
    <p:sldId id="2147469966" r:id="rId28"/>
    <p:sldId id="2147469955" r:id="rId29"/>
    <p:sldId id="2147469956" r:id="rId30"/>
    <p:sldId id="2147469958" r:id="rId31"/>
    <p:sldId id="2147469935" r:id="rId32"/>
    <p:sldId id="2147469945" r:id="rId33"/>
    <p:sldId id="2147469959" r:id="rId34"/>
    <p:sldId id="2147469960" r:id="rId35"/>
    <p:sldId id="2147469961" r:id="rId36"/>
    <p:sldId id="2147469946" r:id="rId37"/>
    <p:sldId id="275" r:id="rId38"/>
    <p:sldId id="2147470291" r:id="rId39"/>
    <p:sldId id="2147470308" r:id="rId40"/>
    <p:sldId id="2147469977" r:id="rId41"/>
    <p:sldId id="2147470323" r:id="rId42"/>
    <p:sldId id="2147470301" r:id="rId43"/>
    <p:sldId id="2147470307" r:id="rId44"/>
    <p:sldId id="2147470294" r:id="rId45"/>
    <p:sldId id="2147470298" r:id="rId46"/>
    <p:sldId id="2147470318" r:id="rId47"/>
    <p:sldId id="2147470319" r:id="rId48"/>
    <p:sldId id="2147470320" r:id="rId49"/>
    <p:sldId id="2147470306" r:id="rId50"/>
    <p:sldId id="2147470305" r:id="rId51"/>
    <p:sldId id="2147470321" r:id="rId52"/>
    <p:sldId id="2147470322" r:id="rId53"/>
    <p:sldId id="2147470317" r:id="rId54"/>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B528EE-5DD7-91FB-B780-8F0DFA9605E3}" name="Marta Clariana Colet" initials="MCC" userId="S::mclariana@almirall.com::6c19f009-d79f-4509-98f9-5b5d8beb2e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79"/>
    <a:srgbClr val="013464"/>
    <a:srgbClr val="6BB0BD"/>
    <a:srgbClr val="96DAD4"/>
    <a:srgbClr val="00C0BB"/>
    <a:srgbClr val="61C2D3"/>
    <a:srgbClr val="006782"/>
    <a:srgbClr val="FDF1F1"/>
    <a:srgbClr val="EB949A"/>
    <a:srgbClr val="A9C1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CC5E34-F33D-4CE5-B225-4C344EFB0CA2}" v="3" dt="2023-04-28T07:51:24.249"/>
    <p1510:client id="{61F9C4AA-7418-D11D-C4B4-EAF438433254}" v="1187" dt="2023-04-27T15:45:29.86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3655" autoAdjust="0"/>
  </p:normalViewPr>
  <p:slideViewPr>
    <p:cSldViewPr snapToGrid="0" snapToObjects="1">
      <p:cViewPr varScale="1">
        <p:scale>
          <a:sx n="59" d="100"/>
          <a:sy n="59" d="100"/>
        </p:scale>
        <p:origin x="8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7FFFCA5E_7986B5FA.xml><?xml version="1.0" encoding="utf-8"?>
<p188:cmLst xmlns:a="http://schemas.openxmlformats.org/drawingml/2006/main" xmlns:r="http://schemas.openxmlformats.org/officeDocument/2006/relationships" xmlns:p188="http://schemas.microsoft.com/office/powerpoint/2018/8/main">
  <p188:cm id="{1DB72E46-1CBA-43F3-993D-3B6F0D23CE79}" authorId="{D9B528EE-5DD7-91FB-B780-8F0DFA9605E3}" created="2023-11-14T11:18:59.097">
    <ac:deMkLst xmlns:ac="http://schemas.microsoft.com/office/drawing/2013/main/command">
      <pc:docMk xmlns:pc="http://schemas.microsoft.com/office/powerpoint/2013/main/command"/>
      <pc:sldMk xmlns:pc="http://schemas.microsoft.com/office/powerpoint/2013/main/command" cId="2038871546" sldId="2147469918"/>
      <ac:spMk id="3" creationId="{A85091E2-E6FC-93F2-C87E-BC978F19DABF}"/>
    </ac:deMkLst>
    <p188:txBody>
      <a:bodyPr/>
      <a:lstStyle/>
      <a:p>
        <a:r>
          <a:rPr lang="en-US"/>
          <a:t>Más información sobre la clasificación y las formas clínicas de la psoriasis en el slidekit 2 del WYNtraining</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2353BB-B621-48B2-BD6B-CC0DAFD57B1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8C46F65B-E7DB-4F5F-AD8C-76C52F50A025}">
      <dgm:prSet phldrT="[Texto]" custT="1"/>
      <dgm:spPr>
        <a:noFill/>
      </dgm:spPr>
      <dgm:t>
        <a:bodyPr/>
        <a:lstStyle/>
        <a:p>
          <a:r>
            <a:rPr kumimoji="0" lang="es-ES" sz="2000" b="0" i="0" u="none" strike="noStrike" cap="none" spc="0" normalizeH="0" baseline="0" noProof="0">
              <a:ln>
                <a:noFill/>
              </a:ln>
              <a:solidFill>
                <a:schemeClr val="accent1">
                  <a:lumMod val="75000"/>
                </a:schemeClr>
              </a:solidFill>
              <a:effectLst/>
              <a:uLnTx/>
              <a:uFillTx/>
              <a:ea typeface="Arial"/>
              <a:cs typeface="Arial"/>
              <a:sym typeface="Arial"/>
            </a:rPr>
            <a:t>Loción</a:t>
          </a:r>
          <a:endParaRPr lang="es-ES" sz="2000">
            <a:solidFill>
              <a:schemeClr val="accent1">
                <a:lumMod val="75000"/>
              </a:schemeClr>
            </a:solidFill>
          </a:endParaRPr>
        </a:p>
      </dgm:t>
    </dgm:pt>
    <dgm:pt modelId="{D5FA28A0-B233-402D-82E6-617267C82756}" type="parTrans" cxnId="{1D6B4B35-AAC2-4F65-905A-01F4A996E5AC}">
      <dgm:prSet/>
      <dgm:spPr/>
      <dgm:t>
        <a:bodyPr/>
        <a:lstStyle/>
        <a:p>
          <a:endParaRPr lang="es-ES"/>
        </a:p>
      </dgm:t>
    </dgm:pt>
    <dgm:pt modelId="{7C49D473-790C-4DA9-917F-62FAEE4690CC}" type="sibTrans" cxnId="{1D6B4B35-AAC2-4F65-905A-01F4A996E5AC}">
      <dgm:prSet/>
      <dgm:spPr/>
      <dgm:t>
        <a:bodyPr/>
        <a:lstStyle/>
        <a:p>
          <a:endParaRPr lang="es-ES"/>
        </a:p>
      </dgm:t>
    </dgm:pt>
    <dgm:pt modelId="{5464F350-2D20-41EF-B98E-198FCB0C7526}">
      <dgm:prSet phldrT="[Texto]" custT="1"/>
      <dgm:spPr>
        <a:noFill/>
      </dgm:spPr>
      <dgm:t>
        <a:bodyPr/>
        <a:lstStyle/>
        <a:p>
          <a:r>
            <a:rPr kumimoji="0" lang="es-ES" sz="2000" b="0" i="0" u="none" strike="noStrike" cap="none" spc="0" normalizeH="0" baseline="0" noProof="0">
              <a:ln>
                <a:noFill/>
              </a:ln>
              <a:solidFill>
                <a:schemeClr val="accent1">
                  <a:lumMod val="75000"/>
                </a:schemeClr>
              </a:solidFill>
              <a:effectLst/>
              <a:uLnTx/>
              <a:uFillTx/>
              <a:ea typeface="Arial"/>
              <a:cs typeface="Arial"/>
              <a:sym typeface="Arial"/>
            </a:rPr>
            <a:t>Solución</a:t>
          </a:r>
          <a:endParaRPr lang="es-ES" sz="2000">
            <a:solidFill>
              <a:schemeClr val="accent1">
                <a:lumMod val="75000"/>
              </a:schemeClr>
            </a:solidFill>
          </a:endParaRPr>
        </a:p>
      </dgm:t>
    </dgm:pt>
    <dgm:pt modelId="{5612FC5B-2093-4C31-9F6A-243E267D178E}" type="parTrans" cxnId="{36B76BD1-BC82-4B27-90F2-1ADAA101DBAC}">
      <dgm:prSet/>
      <dgm:spPr/>
      <dgm:t>
        <a:bodyPr/>
        <a:lstStyle/>
        <a:p>
          <a:endParaRPr lang="es-ES"/>
        </a:p>
      </dgm:t>
    </dgm:pt>
    <dgm:pt modelId="{7BDDAE23-5C3D-4893-8C0D-3CAE544B9C49}" type="sibTrans" cxnId="{36B76BD1-BC82-4B27-90F2-1ADAA101DBAC}">
      <dgm:prSet/>
      <dgm:spPr/>
      <dgm:t>
        <a:bodyPr/>
        <a:lstStyle/>
        <a:p>
          <a:endParaRPr lang="es-ES"/>
        </a:p>
      </dgm:t>
    </dgm:pt>
    <dgm:pt modelId="{7C34AFBE-5882-4D30-B920-2B91A9BFFFD6}">
      <dgm:prSet custT="1"/>
      <dgm:spPr>
        <a:noFill/>
      </dgm:spPr>
      <dgm:t>
        <a:bodyPr/>
        <a:lstStyle/>
        <a:p>
          <a:r>
            <a:rPr kumimoji="0" lang="es-ES" sz="2000" b="0" i="0" u="none" strike="noStrike" cap="none" spc="0" normalizeH="0" baseline="0" noProof="0">
              <a:ln>
                <a:noFill/>
              </a:ln>
              <a:solidFill>
                <a:schemeClr val="accent1">
                  <a:lumMod val="75000"/>
                </a:schemeClr>
              </a:solidFill>
              <a:effectLst/>
              <a:uLnTx/>
              <a:uFillTx/>
              <a:ea typeface="Arial"/>
              <a:cs typeface="Arial"/>
              <a:sym typeface="Arial"/>
            </a:rPr>
            <a:t>Pomada</a:t>
          </a:r>
          <a:endParaRPr lang="es-ES" sz="2000">
            <a:solidFill>
              <a:schemeClr val="accent1">
                <a:lumMod val="75000"/>
              </a:schemeClr>
            </a:solidFill>
          </a:endParaRPr>
        </a:p>
      </dgm:t>
    </dgm:pt>
    <dgm:pt modelId="{1B18D7A3-5C46-48CC-B456-0421C29F2900}" type="parTrans" cxnId="{E10FBDBD-0B1D-423D-AD20-F2222EF69E92}">
      <dgm:prSet/>
      <dgm:spPr/>
      <dgm:t>
        <a:bodyPr/>
        <a:lstStyle/>
        <a:p>
          <a:endParaRPr lang="es-ES"/>
        </a:p>
      </dgm:t>
    </dgm:pt>
    <dgm:pt modelId="{95FB4035-1D48-40D7-818C-21587B7ECC02}" type="sibTrans" cxnId="{E10FBDBD-0B1D-423D-AD20-F2222EF69E92}">
      <dgm:prSet/>
      <dgm:spPr/>
      <dgm:t>
        <a:bodyPr/>
        <a:lstStyle/>
        <a:p>
          <a:endParaRPr lang="es-ES"/>
        </a:p>
      </dgm:t>
    </dgm:pt>
    <dgm:pt modelId="{D7A9D5C8-25A7-4CFC-8CE7-6AE0FC719349}">
      <dgm:prSet custT="1"/>
      <dgm:spPr>
        <a:noFill/>
      </dgm:spPr>
      <dgm:t>
        <a:bodyPr/>
        <a:lstStyle/>
        <a:p>
          <a:r>
            <a:rPr kumimoji="0" lang="es-ES" sz="2000" b="0" i="0" u="none" strike="noStrike" cap="none" spc="0" normalizeH="0" baseline="0" noProof="0">
              <a:ln>
                <a:noFill/>
              </a:ln>
              <a:solidFill>
                <a:schemeClr val="accent1">
                  <a:lumMod val="75000"/>
                </a:schemeClr>
              </a:solidFill>
              <a:effectLst/>
              <a:uLnTx/>
              <a:uFillTx/>
              <a:ea typeface="Arial"/>
              <a:cs typeface="Arial"/>
              <a:sym typeface="Arial"/>
            </a:rPr>
            <a:t>Crema</a:t>
          </a:r>
          <a:endParaRPr lang="es-ES" sz="2000">
            <a:solidFill>
              <a:schemeClr val="accent1">
                <a:lumMod val="75000"/>
              </a:schemeClr>
            </a:solidFill>
          </a:endParaRPr>
        </a:p>
      </dgm:t>
    </dgm:pt>
    <dgm:pt modelId="{C0BAB44A-846A-4443-B822-19FC9100F3F4}" type="parTrans" cxnId="{BE6041F6-D5F4-4216-85BC-3791C50F9897}">
      <dgm:prSet/>
      <dgm:spPr/>
      <dgm:t>
        <a:bodyPr/>
        <a:lstStyle/>
        <a:p>
          <a:endParaRPr lang="es-ES"/>
        </a:p>
      </dgm:t>
    </dgm:pt>
    <dgm:pt modelId="{10FB2358-F65B-474F-8CBE-956082D263ED}" type="sibTrans" cxnId="{BE6041F6-D5F4-4216-85BC-3791C50F9897}">
      <dgm:prSet/>
      <dgm:spPr/>
      <dgm:t>
        <a:bodyPr/>
        <a:lstStyle/>
        <a:p>
          <a:endParaRPr lang="es-ES"/>
        </a:p>
      </dgm:t>
    </dgm:pt>
    <dgm:pt modelId="{BF12264E-5698-4CED-88EF-283C472033BB}">
      <dgm:prSet phldrT="[Texto]" custT="1"/>
      <dgm:spPr>
        <a:noFill/>
      </dgm:spPr>
      <dgm:t>
        <a:bodyPr/>
        <a:lstStyle/>
        <a:p>
          <a:r>
            <a:rPr kumimoji="0" lang="es-ES" sz="2000" b="0" i="0" u="none" strike="noStrike" cap="none" spc="0" normalizeH="0" baseline="0" noProof="0">
              <a:ln>
                <a:noFill/>
              </a:ln>
              <a:solidFill>
                <a:schemeClr val="accent1">
                  <a:lumMod val="75000"/>
                </a:schemeClr>
              </a:solidFill>
              <a:effectLst/>
              <a:uLnTx/>
              <a:uFillTx/>
              <a:ea typeface="Arial"/>
              <a:cs typeface="Arial"/>
              <a:sym typeface="Arial"/>
            </a:rPr>
            <a:t>Ungüento</a:t>
          </a:r>
          <a:endParaRPr lang="es-ES" sz="2000">
            <a:solidFill>
              <a:schemeClr val="accent1">
                <a:lumMod val="75000"/>
              </a:schemeClr>
            </a:solidFill>
          </a:endParaRPr>
        </a:p>
      </dgm:t>
    </dgm:pt>
    <dgm:pt modelId="{74FC11B4-BA1C-4638-AB4E-4951E5035EEF}" type="sibTrans" cxnId="{48A56FE3-44D1-47AB-99F4-CC1B4DED9683}">
      <dgm:prSet/>
      <dgm:spPr/>
      <dgm:t>
        <a:bodyPr/>
        <a:lstStyle/>
        <a:p>
          <a:endParaRPr lang="es-ES"/>
        </a:p>
      </dgm:t>
    </dgm:pt>
    <dgm:pt modelId="{2BE20262-1252-4C41-A864-6B25F9CCC883}" type="parTrans" cxnId="{48A56FE3-44D1-47AB-99F4-CC1B4DED9683}">
      <dgm:prSet/>
      <dgm:spPr/>
      <dgm:t>
        <a:bodyPr/>
        <a:lstStyle/>
        <a:p>
          <a:endParaRPr lang="es-ES"/>
        </a:p>
      </dgm:t>
    </dgm:pt>
    <dgm:pt modelId="{EA80E1B3-225D-4E07-9AD7-CC606003CF84}" type="pres">
      <dgm:prSet presAssocID="{0F2353BB-B621-48B2-BD6B-CC0DAFD57B17}" presName="Name0" presStyleCnt="0">
        <dgm:presLayoutVars>
          <dgm:chMax val="7"/>
          <dgm:chPref val="7"/>
          <dgm:dir/>
        </dgm:presLayoutVars>
      </dgm:prSet>
      <dgm:spPr/>
    </dgm:pt>
    <dgm:pt modelId="{55A6EDE8-60F3-4177-B514-B8D8E0EAED4B}" type="pres">
      <dgm:prSet presAssocID="{0F2353BB-B621-48B2-BD6B-CC0DAFD57B17}" presName="Name1" presStyleCnt="0"/>
      <dgm:spPr/>
    </dgm:pt>
    <dgm:pt modelId="{BAA1DFC9-2A16-4633-8C45-735704EDC75D}" type="pres">
      <dgm:prSet presAssocID="{0F2353BB-B621-48B2-BD6B-CC0DAFD57B17}" presName="cycle" presStyleCnt="0"/>
      <dgm:spPr/>
    </dgm:pt>
    <dgm:pt modelId="{2BE9BFDD-7F14-4E66-BA44-77CA5A8E5783}" type="pres">
      <dgm:prSet presAssocID="{0F2353BB-B621-48B2-BD6B-CC0DAFD57B17}" presName="srcNode" presStyleLbl="node1" presStyleIdx="0" presStyleCnt="5"/>
      <dgm:spPr/>
    </dgm:pt>
    <dgm:pt modelId="{4814CACF-9317-497C-8437-57D736FF73E4}" type="pres">
      <dgm:prSet presAssocID="{0F2353BB-B621-48B2-BD6B-CC0DAFD57B17}" presName="conn" presStyleLbl="parChTrans1D2" presStyleIdx="0" presStyleCnt="1"/>
      <dgm:spPr/>
    </dgm:pt>
    <dgm:pt modelId="{FF7CE955-94C6-4567-95CD-9CAE78D6D1F2}" type="pres">
      <dgm:prSet presAssocID="{0F2353BB-B621-48B2-BD6B-CC0DAFD57B17}" presName="extraNode" presStyleLbl="node1" presStyleIdx="0" presStyleCnt="5"/>
      <dgm:spPr/>
    </dgm:pt>
    <dgm:pt modelId="{A95C0D6B-F4DB-4B91-A955-2BA3691A0C3E}" type="pres">
      <dgm:prSet presAssocID="{0F2353BB-B621-48B2-BD6B-CC0DAFD57B17}" presName="dstNode" presStyleLbl="node1" presStyleIdx="0" presStyleCnt="5"/>
      <dgm:spPr/>
    </dgm:pt>
    <dgm:pt modelId="{394B0B59-9829-4AD2-A620-274105B4DA1E}" type="pres">
      <dgm:prSet presAssocID="{BF12264E-5698-4CED-88EF-283C472033BB}" presName="text_1" presStyleLbl="node1" presStyleIdx="0" presStyleCnt="5">
        <dgm:presLayoutVars>
          <dgm:bulletEnabled val="1"/>
        </dgm:presLayoutVars>
      </dgm:prSet>
      <dgm:spPr/>
    </dgm:pt>
    <dgm:pt modelId="{26E7C4C1-8F66-400F-B877-664E90DDE6F0}" type="pres">
      <dgm:prSet presAssocID="{BF12264E-5698-4CED-88EF-283C472033BB}" presName="accent_1" presStyleCnt="0"/>
      <dgm:spPr/>
    </dgm:pt>
    <dgm:pt modelId="{E7C91FEC-955A-4351-B175-61A857D94474}" type="pres">
      <dgm:prSet presAssocID="{BF12264E-5698-4CED-88EF-283C472033BB}" presName="accentRepeatNode" presStyleLbl="solidFgAcc1" presStyleIdx="0" presStyleCnt="5"/>
      <dgm:spPr>
        <a:solidFill>
          <a:srgbClr val="E79097"/>
        </a:solidFill>
      </dgm:spPr>
    </dgm:pt>
    <dgm:pt modelId="{CB5D2373-DA1C-412F-B153-74F1A3121734}" type="pres">
      <dgm:prSet presAssocID="{7C34AFBE-5882-4D30-B920-2B91A9BFFFD6}" presName="text_2" presStyleLbl="node1" presStyleIdx="1" presStyleCnt="5">
        <dgm:presLayoutVars>
          <dgm:bulletEnabled val="1"/>
        </dgm:presLayoutVars>
      </dgm:prSet>
      <dgm:spPr/>
    </dgm:pt>
    <dgm:pt modelId="{F9FFDD7F-A828-4B1B-99BB-0DD997092D86}" type="pres">
      <dgm:prSet presAssocID="{7C34AFBE-5882-4D30-B920-2B91A9BFFFD6}" presName="accent_2" presStyleCnt="0"/>
      <dgm:spPr/>
    </dgm:pt>
    <dgm:pt modelId="{3F25B232-E1C4-48E8-A726-6D728C83A300}" type="pres">
      <dgm:prSet presAssocID="{7C34AFBE-5882-4D30-B920-2B91A9BFFFD6}" presName="accentRepeatNode" presStyleLbl="solidFgAcc1" presStyleIdx="1" presStyleCnt="5"/>
      <dgm:spPr>
        <a:solidFill>
          <a:srgbClr val="96B7B1"/>
        </a:solidFill>
      </dgm:spPr>
    </dgm:pt>
    <dgm:pt modelId="{5AE0C47B-424B-4D8F-94E1-967D3BD1EB5A}" type="pres">
      <dgm:prSet presAssocID="{D7A9D5C8-25A7-4CFC-8CE7-6AE0FC719349}" presName="text_3" presStyleLbl="node1" presStyleIdx="2" presStyleCnt="5">
        <dgm:presLayoutVars>
          <dgm:bulletEnabled val="1"/>
        </dgm:presLayoutVars>
      </dgm:prSet>
      <dgm:spPr/>
    </dgm:pt>
    <dgm:pt modelId="{E925DB4C-04B6-42BD-8E9C-9B5766939974}" type="pres">
      <dgm:prSet presAssocID="{D7A9D5C8-25A7-4CFC-8CE7-6AE0FC719349}" presName="accent_3" presStyleCnt="0"/>
      <dgm:spPr/>
    </dgm:pt>
    <dgm:pt modelId="{92F542BC-742F-49E1-AED2-D411B0654EFD}" type="pres">
      <dgm:prSet presAssocID="{D7A9D5C8-25A7-4CFC-8CE7-6AE0FC719349}" presName="accentRepeatNode" presStyleLbl="solidFgAcc1" presStyleIdx="2" presStyleCnt="5"/>
      <dgm:spPr>
        <a:solidFill>
          <a:srgbClr val="347D8E"/>
        </a:solidFill>
      </dgm:spPr>
    </dgm:pt>
    <dgm:pt modelId="{07940381-360F-440C-ACAE-8836B53F33C1}" type="pres">
      <dgm:prSet presAssocID="{8C46F65B-E7DB-4F5F-AD8C-76C52F50A025}" presName="text_4" presStyleLbl="node1" presStyleIdx="3" presStyleCnt="5">
        <dgm:presLayoutVars>
          <dgm:bulletEnabled val="1"/>
        </dgm:presLayoutVars>
      </dgm:prSet>
      <dgm:spPr/>
    </dgm:pt>
    <dgm:pt modelId="{5192B69D-B822-429B-924C-6E84D9C41CC5}" type="pres">
      <dgm:prSet presAssocID="{8C46F65B-E7DB-4F5F-AD8C-76C52F50A025}" presName="accent_4" presStyleCnt="0"/>
      <dgm:spPr/>
    </dgm:pt>
    <dgm:pt modelId="{4158CEFD-9E55-40A4-B1B1-059B4946AFC6}" type="pres">
      <dgm:prSet presAssocID="{8C46F65B-E7DB-4F5F-AD8C-76C52F50A025}" presName="accentRepeatNode" presStyleLbl="solidFgAcc1" presStyleIdx="3" presStyleCnt="5"/>
      <dgm:spPr>
        <a:solidFill>
          <a:srgbClr val="21667E"/>
        </a:solidFill>
      </dgm:spPr>
    </dgm:pt>
    <dgm:pt modelId="{3E2FB2C4-C4B9-4550-9DF2-4B27F9D79734}" type="pres">
      <dgm:prSet presAssocID="{5464F350-2D20-41EF-B98E-198FCB0C7526}" presName="text_5" presStyleLbl="node1" presStyleIdx="4" presStyleCnt="5">
        <dgm:presLayoutVars>
          <dgm:bulletEnabled val="1"/>
        </dgm:presLayoutVars>
      </dgm:prSet>
      <dgm:spPr/>
    </dgm:pt>
    <dgm:pt modelId="{CD5F822A-57C4-409E-84B2-4A4045A51A01}" type="pres">
      <dgm:prSet presAssocID="{5464F350-2D20-41EF-B98E-198FCB0C7526}" presName="accent_5" presStyleCnt="0"/>
      <dgm:spPr/>
    </dgm:pt>
    <dgm:pt modelId="{FA0391D8-9648-4044-B377-3B670D66A36D}" type="pres">
      <dgm:prSet presAssocID="{5464F350-2D20-41EF-B98E-198FCB0C7526}" presName="accentRepeatNode" presStyleLbl="solidFgAcc1" presStyleIdx="4" presStyleCnt="5"/>
      <dgm:spPr>
        <a:solidFill>
          <a:srgbClr val="1B5D77"/>
        </a:solidFill>
      </dgm:spPr>
    </dgm:pt>
  </dgm:ptLst>
  <dgm:cxnLst>
    <dgm:cxn modelId="{F0C90619-4B39-4725-8F0B-C5C5817A0B3C}" type="presOf" srcId="{74FC11B4-BA1C-4638-AB4E-4951E5035EEF}" destId="{4814CACF-9317-497C-8437-57D736FF73E4}" srcOrd="0" destOrd="0" presId="urn:microsoft.com/office/officeart/2008/layout/VerticalCurvedList"/>
    <dgm:cxn modelId="{5A521519-2926-49F8-8629-FEA119305274}" type="presOf" srcId="{7C34AFBE-5882-4D30-B920-2B91A9BFFFD6}" destId="{CB5D2373-DA1C-412F-B153-74F1A3121734}" srcOrd="0" destOrd="0" presId="urn:microsoft.com/office/officeart/2008/layout/VerticalCurvedList"/>
    <dgm:cxn modelId="{456D3D1D-0DEC-45D1-A31E-BCF315DDB236}" type="presOf" srcId="{BF12264E-5698-4CED-88EF-283C472033BB}" destId="{394B0B59-9829-4AD2-A620-274105B4DA1E}" srcOrd="0" destOrd="0" presId="urn:microsoft.com/office/officeart/2008/layout/VerticalCurvedList"/>
    <dgm:cxn modelId="{1D6B4B35-AAC2-4F65-905A-01F4A996E5AC}" srcId="{0F2353BB-B621-48B2-BD6B-CC0DAFD57B17}" destId="{8C46F65B-E7DB-4F5F-AD8C-76C52F50A025}" srcOrd="3" destOrd="0" parTransId="{D5FA28A0-B233-402D-82E6-617267C82756}" sibTransId="{7C49D473-790C-4DA9-917F-62FAEE4690CC}"/>
    <dgm:cxn modelId="{AAB5363A-9EC5-4A9C-8D41-1C9304ABF5A1}" type="presOf" srcId="{0F2353BB-B621-48B2-BD6B-CC0DAFD57B17}" destId="{EA80E1B3-225D-4E07-9AD7-CC606003CF84}" srcOrd="0" destOrd="0" presId="urn:microsoft.com/office/officeart/2008/layout/VerticalCurvedList"/>
    <dgm:cxn modelId="{F8C156A5-270A-4278-8671-3BE1C4C240CD}" type="presOf" srcId="{8C46F65B-E7DB-4F5F-AD8C-76C52F50A025}" destId="{07940381-360F-440C-ACAE-8836B53F33C1}" srcOrd="0" destOrd="0" presId="urn:microsoft.com/office/officeart/2008/layout/VerticalCurvedList"/>
    <dgm:cxn modelId="{E10FBDBD-0B1D-423D-AD20-F2222EF69E92}" srcId="{0F2353BB-B621-48B2-BD6B-CC0DAFD57B17}" destId="{7C34AFBE-5882-4D30-B920-2B91A9BFFFD6}" srcOrd="1" destOrd="0" parTransId="{1B18D7A3-5C46-48CC-B456-0421C29F2900}" sibTransId="{95FB4035-1D48-40D7-818C-21587B7ECC02}"/>
    <dgm:cxn modelId="{36B76BD1-BC82-4B27-90F2-1ADAA101DBAC}" srcId="{0F2353BB-B621-48B2-BD6B-CC0DAFD57B17}" destId="{5464F350-2D20-41EF-B98E-198FCB0C7526}" srcOrd="4" destOrd="0" parTransId="{5612FC5B-2093-4C31-9F6A-243E267D178E}" sibTransId="{7BDDAE23-5C3D-4893-8C0D-3CAE544B9C49}"/>
    <dgm:cxn modelId="{48A56FE3-44D1-47AB-99F4-CC1B4DED9683}" srcId="{0F2353BB-B621-48B2-BD6B-CC0DAFD57B17}" destId="{BF12264E-5698-4CED-88EF-283C472033BB}" srcOrd="0" destOrd="0" parTransId="{2BE20262-1252-4C41-A864-6B25F9CCC883}" sibTransId="{74FC11B4-BA1C-4638-AB4E-4951E5035EEF}"/>
    <dgm:cxn modelId="{BE6041F6-D5F4-4216-85BC-3791C50F9897}" srcId="{0F2353BB-B621-48B2-BD6B-CC0DAFD57B17}" destId="{D7A9D5C8-25A7-4CFC-8CE7-6AE0FC719349}" srcOrd="2" destOrd="0" parTransId="{C0BAB44A-846A-4443-B822-19FC9100F3F4}" sibTransId="{10FB2358-F65B-474F-8CBE-956082D263ED}"/>
    <dgm:cxn modelId="{8A5659F7-1547-40BE-AFF1-0B07BB6C71DF}" type="presOf" srcId="{5464F350-2D20-41EF-B98E-198FCB0C7526}" destId="{3E2FB2C4-C4B9-4550-9DF2-4B27F9D79734}" srcOrd="0" destOrd="0" presId="urn:microsoft.com/office/officeart/2008/layout/VerticalCurvedList"/>
    <dgm:cxn modelId="{24C961FE-1F23-4337-8CF3-0F0E5741BEA5}" type="presOf" srcId="{D7A9D5C8-25A7-4CFC-8CE7-6AE0FC719349}" destId="{5AE0C47B-424B-4D8F-94E1-967D3BD1EB5A}" srcOrd="0" destOrd="0" presId="urn:microsoft.com/office/officeart/2008/layout/VerticalCurvedList"/>
    <dgm:cxn modelId="{1642422A-4234-449A-BAE4-4F0C981954E3}" type="presParOf" srcId="{EA80E1B3-225D-4E07-9AD7-CC606003CF84}" destId="{55A6EDE8-60F3-4177-B514-B8D8E0EAED4B}" srcOrd="0" destOrd="0" presId="urn:microsoft.com/office/officeart/2008/layout/VerticalCurvedList"/>
    <dgm:cxn modelId="{32A9B05E-517B-416B-BB8B-A8B63C03DA88}" type="presParOf" srcId="{55A6EDE8-60F3-4177-B514-B8D8E0EAED4B}" destId="{BAA1DFC9-2A16-4633-8C45-735704EDC75D}" srcOrd="0" destOrd="0" presId="urn:microsoft.com/office/officeart/2008/layout/VerticalCurvedList"/>
    <dgm:cxn modelId="{53CFF747-A80F-46DF-BE89-B22E6D9D7E45}" type="presParOf" srcId="{BAA1DFC9-2A16-4633-8C45-735704EDC75D}" destId="{2BE9BFDD-7F14-4E66-BA44-77CA5A8E5783}" srcOrd="0" destOrd="0" presId="urn:microsoft.com/office/officeart/2008/layout/VerticalCurvedList"/>
    <dgm:cxn modelId="{C5249CBB-BB0F-4841-9B42-739320C0111B}" type="presParOf" srcId="{BAA1DFC9-2A16-4633-8C45-735704EDC75D}" destId="{4814CACF-9317-497C-8437-57D736FF73E4}" srcOrd="1" destOrd="0" presId="urn:microsoft.com/office/officeart/2008/layout/VerticalCurvedList"/>
    <dgm:cxn modelId="{7B8DF127-BD5F-4882-94B1-230DC867E662}" type="presParOf" srcId="{BAA1DFC9-2A16-4633-8C45-735704EDC75D}" destId="{FF7CE955-94C6-4567-95CD-9CAE78D6D1F2}" srcOrd="2" destOrd="0" presId="urn:microsoft.com/office/officeart/2008/layout/VerticalCurvedList"/>
    <dgm:cxn modelId="{0C7BAC57-0BF5-4F84-AA30-368C12229542}" type="presParOf" srcId="{BAA1DFC9-2A16-4633-8C45-735704EDC75D}" destId="{A95C0D6B-F4DB-4B91-A955-2BA3691A0C3E}" srcOrd="3" destOrd="0" presId="urn:microsoft.com/office/officeart/2008/layout/VerticalCurvedList"/>
    <dgm:cxn modelId="{C4345636-4FC6-440A-AF95-7685135AA683}" type="presParOf" srcId="{55A6EDE8-60F3-4177-B514-B8D8E0EAED4B}" destId="{394B0B59-9829-4AD2-A620-274105B4DA1E}" srcOrd="1" destOrd="0" presId="urn:microsoft.com/office/officeart/2008/layout/VerticalCurvedList"/>
    <dgm:cxn modelId="{AA0D1211-E6CE-42D8-AFE7-0E6B1DBC94E4}" type="presParOf" srcId="{55A6EDE8-60F3-4177-B514-B8D8E0EAED4B}" destId="{26E7C4C1-8F66-400F-B877-664E90DDE6F0}" srcOrd="2" destOrd="0" presId="urn:microsoft.com/office/officeart/2008/layout/VerticalCurvedList"/>
    <dgm:cxn modelId="{34B9B020-8346-4881-B3B6-71511345A5E3}" type="presParOf" srcId="{26E7C4C1-8F66-400F-B877-664E90DDE6F0}" destId="{E7C91FEC-955A-4351-B175-61A857D94474}" srcOrd="0" destOrd="0" presId="urn:microsoft.com/office/officeart/2008/layout/VerticalCurvedList"/>
    <dgm:cxn modelId="{BBD959B9-FF7D-4B9D-919A-C38BF15DB02A}" type="presParOf" srcId="{55A6EDE8-60F3-4177-B514-B8D8E0EAED4B}" destId="{CB5D2373-DA1C-412F-B153-74F1A3121734}" srcOrd="3" destOrd="0" presId="urn:microsoft.com/office/officeart/2008/layout/VerticalCurvedList"/>
    <dgm:cxn modelId="{3B02B3DB-FA77-4515-AFD4-90BAD2E765A6}" type="presParOf" srcId="{55A6EDE8-60F3-4177-B514-B8D8E0EAED4B}" destId="{F9FFDD7F-A828-4B1B-99BB-0DD997092D86}" srcOrd="4" destOrd="0" presId="urn:microsoft.com/office/officeart/2008/layout/VerticalCurvedList"/>
    <dgm:cxn modelId="{2ABF1E64-5489-4C3B-92AC-9CECBC37FE77}" type="presParOf" srcId="{F9FFDD7F-A828-4B1B-99BB-0DD997092D86}" destId="{3F25B232-E1C4-48E8-A726-6D728C83A300}" srcOrd="0" destOrd="0" presId="urn:microsoft.com/office/officeart/2008/layout/VerticalCurvedList"/>
    <dgm:cxn modelId="{C258969E-4889-42E6-97B8-1FAC994ACF8F}" type="presParOf" srcId="{55A6EDE8-60F3-4177-B514-B8D8E0EAED4B}" destId="{5AE0C47B-424B-4D8F-94E1-967D3BD1EB5A}" srcOrd="5" destOrd="0" presId="urn:microsoft.com/office/officeart/2008/layout/VerticalCurvedList"/>
    <dgm:cxn modelId="{D0317AE7-98A8-4312-B084-C5CE8094B43A}" type="presParOf" srcId="{55A6EDE8-60F3-4177-B514-B8D8E0EAED4B}" destId="{E925DB4C-04B6-42BD-8E9C-9B5766939974}" srcOrd="6" destOrd="0" presId="urn:microsoft.com/office/officeart/2008/layout/VerticalCurvedList"/>
    <dgm:cxn modelId="{1C4E57AC-B4B5-4BF9-B7FE-798F4764E1B8}" type="presParOf" srcId="{E925DB4C-04B6-42BD-8E9C-9B5766939974}" destId="{92F542BC-742F-49E1-AED2-D411B0654EFD}" srcOrd="0" destOrd="0" presId="urn:microsoft.com/office/officeart/2008/layout/VerticalCurvedList"/>
    <dgm:cxn modelId="{DE64645E-D102-43C7-A1D3-1101012E6144}" type="presParOf" srcId="{55A6EDE8-60F3-4177-B514-B8D8E0EAED4B}" destId="{07940381-360F-440C-ACAE-8836B53F33C1}" srcOrd="7" destOrd="0" presId="urn:microsoft.com/office/officeart/2008/layout/VerticalCurvedList"/>
    <dgm:cxn modelId="{68BB903E-7069-4B53-AFDD-B2EB1695424E}" type="presParOf" srcId="{55A6EDE8-60F3-4177-B514-B8D8E0EAED4B}" destId="{5192B69D-B822-429B-924C-6E84D9C41CC5}" srcOrd="8" destOrd="0" presId="urn:microsoft.com/office/officeart/2008/layout/VerticalCurvedList"/>
    <dgm:cxn modelId="{74FFE28C-A8AB-4C88-8564-63F8233C626C}" type="presParOf" srcId="{5192B69D-B822-429B-924C-6E84D9C41CC5}" destId="{4158CEFD-9E55-40A4-B1B1-059B4946AFC6}" srcOrd="0" destOrd="0" presId="urn:microsoft.com/office/officeart/2008/layout/VerticalCurvedList"/>
    <dgm:cxn modelId="{A5B5C715-4142-4C9C-9312-464494F48491}" type="presParOf" srcId="{55A6EDE8-60F3-4177-B514-B8D8E0EAED4B}" destId="{3E2FB2C4-C4B9-4550-9DF2-4B27F9D79734}" srcOrd="9" destOrd="0" presId="urn:microsoft.com/office/officeart/2008/layout/VerticalCurvedList"/>
    <dgm:cxn modelId="{410D2C0B-809B-408A-8E90-7737F0178484}" type="presParOf" srcId="{55A6EDE8-60F3-4177-B514-B8D8E0EAED4B}" destId="{CD5F822A-57C4-409E-84B2-4A4045A51A01}" srcOrd="10" destOrd="0" presId="urn:microsoft.com/office/officeart/2008/layout/VerticalCurvedList"/>
    <dgm:cxn modelId="{5CD05F2A-5235-478F-96F4-0A812A0B7F3F}" type="presParOf" srcId="{CD5F822A-57C4-409E-84B2-4A4045A51A01}" destId="{FA0391D8-9648-4044-B377-3B670D66A36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4CACF-9317-497C-8437-57D736FF73E4}">
      <dsp:nvSpPr>
        <dsp:cNvPr id="0" name=""/>
        <dsp:cNvSpPr/>
      </dsp:nvSpPr>
      <dsp:spPr>
        <a:xfrm>
          <a:off x="-4711792" y="-96839"/>
          <a:ext cx="5612346" cy="5612346"/>
        </a:xfrm>
        <a:prstGeom prst="blockArc">
          <a:avLst>
            <a:gd name="adj1" fmla="val 18900000"/>
            <a:gd name="adj2" fmla="val 2700000"/>
            <a:gd name="adj3" fmla="val 38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4B0B59-9829-4AD2-A620-274105B4DA1E}">
      <dsp:nvSpPr>
        <dsp:cNvPr id="0" name=""/>
        <dsp:cNvSpPr/>
      </dsp:nvSpPr>
      <dsp:spPr>
        <a:xfrm>
          <a:off x="394131" y="885829"/>
          <a:ext cx="2883296" cy="521143"/>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3658" tIns="50800" rIns="50800" bIns="50800" numCol="1" spcCol="1270" anchor="ctr" anchorCtr="0">
          <a:noAutofit/>
        </a:bodyPr>
        <a:lstStyle/>
        <a:p>
          <a:pPr marL="0" lvl="0" indent="0" algn="l" defTabSz="889000">
            <a:lnSpc>
              <a:spcPct val="90000"/>
            </a:lnSpc>
            <a:spcBef>
              <a:spcPct val="0"/>
            </a:spcBef>
            <a:spcAft>
              <a:spcPct val="35000"/>
            </a:spcAft>
            <a:buNone/>
          </a:pPr>
          <a:r>
            <a:rPr kumimoji="0" lang="es-ES" sz="2000" b="0" i="0" u="none" strike="noStrike" kern="1200" cap="none" spc="0" normalizeH="0" baseline="0" noProof="0">
              <a:ln>
                <a:noFill/>
              </a:ln>
              <a:solidFill>
                <a:schemeClr val="accent1">
                  <a:lumMod val="75000"/>
                </a:schemeClr>
              </a:solidFill>
              <a:effectLst/>
              <a:uLnTx/>
              <a:uFillTx/>
              <a:ea typeface="Arial"/>
              <a:cs typeface="Arial"/>
              <a:sym typeface="Arial"/>
            </a:rPr>
            <a:t>Ungüento</a:t>
          </a:r>
          <a:endParaRPr lang="es-ES" sz="2000" kern="1200">
            <a:solidFill>
              <a:schemeClr val="accent1">
                <a:lumMod val="75000"/>
              </a:schemeClr>
            </a:solidFill>
          </a:endParaRPr>
        </a:p>
      </dsp:txBody>
      <dsp:txXfrm>
        <a:off x="394131" y="885829"/>
        <a:ext cx="2883296" cy="521143"/>
      </dsp:txXfrm>
    </dsp:sp>
    <dsp:sp modelId="{E7C91FEC-955A-4351-B175-61A857D94474}">
      <dsp:nvSpPr>
        <dsp:cNvPr id="0" name=""/>
        <dsp:cNvSpPr/>
      </dsp:nvSpPr>
      <dsp:spPr>
        <a:xfrm>
          <a:off x="68416" y="820686"/>
          <a:ext cx="651429" cy="651429"/>
        </a:xfrm>
        <a:prstGeom prst="ellipse">
          <a:avLst/>
        </a:prstGeom>
        <a:solidFill>
          <a:srgbClr val="E7909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5D2373-DA1C-412F-B153-74F1A3121734}">
      <dsp:nvSpPr>
        <dsp:cNvPr id="0" name=""/>
        <dsp:cNvSpPr/>
      </dsp:nvSpPr>
      <dsp:spPr>
        <a:xfrm>
          <a:off x="767568" y="1667295"/>
          <a:ext cx="2509859" cy="521143"/>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3658" tIns="50800" rIns="50800" bIns="50800" numCol="1" spcCol="1270" anchor="ctr" anchorCtr="0">
          <a:noAutofit/>
        </a:bodyPr>
        <a:lstStyle/>
        <a:p>
          <a:pPr marL="0" lvl="0" indent="0" algn="l" defTabSz="889000">
            <a:lnSpc>
              <a:spcPct val="90000"/>
            </a:lnSpc>
            <a:spcBef>
              <a:spcPct val="0"/>
            </a:spcBef>
            <a:spcAft>
              <a:spcPct val="35000"/>
            </a:spcAft>
            <a:buNone/>
          </a:pPr>
          <a:r>
            <a:rPr kumimoji="0" lang="es-ES" sz="2000" b="0" i="0" u="none" strike="noStrike" kern="1200" cap="none" spc="0" normalizeH="0" baseline="0" noProof="0">
              <a:ln>
                <a:noFill/>
              </a:ln>
              <a:solidFill>
                <a:schemeClr val="accent1">
                  <a:lumMod val="75000"/>
                </a:schemeClr>
              </a:solidFill>
              <a:effectLst/>
              <a:uLnTx/>
              <a:uFillTx/>
              <a:ea typeface="Arial"/>
              <a:cs typeface="Arial"/>
              <a:sym typeface="Arial"/>
            </a:rPr>
            <a:t>Pomada</a:t>
          </a:r>
          <a:endParaRPr lang="es-ES" sz="2000" kern="1200">
            <a:solidFill>
              <a:schemeClr val="accent1">
                <a:lumMod val="75000"/>
              </a:schemeClr>
            </a:solidFill>
          </a:endParaRPr>
        </a:p>
      </dsp:txBody>
      <dsp:txXfrm>
        <a:off x="767568" y="1667295"/>
        <a:ext cx="2509859" cy="521143"/>
      </dsp:txXfrm>
    </dsp:sp>
    <dsp:sp modelId="{3F25B232-E1C4-48E8-A726-6D728C83A300}">
      <dsp:nvSpPr>
        <dsp:cNvPr id="0" name=""/>
        <dsp:cNvSpPr/>
      </dsp:nvSpPr>
      <dsp:spPr>
        <a:xfrm>
          <a:off x="441853" y="1602152"/>
          <a:ext cx="651429" cy="651429"/>
        </a:xfrm>
        <a:prstGeom prst="ellipse">
          <a:avLst/>
        </a:prstGeom>
        <a:solidFill>
          <a:srgbClr val="96B7B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E0C47B-424B-4D8F-94E1-967D3BD1EB5A}">
      <dsp:nvSpPr>
        <dsp:cNvPr id="0" name=""/>
        <dsp:cNvSpPr/>
      </dsp:nvSpPr>
      <dsp:spPr>
        <a:xfrm>
          <a:off x="882183" y="2448761"/>
          <a:ext cx="2395244" cy="521143"/>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3658" tIns="50800" rIns="50800" bIns="50800" numCol="1" spcCol="1270" anchor="ctr" anchorCtr="0">
          <a:noAutofit/>
        </a:bodyPr>
        <a:lstStyle/>
        <a:p>
          <a:pPr marL="0" lvl="0" indent="0" algn="l" defTabSz="889000">
            <a:lnSpc>
              <a:spcPct val="90000"/>
            </a:lnSpc>
            <a:spcBef>
              <a:spcPct val="0"/>
            </a:spcBef>
            <a:spcAft>
              <a:spcPct val="35000"/>
            </a:spcAft>
            <a:buNone/>
          </a:pPr>
          <a:r>
            <a:rPr kumimoji="0" lang="es-ES" sz="2000" b="0" i="0" u="none" strike="noStrike" kern="1200" cap="none" spc="0" normalizeH="0" baseline="0" noProof="0">
              <a:ln>
                <a:noFill/>
              </a:ln>
              <a:solidFill>
                <a:schemeClr val="accent1">
                  <a:lumMod val="75000"/>
                </a:schemeClr>
              </a:solidFill>
              <a:effectLst/>
              <a:uLnTx/>
              <a:uFillTx/>
              <a:ea typeface="Arial"/>
              <a:cs typeface="Arial"/>
              <a:sym typeface="Arial"/>
            </a:rPr>
            <a:t>Crema</a:t>
          </a:r>
          <a:endParaRPr lang="es-ES" sz="2000" kern="1200">
            <a:solidFill>
              <a:schemeClr val="accent1">
                <a:lumMod val="75000"/>
              </a:schemeClr>
            </a:solidFill>
          </a:endParaRPr>
        </a:p>
      </dsp:txBody>
      <dsp:txXfrm>
        <a:off x="882183" y="2448761"/>
        <a:ext cx="2395244" cy="521143"/>
      </dsp:txXfrm>
    </dsp:sp>
    <dsp:sp modelId="{92F542BC-742F-49E1-AED2-D411B0654EFD}">
      <dsp:nvSpPr>
        <dsp:cNvPr id="0" name=""/>
        <dsp:cNvSpPr/>
      </dsp:nvSpPr>
      <dsp:spPr>
        <a:xfrm>
          <a:off x="556468" y="2383618"/>
          <a:ext cx="651429" cy="651429"/>
        </a:xfrm>
        <a:prstGeom prst="ellipse">
          <a:avLst/>
        </a:prstGeom>
        <a:solidFill>
          <a:srgbClr val="347D8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940381-360F-440C-ACAE-8836B53F33C1}">
      <dsp:nvSpPr>
        <dsp:cNvPr id="0" name=""/>
        <dsp:cNvSpPr/>
      </dsp:nvSpPr>
      <dsp:spPr>
        <a:xfrm>
          <a:off x="767568" y="3230227"/>
          <a:ext cx="2509859" cy="521143"/>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3658" tIns="50800" rIns="50800" bIns="50800" numCol="1" spcCol="1270" anchor="ctr" anchorCtr="0">
          <a:noAutofit/>
        </a:bodyPr>
        <a:lstStyle/>
        <a:p>
          <a:pPr marL="0" lvl="0" indent="0" algn="l" defTabSz="889000">
            <a:lnSpc>
              <a:spcPct val="90000"/>
            </a:lnSpc>
            <a:spcBef>
              <a:spcPct val="0"/>
            </a:spcBef>
            <a:spcAft>
              <a:spcPct val="35000"/>
            </a:spcAft>
            <a:buNone/>
          </a:pPr>
          <a:r>
            <a:rPr kumimoji="0" lang="es-ES" sz="2000" b="0" i="0" u="none" strike="noStrike" kern="1200" cap="none" spc="0" normalizeH="0" baseline="0" noProof="0">
              <a:ln>
                <a:noFill/>
              </a:ln>
              <a:solidFill>
                <a:schemeClr val="accent1">
                  <a:lumMod val="75000"/>
                </a:schemeClr>
              </a:solidFill>
              <a:effectLst/>
              <a:uLnTx/>
              <a:uFillTx/>
              <a:ea typeface="Arial"/>
              <a:cs typeface="Arial"/>
              <a:sym typeface="Arial"/>
            </a:rPr>
            <a:t>Loción</a:t>
          </a:r>
          <a:endParaRPr lang="es-ES" sz="2000" kern="1200">
            <a:solidFill>
              <a:schemeClr val="accent1">
                <a:lumMod val="75000"/>
              </a:schemeClr>
            </a:solidFill>
          </a:endParaRPr>
        </a:p>
      </dsp:txBody>
      <dsp:txXfrm>
        <a:off x="767568" y="3230227"/>
        <a:ext cx="2509859" cy="521143"/>
      </dsp:txXfrm>
    </dsp:sp>
    <dsp:sp modelId="{4158CEFD-9E55-40A4-B1B1-059B4946AFC6}">
      <dsp:nvSpPr>
        <dsp:cNvPr id="0" name=""/>
        <dsp:cNvSpPr/>
      </dsp:nvSpPr>
      <dsp:spPr>
        <a:xfrm>
          <a:off x="441853" y="3165084"/>
          <a:ext cx="651429" cy="651429"/>
        </a:xfrm>
        <a:prstGeom prst="ellipse">
          <a:avLst/>
        </a:prstGeom>
        <a:solidFill>
          <a:srgbClr val="21667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2FB2C4-C4B9-4550-9DF2-4B27F9D79734}">
      <dsp:nvSpPr>
        <dsp:cNvPr id="0" name=""/>
        <dsp:cNvSpPr/>
      </dsp:nvSpPr>
      <dsp:spPr>
        <a:xfrm>
          <a:off x="394131" y="4011693"/>
          <a:ext cx="2883296" cy="521143"/>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3658" tIns="50800" rIns="50800" bIns="50800" numCol="1" spcCol="1270" anchor="ctr" anchorCtr="0">
          <a:noAutofit/>
        </a:bodyPr>
        <a:lstStyle/>
        <a:p>
          <a:pPr marL="0" lvl="0" indent="0" algn="l" defTabSz="889000">
            <a:lnSpc>
              <a:spcPct val="90000"/>
            </a:lnSpc>
            <a:spcBef>
              <a:spcPct val="0"/>
            </a:spcBef>
            <a:spcAft>
              <a:spcPct val="35000"/>
            </a:spcAft>
            <a:buNone/>
          </a:pPr>
          <a:r>
            <a:rPr kumimoji="0" lang="es-ES" sz="2000" b="0" i="0" u="none" strike="noStrike" kern="1200" cap="none" spc="0" normalizeH="0" baseline="0" noProof="0">
              <a:ln>
                <a:noFill/>
              </a:ln>
              <a:solidFill>
                <a:schemeClr val="accent1">
                  <a:lumMod val="75000"/>
                </a:schemeClr>
              </a:solidFill>
              <a:effectLst/>
              <a:uLnTx/>
              <a:uFillTx/>
              <a:ea typeface="Arial"/>
              <a:cs typeface="Arial"/>
              <a:sym typeface="Arial"/>
            </a:rPr>
            <a:t>Solución</a:t>
          </a:r>
          <a:endParaRPr lang="es-ES" sz="2000" kern="1200">
            <a:solidFill>
              <a:schemeClr val="accent1">
                <a:lumMod val="75000"/>
              </a:schemeClr>
            </a:solidFill>
          </a:endParaRPr>
        </a:p>
      </dsp:txBody>
      <dsp:txXfrm>
        <a:off x="394131" y="4011693"/>
        <a:ext cx="2883296" cy="521143"/>
      </dsp:txXfrm>
    </dsp:sp>
    <dsp:sp modelId="{FA0391D8-9648-4044-B377-3B670D66A36D}">
      <dsp:nvSpPr>
        <dsp:cNvPr id="0" name=""/>
        <dsp:cNvSpPr/>
      </dsp:nvSpPr>
      <dsp:spPr>
        <a:xfrm>
          <a:off x="68416" y="3946550"/>
          <a:ext cx="651429" cy="651429"/>
        </a:xfrm>
        <a:prstGeom prst="ellipse">
          <a:avLst/>
        </a:prstGeom>
        <a:solidFill>
          <a:srgbClr val="1B5D7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234FE4-E546-4143-A026-1142AE86C2DC}" type="datetimeFigureOut">
              <a:rPr lang="ca-ES" smtClean="0"/>
              <a:t>11/1/2024</a:t>
            </a:fld>
            <a:endParaRPr lang="ca-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39A752-575B-44A4-9CB4-4E6D48F9687C}" type="slidenum">
              <a:rPr lang="ca-ES" smtClean="0"/>
              <a:t>‹Nº›</a:t>
            </a:fld>
            <a:endParaRPr lang="ca-ES"/>
          </a:p>
        </p:txBody>
      </p:sp>
    </p:spTree>
    <p:extLst>
      <p:ext uri="{BB962C8B-B14F-4D97-AF65-F5344CB8AC3E}">
        <p14:creationId xmlns:p14="http://schemas.microsoft.com/office/powerpoint/2010/main" val="840009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notes"/>
          <p:cNvSpPr>
            <a:spLocks noGrp="1" noRot="1" noChangeAspect="1"/>
          </p:cNvSpPr>
          <p:nvPr>
            <p:ph type="sldImg" idx="2"/>
          </p:nvPr>
        </p:nvSpPr>
        <p:spPr>
          <a:xfrm>
            <a:off x="-317500" y="1466850"/>
            <a:ext cx="7035800" cy="395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4:notes"/>
          <p:cNvSpPr txBox="1">
            <a:spLocks noGrp="1"/>
          </p:cNvSpPr>
          <p:nvPr>
            <p:ph type="body" idx="1"/>
          </p:nvPr>
        </p:nvSpPr>
        <p:spPr>
          <a:xfrm>
            <a:off x="640080" y="5645847"/>
            <a:ext cx="5120640" cy="4619327"/>
          </a:xfrm>
          <a:prstGeom prst="rect">
            <a:avLst/>
          </a:prstGeom>
          <a:noFill/>
          <a:ln>
            <a:noFill/>
          </a:ln>
        </p:spPr>
        <p:txBody>
          <a:bodyPr spcFirstLastPara="1" wrap="square" lIns="94450" tIns="47225" rIns="94450" bIns="47225" anchor="t" anchorCtr="0">
            <a:noAutofit/>
          </a:bodyPr>
          <a:lstStyle/>
          <a:p>
            <a:pPr marL="0" lvl="0" indent="0" algn="l" rtl="0">
              <a:spcBef>
                <a:spcPts val="0"/>
              </a:spcBef>
              <a:spcAft>
                <a:spcPts val="0"/>
              </a:spcAft>
              <a:buNone/>
            </a:pPr>
            <a:endParaRPr/>
          </a:p>
        </p:txBody>
      </p:sp>
      <p:sp>
        <p:nvSpPr>
          <p:cNvPr id="522" name="Google Shape;522;p4:notes"/>
          <p:cNvSpPr txBox="1">
            <a:spLocks noGrp="1"/>
          </p:cNvSpPr>
          <p:nvPr>
            <p:ph type="sldNum" idx="12"/>
          </p:nvPr>
        </p:nvSpPr>
        <p:spPr>
          <a:xfrm>
            <a:off x="3625638" y="11143010"/>
            <a:ext cx="2773681" cy="588617"/>
          </a:xfrm>
          <a:prstGeom prst="rect">
            <a:avLst/>
          </a:prstGeom>
          <a:noFill/>
          <a:ln>
            <a:noFill/>
          </a:ln>
        </p:spPr>
        <p:txBody>
          <a:bodyPr spcFirstLastPara="1" wrap="square" lIns="94450" tIns="47225" rIns="94450" bIns="47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E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53396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9:notes"/>
          <p:cNvSpPr>
            <a:spLocks noGrp="1" noRot="1" noChangeAspect="1"/>
          </p:cNvSpPr>
          <p:nvPr>
            <p:ph type="sldImg" idx="2"/>
          </p:nvPr>
        </p:nvSpPr>
        <p:spPr>
          <a:xfrm>
            <a:off x="-317500" y="1466850"/>
            <a:ext cx="7035800" cy="395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9:notes"/>
          <p:cNvSpPr txBox="1">
            <a:spLocks noGrp="1"/>
          </p:cNvSpPr>
          <p:nvPr>
            <p:ph type="body" idx="1"/>
          </p:nvPr>
        </p:nvSpPr>
        <p:spPr>
          <a:xfrm>
            <a:off x="640080" y="5645847"/>
            <a:ext cx="5120640" cy="4619327"/>
          </a:xfrm>
          <a:prstGeom prst="rect">
            <a:avLst/>
          </a:prstGeom>
          <a:noFill/>
          <a:ln>
            <a:noFill/>
          </a:ln>
        </p:spPr>
        <p:txBody>
          <a:bodyPr spcFirstLastPara="1" wrap="square" lIns="94450" tIns="47225" rIns="94450" bIns="47225" anchor="t" anchorCtr="0">
            <a:noAutofit/>
          </a:bodyPr>
          <a:lstStyle/>
          <a:p>
            <a:pPr marL="0" marR="0" lvl="0" indent="0" algn="l" rtl="0">
              <a:lnSpc>
                <a:spcPct val="100000"/>
              </a:lnSpc>
              <a:spcBef>
                <a:spcPts val="0"/>
              </a:spcBef>
              <a:spcAft>
                <a:spcPts val="0"/>
              </a:spcAft>
              <a:buClr>
                <a:schemeClr val="accent1"/>
              </a:buClr>
              <a:buSzPts val="1200"/>
              <a:buFont typeface="Arial"/>
              <a:buNone/>
            </a:pPr>
            <a:r>
              <a:rPr lang="es-ES" sz="1200">
                <a:solidFill>
                  <a:schemeClr val="accent1"/>
                </a:solidFill>
                <a:latin typeface="Arial"/>
                <a:ea typeface="Arial"/>
                <a:cs typeface="Arial"/>
                <a:sym typeface="Arial"/>
              </a:rPr>
              <a:t>Geles y espumas pueden formularse en base agua o en base grasa. Las combinaciones existentes de Cal/BDP en gel y espuma están formuladas en base grasa.</a:t>
            </a:r>
            <a:endParaRPr/>
          </a:p>
          <a:p>
            <a:pPr marL="0" lvl="0" indent="0" algn="l" rtl="0">
              <a:spcBef>
                <a:spcPts val="0"/>
              </a:spcBef>
              <a:spcAft>
                <a:spcPts val="0"/>
              </a:spcAft>
              <a:buNone/>
            </a:pPr>
            <a:endParaRPr/>
          </a:p>
        </p:txBody>
      </p:sp>
      <p:sp>
        <p:nvSpPr>
          <p:cNvPr id="587" name="Google Shape;587;p9:notes"/>
          <p:cNvSpPr txBox="1">
            <a:spLocks noGrp="1"/>
          </p:cNvSpPr>
          <p:nvPr>
            <p:ph type="sldNum" idx="12"/>
          </p:nvPr>
        </p:nvSpPr>
        <p:spPr>
          <a:xfrm>
            <a:off x="3625638" y="11143010"/>
            <a:ext cx="2773681" cy="588617"/>
          </a:xfrm>
          <a:prstGeom prst="rect">
            <a:avLst/>
          </a:prstGeom>
          <a:noFill/>
          <a:ln>
            <a:noFill/>
          </a:ln>
        </p:spPr>
        <p:txBody>
          <a:bodyPr spcFirstLastPara="1" wrap="square" lIns="94450" tIns="47225" rIns="94450" bIns="47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E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22738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a:t>En el panel sensorial se sigue la normativa ASTM E1490-11. Los panelistas se seleccionaron entre más de 400 candidatos de los diferentes centros de Almirall (I+D, Sede Central, Fábricas de Sant Andreu y Sant Celoni).</a:t>
            </a:r>
          </a:p>
          <a:p>
            <a:r>
              <a:rPr lang="es-ES" sz="1200" dirty="0"/>
              <a:t>Los panelistas se entrenan periódicamente en la determinación de parámetros sensoriales utilizando estándares de la guía y las evaluaciones se realizan en un laboratorio especialmente diseñado.</a:t>
            </a:r>
          </a:p>
          <a:p>
            <a:endParaRPr lang="es-ES" sz="1200" dirty="0"/>
          </a:p>
          <a:p>
            <a:r>
              <a:rPr lang="es-ES" sz="1200" dirty="0"/>
              <a:t>Las propiedades sensoriales se agrupan en diferentes categorías, las cuales engloban los distintos parámetros que se tienen en cuenta para hacer la valoración sensorial de los productos:</a:t>
            </a:r>
          </a:p>
          <a:p>
            <a:pPr marL="0" indent="0">
              <a:lnSpc>
                <a:spcPct val="120000"/>
              </a:lnSpc>
              <a:buFont typeface="+mj-lt"/>
              <a:buNone/>
            </a:pPr>
            <a:endParaRPr lang="es-ES" b="1" dirty="0">
              <a:solidFill>
                <a:schemeClr val="bg2">
                  <a:lumMod val="50000"/>
                </a:schemeClr>
              </a:solidFill>
            </a:endParaRPr>
          </a:p>
          <a:p>
            <a:pPr marL="457200" indent="-457200">
              <a:lnSpc>
                <a:spcPct val="120000"/>
              </a:lnSpc>
              <a:buFont typeface="+mj-lt"/>
              <a:buAutoNum type="arabicPeriod"/>
            </a:pPr>
            <a:r>
              <a:rPr lang="es-ES" b="1" dirty="0">
                <a:solidFill>
                  <a:schemeClr val="bg2">
                    <a:lumMod val="50000"/>
                  </a:schemeClr>
                </a:solidFill>
              </a:rPr>
              <a:t>Apariencia:</a:t>
            </a:r>
            <a:r>
              <a:rPr lang="es-ES" dirty="0"/>
              <a:t> atributos de una formulación que se miden con el sentido de la vista: </a:t>
            </a:r>
            <a:r>
              <a:rPr lang="es-ES" dirty="0">
                <a:solidFill>
                  <a:schemeClr val="bg2">
                    <a:lumMod val="50000"/>
                  </a:schemeClr>
                </a:solidFill>
              </a:rPr>
              <a:t>Integridad de forma, Integridad de forma después de 10s y Brillo</a:t>
            </a:r>
            <a:r>
              <a:rPr lang="es-ES" dirty="0">
                <a:solidFill>
                  <a:schemeClr val="tx1">
                    <a:lumMod val="50000"/>
                    <a:lumOff val="50000"/>
                  </a:schemeClr>
                </a:solidFill>
              </a:rPr>
              <a:t>.</a:t>
            </a:r>
          </a:p>
          <a:p>
            <a:pPr marL="457200" indent="-457200" algn="just">
              <a:lnSpc>
                <a:spcPct val="120000"/>
              </a:lnSpc>
              <a:buFont typeface="+mj-lt"/>
              <a:buAutoNum type="arabicPeriod"/>
            </a:pPr>
            <a:r>
              <a:rPr lang="es-ES" b="1" dirty="0">
                <a:solidFill>
                  <a:schemeClr val="bg2">
                    <a:lumMod val="50000"/>
                  </a:schemeClr>
                </a:solidFill>
              </a:rPr>
              <a:t>Manipulación:</a:t>
            </a:r>
            <a:r>
              <a:rPr lang="es-ES" dirty="0"/>
              <a:t> atributos reológicos de la formulación medidos por la manipulación entre los dedos: </a:t>
            </a:r>
            <a:r>
              <a:rPr lang="es-ES" dirty="0">
                <a:solidFill>
                  <a:schemeClr val="bg2">
                    <a:lumMod val="50000"/>
                  </a:schemeClr>
                </a:solidFill>
              </a:rPr>
              <a:t>Firmeza, Adhesividad, </a:t>
            </a:r>
            <a:r>
              <a:rPr lang="es-ES" dirty="0" err="1">
                <a:solidFill>
                  <a:schemeClr val="bg2">
                    <a:lumMod val="50000"/>
                  </a:schemeClr>
                </a:solidFill>
              </a:rPr>
              <a:t>Cohesividad</a:t>
            </a:r>
            <a:r>
              <a:rPr lang="es-ES" dirty="0">
                <a:solidFill>
                  <a:schemeClr val="bg2">
                    <a:lumMod val="50000"/>
                  </a:schemeClr>
                </a:solidFill>
              </a:rPr>
              <a:t>, Cantidad de picos</a:t>
            </a:r>
            <a:r>
              <a:rPr lang="es-ES" dirty="0">
                <a:solidFill>
                  <a:schemeClr val="tx1">
                    <a:lumMod val="50000"/>
                    <a:lumOff val="50000"/>
                  </a:schemeClr>
                </a:solidFill>
              </a:rPr>
              <a:t>.</a:t>
            </a:r>
          </a:p>
          <a:p>
            <a:pPr marL="457200" indent="-457200" algn="just">
              <a:lnSpc>
                <a:spcPct val="120000"/>
              </a:lnSpc>
              <a:buFont typeface="+mj-lt"/>
              <a:buAutoNum type="arabicPeriod"/>
            </a:pPr>
            <a:r>
              <a:rPr lang="es-ES" b="1" dirty="0">
                <a:solidFill>
                  <a:schemeClr val="bg2">
                    <a:lumMod val="50000"/>
                  </a:schemeClr>
                </a:solidFill>
              </a:rPr>
              <a:t>Esparcimiento:</a:t>
            </a:r>
            <a:r>
              <a:rPr lang="es-ES" dirty="0"/>
              <a:t> atributos físicos y reológicos de la formulación en la piel, medidos cuando el producto se extiende por la piel: </a:t>
            </a:r>
            <a:r>
              <a:rPr lang="es-ES" dirty="0">
                <a:solidFill>
                  <a:schemeClr val="bg2">
                    <a:lumMod val="50000"/>
                  </a:schemeClr>
                </a:solidFill>
              </a:rPr>
              <a:t>Humedad, </a:t>
            </a:r>
            <a:r>
              <a:rPr lang="es-ES" dirty="0" err="1">
                <a:solidFill>
                  <a:schemeClr val="bg2">
                    <a:lumMod val="50000"/>
                  </a:schemeClr>
                </a:solidFill>
              </a:rPr>
              <a:t>Untabilidad</a:t>
            </a:r>
            <a:r>
              <a:rPr lang="es-ES" dirty="0">
                <a:solidFill>
                  <a:schemeClr val="bg2">
                    <a:lumMod val="50000"/>
                  </a:schemeClr>
                </a:solidFill>
              </a:rPr>
              <a:t>, Grosor, Grasa y Absorbencia</a:t>
            </a:r>
            <a:r>
              <a:rPr lang="es-ES" dirty="0">
                <a:solidFill>
                  <a:schemeClr val="tx1">
                    <a:lumMod val="50000"/>
                    <a:lumOff val="50000"/>
                  </a:schemeClr>
                </a:solidFill>
              </a:rPr>
              <a:t>.</a:t>
            </a:r>
          </a:p>
          <a:p>
            <a:pPr marL="457200" indent="-457200" algn="just">
              <a:lnSpc>
                <a:spcPct val="120000"/>
              </a:lnSpc>
              <a:buFont typeface="+mj-lt"/>
              <a:buAutoNum type="arabicPeriod"/>
            </a:pPr>
            <a:r>
              <a:rPr lang="es-ES" b="1" dirty="0">
                <a:solidFill>
                  <a:schemeClr val="bg2">
                    <a:lumMod val="50000"/>
                  </a:schemeClr>
                </a:solidFill>
              </a:rPr>
              <a:t>Sensación posterior (Inmediata y después de 10 minutos):</a:t>
            </a:r>
            <a:r>
              <a:rPr lang="es-ES" dirty="0"/>
              <a:t> atributos en la superficie de la piel para medir residuos de producto: </a:t>
            </a:r>
            <a:r>
              <a:rPr lang="es-ES" dirty="0">
                <a:solidFill>
                  <a:schemeClr val="bg2">
                    <a:lumMod val="50000"/>
                  </a:schemeClr>
                </a:solidFill>
              </a:rPr>
              <a:t>Brillo, Adhesividad, Deslizamiento y Cantidad de residuo</a:t>
            </a:r>
            <a:r>
              <a:rPr lang="es-ES" dirty="0">
                <a:solidFill>
                  <a:schemeClr val="tx1">
                    <a:lumMod val="50000"/>
                    <a:lumOff val="50000"/>
                  </a:schemeClr>
                </a:solidFill>
              </a:rPr>
              <a:t>.</a:t>
            </a:r>
          </a:p>
        </p:txBody>
      </p:sp>
      <p:sp>
        <p:nvSpPr>
          <p:cNvPr id="4" name="Marcador de número de diapositiva 3"/>
          <p:cNvSpPr>
            <a:spLocks noGrp="1"/>
          </p:cNvSpPr>
          <p:nvPr>
            <p:ph type="sldNum" sz="quarter" idx="5"/>
          </p:nvPr>
        </p:nvSpPr>
        <p:spPr/>
        <p:txBody>
          <a:bodyPr/>
          <a:lstStyle/>
          <a:p>
            <a:fld id="{FCF91EC9-9531-45D2-9CFF-AA6B900AC628}" type="slidenum">
              <a:rPr lang="es-ES" smtClean="0"/>
              <a:t>39</a:t>
            </a:fld>
            <a:endParaRPr lang="es-ES"/>
          </a:p>
        </p:txBody>
      </p:sp>
    </p:spTree>
    <p:extLst>
      <p:ext uri="{BB962C8B-B14F-4D97-AF65-F5344CB8AC3E}">
        <p14:creationId xmlns:p14="http://schemas.microsoft.com/office/powerpoint/2010/main" val="326105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a:t>Importante: hay que valorar los producto es el orden establecido</a:t>
            </a:r>
            <a:endParaRPr lang="es-ES"/>
          </a:p>
        </p:txBody>
      </p:sp>
      <p:sp>
        <p:nvSpPr>
          <p:cNvPr id="4" name="Marcador de número de diapositiva 3"/>
          <p:cNvSpPr>
            <a:spLocks noGrp="1"/>
          </p:cNvSpPr>
          <p:nvPr>
            <p:ph type="sldNum" sz="quarter" idx="5"/>
          </p:nvPr>
        </p:nvSpPr>
        <p:spPr/>
        <p:txBody>
          <a:bodyPr/>
          <a:lstStyle/>
          <a:p>
            <a:fld id="{FCF91EC9-9531-45D2-9CFF-AA6B900AC628}" type="slidenum">
              <a:rPr lang="es-ES" smtClean="0"/>
              <a:t>41</a:t>
            </a:fld>
            <a:endParaRPr lang="es-ES"/>
          </a:p>
        </p:txBody>
      </p:sp>
    </p:spTree>
    <p:extLst>
      <p:ext uri="{BB962C8B-B14F-4D97-AF65-F5344CB8AC3E}">
        <p14:creationId xmlns:p14="http://schemas.microsoft.com/office/powerpoint/2010/main" val="2322355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a:t>La </a:t>
            </a:r>
            <a:r>
              <a:rPr lang="es-ES" sz="1200" b="0">
                <a:solidFill>
                  <a:schemeClr val="accent6"/>
                </a:solidFill>
              </a:rPr>
              <a:t>Crema PAD</a:t>
            </a:r>
            <a:r>
              <a:rPr lang="es-ES" sz="1200" b="0"/>
              <a:t> cumple los requisitos deseables desde el punto de vista sensorial, para un producto tópico para psoriasis.</a:t>
            </a:r>
          </a:p>
          <a:p>
            <a:endParaRPr lang="es-ES"/>
          </a:p>
        </p:txBody>
      </p:sp>
      <p:sp>
        <p:nvSpPr>
          <p:cNvPr id="4" name="Marcador de número de diapositiva 3"/>
          <p:cNvSpPr>
            <a:spLocks noGrp="1"/>
          </p:cNvSpPr>
          <p:nvPr>
            <p:ph type="sldNum" sz="quarter" idx="5"/>
          </p:nvPr>
        </p:nvSpPr>
        <p:spPr/>
        <p:txBody>
          <a:bodyPr/>
          <a:lstStyle/>
          <a:p>
            <a:fld id="{FCF91EC9-9531-45D2-9CFF-AA6B900AC628}" type="slidenum">
              <a:rPr lang="es-ES" smtClean="0"/>
              <a:t>46</a:t>
            </a:fld>
            <a:endParaRPr lang="es-ES"/>
          </a:p>
        </p:txBody>
      </p:sp>
    </p:spTree>
    <p:extLst>
      <p:ext uri="{BB962C8B-B14F-4D97-AF65-F5344CB8AC3E}">
        <p14:creationId xmlns:p14="http://schemas.microsoft.com/office/powerpoint/2010/main" val="2952427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0000"/>
              </a:lnSpc>
              <a:spcAft>
                <a:spcPts val="300"/>
              </a:spcAft>
            </a:pPr>
            <a:r>
              <a:rPr lang="es-ES" sz="1200">
                <a:solidFill>
                  <a:schemeClr val="bg2">
                    <a:lumMod val="50000"/>
                  </a:schemeClr>
                </a:solidFill>
              </a:rPr>
              <a:t>Adhesividad: </a:t>
            </a:r>
            <a:r>
              <a:rPr lang="es-ES" sz="1200"/>
              <a:t>No pegajoso – Muy pegajoso </a:t>
            </a:r>
          </a:p>
          <a:p>
            <a:pPr>
              <a:lnSpc>
                <a:spcPct val="100000"/>
              </a:lnSpc>
              <a:spcAft>
                <a:spcPts val="300"/>
              </a:spcAft>
            </a:pPr>
            <a:r>
              <a:rPr lang="es-ES" sz="1200">
                <a:solidFill>
                  <a:schemeClr val="bg2">
                    <a:lumMod val="50000"/>
                  </a:schemeClr>
                </a:solidFill>
              </a:rPr>
              <a:t>Untabilidad: </a:t>
            </a:r>
            <a:r>
              <a:rPr lang="es-ES" sz="1200"/>
              <a:t>Difícil/ a trompicones – Fácil/ se desliza</a:t>
            </a:r>
          </a:p>
          <a:p>
            <a:endParaRPr lang="es-ES"/>
          </a:p>
        </p:txBody>
      </p:sp>
      <p:sp>
        <p:nvSpPr>
          <p:cNvPr id="4" name="Marcador de número de diapositiva 3"/>
          <p:cNvSpPr>
            <a:spLocks noGrp="1"/>
          </p:cNvSpPr>
          <p:nvPr>
            <p:ph type="sldNum" sz="quarter" idx="5"/>
          </p:nvPr>
        </p:nvSpPr>
        <p:spPr/>
        <p:txBody>
          <a:bodyPr/>
          <a:lstStyle/>
          <a:p>
            <a:fld id="{FCF91EC9-9531-45D2-9CFF-AA6B900AC628}" type="slidenum">
              <a:rPr lang="es-ES" smtClean="0"/>
              <a:t>47</a:t>
            </a:fld>
            <a:endParaRPr lang="es-ES"/>
          </a:p>
        </p:txBody>
      </p:sp>
    </p:spTree>
    <p:extLst>
      <p:ext uri="{BB962C8B-B14F-4D97-AF65-F5344CB8AC3E}">
        <p14:creationId xmlns:p14="http://schemas.microsoft.com/office/powerpoint/2010/main" val="64147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a:t>Integridad de forma </a:t>
            </a:r>
            <a:r>
              <a:rPr lang="es-ES_tradnl">
                <a:sym typeface="Wingdings" panose="05000000000000000000" pitchFamily="2" charset="2"/>
              </a:rPr>
              <a:t> MUY DIFICIL DE APLICAR, se escurre</a:t>
            </a:r>
          </a:p>
          <a:p>
            <a:endParaRPr lang="es-ES_tradnl">
              <a:sym typeface="Wingdings" panose="05000000000000000000" pitchFamily="2" charset="2"/>
            </a:endParaRPr>
          </a:p>
          <a:p>
            <a:pPr>
              <a:lnSpc>
                <a:spcPct val="100000"/>
              </a:lnSpc>
              <a:spcAft>
                <a:spcPts val="300"/>
              </a:spcAft>
            </a:pPr>
            <a:r>
              <a:rPr lang="es-ES" sz="1200">
                <a:solidFill>
                  <a:schemeClr val="bg2">
                    <a:lumMod val="50000"/>
                  </a:schemeClr>
                </a:solidFill>
              </a:rPr>
              <a:t>Integridad de forma: </a:t>
            </a:r>
            <a:r>
              <a:rPr lang="es-ES" sz="1200"/>
              <a:t>Pierde la forma – Mantiene la forma</a:t>
            </a:r>
          </a:p>
          <a:p>
            <a:pPr>
              <a:lnSpc>
                <a:spcPct val="100000"/>
              </a:lnSpc>
              <a:spcAft>
                <a:spcPts val="300"/>
              </a:spcAft>
            </a:pPr>
            <a:r>
              <a:rPr lang="es-ES" sz="1200">
                <a:solidFill>
                  <a:schemeClr val="bg2">
                    <a:lumMod val="50000"/>
                  </a:schemeClr>
                </a:solidFill>
              </a:rPr>
              <a:t>Untabilidad: </a:t>
            </a:r>
            <a:r>
              <a:rPr lang="es-ES" sz="1200"/>
              <a:t>Difícil/ a trompicones – Fácil/ se desliza</a:t>
            </a:r>
          </a:p>
          <a:p>
            <a:pPr>
              <a:lnSpc>
                <a:spcPct val="100000"/>
              </a:lnSpc>
              <a:spcAft>
                <a:spcPts val="300"/>
              </a:spcAft>
            </a:pPr>
            <a:r>
              <a:rPr lang="es-ES" sz="1200">
                <a:solidFill>
                  <a:schemeClr val="bg2">
                    <a:lumMod val="50000"/>
                  </a:schemeClr>
                </a:solidFill>
              </a:rPr>
              <a:t>Absorbencia: </a:t>
            </a:r>
            <a:r>
              <a:rPr lang="es-ES" sz="1200"/>
              <a:t>número de frotaciones hasta que el producto pierde la humedad o la sensación de humedad</a:t>
            </a:r>
            <a:br>
              <a:rPr lang="es-ES" sz="1200"/>
            </a:br>
            <a:endParaRPr lang="es-ES"/>
          </a:p>
        </p:txBody>
      </p:sp>
      <p:sp>
        <p:nvSpPr>
          <p:cNvPr id="4" name="Marcador de número de diapositiva 3"/>
          <p:cNvSpPr>
            <a:spLocks noGrp="1"/>
          </p:cNvSpPr>
          <p:nvPr>
            <p:ph type="sldNum" sz="quarter" idx="5"/>
          </p:nvPr>
        </p:nvSpPr>
        <p:spPr/>
        <p:txBody>
          <a:bodyPr/>
          <a:lstStyle/>
          <a:p>
            <a:fld id="{FCF91EC9-9531-45D2-9CFF-AA6B900AC628}" type="slidenum">
              <a:rPr lang="es-ES" smtClean="0"/>
              <a:t>48</a:t>
            </a:fld>
            <a:endParaRPr lang="es-ES"/>
          </a:p>
        </p:txBody>
      </p:sp>
    </p:spTree>
    <p:extLst>
      <p:ext uri="{BB962C8B-B14F-4D97-AF65-F5344CB8AC3E}">
        <p14:creationId xmlns:p14="http://schemas.microsoft.com/office/powerpoint/2010/main" val="132060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a:t>Durante la manipulación, la espuma y la pomada son muy distintas, pero durante la aplicación las propiedades sensoriales se van pareciendo más (a medida que se evapora el gas). Por ello, en la sensación posterior, la espuma se comporta igual que la pomada.</a:t>
            </a:r>
            <a:endParaRPr lang="es-ES"/>
          </a:p>
        </p:txBody>
      </p:sp>
      <p:sp>
        <p:nvSpPr>
          <p:cNvPr id="4" name="Marcador de número de diapositiva 3"/>
          <p:cNvSpPr>
            <a:spLocks noGrp="1"/>
          </p:cNvSpPr>
          <p:nvPr>
            <p:ph type="sldNum" sz="quarter" idx="5"/>
          </p:nvPr>
        </p:nvSpPr>
        <p:spPr/>
        <p:txBody>
          <a:bodyPr/>
          <a:lstStyle/>
          <a:p>
            <a:fld id="{FCF91EC9-9531-45D2-9CFF-AA6B900AC628}" type="slidenum">
              <a:rPr lang="es-ES" smtClean="0"/>
              <a:t>49</a:t>
            </a:fld>
            <a:endParaRPr lang="es-ES"/>
          </a:p>
        </p:txBody>
      </p:sp>
    </p:spTree>
    <p:extLst>
      <p:ext uri="{BB962C8B-B14F-4D97-AF65-F5344CB8AC3E}">
        <p14:creationId xmlns:p14="http://schemas.microsoft.com/office/powerpoint/2010/main" val="1731515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a:solidFill>
                  <a:schemeClr val="accent6">
                    <a:lumMod val="60000"/>
                    <a:lumOff val="40000"/>
                  </a:schemeClr>
                </a:solidFill>
              </a:rPr>
              <a:t>La crema PAD</a:t>
            </a:r>
            <a:r>
              <a:rPr lang="es-ES" sz="1200">
                <a:solidFill>
                  <a:schemeClr val="accent6">
                    <a:lumMod val="60000"/>
                    <a:lumOff val="40000"/>
                  </a:schemeClr>
                </a:solidFill>
              </a:rPr>
              <a:t> </a:t>
            </a:r>
            <a:r>
              <a:rPr lang="es-ES" sz="1200">
                <a:solidFill>
                  <a:schemeClr val="tx1">
                    <a:lumMod val="65000"/>
                    <a:lumOff val="35000"/>
                  </a:schemeClr>
                </a:solidFill>
              </a:rPr>
              <a:t>cumple los </a:t>
            </a:r>
            <a:r>
              <a:rPr lang="es-ES" sz="1200" b="1">
                <a:solidFill>
                  <a:schemeClr val="accent6">
                    <a:lumMod val="60000"/>
                    <a:lumOff val="40000"/>
                  </a:schemeClr>
                </a:solidFill>
              </a:rPr>
              <a:t>requisitos deseables</a:t>
            </a:r>
            <a:r>
              <a:rPr lang="es-ES" sz="1200">
                <a:solidFill>
                  <a:schemeClr val="accent6">
                    <a:lumMod val="60000"/>
                    <a:lumOff val="40000"/>
                  </a:schemeClr>
                </a:solidFill>
              </a:rPr>
              <a:t> </a:t>
            </a:r>
            <a:r>
              <a:rPr lang="es-ES" sz="1200">
                <a:solidFill>
                  <a:schemeClr val="tx1">
                    <a:lumMod val="65000"/>
                    <a:lumOff val="35000"/>
                  </a:schemeClr>
                </a:solidFill>
              </a:rPr>
              <a:t>desde el punto de vista </a:t>
            </a:r>
            <a:r>
              <a:rPr lang="es-ES" sz="1200" b="1">
                <a:solidFill>
                  <a:schemeClr val="accent6">
                    <a:lumMod val="60000"/>
                    <a:lumOff val="40000"/>
                  </a:schemeClr>
                </a:solidFill>
              </a:rPr>
              <a:t>sensorial</a:t>
            </a:r>
            <a:r>
              <a:rPr lang="es-ES" sz="1200">
                <a:solidFill>
                  <a:schemeClr val="tx1">
                    <a:lumMod val="65000"/>
                    <a:lumOff val="35000"/>
                  </a:schemeClr>
                </a:solidFill>
              </a:rPr>
              <a:t>, para un </a:t>
            </a:r>
            <a:r>
              <a:rPr lang="es-ES" sz="1200" b="1">
                <a:solidFill>
                  <a:schemeClr val="accent6">
                    <a:lumMod val="60000"/>
                    <a:lumOff val="40000"/>
                  </a:schemeClr>
                </a:solidFill>
              </a:rPr>
              <a:t>producto tópico para psoriasis</a:t>
            </a:r>
            <a:r>
              <a:rPr lang="es-ES" sz="1200" b="1">
                <a:solidFill>
                  <a:schemeClr val="tx1">
                    <a:lumMod val="75000"/>
                    <a:lumOff val="25000"/>
                  </a:schemeClr>
                </a:solidFill>
              </a:rPr>
              <a:t>.</a:t>
            </a:r>
            <a:endParaRPr lang="es-ES" sz="1200">
              <a:solidFill>
                <a:schemeClr val="tx1">
                  <a:lumMod val="75000"/>
                  <a:lumOff val="25000"/>
                </a:schemeClr>
              </a:solidFill>
            </a:endParaRPr>
          </a:p>
          <a:p>
            <a:endParaRPr lang="es-ES"/>
          </a:p>
        </p:txBody>
      </p:sp>
      <p:sp>
        <p:nvSpPr>
          <p:cNvPr id="4" name="Marcador de número de diapositiva 3"/>
          <p:cNvSpPr>
            <a:spLocks noGrp="1"/>
          </p:cNvSpPr>
          <p:nvPr>
            <p:ph type="sldNum" sz="quarter" idx="5"/>
          </p:nvPr>
        </p:nvSpPr>
        <p:spPr/>
        <p:txBody>
          <a:bodyPr/>
          <a:lstStyle/>
          <a:p>
            <a:fld id="{FCF91EC9-9531-45D2-9CFF-AA6B900AC628}" type="slidenum">
              <a:rPr lang="es-ES" smtClean="0"/>
              <a:t>50</a:t>
            </a:fld>
            <a:endParaRPr lang="es-ES"/>
          </a:p>
        </p:txBody>
      </p:sp>
    </p:spTree>
    <p:extLst>
      <p:ext uri="{BB962C8B-B14F-4D97-AF65-F5344CB8AC3E}">
        <p14:creationId xmlns:p14="http://schemas.microsoft.com/office/powerpoint/2010/main" val="3549678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030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11C5E-359E-624C-B545-330FD87E7F02}"/>
              </a:ext>
            </a:extLst>
          </p:cNvPr>
          <p:cNvSpPr>
            <a:spLocks noGrp="1"/>
          </p:cNvSpPr>
          <p:nvPr>
            <p:ph type="ctrTitle" hasCustomPrompt="1"/>
          </p:nvPr>
        </p:nvSpPr>
        <p:spPr>
          <a:xfrm>
            <a:off x="2169753" y="2979596"/>
            <a:ext cx="9498105" cy="1099431"/>
          </a:xfrm>
          <a:noFill/>
        </p:spPr>
        <p:txBody>
          <a:bodyPr anchor="b">
            <a:normAutofit/>
          </a:bodyPr>
          <a:lstStyle>
            <a:lvl1pPr algn="r">
              <a:defRPr sz="4500">
                <a:solidFill>
                  <a:srgbClr val="EB949A"/>
                </a:solidFill>
                <a:latin typeface="Arial" panose="020B0604020202020204" pitchFamily="34" charset="0"/>
                <a:cs typeface="Arial" panose="020B0604020202020204" pitchFamily="34" charset="0"/>
              </a:defRPr>
            </a:lvl1pPr>
          </a:lstStyle>
          <a:p>
            <a:r>
              <a:rPr lang="es-ES" dirty="0"/>
              <a:t>Clic para editar título</a:t>
            </a:r>
          </a:p>
        </p:txBody>
      </p:sp>
      <p:sp>
        <p:nvSpPr>
          <p:cNvPr id="3" name="Subtítulo 2">
            <a:extLst>
              <a:ext uri="{FF2B5EF4-FFF2-40B4-BE49-F238E27FC236}">
                <a16:creationId xmlns:a16="http://schemas.microsoft.com/office/drawing/2014/main" id="{16D899FB-798E-0B41-9570-2101619F3714}"/>
              </a:ext>
            </a:extLst>
          </p:cNvPr>
          <p:cNvSpPr>
            <a:spLocks noGrp="1"/>
          </p:cNvSpPr>
          <p:nvPr>
            <p:ph type="subTitle" idx="1" hasCustomPrompt="1"/>
          </p:nvPr>
        </p:nvSpPr>
        <p:spPr>
          <a:xfrm>
            <a:off x="2169754" y="4171103"/>
            <a:ext cx="9498106" cy="557355"/>
          </a:xfrm>
        </p:spPr>
        <p:txBody>
          <a:bodyPr>
            <a:normAutofit/>
          </a:bodyPr>
          <a:lstStyle>
            <a:lvl1pPr marL="0" indent="0" algn="r">
              <a:buNone/>
              <a:defRPr sz="1800">
                <a:solidFill>
                  <a:srgbClr val="EB949A"/>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Clic para editar subtítulo</a:t>
            </a:r>
          </a:p>
        </p:txBody>
      </p:sp>
    </p:spTree>
    <p:extLst>
      <p:ext uri="{BB962C8B-B14F-4D97-AF65-F5344CB8AC3E}">
        <p14:creationId xmlns:p14="http://schemas.microsoft.com/office/powerpoint/2010/main" val="14874925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702495" y="348066"/>
            <a:ext cx="8198217" cy="565035"/>
          </a:xfrm>
        </p:spPr>
        <p:txBody>
          <a:bodyPr anchor="t"/>
          <a:lstStyle>
            <a:lvl1pPr algn="l">
              <a:defRPr b="1">
                <a:solidFill>
                  <a:srgbClr val="EB949A"/>
                </a:solidFill>
                <a:latin typeface="Arial" panose="020B0604020202020204" pitchFamily="34" charset="0"/>
                <a:cs typeface="Arial" panose="020B0604020202020204" pitchFamily="34" charset="0"/>
              </a:defRPr>
            </a:lvl1pPr>
          </a:lstStyle>
          <a:p>
            <a:r>
              <a:rPr lang="es-ES" dirty="0"/>
              <a:t>Clic para editar título</a:t>
            </a:r>
            <a:br>
              <a:rPr lang="es-ES" dirty="0"/>
            </a:br>
            <a:endParaRPr lang="es-ES_tradnl" dirty="0"/>
          </a:p>
        </p:txBody>
      </p:sp>
      <p:sp>
        <p:nvSpPr>
          <p:cNvPr id="3" name="Marcador de contenido 2"/>
          <p:cNvSpPr>
            <a:spLocks noGrp="1"/>
          </p:cNvSpPr>
          <p:nvPr>
            <p:ph idx="1"/>
          </p:nvPr>
        </p:nvSpPr>
        <p:spPr>
          <a:xfrm>
            <a:off x="541056" y="1995279"/>
            <a:ext cx="11109605" cy="2867442"/>
          </a:xfrm>
        </p:spPr>
        <p:txBody>
          <a:bodyPr>
            <a:normAutofit/>
          </a:bodyPr>
          <a:lstStyle>
            <a:lvl1pPr algn="l">
              <a:lnSpc>
                <a:spcPts val="2400"/>
              </a:lnSpc>
              <a:defRPr sz="2000" baseline="0">
                <a:solidFill>
                  <a:srgbClr val="006782"/>
                </a:solidFill>
                <a:latin typeface="Arial" panose="020B0604020202020204" pitchFamily="34" charset="0"/>
                <a:cs typeface="Arial" panose="020B0604020202020204" pitchFamily="34" charset="0"/>
              </a:defRPr>
            </a:lvl1pPr>
            <a:lvl2pPr algn="l">
              <a:lnSpc>
                <a:spcPts val="2400"/>
              </a:lnSpc>
              <a:defRPr sz="2000" baseline="0">
                <a:solidFill>
                  <a:srgbClr val="006782"/>
                </a:solidFill>
                <a:latin typeface="Arial" panose="020B0604020202020204" pitchFamily="34" charset="0"/>
                <a:cs typeface="Arial" panose="020B0604020202020204" pitchFamily="34" charset="0"/>
              </a:defRPr>
            </a:lvl2pPr>
            <a:lvl3pPr algn="l">
              <a:lnSpc>
                <a:spcPts val="2400"/>
              </a:lnSpc>
              <a:defRPr sz="1800" baseline="0">
                <a:solidFill>
                  <a:srgbClr val="006782"/>
                </a:solidFill>
                <a:latin typeface="Arial" panose="020B0604020202020204" pitchFamily="34" charset="0"/>
                <a:cs typeface="Arial" panose="020B0604020202020204" pitchFamily="34" charset="0"/>
              </a:defRPr>
            </a:lvl3pPr>
            <a:lvl4pPr algn="l">
              <a:lnSpc>
                <a:spcPts val="2400"/>
              </a:lnSpc>
              <a:defRPr sz="1800" baseline="0">
                <a:solidFill>
                  <a:srgbClr val="006782"/>
                </a:solidFill>
                <a:latin typeface="Arial" panose="020B0604020202020204" pitchFamily="34" charset="0"/>
                <a:cs typeface="Arial" panose="020B0604020202020204" pitchFamily="34" charset="0"/>
              </a:defRPr>
            </a:lvl4pPr>
            <a:lvl5pPr algn="l">
              <a:lnSpc>
                <a:spcPts val="2400"/>
              </a:lnSpc>
              <a:defRPr sz="1800" baseline="0">
                <a:solidFill>
                  <a:srgbClr val="006782"/>
                </a:solidFill>
                <a:latin typeface="Arial" panose="020B0604020202020204" pitchFamily="34" charset="0"/>
                <a:cs typeface="Arial" panose="020B060402020202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
        <p:nvSpPr>
          <p:cNvPr id="10" name="Marcador de texto 9"/>
          <p:cNvSpPr>
            <a:spLocks noGrp="1"/>
          </p:cNvSpPr>
          <p:nvPr>
            <p:ph type="body" sz="quarter" idx="13" hasCustomPrompt="1"/>
          </p:nvPr>
        </p:nvSpPr>
        <p:spPr>
          <a:xfrm>
            <a:off x="1702776" y="913101"/>
            <a:ext cx="8198216" cy="380711"/>
          </a:xfrm>
        </p:spPr>
        <p:txBody>
          <a:bodyPr anchor="t">
            <a:normAutofit/>
          </a:bodyPr>
          <a:lstStyle>
            <a:lvl1pPr marL="0" indent="0" algn="l">
              <a:buFontTx/>
              <a:buNone/>
              <a:defRPr sz="2000">
                <a:solidFill>
                  <a:srgbClr val="EB949A"/>
                </a:solidFill>
                <a:latin typeface="Arial" panose="020B0604020202020204" pitchFamily="34" charset="0"/>
                <a:cs typeface="Arial" panose="020B0604020202020204" pitchFamily="34" charset="0"/>
              </a:defRPr>
            </a:lvl1pPr>
          </a:lstStyle>
          <a:p>
            <a:pPr lvl="0"/>
            <a:r>
              <a:rPr lang="es-ES" dirty="0"/>
              <a:t>Clic para editar subtítulo</a:t>
            </a:r>
            <a:endParaRPr lang="es-ES_tradnl" dirty="0"/>
          </a:p>
        </p:txBody>
      </p:sp>
      <p:pic>
        <p:nvPicPr>
          <p:cNvPr id="7" name="Imagen 6">
            <a:extLst>
              <a:ext uri="{FF2B5EF4-FFF2-40B4-BE49-F238E27FC236}">
                <a16:creationId xmlns:a16="http://schemas.microsoft.com/office/drawing/2014/main" id="{DBAD3D22-6CC7-BA48-9078-6F0675CE6856}"/>
              </a:ext>
            </a:extLst>
          </p:cNvPr>
          <p:cNvPicPr>
            <a:picLocks noChangeAspect="1"/>
          </p:cNvPicPr>
          <p:nvPr userDrawn="1"/>
        </p:nvPicPr>
        <p:blipFill>
          <a:blip r:embed="rId3"/>
          <a:stretch>
            <a:fillRect/>
          </a:stretch>
        </p:blipFill>
        <p:spPr>
          <a:xfrm>
            <a:off x="10938545" y="6242886"/>
            <a:ext cx="830261" cy="296522"/>
          </a:xfrm>
          <a:prstGeom prst="rect">
            <a:avLst/>
          </a:prstGeom>
        </p:spPr>
      </p:pic>
      <p:pic>
        <p:nvPicPr>
          <p:cNvPr id="4" name="Imagen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0696" y="261211"/>
            <a:ext cx="1788110" cy="447028"/>
          </a:xfrm>
          <a:prstGeom prst="rect">
            <a:avLst/>
          </a:prstGeom>
        </p:spPr>
      </p:pic>
    </p:spTree>
    <p:extLst>
      <p:ext uri="{BB962C8B-B14F-4D97-AF65-F5344CB8AC3E}">
        <p14:creationId xmlns:p14="http://schemas.microsoft.com/office/powerpoint/2010/main" val="4738907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824318" y="2326607"/>
            <a:ext cx="9797138" cy="1102393"/>
          </a:xfrm>
        </p:spPr>
        <p:txBody>
          <a:bodyPr anchor="b">
            <a:normAutofit/>
          </a:bodyPr>
          <a:lstStyle>
            <a:lvl1pPr algn="r">
              <a:defRPr sz="4500">
                <a:solidFill>
                  <a:schemeClr val="bg1"/>
                </a:solidFill>
                <a:latin typeface="Arial" panose="020B0604020202020204" pitchFamily="34" charset="0"/>
                <a:cs typeface="Arial" panose="020B0604020202020204" pitchFamily="34" charset="0"/>
              </a:defRPr>
            </a:lvl1pPr>
          </a:lstStyle>
          <a:p>
            <a:r>
              <a:rPr lang="es-ES" dirty="0"/>
              <a:t>Clic para editar título</a:t>
            </a:r>
            <a:endParaRPr lang="es-ES_tradnl" dirty="0"/>
          </a:p>
        </p:txBody>
      </p:sp>
      <p:sp>
        <p:nvSpPr>
          <p:cNvPr id="3" name="Subtítulo 2"/>
          <p:cNvSpPr>
            <a:spLocks noGrp="1"/>
          </p:cNvSpPr>
          <p:nvPr>
            <p:ph type="subTitle" idx="1" hasCustomPrompt="1"/>
          </p:nvPr>
        </p:nvSpPr>
        <p:spPr>
          <a:xfrm>
            <a:off x="1824318" y="3521076"/>
            <a:ext cx="9797138" cy="748119"/>
          </a:xfrm>
        </p:spPr>
        <p:txBody>
          <a:bodyPr>
            <a:normAutofit/>
          </a:bodyPr>
          <a:lstStyle>
            <a:lvl1pPr marL="0" indent="0" algn="r">
              <a:buNone/>
              <a:defRPr sz="1800" spc="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Clic para editar subtítulo</a:t>
            </a:r>
            <a:endParaRPr lang="es-ES_tradnl" dirty="0"/>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7341" y="-1870534"/>
            <a:ext cx="1294115" cy="466949"/>
          </a:xfrm>
          <a:prstGeom prst="rect">
            <a:avLst/>
          </a:prstGeom>
        </p:spPr>
      </p:pic>
    </p:spTree>
    <p:extLst>
      <p:ext uri="{BB962C8B-B14F-4D97-AF65-F5344CB8AC3E}">
        <p14:creationId xmlns:p14="http://schemas.microsoft.com/office/powerpoint/2010/main" val="19617782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922A0D3-3EAD-2141-9C80-08EE53AFA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2384FECB-EBB0-0143-96F9-D0A4CC926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5BE17EAF-6261-3944-9AE5-C337CF84A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ABCEA-0F17-2746-B516-EB6F9A728AFD}" type="datetimeFigureOut">
              <a:rPr lang="es-ES" smtClean="0"/>
              <a:t>11/01/2024</a:t>
            </a:fld>
            <a:endParaRPr lang="es-ES"/>
          </a:p>
        </p:txBody>
      </p:sp>
      <p:sp>
        <p:nvSpPr>
          <p:cNvPr id="5" name="Marcador de pie de página 4">
            <a:extLst>
              <a:ext uri="{FF2B5EF4-FFF2-40B4-BE49-F238E27FC236}">
                <a16:creationId xmlns:a16="http://schemas.microsoft.com/office/drawing/2014/main" id="{63FEAC58-755C-924D-9D50-8098E54DD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899C9E-4131-1647-895E-3F3C8FE59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E5AA-E9D5-8446-88F0-606E07504B56}" type="slidenum">
              <a:rPr lang="es-ES" smtClean="0"/>
              <a:t>‹Nº›</a:t>
            </a:fld>
            <a:endParaRPr lang="es-ES"/>
          </a:p>
        </p:txBody>
      </p:sp>
      <p:sp>
        <p:nvSpPr>
          <p:cNvPr id="8" name="TextBox 7">
            <a:extLst>
              <a:ext uri="{FF2B5EF4-FFF2-40B4-BE49-F238E27FC236}">
                <a16:creationId xmlns:a16="http://schemas.microsoft.com/office/drawing/2014/main" id="{23734C92-5C73-0719-4167-C3EA7D80AF27}"/>
              </a:ext>
            </a:extLst>
          </p:cNvPr>
          <p:cNvSpPr txBox="1"/>
          <p:nvPr userDrawn="1">
            <p:extLst>
              <p:ext uri="{1162E1C5-73C7-4A58-AE30-91384D911F3F}">
                <p184:classification xmlns:p184="http://schemas.microsoft.com/office/powerpoint/2018/4/main" val="hdr"/>
              </p:ext>
            </p:extLst>
          </p:nvPr>
        </p:nvSpPr>
        <p:spPr>
          <a:xfrm>
            <a:off x="11445875" y="0"/>
            <a:ext cx="7747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2203201490"/>
      </p:ext>
    </p:extLst>
  </p:cSld>
  <p:clrMap bg1="lt1" tx1="dk1" bg2="lt2" tx2="dk2" accent1="accent1" accent2="accent2" accent3="accent3" accent4="accent4" accent5="accent5" accent6="accent6" hlink="hlink" folHlink="folHlink"/>
  <p:sldLayoutIdLst>
    <p:sldLayoutId id="2147483685" r:id="rId1"/>
    <p:sldLayoutId id="2147483674" r:id="rId2"/>
    <p:sldLayoutId id="2147483689" r:id="rId3"/>
    <p:sldLayoutId id="2147483688" r:id="rId4"/>
  </p:sldLayoutIdLst>
  <p:txStyles>
    <p:titleStyle>
      <a:lvl1pPr algn="l" defTabSz="914400" rtl="0" eaLnBrk="1" latinLnBrk="0" hangingPunct="1">
        <a:lnSpc>
          <a:spcPct val="90000"/>
        </a:lnSpc>
        <a:spcBef>
          <a:spcPct val="0"/>
        </a:spcBef>
        <a:buNone/>
        <a:defRPr sz="3200" b="1" kern="1200">
          <a:solidFill>
            <a:srgbClr val="013464"/>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AAC1E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AC1E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AC1E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AC1E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AC1E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2.jpe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microsoft.com/office/2018/10/relationships/comments" Target="../comments/modernComment_7FFFCA5E_7986B5FA.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a:extLst>
              <a:ext uri="{FF2B5EF4-FFF2-40B4-BE49-F238E27FC236}">
                <a16:creationId xmlns:a16="http://schemas.microsoft.com/office/drawing/2014/main" id="{7BA72642-1E7B-0C5C-BF51-A59080672BBB}"/>
              </a:ext>
            </a:extLst>
          </p:cNvPr>
          <p:cNvSpPr>
            <a:spLocks noGrp="1"/>
          </p:cNvSpPr>
          <p:nvPr>
            <p:ph type="ctrTitle"/>
          </p:nvPr>
        </p:nvSpPr>
        <p:spPr/>
        <p:txBody>
          <a:bodyPr>
            <a:normAutofit/>
          </a:bodyPr>
          <a:lstStyle/>
          <a:p>
            <a:r>
              <a:rPr lang="es-ES" sz="3600" dirty="0"/>
              <a:t>Tratamiento de la psoriasis </a:t>
            </a:r>
            <a:br>
              <a:rPr lang="es-ES" sz="3600" dirty="0"/>
            </a:br>
            <a:r>
              <a:rPr lang="es-ES" sz="3600" dirty="0"/>
              <a:t>leve-moderada</a:t>
            </a:r>
            <a:endParaRPr lang="es-ES" sz="4800" dirty="0"/>
          </a:p>
        </p:txBody>
      </p:sp>
      <p:sp>
        <p:nvSpPr>
          <p:cNvPr id="6" name="Subtitle 5">
            <a:extLst>
              <a:ext uri="{FF2B5EF4-FFF2-40B4-BE49-F238E27FC236}">
                <a16:creationId xmlns:a16="http://schemas.microsoft.com/office/drawing/2014/main" id="{B7481BFF-0012-930B-E72D-879651C69B12}"/>
              </a:ext>
            </a:extLst>
          </p:cNvPr>
          <p:cNvSpPr>
            <a:spLocks noGrp="1"/>
          </p:cNvSpPr>
          <p:nvPr>
            <p:ph type="subTitle" idx="1"/>
          </p:nvPr>
        </p:nvSpPr>
        <p:spPr/>
        <p:txBody>
          <a:bodyPr>
            <a:normAutofit/>
          </a:bodyPr>
          <a:lstStyle/>
          <a:p>
            <a:r>
              <a:rPr lang="es-ES" dirty="0"/>
              <a:t>NOMBRE PONENTE</a:t>
            </a:r>
          </a:p>
          <a:p>
            <a:r>
              <a:rPr lang="es-ES" dirty="0"/>
              <a:t>CENTRO</a:t>
            </a:r>
            <a:endParaRPr lang="en-US" dirty="0"/>
          </a:p>
        </p:txBody>
      </p:sp>
      <p:sp>
        <p:nvSpPr>
          <p:cNvPr id="4" name="TextBox 3">
            <a:extLst>
              <a:ext uri="{FF2B5EF4-FFF2-40B4-BE49-F238E27FC236}">
                <a16:creationId xmlns:a16="http://schemas.microsoft.com/office/drawing/2014/main" id="{BFEE88BD-0C24-62A6-CDA1-3288F66395B9}"/>
              </a:ext>
            </a:extLst>
          </p:cNvPr>
          <p:cNvSpPr txBox="1"/>
          <p:nvPr/>
        </p:nvSpPr>
        <p:spPr>
          <a:xfrm>
            <a:off x="121919" y="6629197"/>
            <a:ext cx="6096000" cy="246221"/>
          </a:xfrm>
          <a:prstGeom prst="rect">
            <a:avLst/>
          </a:prstGeom>
          <a:noFill/>
        </p:spPr>
        <p:txBody>
          <a:bodyPr wrap="square">
            <a:spAutoFit/>
          </a:bodyPr>
          <a:lstStyle/>
          <a:p>
            <a:r>
              <a:rPr lang="en-US" sz="1000" b="0" i="0" dirty="0">
                <a:solidFill>
                  <a:schemeClr val="bg1"/>
                </a:solidFill>
                <a:effectLst/>
                <a:latin typeface="Arial" panose="020B0604020202020204" pitchFamily="34" charset="0"/>
              </a:rPr>
              <a:t>ES-WYN-2300080</a:t>
            </a:r>
            <a:endParaRPr lang="en-US" sz="1000" dirty="0">
              <a:solidFill>
                <a:schemeClr val="bg1"/>
              </a:solidFill>
            </a:endParaRPr>
          </a:p>
        </p:txBody>
      </p:sp>
    </p:spTree>
    <p:extLst>
      <p:ext uri="{BB962C8B-B14F-4D97-AF65-F5344CB8AC3E}">
        <p14:creationId xmlns:p14="http://schemas.microsoft.com/office/powerpoint/2010/main" val="3564640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DF7CF9-A3FC-9D69-FC59-819CE2C9344D}"/>
              </a:ext>
            </a:extLst>
          </p:cNvPr>
          <p:cNvSpPr>
            <a:spLocks noGrp="1"/>
          </p:cNvSpPr>
          <p:nvPr>
            <p:ph type="title"/>
          </p:nvPr>
        </p:nvSpPr>
        <p:spPr/>
        <p:txBody>
          <a:bodyPr>
            <a:normAutofit fontScale="90000"/>
          </a:bodyPr>
          <a:lstStyle/>
          <a:p>
            <a:pPr algn="ctr"/>
            <a:r>
              <a:rPr lang="es-ES" dirty="0">
                <a:latin typeface="Arial"/>
                <a:cs typeface="Arial"/>
              </a:rPr>
              <a:t>Objetivo: conseguir adherencia al tratamiento</a:t>
            </a:r>
          </a:p>
        </p:txBody>
      </p:sp>
      <p:sp>
        <p:nvSpPr>
          <p:cNvPr id="4" name="Marcador de texto 3">
            <a:extLst>
              <a:ext uri="{FF2B5EF4-FFF2-40B4-BE49-F238E27FC236}">
                <a16:creationId xmlns:a16="http://schemas.microsoft.com/office/drawing/2014/main" id="{035441B5-61EA-B6E6-C166-5FCA119676CE}"/>
              </a:ext>
            </a:extLst>
          </p:cNvPr>
          <p:cNvSpPr>
            <a:spLocks noGrp="1"/>
          </p:cNvSpPr>
          <p:nvPr>
            <p:ph type="body" sz="quarter" idx="13"/>
          </p:nvPr>
        </p:nvSpPr>
        <p:spPr/>
        <p:txBody>
          <a:bodyPr/>
          <a:lstStyle/>
          <a:p>
            <a:endParaRPr lang="es-ES"/>
          </a:p>
        </p:txBody>
      </p:sp>
      <p:pic>
        <p:nvPicPr>
          <p:cNvPr id="6" name="Imagen 5">
            <a:extLst>
              <a:ext uri="{FF2B5EF4-FFF2-40B4-BE49-F238E27FC236}">
                <a16:creationId xmlns:a16="http://schemas.microsoft.com/office/drawing/2014/main" id="{1E4D3B8A-B32C-20D5-7409-6D0579C2EFF3}"/>
              </a:ext>
            </a:extLst>
          </p:cNvPr>
          <p:cNvPicPr>
            <a:picLocks noChangeAspect="1"/>
          </p:cNvPicPr>
          <p:nvPr/>
        </p:nvPicPr>
        <p:blipFill rotWithShape="1">
          <a:blip r:embed="rId2">
            <a:clrChange>
              <a:clrFrom>
                <a:srgbClr val="FFFFFF"/>
              </a:clrFrom>
              <a:clrTo>
                <a:srgbClr val="FFFFFF">
                  <a:alpha val="0"/>
                </a:srgbClr>
              </a:clrTo>
            </a:clrChange>
          </a:blip>
          <a:srcRect l="30666" t="26496" r="5726" b="14411"/>
          <a:stretch/>
        </p:blipFill>
        <p:spPr>
          <a:xfrm>
            <a:off x="1332853" y="1293812"/>
            <a:ext cx="8749532" cy="4572296"/>
          </a:xfrm>
          <a:prstGeom prst="rect">
            <a:avLst/>
          </a:prstGeom>
        </p:spPr>
      </p:pic>
      <p:sp>
        <p:nvSpPr>
          <p:cNvPr id="7" name="TextBox 11">
            <a:extLst>
              <a:ext uri="{FF2B5EF4-FFF2-40B4-BE49-F238E27FC236}">
                <a16:creationId xmlns:a16="http://schemas.microsoft.com/office/drawing/2014/main" id="{F22A2726-AE98-0D47-A313-076D1D73DACD}"/>
              </a:ext>
            </a:extLst>
          </p:cNvPr>
          <p:cNvSpPr txBox="1"/>
          <p:nvPr/>
        </p:nvSpPr>
        <p:spPr>
          <a:xfrm>
            <a:off x="338945" y="6340657"/>
            <a:ext cx="9743440" cy="400110"/>
          </a:xfrm>
          <a:prstGeom prst="rect">
            <a:avLst/>
          </a:prstGeom>
          <a:noFill/>
        </p:spPr>
        <p:txBody>
          <a:bodyPr wrap="square">
            <a:spAutoFit/>
          </a:bodyPr>
          <a:lstStyle/>
          <a:p>
            <a:pPr algn="l"/>
            <a:r>
              <a:rPr lang="es-ES" sz="1000" b="0" i="0" u="none" strike="noStrike" baseline="0" dirty="0" err="1">
                <a:solidFill>
                  <a:schemeClr val="tx1">
                    <a:lumMod val="50000"/>
                    <a:lumOff val="50000"/>
                  </a:schemeClr>
                </a:solidFill>
              </a:rPr>
              <a:t>Torsekar</a:t>
            </a:r>
            <a:r>
              <a:rPr lang="es-ES" sz="1000" b="0" i="0" u="none" strike="noStrike" baseline="0" dirty="0">
                <a:solidFill>
                  <a:schemeClr val="tx1">
                    <a:lumMod val="50000"/>
                    <a:lumOff val="50000"/>
                  </a:schemeClr>
                </a:solidFill>
              </a:rPr>
              <a:t> R, </a:t>
            </a:r>
            <a:r>
              <a:rPr lang="es-ES" sz="1000" b="0" i="0" u="none" strike="noStrike" baseline="0" dirty="0" err="1">
                <a:solidFill>
                  <a:schemeClr val="tx1">
                    <a:lumMod val="50000"/>
                    <a:lumOff val="50000"/>
                  </a:schemeClr>
                </a:solidFill>
              </a:rPr>
              <a:t>Gautam</a:t>
            </a:r>
            <a:r>
              <a:rPr lang="es-ES" sz="1000" b="0" i="0" u="none" strike="noStrike" baseline="0" dirty="0">
                <a:solidFill>
                  <a:schemeClr val="tx1">
                    <a:lumMod val="50000"/>
                    <a:lumOff val="50000"/>
                  </a:schemeClr>
                </a:solidFill>
              </a:rPr>
              <a:t> MM. </a:t>
            </a:r>
            <a:r>
              <a:rPr lang="es-ES" sz="1000" b="0" i="0" u="none" strike="noStrike" baseline="0" dirty="0" err="1">
                <a:solidFill>
                  <a:schemeClr val="tx1">
                    <a:lumMod val="50000"/>
                    <a:lumOff val="50000"/>
                  </a:schemeClr>
                </a:solidFill>
              </a:rPr>
              <a:t>Topical</a:t>
            </a:r>
            <a:r>
              <a:rPr lang="es-ES" sz="1000" b="0" i="0" u="none" strike="noStrike" baseline="0" dirty="0">
                <a:solidFill>
                  <a:schemeClr val="tx1">
                    <a:lumMod val="50000"/>
                    <a:lumOff val="50000"/>
                  </a:schemeClr>
                </a:solidFill>
              </a:rPr>
              <a:t> </a:t>
            </a:r>
            <a:r>
              <a:rPr lang="es-ES" sz="1000" b="0" i="0" u="none" strike="noStrike" baseline="0" dirty="0" err="1">
                <a:solidFill>
                  <a:schemeClr val="tx1">
                    <a:lumMod val="50000"/>
                    <a:lumOff val="50000"/>
                  </a:schemeClr>
                </a:solidFill>
              </a:rPr>
              <a:t>therapies</a:t>
            </a:r>
            <a:r>
              <a:rPr lang="es-ES" sz="1000" b="0" i="0" u="none" strike="noStrike" baseline="0" dirty="0">
                <a:solidFill>
                  <a:schemeClr val="tx1">
                    <a:lumMod val="50000"/>
                    <a:lumOff val="50000"/>
                  </a:schemeClr>
                </a:solidFill>
              </a:rPr>
              <a:t> in psoriasis. </a:t>
            </a:r>
            <a:r>
              <a:rPr lang="es-ES" sz="1000" b="0" i="0" u="none" strike="noStrike" baseline="0" dirty="0" err="1">
                <a:solidFill>
                  <a:schemeClr val="tx1">
                    <a:lumMod val="50000"/>
                    <a:lumOff val="50000"/>
                  </a:schemeClr>
                </a:solidFill>
              </a:rPr>
              <a:t>Indian</a:t>
            </a:r>
            <a:r>
              <a:rPr lang="es-ES" sz="1000" b="0" i="0" u="none" strike="noStrike" baseline="0" dirty="0">
                <a:solidFill>
                  <a:schemeClr val="tx1">
                    <a:lumMod val="50000"/>
                    <a:lumOff val="50000"/>
                  </a:schemeClr>
                </a:solidFill>
              </a:rPr>
              <a:t> </a:t>
            </a:r>
            <a:r>
              <a:rPr lang="es-ES" sz="1000" b="0" i="0" u="none" strike="noStrike" baseline="0" dirty="0" err="1">
                <a:solidFill>
                  <a:schemeClr val="tx1">
                    <a:lumMod val="50000"/>
                    <a:lumOff val="50000"/>
                  </a:schemeClr>
                </a:solidFill>
              </a:rPr>
              <a:t>Dermatol</a:t>
            </a:r>
            <a:r>
              <a:rPr lang="es-ES" sz="1000" b="0" i="0" u="none" strike="noStrike" baseline="0" dirty="0">
                <a:solidFill>
                  <a:schemeClr val="tx1">
                    <a:lumMod val="50000"/>
                    <a:lumOff val="50000"/>
                  </a:schemeClr>
                </a:solidFill>
              </a:rPr>
              <a:t> Online J. Jul.-ago. de 2017; 8(4): 235-245.</a:t>
            </a:r>
          </a:p>
          <a:p>
            <a:pPr algn="l"/>
            <a:endParaRPr lang="es-ES" sz="1000" b="0" i="0" u="none" strike="noStrike" baseline="0" dirty="0">
              <a:solidFill>
                <a:schemeClr val="tx1">
                  <a:lumMod val="50000"/>
                  <a:lumOff val="50000"/>
                </a:schemeClr>
              </a:solidFill>
            </a:endParaRPr>
          </a:p>
        </p:txBody>
      </p:sp>
    </p:spTree>
    <p:extLst>
      <p:ext uri="{BB962C8B-B14F-4D97-AF65-F5344CB8AC3E}">
        <p14:creationId xmlns:p14="http://schemas.microsoft.com/office/powerpoint/2010/main" val="1482576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2768BA-60DF-1F6C-8672-C6734788FDA7}"/>
              </a:ext>
            </a:extLst>
          </p:cNvPr>
          <p:cNvSpPr>
            <a:spLocks noGrp="1"/>
          </p:cNvSpPr>
          <p:nvPr>
            <p:ph type="title"/>
          </p:nvPr>
        </p:nvSpPr>
        <p:spPr>
          <a:xfrm>
            <a:off x="1" y="348066"/>
            <a:ext cx="10485120" cy="565035"/>
          </a:xfrm>
        </p:spPr>
        <p:txBody>
          <a:bodyPr>
            <a:normAutofit fontScale="90000"/>
          </a:bodyPr>
          <a:lstStyle/>
          <a:p>
            <a:pPr algn="ctr"/>
            <a:r>
              <a:rPr lang="es-ES" dirty="0">
                <a:latin typeface="Arial"/>
                <a:cs typeface="Arial"/>
              </a:rPr>
              <a:t>Antes de tratar, informar al paciente: </a:t>
            </a:r>
            <a:br>
              <a:rPr lang="es-ES" dirty="0">
                <a:latin typeface="Arial"/>
                <a:cs typeface="Arial"/>
              </a:rPr>
            </a:br>
            <a:r>
              <a:rPr lang="es-ES" dirty="0">
                <a:latin typeface="Arial"/>
                <a:cs typeface="Arial"/>
              </a:rPr>
              <a:t>Evitar </a:t>
            </a:r>
            <a:r>
              <a:rPr lang="es-ES" sz="3200" dirty="0">
                <a:latin typeface="Arial"/>
                <a:cs typeface="Arial"/>
              </a:rPr>
              <a:t>factores desencadenantes</a:t>
            </a:r>
            <a:r>
              <a:rPr lang="es-ES" dirty="0">
                <a:latin typeface="Arial"/>
                <a:cs typeface="Arial"/>
              </a:rPr>
              <a:t>  </a:t>
            </a:r>
            <a:endParaRPr lang="es-ES" dirty="0"/>
          </a:p>
        </p:txBody>
      </p:sp>
      <p:graphicFrame>
        <p:nvGraphicFramePr>
          <p:cNvPr id="5" name="Tabla 5">
            <a:extLst>
              <a:ext uri="{FF2B5EF4-FFF2-40B4-BE49-F238E27FC236}">
                <a16:creationId xmlns:a16="http://schemas.microsoft.com/office/drawing/2014/main" id="{5CEC38F0-82A9-7CBD-A703-0A2059BF1074}"/>
              </a:ext>
            </a:extLst>
          </p:cNvPr>
          <p:cNvGraphicFramePr>
            <a:graphicFrameLocks noGrp="1"/>
          </p:cNvGraphicFramePr>
          <p:nvPr>
            <p:ph idx="1"/>
            <p:extLst>
              <p:ext uri="{D42A27DB-BD31-4B8C-83A1-F6EECF244321}">
                <p14:modId xmlns:p14="http://schemas.microsoft.com/office/powerpoint/2010/main" val="3595649467"/>
              </p:ext>
            </p:extLst>
          </p:nvPr>
        </p:nvGraphicFramePr>
        <p:xfrm>
          <a:off x="539144" y="1664563"/>
          <a:ext cx="11109326" cy="3957320"/>
        </p:xfrm>
        <a:graphic>
          <a:graphicData uri="http://schemas.openxmlformats.org/drawingml/2006/table">
            <a:tbl>
              <a:tblPr firstRow="1" bandRow="1">
                <a:tableStyleId>{5C22544A-7EE6-4342-B048-85BDC9FD1C3A}</a:tableStyleId>
              </a:tblPr>
              <a:tblGrid>
                <a:gridCol w="5554663">
                  <a:extLst>
                    <a:ext uri="{9D8B030D-6E8A-4147-A177-3AD203B41FA5}">
                      <a16:colId xmlns:a16="http://schemas.microsoft.com/office/drawing/2014/main" val="3865989901"/>
                    </a:ext>
                  </a:extLst>
                </a:gridCol>
                <a:gridCol w="5554663">
                  <a:extLst>
                    <a:ext uri="{9D8B030D-6E8A-4147-A177-3AD203B41FA5}">
                      <a16:colId xmlns:a16="http://schemas.microsoft.com/office/drawing/2014/main" val="1477348189"/>
                    </a:ext>
                  </a:extLst>
                </a:gridCol>
              </a:tblGrid>
              <a:tr h="370840">
                <a:tc>
                  <a:txBody>
                    <a:bodyPr/>
                    <a:lstStyle/>
                    <a:p>
                      <a:r>
                        <a:rPr lang="es-ES" sz="2400" dirty="0"/>
                        <a:t>Externos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chemeClr val="bg1"/>
                          </a:solidFill>
                        </a:rPr>
                        <a:t>Internos</a:t>
                      </a:r>
                    </a:p>
                    <a:p>
                      <a:endParaRPr lang="es-ES" sz="2400" dirty="0"/>
                    </a:p>
                  </a:txBody>
                  <a:tcPr/>
                </a:tc>
                <a:extLst>
                  <a:ext uri="{0D108BD9-81ED-4DB2-BD59-A6C34878D82A}">
                    <a16:rowId xmlns:a16="http://schemas.microsoft.com/office/drawing/2014/main" val="790327801"/>
                  </a:ext>
                </a:extLst>
              </a:tr>
              <a:tr h="370840">
                <a:tc>
                  <a:txBody>
                    <a:bodyPr/>
                    <a:lstStyle/>
                    <a:p>
                      <a:r>
                        <a:rPr lang="es-ES" dirty="0"/>
                        <a:t>Alcohol, tabaco</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sz="1800" dirty="0"/>
                        <a:t>Obesidad</a:t>
                      </a:r>
                    </a:p>
                  </a:txBody>
                  <a:tcPr/>
                </a:tc>
                <a:extLst>
                  <a:ext uri="{0D108BD9-81ED-4DB2-BD59-A6C34878D82A}">
                    <a16:rowId xmlns:a16="http://schemas.microsoft.com/office/drawing/2014/main" val="1798217359"/>
                  </a:ext>
                </a:extLst>
              </a:tr>
              <a:tr h="370840">
                <a:tc>
                  <a:txBody>
                    <a:bodyPr/>
                    <a:lstStyle/>
                    <a:p>
                      <a:r>
                        <a:rPr lang="es-ES" dirty="0"/>
                        <a:t>Clima frío, polución</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sz="1800" dirty="0"/>
                        <a:t>Diabetes mellitus</a:t>
                      </a:r>
                    </a:p>
                  </a:txBody>
                  <a:tcPr/>
                </a:tc>
                <a:extLst>
                  <a:ext uri="{0D108BD9-81ED-4DB2-BD59-A6C34878D82A}">
                    <a16:rowId xmlns:a16="http://schemas.microsoft.com/office/drawing/2014/main" val="3933814358"/>
                  </a:ext>
                </a:extLst>
              </a:tr>
              <a:tr h="370840">
                <a:tc>
                  <a:txBody>
                    <a:bodyPr/>
                    <a:lstStyle/>
                    <a:p>
                      <a:r>
                        <a:rPr lang="es-ES" dirty="0"/>
                        <a:t>Infecciones (estreptococo, estafilococo, cándida, VIH)</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sz="1800" dirty="0"/>
                        <a:t>Dislipemia</a:t>
                      </a:r>
                    </a:p>
                  </a:txBody>
                  <a:tcPr/>
                </a:tc>
                <a:extLst>
                  <a:ext uri="{0D108BD9-81ED-4DB2-BD59-A6C34878D82A}">
                    <a16:rowId xmlns:a16="http://schemas.microsoft.com/office/drawing/2014/main" val="4128257250"/>
                  </a:ext>
                </a:extLst>
              </a:tr>
              <a:tr h="370840">
                <a:tc>
                  <a:txBody>
                    <a:bodyPr/>
                    <a:lstStyle/>
                    <a:p>
                      <a:r>
                        <a:rPr lang="es-ES" dirty="0"/>
                        <a:t>Vacunas</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sz="1800" dirty="0"/>
                        <a:t>Hipertensión</a:t>
                      </a:r>
                    </a:p>
                  </a:txBody>
                  <a:tcPr/>
                </a:tc>
                <a:extLst>
                  <a:ext uri="{0D108BD9-81ED-4DB2-BD59-A6C34878D82A}">
                    <a16:rowId xmlns:a16="http://schemas.microsoft.com/office/drawing/2014/main" val="629442685"/>
                  </a:ext>
                </a:extLst>
              </a:tr>
              <a:tr h="370840">
                <a:tc>
                  <a:txBody>
                    <a:bodyPr/>
                    <a:lstStyle/>
                    <a:p>
                      <a:r>
                        <a:rPr lang="es-ES" dirty="0"/>
                        <a:t>Traumas físicos (quemaduras térmicas, solares, golpes y heridas)</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t>Síndrome metabólico</a:t>
                      </a:r>
                    </a:p>
                    <a:p>
                      <a:endParaRPr lang="es-ES" sz="1800" dirty="0"/>
                    </a:p>
                  </a:txBody>
                  <a:tcPr/>
                </a:tc>
                <a:extLst>
                  <a:ext uri="{0D108BD9-81ED-4DB2-BD59-A6C34878D82A}">
                    <a16:rowId xmlns:a16="http://schemas.microsoft.com/office/drawing/2014/main" val="2046517085"/>
                  </a:ext>
                </a:extLst>
              </a:tr>
              <a:tr h="370840">
                <a:tc>
                  <a:txBody>
                    <a:bodyPr/>
                    <a:lstStyle/>
                    <a:p>
                      <a:r>
                        <a:rPr lang="es-ES" dirty="0"/>
                        <a:t>Fármacos (AINE, IECA, litio, beta-bloqueantes, antipalúdicos, suspensión brusca de corticoides orales)</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a:t>Trastornos emocionales (estrés, ansiedad)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s-ES" sz="1800" dirty="0"/>
                    </a:p>
                  </a:txBody>
                  <a:tcPr/>
                </a:tc>
                <a:extLst>
                  <a:ext uri="{0D108BD9-81ED-4DB2-BD59-A6C34878D82A}">
                    <a16:rowId xmlns:a16="http://schemas.microsoft.com/office/drawing/2014/main" val="101725862"/>
                  </a:ext>
                </a:extLst>
              </a:tr>
              <a:tr h="370840">
                <a:tc>
                  <a:txBody>
                    <a:bodyPr/>
                    <a:lstStyle/>
                    <a:p>
                      <a:r>
                        <a:rPr lang="es-ES" dirty="0"/>
                        <a:t>Algunos limpiadores domésticos</a:t>
                      </a:r>
                    </a:p>
                  </a:txBody>
                  <a:tcPr/>
                </a:tc>
                <a:tc>
                  <a:txBody>
                    <a:bodyPr/>
                    <a:lstStyle/>
                    <a:p>
                      <a:endParaRPr lang="es-ES" dirty="0"/>
                    </a:p>
                  </a:txBody>
                  <a:tcPr/>
                </a:tc>
                <a:extLst>
                  <a:ext uri="{0D108BD9-81ED-4DB2-BD59-A6C34878D82A}">
                    <a16:rowId xmlns:a16="http://schemas.microsoft.com/office/drawing/2014/main" val="1377159495"/>
                  </a:ext>
                </a:extLst>
              </a:tr>
            </a:tbl>
          </a:graphicData>
        </a:graphic>
      </p:graphicFrame>
      <p:sp>
        <p:nvSpPr>
          <p:cNvPr id="4" name="Marcador de texto 3">
            <a:extLst>
              <a:ext uri="{FF2B5EF4-FFF2-40B4-BE49-F238E27FC236}">
                <a16:creationId xmlns:a16="http://schemas.microsoft.com/office/drawing/2014/main" id="{A513AB14-3C83-05FC-C7AB-EFBEDAADCD2C}"/>
              </a:ext>
            </a:extLst>
          </p:cNvPr>
          <p:cNvSpPr>
            <a:spLocks noGrp="1"/>
          </p:cNvSpPr>
          <p:nvPr>
            <p:ph type="body" sz="quarter" idx="13"/>
          </p:nvPr>
        </p:nvSpPr>
        <p:spPr>
          <a:xfrm>
            <a:off x="293665" y="6348255"/>
            <a:ext cx="9818663" cy="380711"/>
          </a:xfrm>
        </p:spPr>
        <p:txBody>
          <a:bodyPr>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000" b="0" i="0" u="none" strike="noStrike" kern="0" cap="none" spc="0" normalizeH="0" baseline="0" noProof="0" dirty="0" err="1">
                <a:ln>
                  <a:noFill/>
                </a:ln>
                <a:solidFill>
                  <a:schemeClr val="tx1">
                    <a:lumMod val="50000"/>
                    <a:lumOff val="50000"/>
                  </a:schemeClr>
                </a:solidFill>
                <a:effectLst/>
                <a:uLnTx/>
                <a:uFillTx/>
                <a:latin typeface="Arial"/>
                <a:cs typeface="Arial"/>
                <a:sym typeface="Arial"/>
              </a:rPr>
              <a:t>Kamiya</a:t>
            </a:r>
            <a:r>
              <a:rPr kumimoji="0" lang="es-ES" sz="1000" b="0" i="0" u="none" strike="noStrike" kern="0" cap="none" spc="0" normalizeH="0" baseline="0" noProof="0" dirty="0">
                <a:ln>
                  <a:noFill/>
                </a:ln>
                <a:solidFill>
                  <a:schemeClr val="tx1">
                    <a:lumMod val="50000"/>
                    <a:lumOff val="50000"/>
                  </a:schemeClr>
                </a:solidFill>
                <a:effectLst/>
                <a:uLnTx/>
                <a:uFillTx/>
                <a:latin typeface="Arial"/>
                <a:cs typeface="Arial"/>
                <a:sym typeface="Arial"/>
              </a:rPr>
              <a:t> K, </a:t>
            </a:r>
            <a:r>
              <a:rPr kumimoji="0" lang="es-ES" sz="1000" b="0" i="0" u="none" strike="noStrike" kern="0" cap="none" spc="0" normalizeH="0" baseline="0" noProof="0" dirty="0" err="1">
                <a:ln>
                  <a:noFill/>
                </a:ln>
                <a:solidFill>
                  <a:schemeClr val="tx1">
                    <a:lumMod val="50000"/>
                    <a:lumOff val="50000"/>
                  </a:schemeClr>
                </a:solidFill>
                <a:effectLst/>
                <a:uLnTx/>
                <a:uFillTx/>
                <a:latin typeface="Arial"/>
                <a:cs typeface="Arial"/>
                <a:sym typeface="Arial"/>
              </a:rPr>
              <a:t>Kishimoto</a:t>
            </a:r>
            <a:r>
              <a:rPr kumimoji="0" lang="es-ES" sz="1000" b="0" i="0" u="none" strike="noStrike" kern="0" cap="none" spc="0" normalizeH="0" baseline="0" noProof="0" dirty="0">
                <a:ln>
                  <a:noFill/>
                </a:ln>
                <a:solidFill>
                  <a:schemeClr val="tx1">
                    <a:lumMod val="50000"/>
                    <a:lumOff val="50000"/>
                  </a:schemeClr>
                </a:solidFill>
                <a:effectLst/>
                <a:uLnTx/>
                <a:uFillTx/>
                <a:latin typeface="Arial"/>
                <a:cs typeface="Arial"/>
                <a:sym typeface="Arial"/>
              </a:rPr>
              <a:t> M, </a:t>
            </a:r>
            <a:r>
              <a:rPr kumimoji="0" lang="es-ES" sz="1000" b="0" i="0" u="none" strike="noStrike" kern="0" cap="none" spc="0" normalizeH="0" baseline="0" noProof="0" dirty="0" err="1">
                <a:ln>
                  <a:noFill/>
                </a:ln>
                <a:solidFill>
                  <a:schemeClr val="tx1">
                    <a:lumMod val="50000"/>
                    <a:lumOff val="50000"/>
                  </a:schemeClr>
                </a:solidFill>
                <a:effectLst/>
                <a:uLnTx/>
                <a:uFillTx/>
                <a:latin typeface="Arial"/>
                <a:cs typeface="Arial"/>
                <a:sym typeface="Arial"/>
              </a:rPr>
              <a:t>Sugai</a:t>
            </a:r>
            <a:r>
              <a:rPr kumimoji="0" lang="es-ES" sz="1000" b="0" i="0" u="none" strike="noStrike" kern="0" cap="none" spc="0" normalizeH="0" baseline="0" noProof="0" dirty="0">
                <a:ln>
                  <a:noFill/>
                </a:ln>
                <a:solidFill>
                  <a:schemeClr val="tx1">
                    <a:lumMod val="50000"/>
                    <a:lumOff val="50000"/>
                  </a:schemeClr>
                </a:solidFill>
                <a:effectLst/>
                <a:uLnTx/>
                <a:uFillTx/>
                <a:latin typeface="Arial"/>
                <a:cs typeface="Arial"/>
                <a:sym typeface="Arial"/>
              </a:rPr>
              <a:t> J, </a:t>
            </a:r>
            <a:r>
              <a:rPr kumimoji="0" lang="es-ES" sz="1000" b="0" i="0" u="none" strike="noStrike" kern="0" cap="none" spc="0" normalizeH="0" baseline="0" noProof="0" dirty="0" err="1">
                <a:ln>
                  <a:noFill/>
                </a:ln>
                <a:solidFill>
                  <a:schemeClr val="tx1">
                    <a:lumMod val="50000"/>
                    <a:lumOff val="50000"/>
                  </a:schemeClr>
                </a:solidFill>
                <a:effectLst/>
                <a:uLnTx/>
                <a:uFillTx/>
                <a:latin typeface="Arial"/>
                <a:cs typeface="Arial"/>
                <a:sym typeface="Arial"/>
              </a:rPr>
              <a:t>Komine</a:t>
            </a:r>
            <a:r>
              <a:rPr kumimoji="0" lang="es-ES" sz="1000" b="0" i="0" u="none" strike="noStrike" kern="0" cap="none" spc="0" normalizeH="0" baseline="0" noProof="0" dirty="0">
                <a:ln>
                  <a:noFill/>
                </a:ln>
                <a:solidFill>
                  <a:schemeClr val="tx1">
                    <a:lumMod val="50000"/>
                    <a:lumOff val="50000"/>
                  </a:schemeClr>
                </a:solidFill>
                <a:effectLst/>
                <a:uLnTx/>
                <a:uFillTx/>
                <a:latin typeface="Arial"/>
                <a:cs typeface="Arial"/>
                <a:sym typeface="Arial"/>
              </a:rPr>
              <a:t> M, </a:t>
            </a:r>
            <a:r>
              <a:rPr kumimoji="0" lang="es-ES" sz="1000" b="0" i="0" u="none" strike="noStrike" kern="0" cap="none" spc="0" normalizeH="0" baseline="0" noProof="0" dirty="0" err="1">
                <a:ln>
                  <a:noFill/>
                </a:ln>
                <a:solidFill>
                  <a:schemeClr val="tx1">
                    <a:lumMod val="50000"/>
                    <a:lumOff val="50000"/>
                  </a:schemeClr>
                </a:solidFill>
                <a:effectLst/>
                <a:uLnTx/>
                <a:uFillTx/>
                <a:latin typeface="Arial"/>
                <a:cs typeface="Arial"/>
                <a:sym typeface="Arial"/>
              </a:rPr>
              <a:t>Ohtsuki</a:t>
            </a:r>
            <a:r>
              <a:rPr kumimoji="0" lang="es-ES" sz="1000" b="0" i="0" u="none" strike="noStrike" kern="0" cap="none" spc="0" normalizeH="0" baseline="0" noProof="0" dirty="0">
                <a:ln>
                  <a:noFill/>
                </a:ln>
                <a:solidFill>
                  <a:schemeClr val="tx1">
                    <a:lumMod val="50000"/>
                    <a:lumOff val="50000"/>
                  </a:schemeClr>
                </a:solidFill>
                <a:effectLst/>
                <a:uLnTx/>
                <a:uFillTx/>
                <a:latin typeface="Arial"/>
                <a:cs typeface="Arial"/>
                <a:sym typeface="Arial"/>
              </a:rPr>
              <a:t> M. </a:t>
            </a:r>
            <a:r>
              <a:rPr kumimoji="0" lang="es-ES" sz="1000" b="0" i="0" u="none" strike="noStrike" kern="0" cap="none" spc="0" normalizeH="0" baseline="0" noProof="0" dirty="0" err="1">
                <a:ln>
                  <a:noFill/>
                </a:ln>
                <a:solidFill>
                  <a:schemeClr val="tx1">
                    <a:lumMod val="50000"/>
                    <a:lumOff val="50000"/>
                  </a:schemeClr>
                </a:solidFill>
                <a:effectLst/>
                <a:uLnTx/>
                <a:uFillTx/>
                <a:latin typeface="Arial"/>
                <a:cs typeface="Arial"/>
                <a:sym typeface="Arial"/>
              </a:rPr>
              <a:t>Risk</a:t>
            </a:r>
            <a:r>
              <a:rPr kumimoji="0" lang="es-ES" sz="1000" b="0" i="0" u="none" strike="noStrike" kern="0" cap="none" spc="0" normalizeH="0" baseline="0" noProof="0" dirty="0">
                <a:ln>
                  <a:noFill/>
                </a:ln>
                <a:solidFill>
                  <a:schemeClr val="tx1">
                    <a:lumMod val="50000"/>
                    <a:lumOff val="50000"/>
                  </a:schemeClr>
                </a:solidFill>
                <a:effectLst/>
                <a:uLnTx/>
                <a:uFillTx/>
                <a:latin typeface="Arial"/>
                <a:cs typeface="Arial"/>
                <a:sym typeface="Arial"/>
              </a:rPr>
              <a:t> </a:t>
            </a:r>
            <a:r>
              <a:rPr kumimoji="0" lang="es-ES" sz="1000" b="0" i="0" u="none" strike="noStrike" kern="0" cap="none" spc="0" normalizeH="0" baseline="0" noProof="0" dirty="0" err="1">
                <a:ln>
                  <a:noFill/>
                </a:ln>
                <a:solidFill>
                  <a:schemeClr val="tx1">
                    <a:lumMod val="50000"/>
                    <a:lumOff val="50000"/>
                  </a:schemeClr>
                </a:solidFill>
                <a:effectLst/>
                <a:uLnTx/>
                <a:uFillTx/>
                <a:latin typeface="Arial"/>
                <a:cs typeface="Arial"/>
                <a:sym typeface="Arial"/>
              </a:rPr>
              <a:t>Factors</a:t>
            </a:r>
            <a:r>
              <a:rPr kumimoji="0" lang="es-ES" sz="1000" b="0" i="0" u="none" strike="noStrike" kern="0" cap="none" spc="0" normalizeH="0" baseline="0" noProof="0" dirty="0">
                <a:ln>
                  <a:noFill/>
                </a:ln>
                <a:solidFill>
                  <a:schemeClr val="tx1">
                    <a:lumMod val="50000"/>
                    <a:lumOff val="50000"/>
                  </a:schemeClr>
                </a:solidFill>
                <a:effectLst/>
                <a:uLnTx/>
                <a:uFillTx/>
                <a:latin typeface="Arial"/>
                <a:cs typeface="Arial"/>
                <a:sym typeface="Arial"/>
              </a:rPr>
              <a:t> </a:t>
            </a:r>
            <a:r>
              <a:rPr kumimoji="0" lang="es-ES" sz="1000" b="0" i="0" u="none" strike="noStrike" kern="0" cap="none" spc="0" normalizeH="0" baseline="0" noProof="0" dirty="0" err="1">
                <a:ln>
                  <a:noFill/>
                </a:ln>
                <a:solidFill>
                  <a:schemeClr val="tx1">
                    <a:lumMod val="50000"/>
                    <a:lumOff val="50000"/>
                  </a:schemeClr>
                </a:solidFill>
                <a:effectLst/>
                <a:uLnTx/>
                <a:uFillTx/>
                <a:latin typeface="Arial"/>
                <a:cs typeface="Arial"/>
                <a:sym typeface="Arial"/>
              </a:rPr>
              <a:t>for</a:t>
            </a:r>
            <a:r>
              <a:rPr kumimoji="0" lang="es-ES" sz="1000" b="0" i="0" u="none" strike="noStrike" kern="0" cap="none" spc="0" normalizeH="0" baseline="0" noProof="0" dirty="0">
                <a:ln>
                  <a:noFill/>
                </a:ln>
                <a:solidFill>
                  <a:schemeClr val="tx1">
                    <a:lumMod val="50000"/>
                    <a:lumOff val="50000"/>
                  </a:schemeClr>
                </a:solidFill>
                <a:effectLst/>
                <a:uLnTx/>
                <a:uFillTx/>
                <a:latin typeface="Arial"/>
                <a:cs typeface="Arial"/>
                <a:sym typeface="Arial"/>
              </a:rPr>
              <a:t> </a:t>
            </a:r>
            <a:r>
              <a:rPr kumimoji="0" lang="es-ES" sz="1000" b="0" i="0" u="none" strike="noStrike" kern="0" cap="none" spc="0" normalizeH="0" baseline="0" noProof="0" dirty="0" err="1">
                <a:ln>
                  <a:noFill/>
                </a:ln>
                <a:solidFill>
                  <a:schemeClr val="tx1">
                    <a:lumMod val="50000"/>
                    <a:lumOff val="50000"/>
                  </a:schemeClr>
                </a:solidFill>
                <a:effectLst/>
                <a:uLnTx/>
                <a:uFillTx/>
                <a:latin typeface="Arial"/>
                <a:cs typeface="Arial"/>
                <a:sym typeface="Arial"/>
              </a:rPr>
              <a:t>the</a:t>
            </a:r>
            <a:r>
              <a:rPr kumimoji="0" lang="es-ES" sz="1000" b="0" i="0" u="none" strike="noStrike" kern="0" cap="none" spc="0" normalizeH="0" baseline="0" noProof="0" dirty="0">
                <a:ln>
                  <a:noFill/>
                </a:ln>
                <a:solidFill>
                  <a:schemeClr val="tx1">
                    <a:lumMod val="50000"/>
                    <a:lumOff val="50000"/>
                  </a:schemeClr>
                </a:solidFill>
                <a:effectLst/>
                <a:uLnTx/>
                <a:uFillTx/>
                <a:latin typeface="Arial"/>
                <a:cs typeface="Arial"/>
                <a:sym typeface="Arial"/>
              </a:rPr>
              <a:t> </a:t>
            </a:r>
            <a:r>
              <a:rPr kumimoji="0" lang="es-ES" sz="1000" b="0" i="0" u="none" strike="noStrike" kern="0" cap="none" spc="0" normalizeH="0" baseline="0" noProof="0" dirty="0" err="1">
                <a:ln>
                  <a:noFill/>
                </a:ln>
                <a:solidFill>
                  <a:schemeClr val="tx1">
                    <a:lumMod val="50000"/>
                    <a:lumOff val="50000"/>
                  </a:schemeClr>
                </a:solidFill>
                <a:effectLst/>
                <a:uLnTx/>
                <a:uFillTx/>
                <a:latin typeface="Arial"/>
                <a:cs typeface="Arial"/>
                <a:sym typeface="Arial"/>
              </a:rPr>
              <a:t>Development</a:t>
            </a:r>
            <a:r>
              <a:rPr kumimoji="0" lang="es-ES" sz="1000" b="0" i="0" u="none" strike="noStrike" kern="0" cap="none" spc="0" normalizeH="0" baseline="0" noProof="0" dirty="0">
                <a:ln>
                  <a:noFill/>
                </a:ln>
                <a:solidFill>
                  <a:schemeClr val="tx1">
                    <a:lumMod val="50000"/>
                    <a:lumOff val="50000"/>
                  </a:schemeClr>
                </a:solidFill>
                <a:effectLst/>
                <a:uLnTx/>
                <a:uFillTx/>
                <a:latin typeface="Arial"/>
                <a:cs typeface="Arial"/>
                <a:sym typeface="Arial"/>
              </a:rPr>
              <a:t> </a:t>
            </a:r>
            <a:r>
              <a:rPr kumimoji="0" lang="es-ES" sz="1000" b="0" i="0" u="none" strike="noStrike" kern="0" cap="none" spc="0" normalizeH="0" baseline="0" noProof="0" dirty="0" err="1">
                <a:ln>
                  <a:noFill/>
                </a:ln>
                <a:solidFill>
                  <a:schemeClr val="tx1">
                    <a:lumMod val="50000"/>
                    <a:lumOff val="50000"/>
                  </a:schemeClr>
                </a:solidFill>
                <a:effectLst/>
                <a:uLnTx/>
                <a:uFillTx/>
                <a:latin typeface="Arial"/>
                <a:cs typeface="Arial"/>
                <a:sym typeface="Arial"/>
              </a:rPr>
              <a:t>of</a:t>
            </a:r>
            <a:r>
              <a:rPr kumimoji="0" lang="es-ES" sz="1000" b="0" i="0" u="none" strike="noStrike" kern="0" cap="none" spc="0" normalizeH="0" baseline="0" noProof="0" dirty="0">
                <a:ln>
                  <a:noFill/>
                </a:ln>
                <a:solidFill>
                  <a:schemeClr val="tx1">
                    <a:lumMod val="50000"/>
                    <a:lumOff val="50000"/>
                  </a:schemeClr>
                </a:solidFill>
                <a:effectLst/>
                <a:uLnTx/>
                <a:uFillTx/>
                <a:latin typeface="Arial"/>
                <a:cs typeface="Arial"/>
                <a:sym typeface="Arial"/>
              </a:rPr>
              <a:t> Psoriasis. </a:t>
            </a:r>
            <a:r>
              <a:rPr kumimoji="0" lang="es-ES" sz="1000" b="0" i="0" u="none" strike="noStrike" kern="0" cap="none" spc="0" normalizeH="0" baseline="0" noProof="0" dirty="0" err="1">
                <a:ln>
                  <a:noFill/>
                </a:ln>
                <a:solidFill>
                  <a:schemeClr val="tx1">
                    <a:lumMod val="50000"/>
                    <a:lumOff val="50000"/>
                  </a:schemeClr>
                </a:solidFill>
                <a:effectLst/>
                <a:uLnTx/>
                <a:uFillTx/>
                <a:latin typeface="Arial"/>
                <a:cs typeface="Arial"/>
                <a:sym typeface="Arial"/>
              </a:rPr>
              <a:t>Int</a:t>
            </a:r>
            <a:r>
              <a:rPr kumimoji="0" lang="es-ES" sz="1000" b="0" i="0" u="none" strike="noStrike" kern="0" cap="none" spc="0" normalizeH="0" baseline="0" noProof="0" dirty="0">
                <a:ln>
                  <a:noFill/>
                </a:ln>
                <a:solidFill>
                  <a:schemeClr val="tx1">
                    <a:lumMod val="50000"/>
                    <a:lumOff val="50000"/>
                  </a:schemeClr>
                </a:solidFill>
                <a:effectLst/>
                <a:uLnTx/>
                <a:uFillTx/>
                <a:latin typeface="Arial"/>
                <a:cs typeface="Arial"/>
                <a:sym typeface="Arial"/>
              </a:rPr>
              <a:t> J Mol </a:t>
            </a:r>
            <a:r>
              <a:rPr kumimoji="0" lang="es-ES" sz="1000" b="0" i="0" u="none" strike="noStrike" kern="0" cap="none" spc="0" normalizeH="0" baseline="0" noProof="0" dirty="0" err="1">
                <a:ln>
                  <a:noFill/>
                </a:ln>
                <a:solidFill>
                  <a:schemeClr val="tx1">
                    <a:lumMod val="50000"/>
                    <a:lumOff val="50000"/>
                  </a:schemeClr>
                </a:solidFill>
                <a:effectLst/>
                <a:uLnTx/>
                <a:uFillTx/>
                <a:latin typeface="Arial"/>
                <a:cs typeface="Arial"/>
                <a:sym typeface="Arial"/>
              </a:rPr>
              <a:t>Sci</a:t>
            </a:r>
            <a:r>
              <a:rPr kumimoji="0" lang="es-ES" sz="1000" b="0" i="0" u="none" strike="noStrike" kern="0" cap="none" spc="0" normalizeH="0" baseline="0" noProof="0" dirty="0">
                <a:ln>
                  <a:noFill/>
                </a:ln>
                <a:solidFill>
                  <a:schemeClr val="tx1">
                    <a:lumMod val="50000"/>
                    <a:lumOff val="50000"/>
                  </a:schemeClr>
                </a:solidFill>
                <a:effectLst/>
                <a:uLnTx/>
                <a:uFillTx/>
                <a:latin typeface="Arial"/>
                <a:cs typeface="Arial"/>
                <a:sym typeface="Arial"/>
              </a:rPr>
              <a:t>. 2019;20(18):4347.</a:t>
            </a:r>
          </a:p>
          <a:p>
            <a:endParaRPr lang="es-ES" sz="1200" dirty="0">
              <a:solidFill>
                <a:schemeClr val="tx1">
                  <a:lumMod val="50000"/>
                  <a:lumOff val="50000"/>
                </a:schemeClr>
              </a:solidFill>
            </a:endParaRPr>
          </a:p>
        </p:txBody>
      </p:sp>
    </p:spTree>
    <p:extLst>
      <p:ext uri="{BB962C8B-B14F-4D97-AF65-F5344CB8AC3E}">
        <p14:creationId xmlns:p14="http://schemas.microsoft.com/office/powerpoint/2010/main" val="2731930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9443FFF-DEF2-9B19-2DF0-E536D32ED78F}"/>
              </a:ext>
            </a:extLst>
          </p:cNvPr>
          <p:cNvSpPr>
            <a:spLocks noGrp="1"/>
          </p:cNvSpPr>
          <p:nvPr>
            <p:ph type="title"/>
          </p:nvPr>
        </p:nvSpPr>
        <p:spPr/>
        <p:txBody>
          <a:bodyPr>
            <a:normAutofit fontScale="90000"/>
          </a:bodyPr>
          <a:lstStyle/>
          <a:p>
            <a:pPr algn="ctr"/>
            <a:r>
              <a:rPr lang="es-ES" dirty="0"/>
              <a:t>Informar al paciente: </a:t>
            </a:r>
            <a:br>
              <a:rPr lang="es-ES" dirty="0"/>
            </a:br>
            <a:r>
              <a:rPr lang="es-ES" dirty="0"/>
              <a:t>Potenciar estas actividades</a:t>
            </a:r>
          </a:p>
        </p:txBody>
      </p:sp>
      <p:graphicFrame>
        <p:nvGraphicFramePr>
          <p:cNvPr id="6" name="Tabla 6">
            <a:extLst>
              <a:ext uri="{FF2B5EF4-FFF2-40B4-BE49-F238E27FC236}">
                <a16:creationId xmlns:a16="http://schemas.microsoft.com/office/drawing/2014/main" id="{B24DB3C2-D6B7-7055-965F-DBDDE9FB0BC6}"/>
              </a:ext>
            </a:extLst>
          </p:cNvPr>
          <p:cNvGraphicFramePr>
            <a:graphicFrameLocks noGrp="1"/>
          </p:cNvGraphicFramePr>
          <p:nvPr>
            <p:ph idx="1"/>
            <p:extLst>
              <p:ext uri="{D42A27DB-BD31-4B8C-83A1-F6EECF244321}">
                <p14:modId xmlns:p14="http://schemas.microsoft.com/office/powerpoint/2010/main" val="2279536468"/>
              </p:ext>
            </p:extLst>
          </p:nvPr>
        </p:nvGraphicFramePr>
        <p:xfrm>
          <a:off x="541337" y="1709998"/>
          <a:ext cx="11109325" cy="3708400"/>
        </p:xfrm>
        <a:graphic>
          <a:graphicData uri="http://schemas.openxmlformats.org/drawingml/2006/table">
            <a:tbl>
              <a:tblPr firstRow="1" bandRow="1">
                <a:tableStyleId>{5C22544A-7EE6-4342-B048-85BDC9FD1C3A}</a:tableStyleId>
              </a:tblPr>
              <a:tblGrid>
                <a:gridCol w="11109325">
                  <a:extLst>
                    <a:ext uri="{9D8B030D-6E8A-4147-A177-3AD203B41FA5}">
                      <a16:colId xmlns:a16="http://schemas.microsoft.com/office/drawing/2014/main" val="1006692769"/>
                    </a:ext>
                  </a:extLst>
                </a:gridCol>
              </a:tblGrid>
              <a:tr h="370840">
                <a:tc>
                  <a:txBody>
                    <a:bodyPr/>
                    <a:lstStyle/>
                    <a:p>
                      <a:r>
                        <a:rPr lang="es-ES" dirty="0"/>
                        <a:t>Consejos generales para el paciente con psoriasis</a:t>
                      </a:r>
                    </a:p>
                  </a:txBody>
                  <a:tcPr/>
                </a:tc>
                <a:extLst>
                  <a:ext uri="{0D108BD9-81ED-4DB2-BD59-A6C34878D82A}">
                    <a16:rowId xmlns:a16="http://schemas.microsoft.com/office/drawing/2014/main" val="3201250958"/>
                  </a:ext>
                </a:extLst>
              </a:tr>
              <a:tr h="370840">
                <a:tc>
                  <a:txBody>
                    <a:bodyPr/>
                    <a:lstStyle/>
                    <a:p>
                      <a:r>
                        <a:rPr lang="es-ES" dirty="0"/>
                        <a:t>Su enfermedad es crónica. Aprenda a convivir con su psoriasis y cuidar su piel para evitar posibles brotes.</a:t>
                      </a:r>
                    </a:p>
                  </a:txBody>
                  <a:tcPr/>
                </a:tc>
                <a:extLst>
                  <a:ext uri="{0D108BD9-81ED-4DB2-BD59-A6C34878D82A}">
                    <a16:rowId xmlns:a16="http://schemas.microsoft.com/office/drawing/2014/main" val="4247690619"/>
                  </a:ext>
                </a:extLst>
              </a:tr>
              <a:tr h="370840">
                <a:tc>
                  <a:txBody>
                    <a:bodyPr/>
                    <a:lstStyle/>
                    <a:p>
                      <a:r>
                        <a:rPr lang="es-ES" dirty="0"/>
                        <a:t>Aplique cremas emolientes corporales (loción o crema corporal) para mejorar la elasticidad cutánea.</a:t>
                      </a:r>
                    </a:p>
                  </a:txBody>
                  <a:tcPr/>
                </a:tc>
                <a:extLst>
                  <a:ext uri="{0D108BD9-81ED-4DB2-BD59-A6C34878D82A}">
                    <a16:rowId xmlns:a16="http://schemas.microsoft.com/office/drawing/2014/main" val="346883457"/>
                  </a:ext>
                </a:extLst>
              </a:tr>
              <a:tr h="370840">
                <a:tc>
                  <a:txBody>
                    <a:bodyPr/>
                    <a:lstStyle/>
                    <a:p>
                      <a:r>
                        <a:rPr lang="es-ES" sz="1800" dirty="0"/>
                        <a:t>Lleve una dieta equilibrada y manténgase en un peso saludable (IMC &lt;25).</a:t>
                      </a:r>
                      <a:endParaRPr lang="es-ES" dirty="0"/>
                    </a:p>
                  </a:txBody>
                  <a:tcPr/>
                </a:tc>
                <a:extLst>
                  <a:ext uri="{0D108BD9-81ED-4DB2-BD59-A6C34878D82A}">
                    <a16:rowId xmlns:a16="http://schemas.microsoft.com/office/drawing/2014/main" val="31500978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Evite el consumo de tóxicos.</a:t>
                      </a:r>
                    </a:p>
                  </a:txBody>
                  <a:tcPr/>
                </a:tc>
                <a:extLst>
                  <a:ext uri="{0D108BD9-81ED-4DB2-BD59-A6C34878D82A}">
                    <a16:rowId xmlns:a16="http://schemas.microsoft.com/office/drawing/2014/main" val="4191807743"/>
                  </a:ext>
                </a:extLst>
              </a:tr>
              <a:tr h="370840">
                <a:tc>
                  <a:txBody>
                    <a:bodyPr/>
                    <a:lstStyle/>
                    <a:p>
                      <a:r>
                        <a:rPr lang="es-ES" sz="1800" dirty="0"/>
                        <a:t>Duerma alrededor de 7-8 horas.</a:t>
                      </a:r>
                      <a:endParaRPr lang="es-ES" dirty="0"/>
                    </a:p>
                  </a:txBody>
                  <a:tcPr/>
                </a:tc>
                <a:extLst>
                  <a:ext uri="{0D108BD9-81ED-4DB2-BD59-A6C34878D82A}">
                    <a16:rowId xmlns:a16="http://schemas.microsoft.com/office/drawing/2014/main" val="15407217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a:ea typeface="Times New Roman" panose="02020603050405020304" pitchFamily="18" charset="0"/>
                        </a:rPr>
                        <a:t>Expóngase al sol evitando la quemadura solar.</a:t>
                      </a:r>
                      <a:endParaRPr lang="es-ES" dirty="0">
                        <a:latin typeface="Calibri"/>
                      </a:endParaRPr>
                    </a:p>
                  </a:txBody>
                  <a:tcPr/>
                </a:tc>
                <a:extLst>
                  <a:ext uri="{0D108BD9-81ED-4DB2-BD59-A6C34878D82A}">
                    <a16:rowId xmlns:a16="http://schemas.microsoft.com/office/drawing/2014/main" val="2944160646"/>
                  </a:ext>
                </a:extLst>
              </a:tr>
              <a:tr h="370840">
                <a:tc>
                  <a:txBody>
                    <a:bodyPr/>
                    <a:lstStyle/>
                    <a:p>
                      <a:r>
                        <a:rPr lang="es-ES" dirty="0"/>
                        <a:t>Realice ejercicio físico.</a:t>
                      </a:r>
                    </a:p>
                  </a:txBody>
                  <a:tcPr/>
                </a:tc>
                <a:extLst>
                  <a:ext uri="{0D108BD9-81ED-4DB2-BD59-A6C34878D82A}">
                    <a16:rowId xmlns:a16="http://schemas.microsoft.com/office/drawing/2014/main" val="54346948"/>
                  </a:ext>
                </a:extLst>
              </a:tr>
              <a:tr h="370840">
                <a:tc>
                  <a:txBody>
                    <a:bodyPr/>
                    <a:lstStyle/>
                    <a:p>
                      <a:r>
                        <a:rPr lang="es-ES" sz="1800" dirty="0"/>
                        <a:t>Aprenda a manejar las situaciones de estrés y trabaje su autoestima.</a:t>
                      </a:r>
                      <a:endParaRPr lang="es-ES" dirty="0"/>
                    </a:p>
                  </a:txBody>
                  <a:tcPr/>
                </a:tc>
                <a:extLst>
                  <a:ext uri="{0D108BD9-81ED-4DB2-BD59-A6C34878D82A}">
                    <a16:rowId xmlns:a16="http://schemas.microsoft.com/office/drawing/2014/main" val="420413490"/>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es-ES" dirty="0"/>
                        <a:t>Evite, en la medida de lo posible, los golpes y el roce continuado en su piel.</a:t>
                      </a:r>
                    </a:p>
                  </a:txBody>
                  <a:tcPr/>
                </a:tc>
                <a:extLst>
                  <a:ext uri="{0D108BD9-81ED-4DB2-BD59-A6C34878D82A}">
                    <a16:rowId xmlns:a16="http://schemas.microsoft.com/office/drawing/2014/main" val="3651675289"/>
                  </a:ext>
                </a:extLst>
              </a:tr>
            </a:tbl>
          </a:graphicData>
        </a:graphic>
      </p:graphicFrame>
      <p:sp>
        <p:nvSpPr>
          <p:cNvPr id="3" name="TextBox 2">
            <a:extLst>
              <a:ext uri="{FF2B5EF4-FFF2-40B4-BE49-F238E27FC236}">
                <a16:creationId xmlns:a16="http://schemas.microsoft.com/office/drawing/2014/main" id="{F631B01D-F1CD-A496-1166-83780316B039}"/>
              </a:ext>
            </a:extLst>
          </p:cNvPr>
          <p:cNvSpPr txBox="1"/>
          <p:nvPr/>
        </p:nvSpPr>
        <p:spPr>
          <a:xfrm>
            <a:off x="715735" y="6092408"/>
            <a:ext cx="8667751" cy="400110"/>
          </a:xfrm>
          <a:prstGeom prst="rect">
            <a:avLst/>
          </a:prstGeom>
          <a:noFill/>
        </p:spPr>
        <p:txBody>
          <a:bodyPr wrap="square">
            <a:spAutoFit/>
          </a:bodyPr>
          <a:lstStyle/>
          <a:p>
            <a:r>
              <a:rPr lang="en-US" sz="1000" b="0" i="0" dirty="0">
                <a:solidFill>
                  <a:schemeClr val="tx1">
                    <a:lumMod val="50000"/>
                    <a:lumOff val="50000"/>
                  </a:schemeClr>
                </a:solidFill>
                <a:effectLst/>
                <a:latin typeface="Roboto" panose="02000000000000000000" pitchFamily="2" charset="0"/>
              </a:rPr>
              <a:t>Ko SH, Chi CC, Yeh ML, Wang SH, Tsai YS, Hsu MY. Lifestyle changes for treating psoriasis. Cochrane Database Syst Rev. 2019 Jul 16;7(7):CD011972. </a:t>
            </a:r>
            <a:r>
              <a:rPr lang="en-US" sz="1000" b="0" i="0" dirty="0" err="1">
                <a:solidFill>
                  <a:schemeClr val="tx1">
                    <a:lumMod val="50000"/>
                    <a:lumOff val="50000"/>
                  </a:schemeClr>
                </a:solidFill>
                <a:effectLst/>
                <a:latin typeface="Roboto" panose="02000000000000000000" pitchFamily="2" charset="0"/>
              </a:rPr>
              <a:t>doi</a:t>
            </a:r>
            <a:r>
              <a:rPr lang="en-US" sz="1000" b="0" i="0" dirty="0">
                <a:solidFill>
                  <a:schemeClr val="tx1">
                    <a:lumMod val="50000"/>
                    <a:lumOff val="50000"/>
                  </a:schemeClr>
                </a:solidFill>
                <a:effectLst/>
                <a:latin typeface="Roboto" panose="02000000000000000000" pitchFamily="2" charset="0"/>
              </a:rPr>
              <a:t>: 10.1002/14651858.CD011972.pub2.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801133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A3EE3C15-8642-E3FB-6E3C-40CDB649D5CE}"/>
              </a:ext>
            </a:extLst>
          </p:cNvPr>
          <p:cNvSpPr>
            <a:spLocks noGrp="1"/>
          </p:cNvSpPr>
          <p:nvPr>
            <p:ph type="title"/>
          </p:nvPr>
        </p:nvSpPr>
        <p:spPr/>
        <p:txBody>
          <a:bodyPr>
            <a:normAutofit fontScale="90000"/>
          </a:bodyPr>
          <a:lstStyle/>
          <a:p>
            <a:pPr algn="ctr"/>
            <a:r>
              <a:rPr lang="es-ES" dirty="0">
                <a:latin typeface="Arial"/>
                <a:cs typeface="Arial"/>
              </a:rPr>
              <a:t>Informar al paciente: cómo aplicarse el  tratamiento tópico</a:t>
            </a:r>
          </a:p>
        </p:txBody>
      </p:sp>
      <p:sp>
        <p:nvSpPr>
          <p:cNvPr id="4" name="Marcador de texto 3">
            <a:extLst>
              <a:ext uri="{FF2B5EF4-FFF2-40B4-BE49-F238E27FC236}">
                <a16:creationId xmlns:a16="http://schemas.microsoft.com/office/drawing/2014/main" id="{F50F403E-8F22-CA5A-B5CB-3119F7F77E58}"/>
              </a:ext>
            </a:extLst>
          </p:cNvPr>
          <p:cNvSpPr>
            <a:spLocks noGrp="1"/>
          </p:cNvSpPr>
          <p:nvPr>
            <p:ph type="body" sz="quarter" idx="13"/>
          </p:nvPr>
        </p:nvSpPr>
        <p:spPr>
          <a:xfrm>
            <a:off x="1215096" y="6033741"/>
            <a:ext cx="8198216" cy="380711"/>
          </a:xfrm>
        </p:spPr>
        <p:txBody>
          <a:bodyPr/>
          <a:lstStyle/>
          <a:p>
            <a:endParaRPr lang="es-ES"/>
          </a:p>
        </p:txBody>
      </p:sp>
      <p:graphicFrame>
        <p:nvGraphicFramePr>
          <p:cNvPr id="9" name="Tabla 6">
            <a:extLst>
              <a:ext uri="{FF2B5EF4-FFF2-40B4-BE49-F238E27FC236}">
                <a16:creationId xmlns:a16="http://schemas.microsoft.com/office/drawing/2014/main" id="{58EF77E5-D3AC-9734-FEC1-70635456D8FB}"/>
              </a:ext>
            </a:extLst>
          </p:cNvPr>
          <p:cNvGraphicFramePr>
            <a:graphicFrameLocks/>
          </p:cNvGraphicFramePr>
          <p:nvPr>
            <p:extLst>
              <p:ext uri="{D42A27DB-BD31-4B8C-83A1-F6EECF244321}">
                <p14:modId xmlns:p14="http://schemas.microsoft.com/office/powerpoint/2010/main" val="109305097"/>
              </p:ext>
            </p:extLst>
          </p:nvPr>
        </p:nvGraphicFramePr>
        <p:xfrm>
          <a:off x="637131" y="2133600"/>
          <a:ext cx="11109325" cy="2677160"/>
        </p:xfrm>
        <a:graphic>
          <a:graphicData uri="http://schemas.openxmlformats.org/drawingml/2006/table">
            <a:tbl>
              <a:tblPr firstRow="1" bandRow="1">
                <a:tableStyleId>{5C22544A-7EE6-4342-B048-85BDC9FD1C3A}</a:tableStyleId>
              </a:tblPr>
              <a:tblGrid>
                <a:gridCol w="11109325">
                  <a:extLst>
                    <a:ext uri="{9D8B030D-6E8A-4147-A177-3AD203B41FA5}">
                      <a16:colId xmlns:a16="http://schemas.microsoft.com/office/drawing/2014/main" val="1006692769"/>
                    </a:ext>
                  </a:extLst>
                </a:gridCol>
              </a:tblGrid>
              <a:tr h="655320">
                <a:tc>
                  <a:txBody>
                    <a:bodyPr/>
                    <a:lstStyle/>
                    <a:p>
                      <a:pPr algn="ctr"/>
                      <a:r>
                        <a:rPr lang="es-ES" sz="2400" dirty="0"/>
                        <a:t>Consejos generales para el paciente con psoriasis</a:t>
                      </a:r>
                    </a:p>
                  </a:txBody>
                  <a:tcPr anchor="ctr"/>
                </a:tc>
                <a:extLst>
                  <a:ext uri="{0D108BD9-81ED-4DB2-BD59-A6C34878D82A}">
                    <a16:rowId xmlns:a16="http://schemas.microsoft.com/office/drawing/2014/main" val="3201250958"/>
                  </a:ext>
                </a:extLst>
              </a:tr>
              <a:tr h="370840">
                <a:tc>
                  <a:txBody>
                    <a:bodyPr/>
                    <a:lstStyle/>
                    <a:p>
                      <a:r>
                        <a:rPr lang="es-ES" dirty="0"/>
                        <a:t>Además del tratamiento prescrito, es fundamental aplicar varias veces al día productos emolientes, sobre todo en las lesiones.</a:t>
                      </a:r>
                    </a:p>
                  </a:txBody>
                  <a:tcPr/>
                </a:tc>
                <a:extLst>
                  <a:ext uri="{0D108BD9-81ED-4DB2-BD59-A6C34878D82A}">
                    <a16:rowId xmlns:a16="http://schemas.microsoft.com/office/drawing/2014/main" val="1784872553"/>
                  </a:ext>
                </a:extLst>
              </a:tr>
              <a:tr h="370840">
                <a:tc>
                  <a:txBody>
                    <a:bodyPr/>
                    <a:lstStyle/>
                    <a:p>
                      <a:r>
                        <a:rPr lang="es-ES" sz="1800" dirty="0"/>
                        <a:t>Los tratamientos tópicos deben aplicarse en pequeñas cantidades y solo sobre la zona cutánea afectada, realizando un suave masaje para favorecer su absorción.</a:t>
                      </a:r>
                      <a:endParaRPr lang="es-ES" dirty="0"/>
                    </a:p>
                  </a:txBody>
                  <a:tcPr/>
                </a:tc>
                <a:extLst>
                  <a:ext uri="{0D108BD9-81ED-4DB2-BD59-A6C34878D82A}">
                    <a16:rowId xmlns:a16="http://schemas.microsoft.com/office/drawing/2014/main" val="3468834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t>Tenga en cuenta que algunos medicamentos tardan un tiempo en ser efectivos.</a:t>
                      </a:r>
                      <a:endParaRPr lang="es-ES" dirty="0"/>
                    </a:p>
                  </a:txBody>
                  <a:tcPr/>
                </a:tc>
                <a:extLst>
                  <a:ext uri="{0D108BD9-81ED-4DB2-BD59-A6C34878D82A}">
                    <a16:rowId xmlns:a16="http://schemas.microsoft.com/office/drawing/2014/main" val="4191807743"/>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es-ES" sz="1800" dirty="0"/>
                        <a:t>Algunos tratamientos pueden irritar la piel en las primeras aplicaciones; otros pueden teñir o manchar la piel. </a:t>
                      </a:r>
                      <a:endParaRPr lang="es-ES" dirty="0"/>
                    </a:p>
                  </a:txBody>
                  <a:tcPr/>
                </a:tc>
                <a:extLst>
                  <a:ext uri="{0D108BD9-81ED-4DB2-BD59-A6C34878D82A}">
                    <a16:rowId xmlns:a16="http://schemas.microsoft.com/office/drawing/2014/main" val="3710320470"/>
                  </a:ext>
                </a:extLst>
              </a:tr>
            </a:tbl>
          </a:graphicData>
        </a:graphic>
      </p:graphicFrame>
    </p:spTree>
    <p:extLst>
      <p:ext uri="{BB962C8B-B14F-4D97-AF65-F5344CB8AC3E}">
        <p14:creationId xmlns:p14="http://schemas.microsoft.com/office/powerpoint/2010/main" val="3702374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B1F572-C53E-241E-F5A4-376C4E972357}"/>
              </a:ext>
            </a:extLst>
          </p:cNvPr>
          <p:cNvSpPr>
            <a:spLocks noGrp="1"/>
          </p:cNvSpPr>
          <p:nvPr>
            <p:ph type="title"/>
          </p:nvPr>
        </p:nvSpPr>
        <p:spPr/>
        <p:txBody>
          <a:bodyPr/>
          <a:lstStyle/>
          <a:p>
            <a:r>
              <a:rPr lang="es-ES" dirty="0"/>
              <a:t>Escalones terapéuticos</a:t>
            </a:r>
          </a:p>
        </p:txBody>
      </p:sp>
      <p:graphicFrame>
        <p:nvGraphicFramePr>
          <p:cNvPr id="7" name="Tabla 7">
            <a:extLst>
              <a:ext uri="{FF2B5EF4-FFF2-40B4-BE49-F238E27FC236}">
                <a16:creationId xmlns:a16="http://schemas.microsoft.com/office/drawing/2014/main" id="{5FA9FEEC-365D-79B6-7860-6DEE6A305F6C}"/>
              </a:ext>
            </a:extLst>
          </p:cNvPr>
          <p:cNvGraphicFramePr>
            <a:graphicFrameLocks noGrp="1"/>
          </p:cNvGraphicFramePr>
          <p:nvPr>
            <p:ph idx="1"/>
            <p:extLst>
              <p:ext uri="{D42A27DB-BD31-4B8C-83A1-F6EECF244321}">
                <p14:modId xmlns:p14="http://schemas.microsoft.com/office/powerpoint/2010/main" val="2770566483"/>
              </p:ext>
            </p:extLst>
          </p:nvPr>
        </p:nvGraphicFramePr>
        <p:xfrm>
          <a:off x="454253" y="1671094"/>
          <a:ext cx="11109324" cy="4389120"/>
        </p:xfrm>
        <a:graphic>
          <a:graphicData uri="http://schemas.openxmlformats.org/drawingml/2006/table">
            <a:tbl>
              <a:tblPr firstRow="1" bandRow="1">
                <a:tableStyleId>{5C22544A-7EE6-4342-B048-85BDC9FD1C3A}</a:tableStyleId>
              </a:tblPr>
              <a:tblGrid>
                <a:gridCol w="3703108">
                  <a:extLst>
                    <a:ext uri="{9D8B030D-6E8A-4147-A177-3AD203B41FA5}">
                      <a16:colId xmlns:a16="http://schemas.microsoft.com/office/drawing/2014/main" val="488863559"/>
                    </a:ext>
                  </a:extLst>
                </a:gridCol>
                <a:gridCol w="3703108">
                  <a:extLst>
                    <a:ext uri="{9D8B030D-6E8A-4147-A177-3AD203B41FA5}">
                      <a16:colId xmlns:a16="http://schemas.microsoft.com/office/drawing/2014/main" val="2658570206"/>
                    </a:ext>
                  </a:extLst>
                </a:gridCol>
                <a:gridCol w="3703108">
                  <a:extLst>
                    <a:ext uri="{9D8B030D-6E8A-4147-A177-3AD203B41FA5}">
                      <a16:colId xmlns:a16="http://schemas.microsoft.com/office/drawing/2014/main" val="2198199434"/>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t>Primer escalón</a:t>
                      </a:r>
                    </a:p>
                    <a:p>
                      <a:pPr algn="ctr"/>
                      <a:endParaRPr lang="es-E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t>Segundo escalón</a:t>
                      </a:r>
                    </a:p>
                    <a:p>
                      <a:pPr algn="ctr"/>
                      <a:endParaRPr lang="es-E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t>Tercer escalón</a:t>
                      </a:r>
                    </a:p>
                    <a:p>
                      <a:pPr algn="ctr"/>
                      <a:endParaRPr lang="es-ES" dirty="0"/>
                    </a:p>
                  </a:txBody>
                  <a:tcPr/>
                </a:tc>
                <a:extLst>
                  <a:ext uri="{0D108BD9-81ED-4DB2-BD59-A6C34878D82A}">
                    <a16:rowId xmlns:a16="http://schemas.microsoft.com/office/drawing/2014/main" val="22216435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 </a:t>
                      </a:r>
                      <a:r>
                        <a:rPr lang="es-ES" b="1" dirty="0"/>
                        <a:t>Tratamiento tópico </a:t>
                      </a:r>
                      <a:r>
                        <a:rPr lang="es-ES" dirty="0"/>
                        <a:t>en Atención Primaria.</a:t>
                      </a:r>
                    </a:p>
                    <a:p>
                      <a:endParaRPr lang="es-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Fototerapia o tratamiento sistémico clásico </a:t>
                      </a:r>
                      <a:r>
                        <a:rPr lang="es-ES" b="0" dirty="0"/>
                        <a:t>en Dermatología.</a:t>
                      </a:r>
                    </a:p>
                    <a:p>
                      <a:endParaRPr lang="es-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Terapia biológica </a:t>
                      </a:r>
                      <a:r>
                        <a:rPr lang="es-ES" b="0" dirty="0"/>
                        <a:t>en Dermatología.</a:t>
                      </a:r>
                      <a:endParaRPr lang="es-ES" b="1" dirty="0"/>
                    </a:p>
                    <a:p>
                      <a:endParaRPr lang="es-ES" dirty="0"/>
                    </a:p>
                  </a:txBody>
                  <a:tcPr/>
                </a:tc>
                <a:extLst>
                  <a:ext uri="{0D108BD9-81ED-4DB2-BD59-A6C34878D82A}">
                    <a16:rowId xmlns:a16="http://schemas.microsoft.com/office/drawing/2014/main" val="2791875954"/>
                  </a:ext>
                </a:extLst>
              </a:tr>
              <a:tr h="370840">
                <a:tc>
                  <a:txBody>
                    <a:bodyPr/>
                    <a:lstStyle/>
                    <a:p>
                      <a:r>
                        <a:rPr lang="es-ES" dirty="0"/>
                        <a:t>• En casos de psoriasis limitada, que afecta a BSA &lt;  10 %.</a:t>
                      </a:r>
                    </a:p>
                  </a:txBody>
                  <a:tcPr/>
                </a:tc>
                <a:tc>
                  <a:txBody>
                    <a:bodyPr/>
                    <a:lstStyle/>
                    <a:p>
                      <a:pPr marL="285750" indent="-285750">
                        <a:buFont typeface="Arial" panose="020B0604020202020204" pitchFamily="34" charset="0"/>
                        <a:buChar char="•"/>
                      </a:pPr>
                      <a:r>
                        <a:rPr lang="es-ES" dirty="0"/>
                        <a:t>En la psoriasis moderada o severa (BSA &gt;10).</a:t>
                      </a:r>
                    </a:p>
                    <a:p>
                      <a:pPr marL="285750" indent="-285750">
                        <a:buFont typeface="Arial" panose="020B0604020202020204" pitchFamily="34" charset="0"/>
                        <a:buChar char="•"/>
                      </a:pPr>
                      <a:r>
                        <a:rPr lang="es-ES" dirty="0"/>
                        <a:t>Si está disminuida la calidad de vida del paciente.</a:t>
                      </a:r>
                    </a:p>
                    <a:p>
                      <a:pPr marL="285750" indent="-285750">
                        <a:buFont typeface="Arial" panose="020B0604020202020204" pitchFamily="34" charset="0"/>
                        <a:buChar char="•"/>
                      </a:pPr>
                      <a:r>
                        <a:rPr lang="es-ES" dirty="0"/>
                        <a:t>Cuando fallan los tratamientos tópicos.</a:t>
                      </a:r>
                    </a:p>
                    <a:p>
                      <a:pPr marL="285750" indent="-285750">
                        <a:buFont typeface="Arial" panose="020B0604020202020204" pitchFamily="34" charset="0"/>
                        <a:buChar char="•"/>
                      </a:pPr>
                      <a:r>
                        <a:rPr lang="es-ES" dirty="0"/>
                        <a:t>Se suele añadir tratamiento tópico para aliviar síntomas o disminuir la dosis de fármacos sistémicos.</a:t>
                      </a:r>
                    </a:p>
                    <a:p>
                      <a:endParaRPr lang="es-E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En pacientes con PASI y DLQI &gt; 10.</a:t>
                      </a:r>
                    </a:p>
                    <a:p>
                      <a:pPr marL="285750" indent="-285750">
                        <a:buFont typeface="Arial" panose="020B0604020202020204" pitchFamily="34" charset="0"/>
                        <a:buChar char="•"/>
                      </a:pPr>
                      <a:r>
                        <a:rPr lang="es-ES" dirty="0"/>
                        <a:t>En pacientes en los que fallan o están contraindicados dos o más tratamientos sistémicos convencionales y/o la fototerapia.</a:t>
                      </a:r>
                    </a:p>
                  </a:txBody>
                  <a:tcPr/>
                </a:tc>
                <a:extLst>
                  <a:ext uri="{0D108BD9-81ED-4DB2-BD59-A6C34878D82A}">
                    <a16:rowId xmlns:a16="http://schemas.microsoft.com/office/drawing/2014/main" val="2652672832"/>
                  </a:ext>
                </a:extLst>
              </a:tr>
            </a:tbl>
          </a:graphicData>
        </a:graphic>
      </p:graphicFrame>
      <p:sp>
        <p:nvSpPr>
          <p:cNvPr id="4" name="Marcador de texto 3">
            <a:extLst>
              <a:ext uri="{FF2B5EF4-FFF2-40B4-BE49-F238E27FC236}">
                <a16:creationId xmlns:a16="http://schemas.microsoft.com/office/drawing/2014/main" id="{E7642ED5-9BCE-7D88-689B-E9C23A37AD0C}"/>
              </a:ext>
            </a:extLst>
          </p:cNvPr>
          <p:cNvSpPr>
            <a:spLocks noGrp="1"/>
          </p:cNvSpPr>
          <p:nvPr>
            <p:ph type="body" sz="quarter" idx="13"/>
          </p:nvPr>
        </p:nvSpPr>
        <p:spPr/>
        <p:txBody>
          <a:bodyPr/>
          <a:lstStyle/>
          <a:p>
            <a:endParaRPr lang="es-ES"/>
          </a:p>
        </p:txBody>
      </p:sp>
      <p:sp>
        <p:nvSpPr>
          <p:cNvPr id="3" name="TextBox 2">
            <a:extLst>
              <a:ext uri="{FF2B5EF4-FFF2-40B4-BE49-F238E27FC236}">
                <a16:creationId xmlns:a16="http://schemas.microsoft.com/office/drawing/2014/main" id="{BD71772F-87DA-1528-CA95-C10EB62A9D8D}"/>
              </a:ext>
            </a:extLst>
          </p:cNvPr>
          <p:cNvSpPr txBox="1"/>
          <p:nvPr/>
        </p:nvSpPr>
        <p:spPr>
          <a:xfrm>
            <a:off x="472547" y="6202457"/>
            <a:ext cx="10300974" cy="230832"/>
          </a:xfrm>
          <a:prstGeom prst="rect">
            <a:avLst/>
          </a:prstGeom>
          <a:noFill/>
        </p:spPr>
        <p:txBody>
          <a:bodyPr wrap="square">
            <a:spAutoFit/>
          </a:bodyPr>
          <a:lstStyle/>
          <a:p>
            <a:r>
              <a:rPr lang="en-US" sz="900" b="0" i="0" dirty="0">
                <a:solidFill>
                  <a:schemeClr val="tx1">
                    <a:lumMod val="50000"/>
                    <a:lumOff val="50000"/>
                  </a:schemeClr>
                </a:solidFill>
                <a:effectLst/>
                <a:latin typeface="Roboto" panose="02000000000000000000" pitchFamily="2" charset="0"/>
              </a:rPr>
              <a:t>Geale K, Schmitt-</a:t>
            </a:r>
            <a:r>
              <a:rPr lang="en-US" sz="900" b="0" i="0" dirty="0" err="1">
                <a:solidFill>
                  <a:schemeClr val="tx1">
                    <a:lumMod val="50000"/>
                    <a:lumOff val="50000"/>
                  </a:schemeClr>
                </a:solidFill>
                <a:effectLst/>
                <a:latin typeface="Roboto" panose="02000000000000000000" pitchFamily="2" charset="0"/>
              </a:rPr>
              <a:t>Egenolf</a:t>
            </a:r>
            <a:r>
              <a:rPr lang="en-US" sz="900" b="0" i="0" dirty="0">
                <a:solidFill>
                  <a:schemeClr val="tx1">
                    <a:lumMod val="50000"/>
                    <a:lumOff val="50000"/>
                  </a:schemeClr>
                </a:solidFill>
                <a:effectLst/>
                <a:latin typeface="Roboto" panose="02000000000000000000" pitchFamily="2" charset="0"/>
              </a:rPr>
              <a:t> M. Severity of psoriasis: time to disentangle severity from symptom control. Br J Dermatol. 2022 Jun;186(6):1033-1034. </a:t>
            </a:r>
            <a:r>
              <a:rPr lang="en-US" sz="900" b="0" i="0" dirty="0" err="1">
                <a:solidFill>
                  <a:schemeClr val="tx1">
                    <a:lumMod val="50000"/>
                    <a:lumOff val="50000"/>
                  </a:schemeClr>
                </a:solidFill>
                <a:effectLst/>
                <a:latin typeface="Roboto" panose="02000000000000000000" pitchFamily="2" charset="0"/>
              </a:rPr>
              <a:t>doi</a:t>
            </a:r>
            <a:r>
              <a:rPr lang="en-US" sz="900" b="0" i="0" dirty="0">
                <a:solidFill>
                  <a:schemeClr val="tx1">
                    <a:lumMod val="50000"/>
                    <a:lumOff val="50000"/>
                  </a:schemeClr>
                </a:solidFill>
                <a:effectLst/>
                <a:latin typeface="Roboto" panose="02000000000000000000" pitchFamily="2" charset="0"/>
              </a:rPr>
              <a:t>: 10.1111/bjd.21023. </a:t>
            </a:r>
            <a:r>
              <a:rPr lang="en-US" sz="900" b="0" i="0" dirty="0" err="1">
                <a:solidFill>
                  <a:schemeClr val="tx1">
                    <a:lumMod val="50000"/>
                    <a:lumOff val="50000"/>
                  </a:schemeClr>
                </a:solidFill>
                <a:effectLst/>
                <a:latin typeface="Roboto" panose="02000000000000000000" pitchFamily="2" charset="0"/>
              </a:rPr>
              <a:t>Epub</a:t>
            </a:r>
            <a:r>
              <a:rPr lang="en-US" sz="900" b="0" i="0" dirty="0">
                <a:solidFill>
                  <a:schemeClr val="tx1">
                    <a:lumMod val="50000"/>
                    <a:lumOff val="50000"/>
                  </a:schemeClr>
                </a:solidFill>
                <a:effectLst/>
                <a:latin typeface="Roboto" panose="02000000000000000000" pitchFamily="2" charset="0"/>
              </a:rPr>
              <a:t> 2022 Apr 25. </a:t>
            </a:r>
            <a:endParaRPr lang="en-US" sz="900" dirty="0">
              <a:solidFill>
                <a:schemeClr val="tx1">
                  <a:lumMod val="50000"/>
                  <a:lumOff val="50000"/>
                </a:schemeClr>
              </a:solidFill>
            </a:endParaRPr>
          </a:p>
        </p:txBody>
      </p:sp>
    </p:spTree>
    <p:extLst>
      <p:ext uri="{BB962C8B-B14F-4D97-AF65-F5344CB8AC3E}">
        <p14:creationId xmlns:p14="http://schemas.microsoft.com/office/powerpoint/2010/main" val="4161417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3130FC-B849-4764-81AB-3E384BF818AF}"/>
              </a:ext>
            </a:extLst>
          </p:cNvPr>
          <p:cNvSpPr>
            <a:spLocks noGrp="1"/>
          </p:cNvSpPr>
          <p:nvPr>
            <p:ph type="title"/>
          </p:nvPr>
        </p:nvSpPr>
        <p:spPr/>
        <p:txBody>
          <a:bodyPr/>
          <a:lstStyle/>
          <a:p>
            <a:r>
              <a:rPr lang="es-ES" dirty="0"/>
              <a:t>Psoriasis: tratamiento</a:t>
            </a:r>
          </a:p>
        </p:txBody>
      </p:sp>
      <p:graphicFrame>
        <p:nvGraphicFramePr>
          <p:cNvPr id="5" name="Tabla 5">
            <a:extLst>
              <a:ext uri="{FF2B5EF4-FFF2-40B4-BE49-F238E27FC236}">
                <a16:creationId xmlns:a16="http://schemas.microsoft.com/office/drawing/2014/main" id="{3C61AE7B-089B-4CE0-9E6F-FC9A4359EABF}"/>
              </a:ext>
            </a:extLst>
          </p:cNvPr>
          <p:cNvGraphicFramePr>
            <a:graphicFrameLocks noGrp="1"/>
          </p:cNvGraphicFramePr>
          <p:nvPr>
            <p:ph idx="1"/>
            <p:extLst>
              <p:ext uri="{D42A27DB-BD31-4B8C-83A1-F6EECF244321}">
                <p14:modId xmlns:p14="http://schemas.microsoft.com/office/powerpoint/2010/main" val="312068263"/>
              </p:ext>
            </p:extLst>
          </p:nvPr>
        </p:nvGraphicFramePr>
        <p:xfrm>
          <a:off x="714792" y="2027750"/>
          <a:ext cx="10806649" cy="4048642"/>
        </p:xfrm>
        <a:graphic>
          <a:graphicData uri="http://schemas.openxmlformats.org/drawingml/2006/table">
            <a:tbl>
              <a:tblPr firstRow="1" bandRow="1">
                <a:tableStyleId>{5C22544A-7EE6-4342-B048-85BDC9FD1C3A}</a:tableStyleId>
              </a:tblPr>
              <a:tblGrid>
                <a:gridCol w="4057612">
                  <a:extLst>
                    <a:ext uri="{9D8B030D-6E8A-4147-A177-3AD203B41FA5}">
                      <a16:colId xmlns:a16="http://schemas.microsoft.com/office/drawing/2014/main" val="546772530"/>
                    </a:ext>
                  </a:extLst>
                </a:gridCol>
                <a:gridCol w="2297592">
                  <a:extLst>
                    <a:ext uri="{9D8B030D-6E8A-4147-A177-3AD203B41FA5}">
                      <a16:colId xmlns:a16="http://schemas.microsoft.com/office/drawing/2014/main" val="851418300"/>
                    </a:ext>
                  </a:extLst>
                </a:gridCol>
                <a:gridCol w="2230448">
                  <a:extLst>
                    <a:ext uri="{9D8B030D-6E8A-4147-A177-3AD203B41FA5}">
                      <a16:colId xmlns:a16="http://schemas.microsoft.com/office/drawing/2014/main" val="344781555"/>
                    </a:ext>
                  </a:extLst>
                </a:gridCol>
                <a:gridCol w="2220997">
                  <a:extLst>
                    <a:ext uri="{9D8B030D-6E8A-4147-A177-3AD203B41FA5}">
                      <a16:colId xmlns:a16="http://schemas.microsoft.com/office/drawing/2014/main" val="3893738678"/>
                    </a:ext>
                  </a:extLst>
                </a:gridCol>
              </a:tblGrid>
              <a:tr h="596498">
                <a:tc>
                  <a:txBody>
                    <a:bodyPr/>
                    <a:lstStyle/>
                    <a:p>
                      <a:pPr algn="ctr"/>
                      <a:r>
                        <a:rPr lang="es-ES" dirty="0"/>
                        <a:t>Tratamiento tópico</a:t>
                      </a:r>
                    </a:p>
                  </a:txBody>
                  <a:tcPr/>
                </a:tc>
                <a:tc>
                  <a:txBody>
                    <a:bodyPr/>
                    <a:lstStyle/>
                    <a:p>
                      <a:pPr algn="ctr"/>
                      <a:r>
                        <a:rPr lang="es-ES" dirty="0"/>
                        <a:t>Fototerapia</a:t>
                      </a:r>
                    </a:p>
                  </a:txBody>
                  <a:tcPr/>
                </a:tc>
                <a:tc>
                  <a:txBody>
                    <a:bodyPr/>
                    <a:lstStyle/>
                    <a:p>
                      <a:pPr algn="ctr"/>
                      <a:r>
                        <a:rPr lang="es-ES" dirty="0"/>
                        <a:t>Tratamiento sistémico</a:t>
                      </a:r>
                    </a:p>
                  </a:txBody>
                  <a:tcPr/>
                </a:tc>
                <a:tc>
                  <a:txBody>
                    <a:bodyPr/>
                    <a:lstStyle/>
                    <a:p>
                      <a:pPr algn="ctr"/>
                      <a:r>
                        <a:rPr lang="es-ES" dirty="0"/>
                        <a:t>Tratamiento biológico</a:t>
                      </a:r>
                    </a:p>
                  </a:txBody>
                  <a:tcPr/>
                </a:tc>
                <a:extLst>
                  <a:ext uri="{0D108BD9-81ED-4DB2-BD59-A6C34878D82A}">
                    <a16:rowId xmlns:a16="http://schemas.microsoft.com/office/drawing/2014/main" val="3089268404"/>
                  </a:ext>
                </a:extLst>
              </a:tr>
              <a:tr h="3408562">
                <a:tc>
                  <a:txBody>
                    <a:bodyPr/>
                    <a:lstStyle/>
                    <a:p>
                      <a:pPr marL="285750" indent="-285750">
                        <a:buFont typeface="Arial" panose="020B0604020202020204" pitchFamily="34" charset="0"/>
                        <a:buChar char="•"/>
                      </a:pPr>
                      <a:r>
                        <a:rPr lang="es-ES" dirty="0"/>
                        <a:t>Emolientes</a:t>
                      </a:r>
                    </a:p>
                    <a:p>
                      <a:pPr marL="285750" indent="-285750">
                        <a:buFont typeface="Arial" panose="020B0604020202020204" pitchFamily="34" charset="0"/>
                        <a:buChar char="•"/>
                      </a:pPr>
                      <a:r>
                        <a:rPr lang="es-ES" dirty="0"/>
                        <a:t>Corticoides tópicos</a:t>
                      </a:r>
                    </a:p>
                    <a:p>
                      <a:pPr marL="285750" indent="-285750">
                        <a:buFont typeface="Arial" panose="020B0604020202020204" pitchFamily="34" charset="0"/>
                        <a:buChar char="•"/>
                      </a:pPr>
                      <a:r>
                        <a:rPr lang="es-ES" dirty="0"/>
                        <a:t>Análogos de la vitamina D</a:t>
                      </a:r>
                    </a:p>
                    <a:p>
                      <a:pPr marL="285750" indent="-285750">
                        <a:buFont typeface="Arial" panose="020B0604020202020204" pitchFamily="34" charset="0"/>
                        <a:buChar char="•"/>
                      </a:pPr>
                      <a:r>
                        <a:rPr lang="es-ES" dirty="0"/>
                        <a:t>Combinación de corticoides tópicos y análogos de la vitamina D</a:t>
                      </a:r>
                    </a:p>
                    <a:p>
                      <a:pPr marL="285750" indent="-285750">
                        <a:buFont typeface="Arial" panose="020B0604020202020204" pitchFamily="34" charset="0"/>
                        <a:buChar char="•"/>
                      </a:pPr>
                      <a:r>
                        <a:rPr lang="es-ES" dirty="0"/>
                        <a:t>Alquitrán de hulla</a:t>
                      </a:r>
                    </a:p>
                    <a:p>
                      <a:pPr marL="285750" indent="-285750">
                        <a:buFont typeface="Arial" panose="020B0604020202020204" pitchFamily="34" charset="0"/>
                        <a:buChar char="•"/>
                      </a:pPr>
                      <a:r>
                        <a:rPr lang="es-ES" dirty="0" err="1"/>
                        <a:t>Ditranol</a:t>
                      </a:r>
                      <a:endParaRPr lang="es-ES" dirty="0"/>
                    </a:p>
                    <a:p>
                      <a:pPr marL="285750" indent="-285750">
                        <a:buFont typeface="Arial" panose="020B0604020202020204" pitchFamily="34" charset="0"/>
                        <a:buChar char="•"/>
                      </a:pPr>
                      <a:r>
                        <a:rPr lang="es-ES" dirty="0"/>
                        <a:t>Retinoides tópicos</a:t>
                      </a:r>
                    </a:p>
                    <a:p>
                      <a:pPr marL="285750" indent="-285750">
                        <a:buFont typeface="Arial" panose="020B0604020202020204" pitchFamily="34" charset="0"/>
                        <a:buChar char="•"/>
                      </a:pPr>
                      <a:r>
                        <a:rPr lang="es-ES" dirty="0"/>
                        <a:t>Inhibidores de la </a:t>
                      </a:r>
                      <a:r>
                        <a:rPr lang="es-ES" dirty="0" err="1"/>
                        <a:t>calcineurina</a:t>
                      </a:r>
                      <a:r>
                        <a:rPr lang="es-ES" dirty="0"/>
                        <a:t> tópicos</a:t>
                      </a:r>
                    </a:p>
                    <a:p>
                      <a:endParaRPr lang="es-ES" dirty="0"/>
                    </a:p>
                    <a:p>
                      <a:endParaRPr lang="es-ES" dirty="0"/>
                    </a:p>
                    <a:p>
                      <a:endParaRPr lang="es-ES" dirty="0"/>
                    </a:p>
                  </a:txBody>
                  <a:tcPr/>
                </a:tc>
                <a:tc>
                  <a:txBody>
                    <a:bodyPr/>
                    <a:lstStyle/>
                    <a:p>
                      <a:pPr marL="285750" indent="-285750">
                        <a:buFont typeface="Arial" panose="020B0604020202020204" pitchFamily="34" charset="0"/>
                        <a:buChar char="•"/>
                      </a:pPr>
                      <a:r>
                        <a:rPr lang="es-ES" dirty="0"/>
                        <a:t>UVB</a:t>
                      </a:r>
                    </a:p>
                    <a:p>
                      <a:pPr marL="285750" indent="-285750">
                        <a:buFont typeface="Arial" panose="020B0604020202020204" pitchFamily="34" charset="0"/>
                        <a:buChar char="•"/>
                      </a:pPr>
                      <a:r>
                        <a:rPr lang="es-ES" dirty="0"/>
                        <a:t>Banda ancha</a:t>
                      </a:r>
                    </a:p>
                    <a:p>
                      <a:pPr marL="285750" indent="-285750">
                        <a:buFont typeface="Arial" panose="020B0604020202020204" pitchFamily="34" charset="0"/>
                        <a:buChar char="•"/>
                      </a:pPr>
                      <a:r>
                        <a:rPr lang="es-ES" dirty="0"/>
                        <a:t>Banda estrecha</a:t>
                      </a:r>
                    </a:p>
                    <a:p>
                      <a:pPr marL="285750" indent="-285750">
                        <a:buFont typeface="Arial" panose="020B0604020202020204" pitchFamily="34" charset="0"/>
                        <a:buChar char="•"/>
                      </a:pPr>
                      <a:r>
                        <a:rPr lang="es-ES" dirty="0"/>
                        <a:t>PUVA</a:t>
                      </a:r>
                    </a:p>
                  </a:txBody>
                  <a:tcPr/>
                </a:tc>
                <a:tc>
                  <a:txBody>
                    <a:bodyPr/>
                    <a:lstStyle/>
                    <a:p>
                      <a:pPr marL="285750" indent="-285750">
                        <a:buFont typeface="Arial" panose="020B0604020202020204" pitchFamily="34" charset="0"/>
                        <a:buChar char="•"/>
                      </a:pPr>
                      <a:r>
                        <a:rPr lang="es-ES" dirty="0"/>
                        <a:t>Retinoides orales</a:t>
                      </a:r>
                    </a:p>
                    <a:p>
                      <a:pPr marL="285750" indent="-285750">
                        <a:buFont typeface="Arial" panose="020B0604020202020204" pitchFamily="34" charset="0"/>
                        <a:buChar char="•"/>
                      </a:pPr>
                      <a:r>
                        <a:rPr lang="es-ES" dirty="0"/>
                        <a:t>Metotrexato</a:t>
                      </a:r>
                    </a:p>
                    <a:p>
                      <a:pPr marL="285750" indent="-285750">
                        <a:buFont typeface="Arial" panose="020B0604020202020204" pitchFamily="34" charset="0"/>
                        <a:buChar char="•"/>
                      </a:pPr>
                      <a:r>
                        <a:rPr lang="es-ES" dirty="0"/>
                        <a:t>Ciclosporina</a:t>
                      </a:r>
                    </a:p>
                    <a:p>
                      <a:pPr marL="285750" indent="-285750">
                        <a:buFont typeface="Arial" panose="020B0604020202020204" pitchFamily="34" charset="0"/>
                        <a:buChar char="•"/>
                      </a:pPr>
                      <a:r>
                        <a:rPr lang="es-ES" dirty="0"/>
                        <a:t>Fumaratos</a:t>
                      </a:r>
                    </a:p>
                    <a:p>
                      <a:pPr marL="285750" indent="-285750">
                        <a:buFont typeface="Arial" panose="020B0604020202020204" pitchFamily="34" charset="0"/>
                        <a:buChar char="•"/>
                      </a:pPr>
                      <a:r>
                        <a:rPr lang="es-ES" dirty="0"/>
                        <a:t>Inhibidores de la PDE-4: </a:t>
                      </a:r>
                      <a:r>
                        <a:rPr lang="es-ES" dirty="0" err="1"/>
                        <a:t>apremilast</a:t>
                      </a:r>
                      <a:endParaRPr lang="es-ES" dirty="0"/>
                    </a:p>
                  </a:txBody>
                  <a:tcPr/>
                </a:tc>
                <a:tc>
                  <a:txBody>
                    <a:bodyPr/>
                    <a:lstStyle/>
                    <a:p>
                      <a:pPr marL="285750" indent="-285750">
                        <a:buFont typeface="Arial" panose="020B0604020202020204" pitchFamily="34" charset="0"/>
                        <a:buChar char="•"/>
                      </a:pPr>
                      <a:r>
                        <a:rPr lang="es-ES" dirty="0" err="1"/>
                        <a:t>Tildrakizumab</a:t>
                      </a:r>
                      <a:endParaRPr lang="es-ES" dirty="0"/>
                    </a:p>
                    <a:p>
                      <a:pPr marL="285750" indent="-285750">
                        <a:buFont typeface="Arial" panose="020B0604020202020204" pitchFamily="34" charset="0"/>
                        <a:buChar char="•"/>
                      </a:pPr>
                      <a:r>
                        <a:rPr lang="es-ES" dirty="0" err="1"/>
                        <a:t>Infliximab</a:t>
                      </a:r>
                      <a:endParaRPr lang="es-ES" dirty="0"/>
                    </a:p>
                    <a:p>
                      <a:pPr marL="285750" indent="-285750">
                        <a:buFont typeface="Arial" panose="020B0604020202020204" pitchFamily="34" charset="0"/>
                        <a:buChar char="•"/>
                      </a:pPr>
                      <a:r>
                        <a:rPr lang="es-ES" dirty="0" err="1"/>
                        <a:t>Etanercept</a:t>
                      </a:r>
                      <a:endParaRPr lang="es-ES" dirty="0"/>
                    </a:p>
                    <a:p>
                      <a:pPr marL="285750" indent="-285750">
                        <a:buFont typeface="Arial" panose="020B0604020202020204" pitchFamily="34" charset="0"/>
                        <a:buChar char="•"/>
                      </a:pPr>
                      <a:r>
                        <a:rPr lang="es-ES" dirty="0" err="1"/>
                        <a:t>Adalimumab</a:t>
                      </a:r>
                      <a:endParaRPr lang="es-ES" dirty="0"/>
                    </a:p>
                    <a:p>
                      <a:pPr marL="285750" indent="-285750">
                        <a:buFont typeface="Arial" panose="020B0604020202020204" pitchFamily="34" charset="0"/>
                        <a:buChar char="•"/>
                      </a:pPr>
                      <a:r>
                        <a:rPr lang="es-ES" dirty="0" err="1"/>
                        <a:t>Certolizumab</a:t>
                      </a:r>
                      <a:endParaRPr lang="es-ES" dirty="0"/>
                    </a:p>
                    <a:p>
                      <a:pPr marL="285750" indent="-285750">
                        <a:buFont typeface="Arial" panose="020B0604020202020204" pitchFamily="34" charset="0"/>
                        <a:buChar char="•"/>
                      </a:pPr>
                      <a:r>
                        <a:rPr lang="es-ES" dirty="0" err="1"/>
                        <a:t>Ustekinumab</a:t>
                      </a:r>
                      <a:endParaRPr lang="es-ES" dirty="0"/>
                    </a:p>
                    <a:p>
                      <a:pPr marL="285750" indent="-285750">
                        <a:buFont typeface="Arial" panose="020B0604020202020204" pitchFamily="34" charset="0"/>
                        <a:buChar char="•"/>
                      </a:pPr>
                      <a:r>
                        <a:rPr lang="es-ES" dirty="0" err="1"/>
                        <a:t>Secukinumab</a:t>
                      </a:r>
                      <a:endParaRPr lang="es-ES" dirty="0"/>
                    </a:p>
                    <a:p>
                      <a:pPr marL="285750" indent="-285750">
                        <a:buFont typeface="Arial" panose="020B0604020202020204" pitchFamily="34" charset="0"/>
                        <a:buChar char="•"/>
                      </a:pPr>
                      <a:r>
                        <a:rPr lang="es-ES" dirty="0" err="1"/>
                        <a:t>Ixekizumab</a:t>
                      </a:r>
                      <a:endParaRPr lang="es-ES" dirty="0"/>
                    </a:p>
                    <a:p>
                      <a:pPr marL="285750" indent="-285750">
                        <a:buFont typeface="Arial" panose="020B0604020202020204" pitchFamily="34" charset="0"/>
                        <a:buChar char="•"/>
                      </a:pPr>
                      <a:r>
                        <a:rPr lang="es-ES" dirty="0" err="1"/>
                        <a:t>Brodalumab</a:t>
                      </a:r>
                      <a:endParaRPr lang="es-ES" dirty="0"/>
                    </a:p>
                    <a:p>
                      <a:pPr marL="285750" indent="-285750">
                        <a:buFont typeface="Arial" panose="020B0604020202020204" pitchFamily="34" charset="0"/>
                        <a:buChar char="•"/>
                      </a:pPr>
                      <a:r>
                        <a:rPr lang="es-ES" dirty="0" err="1"/>
                        <a:t>Risankizumab</a:t>
                      </a:r>
                      <a:endParaRPr lang="es-ES" dirty="0"/>
                    </a:p>
                    <a:p>
                      <a:pPr marL="285750" indent="-285750">
                        <a:buFont typeface="Arial" panose="020B0604020202020204" pitchFamily="34" charset="0"/>
                        <a:buChar char="•"/>
                      </a:pPr>
                      <a:r>
                        <a:rPr lang="es-ES" dirty="0" err="1"/>
                        <a:t>Guselkumab</a:t>
                      </a:r>
                      <a:endParaRPr lang="es-ES" dirty="0"/>
                    </a:p>
                    <a:p>
                      <a:pPr marL="285750" indent="-285750">
                        <a:buFont typeface="Arial" panose="020B0604020202020204" pitchFamily="34" charset="0"/>
                        <a:buChar char="•"/>
                      </a:pPr>
                      <a:r>
                        <a:rPr lang="es-ES" dirty="0" err="1"/>
                        <a:t>Bimekizumab</a:t>
                      </a:r>
                      <a:endParaRPr lang="es-ES" dirty="0"/>
                    </a:p>
                  </a:txBody>
                  <a:tcPr/>
                </a:tc>
                <a:extLst>
                  <a:ext uri="{0D108BD9-81ED-4DB2-BD59-A6C34878D82A}">
                    <a16:rowId xmlns:a16="http://schemas.microsoft.com/office/drawing/2014/main" val="3212451555"/>
                  </a:ext>
                </a:extLst>
              </a:tr>
            </a:tbl>
          </a:graphicData>
        </a:graphic>
      </p:graphicFrame>
      <p:sp>
        <p:nvSpPr>
          <p:cNvPr id="4" name="Marcador de texto 3">
            <a:extLst>
              <a:ext uri="{FF2B5EF4-FFF2-40B4-BE49-F238E27FC236}">
                <a16:creationId xmlns:a16="http://schemas.microsoft.com/office/drawing/2014/main" id="{D3E63F21-406B-4970-B79B-8C8A2A2C571D}"/>
              </a:ext>
            </a:extLst>
          </p:cNvPr>
          <p:cNvSpPr>
            <a:spLocks noGrp="1"/>
          </p:cNvSpPr>
          <p:nvPr>
            <p:ph type="body" sz="quarter" idx="13"/>
          </p:nvPr>
        </p:nvSpPr>
        <p:spPr/>
        <p:txBody>
          <a:bodyPr/>
          <a:lstStyle/>
          <a:p>
            <a:r>
              <a:rPr lang="es-ES" dirty="0"/>
              <a:t>Opciones terapéuticas</a:t>
            </a:r>
          </a:p>
          <a:p>
            <a:endParaRPr lang="es-ES" dirty="0"/>
          </a:p>
        </p:txBody>
      </p:sp>
      <p:sp>
        <p:nvSpPr>
          <p:cNvPr id="8" name="Flecha: a la derecha 7">
            <a:extLst>
              <a:ext uri="{FF2B5EF4-FFF2-40B4-BE49-F238E27FC236}">
                <a16:creationId xmlns:a16="http://schemas.microsoft.com/office/drawing/2014/main" id="{5DB0D1B0-AD57-46D3-AC04-56D6857E8C10}"/>
              </a:ext>
            </a:extLst>
          </p:cNvPr>
          <p:cNvSpPr/>
          <p:nvPr/>
        </p:nvSpPr>
        <p:spPr>
          <a:xfrm>
            <a:off x="2286000" y="1691579"/>
            <a:ext cx="6713034" cy="186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D399AC36-27A2-4796-BBB2-AAF294BB3269}"/>
              </a:ext>
            </a:extLst>
          </p:cNvPr>
          <p:cNvSpPr txBox="1"/>
          <p:nvPr/>
        </p:nvSpPr>
        <p:spPr>
          <a:xfrm>
            <a:off x="1507272" y="1581099"/>
            <a:ext cx="1371600" cy="369332"/>
          </a:xfrm>
          <a:prstGeom prst="rect">
            <a:avLst/>
          </a:prstGeom>
          <a:noFill/>
        </p:spPr>
        <p:txBody>
          <a:bodyPr wrap="square" rtlCol="0">
            <a:spAutoFit/>
          </a:bodyPr>
          <a:lstStyle/>
          <a:p>
            <a:r>
              <a:rPr lang="es-ES" dirty="0"/>
              <a:t>Leve</a:t>
            </a:r>
          </a:p>
        </p:txBody>
      </p:sp>
      <p:sp>
        <p:nvSpPr>
          <p:cNvPr id="10" name="CuadroTexto 9">
            <a:extLst>
              <a:ext uri="{FF2B5EF4-FFF2-40B4-BE49-F238E27FC236}">
                <a16:creationId xmlns:a16="http://schemas.microsoft.com/office/drawing/2014/main" id="{63961F48-5C7B-4E6C-9993-9CD67F67308A}"/>
              </a:ext>
            </a:extLst>
          </p:cNvPr>
          <p:cNvSpPr txBox="1"/>
          <p:nvPr/>
        </p:nvSpPr>
        <p:spPr>
          <a:xfrm>
            <a:off x="9177453" y="1613520"/>
            <a:ext cx="2219093" cy="369332"/>
          </a:xfrm>
          <a:prstGeom prst="rect">
            <a:avLst/>
          </a:prstGeom>
          <a:noFill/>
        </p:spPr>
        <p:txBody>
          <a:bodyPr wrap="square" rtlCol="0">
            <a:spAutoFit/>
          </a:bodyPr>
          <a:lstStyle/>
          <a:p>
            <a:r>
              <a:rPr lang="es-ES" dirty="0"/>
              <a:t>Grave/resistente</a:t>
            </a:r>
          </a:p>
        </p:txBody>
      </p:sp>
      <p:sp>
        <p:nvSpPr>
          <p:cNvPr id="11" name="CuadroTexto 10">
            <a:extLst>
              <a:ext uri="{FF2B5EF4-FFF2-40B4-BE49-F238E27FC236}">
                <a16:creationId xmlns:a16="http://schemas.microsoft.com/office/drawing/2014/main" id="{29F792FE-7B7B-48BC-8E81-0D8430A43F41}"/>
              </a:ext>
            </a:extLst>
          </p:cNvPr>
          <p:cNvSpPr txBox="1"/>
          <p:nvPr/>
        </p:nvSpPr>
        <p:spPr>
          <a:xfrm>
            <a:off x="3802565" y="1370624"/>
            <a:ext cx="3679903" cy="369332"/>
          </a:xfrm>
          <a:prstGeom prst="rect">
            <a:avLst/>
          </a:prstGeom>
          <a:noFill/>
        </p:spPr>
        <p:txBody>
          <a:bodyPr wrap="square" rtlCol="0">
            <a:spAutoFit/>
          </a:bodyPr>
          <a:lstStyle/>
          <a:p>
            <a:r>
              <a:rPr lang="es-ES" dirty="0"/>
              <a:t>Gravedad de la psoriasis/respuesta</a:t>
            </a:r>
          </a:p>
        </p:txBody>
      </p:sp>
      <p:sp>
        <p:nvSpPr>
          <p:cNvPr id="3" name="TextBox 2">
            <a:extLst>
              <a:ext uri="{FF2B5EF4-FFF2-40B4-BE49-F238E27FC236}">
                <a16:creationId xmlns:a16="http://schemas.microsoft.com/office/drawing/2014/main" id="{031D72E0-BEBA-C943-3BEA-C1CDF5F920FE}"/>
              </a:ext>
            </a:extLst>
          </p:cNvPr>
          <p:cNvSpPr txBox="1"/>
          <p:nvPr/>
        </p:nvSpPr>
        <p:spPr>
          <a:xfrm>
            <a:off x="472547" y="6202457"/>
            <a:ext cx="10300974" cy="230832"/>
          </a:xfrm>
          <a:prstGeom prst="rect">
            <a:avLst/>
          </a:prstGeom>
          <a:noFill/>
        </p:spPr>
        <p:txBody>
          <a:bodyPr wrap="square">
            <a:spAutoFit/>
          </a:bodyPr>
          <a:lstStyle/>
          <a:p>
            <a:r>
              <a:rPr lang="en-US" sz="900" b="0" i="0" dirty="0">
                <a:solidFill>
                  <a:schemeClr val="tx1">
                    <a:lumMod val="50000"/>
                    <a:lumOff val="50000"/>
                  </a:schemeClr>
                </a:solidFill>
                <a:effectLst/>
                <a:latin typeface="Roboto" panose="02000000000000000000" pitchFamily="2" charset="0"/>
              </a:rPr>
              <a:t>Geale K, Schmitt-</a:t>
            </a:r>
            <a:r>
              <a:rPr lang="en-US" sz="900" b="0" i="0" dirty="0" err="1">
                <a:solidFill>
                  <a:schemeClr val="tx1">
                    <a:lumMod val="50000"/>
                    <a:lumOff val="50000"/>
                  </a:schemeClr>
                </a:solidFill>
                <a:effectLst/>
                <a:latin typeface="Roboto" panose="02000000000000000000" pitchFamily="2" charset="0"/>
              </a:rPr>
              <a:t>Egenolf</a:t>
            </a:r>
            <a:r>
              <a:rPr lang="en-US" sz="900" b="0" i="0" dirty="0">
                <a:solidFill>
                  <a:schemeClr val="tx1">
                    <a:lumMod val="50000"/>
                    <a:lumOff val="50000"/>
                  </a:schemeClr>
                </a:solidFill>
                <a:effectLst/>
                <a:latin typeface="Roboto" panose="02000000000000000000" pitchFamily="2" charset="0"/>
              </a:rPr>
              <a:t> M. Severity of psoriasis: time to disentangle severity from symptom control. Br J Dermatol. 2022 Jun;186(6):1033-1034. </a:t>
            </a:r>
            <a:r>
              <a:rPr lang="en-US" sz="900" b="0" i="0" dirty="0" err="1">
                <a:solidFill>
                  <a:schemeClr val="tx1">
                    <a:lumMod val="50000"/>
                    <a:lumOff val="50000"/>
                  </a:schemeClr>
                </a:solidFill>
                <a:effectLst/>
                <a:latin typeface="Roboto" panose="02000000000000000000" pitchFamily="2" charset="0"/>
              </a:rPr>
              <a:t>doi</a:t>
            </a:r>
            <a:r>
              <a:rPr lang="en-US" sz="900" b="0" i="0" dirty="0">
                <a:solidFill>
                  <a:schemeClr val="tx1">
                    <a:lumMod val="50000"/>
                    <a:lumOff val="50000"/>
                  </a:schemeClr>
                </a:solidFill>
                <a:effectLst/>
                <a:latin typeface="Roboto" panose="02000000000000000000" pitchFamily="2" charset="0"/>
              </a:rPr>
              <a:t>: 10.1111/bjd.21023. </a:t>
            </a:r>
            <a:r>
              <a:rPr lang="en-US" sz="900" b="0" i="0" dirty="0" err="1">
                <a:solidFill>
                  <a:schemeClr val="tx1">
                    <a:lumMod val="50000"/>
                    <a:lumOff val="50000"/>
                  </a:schemeClr>
                </a:solidFill>
                <a:effectLst/>
                <a:latin typeface="Roboto" panose="02000000000000000000" pitchFamily="2" charset="0"/>
              </a:rPr>
              <a:t>Epub</a:t>
            </a:r>
            <a:r>
              <a:rPr lang="en-US" sz="900" b="0" i="0" dirty="0">
                <a:solidFill>
                  <a:schemeClr val="tx1">
                    <a:lumMod val="50000"/>
                    <a:lumOff val="50000"/>
                  </a:schemeClr>
                </a:solidFill>
                <a:effectLst/>
                <a:latin typeface="Roboto" panose="02000000000000000000" pitchFamily="2" charset="0"/>
              </a:rPr>
              <a:t> 2022 Apr 25. </a:t>
            </a:r>
            <a:endParaRPr lang="en-US" sz="900" dirty="0">
              <a:solidFill>
                <a:schemeClr val="tx1">
                  <a:lumMod val="50000"/>
                  <a:lumOff val="50000"/>
                </a:schemeClr>
              </a:solidFill>
            </a:endParaRPr>
          </a:p>
        </p:txBody>
      </p:sp>
    </p:spTree>
    <p:extLst>
      <p:ext uri="{BB962C8B-B14F-4D97-AF65-F5344CB8AC3E}">
        <p14:creationId xmlns:p14="http://schemas.microsoft.com/office/powerpoint/2010/main" val="1752532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6B1E74-E590-7286-C97F-646A7AEC10B0}"/>
              </a:ext>
            </a:extLst>
          </p:cNvPr>
          <p:cNvSpPr>
            <a:spLocks noGrp="1"/>
          </p:cNvSpPr>
          <p:nvPr>
            <p:ph type="title"/>
          </p:nvPr>
        </p:nvSpPr>
        <p:spPr/>
        <p:txBody>
          <a:bodyPr/>
          <a:lstStyle/>
          <a:p>
            <a:r>
              <a:rPr lang="es-ES" dirty="0"/>
              <a:t>¿Qué excipiente elegir?</a:t>
            </a:r>
          </a:p>
        </p:txBody>
      </p:sp>
      <p:sp>
        <p:nvSpPr>
          <p:cNvPr id="3" name="Marcador de contenido 2">
            <a:extLst>
              <a:ext uri="{FF2B5EF4-FFF2-40B4-BE49-F238E27FC236}">
                <a16:creationId xmlns:a16="http://schemas.microsoft.com/office/drawing/2014/main" id="{1BBE7E80-9E83-85D9-E1F2-3A767A7177CC}"/>
              </a:ext>
            </a:extLst>
          </p:cNvPr>
          <p:cNvSpPr>
            <a:spLocks noGrp="1"/>
          </p:cNvSpPr>
          <p:nvPr>
            <p:ph idx="1"/>
          </p:nvPr>
        </p:nvSpPr>
        <p:spPr>
          <a:xfrm>
            <a:off x="453970" y="1394388"/>
            <a:ext cx="11109605" cy="2867442"/>
          </a:xfrm>
        </p:spPr>
        <p:txBody>
          <a:bodyPr vert="horz" lIns="91440" tIns="45720" rIns="91440" bIns="45720" rtlCol="0" anchor="t">
            <a:normAutofit/>
          </a:bodyPr>
          <a:lstStyle/>
          <a:p>
            <a:r>
              <a:rPr lang="es-ES" sz="1800" dirty="0">
                <a:solidFill>
                  <a:srgbClr val="000000"/>
                </a:solidFill>
                <a:effectLst/>
                <a:ea typeface="Times New Roman" panose="02020603050405020304" pitchFamily="18" charset="0"/>
              </a:rPr>
              <a:t>El excipiente ideal debe ser cosméticamente aceptado, fácil de absorber, sin exceso de residuo graso y de fácil aplicación. Por lo tanto, debe ser el adecuado </a:t>
            </a:r>
            <a:r>
              <a:rPr lang="es-ES" sz="1800" dirty="0">
                <a:solidFill>
                  <a:srgbClr val="000000"/>
                </a:solidFill>
                <a:ea typeface="Times New Roman" panose="02020603050405020304" pitchFamily="18" charset="0"/>
              </a:rPr>
              <a:t>para que </a:t>
            </a:r>
            <a:r>
              <a:rPr lang="es-ES" sz="1800" dirty="0">
                <a:solidFill>
                  <a:srgbClr val="000000"/>
                </a:solidFill>
                <a:effectLst/>
                <a:ea typeface="Times New Roman" panose="02020603050405020304" pitchFamily="18" charset="0"/>
              </a:rPr>
              <a:t>el tratamiento sea eficaz. </a:t>
            </a:r>
          </a:p>
          <a:p>
            <a:r>
              <a:rPr lang="es-ES" sz="1800" dirty="0">
                <a:solidFill>
                  <a:srgbClr val="000000"/>
                </a:solidFill>
                <a:latin typeface="Arial"/>
                <a:ea typeface="Times New Roman" panose="02020603050405020304" pitchFamily="18" charset="0"/>
                <a:cs typeface="Arial"/>
              </a:rPr>
              <a:t>En dermatosis crónicas, como </a:t>
            </a:r>
            <a:r>
              <a:rPr lang="es-ES" sz="1800" dirty="0">
                <a:solidFill>
                  <a:srgbClr val="000000"/>
                </a:solidFill>
                <a:effectLst/>
                <a:latin typeface="Arial"/>
                <a:ea typeface="Times New Roman" panose="02020603050405020304" pitchFamily="18" charset="0"/>
                <a:cs typeface="Arial"/>
              </a:rPr>
              <a:t>la psoriasis, son</a:t>
            </a:r>
            <a:r>
              <a:rPr lang="es-ES" sz="1800" dirty="0">
                <a:solidFill>
                  <a:srgbClr val="000000"/>
                </a:solidFill>
                <a:latin typeface="Arial"/>
                <a:ea typeface="Times New Roman" panose="02020603050405020304" pitchFamily="18" charset="0"/>
                <a:cs typeface="Arial"/>
              </a:rPr>
              <a:t> preferibles</a:t>
            </a:r>
            <a:r>
              <a:rPr lang="es-ES" sz="1800" dirty="0">
                <a:solidFill>
                  <a:srgbClr val="000000"/>
                </a:solidFill>
                <a:effectLst/>
                <a:latin typeface="Arial"/>
                <a:ea typeface="Times New Roman" panose="02020603050405020304" pitchFamily="18" charset="0"/>
                <a:cs typeface="Arial"/>
              </a:rPr>
              <a:t> los vehículos fácilmente aplicables y lipofílicos, que favorezcan la absorción de los principios activos.</a:t>
            </a:r>
            <a:r>
              <a:rPr lang="es-ES" sz="1800" dirty="0">
                <a:solidFill>
                  <a:srgbClr val="000000"/>
                </a:solidFill>
                <a:latin typeface="Arial"/>
                <a:ea typeface="Times New Roman" panose="02020603050405020304" pitchFamily="18" charset="0"/>
                <a:cs typeface="Arial"/>
              </a:rPr>
              <a:t> </a:t>
            </a:r>
            <a:endParaRPr lang="es-ES" sz="1800" dirty="0">
              <a:solidFill>
                <a:srgbClr val="000000"/>
              </a:solidFill>
              <a:effectLst/>
              <a:ea typeface="Times New Roman" panose="02020603050405020304" pitchFamily="18" charset="0"/>
            </a:endParaRPr>
          </a:p>
          <a:p>
            <a:r>
              <a:rPr lang="es-ES" sz="1800" dirty="0">
                <a:solidFill>
                  <a:srgbClr val="000000"/>
                </a:solidFill>
                <a:effectLst/>
                <a:latin typeface="Arial"/>
                <a:ea typeface="Times New Roman" panose="02020603050405020304" pitchFamily="18" charset="0"/>
                <a:cs typeface="Arial"/>
              </a:rPr>
              <a:t>Según la localización de las lesiones</a:t>
            </a:r>
            <a:r>
              <a:rPr lang="es-ES" sz="1800" dirty="0">
                <a:solidFill>
                  <a:srgbClr val="000000"/>
                </a:solidFill>
                <a:latin typeface="Arial"/>
                <a:ea typeface="Times New Roman" panose="02020603050405020304" pitchFamily="18" charset="0"/>
                <a:cs typeface="Arial"/>
              </a:rPr>
              <a:t>,</a:t>
            </a:r>
            <a:r>
              <a:rPr lang="es-ES" sz="1800" dirty="0">
                <a:solidFill>
                  <a:srgbClr val="000000"/>
                </a:solidFill>
                <a:effectLst/>
                <a:latin typeface="Arial"/>
                <a:ea typeface="Times New Roman" panose="02020603050405020304" pitchFamily="18" charset="0"/>
                <a:cs typeface="Arial"/>
              </a:rPr>
              <a:t> puede haber diferentes excipientes </a:t>
            </a:r>
            <a:r>
              <a:rPr lang="es-ES" sz="1800" dirty="0">
                <a:solidFill>
                  <a:srgbClr val="000000"/>
                </a:solidFill>
                <a:latin typeface="Arial"/>
                <a:ea typeface="Times New Roman" panose="02020603050405020304" pitchFamily="18" charset="0"/>
                <a:cs typeface="Arial"/>
              </a:rPr>
              <a:t>preferibles</a:t>
            </a:r>
            <a:r>
              <a:rPr lang="es-ES" sz="1800" dirty="0">
                <a:solidFill>
                  <a:srgbClr val="000000"/>
                </a:solidFill>
                <a:effectLst/>
                <a:latin typeface="Arial"/>
                <a:ea typeface="Times New Roman" panose="02020603050405020304" pitchFamily="18" charset="0"/>
                <a:cs typeface="Arial"/>
              </a:rPr>
              <a:t>:</a:t>
            </a:r>
          </a:p>
          <a:p>
            <a:endParaRPr lang="es-ES" dirty="0"/>
          </a:p>
        </p:txBody>
      </p:sp>
      <p:sp>
        <p:nvSpPr>
          <p:cNvPr id="4" name="Marcador de texto 3">
            <a:extLst>
              <a:ext uri="{FF2B5EF4-FFF2-40B4-BE49-F238E27FC236}">
                <a16:creationId xmlns:a16="http://schemas.microsoft.com/office/drawing/2014/main" id="{2E5F3260-D7F7-A927-5EFD-AF1770B0BE35}"/>
              </a:ext>
            </a:extLst>
          </p:cNvPr>
          <p:cNvSpPr>
            <a:spLocks noGrp="1"/>
          </p:cNvSpPr>
          <p:nvPr>
            <p:ph type="body" sz="quarter" idx="13"/>
          </p:nvPr>
        </p:nvSpPr>
        <p:spPr/>
        <p:txBody>
          <a:bodyPr/>
          <a:lstStyle/>
          <a:p>
            <a:endParaRPr lang="es-ES"/>
          </a:p>
        </p:txBody>
      </p:sp>
      <p:graphicFrame>
        <p:nvGraphicFramePr>
          <p:cNvPr id="6" name="Tabla 6">
            <a:extLst>
              <a:ext uri="{FF2B5EF4-FFF2-40B4-BE49-F238E27FC236}">
                <a16:creationId xmlns:a16="http://schemas.microsoft.com/office/drawing/2014/main" id="{5A95A2A9-ADE6-8E7D-DFD1-5C15E86D8265}"/>
              </a:ext>
            </a:extLst>
          </p:cNvPr>
          <p:cNvGraphicFramePr>
            <a:graphicFrameLocks noGrp="1"/>
          </p:cNvGraphicFramePr>
          <p:nvPr>
            <p:extLst>
              <p:ext uri="{D42A27DB-BD31-4B8C-83A1-F6EECF244321}">
                <p14:modId xmlns:p14="http://schemas.microsoft.com/office/powerpoint/2010/main" val="1762488637"/>
              </p:ext>
            </p:extLst>
          </p:nvPr>
        </p:nvGraphicFramePr>
        <p:xfrm>
          <a:off x="1140823" y="3603172"/>
          <a:ext cx="8456023" cy="2470860"/>
        </p:xfrm>
        <a:graphic>
          <a:graphicData uri="http://schemas.openxmlformats.org/drawingml/2006/table">
            <a:tbl>
              <a:tblPr firstRow="1" bandRow="1">
                <a:tableStyleId>{5C22544A-7EE6-4342-B048-85BDC9FD1C3A}</a:tableStyleId>
              </a:tblPr>
              <a:tblGrid>
                <a:gridCol w="3638006">
                  <a:extLst>
                    <a:ext uri="{9D8B030D-6E8A-4147-A177-3AD203B41FA5}">
                      <a16:colId xmlns:a16="http://schemas.microsoft.com/office/drawing/2014/main" val="1164938393"/>
                    </a:ext>
                  </a:extLst>
                </a:gridCol>
                <a:gridCol w="4818017">
                  <a:extLst>
                    <a:ext uri="{9D8B030D-6E8A-4147-A177-3AD203B41FA5}">
                      <a16:colId xmlns:a16="http://schemas.microsoft.com/office/drawing/2014/main" val="471694840"/>
                    </a:ext>
                  </a:extLst>
                </a:gridCol>
              </a:tblGrid>
              <a:tr h="457291">
                <a:tc>
                  <a:txBody>
                    <a:bodyPr/>
                    <a:lstStyle/>
                    <a:p>
                      <a:pPr algn="just" fontAlgn="base">
                        <a:lnSpc>
                          <a:spcPct val="150000"/>
                        </a:lnSpc>
                      </a:pPr>
                      <a:r>
                        <a:rPr lang="es-E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Localización</a:t>
                      </a:r>
                    </a:p>
                  </a:txBody>
                  <a:tcPr/>
                </a:tc>
                <a:tc>
                  <a:txBody>
                    <a:bodyPr/>
                    <a:lstStyle/>
                    <a:p>
                      <a:pPr algn="just" fontAlgn="base">
                        <a:lnSpc>
                          <a:spcPct val="150000"/>
                        </a:lnSpc>
                      </a:pPr>
                      <a:r>
                        <a:rPr lang="es-E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Excipiente</a:t>
                      </a:r>
                    </a:p>
                  </a:txBody>
                  <a:tcPr/>
                </a:tc>
                <a:extLst>
                  <a:ext uri="{0D108BD9-81ED-4DB2-BD59-A6C34878D82A}">
                    <a16:rowId xmlns:a16="http://schemas.microsoft.com/office/drawing/2014/main" val="1846992387"/>
                  </a:ext>
                </a:extLst>
              </a:tr>
              <a:tr h="457291">
                <a:tc>
                  <a:txBody>
                    <a:bodyPr/>
                    <a:lstStyle/>
                    <a:p>
                      <a:pPr marL="0" marR="0" lvl="0" indent="0" algn="just" defTabSz="914400" rtl="0" eaLnBrk="1" fontAlgn="base" latinLnBrk="0" hangingPunct="1">
                        <a:lnSpc>
                          <a:spcPct val="150000"/>
                        </a:lnSpc>
                        <a:spcBef>
                          <a:spcPts val="0"/>
                        </a:spcBef>
                        <a:spcAft>
                          <a:spcPts val="0"/>
                        </a:spcAft>
                        <a:buClrTx/>
                        <a:buSzTx/>
                        <a:buFontTx/>
                        <a:buNone/>
                        <a:tabLst/>
                        <a:defRPr/>
                      </a:pPr>
                      <a:r>
                        <a:rPr lang="es-E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Cuero cabelludo</a:t>
                      </a:r>
                    </a:p>
                  </a:txBody>
                  <a:tcPr/>
                </a:tc>
                <a:tc>
                  <a:txBody>
                    <a:bodyPr/>
                    <a:lstStyle/>
                    <a:p>
                      <a:pPr marL="0" marR="0" lvl="0" indent="0" algn="just" defTabSz="914400" rtl="0" eaLnBrk="1" fontAlgn="base" latinLnBrk="0" hangingPunct="1">
                        <a:lnSpc>
                          <a:spcPct val="150000"/>
                        </a:lnSpc>
                        <a:spcBef>
                          <a:spcPts val="0"/>
                        </a:spcBef>
                        <a:spcAft>
                          <a:spcPts val="0"/>
                        </a:spcAft>
                        <a:buClrTx/>
                        <a:buSzTx/>
                        <a:buFontTx/>
                        <a:buNone/>
                        <a:tabLst/>
                        <a:defRPr/>
                      </a:pPr>
                      <a:r>
                        <a:rPr lang="es-ES" sz="1800" dirty="0">
                          <a:solidFill>
                            <a:srgbClr val="000000"/>
                          </a:solidFill>
                          <a:effectLst/>
                          <a:latin typeface="Arial"/>
                          <a:ea typeface="Times New Roman" panose="02020603050405020304" pitchFamily="18" charset="0"/>
                          <a:cs typeface="Arial"/>
                        </a:rPr>
                        <a:t>Lociones, hidrogeles, cremas</a:t>
                      </a:r>
                    </a:p>
                  </a:txBody>
                  <a:tcPr/>
                </a:tc>
                <a:extLst>
                  <a:ext uri="{0D108BD9-81ED-4DB2-BD59-A6C34878D82A}">
                    <a16:rowId xmlns:a16="http://schemas.microsoft.com/office/drawing/2014/main" val="2403747406"/>
                  </a:ext>
                </a:extLst>
              </a:tr>
              <a:tr h="457291">
                <a:tc>
                  <a:txBody>
                    <a:bodyPr/>
                    <a:lstStyle/>
                    <a:p>
                      <a:pPr algn="just" fontAlgn="base">
                        <a:lnSpc>
                          <a:spcPct val="150000"/>
                        </a:lnSpc>
                      </a:pPr>
                      <a:r>
                        <a:rPr lang="es-E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Pliegues</a:t>
                      </a:r>
                    </a:p>
                  </a:txBody>
                  <a:tcPr/>
                </a:tc>
                <a:tc>
                  <a:txBody>
                    <a:bodyPr/>
                    <a:lstStyle/>
                    <a:p>
                      <a:pPr algn="just" fontAlgn="base">
                        <a:lnSpc>
                          <a:spcPct val="150000"/>
                        </a:lnSpc>
                      </a:pPr>
                      <a:r>
                        <a:rPr lang="es-ES" sz="1800" dirty="0">
                          <a:solidFill>
                            <a:srgbClr val="000000"/>
                          </a:solidFill>
                          <a:effectLst/>
                          <a:latin typeface="Arial"/>
                          <a:ea typeface="Times New Roman" panose="02020603050405020304" pitchFamily="18" charset="0"/>
                          <a:cs typeface="Arial"/>
                        </a:rPr>
                        <a:t>Cremas, lociones</a:t>
                      </a:r>
                    </a:p>
                  </a:txBody>
                  <a:tcPr/>
                </a:tc>
                <a:extLst>
                  <a:ext uri="{0D108BD9-81ED-4DB2-BD59-A6C34878D82A}">
                    <a16:rowId xmlns:a16="http://schemas.microsoft.com/office/drawing/2014/main" val="3980267132"/>
                  </a:ext>
                </a:extLst>
              </a:tr>
              <a:tr h="457291">
                <a:tc>
                  <a:txBody>
                    <a:bodyPr/>
                    <a:lstStyle/>
                    <a:p>
                      <a:pPr algn="just" fontAlgn="base">
                        <a:lnSpc>
                          <a:spcPct val="150000"/>
                        </a:lnSpc>
                      </a:pPr>
                      <a:r>
                        <a:rPr lang="es-E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Cara</a:t>
                      </a:r>
                    </a:p>
                  </a:txBody>
                  <a:tcPr/>
                </a:tc>
                <a:tc>
                  <a:txBody>
                    <a:bodyPr/>
                    <a:lstStyle/>
                    <a:p>
                      <a:pPr algn="just" fontAlgn="base">
                        <a:lnSpc>
                          <a:spcPct val="150000"/>
                        </a:lnSpc>
                      </a:pPr>
                      <a:r>
                        <a:rPr lang="es-ES" sz="1800" dirty="0">
                          <a:solidFill>
                            <a:srgbClr val="000000"/>
                          </a:solidFill>
                          <a:effectLst/>
                          <a:latin typeface="Arial"/>
                          <a:ea typeface="Times New Roman" panose="02020603050405020304" pitchFamily="18" charset="0"/>
                          <a:cs typeface="Arial"/>
                        </a:rPr>
                        <a:t>Cremas, lociones, geles</a:t>
                      </a:r>
                    </a:p>
                  </a:txBody>
                  <a:tcPr/>
                </a:tc>
                <a:extLst>
                  <a:ext uri="{0D108BD9-81ED-4DB2-BD59-A6C34878D82A}">
                    <a16:rowId xmlns:a16="http://schemas.microsoft.com/office/drawing/2014/main" val="765898263"/>
                  </a:ext>
                </a:extLst>
              </a:tr>
              <a:tr h="641696">
                <a:tc>
                  <a:txBody>
                    <a:bodyPr/>
                    <a:lstStyle/>
                    <a:p>
                      <a:pPr algn="l" fontAlgn="base">
                        <a:lnSpc>
                          <a:spcPct val="150000"/>
                        </a:lnSpc>
                      </a:pPr>
                      <a:r>
                        <a:rPr lang="es-ES" sz="1800" dirty="0">
                          <a:solidFill>
                            <a:srgbClr val="000000"/>
                          </a:solidFill>
                          <a:effectLst/>
                          <a:latin typeface="Arial"/>
                          <a:ea typeface="Times New Roman" panose="02020603050405020304" pitchFamily="18" charset="0"/>
                          <a:cs typeface="Arial"/>
                        </a:rPr>
                        <a:t>Palmas, plantas, rodillas, codos</a:t>
                      </a:r>
                    </a:p>
                  </a:txBody>
                  <a:tcPr/>
                </a:tc>
                <a:tc>
                  <a:txBody>
                    <a:bodyPr/>
                    <a:lstStyle/>
                    <a:p>
                      <a:pPr algn="just" fontAlgn="base">
                        <a:lnSpc>
                          <a:spcPct val="150000"/>
                        </a:lnSpc>
                      </a:pPr>
                      <a:r>
                        <a:rPr lang="es-ES" sz="1800" dirty="0">
                          <a:solidFill>
                            <a:srgbClr val="000000"/>
                          </a:solidFill>
                          <a:effectLst/>
                          <a:latin typeface="Arial"/>
                          <a:ea typeface="Times New Roman" panose="02020603050405020304" pitchFamily="18" charset="0"/>
                          <a:cs typeface="Arial"/>
                        </a:rPr>
                        <a:t>Pomadas, ungüentos, cremas</a:t>
                      </a:r>
                      <a:endParaRPr lang="es-E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extLst>
                  <a:ext uri="{0D108BD9-81ED-4DB2-BD59-A6C34878D82A}">
                    <a16:rowId xmlns:a16="http://schemas.microsoft.com/office/drawing/2014/main" val="3766278693"/>
                  </a:ext>
                </a:extLst>
              </a:tr>
            </a:tbl>
          </a:graphicData>
        </a:graphic>
      </p:graphicFrame>
      <p:sp>
        <p:nvSpPr>
          <p:cNvPr id="7" name="TextBox 6">
            <a:extLst>
              <a:ext uri="{FF2B5EF4-FFF2-40B4-BE49-F238E27FC236}">
                <a16:creationId xmlns:a16="http://schemas.microsoft.com/office/drawing/2014/main" id="{1719F672-ACD2-7800-B42A-6584D761A5CF}"/>
              </a:ext>
            </a:extLst>
          </p:cNvPr>
          <p:cNvSpPr txBox="1"/>
          <p:nvPr/>
        </p:nvSpPr>
        <p:spPr>
          <a:xfrm>
            <a:off x="602673" y="6294490"/>
            <a:ext cx="6097978" cy="215444"/>
          </a:xfrm>
          <a:prstGeom prst="rect">
            <a:avLst/>
          </a:prstGeom>
        </p:spPr>
        <p:txBody>
          <a:bodyPr vert="horz" lIns="0" tIns="0" rIns="0" bIns="0" rtlCol="0" anchor="b">
            <a:noAutofit/>
          </a:bodyPr>
          <a:lstStyle>
            <a:lvl1pPr indent="0" defTabSz="609585">
              <a:spcBef>
                <a:spcPct val="20000"/>
              </a:spcBef>
              <a:buFontTx/>
              <a:buNone/>
              <a:defRPr sz="800" b="1">
                <a:solidFill>
                  <a:srgbClr val="BFBFBF"/>
                </a:solidFill>
                <a:latin typeface="+mj-lt"/>
              </a:defRPr>
            </a:lvl1pPr>
            <a:lvl2pPr marL="990575" indent="-380990" defTabSz="609585">
              <a:spcBef>
                <a:spcPct val="20000"/>
              </a:spcBef>
              <a:buFont typeface="Arial"/>
              <a:buChar char="–"/>
              <a:defRPr sz="1867">
                <a:solidFill>
                  <a:srgbClr val="2E3134"/>
                </a:solidFill>
              </a:defRPr>
            </a:lvl2pPr>
            <a:lvl3pPr marL="1523962" indent="-304792" defTabSz="609585">
              <a:spcBef>
                <a:spcPct val="20000"/>
              </a:spcBef>
              <a:buFont typeface="Arial"/>
              <a:buChar char="•"/>
              <a:defRPr sz="1867">
                <a:solidFill>
                  <a:srgbClr val="2E3134"/>
                </a:solidFill>
              </a:defRPr>
            </a:lvl3pPr>
            <a:lvl4pPr marL="2133547" indent="-304792" defTabSz="609585">
              <a:spcBef>
                <a:spcPct val="20000"/>
              </a:spcBef>
              <a:buFont typeface="Arial"/>
              <a:buChar char="–"/>
              <a:defRPr sz="1867">
                <a:solidFill>
                  <a:srgbClr val="2E3134"/>
                </a:solidFill>
              </a:defRPr>
            </a:lvl4pPr>
            <a:lvl5pPr marL="2743131" indent="-304792" defTabSz="609585">
              <a:spcBef>
                <a:spcPct val="20000"/>
              </a:spcBef>
              <a:buFont typeface="Arial"/>
              <a:buChar char="»"/>
              <a:defRPr sz="1867">
                <a:solidFill>
                  <a:srgbClr val="2E3134"/>
                </a:solidFill>
              </a:defRPr>
            </a:lvl5pPr>
            <a:lvl6pPr marL="3352716" indent="-304792" defTabSz="609585">
              <a:spcBef>
                <a:spcPct val="20000"/>
              </a:spcBef>
              <a:buFont typeface="Arial"/>
              <a:buChar char="•"/>
              <a:defRPr sz="2667"/>
            </a:lvl6pPr>
            <a:lvl7pPr marL="3962301" indent="-304792" defTabSz="609585">
              <a:spcBef>
                <a:spcPct val="20000"/>
              </a:spcBef>
              <a:buFont typeface="Arial"/>
              <a:buChar char="•"/>
              <a:defRPr sz="2667"/>
            </a:lvl7pPr>
            <a:lvl8pPr marL="4571886" indent="-304792" defTabSz="609585">
              <a:spcBef>
                <a:spcPct val="20000"/>
              </a:spcBef>
              <a:buFont typeface="Arial"/>
              <a:buChar char="•"/>
              <a:defRPr sz="2667"/>
            </a:lvl8pPr>
            <a:lvl9pPr marL="5181470" indent="-304792" defTabSz="609585">
              <a:spcBef>
                <a:spcPct val="20000"/>
              </a:spcBef>
              <a:buFont typeface="Arial"/>
              <a:buChar char="•"/>
              <a:defRPr sz="2667"/>
            </a:lvl9pPr>
          </a:lstStyle>
          <a:p>
            <a:r>
              <a:rPr lang="es-ES" noProof="1"/>
              <a:t>Ribera M. Terapéutica dermatológica. En: Bielsa I ed. Ferrándiz. Dermatología Clínica. 5ª Ed. Barcelona, Elsevier, 2019 </a:t>
            </a:r>
          </a:p>
        </p:txBody>
      </p:sp>
    </p:spTree>
    <p:extLst>
      <p:ext uri="{BB962C8B-B14F-4D97-AF65-F5344CB8AC3E}">
        <p14:creationId xmlns:p14="http://schemas.microsoft.com/office/powerpoint/2010/main" val="854338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1F7FB-4362-9A69-2ECC-677ED4CF08CE}"/>
              </a:ext>
            </a:extLst>
          </p:cNvPr>
          <p:cNvSpPr>
            <a:spLocks noGrp="1"/>
          </p:cNvSpPr>
          <p:nvPr>
            <p:ph type="title"/>
          </p:nvPr>
        </p:nvSpPr>
        <p:spPr/>
        <p:txBody>
          <a:bodyPr/>
          <a:lstStyle/>
          <a:p>
            <a:r>
              <a:rPr lang="es-ES" dirty="0"/>
              <a:t>Productos tópicos coadyuvantes</a:t>
            </a:r>
          </a:p>
        </p:txBody>
      </p:sp>
      <p:sp>
        <p:nvSpPr>
          <p:cNvPr id="4" name="Marcador de texto 3">
            <a:extLst>
              <a:ext uri="{FF2B5EF4-FFF2-40B4-BE49-F238E27FC236}">
                <a16:creationId xmlns:a16="http://schemas.microsoft.com/office/drawing/2014/main" id="{55736206-6900-2B06-BD02-4380CF91341A}"/>
              </a:ext>
            </a:extLst>
          </p:cNvPr>
          <p:cNvSpPr>
            <a:spLocks noGrp="1"/>
          </p:cNvSpPr>
          <p:nvPr>
            <p:ph type="body" sz="quarter" idx="13"/>
          </p:nvPr>
        </p:nvSpPr>
        <p:spPr/>
        <p:txBody>
          <a:bodyPr/>
          <a:lstStyle/>
          <a:p>
            <a:endParaRPr lang="es-ES"/>
          </a:p>
        </p:txBody>
      </p:sp>
      <p:graphicFrame>
        <p:nvGraphicFramePr>
          <p:cNvPr id="7" name="Tabla 6">
            <a:extLst>
              <a:ext uri="{FF2B5EF4-FFF2-40B4-BE49-F238E27FC236}">
                <a16:creationId xmlns:a16="http://schemas.microsoft.com/office/drawing/2014/main" id="{01C10EA2-04D4-409F-3A18-4321F7FC36F9}"/>
              </a:ext>
            </a:extLst>
          </p:cNvPr>
          <p:cNvGraphicFramePr>
            <a:graphicFrameLocks noGrp="1"/>
          </p:cNvGraphicFramePr>
          <p:nvPr>
            <p:extLst>
              <p:ext uri="{D42A27DB-BD31-4B8C-83A1-F6EECF244321}">
                <p14:modId xmlns:p14="http://schemas.microsoft.com/office/powerpoint/2010/main" val="1733304166"/>
              </p:ext>
            </p:extLst>
          </p:nvPr>
        </p:nvGraphicFramePr>
        <p:xfrm>
          <a:off x="461555" y="1557384"/>
          <a:ext cx="11016342" cy="4496539"/>
        </p:xfrm>
        <a:graphic>
          <a:graphicData uri="http://schemas.openxmlformats.org/drawingml/2006/table">
            <a:tbl>
              <a:tblPr firstRow="1" bandRow="1">
                <a:tableStyleId>{5C22544A-7EE6-4342-B048-85BDC9FD1C3A}</a:tableStyleId>
              </a:tblPr>
              <a:tblGrid>
                <a:gridCol w="5530173">
                  <a:extLst>
                    <a:ext uri="{9D8B030D-6E8A-4147-A177-3AD203B41FA5}">
                      <a16:colId xmlns:a16="http://schemas.microsoft.com/office/drawing/2014/main" val="1164938393"/>
                    </a:ext>
                  </a:extLst>
                </a:gridCol>
                <a:gridCol w="5486169">
                  <a:extLst>
                    <a:ext uri="{9D8B030D-6E8A-4147-A177-3AD203B41FA5}">
                      <a16:colId xmlns:a16="http://schemas.microsoft.com/office/drawing/2014/main" val="471694840"/>
                    </a:ext>
                  </a:extLst>
                </a:gridCol>
              </a:tblGrid>
              <a:tr h="457291">
                <a:tc>
                  <a:txBody>
                    <a:bodyPr/>
                    <a:lstStyle/>
                    <a:p>
                      <a:pPr algn="ctr" fontAlgn="base">
                        <a:lnSpc>
                          <a:spcPct val="150000"/>
                        </a:lnSpc>
                      </a:pPr>
                      <a:r>
                        <a:rPr lang="es-E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Emolientes (“lociones o cremas corporales hidratantes”)</a:t>
                      </a:r>
                    </a:p>
                  </a:txBody>
                  <a:tcPr/>
                </a:tc>
                <a:tc>
                  <a:txBody>
                    <a:bodyPr/>
                    <a:lstStyle/>
                    <a:p>
                      <a:pPr algn="ctr" fontAlgn="base">
                        <a:lnSpc>
                          <a:spcPct val="150000"/>
                        </a:lnSpc>
                      </a:pPr>
                      <a:r>
                        <a:rPr lang="es-ES" sz="1600" dirty="0" err="1">
                          <a:solidFill>
                            <a:schemeClr val="bg1"/>
                          </a:solidFill>
                          <a:effectLst/>
                          <a:latin typeface="Arial"/>
                          <a:ea typeface="Times New Roman" panose="02020603050405020304" pitchFamily="18" charset="0"/>
                          <a:cs typeface="Arial"/>
                        </a:rPr>
                        <a:t>Queratolíticos</a:t>
                      </a:r>
                      <a:r>
                        <a:rPr lang="es-ES" sz="1600" dirty="0">
                          <a:solidFill>
                            <a:schemeClr val="bg1"/>
                          </a:solidFill>
                          <a:effectLst/>
                          <a:latin typeface="Arial"/>
                          <a:ea typeface="Times New Roman" panose="02020603050405020304" pitchFamily="18" charset="0"/>
                          <a:cs typeface="Arial"/>
                        </a:rPr>
                        <a:t> (ácido salicílico 5-40 %, urea 20-40 %, propilenglicol 30-60 %)</a:t>
                      </a:r>
                    </a:p>
                  </a:txBody>
                  <a:tcPr/>
                </a:tc>
                <a:extLst>
                  <a:ext uri="{0D108BD9-81ED-4DB2-BD59-A6C34878D82A}">
                    <a16:rowId xmlns:a16="http://schemas.microsoft.com/office/drawing/2014/main" val="1846992387"/>
                  </a:ext>
                </a:extLst>
              </a:tr>
              <a:tr h="457291">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lang="es-ES" sz="1200" b="1" dirty="0">
                          <a:solidFill>
                            <a:srgbClr val="000000"/>
                          </a:solidFill>
                          <a:effectLst/>
                          <a:latin typeface="Arial"/>
                          <a:ea typeface="Times New Roman" panose="02020603050405020304" pitchFamily="18" charset="0"/>
                          <a:cs typeface="Arial"/>
                        </a:rPr>
                        <a:t>Indicados en todos los tipos de psoriasis.</a:t>
                      </a:r>
                      <a:endParaRPr lang="es-E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marL="0" marR="0" lvl="0" indent="0" algn="ctr" rtl="0" eaLnBrk="1" fontAlgn="base" latinLnBrk="0" hangingPunct="1">
                        <a:lnSpc>
                          <a:spcPct val="150000"/>
                        </a:lnSpc>
                        <a:spcBef>
                          <a:spcPts val="0"/>
                        </a:spcBef>
                        <a:spcAft>
                          <a:spcPts val="0"/>
                        </a:spcAft>
                        <a:buClrTx/>
                        <a:buSzTx/>
                        <a:buFontTx/>
                        <a:buNone/>
                      </a:pPr>
                      <a:r>
                        <a:rPr lang="es-ES" sz="1200" b="1" dirty="0">
                          <a:solidFill>
                            <a:srgbClr val="000000"/>
                          </a:solidFill>
                          <a:effectLst/>
                          <a:latin typeface="Arial"/>
                          <a:ea typeface="Times New Roman" panose="02020603050405020304" pitchFamily="18" charset="0"/>
                          <a:cs typeface="Arial"/>
                        </a:rPr>
                        <a:t>En psoriasis </a:t>
                      </a:r>
                      <a:r>
                        <a:rPr lang="es-ES" sz="1200" b="1" dirty="0" err="1">
                          <a:solidFill>
                            <a:srgbClr val="000000"/>
                          </a:solidFill>
                          <a:effectLst/>
                          <a:latin typeface="Arial"/>
                          <a:ea typeface="Times New Roman" panose="02020603050405020304" pitchFamily="18" charset="0"/>
                          <a:cs typeface="Arial"/>
                        </a:rPr>
                        <a:t>hiperqueratósicas</a:t>
                      </a:r>
                      <a:r>
                        <a:rPr lang="es-ES" sz="1200" b="1" dirty="0">
                          <a:solidFill>
                            <a:srgbClr val="000000"/>
                          </a:solidFill>
                          <a:effectLst/>
                          <a:latin typeface="Arial"/>
                          <a:ea typeface="Times New Roman" panose="02020603050405020304" pitchFamily="18" charset="0"/>
                          <a:cs typeface="Arial"/>
                        </a:rPr>
                        <a:t>.</a:t>
                      </a:r>
                      <a:endParaRPr lang="es-E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extLst>
                  <a:ext uri="{0D108BD9-81ED-4DB2-BD59-A6C34878D82A}">
                    <a16:rowId xmlns:a16="http://schemas.microsoft.com/office/drawing/2014/main" val="1189177227"/>
                  </a:ext>
                </a:extLst>
              </a:tr>
              <a:tr h="457291">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lang="es-ES" sz="1200" dirty="0">
                          <a:solidFill>
                            <a:srgbClr val="000000"/>
                          </a:solidFill>
                          <a:effectLst/>
                          <a:latin typeface="Arial"/>
                          <a:ea typeface="Times New Roman" panose="02020603050405020304" pitchFamily="18" charset="0"/>
                          <a:cs typeface="Arial"/>
                        </a:rPr>
                        <a:t>Hidratan el estrato córneo.</a:t>
                      </a:r>
                      <a:endParaRPr lang="es-E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lang="es-ES" sz="1200" dirty="0">
                          <a:solidFill>
                            <a:srgbClr val="000000"/>
                          </a:solidFill>
                          <a:effectLst/>
                          <a:latin typeface="Arial"/>
                          <a:ea typeface="Times New Roman" panose="02020603050405020304" pitchFamily="18" charset="0"/>
                          <a:cs typeface="Arial"/>
                        </a:rPr>
                        <a:t>Hidratan el estrato córneo.</a:t>
                      </a:r>
                      <a:endParaRPr lang="es-E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extLst>
                  <a:ext uri="{0D108BD9-81ED-4DB2-BD59-A6C34878D82A}">
                    <a16:rowId xmlns:a16="http://schemas.microsoft.com/office/drawing/2014/main" val="2403747406"/>
                  </a:ext>
                </a:extLst>
              </a:tr>
              <a:tr h="457291">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lang="es-ES" sz="1200" dirty="0">
                          <a:solidFill>
                            <a:srgbClr val="000000"/>
                          </a:solidFill>
                          <a:effectLst/>
                          <a:latin typeface="Arial"/>
                          <a:ea typeface="Times New Roman" panose="02020603050405020304" pitchFamily="18" charset="0"/>
                          <a:cs typeface="Arial"/>
                        </a:rPr>
                        <a:t>Mejoran la elasticidad cutánea.</a:t>
                      </a:r>
                      <a:endParaRPr lang="es-E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lang="es-ES" sz="1200" dirty="0">
                          <a:latin typeface="Arial"/>
                          <a:ea typeface="Calibri" panose="020F0502020204030204" pitchFamily="34" charset="0"/>
                          <a:cs typeface="Arial"/>
                        </a:rPr>
                        <a:t>Reducen la replicación de las células epidérmicas.</a:t>
                      </a:r>
                      <a:endParaRPr lang="es-ES" sz="1200" dirty="0">
                        <a:solidFill>
                          <a:srgbClr val="000000"/>
                        </a:solidFill>
                        <a:effectLst/>
                        <a:latin typeface="Arial"/>
                        <a:ea typeface="Times New Roman" panose="02020603050405020304" pitchFamily="18" charset="0"/>
                        <a:cs typeface="Arial"/>
                      </a:endParaRPr>
                    </a:p>
                  </a:txBody>
                  <a:tcPr/>
                </a:tc>
                <a:extLst>
                  <a:ext uri="{0D108BD9-81ED-4DB2-BD59-A6C34878D82A}">
                    <a16:rowId xmlns:a16="http://schemas.microsoft.com/office/drawing/2014/main" val="1837023377"/>
                  </a:ext>
                </a:extLst>
              </a:tr>
              <a:tr h="457291">
                <a:tc>
                  <a:txBody>
                    <a:bodyPr/>
                    <a:lstStyle/>
                    <a:p>
                      <a:pPr algn="ctr" fontAlgn="base">
                        <a:lnSpc>
                          <a:spcPct val="150000"/>
                        </a:lnSpc>
                      </a:pPr>
                      <a:r>
                        <a:rPr lang="es-ES" sz="1200" dirty="0">
                          <a:solidFill>
                            <a:srgbClr val="000000"/>
                          </a:solidFill>
                          <a:effectLst/>
                          <a:latin typeface="Arial"/>
                          <a:ea typeface="Times New Roman" panose="02020603050405020304" pitchFamily="18" charset="0"/>
                          <a:cs typeface="Arial"/>
                        </a:rPr>
                        <a:t> Previenen la aparición de fisuras.</a:t>
                      </a:r>
                      <a:endParaRPr lang="es-E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lang="es-ES" sz="1200" dirty="0">
                          <a:solidFill>
                            <a:srgbClr val="000000"/>
                          </a:solidFill>
                          <a:effectLst/>
                          <a:latin typeface="Arial"/>
                          <a:ea typeface="Times New Roman" panose="02020603050405020304" pitchFamily="18" charset="0"/>
                          <a:cs typeface="Arial"/>
                        </a:rPr>
                        <a:t>Ayudan a eliminar las escamas por disminuir el estrato córneo.</a:t>
                      </a:r>
                      <a:endParaRPr lang="es-E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ctr" fontAlgn="base">
                        <a:lnSpc>
                          <a:spcPct val="150000"/>
                        </a:lnSpc>
                      </a:pPr>
                      <a:endParaRPr lang="es-E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extLst>
                  <a:ext uri="{0D108BD9-81ED-4DB2-BD59-A6C34878D82A}">
                    <a16:rowId xmlns:a16="http://schemas.microsoft.com/office/drawing/2014/main" val="3980267132"/>
                  </a:ext>
                </a:extLst>
              </a:tr>
              <a:tr h="457291">
                <a:tc>
                  <a:txBody>
                    <a:bodyPr/>
                    <a:lstStyle/>
                    <a:p>
                      <a:pPr algn="ctr" fontAlgn="base">
                        <a:lnSpc>
                          <a:spcPct val="150000"/>
                        </a:lnSpc>
                      </a:pPr>
                      <a:r>
                        <a:rPr lang="es-ES" sz="1200" dirty="0">
                          <a:solidFill>
                            <a:srgbClr val="000000"/>
                          </a:solidFill>
                          <a:effectLst/>
                          <a:latin typeface="Arial"/>
                          <a:ea typeface="Times New Roman" panose="02020603050405020304" pitchFamily="18" charset="0"/>
                          <a:cs typeface="Arial"/>
                        </a:rPr>
                        <a:t>Ayudan a eliminar las escamas.</a:t>
                      </a:r>
                      <a:endParaRPr lang="es-E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algn="ctr" fontAlgn="base">
                        <a:lnSpc>
                          <a:spcPct val="150000"/>
                        </a:lnSpc>
                      </a:pPr>
                      <a:r>
                        <a:rPr lang="es-ES" sz="1200" dirty="0">
                          <a:solidFill>
                            <a:srgbClr val="000000"/>
                          </a:solidFill>
                          <a:effectLst/>
                          <a:latin typeface="Arial"/>
                          <a:ea typeface="Times New Roman" panose="02020603050405020304" pitchFamily="18" charset="0"/>
                          <a:cs typeface="Arial"/>
                        </a:rPr>
                        <a:t>Favorecen la absorción de los tratamientos tópicos.</a:t>
                      </a:r>
                      <a:endParaRPr lang="es-E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extLst>
                  <a:ext uri="{0D108BD9-81ED-4DB2-BD59-A6C34878D82A}">
                    <a16:rowId xmlns:a16="http://schemas.microsoft.com/office/drawing/2014/main" val="765898263"/>
                  </a:ext>
                </a:extLst>
              </a:tr>
              <a:tr h="641696">
                <a:tc>
                  <a:txBody>
                    <a:bodyPr/>
                    <a:lstStyle/>
                    <a:p>
                      <a:pPr algn="ctr" fontAlgn="base">
                        <a:lnSpc>
                          <a:spcPct val="150000"/>
                        </a:lnSpc>
                      </a:pPr>
                      <a:r>
                        <a:rPr lang="es-ES" sz="1200" dirty="0">
                          <a:solidFill>
                            <a:srgbClr val="000000"/>
                          </a:solidFill>
                          <a:effectLst/>
                          <a:latin typeface="Arial"/>
                          <a:ea typeface="Times New Roman" panose="02020603050405020304" pitchFamily="18" charset="0"/>
                          <a:cs typeface="Arial"/>
                        </a:rPr>
                        <a:t> Disminuyen el picor y la irritación.</a:t>
                      </a:r>
                      <a:endParaRPr lang="es-E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lang="es-ES" sz="1200" dirty="0">
                          <a:latin typeface="Arial"/>
                          <a:ea typeface="Calibri" panose="020F0502020204030204" pitchFamily="34" charset="0"/>
                          <a:cs typeface="Arial"/>
                        </a:rPr>
                        <a:t>Se aplican en curas oclusivas.</a:t>
                      </a:r>
                      <a:endParaRPr lang="es-E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ctr" fontAlgn="base">
                        <a:lnSpc>
                          <a:spcPct val="150000"/>
                        </a:lnSpc>
                      </a:pPr>
                      <a:endParaRPr lang="es-E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extLst>
                  <a:ext uri="{0D108BD9-81ED-4DB2-BD59-A6C34878D82A}">
                    <a16:rowId xmlns:a16="http://schemas.microsoft.com/office/drawing/2014/main" val="3766278693"/>
                  </a:ext>
                </a:extLst>
              </a:tr>
              <a:tr h="641696">
                <a:tc>
                  <a:txBody>
                    <a:bodyPr/>
                    <a:lstStyle/>
                    <a:p>
                      <a:pPr algn="ctr" fontAlgn="base">
                        <a:lnSpc>
                          <a:spcPct val="150000"/>
                        </a:lnSpc>
                      </a:pPr>
                      <a:r>
                        <a:rPr lang="es-ES" sz="1200" dirty="0">
                          <a:solidFill>
                            <a:srgbClr val="000000"/>
                          </a:solidFill>
                          <a:effectLst/>
                          <a:latin typeface="Arial"/>
                          <a:ea typeface="Times New Roman" panose="02020603050405020304" pitchFamily="18" charset="0"/>
                          <a:cs typeface="Arial"/>
                        </a:rPr>
                        <a:t>Se recomienda su uso preferiblemente después del baño.</a:t>
                      </a:r>
                      <a:endParaRPr lang="es-E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marL="0" marR="0" lvl="0" indent="0" algn="ctr" rtl="0" eaLnBrk="1" fontAlgn="base" latinLnBrk="0" hangingPunct="1">
                        <a:lnSpc>
                          <a:spcPct val="150000"/>
                        </a:lnSpc>
                        <a:spcBef>
                          <a:spcPts val="0"/>
                        </a:spcBef>
                        <a:spcAft>
                          <a:spcPts val="0"/>
                        </a:spcAft>
                        <a:buClrTx/>
                        <a:buSzTx/>
                        <a:buFontTx/>
                        <a:buNone/>
                      </a:pPr>
                      <a:r>
                        <a:rPr lang="es-ES" sz="1200" dirty="0">
                          <a:solidFill>
                            <a:srgbClr val="000000"/>
                          </a:solidFill>
                          <a:effectLst/>
                          <a:latin typeface="Arial"/>
                          <a:ea typeface="Times New Roman" panose="02020603050405020304" pitchFamily="18" charset="0"/>
                          <a:cs typeface="Arial"/>
                        </a:rPr>
                        <a:t>No usar en el 20 % superficie corporal ni</a:t>
                      </a:r>
                      <a:r>
                        <a:rPr lang="es-ES" sz="1200" dirty="0">
                          <a:latin typeface="Arial"/>
                          <a:ea typeface="Calibri" panose="020F0502020204030204" pitchFamily="34" charset="0"/>
                          <a:cs typeface="Arial"/>
                        </a:rPr>
                        <a:t> más de 6-8 horas.</a:t>
                      </a:r>
                    </a:p>
                    <a:p>
                      <a:pPr marL="0" marR="0" lvl="0" indent="0" algn="ctr" defTabSz="914400" rtl="0" eaLnBrk="1" fontAlgn="base" latinLnBrk="0" hangingPunct="1">
                        <a:lnSpc>
                          <a:spcPct val="150000"/>
                        </a:lnSpc>
                        <a:spcBef>
                          <a:spcPts val="0"/>
                        </a:spcBef>
                        <a:spcAft>
                          <a:spcPts val="0"/>
                        </a:spcAft>
                        <a:buClrTx/>
                        <a:buSzTx/>
                        <a:buFontTx/>
                        <a:buNone/>
                        <a:tabLst/>
                        <a:defRPr/>
                      </a:pPr>
                      <a:r>
                        <a:rPr lang="es-ES" sz="1200" dirty="0">
                          <a:latin typeface="Arial"/>
                          <a:ea typeface="Calibri" panose="020F0502020204030204" pitchFamily="34" charset="0"/>
                          <a:cs typeface="Arial"/>
                        </a:rPr>
                        <a:t>El ácido salicílico se puede combinar con corticoides.</a:t>
                      </a:r>
                    </a:p>
                  </a:txBody>
                  <a:tcPr/>
                </a:tc>
                <a:extLst>
                  <a:ext uri="{0D108BD9-81ED-4DB2-BD59-A6C34878D82A}">
                    <a16:rowId xmlns:a16="http://schemas.microsoft.com/office/drawing/2014/main" val="1484505872"/>
                  </a:ext>
                </a:extLst>
              </a:tr>
            </a:tbl>
          </a:graphicData>
        </a:graphic>
      </p:graphicFrame>
      <p:sp>
        <p:nvSpPr>
          <p:cNvPr id="3" name="TextBox 2">
            <a:extLst>
              <a:ext uri="{FF2B5EF4-FFF2-40B4-BE49-F238E27FC236}">
                <a16:creationId xmlns:a16="http://schemas.microsoft.com/office/drawing/2014/main" id="{8AB33A75-C4D6-67AD-78D1-707797C997C4}"/>
              </a:ext>
            </a:extLst>
          </p:cNvPr>
          <p:cNvSpPr txBox="1"/>
          <p:nvPr/>
        </p:nvSpPr>
        <p:spPr>
          <a:xfrm>
            <a:off x="487679" y="6300500"/>
            <a:ext cx="9682480" cy="261610"/>
          </a:xfrm>
          <a:prstGeom prst="rect">
            <a:avLst/>
          </a:prstGeom>
          <a:noFill/>
        </p:spPr>
        <p:txBody>
          <a:bodyPr wrap="square">
            <a:spAutoFit/>
          </a:bodyPr>
          <a:lstStyle/>
          <a:p>
            <a:r>
              <a:rPr lang="en-US" sz="1050" dirty="0" err="1">
                <a:solidFill>
                  <a:schemeClr val="bg1">
                    <a:lumMod val="50000"/>
                  </a:schemeClr>
                </a:solidFill>
                <a:latin typeface="Arial" panose="020B0604020202020204" pitchFamily="34" charset="0"/>
              </a:rPr>
              <a:t>C</a:t>
            </a:r>
            <a:r>
              <a:rPr lang="en-US" sz="1050" b="0" i="0" dirty="0" err="1">
                <a:solidFill>
                  <a:schemeClr val="bg1">
                    <a:lumMod val="50000"/>
                  </a:schemeClr>
                </a:solidFill>
                <a:effectLst/>
                <a:latin typeface="Arial" panose="020B0604020202020204" pitchFamily="34" charset="0"/>
              </a:rPr>
              <a:t>onsultar</a:t>
            </a:r>
            <a:r>
              <a:rPr lang="en-US" sz="1050" b="0" i="0" dirty="0">
                <a:solidFill>
                  <a:schemeClr val="bg1">
                    <a:lumMod val="50000"/>
                  </a:schemeClr>
                </a:solidFill>
                <a:effectLst/>
                <a:latin typeface="Arial" panose="020B0604020202020204" pitchFamily="34" charset="0"/>
              </a:rPr>
              <a:t> la </a:t>
            </a:r>
            <a:r>
              <a:rPr lang="en-US" sz="1050" b="0" i="0" dirty="0" err="1">
                <a:solidFill>
                  <a:schemeClr val="bg1">
                    <a:lumMod val="50000"/>
                  </a:schemeClr>
                </a:solidFill>
                <a:effectLst/>
                <a:latin typeface="Arial" panose="020B0604020202020204" pitchFamily="34" charset="0"/>
              </a:rPr>
              <a:t>ficha</a:t>
            </a:r>
            <a:r>
              <a:rPr lang="en-US" sz="1050" b="0" i="0" dirty="0">
                <a:solidFill>
                  <a:schemeClr val="bg1">
                    <a:lumMod val="50000"/>
                  </a:schemeClr>
                </a:solidFill>
                <a:effectLst/>
                <a:latin typeface="Arial" panose="020B0604020202020204" pitchFamily="34" charset="0"/>
              </a:rPr>
              <a:t> </a:t>
            </a:r>
            <a:r>
              <a:rPr lang="en-US" sz="1050" b="0" i="0" dirty="0" err="1">
                <a:solidFill>
                  <a:schemeClr val="bg1">
                    <a:lumMod val="50000"/>
                  </a:schemeClr>
                </a:solidFill>
                <a:effectLst/>
                <a:latin typeface="Arial" panose="020B0604020202020204" pitchFamily="34" charset="0"/>
              </a:rPr>
              <a:t>técnica</a:t>
            </a:r>
            <a:r>
              <a:rPr lang="en-US" sz="1050" b="0" i="0" dirty="0">
                <a:solidFill>
                  <a:schemeClr val="bg1">
                    <a:lumMod val="50000"/>
                  </a:schemeClr>
                </a:solidFill>
                <a:effectLst/>
                <a:latin typeface="Arial" panose="020B0604020202020204" pitchFamily="34" charset="0"/>
              </a:rPr>
              <a:t> de </a:t>
            </a:r>
            <a:r>
              <a:rPr lang="en-US" sz="1050" b="0" i="0" dirty="0" err="1">
                <a:solidFill>
                  <a:schemeClr val="bg1">
                    <a:lumMod val="50000"/>
                  </a:schemeClr>
                </a:solidFill>
                <a:effectLst/>
                <a:latin typeface="Arial" panose="020B0604020202020204" pitchFamily="34" charset="0"/>
              </a:rPr>
              <a:t>cada</a:t>
            </a:r>
            <a:r>
              <a:rPr lang="en-US" sz="1050" b="0" i="0" dirty="0">
                <a:solidFill>
                  <a:schemeClr val="bg1">
                    <a:lumMod val="50000"/>
                  </a:schemeClr>
                </a:solidFill>
                <a:effectLst/>
                <a:latin typeface="Arial" panose="020B0604020202020204" pitchFamily="34" charset="0"/>
              </a:rPr>
              <a:t> </a:t>
            </a:r>
            <a:r>
              <a:rPr lang="en-US" sz="1050" b="0" i="0" dirty="0" err="1">
                <a:solidFill>
                  <a:schemeClr val="bg1">
                    <a:lumMod val="50000"/>
                  </a:schemeClr>
                </a:solidFill>
                <a:effectLst/>
                <a:latin typeface="Arial" panose="020B0604020202020204" pitchFamily="34" charset="0"/>
              </a:rPr>
              <a:t>medicamento</a:t>
            </a:r>
            <a:r>
              <a:rPr lang="en-US" sz="1050" b="0" i="0" dirty="0">
                <a:solidFill>
                  <a:schemeClr val="bg1">
                    <a:lumMod val="50000"/>
                  </a:schemeClr>
                </a:solidFill>
                <a:effectLst/>
                <a:latin typeface="Arial" panose="020B0604020202020204" pitchFamily="34" charset="0"/>
              </a:rPr>
              <a:t> antes de </a:t>
            </a:r>
            <a:r>
              <a:rPr lang="en-US" sz="1050" b="0" i="0" dirty="0" err="1">
                <a:solidFill>
                  <a:schemeClr val="bg1">
                    <a:lumMod val="50000"/>
                  </a:schemeClr>
                </a:solidFill>
                <a:effectLst/>
                <a:latin typeface="Arial" panose="020B0604020202020204" pitchFamily="34" charset="0"/>
              </a:rPr>
              <a:t>prescribir</a:t>
            </a:r>
            <a:endParaRPr lang="en-US" sz="1050" dirty="0">
              <a:solidFill>
                <a:schemeClr val="bg1">
                  <a:lumMod val="50000"/>
                </a:schemeClr>
              </a:solidFill>
            </a:endParaRPr>
          </a:p>
        </p:txBody>
      </p:sp>
    </p:spTree>
    <p:extLst>
      <p:ext uri="{BB962C8B-B14F-4D97-AF65-F5344CB8AC3E}">
        <p14:creationId xmlns:p14="http://schemas.microsoft.com/office/powerpoint/2010/main" val="753162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6A72F2-94A9-066D-A111-B943E942B586}"/>
              </a:ext>
            </a:extLst>
          </p:cNvPr>
          <p:cNvSpPr>
            <a:spLocks noGrp="1"/>
          </p:cNvSpPr>
          <p:nvPr>
            <p:ph type="title"/>
          </p:nvPr>
        </p:nvSpPr>
        <p:spPr/>
        <p:txBody>
          <a:bodyPr/>
          <a:lstStyle/>
          <a:p>
            <a:r>
              <a:rPr lang="es-ES" dirty="0">
                <a:latin typeface="Arial"/>
                <a:cs typeface="Arial"/>
              </a:rPr>
              <a:t>Tratamientos tópicos: primera línea</a:t>
            </a:r>
          </a:p>
        </p:txBody>
      </p:sp>
      <p:sp>
        <p:nvSpPr>
          <p:cNvPr id="4" name="Marcador de texto 3">
            <a:extLst>
              <a:ext uri="{FF2B5EF4-FFF2-40B4-BE49-F238E27FC236}">
                <a16:creationId xmlns:a16="http://schemas.microsoft.com/office/drawing/2014/main" id="{83CBCCEC-1D5F-2DDD-4AAA-6A6CE24E4E1E}"/>
              </a:ext>
            </a:extLst>
          </p:cNvPr>
          <p:cNvSpPr>
            <a:spLocks noGrp="1"/>
          </p:cNvSpPr>
          <p:nvPr>
            <p:ph type="body" sz="quarter" idx="13"/>
          </p:nvPr>
        </p:nvSpPr>
        <p:spPr/>
        <p:txBody>
          <a:bodyPr/>
          <a:lstStyle/>
          <a:p>
            <a:endParaRPr lang="es-ES"/>
          </a:p>
        </p:txBody>
      </p:sp>
      <p:graphicFrame>
        <p:nvGraphicFramePr>
          <p:cNvPr id="8" name="Tabla 8">
            <a:extLst>
              <a:ext uri="{FF2B5EF4-FFF2-40B4-BE49-F238E27FC236}">
                <a16:creationId xmlns:a16="http://schemas.microsoft.com/office/drawing/2014/main" id="{0EC62A41-643D-651C-980C-F228FC3EA56D}"/>
              </a:ext>
            </a:extLst>
          </p:cNvPr>
          <p:cNvGraphicFramePr>
            <a:graphicFrameLocks noGrp="1"/>
          </p:cNvGraphicFramePr>
          <p:nvPr>
            <p:extLst>
              <p:ext uri="{D42A27DB-BD31-4B8C-83A1-F6EECF244321}">
                <p14:modId xmlns:p14="http://schemas.microsoft.com/office/powerpoint/2010/main" val="1666968258"/>
              </p:ext>
            </p:extLst>
          </p:nvPr>
        </p:nvGraphicFramePr>
        <p:xfrm>
          <a:off x="487679" y="1026367"/>
          <a:ext cx="11416938" cy="5096609"/>
        </p:xfrm>
        <a:graphic>
          <a:graphicData uri="http://schemas.openxmlformats.org/drawingml/2006/table">
            <a:tbl>
              <a:tblPr firstRow="1" bandRow="1">
                <a:tableStyleId>{5C22544A-7EE6-4342-B048-85BDC9FD1C3A}</a:tableStyleId>
              </a:tblPr>
              <a:tblGrid>
                <a:gridCol w="2251166">
                  <a:extLst>
                    <a:ext uri="{9D8B030D-6E8A-4147-A177-3AD203B41FA5}">
                      <a16:colId xmlns:a16="http://schemas.microsoft.com/office/drawing/2014/main" val="4261514412"/>
                    </a:ext>
                  </a:extLst>
                </a:gridCol>
                <a:gridCol w="9165772">
                  <a:extLst>
                    <a:ext uri="{9D8B030D-6E8A-4147-A177-3AD203B41FA5}">
                      <a16:colId xmlns:a16="http://schemas.microsoft.com/office/drawing/2014/main" val="597991378"/>
                    </a:ext>
                  </a:extLst>
                </a:gridCol>
              </a:tblGrid>
              <a:tr h="372209">
                <a:tc gridSpan="2">
                  <a:txBody>
                    <a:bodyPr/>
                    <a:lstStyle/>
                    <a:p>
                      <a:pPr algn="ctr"/>
                      <a:r>
                        <a:rPr lang="es-ES" sz="1800" dirty="0"/>
                        <a:t>Corticoides tópicos (potencia según localización de las lesiones)</a:t>
                      </a:r>
                    </a:p>
                  </a:txBody>
                  <a:tcPr/>
                </a:tc>
                <a:tc hMerge="1">
                  <a:txBody>
                    <a:bodyPr/>
                    <a:lstStyle/>
                    <a:p>
                      <a:endParaRPr lang="es-ES"/>
                    </a:p>
                  </a:txBody>
                  <a:tcPr/>
                </a:tc>
                <a:extLst>
                  <a:ext uri="{0D108BD9-81ED-4DB2-BD59-A6C34878D82A}">
                    <a16:rowId xmlns:a16="http://schemas.microsoft.com/office/drawing/2014/main" val="3863725651"/>
                  </a:ext>
                </a:extLst>
              </a:tr>
              <a:tr h="370840">
                <a:tc>
                  <a:txBody>
                    <a:bodyPr/>
                    <a:lstStyle/>
                    <a:p>
                      <a:pPr algn="l"/>
                      <a:r>
                        <a:rPr lang="es-ES" sz="1600" b="1" dirty="0"/>
                        <a:t>Uso preferente</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s-ES" sz="1600" dirty="0">
                          <a:effectLst/>
                        </a:rPr>
                        <a:t>En monoterapia y en combinación, fundamentalmente con análogos de la vitamina D; en ocasiones con retinoides, acido salicílico o antifúngicos (en psoriasis </a:t>
                      </a:r>
                      <a:r>
                        <a:rPr lang="es-ES" sz="1600" dirty="0" err="1">
                          <a:effectLst/>
                        </a:rPr>
                        <a:t>flexural</a:t>
                      </a:r>
                      <a:r>
                        <a:rPr lang="es-ES" sz="1600" dirty="0">
                          <a:effectLst/>
                        </a:rPr>
                        <a:t> </a:t>
                      </a:r>
                      <a:r>
                        <a:rPr lang="es-ES" sz="1600" dirty="0" err="1">
                          <a:effectLst/>
                        </a:rPr>
                        <a:t>sobreinfectada</a:t>
                      </a:r>
                      <a:r>
                        <a:rPr lang="es-ES" sz="1600" dirty="0">
                          <a:effectLst/>
                        </a:rPr>
                        <a:t> por cándidas).</a:t>
                      </a:r>
                    </a:p>
                    <a:p>
                      <a:pPr marL="0" marR="0" lvl="0" indent="0" algn="l" rtl="0" eaLnBrk="1" fontAlgn="auto" latinLnBrk="0" hangingPunct="1">
                        <a:lnSpc>
                          <a:spcPct val="100000"/>
                        </a:lnSpc>
                        <a:spcBef>
                          <a:spcPts val="0"/>
                        </a:spcBef>
                        <a:spcAft>
                          <a:spcPts val="0"/>
                        </a:spcAft>
                        <a:buClrTx/>
                        <a:buSzTx/>
                        <a:buFontTx/>
                        <a:buNone/>
                      </a:pPr>
                      <a:endParaRPr lang="ca-ES" dirty="0"/>
                    </a:p>
                  </a:txBody>
                  <a:tcPr/>
                </a:tc>
                <a:extLst>
                  <a:ext uri="{0D108BD9-81ED-4DB2-BD59-A6C34878D82A}">
                    <a16:rowId xmlns:a16="http://schemas.microsoft.com/office/drawing/2014/main" val="3886270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Actividad</a:t>
                      </a:r>
                    </a:p>
                    <a:p>
                      <a:pPr algn="l"/>
                      <a:endParaRPr lang="es-ES"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Presentan efectos antinflamatorios, </a:t>
                      </a:r>
                      <a:r>
                        <a:rPr lang="es-ES" sz="1600" dirty="0" err="1"/>
                        <a:t>antiproliferativos</a:t>
                      </a:r>
                      <a:r>
                        <a:rPr lang="es-ES" sz="1600" dirty="0"/>
                        <a:t>, inmunosupresores y vasoconstrictores.</a:t>
                      </a:r>
                    </a:p>
                    <a:p>
                      <a:pPr algn="l"/>
                      <a:endParaRPr lang="es-ES" sz="1600" dirty="0"/>
                    </a:p>
                  </a:txBody>
                  <a:tcPr/>
                </a:tc>
                <a:extLst>
                  <a:ext uri="{0D108BD9-81ED-4DB2-BD59-A6C34878D82A}">
                    <a16:rowId xmlns:a16="http://schemas.microsoft.com/office/drawing/2014/main" val="36099822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Posología inicio</a:t>
                      </a:r>
                    </a:p>
                    <a:p>
                      <a:pPr algn="l"/>
                      <a:endParaRPr lang="es-ES" sz="1600" b="1" dirty="0"/>
                    </a:p>
                  </a:txBody>
                  <a:tcPr/>
                </a:tc>
                <a:tc>
                  <a:txBody>
                    <a:bodyPr/>
                    <a:lstStyle/>
                    <a:p>
                      <a:pPr algn="l"/>
                      <a:r>
                        <a:rPr lang="es-ES" sz="1600" dirty="0"/>
                        <a:t>1-2 veces al día por 3-4 semanas.</a:t>
                      </a:r>
                    </a:p>
                    <a:p>
                      <a:pPr algn="l"/>
                      <a:endParaRPr lang="es-ES" sz="1600" dirty="0"/>
                    </a:p>
                  </a:txBody>
                  <a:tcPr/>
                </a:tc>
                <a:extLst>
                  <a:ext uri="{0D108BD9-81ED-4DB2-BD59-A6C34878D82A}">
                    <a16:rowId xmlns:a16="http://schemas.microsoft.com/office/drawing/2014/main" val="19467607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Pauta de mantenimiento</a:t>
                      </a:r>
                    </a:p>
                    <a:p>
                      <a:pPr algn="l"/>
                      <a:endParaRPr lang="es-ES"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1 </a:t>
                      </a:r>
                      <a:r>
                        <a:rPr lang="es-ES" sz="1600" noProof="0" dirty="0"/>
                        <a:t>aplicación</a:t>
                      </a:r>
                      <a:r>
                        <a:rPr lang="es-ES" sz="1600" dirty="0"/>
                        <a:t>, 2-3 veces/semana.</a:t>
                      </a:r>
                    </a:p>
                    <a:p>
                      <a:pPr algn="l"/>
                      <a:endParaRPr lang="es-ES" sz="1600" dirty="0"/>
                    </a:p>
                  </a:txBody>
                  <a:tcPr/>
                </a:tc>
                <a:extLst>
                  <a:ext uri="{0D108BD9-81ED-4DB2-BD59-A6C34878D82A}">
                    <a16:rowId xmlns:a16="http://schemas.microsoft.com/office/drawing/2014/main" val="11198488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Efectos secundarios y contraindicaciones</a:t>
                      </a:r>
                    </a:p>
                    <a:p>
                      <a:pPr algn="l"/>
                      <a:endParaRPr lang="es-ES"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effectLst/>
                        </a:rPr>
                        <a:t>Efectos secundarios: hipopigmentación, atrofia cutánea, estrías. </a:t>
                      </a:r>
                    </a:p>
                    <a:p>
                      <a:pPr marL="0" marR="0" lvl="0" indent="0" algn="l" rtl="0" eaLnBrk="1" fontAlgn="auto" latinLnBrk="0" hangingPunct="1">
                        <a:lnSpc>
                          <a:spcPct val="100000"/>
                        </a:lnSpc>
                        <a:spcBef>
                          <a:spcPts val="0"/>
                        </a:spcBef>
                        <a:spcAft>
                          <a:spcPts val="0"/>
                        </a:spcAft>
                        <a:buClrTx/>
                        <a:buSzTx/>
                        <a:buFontTx/>
                        <a:buNone/>
                      </a:pPr>
                      <a:r>
                        <a:rPr lang="es-ES" sz="1600" dirty="0">
                          <a:effectLst/>
                        </a:rPr>
                        <a:t>Contraindicaciones: rosácea, acné vulgar, dermatitis </a:t>
                      </a:r>
                      <a:r>
                        <a:rPr lang="es-ES" sz="1600" dirty="0" err="1">
                          <a:effectLst/>
                        </a:rPr>
                        <a:t>perioral</a:t>
                      </a:r>
                      <a:r>
                        <a:rPr lang="es-ES" sz="1600" dirty="0">
                          <a:effectLst/>
                        </a:rPr>
                        <a:t>, infecciones cutáneas. Puede empeorar la hipertensión y la diabetes, o favorecer un retraso del crecimiento infantil. </a:t>
                      </a:r>
                    </a:p>
                    <a:p>
                      <a:pPr algn="l"/>
                      <a:endParaRPr lang="es-ES" sz="1600" dirty="0"/>
                    </a:p>
                  </a:txBody>
                  <a:tcPr/>
                </a:tc>
                <a:extLst>
                  <a:ext uri="{0D108BD9-81ED-4DB2-BD59-A6C34878D82A}">
                    <a16:rowId xmlns:a16="http://schemas.microsoft.com/office/drawing/2014/main" val="30790200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Otras consideraciones</a:t>
                      </a:r>
                    </a:p>
                  </a:txBody>
                  <a:tcPr/>
                </a:tc>
                <a:tc>
                  <a:txBody>
                    <a:bodyPr/>
                    <a:lstStyle/>
                    <a:p>
                      <a:pPr algn="l"/>
                      <a:r>
                        <a:rPr lang="es-ES" sz="1600" kern="1200" dirty="0">
                          <a:solidFill>
                            <a:schemeClr val="dk1"/>
                          </a:solidFill>
                          <a:effectLst/>
                        </a:rPr>
                        <a:t>Puede emplearse en todo tipo de psoriasis. Tras el control de la enfermedad, reducir la potencia y la frecuencia de uso de forma progresiva, para reducir el efecto rebote y la </a:t>
                      </a:r>
                      <a:r>
                        <a:rPr lang="es-ES" sz="1600" kern="1200" dirty="0" err="1">
                          <a:solidFill>
                            <a:schemeClr val="dk1"/>
                          </a:solidFill>
                          <a:effectLst/>
                        </a:rPr>
                        <a:t>taquifilaxia</a:t>
                      </a:r>
                      <a:r>
                        <a:rPr lang="es-ES" sz="1600" kern="1200" dirty="0">
                          <a:solidFill>
                            <a:schemeClr val="dk1"/>
                          </a:solidFill>
                          <a:effectLst/>
                        </a:rPr>
                        <a:t> o resistencia al tratamiento.</a:t>
                      </a:r>
                      <a:endParaRPr lang="es-ES" sz="1600" dirty="0"/>
                    </a:p>
                  </a:txBody>
                  <a:tcPr/>
                </a:tc>
                <a:extLst>
                  <a:ext uri="{0D108BD9-81ED-4DB2-BD59-A6C34878D82A}">
                    <a16:rowId xmlns:a16="http://schemas.microsoft.com/office/drawing/2014/main" val="3724926187"/>
                  </a:ext>
                </a:extLst>
              </a:tr>
            </a:tbl>
          </a:graphicData>
        </a:graphic>
      </p:graphicFrame>
      <p:sp>
        <p:nvSpPr>
          <p:cNvPr id="3" name="TextBox 2">
            <a:extLst>
              <a:ext uri="{FF2B5EF4-FFF2-40B4-BE49-F238E27FC236}">
                <a16:creationId xmlns:a16="http://schemas.microsoft.com/office/drawing/2014/main" id="{EC53D09D-1DF1-056C-99A0-0A6BD838F9E3}"/>
              </a:ext>
            </a:extLst>
          </p:cNvPr>
          <p:cNvSpPr txBox="1"/>
          <p:nvPr/>
        </p:nvSpPr>
        <p:spPr>
          <a:xfrm>
            <a:off x="487679" y="6300500"/>
            <a:ext cx="9682480" cy="261610"/>
          </a:xfrm>
          <a:prstGeom prst="rect">
            <a:avLst/>
          </a:prstGeom>
          <a:noFill/>
        </p:spPr>
        <p:txBody>
          <a:bodyPr wrap="square">
            <a:spAutoFit/>
          </a:bodyPr>
          <a:lstStyle/>
          <a:p>
            <a:r>
              <a:rPr lang="en-US" sz="1050" dirty="0" err="1">
                <a:solidFill>
                  <a:schemeClr val="bg1">
                    <a:lumMod val="50000"/>
                  </a:schemeClr>
                </a:solidFill>
                <a:latin typeface="Arial" panose="020B0604020202020204" pitchFamily="34" charset="0"/>
              </a:rPr>
              <a:t>C</a:t>
            </a:r>
            <a:r>
              <a:rPr lang="en-US" sz="1050" b="0" i="0" dirty="0" err="1">
                <a:solidFill>
                  <a:schemeClr val="bg1">
                    <a:lumMod val="50000"/>
                  </a:schemeClr>
                </a:solidFill>
                <a:effectLst/>
                <a:latin typeface="Arial" panose="020B0604020202020204" pitchFamily="34" charset="0"/>
              </a:rPr>
              <a:t>onsultar</a:t>
            </a:r>
            <a:r>
              <a:rPr lang="en-US" sz="1050" b="0" i="0" dirty="0">
                <a:solidFill>
                  <a:schemeClr val="bg1">
                    <a:lumMod val="50000"/>
                  </a:schemeClr>
                </a:solidFill>
                <a:effectLst/>
                <a:latin typeface="Arial" panose="020B0604020202020204" pitchFamily="34" charset="0"/>
              </a:rPr>
              <a:t> la </a:t>
            </a:r>
            <a:r>
              <a:rPr lang="en-US" sz="1050" b="0" i="0" dirty="0" err="1">
                <a:solidFill>
                  <a:schemeClr val="bg1">
                    <a:lumMod val="50000"/>
                  </a:schemeClr>
                </a:solidFill>
                <a:effectLst/>
                <a:latin typeface="Arial" panose="020B0604020202020204" pitchFamily="34" charset="0"/>
              </a:rPr>
              <a:t>ficha</a:t>
            </a:r>
            <a:r>
              <a:rPr lang="en-US" sz="1050" b="0" i="0" dirty="0">
                <a:solidFill>
                  <a:schemeClr val="bg1">
                    <a:lumMod val="50000"/>
                  </a:schemeClr>
                </a:solidFill>
                <a:effectLst/>
                <a:latin typeface="Arial" panose="020B0604020202020204" pitchFamily="34" charset="0"/>
              </a:rPr>
              <a:t> </a:t>
            </a:r>
            <a:r>
              <a:rPr lang="en-US" sz="1050" b="0" i="0" dirty="0" err="1">
                <a:solidFill>
                  <a:schemeClr val="bg1">
                    <a:lumMod val="50000"/>
                  </a:schemeClr>
                </a:solidFill>
                <a:effectLst/>
                <a:latin typeface="Arial" panose="020B0604020202020204" pitchFamily="34" charset="0"/>
              </a:rPr>
              <a:t>técnica</a:t>
            </a:r>
            <a:r>
              <a:rPr lang="en-US" sz="1050" b="0" i="0" dirty="0">
                <a:solidFill>
                  <a:schemeClr val="bg1">
                    <a:lumMod val="50000"/>
                  </a:schemeClr>
                </a:solidFill>
                <a:effectLst/>
                <a:latin typeface="Arial" panose="020B0604020202020204" pitchFamily="34" charset="0"/>
              </a:rPr>
              <a:t> de </a:t>
            </a:r>
            <a:r>
              <a:rPr lang="en-US" sz="1050" b="0" i="0" dirty="0" err="1">
                <a:solidFill>
                  <a:schemeClr val="bg1">
                    <a:lumMod val="50000"/>
                  </a:schemeClr>
                </a:solidFill>
                <a:effectLst/>
                <a:latin typeface="Arial" panose="020B0604020202020204" pitchFamily="34" charset="0"/>
              </a:rPr>
              <a:t>cada</a:t>
            </a:r>
            <a:r>
              <a:rPr lang="en-US" sz="1050" b="0" i="0" dirty="0">
                <a:solidFill>
                  <a:schemeClr val="bg1">
                    <a:lumMod val="50000"/>
                  </a:schemeClr>
                </a:solidFill>
                <a:effectLst/>
                <a:latin typeface="Arial" panose="020B0604020202020204" pitchFamily="34" charset="0"/>
              </a:rPr>
              <a:t> </a:t>
            </a:r>
            <a:r>
              <a:rPr lang="en-US" sz="1050" b="0" i="0" dirty="0" err="1">
                <a:solidFill>
                  <a:schemeClr val="bg1">
                    <a:lumMod val="50000"/>
                  </a:schemeClr>
                </a:solidFill>
                <a:effectLst/>
                <a:latin typeface="Arial" panose="020B0604020202020204" pitchFamily="34" charset="0"/>
              </a:rPr>
              <a:t>medicamento</a:t>
            </a:r>
            <a:r>
              <a:rPr lang="en-US" sz="1050" b="0" i="0" dirty="0">
                <a:solidFill>
                  <a:schemeClr val="bg1">
                    <a:lumMod val="50000"/>
                  </a:schemeClr>
                </a:solidFill>
                <a:effectLst/>
                <a:latin typeface="Arial" panose="020B0604020202020204" pitchFamily="34" charset="0"/>
              </a:rPr>
              <a:t> antes de </a:t>
            </a:r>
            <a:r>
              <a:rPr lang="en-US" sz="1050" b="0" i="0" dirty="0" err="1">
                <a:solidFill>
                  <a:schemeClr val="bg1">
                    <a:lumMod val="50000"/>
                  </a:schemeClr>
                </a:solidFill>
                <a:effectLst/>
                <a:latin typeface="Arial" panose="020B0604020202020204" pitchFamily="34" charset="0"/>
              </a:rPr>
              <a:t>prescribir</a:t>
            </a:r>
            <a:endParaRPr lang="en-US" sz="1050" dirty="0">
              <a:solidFill>
                <a:schemeClr val="bg1">
                  <a:lumMod val="50000"/>
                </a:schemeClr>
              </a:solidFill>
            </a:endParaRPr>
          </a:p>
        </p:txBody>
      </p:sp>
    </p:spTree>
    <p:extLst>
      <p:ext uri="{BB962C8B-B14F-4D97-AF65-F5344CB8AC3E}">
        <p14:creationId xmlns:p14="http://schemas.microsoft.com/office/powerpoint/2010/main" val="1073619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2828BE4-5840-8650-6BEB-D4A39689A565}"/>
              </a:ext>
            </a:extLst>
          </p:cNvPr>
          <p:cNvSpPr>
            <a:spLocks noGrp="1"/>
          </p:cNvSpPr>
          <p:nvPr>
            <p:ph type="title"/>
          </p:nvPr>
        </p:nvSpPr>
        <p:spPr/>
        <p:txBody>
          <a:bodyPr/>
          <a:lstStyle/>
          <a:p>
            <a:r>
              <a:rPr lang="es-ES" dirty="0">
                <a:latin typeface="Arial"/>
                <a:cs typeface="Arial"/>
              </a:rPr>
              <a:t>Tratamientos tópicos: primera línea</a:t>
            </a:r>
          </a:p>
        </p:txBody>
      </p:sp>
      <p:sp>
        <p:nvSpPr>
          <p:cNvPr id="4" name="Marcador de texto 3">
            <a:extLst>
              <a:ext uri="{FF2B5EF4-FFF2-40B4-BE49-F238E27FC236}">
                <a16:creationId xmlns:a16="http://schemas.microsoft.com/office/drawing/2014/main" id="{50B8FB2A-154E-D443-C9CD-0D7E2158F630}"/>
              </a:ext>
            </a:extLst>
          </p:cNvPr>
          <p:cNvSpPr>
            <a:spLocks noGrp="1"/>
          </p:cNvSpPr>
          <p:nvPr>
            <p:ph type="body" sz="quarter" idx="13"/>
          </p:nvPr>
        </p:nvSpPr>
        <p:spPr/>
        <p:txBody>
          <a:bodyPr/>
          <a:lstStyle/>
          <a:p>
            <a:endParaRPr lang="es-ES"/>
          </a:p>
        </p:txBody>
      </p:sp>
      <p:graphicFrame>
        <p:nvGraphicFramePr>
          <p:cNvPr id="5" name="Tabla 8">
            <a:extLst>
              <a:ext uri="{FF2B5EF4-FFF2-40B4-BE49-F238E27FC236}">
                <a16:creationId xmlns:a16="http://schemas.microsoft.com/office/drawing/2014/main" id="{FE6682E7-4A36-42B7-FB5F-FB2523F80CC6}"/>
              </a:ext>
            </a:extLst>
          </p:cNvPr>
          <p:cNvGraphicFramePr>
            <a:graphicFrameLocks noGrp="1"/>
          </p:cNvGraphicFramePr>
          <p:nvPr>
            <p:extLst>
              <p:ext uri="{D42A27DB-BD31-4B8C-83A1-F6EECF244321}">
                <p14:modId xmlns:p14="http://schemas.microsoft.com/office/powerpoint/2010/main" val="232953539"/>
              </p:ext>
            </p:extLst>
          </p:nvPr>
        </p:nvGraphicFramePr>
        <p:xfrm>
          <a:off x="487679" y="1478136"/>
          <a:ext cx="11416938" cy="4638040"/>
        </p:xfrm>
        <a:graphic>
          <a:graphicData uri="http://schemas.openxmlformats.org/drawingml/2006/table">
            <a:tbl>
              <a:tblPr firstRow="1" bandRow="1">
                <a:tableStyleId>{5C22544A-7EE6-4342-B048-85BDC9FD1C3A}</a:tableStyleId>
              </a:tblPr>
              <a:tblGrid>
                <a:gridCol w="2251166">
                  <a:extLst>
                    <a:ext uri="{9D8B030D-6E8A-4147-A177-3AD203B41FA5}">
                      <a16:colId xmlns:a16="http://schemas.microsoft.com/office/drawing/2014/main" val="4261514412"/>
                    </a:ext>
                  </a:extLst>
                </a:gridCol>
                <a:gridCol w="9165772">
                  <a:extLst>
                    <a:ext uri="{9D8B030D-6E8A-4147-A177-3AD203B41FA5}">
                      <a16:colId xmlns:a16="http://schemas.microsoft.com/office/drawing/2014/main" val="597991378"/>
                    </a:ext>
                  </a:extLst>
                </a:gridCol>
              </a:tblGrid>
              <a:tr h="370840">
                <a:tc gridSpan="2">
                  <a:txBody>
                    <a:bodyPr/>
                    <a:lstStyle/>
                    <a:p>
                      <a:pPr algn="ctr"/>
                      <a:r>
                        <a:rPr lang="es-ES" sz="1800" b="1" dirty="0">
                          <a:effectLst/>
                          <a:latin typeface="Arial" panose="020B0604020202020204" pitchFamily="34" charset="0"/>
                          <a:ea typeface="Calibri" panose="020F0502020204030204" pitchFamily="34" charset="0"/>
                          <a:cs typeface="Times New Roman" panose="02020603050405020304" pitchFamily="18" charset="0"/>
                        </a:rPr>
                        <a:t>Análogos de la vitamina D </a:t>
                      </a:r>
                      <a:r>
                        <a:rPr lang="es-ES" sz="1800" b="1" kern="1200" dirty="0">
                          <a:solidFill>
                            <a:schemeClr val="lt1"/>
                          </a:solidFill>
                          <a:effectLst/>
                          <a:latin typeface="+mn-lt"/>
                          <a:ea typeface="+mn-ea"/>
                          <a:cs typeface="+mn-cs"/>
                        </a:rPr>
                        <a:t>(</a:t>
                      </a:r>
                      <a:r>
                        <a:rPr lang="es-ES" sz="1800" b="1" kern="1200" dirty="0" err="1">
                          <a:solidFill>
                            <a:schemeClr val="lt1"/>
                          </a:solidFill>
                          <a:effectLst/>
                          <a:latin typeface="+mn-lt"/>
                          <a:ea typeface="+mn-ea"/>
                          <a:cs typeface="+mn-cs"/>
                        </a:rPr>
                        <a:t>calcipotriol</a:t>
                      </a:r>
                      <a:r>
                        <a:rPr lang="es-ES" sz="1800" b="1" kern="1200" dirty="0">
                          <a:solidFill>
                            <a:schemeClr val="lt1"/>
                          </a:solidFill>
                          <a:effectLst/>
                          <a:latin typeface="+mn-lt"/>
                          <a:ea typeface="+mn-ea"/>
                          <a:cs typeface="+mn-cs"/>
                        </a:rPr>
                        <a:t>, </a:t>
                      </a:r>
                      <a:r>
                        <a:rPr lang="es-ES" sz="1800" b="1" kern="1200" dirty="0" err="1">
                          <a:solidFill>
                            <a:schemeClr val="lt1"/>
                          </a:solidFill>
                          <a:effectLst/>
                          <a:latin typeface="+mn-lt"/>
                          <a:ea typeface="+mn-ea"/>
                          <a:cs typeface="+mn-cs"/>
                        </a:rPr>
                        <a:t>tacalcitol</a:t>
                      </a:r>
                      <a:r>
                        <a:rPr lang="es-ES" sz="1800" b="1" kern="1200" dirty="0">
                          <a:solidFill>
                            <a:schemeClr val="lt1"/>
                          </a:solidFill>
                          <a:effectLst/>
                          <a:latin typeface="+mn-lt"/>
                          <a:ea typeface="+mn-ea"/>
                          <a:cs typeface="+mn-cs"/>
                        </a:rPr>
                        <a:t>, calcitriol)</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hMerge="1">
                  <a:txBody>
                    <a:bodyPr/>
                    <a:lstStyle/>
                    <a:p>
                      <a:endParaRPr lang="es-ES"/>
                    </a:p>
                  </a:txBody>
                  <a:tcPr/>
                </a:tc>
                <a:extLst>
                  <a:ext uri="{0D108BD9-81ED-4DB2-BD59-A6C34878D82A}">
                    <a16:rowId xmlns:a16="http://schemas.microsoft.com/office/drawing/2014/main" val="3863725651"/>
                  </a:ext>
                </a:extLst>
              </a:tr>
              <a:tr h="370840">
                <a:tc>
                  <a:txBody>
                    <a:bodyPr/>
                    <a:lstStyle/>
                    <a:p>
                      <a:pPr algn="l"/>
                      <a:r>
                        <a:rPr lang="es-ES" sz="1600" b="1" dirty="0"/>
                        <a:t>Uso preferente</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s-ES" sz="1600" dirty="0">
                          <a:effectLst/>
                        </a:rPr>
                        <a:t>En monoterapia y en combinación (fundamentalmente con corticoides con los que aumenta su eficacia).</a:t>
                      </a:r>
                    </a:p>
                    <a:p>
                      <a:pPr algn="l"/>
                      <a:endParaRPr lang="es-ES" sz="1600" dirty="0"/>
                    </a:p>
                  </a:txBody>
                  <a:tcPr/>
                </a:tc>
                <a:extLst>
                  <a:ext uri="{0D108BD9-81ED-4DB2-BD59-A6C34878D82A}">
                    <a16:rowId xmlns:a16="http://schemas.microsoft.com/office/drawing/2014/main" val="3886270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Actividad</a:t>
                      </a:r>
                    </a:p>
                    <a:p>
                      <a:pPr algn="l"/>
                      <a:endParaRPr lang="es-ES" sz="1600" b="1" dirty="0"/>
                    </a:p>
                  </a:txBody>
                  <a:tcPr/>
                </a:tc>
                <a:tc>
                  <a:txBody>
                    <a:bodyPr/>
                    <a:lstStyle/>
                    <a:p>
                      <a:pPr algn="l"/>
                      <a:r>
                        <a:rPr lang="es-ES" sz="1600" dirty="0"/>
                        <a:t>Inhiben la proliferación epidérmica, induciendo una diferenciación normal del queratinocito al unirse al receptor de la vitamina D cierto efecto antinflamatorio, menor y de inicio más lento que los corticoides.</a:t>
                      </a:r>
                    </a:p>
                  </a:txBody>
                  <a:tcPr/>
                </a:tc>
                <a:extLst>
                  <a:ext uri="{0D108BD9-81ED-4DB2-BD59-A6C34878D82A}">
                    <a16:rowId xmlns:a16="http://schemas.microsoft.com/office/drawing/2014/main" val="36099822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Posología inicio</a:t>
                      </a:r>
                    </a:p>
                    <a:p>
                      <a:pPr algn="l"/>
                      <a:endParaRPr lang="es-ES" sz="1600" b="1" dirty="0"/>
                    </a:p>
                  </a:txBody>
                  <a:tcPr/>
                </a:tc>
                <a:tc>
                  <a:txBody>
                    <a:bodyPr/>
                    <a:lstStyle/>
                    <a:p>
                      <a:pPr algn="l"/>
                      <a:r>
                        <a:rPr lang="es-ES" sz="1600" dirty="0"/>
                        <a:t>1-2  veces al día por 3-4 semanas.</a:t>
                      </a:r>
                    </a:p>
                    <a:p>
                      <a:pPr algn="l"/>
                      <a:endParaRPr lang="es-ES" sz="1600" dirty="0"/>
                    </a:p>
                  </a:txBody>
                  <a:tcPr/>
                </a:tc>
                <a:extLst>
                  <a:ext uri="{0D108BD9-81ED-4DB2-BD59-A6C34878D82A}">
                    <a16:rowId xmlns:a16="http://schemas.microsoft.com/office/drawing/2014/main" val="19467607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Pauta de mantenimiento</a:t>
                      </a:r>
                    </a:p>
                    <a:p>
                      <a:pPr algn="l"/>
                      <a:endParaRPr lang="es-ES"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1 </a:t>
                      </a:r>
                      <a:r>
                        <a:rPr lang="es-ES" sz="1600" noProof="0" dirty="0"/>
                        <a:t>aplicación</a:t>
                      </a:r>
                      <a:r>
                        <a:rPr lang="es-ES" sz="1600" dirty="0"/>
                        <a:t>, 2-3 veces/semana.</a:t>
                      </a:r>
                    </a:p>
                    <a:p>
                      <a:pPr algn="l"/>
                      <a:r>
                        <a:rPr lang="es-ES" sz="1600" dirty="0"/>
                        <a:t>máximo de 52 semanas de tratamiento</a:t>
                      </a:r>
                    </a:p>
                  </a:txBody>
                  <a:tcPr/>
                </a:tc>
                <a:extLst>
                  <a:ext uri="{0D108BD9-81ED-4DB2-BD59-A6C34878D82A}">
                    <a16:rowId xmlns:a16="http://schemas.microsoft.com/office/drawing/2014/main" val="11198488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Efectos secundarios y contraindicaciones</a:t>
                      </a:r>
                    </a:p>
                    <a:p>
                      <a:pPr algn="l"/>
                      <a:endParaRPr lang="es-ES" sz="1600" b="1" dirty="0"/>
                    </a:p>
                  </a:txBody>
                  <a:tcPr/>
                </a:tc>
                <a:tc>
                  <a:txBody>
                    <a:bodyPr/>
                    <a:lstStyle/>
                    <a:p>
                      <a:pPr algn="l"/>
                      <a:r>
                        <a:rPr lang="es-ES" sz="1600" dirty="0"/>
                        <a:t>Efectos adversos: dermatitis irritativa. Fotosensibilidad.</a:t>
                      </a:r>
                    </a:p>
                    <a:p>
                      <a:r>
                        <a:rPr lang="es-ES" sz="1600" kern="1200" dirty="0">
                          <a:solidFill>
                            <a:schemeClr val="dk1"/>
                          </a:solidFill>
                          <a:effectLst/>
                          <a:latin typeface="+mn-lt"/>
                          <a:ea typeface="+mn-ea"/>
                          <a:cs typeface="+mn-cs"/>
                        </a:rPr>
                        <a:t>Contraindicaciones: insuficiencia renal.</a:t>
                      </a:r>
                    </a:p>
                    <a:p>
                      <a:r>
                        <a:rPr lang="es-ES" sz="1600" kern="1200" dirty="0">
                          <a:solidFill>
                            <a:schemeClr val="dk1"/>
                          </a:solidFill>
                          <a:effectLst/>
                          <a:latin typeface="+mn-lt"/>
                          <a:ea typeface="+mn-ea"/>
                          <a:cs typeface="+mn-cs"/>
                        </a:rPr>
                        <a:t>Evitar combinar con ácido salicílico, tiazidas y compuestos ácidos.</a:t>
                      </a:r>
                      <a:endParaRPr lang="es-ES" sz="1600" dirty="0"/>
                    </a:p>
                  </a:txBody>
                  <a:tcPr/>
                </a:tc>
                <a:extLst>
                  <a:ext uri="{0D108BD9-81ED-4DB2-BD59-A6C34878D82A}">
                    <a16:rowId xmlns:a16="http://schemas.microsoft.com/office/drawing/2014/main" val="30790200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Otras consideraciones</a:t>
                      </a:r>
                    </a:p>
                  </a:txBody>
                  <a:tcPr/>
                </a:tc>
                <a:tc>
                  <a:txBody>
                    <a:bodyPr/>
                    <a:lstStyle/>
                    <a:p>
                      <a:r>
                        <a:rPr lang="es-ES" sz="1600" dirty="0"/>
                        <a:t>No exceder las dosis máximas recomendadas (</a:t>
                      </a:r>
                      <a:r>
                        <a:rPr lang="es-ES" sz="1600" kern="1200" dirty="0">
                          <a:solidFill>
                            <a:schemeClr val="dk1"/>
                          </a:solidFill>
                          <a:effectLst/>
                          <a:latin typeface="+mn-lt"/>
                          <a:ea typeface="+mn-ea"/>
                          <a:cs typeface="+mn-cs"/>
                        </a:rPr>
                        <a:t>100 g/semana </a:t>
                      </a:r>
                      <a:r>
                        <a:rPr lang="es-ES" sz="1600" kern="1200" dirty="0" err="1">
                          <a:solidFill>
                            <a:schemeClr val="dk1"/>
                          </a:solidFill>
                          <a:effectLst/>
                          <a:latin typeface="+mn-lt"/>
                          <a:ea typeface="+mn-ea"/>
                          <a:cs typeface="+mn-cs"/>
                        </a:rPr>
                        <a:t>calcipotriol</a:t>
                      </a:r>
                      <a:r>
                        <a:rPr lang="es-ES" sz="1600" kern="1200" dirty="0">
                          <a:solidFill>
                            <a:schemeClr val="dk1"/>
                          </a:solidFill>
                          <a:effectLst/>
                          <a:latin typeface="+mn-lt"/>
                          <a:ea typeface="+mn-ea"/>
                          <a:cs typeface="+mn-cs"/>
                        </a:rPr>
                        <a:t> o 30 g/semana </a:t>
                      </a:r>
                      <a:r>
                        <a:rPr lang="es-ES" sz="1600" kern="1200" dirty="0" err="1">
                          <a:solidFill>
                            <a:schemeClr val="dk1"/>
                          </a:solidFill>
                          <a:effectLst/>
                          <a:latin typeface="+mn-lt"/>
                          <a:ea typeface="+mn-ea"/>
                          <a:cs typeface="+mn-cs"/>
                        </a:rPr>
                        <a:t>tacalcitol</a:t>
                      </a:r>
                      <a:r>
                        <a:rPr lang="es-ES" sz="1600" kern="1200" dirty="0">
                          <a:solidFill>
                            <a:schemeClr val="dk1"/>
                          </a:solidFill>
                          <a:effectLst/>
                          <a:latin typeface="+mn-lt"/>
                          <a:ea typeface="+mn-ea"/>
                          <a:cs typeface="+mn-cs"/>
                        </a:rPr>
                        <a:t> ) </a:t>
                      </a:r>
                      <a:r>
                        <a:rPr lang="es-ES" sz="1600" dirty="0"/>
                        <a:t>para evitar la hipercalcemia.</a:t>
                      </a:r>
                      <a:r>
                        <a:rPr lang="es-ES" sz="1800" kern="1200" dirty="0">
                          <a:solidFill>
                            <a:schemeClr val="dk1"/>
                          </a:solidFill>
                          <a:effectLst/>
                          <a:latin typeface="+mn-lt"/>
                          <a:ea typeface="+mn-ea"/>
                          <a:cs typeface="+mn-cs"/>
                        </a:rPr>
                        <a:t> </a:t>
                      </a:r>
                    </a:p>
                    <a:p>
                      <a:r>
                        <a:rPr lang="es-ES" sz="1800" kern="1200" dirty="0">
                          <a:solidFill>
                            <a:schemeClr val="dk1"/>
                          </a:solidFill>
                          <a:effectLst/>
                          <a:latin typeface="+mn-lt"/>
                          <a:ea typeface="+mn-ea"/>
                          <a:cs typeface="+mn-cs"/>
                        </a:rPr>
                        <a:t>No dar en caso de insuficiencia renal.</a:t>
                      </a:r>
                    </a:p>
                  </a:txBody>
                  <a:tcPr/>
                </a:tc>
                <a:extLst>
                  <a:ext uri="{0D108BD9-81ED-4DB2-BD59-A6C34878D82A}">
                    <a16:rowId xmlns:a16="http://schemas.microsoft.com/office/drawing/2014/main" val="3724926187"/>
                  </a:ext>
                </a:extLst>
              </a:tr>
            </a:tbl>
          </a:graphicData>
        </a:graphic>
      </p:graphicFrame>
      <p:sp>
        <p:nvSpPr>
          <p:cNvPr id="3" name="TextBox 2">
            <a:extLst>
              <a:ext uri="{FF2B5EF4-FFF2-40B4-BE49-F238E27FC236}">
                <a16:creationId xmlns:a16="http://schemas.microsoft.com/office/drawing/2014/main" id="{204963BD-499F-62F7-DF16-08BB5DBA9CA9}"/>
              </a:ext>
            </a:extLst>
          </p:cNvPr>
          <p:cNvSpPr txBox="1"/>
          <p:nvPr/>
        </p:nvSpPr>
        <p:spPr>
          <a:xfrm>
            <a:off x="487679" y="6300500"/>
            <a:ext cx="9682480" cy="261610"/>
          </a:xfrm>
          <a:prstGeom prst="rect">
            <a:avLst/>
          </a:prstGeom>
          <a:noFill/>
        </p:spPr>
        <p:txBody>
          <a:bodyPr wrap="square">
            <a:spAutoFit/>
          </a:bodyPr>
          <a:lstStyle/>
          <a:p>
            <a:r>
              <a:rPr lang="en-US" sz="1050" dirty="0" err="1">
                <a:solidFill>
                  <a:schemeClr val="bg1">
                    <a:lumMod val="50000"/>
                  </a:schemeClr>
                </a:solidFill>
                <a:latin typeface="Arial" panose="020B0604020202020204" pitchFamily="34" charset="0"/>
              </a:rPr>
              <a:t>C</a:t>
            </a:r>
            <a:r>
              <a:rPr lang="en-US" sz="1050" b="0" i="0" dirty="0" err="1">
                <a:solidFill>
                  <a:schemeClr val="bg1">
                    <a:lumMod val="50000"/>
                  </a:schemeClr>
                </a:solidFill>
                <a:effectLst/>
                <a:latin typeface="Arial" panose="020B0604020202020204" pitchFamily="34" charset="0"/>
              </a:rPr>
              <a:t>onsultar</a:t>
            </a:r>
            <a:r>
              <a:rPr lang="en-US" sz="1050" b="0" i="0" dirty="0">
                <a:solidFill>
                  <a:schemeClr val="bg1">
                    <a:lumMod val="50000"/>
                  </a:schemeClr>
                </a:solidFill>
                <a:effectLst/>
                <a:latin typeface="Arial" panose="020B0604020202020204" pitchFamily="34" charset="0"/>
              </a:rPr>
              <a:t> la </a:t>
            </a:r>
            <a:r>
              <a:rPr lang="en-US" sz="1050" b="0" i="0" dirty="0" err="1">
                <a:solidFill>
                  <a:schemeClr val="bg1">
                    <a:lumMod val="50000"/>
                  </a:schemeClr>
                </a:solidFill>
                <a:effectLst/>
                <a:latin typeface="Arial" panose="020B0604020202020204" pitchFamily="34" charset="0"/>
              </a:rPr>
              <a:t>ficha</a:t>
            </a:r>
            <a:r>
              <a:rPr lang="en-US" sz="1050" b="0" i="0" dirty="0">
                <a:solidFill>
                  <a:schemeClr val="bg1">
                    <a:lumMod val="50000"/>
                  </a:schemeClr>
                </a:solidFill>
                <a:effectLst/>
                <a:latin typeface="Arial" panose="020B0604020202020204" pitchFamily="34" charset="0"/>
              </a:rPr>
              <a:t> </a:t>
            </a:r>
            <a:r>
              <a:rPr lang="en-US" sz="1050" b="0" i="0" dirty="0" err="1">
                <a:solidFill>
                  <a:schemeClr val="bg1">
                    <a:lumMod val="50000"/>
                  </a:schemeClr>
                </a:solidFill>
                <a:effectLst/>
                <a:latin typeface="Arial" panose="020B0604020202020204" pitchFamily="34" charset="0"/>
              </a:rPr>
              <a:t>técnica</a:t>
            </a:r>
            <a:r>
              <a:rPr lang="en-US" sz="1050" b="0" i="0" dirty="0">
                <a:solidFill>
                  <a:schemeClr val="bg1">
                    <a:lumMod val="50000"/>
                  </a:schemeClr>
                </a:solidFill>
                <a:effectLst/>
                <a:latin typeface="Arial" panose="020B0604020202020204" pitchFamily="34" charset="0"/>
              </a:rPr>
              <a:t> de </a:t>
            </a:r>
            <a:r>
              <a:rPr lang="en-US" sz="1050" b="0" i="0" dirty="0" err="1">
                <a:solidFill>
                  <a:schemeClr val="bg1">
                    <a:lumMod val="50000"/>
                  </a:schemeClr>
                </a:solidFill>
                <a:effectLst/>
                <a:latin typeface="Arial" panose="020B0604020202020204" pitchFamily="34" charset="0"/>
              </a:rPr>
              <a:t>cada</a:t>
            </a:r>
            <a:r>
              <a:rPr lang="en-US" sz="1050" b="0" i="0" dirty="0">
                <a:solidFill>
                  <a:schemeClr val="bg1">
                    <a:lumMod val="50000"/>
                  </a:schemeClr>
                </a:solidFill>
                <a:effectLst/>
                <a:latin typeface="Arial" panose="020B0604020202020204" pitchFamily="34" charset="0"/>
              </a:rPr>
              <a:t> </a:t>
            </a:r>
            <a:r>
              <a:rPr lang="en-US" sz="1050" b="0" i="0" dirty="0" err="1">
                <a:solidFill>
                  <a:schemeClr val="bg1">
                    <a:lumMod val="50000"/>
                  </a:schemeClr>
                </a:solidFill>
                <a:effectLst/>
                <a:latin typeface="Arial" panose="020B0604020202020204" pitchFamily="34" charset="0"/>
              </a:rPr>
              <a:t>medicamento</a:t>
            </a:r>
            <a:r>
              <a:rPr lang="en-US" sz="1050" b="0" i="0" dirty="0">
                <a:solidFill>
                  <a:schemeClr val="bg1">
                    <a:lumMod val="50000"/>
                  </a:schemeClr>
                </a:solidFill>
                <a:effectLst/>
                <a:latin typeface="Arial" panose="020B0604020202020204" pitchFamily="34" charset="0"/>
              </a:rPr>
              <a:t> antes de </a:t>
            </a:r>
            <a:r>
              <a:rPr lang="en-US" sz="1050" b="0" i="0" dirty="0" err="1">
                <a:solidFill>
                  <a:schemeClr val="bg1">
                    <a:lumMod val="50000"/>
                  </a:schemeClr>
                </a:solidFill>
                <a:effectLst/>
                <a:latin typeface="Arial" panose="020B0604020202020204" pitchFamily="34" charset="0"/>
              </a:rPr>
              <a:t>prescribir</a:t>
            </a:r>
            <a:endParaRPr lang="en-US" sz="1050" dirty="0">
              <a:solidFill>
                <a:schemeClr val="bg1">
                  <a:lumMod val="50000"/>
                </a:schemeClr>
              </a:solidFill>
            </a:endParaRPr>
          </a:p>
        </p:txBody>
      </p:sp>
    </p:spTree>
    <p:extLst>
      <p:ext uri="{BB962C8B-B14F-4D97-AF65-F5344CB8AC3E}">
        <p14:creationId xmlns:p14="http://schemas.microsoft.com/office/powerpoint/2010/main" val="4123696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C90FDD-7AE0-4ACD-69F7-1C3D28D61502}"/>
              </a:ext>
            </a:extLst>
          </p:cNvPr>
          <p:cNvSpPr>
            <a:spLocks noGrp="1"/>
          </p:cNvSpPr>
          <p:nvPr>
            <p:ph type="title"/>
          </p:nvPr>
        </p:nvSpPr>
        <p:spPr>
          <a:xfrm>
            <a:off x="1701799" y="377941"/>
            <a:ext cx="8624455" cy="946034"/>
          </a:xfrm>
        </p:spPr>
        <p:txBody>
          <a:bodyPr anchor="ctr">
            <a:noAutofit/>
          </a:bodyPr>
          <a:lstStyle/>
          <a:p>
            <a:r>
              <a:rPr lang="es-ES"/>
              <a:t>Exoneración de responsabilidad y </a:t>
            </a:r>
            <a:br>
              <a:rPr lang="es-ES"/>
            </a:br>
            <a:r>
              <a:rPr lang="es-ES"/>
              <a:t>uso de la presentación</a:t>
            </a:r>
          </a:p>
        </p:txBody>
      </p:sp>
      <p:sp>
        <p:nvSpPr>
          <p:cNvPr id="4" name="Marcador de texto 3">
            <a:extLst>
              <a:ext uri="{FF2B5EF4-FFF2-40B4-BE49-F238E27FC236}">
                <a16:creationId xmlns:a16="http://schemas.microsoft.com/office/drawing/2014/main" id="{1B5DD854-7C5B-4563-A0C3-7A0EE4B956C8}"/>
              </a:ext>
            </a:extLst>
          </p:cNvPr>
          <p:cNvSpPr>
            <a:spLocks noGrp="1"/>
          </p:cNvSpPr>
          <p:nvPr>
            <p:ph idx="1"/>
          </p:nvPr>
        </p:nvSpPr>
        <p:spPr>
          <a:xfrm>
            <a:off x="541056" y="1905000"/>
            <a:ext cx="11109605" cy="4431785"/>
          </a:xfrm>
        </p:spPr>
        <p:txBody>
          <a:bodyPr>
            <a:normAutofit fontScale="77500" lnSpcReduction="20000"/>
          </a:bodyPr>
          <a:lstStyle/>
          <a:p>
            <a:pPr marL="0" indent="0" algn="just">
              <a:lnSpc>
                <a:spcPct val="160000"/>
              </a:lnSpc>
              <a:buNone/>
            </a:pPr>
            <a:r>
              <a:rPr lang="es-ES" sz="1600" dirty="0">
                <a:solidFill>
                  <a:schemeClr val="bg1">
                    <a:lumMod val="50000"/>
                  </a:schemeClr>
                </a:solidFill>
                <a:ea typeface="Noto Sans" panose="020B0502040504020204" pitchFamily="34"/>
                <a:cs typeface="Noto Sans" panose="020B0502040504020204" pitchFamily="34"/>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p>
          <a:p>
            <a:pPr marL="0" indent="0" algn="just">
              <a:lnSpc>
                <a:spcPct val="160000"/>
              </a:lnSpc>
              <a:buNone/>
            </a:pPr>
            <a:r>
              <a:rPr lang="es-ES" sz="1600" dirty="0">
                <a:solidFill>
                  <a:schemeClr val="bg1">
                    <a:lumMod val="50000"/>
                  </a:schemeClr>
                </a:solidFill>
                <a:ea typeface="Noto Sans" panose="020B0502040504020204" pitchFamily="34"/>
                <a:cs typeface="Noto Sans" panose="020B0502040504020204" pitchFamily="34"/>
              </a:rPr>
              <a:t>Almirall no otorga, ni implícita ni explícitamente, ninguna garantía de imparcialidad, precisión, integridad o exactitud de la información, opinión y declaraciones expresadas en dicha Presentación o en discusiones que puedan tener lugar durante su utilización.</a:t>
            </a:r>
          </a:p>
          <a:p>
            <a:pPr marL="0" indent="0" algn="just">
              <a:lnSpc>
                <a:spcPct val="160000"/>
              </a:lnSpc>
              <a:buNone/>
            </a:pPr>
            <a:r>
              <a:rPr lang="es-ES" sz="1600" dirty="0">
                <a:solidFill>
                  <a:schemeClr val="bg1">
                    <a:lumMod val="50000"/>
                  </a:schemeClr>
                </a:solidFill>
                <a:ea typeface="Noto Sans" panose="020B0502040504020204" pitchFamily="34"/>
                <a:cs typeface="Noto Sans" panose="020B0502040504020204" pitchFamily="34"/>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 </a:t>
            </a:r>
          </a:p>
          <a:p>
            <a:pPr marL="0" indent="0" algn="just">
              <a:lnSpc>
                <a:spcPct val="160000"/>
              </a:lnSpc>
              <a:buNone/>
            </a:pPr>
            <a:r>
              <a:rPr lang="es-ES" sz="1600" dirty="0">
                <a:solidFill>
                  <a:schemeClr val="bg1">
                    <a:lumMod val="50000"/>
                  </a:schemeClr>
                </a:solidFill>
                <a:ea typeface="Noto Sans" panose="020B0502040504020204" pitchFamily="34"/>
                <a:cs typeface="Noto Sans" panose="020B0502040504020204" pitchFamily="34"/>
              </a:rPr>
              <a:t>Igualmente, todos los nombres comerciales, marcas o signos distintivos de cualquier clase contenidos en la Presentación están protegidos por la Ley.</a:t>
            </a:r>
          </a:p>
          <a:p>
            <a:pPr marL="0" indent="0" algn="just">
              <a:lnSpc>
                <a:spcPct val="160000"/>
              </a:lnSpc>
              <a:buNone/>
            </a:pPr>
            <a:r>
              <a:rPr lang="es-ES" sz="1600" dirty="0">
                <a:solidFill>
                  <a:schemeClr val="bg1">
                    <a:lumMod val="50000"/>
                  </a:schemeClr>
                </a:solidFill>
                <a:ea typeface="Noto Sans" panose="020B0502040504020204" pitchFamily="34"/>
                <a:cs typeface="Noto Sans" panose="020B0502040504020204" pitchFamily="34"/>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p:txBody>
      </p:sp>
    </p:spTree>
    <p:extLst>
      <p:ext uri="{BB962C8B-B14F-4D97-AF65-F5344CB8AC3E}">
        <p14:creationId xmlns:p14="http://schemas.microsoft.com/office/powerpoint/2010/main" val="3671399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C28D47C9-437A-39D3-4F6B-32F20FD9BCCA}"/>
              </a:ext>
            </a:extLst>
          </p:cNvPr>
          <p:cNvSpPr>
            <a:spLocks noGrp="1"/>
          </p:cNvSpPr>
          <p:nvPr>
            <p:ph type="title"/>
          </p:nvPr>
        </p:nvSpPr>
        <p:spPr/>
        <p:txBody>
          <a:bodyPr/>
          <a:lstStyle/>
          <a:p>
            <a:r>
              <a:rPr lang="es-ES" dirty="0">
                <a:latin typeface="Arial"/>
                <a:cs typeface="Arial"/>
              </a:rPr>
              <a:t>Tratamientos tópicos: primera línea</a:t>
            </a:r>
          </a:p>
        </p:txBody>
      </p:sp>
      <p:sp>
        <p:nvSpPr>
          <p:cNvPr id="4" name="Marcador de texto 3">
            <a:extLst>
              <a:ext uri="{FF2B5EF4-FFF2-40B4-BE49-F238E27FC236}">
                <a16:creationId xmlns:a16="http://schemas.microsoft.com/office/drawing/2014/main" id="{D7AF6388-4429-3FFD-DE0A-8499565FFA01}"/>
              </a:ext>
            </a:extLst>
          </p:cNvPr>
          <p:cNvSpPr>
            <a:spLocks noGrp="1"/>
          </p:cNvSpPr>
          <p:nvPr>
            <p:ph type="body" sz="quarter" idx="13"/>
          </p:nvPr>
        </p:nvSpPr>
        <p:spPr/>
        <p:txBody>
          <a:bodyPr/>
          <a:lstStyle/>
          <a:p>
            <a:endParaRPr lang="es-ES"/>
          </a:p>
        </p:txBody>
      </p:sp>
      <p:graphicFrame>
        <p:nvGraphicFramePr>
          <p:cNvPr id="5" name="Tabla 8">
            <a:extLst>
              <a:ext uri="{FF2B5EF4-FFF2-40B4-BE49-F238E27FC236}">
                <a16:creationId xmlns:a16="http://schemas.microsoft.com/office/drawing/2014/main" id="{D0C9C6B5-205F-3A8C-72F8-763F0AD0B46F}"/>
              </a:ext>
            </a:extLst>
          </p:cNvPr>
          <p:cNvGraphicFramePr>
            <a:graphicFrameLocks noGrp="1"/>
          </p:cNvGraphicFramePr>
          <p:nvPr>
            <p:extLst>
              <p:ext uri="{D42A27DB-BD31-4B8C-83A1-F6EECF244321}">
                <p14:modId xmlns:p14="http://schemas.microsoft.com/office/powerpoint/2010/main" val="3619930052"/>
              </p:ext>
            </p:extLst>
          </p:nvPr>
        </p:nvGraphicFramePr>
        <p:xfrm>
          <a:off x="487679" y="1656953"/>
          <a:ext cx="11416938" cy="3756016"/>
        </p:xfrm>
        <a:graphic>
          <a:graphicData uri="http://schemas.openxmlformats.org/drawingml/2006/table">
            <a:tbl>
              <a:tblPr firstRow="1" bandRow="1">
                <a:tableStyleId>{5C22544A-7EE6-4342-B048-85BDC9FD1C3A}</a:tableStyleId>
              </a:tblPr>
              <a:tblGrid>
                <a:gridCol w="2251166">
                  <a:extLst>
                    <a:ext uri="{9D8B030D-6E8A-4147-A177-3AD203B41FA5}">
                      <a16:colId xmlns:a16="http://schemas.microsoft.com/office/drawing/2014/main" val="4261514412"/>
                    </a:ext>
                  </a:extLst>
                </a:gridCol>
                <a:gridCol w="9165772">
                  <a:extLst>
                    <a:ext uri="{9D8B030D-6E8A-4147-A177-3AD203B41FA5}">
                      <a16:colId xmlns:a16="http://schemas.microsoft.com/office/drawing/2014/main" val="597991378"/>
                    </a:ext>
                  </a:extLst>
                </a:gridCol>
              </a:tblGrid>
              <a:tr h="87478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b="1" dirty="0">
                          <a:effectLst/>
                          <a:latin typeface="Arial" panose="020B0604020202020204" pitchFamily="34" charset="0"/>
                          <a:ea typeface="Calibri" panose="020F0502020204030204" pitchFamily="34" charset="0"/>
                          <a:cs typeface="Times New Roman" panose="02020603050405020304" pitchFamily="18" charset="0"/>
                        </a:rPr>
                        <a:t>Combinación en dosis fijas de </a:t>
                      </a:r>
                      <a:r>
                        <a:rPr lang="es-ES" sz="1800" b="1" dirty="0" err="1">
                          <a:effectLst/>
                          <a:latin typeface="Arial" panose="020B0604020202020204" pitchFamily="34" charset="0"/>
                          <a:ea typeface="Calibri" panose="020F0502020204030204" pitchFamily="34" charset="0"/>
                          <a:cs typeface="Times New Roman" panose="02020603050405020304" pitchFamily="18" charset="0"/>
                        </a:rPr>
                        <a:t>calcipotriol</a:t>
                      </a:r>
                      <a:r>
                        <a:rPr lang="es-ES" sz="1800" b="1" dirty="0">
                          <a:effectLst/>
                          <a:latin typeface="Arial" panose="020B0604020202020204" pitchFamily="34" charset="0"/>
                          <a:ea typeface="Calibri" panose="020F0502020204030204" pitchFamily="34" charset="0"/>
                          <a:cs typeface="Times New Roman" panose="02020603050405020304" pitchFamily="18" charset="0"/>
                        </a:rPr>
                        <a:t> y corticoides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hMerge="1">
                  <a:txBody>
                    <a:bodyPr/>
                    <a:lstStyle/>
                    <a:p>
                      <a:endParaRPr lang="es-ES"/>
                    </a:p>
                  </a:txBody>
                  <a:tcPr/>
                </a:tc>
                <a:extLst>
                  <a:ext uri="{0D108BD9-81ED-4DB2-BD59-A6C34878D82A}">
                    <a16:rowId xmlns:a16="http://schemas.microsoft.com/office/drawing/2014/main" val="3863725651"/>
                  </a:ext>
                </a:extLst>
              </a:tr>
              <a:tr h="791471">
                <a:tc>
                  <a:txBody>
                    <a:bodyPr/>
                    <a:lstStyle/>
                    <a:p>
                      <a:pPr algn="l"/>
                      <a:r>
                        <a:rPr lang="es-ES" sz="1600" b="1" dirty="0"/>
                        <a:t>Uso preferente</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s-ES" sz="1600" dirty="0"/>
                        <a:t>En psoriasis con hiperqueratosis. Tiene un inicio de acción rápido y ha demostrado mayor eficacia y seguridad que los tratamientos monocomponente.</a:t>
                      </a:r>
                    </a:p>
                  </a:txBody>
                  <a:tcPr/>
                </a:tc>
                <a:extLst>
                  <a:ext uri="{0D108BD9-81ED-4DB2-BD59-A6C34878D82A}">
                    <a16:rowId xmlns:a16="http://schemas.microsoft.com/office/drawing/2014/main" val="388627060"/>
                  </a:ext>
                </a:extLst>
              </a:tr>
              <a:tr h="791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Actividad</a:t>
                      </a:r>
                    </a:p>
                    <a:p>
                      <a:pPr algn="l"/>
                      <a:endParaRPr lang="es-ES" sz="1600" b="1" dirty="0"/>
                    </a:p>
                  </a:txBody>
                  <a:tcPr/>
                </a:tc>
                <a:tc>
                  <a:txBody>
                    <a:bodyPr/>
                    <a:lstStyle/>
                    <a:p>
                      <a:pPr algn="l"/>
                      <a:r>
                        <a:rPr lang="es-ES" sz="1600" dirty="0"/>
                        <a:t>Mejora de la proliferación y diferenciación de los queratinocitos del </a:t>
                      </a:r>
                      <a:r>
                        <a:rPr lang="es-ES" sz="1600" dirty="0" err="1"/>
                        <a:t>calcipotriol</a:t>
                      </a:r>
                      <a:r>
                        <a:rPr lang="es-ES" sz="1600" dirty="0"/>
                        <a:t>, más efecto antiinflamatorio del corticosteroide. Eficacia y seguridad mayor que los componentes por separado.</a:t>
                      </a:r>
                    </a:p>
                  </a:txBody>
                  <a:tcPr/>
                </a:tc>
                <a:extLst>
                  <a:ext uri="{0D108BD9-81ED-4DB2-BD59-A6C34878D82A}">
                    <a16:rowId xmlns:a16="http://schemas.microsoft.com/office/drawing/2014/main" val="3609982287"/>
                  </a:ext>
                </a:extLst>
              </a:tr>
              <a:tr h="791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Posología inicio</a:t>
                      </a:r>
                    </a:p>
                    <a:p>
                      <a:pPr algn="l"/>
                      <a:endParaRPr lang="es-ES" sz="1600" b="1" dirty="0"/>
                    </a:p>
                  </a:txBody>
                  <a:tcPr/>
                </a:tc>
                <a:tc>
                  <a:txBody>
                    <a:bodyPr/>
                    <a:lstStyle/>
                    <a:p>
                      <a:pPr algn="l"/>
                      <a:r>
                        <a:rPr lang="es-ES" sz="1600" dirty="0"/>
                        <a:t>1  vez al día por 8 semanas.</a:t>
                      </a:r>
                    </a:p>
                  </a:txBody>
                  <a:tcPr/>
                </a:tc>
                <a:extLst>
                  <a:ext uri="{0D108BD9-81ED-4DB2-BD59-A6C34878D82A}">
                    <a16:rowId xmlns:a16="http://schemas.microsoft.com/office/drawing/2014/main" val="1946760703"/>
                  </a:ext>
                </a:extLst>
              </a:tr>
              <a:tr h="506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t>Efectos secundarios</a:t>
                      </a:r>
                    </a:p>
                  </a:txBody>
                  <a:tcPr/>
                </a:tc>
                <a:tc>
                  <a:txBody>
                    <a:bodyPr/>
                    <a:lstStyle/>
                    <a:p>
                      <a:pPr algn="l"/>
                      <a:r>
                        <a:rPr lang="es-ES" sz="1600" dirty="0">
                          <a:effectLst/>
                          <a:latin typeface="+mn-lt"/>
                          <a:ea typeface="Calibri" panose="020F0502020204030204" pitchFamily="34" charset="0"/>
                          <a:cs typeface="Times New Roman"/>
                        </a:rPr>
                        <a:t>Irritación, prurito.</a:t>
                      </a:r>
                      <a:endParaRPr lang="es-ES" sz="1600" dirty="0">
                        <a:latin typeface="+mn-lt"/>
                        <a:cs typeface="Times New Roman"/>
                      </a:endParaRPr>
                    </a:p>
                  </a:txBody>
                  <a:tcPr/>
                </a:tc>
                <a:extLst>
                  <a:ext uri="{0D108BD9-81ED-4DB2-BD59-A6C34878D82A}">
                    <a16:rowId xmlns:a16="http://schemas.microsoft.com/office/drawing/2014/main" val="3079020024"/>
                  </a:ext>
                </a:extLst>
              </a:tr>
            </a:tbl>
          </a:graphicData>
        </a:graphic>
      </p:graphicFrame>
      <p:sp>
        <p:nvSpPr>
          <p:cNvPr id="2" name="TextBox 1">
            <a:extLst>
              <a:ext uri="{FF2B5EF4-FFF2-40B4-BE49-F238E27FC236}">
                <a16:creationId xmlns:a16="http://schemas.microsoft.com/office/drawing/2014/main" id="{5CB2D652-7FAD-ABBD-7762-BDA235481FA1}"/>
              </a:ext>
            </a:extLst>
          </p:cNvPr>
          <p:cNvSpPr txBox="1"/>
          <p:nvPr/>
        </p:nvSpPr>
        <p:spPr>
          <a:xfrm>
            <a:off x="487679" y="6300500"/>
            <a:ext cx="9682480" cy="261610"/>
          </a:xfrm>
          <a:prstGeom prst="rect">
            <a:avLst/>
          </a:prstGeom>
          <a:noFill/>
        </p:spPr>
        <p:txBody>
          <a:bodyPr wrap="square">
            <a:spAutoFit/>
          </a:bodyPr>
          <a:lstStyle/>
          <a:p>
            <a:r>
              <a:rPr lang="en-US" sz="1050" dirty="0" err="1">
                <a:solidFill>
                  <a:schemeClr val="bg1">
                    <a:lumMod val="50000"/>
                  </a:schemeClr>
                </a:solidFill>
                <a:latin typeface="Arial" panose="020B0604020202020204" pitchFamily="34" charset="0"/>
              </a:rPr>
              <a:t>C</a:t>
            </a:r>
            <a:r>
              <a:rPr lang="en-US" sz="1050" b="0" i="0" dirty="0" err="1">
                <a:solidFill>
                  <a:schemeClr val="bg1">
                    <a:lumMod val="50000"/>
                  </a:schemeClr>
                </a:solidFill>
                <a:effectLst/>
                <a:latin typeface="Arial" panose="020B0604020202020204" pitchFamily="34" charset="0"/>
              </a:rPr>
              <a:t>onsultar</a:t>
            </a:r>
            <a:r>
              <a:rPr lang="en-US" sz="1050" b="0" i="0" dirty="0">
                <a:solidFill>
                  <a:schemeClr val="bg1">
                    <a:lumMod val="50000"/>
                  </a:schemeClr>
                </a:solidFill>
                <a:effectLst/>
                <a:latin typeface="Arial" panose="020B0604020202020204" pitchFamily="34" charset="0"/>
              </a:rPr>
              <a:t> la </a:t>
            </a:r>
            <a:r>
              <a:rPr lang="en-US" sz="1050" b="0" i="0" dirty="0" err="1">
                <a:solidFill>
                  <a:schemeClr val="bg1">
                    <a:lumMod val="50000"/>
                  </a:schemeClr>
                </a:solidFill>
                <a:effectLst/>
                <a:latin typeface="Arial" panose="020B0604020202020204" pitchFamily="34" charset="0"/>
              </a:rPr>
              <a:t>ficha</a:t>
            </a:r>
            <a:r>
              <a:rPr lang="en-US" sz="1050" b="0" i="0" dirty="0">
                <a:solidFill>
                  <a:schemeClr val="bg1">
                    <a:lumMod val="50000"/>
                  </a:schemeClr>
                </a:solidFill>
                <a:effectLst/>
                <a:latin typeface="Arial" panose="020B0604020202020204" pitchFamily="34" charset="0"/>
              </a:rPr>
              <a:t> </a:t>
            </a:r>
            <a:r>
              <a:rPr lang="en-US" sz="1050" b="0" i="0" dirty="0" err="1">
                <a:solidFill>
                  <a:schemeClr val="bg1">
                    <a:lumMod val="50000"/>
                  </a:schemeClr>
                </a:solidFill>
                <a:effectLst/>
                <a:latin typeface="Arial" panose="020B0604020202020204" pitchFamily="34" charset="0"/>
              </a:rPr>
              <a:t>técnica</a:t>
            </a:r>
            <a:r>
              <a:rPr lang="en-US" sz="1050" b="0" i="0" dirty="0">
                <a:solidFill>
                  <a:schemeClr val="bg1">
                    <a:lumMod val="50000"/>
                  </a:schemeClr>
                </a:solidFill>
                <a:effectLst/>
                <a:latin typeface="Arial" panose="020B0604020202020204" pitchFamily="34" charset="0"/>
              </a:rPr>
              <a:t> de </a:t>
            </a:r>
            <a:r>
              <a:rPr lang="en-US" sz="1050" b="0" i="0" dirty="0" err="1">
                <a:solidFill>
                  <a:schemeClr val="bg1">
                    <a:lumMod val="50000"/>
                  </a:schemeClr>
                </a:solidFill>
                <a:effectLst/>
                <a:latin typeface="Arial" panose="020B0604020202020204" pitchFamily="34" charset="0"/>
              </a:rPr>
              <a:t>cada</a:t>
            </a:r>
            <a:r>
              <a:rPr lang="en-US" sz="1050" b="0" i="0" dirty="0">
                <a:solidFill>
                  <a:schemeClr val="bg1">
                    <a:lumMod val="50000"/>
                  </a:schemeClr>
                </a:solidFill>
                <a:effectLst/>
                <a:latin typeface="Arial" panose="020B0604020202020204" pitchFamily="34" charset="0"/>
              </a:rPr>
              <a:t> </a:t>
            </a:r>
            <a:r>
              <a:rPr lang="en-US" sz="1050" b="0" i="0" dirty="0" err="1">
                <a:solidFill>
                  <a:schemeClr val="bg1">
                    <a:lumMod val="50000"/>
                  </a:schemeClr>
                </a:solidFill>
                <a:effectLst/>
                <a:latin typeface="Arial" panose="020B0604020202020204" pitchFamily="34" charset="0"/>
              </a:rPr>
              <a:t>medicamento</a:t>
            </a:r>
            <a:r>
              <a:rPr lang="en-US" sz="1050" b="0" i="0" dirty="0">
                <a:solidFill>
                  <a:schemeClr val="bg1">
                    <a:lumMod val="50000"/>
                  </a:schemeClr>
                </a:solidFill>
                <a:effectLst/>
                <a:latin typeface="Arial" panose="020B0604020202020204" pitchFamily="34" charset="0"/>
              </a:rPr>
              <a:t> antes de </a:t>
            </a:r>
            <a:r>
              <a:rPr lang="en-US" sz="1050" b="0" i="0" dirty="0" err="1">
                <a:solidFill>
                  <a:schemeClr val="bg1">
                    <a:lumMod val="50000"/>
                  </a:schemeClr>
                </a:solidFill>
                <a:effectLst/>
                <a:latin typeface="Arial" panose="020B0604020202020204" pitchFamily="34" charset="0"/>
              </a:rPr>
              <a:t>prescribir</a:t>
            </a:r>
            <a:endParaRPr lang="en-US" sz="1050" dirty="0">
              <a:solidFill>
                <a:schemeClr val="bg1">
                  <a:lumMod val="50000"/>
                </a:schemeClr>
              </a:solidFill>
            </a:endParaRPr>
          </a:p>
        </p:txBody>
      </p:sp>
    </p:spTree>
    <p:extLst>
      <p:ext uri="{BB962C8B-B14F-4D97-AF65-F5344CB8AC3E}">
        <p14:creationId xmlns:p14="http://schemas.microsoft.com/office/powerpoint/2010/main" val="4139134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C28C86-3B73-9225-1BB8-F06702812BF3}"/>
              </a:ext>
            </a:extLst>
          </p:cNvPr>
          <p:cNvSpPr>
            <a:spLocks noGrp="1"/>
          </p:cNvSpPr>
          <p:nvPr>
            <p:ph type="ctrTitle"/>
          </p:nvPr>
        </p:nvSpPr>
        <p:spPr/>
        <p:txBody>
          <a:bodyPr/>
          <a:lstStyle/>
          <a:p>
            <a:r>
              <a:rPr lang="es-ES" dirty="0"/>
              <a:t>CASOS CLÍNICOS</a:t>
            </a:r>
            <a:endParaRPr lang="en-US" dirty="0"/>
          </a:p>
        </p:txBody>
      </p:sp>
    </p:spTree>
    <p:extLst>
      <p:ext uri="{BB962C8B-B14F-4D97-AF65-F5344CB8AC3E}">
        <p14:creationId xmlns:p14="http://schemas.microsoft.com/office/powerpoint/2010/main" val="2625327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659E44-3E46-972C-CB31-229F718C4085}"/>
              </a:ext>
            </a:extLst>
          </p:cNvPr>
          <p:cNvSpPr>
            <a:spLocks noGrp="1"/>
          </p:cNvSpPr>
          <p:nvPr>
            <p:ph type="title"/>
          </p:nvPr>
        </p:nvSpPr>
        <p:spPr/>
        <p:txBody>
          <a:bodyPr/>
          <a:lstStyle/>
          <a:p>
            <a:r>
              <a:rPr lang="es-ES" dirty="0"/>
              <a:t>Caso clínico 1</a:t>
            </a:r>
          </a:p>
        </p:txBody>
      </p:sp>
      <p:sp>
        <p:nvSpPr>
          <p:cNvPr id="3" name="Marcador de contenido 2">
            <a:extLst>
              <a:ext uri="{FF2B5EF4-FFF2-40B4-BE49-F238E27FC236}">
                <a16:creationId xmlns:a16="http://schemas.microsoft.com/office/drawing/2014/main" id="{C8E281F3-C3D7-3BC1-8F80-568404F3B96A}"/>
              </a:ext>
            </a:extLst>
          </p:cNvPr>
          <p:cNvSpPr>
            <a:spLocks noGrp="1"/>
          </p:cNvSpPr>
          <p:nvPr>
            <p:ph idx="1"/>
          </p:nvPr>
        </p:nvSpPr>
        <p:spPr>
          <a:xfrm>
            <a:off x="541056" y="1478136"/>
            <a:ext cx="5803288" cy="4466763"/>
          </a:xfrm>
        </p:spPr>
        <p:txBody>
          <a:bodyPr vert="horz" lIns="91440" tIns="45720" rIns="91440" bIns="45720" rtlCol="0" anchor="t">
            <a:normAutofit fontScale="92500"/>
          </a:bodyPr>
          <a:lstStyle/>
          <a:p>
            <a:r>
              <a:rPr lang="es-ES" sz="1800" dirty="0">
                <a:effectLst/>
                <a:latin typeface="Arial" panose="020B0604020202020204" pitchFamily="34" charset="0"/>
                <a:ea typeface="Times New Roman" panose="02020603050405020304" pitchFamily="18" charset="0"/>
                <a:cs typeface="Times New Roman" panose="02020603050405020304" pitchFamily="18" charset="0"/>
              </a:rPr>
              <a:t>Aparece por primera vez a la consulta Antonio, un hombre de 45 años, con antecedentes personales de:</a:t>
            </a:r>
          </a:p>
          <a:p>
            <a:pPr lvl="1"/>
            <a:r>
              <a:rPr lang="es-ES" sz="1800" dirty="0">
                <a:effectLst/>
                <a:latin typeface="Arial" panose="020B0604020202020204" pitchFamily="34" charset="0"/>
                <a:ea typeface="Times New Roman" panose="02020603050405020304" pitchFamily="18" charset="0"/>
                <a:cs typeface="Times New Roman" panose="02020603050405020304" pitchFamily="18" charset="0"/>
              </a:rPr>
              <a:t>sobrepeso</a:t>
            </a:r>
          </a:p>
          <a:p>
            <a:pPr lvl="1"/>
            <a:r>
              <a:rPr lang="es-ES" sz="1800" dirty="0">
                <a:effectLst/>
                <a:latin typeface="Arial" panose="020B0604020202020204" pitchFamily="34" charset="0"/>
                <a:ea typeface="Times New Roman" panose="02020603050405020304" pitchFamily="18" charset="0"/>
                <a:cs typeface="Times New Roman" panose="02020603050405020304" pitchFamily="18" charset="0"/>
              </a:rPr>
              <a:t>artrosis en tratamiento intermitente con ibuprofeno 600 mg/12 h </a:t>
            </a:r>
          </a:p>
          <a:p>
            <a:pPr lvl="1"/>
            <a:r>
              <a:rPr lang="es-ES" sz="1800" dirty="0">
                <a:effectLst/>
                <a:latin typeface="Arial" panose="020B0604020202020204" pitchFamily="34" charset="0"/>
                <a:ea typeface="Times New Roman" panose="02020603050405020304" pitchFamily="18" charset="0"/>
                <a:cs typeface="Times New Roman" panose="02020603050405020304" pitchFamily="18" charset="0"/>
              </a:rPr>
              <a:t>hipertensión en tratamiento con Enalapril 20 mg/24 horas. </a:t>
            </a:r>
          </a:p>
          <a:p>
            <a:r>
              <a:rPr lang="es-ES" sz="1800" dirty="0">
                <a:effectLst/>
                <a:latin typeface="Arial"/>
                <a:ea typeface="Times New Roman" panose="02020603050405020304" pitchFamily="18" charset="0"/>
                <a:cs typeface="Times New Roman"/>
              </a:rPr>
              <a:t>Consulta por presentar lesiones de psoriasis en brazos y piernas desde hace años, a brotes. Comenta que se cansó de </a:t>
            </a:r>
            <a:r>
              <a:rPr lang="es-ES" sz="1800" dirty="0">
                <a:latin typeface="Arial"/>
                <a:ea typeface="Times New Roman" panose="02020603050405020304" pitchFamily="18" charset="0"/>
                <a:cs typeface="Times New Roman"/>
              </a:rPr>
              <a:t>seguir tratamientos</a:t>
            </a:r>
            <a:r>
              <a:rPr lang="es-ES" sz="1800" dirty="0">
                <a:effectLst/>
                <a:latin typeface="Arial"/>
                <a:ea typeface="Times New Roman" panose="02020603050405020304" pitchFamily="18" charset="0"/>
                <a:cs typeface="Times New Roman"/>
              </a:rPr>
              <a:t> que no acababan de </a:t>
            </a:r>
            <a:r>
              <a:rPr lang="es-ES" sz="1800" dirty="0">
                <a:latin typeface="Arial"/>
                <a:ea typeface="Times New Roman" panose="02020603050405020304" pitchFamily="18" charset="0"/>
                <a:cs typeface="Times New Roman"/>
              </a:rPr>
              <a:t>eliminarle </a:t>
            </a:r>
            <a:r>
              <a:rPr lang="es-ES" sz="1800" dirty="0">
                <a:effectLst/>
                <a:latin typeface="Arial"/>
                <a:ea typeface="Times New Roman" panose="02020603050405020304" pitchFamily="18" charset="0"/>
                <a:cs typeface="Times New Roman"/>
              </a:rPr>
              <a:t>las placas.</a:t>
            </a:r>
            <a:r>
              <a:rPr lang="es-ES" sz="1800" dirty="0">
                <a:latin typeface="Arial"/>
                <a:ea typeface="Times New Roman" panose="02020603050405020304" pitchFamily="18" charset="0"/>
                <a:cs typeface="Times New Roman"/>
              </a:rPr>
              <a:t> </a:t>
            </a:r>
            <a:endParaRPr lang="es-ES" sz="1800" dirty="0">
              <a:effectLst/>
              <a:latin typeface="Times New Roman"/>
              <a:ea typeface="Calibri" panose="020F0502020204030204" pitchFamily="34" charset="0"/>
              <a:cs typeface="Times New Roman" panose="02020603050405020304" pitchFamily="18" charset="0"/>
            </a:endParaRPr>
          </a:p>
          <a:p>
            <a:r>
              <a:rPr lang="es-ES" b="1" dirty="0">
                <a:latin typeface="Arial"/>
                <a:cs typeface="Arial"/>
              </a:rPr>
              <a:t>¿Qué haremos?</a:t>
            </a:r>
          </a:p>
        </p:txBody>
      </p:sp>
      <p:sp>
        <p:nvSpPr>
          <p:cNvPr id="4" name="Marcador de texto 3">
            <a:extLst>
              <a:ext uri="{FF2B5EF4-FFF2-40B4-BE49-F238E27FC236}">
                <a16:creationId xmlns:a16="http://schemas.microsoft.com/office/drawing/2014/main" id="{2171322F-AC58-0C9C-4813-A8DADBF4766C}"/>
              </a:ext>
            </a:extLst>
          </p:cNvPr>
          <p:cNvSpPr>
            <a:spLocks noGrp="1"/>
          </p:cNvSpPr>
          <p:nvPr>
            <p:ph type="body" sz="quarter" idx="13"/>
          </p:nvPr>
        </p:nvSpPr>
        <p:spPr/>
        <p:txBody>
          <a:bodyPr/>
          <a:lstStyle/>
          <a:p>
            <a:endParaRPr lang="es-ES"/>
          </a:p>
        </p:txBody>
      </p:sp>
      <p:pic>
        <p:nvPicPr>
          <p:cNvPr id="5" name="Imagen 4">
            <a:extLst>
              <a:ext uri="{FF2B5EF4-FFF2-40B4-BE49-F238E27FC236}">
                <a16:creationId xmlns:a16="http://schemas.microsoft.com/office/drawing/2014/main" id="{D392F990-EFF0-985B-C76D-1B6BED49FC8D}"/>
              </a:ext>
            </a:extLst>
          </p:cNvPr>
          <p:cNvPicPr>
            <a:picLocks noChangeAspect="1"/>
          </p:cNvPicPr>
          <p:nvPr/>
        </p:nvPicPr>
        <p:blipFill rotWithShape="1">
          <a:blip r:embed="rId2"/>
          <a:srcRect l="9407" r="11879" b="17329"/>
          <a:stretch/>
        </p:blipFill>
        <p:spPr>
          <a:xfrm>
            <a:off x="7441394" y="2355274"/>
            <a:ext cx="3836194" cy="3021806"/>
          </a:xfrm>
          <a:prstGeom prst="rect">
            <a:avLst/>
          </a:prstGeom>
        </p:spPr>
      </p:pic>
    </p:spTree>
    <p:extLst>
      <p:ext uri="{BB962C8B-B14F-4D97-AF65-F5344CB8AC3E}">
        <p14:creationId xmlns:p14="http://schemas.microsoft.com/office/powerpoint/2010/main" val="450096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68AD63-4771-7306-B640-7D328575A786}"/>
              </a:ext>
            </a:extLst>
          </p:cNvPr>
          <p:cNvSpPr>
            <a:spLocks noGrp="1"/>
          </p:cNvSpPr>
          <p:nvPr>
            <p:ph type="title"/>
          </p:nvPr>
        </p:nvSpPr>
        <p:spPr>
          <a:xfrm>
            <a:off x="1702776" y="212525"/>
            <a:ext cx="8198217" cy="565035"/>
          </a:xfrm>
        </p:spPr>
        <p:txBody>
          <a:bodyPr>
            <a:normAutofit fontScale="90000"/>
          </a:bodyPr>
          <a:lstStyle/>
          <a:p>
            <a:r>
              <a:rPr lang="es-ES" dirty="0"/>
              <a:t>Preguntaremos por los factores desencadenantes</a:t>
            </a:r>
          </a:p>
        </p:txBody>
      </p:sp>
      <p:graphicFrame>
        <p:nvGraphicFramePr>
          <p:cNvPr id="6" name="Tabla 5">
            <a:extLst>
              <a:ext uri="{FF2B5EF4-FFF2-40B4-BE49-F238E27FC236}">
                <a16:creationId xmlns:a16="http://schemas.microsoft.com/office/drawing/2014/main" id="{C711ADC9-B743-BE18-D417-FCC02F640DC3}"/>
              </a:ext>
            </a:extLst>
          </p:cNvPr>
          <p:cNvGraphicFramePr>
            <a:graphicFrameLocks/>
          </p:cNvGraphicFramePr>
          <p:nvPr>
            <p:extLst>
              <p:ext uri="{D42A27DB-BD31-4B8C-83A1-F6EECF244321}">
                <p14:modId xmlns:p14="http://schemas.microsoft.com/office/powerpoint/2010/main" val="1531868093"/>
              </p:ext>
            </p:extLst>
          </p:nvPr>
        </p:nvGraphicFramePr>
        <p:xfrm>
          <a:off x="2473234" y="1163174"/>
          <a:ext cx="6397202" cy="5029200"/>
        </p:xfrm>
        <a:graphic>
          <a:graphicData uri="http://schemas.openxmlformats.org/drawingml/2006/table">
            <a:tbl>
              <a:tblPr firstRow="1" bandRow="1">
                <a:tableStyleId>{5C22544A-7EE6-4342-B048-85BDC9FD1C3A}</a:tableStyleId>
              </a:tblPr>
              <a:tblGrid>
                <a:gridCol w="3198601">
                  <a:extLst>
                    <a:ext uri="{9D8B030D-6E8A-4147-A177-3AD203B41FA5}">
                      <a16:colId xmlns:a16="http://schemas.microsoft.com/office/drawing/2014/main" val="3865989901"/>
                    </a:ext>
                  </a:extLst>
                </a:gridCol>
                <a:gridCol w="3198601">
                  <a:extLst>
                    <a:ext uri="{9D8B030D-6E8A-4147-A177-3AD203B41FA5}">
                      <a16:colId xmlns:a16="http://schemas.microsoft.com/office/drawing/2014/main" val="1477348189"/>
                    </a:ext>
                  </a:extLst>
                </a:gridCol>
              </a:tblGrid>
              <a:tr h="730853">
                <a:tc>
                  <a:txBody>
                    <a:bodyPr/>
                    <a:lstStyle/>
                    <a:p>
                      <a:r>
                        <a:rPr lang="es-ES" sz="2400" dirty="0"/>
                        <a:t>Externos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chemeClr val="bg1"/>
                          </a:solidFill>
                        </a:rPr>
                        <a:t>Internos</a:t>
                      </a:r>
                    </a:p>
                    <a:p>
                      <a:endParaRPr lang="es-ES" sz="2400" dirty="0"/>
                    </a:p>
                  </a:txBody>
                  <a:tcPr/>
                </a:tc>
                <a:extLst>
                  <a:ext uri="{0D108BD9-81ED-4DB2-BD59-A6C34878D82A}">
                    <a16:rowId xmlns:a16="http://schemas.microsoft.com/office/drawing/2014/main" val="790327801"/>
                  </a:ext>
                </a:extLst>
              </a:tr>
              <a:tr h="329335">
                <a:tc>
                  <a:txBody>
                    <a:bodyPr/>
                    <a:lstStyle/>
                    <a:p>
                      <a:r>
                        <a:rPr lang="es-ES" dirty="0"/>
                        <a:t>Alcohol, tabaco</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sz="1800" dirty="0"/>
                        <a:t>Obesidad</a:t>
                      </a:r>
                    </a:p>
                  </a:txBody>
                  <a:tcPr/>
                </a:tc>
                <a:extLst>
                  <a:ext uri="{0D108BD9-81ED-4DB2-BD59-A6C34878D82A}">
                    <a16:rowId xmlns:a16="http://schemas.microsoft.com/office/drawing/2014/main" val="1798217359"/>
                  </a:ext>
                </a:extLst>
              </a:tr>
              <a:tr h="329335">
                <a:tc>
                  <a:txBody>
                    <a:bodyPr/>
                    <a:lstStyle/>
                    <a:p>
                      <a:r>
                        <a:rPr lang="es-ES" dirty="0"/>
                        <a:t>Clima frío, polución</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sz="1800" dirty="0"/>
                        <a:t>Diabetes mellitus</a:t>
                      </a:r>
                    </a:p>
                  </a:txBody>
                  <a:tcPr/>
                </a:tc>
                <a:extLst>
                  <a:ext uri="{0D108BD9-81ED-4DB2-BD59-A6C34878D82A}">
                    <a16:rowId xmlns:a16="http://schemas.microsoft.com/office/drawing/2014/main" val="3933814358"/>
                  </a:ext>
                </a:extLst>
              </a:tr>
              <a:tr h="329335">
                <a:tc>
                  <a:txBody>
                    <a:bodyPr/>
                    <a:lstStyle/>
                    <a:p>
                      <a:r>
                        <a:rPr lang="es-ES" dirty="0"/>
                        <a:t>Infecciones (estreptococo, estafilococo, cándida, VIH)</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sz="1800" dirty="0"/>
                        <a:t>Dislipemia</a:t>
                      </a:r>
                    </a:p>
                  </a:txBody>
                  <a:tcPr/>
                </a:tc>
                <a:extLst>
                  <a:ext uri="{0D108BD9-81ED-4DB2-BD59-A6C34878D82A}">
                    <a16:rowId xmlns:a16="http://schemas.microsoft.com/office/drawing/2014/main" val="4128257250"/>
                  </a:ext>
                </a:extLst>
              </a:tr>
              <a:tr h="329335">
                <a:tc>
                  <a:txBody>
                    <a:bodyPr/>
                    <a:lstStyle/>
                    <a:p>
                      <a:r>
                        <a:rPr lang="es-ES" dirty="0"/>
                        <a:t>Vacunas</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sz="1800" dirty="0"/>
                        <a:t>Hipertensión</a:t>
                      </a:r>
                    </a:p>
                  </a:txBody>
                  <a:tcPr/>
                </a:tc>
                <a:extLst>
                  <a:ext uri="{0D108BD9-81ED-4DB2-BD59-A6C34878D82A}">
                    <a16:rowId xmlns:a16="http://schemas.microsoft.com/office/drawing/2014/main" val="629442685"/>
                  </a:ext>
                </a:extLst>
              </a:tr>
              <a:tr h="568441">
                <a:tc>
                  <a:txBody>
                    <a:bodyPr/>
                    <a:lstStyle/>
                    <a:p>
                      <a:r>
                        <a:rPr lang="es-ES" dirty="0"/>
                        <a:t>Traumas físicos (quemaduras térmicas, solares, golpes y heridas)</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t>Síndrome metabólico</a:t>
                      </a:r>
                    </a:p>
                    <a:p>
                      <a:endParaRPr lang="es-ES" sz="1800" dirty="0"/>
                    </a:p>
                  </a:txBody>
                  <a:tcPr/>
                </a:tc>
                <a:extLst>
                  <a:ext uri="{0D108BD9-81ED-4DB2-BD59-A6C34878D82A}">
                    <a16:rowId xmlns:a16="http://schemas.microsoft.com/office/drawing/2014/main" val="2046517085"/>
                  </a:ext>
                </a:extLst>
              </a:tr>
              <a:tr h="568441">
                <a:tc>
                  <a:txBody>
                    <a:bodyPr/>
                    <a:lstStyle/>
                    <a:p>
                      <a:r>
                        <a:rPr lang="es-ES" dirty="0"/>
                        <a:t>Fármacos (AINE, IECA, litio, beta-bloqueantes, antipalúdicos, suspensión brusca de corticoides orales)</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a:t>Trastornos emocionales (estrés , ansiedad)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s-ES" sz="1800" dirty="0"/>
                    </a:p>
                  </a:txBody>
                  <a:tcPr/>
                </a:tc>
                <a:extLst>
                  <a:ext uri="{0D108BD9-81ED-4DB2-BD59-A6C34878D82A}">
                    <a16:rowId xmlns:a16="http://schemas.microsoft.com/office/drawing/2014/main" val="101725862"/>
                  </a:ext>
                </a:extLst>
              </a:tr>
              <a:tr h="329335">
                <a:tc>
                  <a:txBody>
                    <a:bodyPr/>
                    <a:lstStyle/>
                    <a:p>
                      <a:r>
                        <a:rPr lang="es-ES" dirty="0"/>
                        <a:t>Algunos limpiadores domésticos</a:t>
                      </a:r>
                    </a:p>
                  </a:txBody>
                  <a:tcPr/>
                </a:tc>
                <a:tc>
                  <a:txBody>
                    <a:bodyPr/>
                    <a:lstStyle/>
                    <a:p>
                      <a:endParaRPr lang="es-ES" dirty="0"/>
                    </a:p>
                  </a:txBody>
                  <a:tcPr/>
                </a:tc>
                <a:extLst>
                  <a:ext uri="{0D108BD9-81ED-4DB2-BD59-A6C34878D82A}">
                    <a16:rowId xmlns:a16="http://schemas.microsoft.com/office/drawing/2014/main" val="1377159495"/>
                  </a:ext>
                </a:extLst>
              </a:tr>
            </a:tbl>
          </a:graphicData>
        </a:graphic>
      </p:graphicFrame>
      <p:sp>
        <p:nvSpPr>
          <p:cNvPr id="3" name="CuadroTexto 2">
            <a:extLst>
              <a:ext uri="{FF2B5EF4-FFF2-40B4-BE49-F238E27FC236}">
                <a16:creationId xmlns:a16="http://schemas.microsoft.com/office/drawing/2014/main" id="{0214E29A-4886-B799-2BAB-B52174BB4286}"/>
              </a:ext>
            </a:extLst>
          </p:cNvPr>
          <p:cNvSpPr txBox="1"/>
          <p:nvPr/>
        </p:nvSpPr>
        <p:spPr>
          <a:xfrm>
            <a:off x="282972" y="6366897"/>
            <a:ext cx="11037824" cy="246221"/>
          </a:xfrm>
          <a:prstGeom prst="rect">
            <a:avLst/>
          </a:prstGeom>
          <a:noFill/>
        </p:spPr>
        <p:txBody>
          <a:bodyPr wrap="square" rtlCol="0">
            <a:spAutoFit/>
          </a:bodyPr>
          <a:lstStyle/>
          <a:p>
            <a:r>
              <a:rPr lang="es-ES" sz="1000" dirty="0">
                <a:solidFill>
                  <a:schemeClr val="tx1">
                    <a:lumMod val="50000"/>
                    <a:lumOff val="50000"/>
                  </a:schemeClr>
                </a:solidFill>
              </a:rPr>
              <a:t>Kamiya K, </a:t>
            </a:r>
            <a:r>
              <a:rPr lang="es-ES" sz="1000" dirty="0" err="1">
                <a:solidFill>
                  <a:schemeClr val="tx1">
                    <a:lumMod val="50000"/>
                    <a:lumOff val="50000"/>
                  </a:schemeClr>
                </a:solidFill>
              </a:rPr>
              <a:t>Kishimoto</a:t>
            </a:r>
            <a:r>
              <a:rPr lang="es-ES" sz="1000" dirty="0">
                <a:solidFill>
                  <a:schemeClr val="tx1">
                    <a:lumMod val="50000"/>
                    <a:lumOff val="50000"/>
                  </a:schemeClr>
                </a:solidFill>
              </a:rPr>
              <a:t> M, </a:t>
            </a:r>
            <a:r>
              <a:rPr lang="es-ES" sz="1000" dirty="0" err="1">
                <a:solidFill>
                  <a:schemeClr val="tx1">
                    <a:lumMod val="50000"/>
                    <a:lumOff val="50000"/>
                  </a:schemeClr>
                </a:solidFill>
              </a:rPr>
              <a:t>Sugai</a:t>
            </a:r>
            <a:r>
              <a:rPr lang="es-ES" sz="1000" dirty="0">
                <a:solidFill>
                  <a:schemeClr val="tx1">
                    <a:lumMod val="50000"/>
                    <a:lumOff val="50000"/>
                  </a:schemeClr>
                </a:solidFill>
              </a:rPr>
              <a:t> J, </a:t>
            </a:r>
            <a:r>
              <a:rPr lang="es-ES" sz="1000" dirty="0" err="1">
                <a:solidFill>
                  <a:schemeClr val="tx1">
                    <a:lumMod val="50000"/>
                    <a:lumOff val="50000"/>
                  </a:schemeClr>
                </a:solidFill>
              </a:rPr>
              <a:t>Komine</a:t>
            </a:r>
            <a:r>
              <a:rPr lang="es-ES" sz="1000" dirty="0">
                <a:solidFill>
                  <a:schemeClr val="tx1">
                    <a:lumMod val="50000"/>
                    <a:lumOff val="50000"/>
                  </a:schemeClr>
                </a:solidFill>
              </a:rPr>
              <a:t> M, </a:t>
            </a:r>
            <a:r>
              <a:rPr lang="es-ES" sz="1000" dirty="0" err="1">
                <a:solidFill>
                  <a:schemeClr val="tx1">
                    <a:lumMod val="50000"/>
                    <a:lumOff val="50000"/>
                  </a:schemeClr>
                </a:solidFill>
              </a:rPr>
              <a:t>Ohtsuki</a:t>
            </a:r>
            <a:r>
              <a:rPr lang="es-ES" sz="1000" dirty="0">
                <a:solidFill>
                  <a:schemeClr val="tx1">
                    <a:lumMod val="50000"/>
                    <a:lumOff val="50000"/>
                  </a:schemeClr>
                </a:solidFill>
              </a:rPr>
              <a:t> M. </a:t>
            </a:r>
            <a:r>
              <a:rPr lang="es-ES" sz="1000" dirty="0" err="1">
                <a:solidFill>
                  <a:schemeClr val="tx1">
                    <a:lumMod val="50000"/>
                    <a:lumOff val="50000"/>
                  </a:schemeClr>
                </a:solidFill>
              </a:rPr>
              <a:t>Risk</a:t>
            </a:r>
            <a:r>
              <a:rPr lang="es-ES" sz="1000" dirty="0">
                <a:solidFill>
                  <a:schemeClr val="tx1">
                    <a:lumMod val="50000"/>
                    <a:lumOff val="50000"/>
                  </a:schemeClr>
                </a:solidFill>
              </a:rPr>
              <a:t> </a:t>
            </a:r>
            <a:r>
              <a:rPr lang="es-ES" sz="1000" dirty="0" err="1">
                <a:solidFill>
                  <a:schemeClr val="tx1">
                    <a:lumMod val="50000"/>
                    <a:lumOff val="50000"/>
                  </a:schemeClr>
                </a:solidFill>
              </a:rPr>
              <a:t>Factors</a:t>
            </a:r>
            <a:r>
              <a:rPr lang="es-ES" sz="1000" dirty="0">
                <a:solidFill>
                  <a:schemeClr val="tx1">
                    <a:lumMod val="50000"/>
                    <a:lumOff val="50000"/>
                  </a:schemeClr>
                </a:solidFill>
              </a:rPr>
              <a:t> </a:t>
            </a:r>
            <a:r>
              <a:rPr lang="es-ES" sz="1000" dirty="0" err="1">
                <a:solidFill>
                  <a:schemeClr val="tx1">
                    <a:lumMod val="50000"/>
                    <a:lumOff val="50000"/>
                  </a:schemeClr>
                </a:solidFill>
              </a:rPr>
              <a:t>for</a:t>
            </a:r>
            <a:r>
              <a:rPr lang="es-ES" sz="1000" dirty="0">
                <a:solidFill>
                  <a:schemeClr val="tx1">
                    <a:lumMod val="50000"/>
                    <a:lumOff val="50000"/>
                  </a:schemeClr>
                </a:solidFill>
              </a:rPr>
              <a:t> </a:t>
            </a:r>
            <a:r>
              <a:rPr lang="es-ES" sz="1000" dirty="0" err="1">
                <a:solidFill>
                  <a:schemeClr val="tx1">
                    <a:lumMod val="50000"/>
                    <a:lumOff val="50000"/>
                  </a:schemeClr>
                </a:solidFill>
              </a:rPr>
              <a:t>the</a:t>
            </a:r>
            <a:r>
              <a:rPr lang="es-ES" sz="1000" dirty="0">
                <a:solidFill>
                  <a:schemeClr val="tx1">
                    <a:lumMod val="50000"/>
                    <a:lumOff val="50000"/>
                  </a:schemeClr>
                </a:solidFill>
              </a:rPr>
              <a:t> </a:t>
            </a:r>
            <a:r>
              <a:rPr lang="es-ES" sz="1000" dirty="0" err="1">
                <a:solidFill>
                  <a:schemeClr val="tx1">
                    <a:lumMod val="50000"/>
                    <a:lumOff val="50000"/>
                  </a:schemeClr>
                </a:solidFill>
              </a:rPr>
              <a:t>Development</a:t>
            </a:r>
            <a:r>
              <a:rPr lang="es-ES" sz="1000" dirty="0">
                <a:solidFill>
                  <a:schemeClr val="tx1">
                    <a:lumMod val="50000"/>
                    <a:lumOff val="50000"/>
                  </a:schemeClr>
                </a:solidFill>
              </a:rPr>
              <a:t> </a:t>
            </a:r>
            <a:r>
              <a:rPr lang="es-ES" sz="1000" dirty="0" err="1">
                <a:solidFill>
                  <a:schemeClr val="tx1">
                    <a:lumMod val="50000"/>
                    <a:lumOff val="50000"/>
                  </a:schemeClr>
                </a:solidFill>
              </a:rPr>
              <a:t>of</a:t>
            </a:r>
            <a:r>
              <a:rPr lang="es-ES" sz="1000" dirty="0">
                <a:solidFill>
                  <a:schemeClr val="tx1">
                    <a:lumMod val="50000"/>
                    <a:lumOff val="50000"/>
                  </a:schemeClr>
                </a:solidFill>
              </a:rPr>
              <a:t> Psoriasis. </a:t>
            </a:r>
            <a:r>
              <a:rPr lang="es-ES" sz="1000" dirty="0" err="1">
                <a:solidFill>
                  <a:schemeClr val="tx1">
                    <a:lumMod val="50000"/>
                    <a:lumOff val="50000"/>
                  </a:schemeClr>
                </a:solidFill>
              </a:rPr>
              <a:t>Int</a:t>
            </a:r>
            <a:r>
              <a:rPr lang="es-ES" sz="1000" dirty="0">
                <a:solidFill>
                  <a:schemeClr val="tx1">
                    <a:lumMod val="50000"/>
                    <a:lumOff val="50000"/>
                  </a:schemeClr>
                </a:solidFill>
              </a:rPr>
              <a:t> J Mol </a:t>
            </a:r>
            <a:r>
              <a:rPr lang="es-ES" sz="1000" dirty="0" err="1">
                <a:solidFill>
                  <a:schemeClr val="tx1">
                    <a:lumMod val="50000"/>
                    <a:lumOff val="50000"/>
                  </a:schemeClr>
                </a:solidFill>
              </a:rPr>
              <a:t>Sci</a:t>
            </a:r>
            <a:r>
              <a:rPr lang="es-ES" sz="1000" dirty="0">
                <a:solidFill>
                  <a:schemeClr val="tx1">
                    <a:lumMod val="50000"/>
                    <a:lumOff val="50000"/>
                  </a:schemeClr>
                </a:solidFill>
              </a:rPr>
              <a:t>. 2019;20(18):4347.</a:t>
            </a:r>
          </a:p>
        </p:txBody>
      </p:sp>
    </p:spTree>
    <p:extLst>
      <p:ext uri="{BB962C8B-B14F-4D97-AF65-F5344CB8AC3E}">
        <p14:creationId xmlns:p14="http://schemas.microsoft.com/office/powerpoint/2010/main" val="850353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BA649C-0A05-C788-81E4-9E071D3E8C5D}"/>
              </a:ext>
            </a:extLst>
          </p:cNvPr>
          <p:cNvSpPr>
            <a:spLocks noGrp="1"/>
          </p:cNvSpPr>
          <p:nvPr>
            <p:ph type="title"/>
          </p:nvPr>
        </p:nvSpPr>
        <p:spPr/>
        <p:txBody>
          <a:bodyPr>
            <a:normAutofit fontScale="90000"/>
          </a:bodyPr>
          <a:lstStyle/>
          <a:p>
            <a:pPr algn="ctr"/>
            <a:r>
              <a:rPr lang="es-ES" dirty="0">
                <a:latin typeface="Arial"/>
                <a:cs typeface="Arial"/>
              </a:rPr>
              <a:t>Preguntaremos por sus creencias y conocimientos acerca de la psoriasis…</a:t>
            </a:r>
          </a:p>
        </p:txBody>
      </p:sp>
      <p:sp>
        <p:nvSpPr>
          <p:cNvPr id="7" name="Marcador de contenido 2">
            <a:extLst>
              <a:ext uri="{FF2B5EF4-FFF2-40B4-BE49-F238E27FC236}">
                <a16:creationId xmlns:a16="http://schemas.microsoft.com/office/drawing/2014/main" id="{C9B2D1F5-2473-BA8D-56E0-C7507AD72C78}"/>
              </a:ext>
            </a:extLst>
          </p:cNvPr>
          <p:cNvSpPr txBox="1">
            <a:spLocks/>
          </p:cNvSpPr>
          <p:nvPr/>
        </p:nvSpPr>
        <p:spPr>
          <a:xfrm>
            <a:off x="436553" y="1314994"/>
            <a:ext cx="8385230" cy="5390605"/>
          </a:xfrm>
          <a:prstGeom prst="rect">
            <a:avLst/>
          </a:prstGeom>
        </p:spPr>
        <p:txBody>
          <a:bodyPr vert="horz" lIns="91440" tIns="45720" rIns="91440" bIns="45720" rtlCol="0" anchor="t">
            <a:noAutofit/>
          </a:bodyPr>
          <a:lstStyle>
            <a:lvl1pPr marL="228600" indent="-228600" algn="l" defTabSz="914400" rtl="0" eaLnBrk="1" latinLnBrk="0" hangingPunct="1">
              <a:lnSpc>
                <a:spcPts val="2400"/>
              </a:lnSpc>
              <a:spcBef>
                <a:spcPts val="10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600" dirty="0"/>
              <a:t>Ofrecer </a:t>
            </a:r>
            <a:r>
              <a:rPr lang="es-ES" sz="1600" b="1" dirty="0"/>
              <a:t>consejos individualizados, como</a:t>
            </a:r>
            <a:r>
              <a:rPr lang="es-ES" sz="1600" dirty="0"/>
              <a:t>:</a:t>
            </a:r>
          </a:p>
          <a:p>
            <a:r>
              <a:rPr lang="es-ES" sz="1600" dirty="0">
                <a:latin typeface="Arial"/>
                <a:cs typeface="Arial"/>
              </a:rPr>
              <a:t>La psoriasis es un problema crónico. No puede curarse pero puede tenerla controlada.</a:t>
            </a:r>
          </a:p>
          <a:p>
            <a:r>
              <a:rPr lang="es-ES" sz="1600" dirty="0">
                <a:latin typeface="Arial"/>
                <a:cs typeface="Arial"/>
              </a:rPr>
              <a:t>Evite los factores desencadenantes. Tenga presente que los AINE y algunos fármacos la pueden empeorar.</a:t>
            </a:r>
          </a:p>
          <a:p>
            <a:r>
              <a:rPr lang="es-ES" sz="1600" dirty="0">
                <a:latin typeface="Arial"/>
                <a:cs typeface="Arial"/>
              </a:rPr>
              <a:t>Mantenga alejados el tabaco y el alcohol.</a:t>
            </a:r>
          </a:p>
          <a:p>
            <a:r>
              <a:rPr lang="es-ES" sz="1600" dirty="0">
                <a:latin typeface="Arial"/>
                <a:cs typeface="Arial"/>
              </a:rPr>
              <a:t>Mantenga un buen control de su peso, llevando una dieta mediterránea y adecuada a sus problemas de salud.</a:t>
            </a:r>
          </a:p>
          <a:p>
            <a:r>
              <a:rPr lang="es-ES" sz="1600" dirty="0">
                <a:latin typeface="Arial"/>
                <a:cs typeface="Arial"/>
              </a:rPr>
              <a:t>Tenga su hipertensión bien controlada.</a:t>
            </a:r>
          </a:p>
          <a:p>
            <a:r>
              <a:rPr lang="es-ES" sz="1600" dirty="0">
                <a:latin typeface="Arial"/>
                <a:cs typeface="Arial"/>
              </a:rPr>
              <a:t>Su estado emocional es muy importante en la evolución de su psoriasis. Quiérase.</a:t>
            </a:r>
          </a:p>
          <a:p>
            <a:pPr algn="just">
              <a:lnSpc>
                <a:spcPct val="100000"/>
              </a:lnSpc>
              <a:spcAft>
                <a:spcPts val="1000"/>
              </a:spcAft>
            </a:pPr>
            <a:r>
              <a:rPr lang="es-ES" sz="1600" dirty="0">
                <a:latin typeface="Arial"/>
                <a:cs typeface="Arial"/>
              </a:rPr>
              <a:t>Cuide su piel. Hidrátela tantas veces como pueda, especialmente las zonas afectadas por psoriasis.</a:t>
            </a:r>
          </a:p>
          <a:p>
            <a:pPr algn="just">
              <a:lnSpc>
                <a:spcPct val="100000"/>
              </a:lnSpc>
              <a:spcAft>
                <a:spcPts val="1000"/>
              </a:spcAft>
            </a:pPr>
            <a:r>
              <a:rPr lang="es-ES" sz="1600" dirty="0">
                <a:latin typeface="Arial"/>
                <a:ea typeface="Times New Roman" panose="02020603050405020304" pitchFamily="18" charset="0"/>
                <a:cs typeface="Arial"/>
              </a:rPr>
              <a:t>T</a:t>
            </a:r>
            <a:r>
              <a:rPr lang="es-ES" sz="1600" dirty="0">
                <a:latin typeface="Arial"/>
                <a:ea typeface="Times New Roman" panose="02020603050405020304" pitchFamily="18" charset="0"/>
                <a:cs typeface="Times New Roman"/>
              </a:rPr>
              <a:t>ras la ducha, seque las zonas afectadas con secador y evite el uso de prendas muy ajustadas o sintéticas.</a:t>
            </a:r>
            <a:endParaRPr lang="es-ES" sz="1600" dirty="0">
              <a:latin typeface="Arial"/>
              <a:cs typeface="Times New Roman"/>
            </a:endParaRPr>
          </a:p>
        </p:txBody>
      </p:sp>
      <p:pic>
        <p:nvPicPr>
          <p:cNvPr id="5" name="Imagen 4">
            <a:extLst>
              <a:ext uri="{FF2B5EF4-FFF2-40B4-BE49-F238E27FC236}">
                <a16:creationId xmlns:a16="http://schemas.microsoft.com/office/drawing/2014/main" id="{76EE90EC-F307-4E81-9836-6B8F688599F5}"/>
              </a:ext>
            </a:extLst>
          </p:cNvPr>
          <p:cNvPicPr>
            <a:picLocks noChangeAspect="1"/>
          </p:cNvPicPr>
          <p:nvPr/>
        </p:nvPicPr>
        <p:blipFill rotWithShape="1">
          <a:blip r:embed="rId2"/>
          <a:srcRect l="9407" r="11879" b="17329"/>
          <a:stretch/>
        </p:blipFill>
        <p:spPr>
          <a:xfrm>
            <a:off x="8725545" y="2355274"/>
            <a:ext cx="3365703" cy="2651196"/>
          </a:xfrm>
          <a:prstGeom prst="rect">
            <a:avLst/>
          </a:prstGeom>
        </p:spPr>
      </p:pic>
      <p:sp>
        <p:nvSpPr>
          <p:cNvPr id="4" name="TextBox 3">
            <a:extLst>
              <a:ext uri="{FF2B5EF4-FFF2-40B4-BE49-F238E27FC236}">
                <a16:creationId xmlns:a16="http://schemas.microsoft.com/office/drawing/2014/main" id="{EDDA8433-7491-A668-EEC9-684098AC9721}"/>
              </a:ext>
            </a:extLst>
          </p:cNvPr>
          <p:cNvSpPr txBox="1"/>
          <p:nvPr/>
        </p:nvSpPr>
        <p:spPr>
          <a:xfrm>
            <a:off x="436553" y="6338629"/>
            <a:ext cx="11225894" cy="246221"/>
          </a:xfrm>
          <a:prstGeom prst="rect">
            <a:avLst/>
          </a:prstGeom>
          <a:noFill/>
        </p:spPr>
        <p:txBody>
          <a:bodyPr wrap="square">
            <a:spAutoFit/>
          </a:bodyPr>
          <a:lstStyle/>
          <a:p>
            <a:r>
              <a:rPr lang="en-US" sz="1000" b="0" i="0" dirty="0">
                <a:solidFill>
                  <a:schemeClr val="tx1">
                    <a:lumMod val="50000"/>
                    <a:lumOff val="50000"/>
                  </a:schemeClr>
                </a:solidFill>
                <a:effectLst/>
                <a:latin typeface="Roboto" panose="02000000000000000000" pitchFamily="2" charset="0"/>
              </a:rPr>
              <a:t>Ko SH, Chi CC, Yeh ML, Wang SH, Tsai YS, Hsu MY. Lifestyle changes for treating psoriasis. Cochrane Database Syst Rev. 2019 Jul 16;7(7):CD011972. </a:t>
            </a:r>
            <a:r>
              <a:rPr lang="en-US" sz="1000" b="0" i="0" dirty="0" err="1">
                <a:solidFill>
                  <a:schemeClr val="tx1">
                    <a:lumMod val="50000"/>
                    <a:lumOff val="50000"/>
                  </a:schemeClr>
                </a:solidFill>
                <a:effectLst/>
                <a:latin typeface="Roboto" panose="02000000000000000000" pitchFamily="2" charset="0"/>
              </a:rPr>
              <a:t>doi</a:t>
            </a:r>
            <a:r>
              <a:rPr lang="en-US" sz="1000" b="0" i="0" dirty="0">
                <a:solidFill>
                  <a:schemeClr val="tx1">
                    <a:lumMod val="50000"/>
                    <a:lumOff val="50000"/>
                  </a:schemeClr>
                </a:solidFill>
                <a:effectLst/>
                <a:latin typeface="Roboto" panose="02000000000000000000" pitchFamily="2" charset="0"/>
              </a:rPr>
              <a:t>: 10.1002/14651858.CD011972.pub2.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4249200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5B8F96-E864-56FE-E4B4-DED1459AD997}"/>
              </a:ext>
            </a:extLst>
          </p:cNvPr>
          <p:cNvSpPr>
            <a:spLocks noGrp="1"/>
          </p:cNvSpPr>
          <p:nvPr>
            <p:ph type="title"/>
          </p:nvPr>
        </p:nvSpPr>
        <p:spPr/>
        <p:txBody>
          <a:bodyPr/>
          <a:lstStyle/>
          <a:p>
            <a:r>
              <a:rPr lang="es-ES" dirty="0"/>
              <a:t>Antes de tratar, valorar…</a:t>
            </a:r>
          </a:p>
        </p:txBody>
      </p:sp>
      <p:sp>
        <p:nvSpPr>
          <p:cNvPr id="3" name="Marcador de contenido 2">
            <a:extLst>
              <a:ext uri="{FF2B5EF4-FFF2-40B4-BE49-F238E27FC236}">
                <a16:creationId xmlns:a16="http://schemas.microsoft.com/office/drawing/2014/main" id="{FAEC5389-6096-8E1B-C2DB-92CF7BD00682}"/>
              </a:ext>
            </a:extLst>
          </p:cNvPr>
          <p:cNvSpPr>
            <a:spLocks noGrp="1"/>
          </p:cNvSpPr>
          <p:nvPr>
            <p:ph idx="1"/>
          </p:nvPr>
        </p:nvSpPr>
        <p:spPr>
          <a:xfrm>
            <a:off x="719766" y="1632769"/>
            <a:ext cx="10163674" cy="4449346"/>
          </a:xfrm>
        </p:spPr>
        <p:txBody>
          <a:bodyPr vert="horz" lIns="91440" tIns="45720" rIns="91440" bIns="45720" rtlCol="0" anchor="t">
            <a:normAutofit/>
          </a:bodyPr>
          <a:lstStyle/>
          <a:p>
            <a:pPr algn="just">
              <a:spcBef>
                <a:spcPts val="2500"/>
              </a:spcBef>
              <a:buSzPct val="65000"/>
            </a:pPr>
            <a:r>
              <a:rPr lang="es-ES" altLang="es-ES" sz="1800" dirty="0"/>
              <a:t>1. Factores desencadenantes: </a:t>
            </a:r>
          </a:p>
          <a:p>
            <a:pPr lvl="1" algn="just">
              <a:spcBef>
                <a:spcPts val="2500"/>
              </a:spcBef>
              <a:buSzPct val="65000"/>
            </a:pPr>
            <a:r>
              <a:rPr lang="es-ES" altLang="es-ES" sz="1800" dirty="0">
                <a:latin typeface="Arial"/>
                <a:cs typeface="Arial"/>
              </a:rPr>
              <a:t>Extrínsecos:  AINE, IECA. </a:t>
            </a:r>
            <a:endParaRPr lang="es-ES" altLang="es-ES" sz="1800" dirty="0"/>
          </a:p>
          <a:p>
            <a:pPr algn="just">
              <a:spcBef>
                <a:spcPts val="2500"/>
              </a:spcBef>
              <a:buSzPct val="65000"/>
            </a:pPr>
            <a:r>
              <a:rPr lang="es-ES" altLang="es-ES" sz="1800" dirty="0">
                <a:latin typeface="Arial"/>
                <a:cs typeface="Arial"/>
              </a:rPr>
              <a:t>2. Estado emocional: la psoriasis puede ocasionar un gran impacto en la calidad de vida, por la apariencia poco estética de la piel cuando afecta en zonas visibles; el picor y la sensibilidad cutánea crónicos pueden ocasionar ansiedad en el paciente.</a:t>
            </a:r>
          </a:p>
          <a:p>
            <a:pPr algn="just">
              <a:spcBef>
                <a:spcPts val="2500"/>
              </a:spcBef>
              <a:buSzPct val="65000"/>
            </a:pPr>
            <a:r>
              <a:rPr lang="es-ES" altLang="es-ES" sz="1800" dirty="0">
                <a:latin typeface="Arial"/>
                <a:cs typeface="Arial"/>
              </a:rPr>
              <a:t>3. Gravedad de la psoriasis: regla de </a:t>
            </a:r>
            <a:r>
              <a:rPr lang="es-ES" altLang="es-ES" sz="1800" dirty="0" err="1">
                <a:latin typeface="Arial"/>
                <a:cs typeface="Arial"/>
              </a:rPr>
              <a:t>Finlay</a:t>
            </a:r>
            <a:r>
              <a:rPr lang="es-ES" altLang="es-ES" sz="1800" dirty="0">
                <a:latin typeface="Arial"/>
                <a:cs typeface="Arial"/>
              </a:rPr>
              <a:t> o del 10 %.</a:t>
            </a:r>
          </a:p>
          <a:p>
            <a:pPr lvl="1" algn="just">
              <a:spcBef>
                <a:spcPts val="2500"/>
              </a:spcBef>
              <a:buSzPct val="65000"/>
            </a:pPr>
            <a:r>
              <a:rPr lang="es-ES" altLang="es-ES" sz="1800" dirty="0">
                <a:latin typeface="Arial"/>
                <a:cs typeface="Arial"/>
              </a:rPr>
              <a:t>Si las placas &gt;10 % de la superficie corporal (BSA &gt;10), debe derivarse (psoriasis moderada- grave).</a:t>
            </a:r>
          </a:p>
          <a:p>
            <a:pPr algn="just">
              <a:spcBef>
                <a:spcPts val="2500"/>
              </a:spcBef>
              <a:buSzPct val="65000"/>
            </a:pPr>
            <a:r>
              <a:rPr lang="es-ES" altLang="es-ES" sz="1800" dirty="0">
                <a:latin typeface="Arial"/>
                <a:cs typeface="Arial"/>
              </a:rPr>
              <a:t>4. Comorbilidades: en nuestro caso, la paciente presenta obesidad e hipertensión.</a:t>
            </a:r>
          </a:p>
          <a:p>
            <a:pPr algn="just">
              <a:spcBef>
                <a:spcPts val="2500"/>
              </a:spcBef>
              <a:buSzPct val="65000"/>
            </a:pPr>
            <a:endParaRPr lang="es-ES" sz="1800" dirty="0"/>
          </a:p>
        </p:txBody>
      </p:sp>
      <p:sp>
        <p:nvSpPr>
          <p:cNvPr id="4" name="Marcador de texto 3">
            <a:extLst>
              <a:ext uri="{FF2B5EF4-FFF2-40B4-BE49-F238E27FC236}">
                <a16:creationId xmlns:a16="http://schemas.microsoft.com/office/drawing/2014/main" id="{48D9D204-F7F7-5FD2-1780-37B7A684C24F}"/>
              </a:ext>
            </a:extLst>
          </p:cNvPr>
          <p:cNvSpPr>
            <a:spLocks noGrp="1"/>
          </p:cNvSpPr>
          <p:nvPr>
            <p:ph type="body" sz="quarter" idx="13"/>
          </p:nvPr>
        </p:nvSpPr>
        <p:spPr/>
        <p:txBody>
          <a:bodyPr>
            <a:noAutofit/>
          </a:bodyPr>
          <a:lstStyle/>
          <a:p>
            <a:r>
              <a:rPr lang="es-ES" sz="2800" b="1" dirty="0"/>
              <a:t>¿La tratamos o la derivamos?</a:t>
            </a:r>
          </a:p>
        </p:txBody>
      </p:sp>
      <p:sp>
        <p:nvSpPr>
          <p:cNvPr id="6" name="TextBox 5">
            <a:extLst>
              <a:ext uri="{FF2B5EF4-FFF2-40B4-BE49-F238E27FC236}">
                <a16:creationId xmlns:a16="http://schemas.microsoft.com/office/drawing/2014/main" id="{559FF6DE-44A2-0D7A-6F12-5209BCA51C70}"/>
              </a:ext>
            </a:extLst>
          </p:cNvPr>
          <p:cNvSpPr txBox="1"/>
          <p:nvPr/>
        </p:nvSpPr>
        <p:spPr>
          <a:xfrm>
            <a:off x="472547" y="6202457"/>
            <a:ext cx="10300974" cy="230832"/>
          </a:xfrm>
          <a:prstGeom prst="rect">
            <a:avLst/>
          </a:prstGeom>
          <a:noFill/>
        </p:spPr>
        <p:txBody>
          <a:bodyPr wrap="square">
            <a:spAutoFit/>
          </a:bodyPr>
          <a:lstStyle/>
          <a:p>
            <a:r>
              <a:rPr lang="en-US" sz="900" b="0" i="0" dirty="0">
                <a:solidFill>
                  <a:schemeClr val="tx1">
                    <a:lumMod val="50000"/>
                    <a:lumOff val="50000"/>
                  </a:schemeClr>
                </a:solidFill>
                <a:effectLst/>
                <a:latin typeface="Roboto" panose="02000000000000000000" pitchFamily="2" charset="0"/>
              </a:rPr>
              <a:t>Geale K, Schmitt-</a:t>
            </a:r>
            <a:r>
              <a:rPr lang="en-US" sz="900" b="0" i="0" dirty="0" err="1">
                <a:solidFill>
                  <a:schemeClr val="tx1">
                    <a:lumMod val="50000"/>
                    <a:lumOff val="50000"/>
                  </a:schemeClr>
                </a:solidFill>
                <a:effectLst/>
                <a:latin typeface="Roboto" panose="02000000000000000000" pitchFamily="2" charset="0"/>
              </a:rPr>
              <a:t>Egenolf</a:t>
            </a:r>
            <a:r>
              <a:rPr lang="en-US" sz="900" b="0" i="0" dirty="0">
                <a:solidFill>
                  <a:schemeClr val="tx1">
                    <a:lumMod val="50000"/>
                    <a:lumOff val="50000"/>
                  </a:schemeClr>
                </a:solidFill>
                <a:effectLst/>
                <a:latin typeface="Roboto" panose="02000000000000000000" pitchFamily="2" charset="0"/>
              </a:rPr>
              <a:t> M. Severity of psoriasis: time to disentangle severity from symptom control. Br J Dermatol. 2022 Jun;186(6):1033-1034. </a:t>
            </a:r>
            <a:r>
              <a:rPr lang="en-US" sz="900" b="0" i="0" dirty="0" err="1">
                <a:solidFill>
                  <a:schemeClr val="tx1">
                    <a:lumMod val="50000"/>
                    <a:lumOff val="50000"/>
                  </a:schemeClr>
                </a:solidFill>
                <a:effectLst/>
                <a:latin typeface="Roboto" panose="02000000000000000000" pitchFamily="2" charset="0"/>
              </a:rPr>
              <a:t>doi</a:t>
            </a:r>
            <a:r>
              <a:rPr lang="en-US" sz="900" b="0" i="0" dirty="0">
                <a:solidFill>
                  <a:schemeClr val="tx1">
                    <a:lumMod val="50000"/>
                    <a:lumOff val="50000"/>
                  </a:schemeClr>
                </a:solidFill>
                <a:effectLst/>
                <a:latin typeface="Roboto" panose="02000000000000000000" pitchFamily="2" charset="0"/>
              </a:rPr>
              <a:t>: 10.1111/bjd.21023. </a:t>
            </a:r>
            <a:r>
              <a:rPr lang="en-US" sz="900" b="0" i="0" dirty="0" err="1">
                <a:solidFill>
                  <a:schemeClr val="tx1">
                    <a:lumMod val="50000"/>
                    <a:lumOff val="50000"/>
                  </a:schemeClr>
                </a:solidFill>
                <a:effectLst/>
                <a:latin typeface="Roboto" panose="02000000000000000000" pitchFamily="2" charset="0"/>
              </a:rPr>
              <a:t>Epub</a:t>
            </a:r>
            <a:r>
              <a:rPr lang="en-US" sz="900" b="0" i="0" dirty="0">
                <a:solidFill>
                  <a:schemeClr val="tx1">
                    <a:lumMod val="50000"/>
                    <a:lumOff val="50000"/>
                  </a:schemeClr>
                </a:solidFill>
                <a:effectLst/>
                <a:latin typeface="Roboto" panose="02000000000000000000" pitchFamily="2" charset="0"/>
              </a:rPr>
              <a:t> 2022 Apr 25. </a:t>
            </a:r>
            <a:endParaRPr lang="en-US" sz="900" dirty="0">
              <a:solidFill>
                <a:schemeClr val="tx1">
                  <a:lumMod val="50000"/>
                  <a:lumOff val="50000"/>
                </a:schemeClr>
              </a:solidFill>
            </a:endParaRPr>
          </a:p>
        </p:txBody>
      </p:sp>
    </p:spTree>
    <p:extLst>
      <p:ext uri="{BB962C8B-B14F-4D97-AF65-F5344CB8AC3E}">
        <p14:creationId xmlns:p14="http://schemas.microsoft.com/office/powerpoint/2010/main" val="981889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7BD5C2-6E1B-5FF0-77DE-F01911A33091}"/>
              </a:ext>
            </a:extLst>
          </p:cNvPr>
          <p:cNvSpPr>
            <a:spLocks noGrp="1"/>
          </p:cNvSpPr>
          <p:nvPr>
            <p:ph type="title"/>
          </p:nvPr>
        </p:nvSpPr>
        <p:spPr/>
        <p:txBody>
          <a:bodyPr/>
          <a:lstStyle/>
          <a:p>
            <a:r>
              <a:rPr lang="es-ES" dirty="0"/>
              <a:t>PASI en Atención Primaria</a:t>
            </a:r>
          </a:p>
        </p:txBody>
      </p:sp>
      <p:sp>
        <p:nvSpPr>
          <p:cNvPr id="4" name="Marcador de texto 3">
            <a:extLst>
              <a:ext uri="{FF2B5EF4-FFF2-40B4-BE49-F238E27FC236}">
                <a16:creationId xmlns:a16="http://schemas.microsoft.com/office/drawing/2014/main" id="{CCC2D927-202F-C51A-8E6F-E99E53B83398}"/>
              </a:ext>
            </a:extLst>
          </p:cNvPr>
          <p:cNvSpPr>
            <a:spLocks noGrp="1"/>
          </p:cNvSpPr>
          <p:nvPr>
            <p:ph type="body" sz="quarter" idx="13"/>
          </p:nvPr>
        </p:nvSpPr>
        <p:spPr/>
        <p:txBody>
          <a:bodyPr/>
          <a:lstStyle/>
          <a:p>
            <a:endParaRPr lang="es-ES"/>
          </a:p>
        </p:txBody>
      </p:sp>
      <p:pic>
        <p:nvPicPr>
          <p:cNvPr id="6" name="Imagen 5">
            <a:extLst>
              <a:ext uri="{FF2B5EF4-FFF2-40B4-BE49-F238E27FC236}">
                <a16:creationId xmlns:a16="http://schemas.microsoft.com/office/drawing/2014/main" id="{00BE64E6-F929-E2DE-FE7F-B78E78EA4C9C}"/>
              </a:ext>
            </a:extLst>
          </p:cNvPr>
          <p:cNvPicPr>
            <a:picLocks noChangeAspect="1"/>
          </p:cNvPicPr>
          <p:nvPr/>
        </p:nvPicPr>
        <p:blipFill rotWithShape="1">
          <a:blip r:embed="rId2"/>
          <a:srcRect t="7428" r="66786" b="53397"/>
          <a:stretch/>
        </p:blipFill>
        <p:spPr>
          <a:xfrm>
            <a:off x="5936586" y="1599350"/>
            <a:ext cx="5801850" cy="3849189"/>
          </a:xfrm>
          <a:prstGeom prst="rect">
            <a:avLst/>
          </a:prstGeom>
        </p:spPr>
      </p:pic>
      <p:pic>
        <p:nvPicPr>
          <p:cNvPr id="7" name="Imagen 6">
            <a:extLst>
              <a:ext uri="{FF2B5EF4-FFF2-40B4-BE49-F238E27FC236}">
                <a16:creationId xmlns:a16="http://schemas.microsoft.com/office/drawing/2014/main" id="{022038F1-1F7B-84BE-1573-7F2B565B3383}"/>
              </a:ext>
            </a:extLst>
          </p:cNvPr>
          <p:cNvPicPr>
            <a:picLocks noChangeAspect="1"/>
          </p:cNvPicPr>
          <p:nvPr/>
        </p:nvPicPr>
        <p:blipFill rotWithShape="1">
          <a:blip r:embed="rId3"/>
          <a:srcRect l="9407" r="11879" b="17329"/>
          <a:stretch/>
        </p:blipFill>
        <p:spPr>
          <a:xfrm>
            <a:off x="805911" y="1706621"/>
            <a:ext cx="4614200" cy="3634649"/>
          </a:xfrm>
          <a:prstGeom prst="rect">
            <a:avLst/>
          </a:prstGeom>
        </p:spPr>
      </p:pic>
      <p:sp>
        <p:nvSpPr>
          <p:cNvPr id="5" name="TextBox 4">
            <a:extLst>
              <a:ext uri="{FF2B5EF4-FFF2-40B4-BE49-F238E27FC236}">
                <a16:creationId xmlns:a16="http://schemas.microsoft.com/office/drawing/2014/main" id="{A94142D7-3C22-F4C9-AA75-79B725DBDDAB}"/>
              </a:ext>
            </a:extLst>
          </p:cNvPr>
          <p:cNvSpPr txBox="1"/>
          <p:nvPr/>
        </p:nvSpPr>
        <p:spPr>
          <a:xfrm>
            <a:off x="9819692" y="5579344"/>
            <a:ext cx="2372308" cy="246221"/>
          </a:xfrm>
          <a:prstGeom prst="rect">
            <a:avLst/>
          </a:prstGeom>
          <a:noFill/>
        </p:spPr>
        <p:txBody>
          <a:bodyPr wrap="square">
            <a:spAutoFit/>
          </a:bodyPr>
          <a:lstStyle/>
          <a:p>
            <a:r>
              <a:rPr lang="en-US" sz="1000" dirty="0"/>
              <a:t>https://aedv.es/calculadora-pasi/</a:t>
            </a:r>
          </a:p>
        </p:txBody>
      </p:sp>
    </p:spTree>
    <p:extLst>
      <p:ext uri="{BB962C8B-B14F-4D97-AF65-F5344CB8AC3E}">
        <p14:creationId xmlns:p14="http://schemas.microsoft.com/office/powerpoint/2010/main" val="897114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8 CuadroTexto">
            <a:extLst>
              <a:ext uri="{FF2B5EF4-FFF2-40B4-BE49-F238E27FC236}">
                <a16:creationId xmlns:a16="http://schemas.microsoft.com/office/drawing/2014/main" id="{3203AA72-22B8-6FB9-E74F-466CD5F1B3E7}"/>
              </a:ext>
            </a:extLst>
          </p:cNvPr>
          <p:cNvSpPr txBox="1">
            <a:spLocks noGrp="1" noChangeArrowheads="1"/>
          </p:cNvSpPr>
          <p:nvPr>
            <p:ph type="title"/>
          </p:nvPr>
        </p:nvSpPr>
        <p:spPr bwMode="auto">
          <a:xfrm>
            <a:off x="1424527" y="414897"/>
            <a:ext cx="8284063"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a-ES" altLang="es-ES" sz="2800" dirty="0">
                <a:solidFill>
                  <a:schemeClr val="accent2"/>
                </a:solidFill>
                <a:latin typeface="Arial"/>
                <a:cs typeface="Arial"/>
              </a:rPr>
              <a:t> </a:t>
            </a:r>
            <a:r>
              <a:rPr lang="ca-ES" altLang="es-ES" sz="2800" b="1" dirty="0">
                <a:solidFill>
                  <a:schemeClr val="accent2"/>
                </a:solidFill>
                <a:latin typeface="Arial"/>
                <a:cs typeface="Arial"/>
              </a:rPr>
              <a:t>Psoriasi </a:t>
            </a:r>
            <a:r>
              <a:rPr lang="ca-ES" altLang="es-ES" sz="2800" dirty="0">
                <a:solidFill>
                  <a:schemeClr val="accent2"/>
                </a:solidFill>
                <a:latin typeface="Arial"/>
                <a:cs typeface="Arial"/>
              </a:rPr>
              <a:t>vulgar</a:t>
            </a:r>
            <a:r>
              <a:rPr lang="ca-ES" altLang="es-ES" sz="2800" b="1" dirty="0">
                <a:solidFill>
                  <a:schemeClr val="accent2"/>
                </a:solidFill>
                <a:latin typeface="Arial"/>
                <a:cs typeface="Arial"/>
              </a:rPr>
              <a:t> </a:t>
            </a:r>
            <a:r>
              <a:rPr lang="ca-ES" altLang="es-ES" sz="2800" b="1" dirty="0" err="1">
                <a:solidFill>
                  <a:schemeClr val="accent2"/>
                </a:solidFill>
                <a:latin typeface="Arial"/>
                <a:cs typeface="Arial"/>
              </a:rPr>
              <a:t>leve</a:t>
            </a:r>
            <a:r>
              <a:rPr lang="ca-ES" altLang="es-ES" sz="2800" b="1" dirty="0">
                <a:solidFill>
                  <a:schemeClr val="accent2"/>
                </a:solidFill>
                <a:latin typeface="Arial"/>
                <a:cs typeface="Arial"/>
              </a:rPr>
              <a:t> (&lt;10</a:t>
            </a:r>
            <a:r>
              <a:rPr lang="ca-ES" altLang="es-ES" sz="2800" dirty="0">
                <a:solidFill>
                  <a:schemeClr val="accent2"/>
                </a:solidFill>
                <a:latin typeface="Arial"/>
                <a:cs typeface="Arial"/>
              </a:rPr>
              <a:t> </a:t>
            </a:r>
            <a:r>
              <a:rPr lang="ca-ES" altLang="es-ES" sz="2800" b="1" dirty="0">
                <a:solidFill>
                  <a:schemeClr val="accent2"/>
                </a:solidFill>
                <a:latin typeface="Arial"/>
                <a:cs typeface="Arial"/>
              </a:rPr>
              <a:t>% BSA): </a:t>
            </a:r>
            <a:r>
              <a:rPr lang="ca-ES" altLang="es-ES" sz="2800" dirty="0" err="1">
                <a:solidFill>
                  <a:schemeClr val="accent2"/>
                </a:solidFill>
                <a:latin typeface="Arial"/>
                <a:cs typeface="Arial"/>
              </a:rPr>
              <a:t>tratamiento</a:t>
            </a:r>
            <a:endParaRPr lang="ca-ES" altLang="es-ES" dirty="0" err="1">
              <a:solidFill>
                <a:schemeClr val="accent2"/>
              </a:solidFill>
              <a:latin typeface="Arial"/>
              <a:cs typeface="Arial"/>
            </a:endParaRPr>
          </a:p>
        </p:txBody>
      </p:sp>
      <p:sp>
        <p:nvSpPr>
          <p:cNvPr id="4" name="Marcador de texto 3">
            <a:extLst>
              <a:ext uri="{FF2B5EF4-FFF2-40B4-BE49-F238E27FC236}">
                <a16:creationId xmlns:a16="http://schemas.microsoft.com/office/drawing/2014/main" id="{85028684-255F-3113-07EC-86BB96622D0F}"/>
              </a:ext>
            </a:extLst>
          </p:cNvPr>
          <p:cNvSpPr>
            <a:spLocks noGrp="1"/>
          </p:cNvSpPr>
          <p:nvPr>
            <p:ph type="body" sz="quarter" idx="13"/>
          </p:nvPr>
        </p:nvSpPr>
        <p:spPr>
          <a:xfrm>
            <a:off x="1702776" y="1134875"/>
            <a:ext cx="8198216" cy="380711"/>
          </a:xfrm>
        </p:spPr>
        <p:txBody>
          <a:bodyPr/>
          <a:lstStyle/>
          <a:p>
            <a:pPr algn="ctr"/>
            <a:r>
              <a:rPr lang="es-ES" dirty="0"/>
              <a:t>Aplicar </a:t>
            </a:r>
            <a:r>
              <a:rPr lang="es-ES" b="1" dirty="0"/>
              <a:t>siempre</a:t>
            </a:r>
            <a:r>
              <a:rPr lang="es-ES" dirty="0"/>
              <a:t> emolientes</a:t>
            </a:r>
          </a:p>
        </p:txBody>
      </p:sp>
      <p:graphicFrame>
        <p:nvGraphicFramePr>
          <p:cNvPr id="6" name="Tabla 5">
            <a:extLst>
              <a:ext uri="{FF2B5EF4-FFF2-40B4-BE49-F238E27FC236}">
                <a16:creationId xmlns:a16="http://schemas.microsoft.com/office/drawing/2014/main" id="{FE977D9C-5390-FB7E-2BC6-F52E5B000713}"/>
              </a:ext>
            </a:extLst>
          </p:cNvPr>
          <p:cNvGraphicFramePr>
            <a:graphicFrameLocks/>
          </p:cNvGraphicFramePr>
          <p:nvPr>
            <p:extLst>
              <p:ext uri="{D42A27DB-BD31-4B8C-83A1-F6EECF244321}">
                <p14:modId xmlns:p14="http://schemas.microsoft.com/office/powerpoint/2010/main" val="221343630"/>
              </p:ext>
            </p:extLst>
          </p:nvPr>
        </p:nvGraphicFramePr>
        <p:xfrm>
          <a:off x="1968138" y="1903822"/>
          <a:ext cx="7428411" cy="3383280"/>
        </p:xfrm>
        <a:graphic>
          <a:graphicData uri="http://schemas.openxmlformats.org/drawingml/2006/table">
            <a:tbl>
              <a:tblPr firstRow="1" bandRow="1">
                <a:tableStyleId>{5C22544A-7EE6-4342-B048-85BDC9FD1C3A}</a:tableStyleId>
              </a:tblPr>
              <a:tblGrid>
                <a:gridCol w="3620908">
                  <a:extLst>
                    <a:ext uri="{9D8B030D-6E8A-4147-A177-3AD203B41FA5}">
                      <a16:colId xmlns:a16="http://schemas.microsoft.com/office/drawing/2014/main" val="3865989901"/>
                    </a:ext>
                  </a:extLst>
                </a:gridCol>
                <a:gridCol w="3807503">
                  <a:extLst>
                    <a:ext uri="{9D8B030D-6E8A-4147-A177-3AD203B41FA5}">
                      <a16:colId xmlns:a16="http://schemas.microsoft.com/office/drawing/2014/main" val="1477348189"/>
                    </a:ext>
                  </a:extLst>
                </a:gridCol>
              </a:tblGrid>
              <a:tr h="730853">
                <a:tc>
                  <a:txBody>
                    <a:bodyPr/>
                    <a:lstStyle/>
                    <a:p>
                      <a:r>
                        <a:rPr lang="es-ES" sz="2400" dirty="0">
                          <a:effectLst/>
                        </a:rPr>
                        <a:t>Monoterapia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chemeClr val="bg1"/>
                          </a:solidFill>
                          <a:effectLst/>
                        </a:rPr>
                        <a:t>Combinación</a:t>
                      </a:r>
                    </a:p>
                    <a:p>
                      <a:endParaRPr lang="es-ES" sz="2400" dirty="0">
                        <a:effectLst/>
                      </a:endParaRPr>
                    </a:p>
                  </a:txBody>
                  <a:tcPr/>
                </a:tc>
                <a:extLst>
                  <a:ext uri="{0D108BD9-81ED-4DB2-BD59-A6C34878D82A}">
                    <a16:rowId xmlns:a16="http://schemas.microsoft.com/office/drawing/2014/main" val="790327801"/>
                  </a:ext>
                </a:extLst>
              </a:tr>
              <a:tr h="329335">
                <a:tc>
                  <a:txBody>
                    <a:bodyPr/>
                    <a:lstStyle/>
                    <a:p>
                      <a:pPr>
                        <a:defRPr/>
                      </a:pPr>
                      <a:r>
                        <a:rPr lang="es-ES_tradnl" sz="1800" b="1" dirty="0">
                          <a:effectLst/>
                          <a:latin typeface="Arial" charset="0"/>
                          <a:cs typeface="Arial" charset="0"/>
                        </a:rPr>
                        <a:t>Corticoide tópico, potencia media-alta</a:t>
                      </a:r>
                    </a:p>
                    <a:p>
                      <a:pPr>
                        <a:defRPr/>
                      </a:pPr>
                      <a:r>
                        <a:rPr lang="es-ES_tradnl" sz="1800" dirty="0">
                          <a:effectLst/>
                          <a:latin typeface="Arial" charset="0"/>
                          <a:cs typeface="Arial" charset="0"/>
                        </a:rPr>
                        <a:t> (excepto en zonas de piel fina)</a:t>
                      </a:r>
                      <a:endParaRPr lang="ca-ES" sz="1800" dirty="0">
                        <a:effectLst/>
                        <a:latin typeface="Arial" charset="0"/>
                        <a:cs typeface="Arial" charset="0"/>
                      </a:endParaRP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defRPr/>
                      </a:pPr>
                      <a:r>
                        <a:rPr lang="es-ES_tradnl" sz="1800" b="1" dirty="0">
                          <a:effectLst/>
                          <a:latin typeface="Arial"/>
                          <a:cs typeface="Arial"/>
                        </a:rPr>
                        <a:t>Corticoide + análogo vitamina D</a:t>
                      </a:r>
                      <a:endParaRPr lang="ca-ES" sz="1800" b="1" dirty="0">
                        <a:effectLst/>
                        <a:latin typeface="Arial"/>
                        <a:cs typeface="Arial"/>
                      </a:endParaRPr>
                    </a:p>
                  </a:txBody>
                  <a:tcPr/>
                </a:tc>
                <a:extLst>
                  <a:ext uri="{0D108BD9-81ED-4DB2-BD59-A6C34878D82A}">
                    <a16:rowId xmlns:a16="http://schemas.microsoft.com/office/drawing/2014/main" val="1798217359"/>
                  </a:ext>
                </a:extLst>
              </a:tr>
              <a:tr h="329335">
                <a:tc>
                  <a:txBody>
                    <a:bodyPr/>
                    <a:lstStyle/>
                    <a:p>
                      <a:r>
                        <a:rPr lang="es-ES_tradnl" sz="1800" b="1" dirty="0">
                          <a:effectLst/>
                          <a:latin typeface="Arial"/>
                          <a:cs typeface="Arial"/>
                        </a:rPr>
                        <a:t>Análogos de la vitamina D: </a:t>
                      </a:r>
                      <a:r>
                        <a:rPr lang="es-ES_tradnl" sz="1800" dirty="0" err="1">
                          <a:effectLst/>
                          <a:latin typeface="Arial"/>
                          <a:cs typeface="Arial"/>
                        </a:rPr>
                        <a:t>calcipotriol</a:t>
                      </a:r>
                      <a:r>
                        <a:rPr lang="es-ES_tradnl" sz="1800" dirty="0">
                          <a:effectLst/>
                          <a:latin typeface="Arial"/>
                          <a:cs typeface="Arial"/>
                        </a:rPr>
                        <a:t>, calcitriol, </a:t>
                      </a:r>
                      <a:r>
                        <a:rPr lang="es-ES_tradnl" sz="1800" dirty="0" err="1">
                          <a:effectLst/>
                          <a:latin typeface="Arial"/>
                          <a:cs typeface="Arial"/>
                        </a:rPr>
                        <a:t>tacalcitol</a:t>
                      </a:r>
                      <a:endParaRPr lang="es-ES" dirty="0" err="1">
                        <a:effectLst/>
                        <a:latin typeface="Arial"/>
                        <a:cs typeface="Arial"/>
                      </a:endParaRP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defRPr/>
                      </a:pPr>
                      <a:r>
                        <a:rPr lang="es-ES_tradnl" sz="1800" b="1" dirty="0">
                          <a:effectLst/>
                          <a:latin typeface="Arial" charset="0"/>
                          <a:cs typeface="Arial" charset="0"/>
                        </a:rPr>
                        <a:t>Corticoide + brea de hulla</a:t>
                      </a:r>
                      <a:endParaRPr lang="ca-ES" sz="1800" b="1" dirty="0">
                        <a:effectLst/>
                        <a:latin typeface="Arial" charset="0"/>
                        <a:cs typeface="Arial" charset="0"/>
                      </a:endParaRPr>
                    </a:p>
                  </a:txBody>
                  <a:tcPr/>
                </a:tc>
                <a:extLst>
                  <a:ext uri="{0D108BD9-81ED-4DB2-BD59-A6C34878D82A}">
                    <a16:rowId xmlns:a16="http://schemas.microsoft.com/office/drawing/2014/main" val="3933814358"/>
                  </a:ext>
                </a:extLst>
              </a:tr>
              <a:tr h="329335">
                <a:tc>
                  <a:txBody>
                    <a:bodyPr/>
                    <a:lstStyle/>
                    <a:p>
                      <a:pPr>
                        <a:defRPr/>
                      </a:pPr>
                      <a:r>
                        <a:rPr lang="es-ES_tradnl" sz="1800" b="1" dirty="0">
                          <a:effectLst/>
                          <a:latin typeface="Arial"/>
                          <a:cs typeface="Arial"/>
                        </a:rPr>
                        <a:t>Retinoide tópico: </a:t>
                      </a:r>
                      <a:r>
                        <a:rPr lang="es-ES_tradnl" sz="1800" dirty="0" err="1">
                          <a:effectLst/>
                          <a:latin typeface="Arial"/>
                          <a:cs typeface="Arial"/>
                        </a:rPr>
                        <a:t>tazaroteno</a:t>
                      </a:r>
                      <a:r>
                        <a:rPr lang="es-ES_tradnl" sz="1800" dirty="0">
                          <a:effectLst/>
                          <a:latin typeface="Arial"/>
                          <a:cs typeface="Arial"/>
                        </a:rPr>
                        <a:t> gel</a:t>
                      </a:r>
                      <a:endParaRPr lang="ca-ES" sz="1800" dirty="0">
                        <a:effectLst/>
                        <a:latin typeface="Arial"/>
                        <a:cs typeface="Arial"/>
                      </a:endParaRP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defRPr/>
                      </a:pPr>
                      <a:r>
                        <a:rPr lang="es-ES_tradnl" sz="1800" b="1" dirty="0" err="1">
                          <a:effectLst/>
                          <a:latin typeface="Arial" charset="0"/>
                          <a:cs typeface="Arial" charset="0"/>
                        </a:rPr>
                        <a:t>Queratolítico</a:t>
                      </a:r>
                      <a:r>
                        <a:rPr lang="es-ES_tradnl" sz="1800" b="1" dirty="0">
                          <a:effectLst/>
                          <a:latin typeface="Arial" charset="0"/>
                          <a:cs typeface="Arial" charset="0"/>
                        </a:rPr>
                        <a:t> + corticoide</a:t>
                      </a:r>
                      <a:endParaRPr lang="ca-ES" sz="1800" b="1" dirty="0">
                        <a:effectLst/>
                        <a:latin typeface="Arial" charset="0"/>
                        <a:cs typeface="Arial" charset="0"/>
                      </a:endParaRPr>
                    </a:p>
                  </a:txBody>
                  <a:tcPr/>
                </a:tc>
                <a:extLst>
                  <a:ext uri="{0D108BD9-81ED-4DB2-BD59-A6C34878D82A}">
                    <a16:rowId xmlns:a16="http://schemas.microsoft.com/office/drawing/2014/main" val="4128257250"/>
                  </a:ext>
                </a:extLst>
              </a:tr>
              <a:tr h="329335">
                <a:tc>
                  <a:txBody>
                    <a:bodyPr/>
                    <a:lstStyle/>
                    <a:p>
                      <a:pPr>
                        <a:defRPr/>
                      </a:pPr>
                      <a:r>
                        <a:rPr lang="es-ES_tradnl" sz="1800" b="1" dirty="0">
                          <a:effectLst/>
                          <a:latin typeface="Arial" charset="0"/>
                          <a:cs typeface="Arial" charset="0"/>
                        </a:rPr>
                        <a:t>Reductores: </a:t>
                      </a:r>
                      <a:r>
                        <a:rPr lang="es-ES_tradnl" sz="1800" dirty="0">
                          <a:effectLst/>
                          <a:latin typeface="Arial" charset="0"/>
                          <a:cs typeface="Arial" charset="0"/>
                        </a:rPr>
                        <a:t>alquitrán (brea de hulla), </a:t>
                      </a:r>
                      <a:r>
                        <a:rPr lang="es-ES_tradnl" sz="1800" dirty="0" err="1">
                          <a:effectLst/>
                          <a:latin typeface="Arial" charset="0"/>
                          <a:cs typeface="Arial" charset="0"/>
                        </a:rPr>
                        <a:t>antralina</a:t>
                      </a:r>
                      <a:r>
                        <a:rPr lang="es-ES_tradnl" sz="1800" dirty="0">
                          <a:effectLst/>
                          <a:latin typeface="Arial" charset="0"/>
                          <a:cs typeface="Arial" charset="0"/>
                        </a:rPr>
                        <a:t> o </a:t>
                      </a:r>
                      <a:r>
                        <a:rPr lang="es-ES_tradnl" sz="1800" dirty="0" err="1">
                          <a:effectLst/>
                          <a:latin typeface="Arial" charset="0"/>
                          <a:cs typeface="Arial" charset="0"/>
                        </a:rPr>
                        <a:t>ditranol</a:t>
                      </a:r>
                      <a:endParaRPr lang="ca-ES" sz="1800" dirty="0">
                        <a:effectLst/>
                        <a:latin typeface="Arial" charset="0"/>
                        <a:cs typeface="Arial" charset="0"/>
                      </a:endParaRP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defRPr/>
                      </a:pPr>
                      <a:r>
                        <a:rPr lang="es-ES_tradnl" sz="1800" b="1" dirty="0">
                          <a:effectLst/>
                          <a:latin typeface="Arial"/>
                          <a:cs typeface="Arial"/>
                        </a:rPr>
                        <a:t>Corticoide + </a:t>
                      </a:r>
                      <a:r>
                        <a:rPr lang="es-ES_tradnl" sz="1800" b="1" dirty="0" err="1">
                          <a:effectLst/>
                          <a:latin typeface="Arial"/>
                          <a:cs typeface="Arial"/>
                        </a:rPr>
                        <a:t>tazaroteno</a:t>
                      </a:r>
                      <a:endParaRPr lang="ca-ES" sz="1800" b="1" dirty="0" err="1">
                        <a:effectLst/>
                        <a:latin typeface="Arial" charset="0"/>
                        <a:cs typeface="Arial" charset="0"/>
                      </a:endParaRPr>
                    </a:p>
                  </a:txBody>
                  <a:tcPr/>
                </a:tc>
                <a:extLst>
                  <a:ext uri="{0D108BD9-81ED-4DB2-BD59-A6C34878D82A}">
                    <a16:rowId xmlns:a16="http://schemas.microsoft.com/office/drawing/2014/main" val="629442685"/>
                  </a:ext>
                </a:extLst>
              </a:tr>
            </a:tbl>
          </a:graphicData>
        </a:graphic>
      </p:graphicFrame>
      <p:sp>
        <p:nvSpPr>
          <p:cNvPr id="2" name="TextBox 1">
            <a:extLst>
              <a:ext uri="{FF2B5EF4-FFF2-40B4-BE49-F238E27FC236}">
                <a16:creationId xmlns:a16="http://schemas.microsoft.com/office/drawing/2014/main" id="{91FDEAD2-F11C-6BFB-D4C8-AAA78F988597}"/>
              </a:ext>
            </a:extLst>
          </p:cNvPr>
          <p:cNvSpPr txBox="1"/>
          <p:nvPr/>
        </p:nvSpPr>
        <p:spPr>
          <a:xfrm>
            <a:off x="275299" y="6187050"/>
            <a:ext cx="10333266" cy="369332"/>
          </a:xfrm>
          <a:prstGeom prst="rect">
            <a:avLst/>
          </a:prstGeom>
          <a:noFill/>
        </p:spPr>
        <p:txBody>
          <a:bodyPr wrap="square">
            <a:spAutoFit/>
          </a:bodyPr>
          <a:lstStyle/>
          <a:p>
            <a:r>
              <a:rPr lang="en-US" sz="900" b="0" i="0" dirty="0">
                <a:solidFill>
                  <a:schemeClr val="tx1">
                    <a:lumMod val="50000"/>
                    <a:lumOff val="50000"/>
                  </a:schemeClr>
                </a:solidFill>
                <a:effectLst/>
                <a:latin typeface="BlinkMacSystemFont"/>
              </a:rPr>
              <a:t>van der Velden HM, Pasch MC, van </a:t>
            </a:r>
            <a:r>
              <a:rPr lang="en-US" sz="900" b="0" i="0" dirty="0" err="1">
                <a:solidFill>
                  <a:schemeClr val="tx1">
                    <a:lumMod val="50000"/>
                    <a:lumOff val="50000"/>
                  </a:schemeClr>
                </a:solidFill>
                <a:effectLst/>
                <a:latin typeface="BlinkMacSystemFont"/>
              </a:rPr>
              <a:t>Erp</a:t>
            </a:r>
            <a:r>
              <a:rPr lang="en-US" sz="900" b="0" i="0" dirty="0">
                <a:solidFill>
                  <a:schemeClr val="tx1">
                    <a:lumMod val="50000"/>
                    <a:lumOff val="50000"/>
                  </a:schemeClr>
                </a:solidFill>
                <a:effectLst/>
                <a:latin typeface="BlinkMacSystemFont"/>
              </a:rPr>
              <a:t> PE, van </a:t>
            </a:r>
            <a:r>
              <a:rPr lang="en-US" sz="900" b="0" i="0" dirty="0" err="1">
                <a:solidFill>
                  <a:schemeClr val="tx1">
                    <a:lumMod val="50000"/>
                    <a:lumOff val="50000"/>
                  </a:schemeClr>
                </a:solidFill>
                <a:effectLst/>
                <a:latin typeface="BlinkMacSystemFont"/>
              </a:rPr>
              <a:t>Lingen</a:t>
            </a:r>
            <a:r>
              <a:rPr lang="en-US" sz="900" b="0" i="0" dirty="0">
                <a:solidFill>
                  <a:schemeClr val="tx1">
                    <a:lumMod val="50000"/>
                    <a:lumOff val="50000"/>
                  </a:schemeClr>
                </a:solidFill>
                <a:effectLst/>
                <a:latin typeface="BlinkMacSystemFont"/>
              </a:rPr>
              <a:t> RG, Otero ME, de Boer-van </a:t>
            </a:r>
            <a:r>
              <a:rPr lang="en-US" sz="900" b="0" i="0" dirty="0" err="1">
                <a:solidFill>
                  <a:schemeClr val="tx1">
                    <a:lumMod val="50000"/>
                    <a:lumOff val="50000"/>
                  </a:schemeClr>
                </a:solidFill>
                <a:effectLst/>
                <a:latin typeface="BlinkMacSystemFont"/>
              </a:rPr>
              <a:t>Huizen</a:t>
            </a:r>
            <a:r>
              <a:rPr lang="en-US" sz="900" b="0" i="0" dirty="0">
                <a:solidFill>
                  <a:schemeClr val="tx1">
                    <a:lumMod val="50000"/>
                    <a:lumOff val="50000"/>
                  </a:schemeClr>
                </a:solidFill>
                <a:effectLst/>
                <a:latin typeface="BlinkMacSystemFont"/>
              </a:rPr>
              <a:t> RT, van de Kerkhof PC. Treatment of plaque psoriasis with the two-compound product calcipotriol/betamethasone dipropionate versus both monotherapies: an immunohistochemical study. J </a:t>
            </a:r>
            <a:r>
              <a:rPr lang="en-US" sz="900" b="0" i="0" dirty="0" err="1">
                <a:solidFill>
                  <a:schemeClr val="tx1">
                    <a:lumMod val="50000"/>
                    <a:lumOff val="50000"/>
                  </a:schemeClr>
                </a:solidFill>
                <a:effectLst/>
                <a:latin typeface="BlinkMacSystemFont"/>
              </a:rPr>
              <a:t>Dermatolog</a:t>
            </a:r>
            <a:r>
              <a:rPr lang="en-US" sz="900" b="0" i="0" dirty="0">
                <a:solidFill>
                  <a:schemeClr val="tx1">
                    <a:lumMod val="50000"/>
                    <a:lumOff val="50000"/>
                  </a:schemeClr>
                </a:solidFill>
                <a:effectLst/>
                <a:latin typeface="BlinkMacSystemFont"/>
              </a:rPr>
              <a:t> Treat. 2010 Jan;21(1):13-22</a:t>
            </a:r>
            <a:endParaRPr lang="en-US" sz="900" dirty="0">
              <a:solidFill>
                <a:schemeClr val="tx1">
                  <a:lumMod val="50000"/>
                  <a:lumOff val="50000"/>
                </a:schemeClr>
              </a:solidFill>
            </a:endParaRPr>
          </a:p>
        </p:txBody>
      </p:sp>
    </p:spTree>
    <p:extLst>
      <p:ext uri="{BB962C8B-B14F-4D97-AF65-F5344CB8AC3E}">
        <p14:creationId xmlns:p14="http://schemas.microsoft.com/office/powerpoint/2010/main" val="47275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998BDD-9DA2-E095-6930-B17A184EB953}"/>
              </a:ext>
            </a:extLst>
          </p:cNvPr>
          <p:cNvSpPr>
            <a:spLocks noGrp="1"/>
          </p:cNvSpPr>
          <p:nvPr>
            <p:ph type="title"/>
          </p:nvPr>
        </p:nvSpPr>
        <p:spPr/>
        <p:txBody>
          <a:bodyPr/>
          <a:lstStyle/>
          <a:p>
            <a:r>
              <a:rPr lang="es-ES" dirty="0"/>
              <a:t>¿Qué haremos en este caso?</a:t>
            </a:r>
          </a:p>
        </p:txBody>
      </p:sp>
      <p:sp>
        <p:nvSpPr>
          <p:cNvPr id="3" name="Marcador de contenido 2">
            <a:extLst>
              <a:ext uri="{FF2B5EF4-FFF2-40B4-BE49-F238E27FC236}">
                <a16:creationId xmlns:a16="http://schemas.microsoft.com/office/drawing/2014/main" id="{1EB123C8-0644-A558-F5C3-BFA13331C96B}"/>
              </a:ext>
            </a:extLst>
          </p:cNvPr>
          <p:cNvSpPr>
            <a:spLocks noGrp="1"/>
          </p:cNvSpPr>
          <p:nvPr>
            <p:ph idx="1"/>
          </p:nvPr>
        </p:nvSpPr>
        <p:spPr>
          <a:xfrm>
            <a:off x="541056" y="1478136"/>
            <a:ext cx="11109605" cy="4659086"/>
          </a:xfrm>
        </p:spPr>
        <p:txBody>
          <a:bodyPr vert="horz" lIns="91440" tIns="45720" rIns="91440" bIns="45720" rtlCol="0" anchor="t">
            <a:noAutofit/>
          </a:bodyPr>
          <a:lstStyle/>
          <a:p>
            <a:pPr marL="228600" algn="just">
              <a:lnSpc>
                <a:spcPct val="100000"/>
              </a:lnSpc>
              <a:spcAft>
                <a:spcPts val="1000"/>
              </a:spcAft>
            </a:pPr>
            <a:r>
              <a:rPr lang="es-ES" sz="1600" b="1" dirty="0">
                <a:effectLst/>
                <a:latin typeface="+mn-lt"/>
                <a:ea typeface="Calibri" panose="020F0502020204030204" pitchFamily="34" charset="0"/>
                <a:cs typeface="Times New Roman"/>
              </a:rPr>
              <a:t>1. Control de los factores desencadenantes</a:t>
            </a:r>
            <a:r>
              <a:rPr lang="es-ES" sz="1600" dirty="0">
                <a:latin typeface="+mn-lt"/>
                <a:ea typeface="Calibri" panose="020F0502020204030204" pitchFamily="34" charset="0"/>
                <a:cs typeface="Times New Roman"/>
              </a:rPr>
              <a:t>.</a:t>
            </a:r>
            <a:endParaRPr lang="es-ES" sz="1600" dirty="0">
              <a:effectLst/>
              <a:latin typeface="+mn-lt"/>
              <a:ea typeface="Calibri" panose="020F0502020204030204" pitchFamily="34" charset="0"/>
              <a:cs typeface="Times New Roman" panose="02020603050405020304" pitchFamily="18" charset="0"/>
            </a:endParaRPr>
          </a:p>
          <a:p>
            <a:pPr marL="228600" algn="just">
              <a:lnSpc>
                <a:spcPct val="100000"/>
              </a:lnSpc>
              <a:spcAft>
                <a:spcPts val="1000"/>
              </a:spcAft>
            </a:pPr>
            <a:r>
              <a:rPr lang="es-ES" sz="1600" b="1" dirty="0">
                <a:effectLst/>
                <a:latin typeface="+mn-lt"/>
                <a:ea typeface="Calibri" panose="020F0502020204030204" pitchFamily="34" charset="0"/>
                <a:cs typeface="Times New Roman"/>
              </a:rPr>
              <a:t>2. Aplicar emolientes</a:t>
            </a:r>
            <a:r>
              <a:rPr lang="es-ES" sz="1600" dirty="0">
                <a:latin typeface="Arial"/>
                <a:ea typeface="Calibri" panose="020F0502020204030204" pitchFamily="34" charset="0"/>
                <a:cs typeface="Arial"/>
              </a:rPr>
              <a:t>.</a:t>
            </a:r>
            <a:endParaRPr lang="es-ES" sz="1600" dirty="0">
              <a:effectLst/>
              <a:latin typeface="Arial"/>
              <a:ea typeface="Calibri" panose="020F0502020204030204" pitchFamily="34" charset="0"/>
              <a:cs typeface="Arial"/>
            </a:endParaRPr>
          </a:p>
          <a:p>
            <a:pPr marL="457200" lvl="1" indent="0" algn="just">
              <a:lnSpc>
                <a:spcPct val="100000"/>
              </a:lnSpc>
              <a:spcAft>
                <a:spcPts val="1000"/>
              </a:spcAft>
              <a:buNone/>
            </a:pPr>
            <a:r>
              <a:rPr lang="es-ES" sz="1600" dirty="0">
                <a:latin typeface="+mn-lt"/>
                <a:ea typeface="Calibri" panose="020F0502020204030204" pitchFamily="34" charset="0"/>
                <a:cs typeface="Times New Roman"/>
              </a:rPr>
              <a:t>Varias</a:t>
            </a:r>
            <a:r>
              <a:rPr lang="es-ES" sz="1600" dirty="0">
                <a:effectLst/>
                <a:latin typeface="+mn-lt"/>
                <a:ea typeface="Calibri" panose="020F0502020204030204" pitchFamily="34" charset="0"/>
                <a:cs typeface="Times New Roman"/>
              </a:rPr>
              <a:t> veces al día, principalmente sobre la placa, se recomiendan siempre en todos los cuadros de </a:t>
            </a:r>
            <a:r>
              <a:rPr lang="es-ES" sz="1600" dirty="0">
                <a:latin typeface="+mn-lt"/>
                <a:ea typeface="Calibri" panose="020F0502020204030204" pitchFamily="34" charset="0"/>
                <a:cs typeface="Times New Roman"/>
              </a:rPr>
              <a:t>psoriasis</a:t>
            </a:r>
            <a:r>
              <a:rPr lang="es-ES" sz="1600" dirty="0">
                <a:effectLst/>
                <a:latin typeface="+mn-lt"/>
                <a:ea typeface="Calibri" panose="020F0502020204030204" pitchFamily="34" charset="0"/>
                <a:cs typeface="Times New Roman"/>
              </a:rPr>
              <a:t>.</a:t>
            </a:r>
          </a:p>
          <a:p>
            <a:pPr marL="228600" algn="just">
              <a:lnSpc>
                <a:spcPct val="100000"/>
              </a:lnSpc>
              <a:spcAft>
                <a:spcPts val="1000"/>
              </a:spcAft>
            </a:pPr>
            <a:r>
              <a:rPr lang="es-ES" sz="1600" b="1" dirty="0">
                <a:effectLst/>
                <a:latin typeface="+mn-lt"/>
                <a:ea typeface="Calibri" panose="020F0502020204030204" pitchFamily="34" charset="0"/>
                <a:cs typeface="Times New Roman"/>
              </a:rPr>
              <a:t>3. Combinación fija de </a:t>
            </a:r>
            <a:r>
              <a:rPr lang="es-ES" sz="1600" b="1" dirty="0" err="1">
                <a:effectLst/>
                <a:latin typeface="+mn-lt"/>
                <a:ea typeface="Calibri" panose="020F0502020204030204" pitchFamily="34" charset="0"/>
                <a:cs typeface="Times New Roman"/>
              </a:rPr>
              <a:t>calcipotriol</a:t>
            </a:r>
            <a:r>
              <a:rPr lang="es-ES" sz="1600" b="1" dirty="0">
                <a:effectLst/>
                <a:latin typeface="+mn-lt"/>
                <a:ea typeface="Calibri" panose="020F0502020204030204" pitchFamily="34" charset="0"/>
                <a:cs typeface="Times New Roman"/>
              </a:rPr>
              <a:t> + betametasona en crema.</a:t>
            </a:r>
          </a:p>
          <a:p>
            <a:pPr marL="457200" lvl="1" indent="0" algn="just">
              <a:lnSpc>
                <a:spcPct val="100000"/>
              </a:lnSpc>
              <a:spcAft>
                <a:spcPts val="1000"/>
              </a:spcAft>
              <a:buNone/>
            </a:pPr>
            <a:r>
              <a:rPr lang="es-ES" sz="1600" dirty="0">
                <a:latin typeface="+mn-lt"/>
                <a:ea typeface="Calibri" panose="020F0502020204030204" pitchFamily="34" charset="0"/>
                <a:cs typeface="Times New Roman"/>
              </a:rPr>
              <a:t>La combinación fija facilita más el cumplimiento que la pauta de sus componentes por separado, mejora la eficacia y disminuyen sus efectos secundarios.</a:t>
            </a:r>
            <a:endParaRPr lang="es-ES" sz="1600" baseline="30000" dirty="0">
              <a:latin typeface="+mn-lt"/>
              <a:ea typeface="Calibri" panose="020F0502020204030204" pitchFamily="34" charset="0"/>
              <a:cs typeface="Times New Roman" panose="02020603050405020304" pitchFamily="18" charset="0"/>
            </a:endParaRPr>
          </a:p>
          <a:p>
            <a:pPr marL="457200" lvl="1" indent="0" algn="just">
              <a:lnSpc>
                <a:spcPct val="100000"/>
              </a:lnSpc>
              <a:spcAft>
                <a:spcPts val="1000"/>
              </a:spcAft>
              <a:buNone/>
            </a:pPr>
            <a:r>
              <a:rPr lang="es-ES" sz="1600" dirty="0">
                <a:effectLst/>
                <a:latin typeface="+mn-lt"/>
                <a:ea typeface="Calibri" panose="020F0502020204030204" pitchFamily="34" charset="0"/>
                <a:cs typeface="Times New Roman"/>
              </a:rPr>
              <a:t>Se aplican</a:t>
            </a:r>
            <a:r>
              <a:rPr lang="es-ES" sz="1600" dirty="0">
                <a:latin typeface="+mn-lt"/>
                <a:ea typeface="Calibri" panose="020F0502020204030204" pitchFamily="34" charset="0"/>
                <a:cs typeface="Times New Roman"/>
              </a:rPr>
              <a:t> una</a:t>
            </a:r>
            <a:r>
              <a:rPr lang="es-ES" sz="1600" dirty="0">
                <a:effectLst/>
                <a:latin typeface="+mn-lt"/>
                <a:ea typeface="Calibri" panose="020F0502020204030204" pitchFamily="34" charset="0"/>
                <a:cs typeface="Times New Roman"/>
              </a:rPr>
              <a:t> vez al día sobre las placas hasta </a:t>
            </a:r>
            <a:r>
              <a:rPr lang="es-ES" sz="1600" dirty="0">
                <a:latin typeface="+mn-lt"/>
                <a:ea typeface="Calibri" panose="020F0502020204030204" pitchFamily="34" charset="0"/>
                <a:cs typeface="Times New Roman"/>
              </a:rPr>
              <a:t>la remisión</a:t>
            </a:r>
            <a:r>
              <a:rPr lang="es-ES" sz="1600" dirty="0">
                <a:effectLst/>
                <a:latin typeface="+mn-lt"/>
                <a:ea typeface="Calibri" panose="020F0502020204030204" pitchFamily="34" charset="0"/>
                <a:cs typeface="Times New Roman"/>
              </a:rPr>
              <a:t>, </a:t>
            </a:r>
            <a:r>
              <a:rPr lang="es-ES" sz="1600" dirty="0">
                <a:latin typeface="+mn-lt"/>
                <a:ea typeface="Calibri" panose="020F0502020204030204" pitchFamily="34" charset="0"/>
                <a:cs typeface="Times New Roman"/>
              </a:rPr>
              <a:t>durante </a:t>
            </a:r>
            <a:r>
              <a:rPr lang="es-ES" sz="1600" dirty="0">
                <a:effectLst/>
                <a:latin typeface="+mn-lt"/>
                <a:ea typeface="Calibri" panose="020F0502020204030204" pitchFamily="34" charset="0"/>
                <a:cs typeface="Times New Roman"/>
              </a:rPr>
              <a:t>máximo </a:t>
            </a:r>
            <a:r>
              <a:rPr lang="es-ES" sz="1600" dirty="0">
                <a:latin typeface="+mn-lt"/>
                <a:ea typeface="Calibri" panose="020F0502020204030204" pitchFamily="34" charset="0"/>
                <a:cs typeface="Times New Roman"/>
              </a:rPr>
              <a:t>cuatro </a:t>
            </a:r>
            <a:r>
              <a:rPr lang="es-ES" sz="1600" dirty="0">
                <a:effectLst/>
                <a:latin typeface="+mn-lt"/>
                <a:ea typeface="Calibri" panose="020F0502020204030204" pitchFamily="34" charset="0"/>
                <a:cs typeface="Times New Roman"/>
              </a:rPr>
              <a:t>semanas.</a:t>
            </a:r>
            <a:endParaRPr lang="es-ES" sz="1600" dirty="0">
              <a:effectLst/>
              <a:latin typeface="+mn-lt"/>
              <a:ea typeface="Calibri" panose="020F0502020204030204" pitchFamily="34" charset="0"/>
              <a:cs typeface="Times New Roman" panose="02020603050405020304" pitchFamily="18" charset="0"/>
            </a:endParaRPr>
          </a:p>
          <a:p>
            <a:pPr algn="just">
              <a:lnSpc>
                <a:spcPct val="100000"/>
              </a:lnSpc>
              <a:spcAft>
                <a:spcPts val="1000"/>
              </a:spcAft>
            </a:pPr>
            <a:r>
              <a:rPr lang="es-ES" sz="1600" b="1" dirty="0">
                <a:latin typeface="+mn-lt"/>
                <a:ea typeface="Calibri" panose="020F0502020204030204" pitchFamily="34" charset="0"/>
                <a:cs typeface="Times New Roman"/>
              </a:rPr>
              <a:t>4. Control a las cuatro semanas.</a:t>
            </a:r>
            <a:endParaRPr lang="es-ES" sz="1600" b="1" dirty="0">
              <a:latin typeface="+mn-lt"/>
              <a:ea typeface="Calibri" panose="020F0502020204030204" pitchFamily="34" charset="0"/>
              <a:cs typeface="Times New Roman" panose="02020603050405020304" pitchFamily="18" charset="0"/>
            </a:endParaRPr>
          </a:p>
          <a:p>
            <a:pPr marL="457200" lvl="1" indent="0" algn="just">
              <a:lnSpc>
                <a:spcPct val="100000"/>
              </a:lnSpc>
              <a:spcAft>
                <a:spcPts val="1000"/>
              </a:spcAft>
              <a:buNone/>
            </a:pPr>
            <a:r>
              <a:rPr lang="es-ES" sz="1600" dirty="0">
                <a:effectLst/>
                <a:latin typeface="+mn-lt"/>
                <a:ea typeface="Calibri" panose="020F0502020204030204" pitchFamily="34" charset="0"/>
                <a:cs typeface="Times New Roman"/>
              </a:rPr>
              <a:t>Si no hay cambios, plantear otra opción terapéutica</a:t>
            </a:r>
            <a:r>
              <a:rPr lang="es-ES" sz="1600" dirty="0">
                <a:latin typeface="+mn-lt"/>
                <a:ea typeface="Calibri" panose="020F0502020204030204" pitchFamily="34" charset="0"/>
                <a:cs typeface="Times New Roman"/>
              </a:rPr>
              <a:t>.</a:t>
            </a:r>
            <a:endParaRPr lang="es-ES" sz="1600" dirty="0">
              <a:effectLst/>
              <a:latin typeface="+mn-lt"/>
              <a:ea typeface="Calibri" panose="020F0502020204030204" pitchFamily="34" charset="0"/>
              <a:cs typeface="Times New Roman" panose="02020603050405020304" pitchFamily="18" charset="0"/>
            </a:endParaRPr>
          </a:p>
          <a:p>
            <a:pPr marL="457200" lvl="1" indent="0" algn="just">
              <a:lnSpc>
                <a:spcPct val="100000"/>
              </a:lnSpc>
              <a:spcAft>
                <a:spcPts val="1000"/>
              </a:spcAft>
              <a:buNone/>
            </a:pPr>
            <a:endParaRPr lang="es-ES" sz="1600" dirty="0">
              <a:effectLst/>
              <a:latin typeface="+mn-lt"/>
              <a:ea typeface="Calibri" panose="020F0502020204030204" pitchFamily="34" charset="0"/>
              <a:cs typeface="Times New Roman"/>
            </a:endParaRPr>
          </a:p>
          <a:p>
            <a:pPr marL="228600" algn="just">
              <a:lnSpc>
                <a:spcPct val="100000"/>
              </a:lnSpc>
              <a:spcAft>
                <a:spcPts val="1000"/>
              </a:spcAft>
            </a:pPr>
            <a:endParaRPr lang="es-ES" sz="1600" dirty="0">
              <a:effectLst/>
              <a:latin typeface="+mn-lt"/>
              <a:ea typeface="Calibri" panose="020F0502020204030204" pitchFamily="34" charset="0"/>
              <a:cs typeface="Times New Roman" panose="02020603050405020304" pitchFamily="18" charset="0"/>
            </a:endParaRPr>
          </a:p>
          <a:p>
            <a:pPr>
              <a:lnSpc>
                <a:spcPct val="100000"/>
              </a:lnSpc>
            </a:pPr>
            <a:endParaRPr lang="es-ES" sz="1600" dirty="0">
              <a:latin typeface="+mn-lt"/>
            </a:endParaRPr>
          </a:p>
        </p:txBody>
      </p:sp>
      <p:sp>
        <p:nvSpPr>
          <p:cNvPr id="4" name="Marcador de texto 3">
            <a:extLst>
              <a:ext uri="{FF2B5EF4-FFF2-40B4-BE49-F238E27FC236}">
                <a16:creationId xmlns:a16="http://schemas.microsoft.com/office/drawing/2014/main" id="{BF0C4321-D06C-66DE-BFBA-4A29FF9AA2B6}"/>
              </a:ext>
            </a:extLst>
          </p:cNvPr>
          <p:cNvSpPr>
            <a:spLocks noGrp="1"/>
          </p:cNvSpPr>
          <p:nvPr>
            <p:ph type="body" sz="quarter" idx="13"/>
          </p:nvPr>
        </p:nvSpPr>
        <p:spPr/>
        <p:txBody>
          <a:bodyPr/>
          <a:lstStyle/>
          <a:p>
            <a:endParaRPr lang="es-ES"/>
          </a:p>
        </p:txBody>
      </p:sp>
      <p:sp>
        <p:nvSpPr>
          <p:cNvPr id="6" name="TextBox 5">
            <a:extLst>
              <a:ext uri="{FF2B5EF4-FFF2-40B4-BE49-F238E27FC236}">
                <a16:creationId xmlns:a16="http://schemas.microsoft.com/office/drawing/2014/main" id="{870E40D4-8378-E7C4-197E-5794E88D4F43}"/>
              </a:ext>
            </a:extLst>
          </p:cNvPr>
          <p:cNvSpPr txBox="1"/>
          <p:nvPr/>
        </p:nvSpPr>
        <p:spPr>
          <a:xfrm>
            <a:off x="275299" y="6187050"/>
            <a:ext cx="10333266" cy="369332"/>
          </a:xfrm>
          <a:prstGeom prst="rect">
            <a:avLst/>
          </a:prstGeom>
          <a:noFill/>
        </p:spPr>
        <p:txBody>
          <a:bodyPr wrap="square">
            <a:spAutoFit/>
          </a:bodyPr>
          <a:lstStyle/>
          <a:p>
            <a:r>
              <a:rPr lang="en-US" sz="900" b="0" i="0" dirty="0">
                <a:solidFill>
                  <a:schemeClr val="tx1">
                    <a:lumMod val="50000"/>
                    <a:lumOff val="50000"/>
                  </a:schemeClr>
                </a:solidFill>
                <a:effectLst/>
                <a:latin typeface="BlinkMacSystemFont"/>
              </a:rPr>
              <a:t>van der Velden HM, Pasch MC, van </a:t>
            </a:r>
            <a:r>
              <a:rPr lang="en-US" sz="900" b="0" i="0" dirty="0" err="1">
                <a:solidFill>
                  <a:schemeClr val="tx1">
                    <a:lumMod val="50000"/>
                    <a:lumOff val="50000"/>
                  </a:schemeClr>
                </a:solidFill>
                <a:effectLst/>
                <a:latin typeface="BlinkMacSystemFont"/>
              </a:rPr>
              <a:t>Erp</a:t>
            </a:r>
            <a:r>
              <a:rPr lang="en-US" sz="900" b="0" i="0" dirty="0">
                <a:solidFill>
                  <a:schemeClr val="tx1">
                    <a:lumMod val="50000"/>
                    <a:lumOff val="50000"/>
                  </a:schemeClr>
                </a:solidFill>
                <a:effectLst/>
                <a:latin typeface="BlinkMacSystemFont"/>
              </a:rPr>
              <a:t> PE, van </a:t>
            </a:r>
            <a:r>
              <a:rPr lang="en-US" sz="900" b="0" i="0" dirty="0" err="1">
                <a:solidFill>
                  <a:schemeClr val="tx1">
                    <a:lumMod val="50000"/>
                    <a:lumOff val="50000"/>
                  </a:schemeClr>
                </a:solidFill>
                <a:effectLst/>
                <a:latin typeface="BlinkMacSystemFont"/>
              </a:rPr>
              <a:t>Lingen</a:t>
            </a:r>
            <a:r>
              <a:rPr lang="en-US" sz="900" b="0" i="0" dirty="0">
                <a:solidFill>
                  <a:schemeClr val="tx1">
                    <a:lumMod val="50000"/>
                    <a:lumOff val="50000"/>
                  </a:schemeClr>
                </a:solidFill>
                <a:effectLst/>
                <a:latin typeface="BlinkMacSystemFont"/>
              </a:rPr>
              <a:t> RG, Otero ME, de Boer-van </a:t>
            </a:r>
            <a:r>
              <a:rPr lang="en-US" sz="900" b="0" i="0" dirty="0" err="1">
                <a:solidFill>
                  <a:schemeClr val="tx1">
                    <a:lumMod val="50000"/>
                    <a:lumOff val="50000"/>
                  </a:schemeClr>
                </a:solidFill>
                <a:effectLst/>
                <a:latin typeface="BlinkMacSystemFont"/>
              </a:rPr>
              <a:t>Huizen</a:t>
            </a:r>
            <a:r>
              <a:rPr lang="en-US" sz="900" b="0" i="0" dirty="0">
                <a:solidFill>
                  <a:schemeClr val="tx1">
                    <a:lumMod val="50000"/>
                    <a:lumOff val="50000"/>
                  </a:schemeClr>
                </a:solidFill>
                <a:effectLst/>
                <a:latin typeface="BlinkMacSystemFont"/>
              </a:rPr>
              <a:t> RT, van de Kerkhof PC. Treatment of plaque psoriasis with the two-compound product calcipotriol/betamethasone dipropionate versus both monotherapies: an immunohistochemical study. J </a:t>
            </a:r>
            <a:r>
              <a:rPr lang="en-US" sz="900" b="0" i="0" dirty="0" err="1">
                <a:solidFill>
                  <a:schemeClr val="tx1">
                    <a:lumMod val="50000"/>
                    <a:lumOff val="50000"/>
                  </a:schemeClr>
                </a:solidFill>
                <a:effectLst/>
                <a:latin typeface="BlinkMacSystemFont"/>
              </a:rPr>
              <a:t>Dermatolog</a:t>
            </a:r>
            <a:r>
              <a:rPr lang="en-US" sz="900" b="0" i="0" dirty="0">
                <a:solidFill>
                  <a:schemeClr val="tx1">
                    <a:lumMod val="50000"/>
                    <a:lumOff val="50000"/>
                  </a:schemeClr>
                </a:solidFill>
                <a:effectLst/>
                <a:latin typeface="BlinkMacSystemFont"/>
              </a:rPr>
              <a:t> Treat. 2010 Jan;21(1):13-22</a:t>
            </a:r>
            <a:endParaRPr lang="en-US" sz="900" dirty="0">
              <a:solidFill>
                <a:schemeClr val="tx1">
                  <a:lumMod val="50000"/>
                  <a:lumOff val="50000"/>
                </a:schemeClr>
              </a:solidFill>
            </a:endParaRPr>
          </a:p>
        </p:txBody>
      </p:sp>
    </p:spTree>
    <p:extLst>
      <p:ext uri="{BB962C8B-B14F-4D97-AF65-F5344CB8AC3E}">
        <p14:creationId xmlns:p14="http://schemas.microsoft.com/office/powerpoint/2010/main" val="3985399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32C9DBBB-93E6-8F0A-F361-FA269DA0421F}"/>
              </a:ext>
            </a:extLst>
          </p:cNvPr>
          <p:cNvSpPr>
            <a:spLocks noGrp="1"/>
          </p:cNvSpPr>
          <p:nvPr>
            <p:ph type="title"/>
          </p:nvPr>
        </p:nvSpPr>
        <p:spPr>
          <a:xfrm>
            <a:off x="1702495" y="333624"/>
            <a:ext cx="8198217" cy="565035"/>
          </a:xfrm>
        </p:spPr>
        <p:txBody>
          <a:bodyPr/>
          <a:lstStyle/>
          <a:p>
            <a:r>
              <a:rPr lang="es-ES" dirty="0"/>
              <a:t>Caso clínico 2</a:t>
            </a:r>
          </a:p>
        </p:txBody>
      </p:sp>
      <p:sp>
        <p:nvSpPr>
          <p:cNvPr id="3" name="Marcador de contenido 2">
            <a:extLst>
              <a:ext uri="{FF2B5EF4-FFF2-40B4-BE49-F238E27FC236}">
                <a16:creationId xmlns:a16="http://schemas.microsoft.com/office/drawing/2014/main" id="{CFDE0050-3E4B-E607-E36F-F9405C8333F2}"/>
              </a:ext>
            </a:extLst>
          </p:cNvPr>
          <p:cNvSpPr>
            <a:spLocks noGrp="1"/>
          </p:cNvSpPr>
          <p:nvPr>
            <p:ph idx="1"/>
          </p:nvPr>
        </p:nvSpPr>
        <p:spPr>
          <a:xfrm>
            <a:off x="541056" y="1478136"/>
            <a:ext cx="5328521" cy="5031797"/>
          </a:xfrm>
        </p:spPr>
        <p:txBody>
          <a:bodyPr vert="horz" lIns="91440" tIns="45720" rIns="91440" bIns="45720" rtlCol="0" anchor="t">
            <a:normAutofit lnSpcReduction="10000"/>
          </a:bodyPr>
          <a:lstStyle/>
          <a:p>
            <a:pPr algn="just">
              <a:lnSpc>
                <a:spcPct val="150000"/>
              </a:lnSpc>
              <a:spcAft>
                <a:spcPts val="1000"/>
              </a:spcAft>
            </a:pPr>
            <a:r>
              <a:rPr lang="es-ES" sz="1800" dirty="0">
                <a:effectLst/>
                <a:latin typeface="Arial"/>
                <a:ea typeface="Times New Roman" panose="02020603050405020304" pitchFamily="18" charset="0"/>
                <a:cs typeface="Times New Roman"/>
              </a:rPr>
              <a:t>Hombre de 50 años que acude por la aparición de placas </a:t>
            </a:r>
            <a:r>
              <a:rPr lang="es-ES" sz="1800" dirty="0" err="1">
                <a:effectLst/>
                <a:latin typeface="Arial"/>
                <a:ea typeface="Times New Roman" panose="02020603050405020304" pitchFamily="18" charset="0"/>
                <a:cs typeface="Times New Roman"/>
              </a:rPr>
              <a:t>intertriginosas</a:t>
            </a:r>
            <a:r>
              <a:rPr lang="es-ES" sz="1800" dirty="0">
                <a:effectLst/>
                <a:latin typeface="Arial"/>
                <a:ea typeface="Times New Roman" panose="02020603050405020304" pitchFamily="18" charset="0"/>
                <a:cs typeface="Times New Roman"/>
              </a:rPr>
              <a:t> inguinales, que le pican un poco, desde hace </a:t>
            </a:r>
            <a:r>
              <a:rPr lang="es-ES" sz="1800" dirty="0">
                <a:latin typeface="Arial"/>
                <a:ea typeface="Times New Roman" panose="02020603050405020304" pitchFamily="18" charset="0"/>
                <a:cs typeface="Times New Roman"/>
              </a:rPr>
              <a:t>cuatro</a:t>
            </a:r>
            <a:r>
              <a:rPr lang="es-ES" sz="1800" dirty="0">
                <a:effectLst/>
                <a:latin typeface="Arial"/>
                <a:ea typeface="Times New Roman" panose="02020603050405020304" pitchFamily="18" charset="0"/>
                <a:cs typeface="Times New Roman"/>
              </a:rPr>
              <a:t> semanas. No mejoran con clotrimazol crema/12 h. AP de psoriasis leve en cuero cabelludo.</a:t>
            </a:r>
          </a:p>
          <a:p>
            <a:pPr algn="just">
              <a:lnSpc>
                <a:spcPct val="150000"/>
              </a:lnSpc>
              <a:spcAft>
                <a:spcPts val="1000"/>
              </a:spcAft>
            </a:pPr>
            <a:r>
              <a:rPr lang="es-ES" sz="1800" dirty="0">
                <a:effectLst/>
                <a:latin typeface="Arial"/>
                <a:ea typeface="Times New Roman" panose="02020603050405020304" pitchFamily="18" charset="0"/>
                <a:cs typeface="Times New Roman"/>
              </a:rPr>
              <a:t>Antecedentes personales: </a:t>
            </a:r>
            <a:r>
              <a:rPr lang="es-ES" sz="1800" dirty="0">
                <a:latin typeface="Arial"/>
                <a:ea typeface="Times New Roman" panose="02020603050405020304" pitchFamily="18" charset="0"/>
                <a:cs typeface="Times New Roman"/>
              </a:rPr>
              <a:t>diabético </a:t>
            </a:r>
            <a:r>
              <a:rPr lang="es-ES" sz="1800" dirty="0">
                <a:effectLst/>
                <a:latin typeface="Arial"/>
                <a:ea typeface="Times New Roman" panose="02020603050405020304" pitchFamily="18" charset="0"/>
                <a:cs typeface="Times New Roman"/>
              </a:rPr>
              <a:t>tipo 2, desde hace </a:t>
            </a:r>
            <a:r>
              <a:rPr lang="es-ES" sz="1800" dirty="0">
                <a:latin typeface="Arial"/>
                <a:ea typeface="Times New Roman" panose="02020603050405020304" pitchFamily="18" charset="0"/>
                <a:cs typeface="Times New Roman"/>
              </a:rPr>
              <a:t>cinco</a:t>
            </a:r>
            <a:r>
              <a:rPr lang="es-ES" sz="1800" dirty="0">
                <a:effectLst/>
                <a:latin typeface="Arial"/>
                <a:ea typeface="Times New Roman" panose="02020603050405020304" pitchFamily="18" charset="0"/>
                <a:cs typeface="Times New Roman"/>
              </a:rPr>
              <a:t> años tratado a base de dieta e hipoglucemiantes orales, hipercolesterolemia tratada con simvastatina 20 mg/4 h. Fuma 15 cigarrillos al día.</a:t>
            </a:r>
            <a:r>
              <a:rPr lang="es-ES" sz="1800" dirty="0">
                <a:latin typeface="Arial"/>
                <a:ea typeface="Times New Roman" panose="02020603050405020304" pitchFamily="18" charset="0"/>
                <a:cs typeface="Times New Roman"/>
              </a:rPr>
              <a:t>  </a:t>
            </a:r>
            <a:endParaRPr lang="es-ES"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r>
              <a:rPr lang="es-ES" sz="1800" b="1" dirty="0">
                <a:ea typeface="Calibri" panose="020F0502020204030204" pitchFamily="34" charset="0"/>
                <a:cs typeface="Times New Roman" panose="02020603050405020304" pitchFamily="18" charset="0"/>
              </a:rPr>
              <a:t>¿Qué hacemos?</a:t>
            </a:r>
            <a:endParaRPr lang="es-E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
        <p:nvSpPr>
          <p:cNvPr id="4" name="Marcador de texto 3">
            <a:extLst>
              <a:ext uri="{FF2B5EF4-FFF2-40B4-BE49-F238E27FC236}">
                <a16:creationId xmlns:a16="http://schemas.microsoft.com/office/drawing/2014/main" id="{3557A21A-0AA8-FEE6-C1CB-26AA6A6D433C}"/>
              </a:ext>
            </a:extLst>
          </p:cNvPr>
          <p:cNvSpPr>
            <a:spLocks noGrp="1"/>
          </p:cNvSpPr>
          <p:nvPr>
            <p:ph type="body" sz="quarter" idx="13"/>
          </p:nvPr>
        </p:nvSpPr>
        <p:spPr/>
        <p:txBody>
          <a:bodyPr/>
          <a:lstStyle/>
          <a:p>
            <a:endParaRPr lang="es-ES"/>
          </a:p>
        </p:txBody>
      </p:sp>
      <p:pic>
        <p:nvPicPr>
          <p:cNvPr id="6146" name="Picture 2" descr="Psoriasis flexural">
            <a:extLst>
              <a:ext uri="{FF2B5EF4-FFF2-40B4-BE49-F238E27FC236}">
                <a16:creationId xmlns:a16="http://schemas.microsoft.com/office/drawing/2014/main" id="{45DF53CA-4311-F4EC-234E-4C9215C99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598" y="1103456"/>
            <a:ext cx="4559346" cy="504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452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2" name="Título 1">
            <a:extLst>
              <a:ext uri="{FF2B5EF4-FFF2-40B4-BE49-F238E27FC236}">
                <a16:creationId xmlns:a16="http://schemas.microsoft.com/office/drawing/2014/main" id="{5A08D8AD-015E-EFDC-4618-54E58EE4DE5C}"/>
              </a:ext>
            </a:extLst>
          </p:cNvPr>
          <p:cNvSpPr>
            <a:spLocks noGrp="1"/>
          </p:cNvSpPr>
          <p:nvPr>
            <p:ph type="title"/>
          </p:nvPr>
        </p:nvSpPr>
        <p:spPr/>
        <p:txBody>
          <a:bodyPr>
            <a:normAutofit/>
          </a:bodyPr>
          <a:lstStyle/>
          <a:p>
            <a:r>
              <a:rPr lang="es-ES" sz="3200" b="1"/>
              <a:t>Conflictos de interés</a:t>
            </a:r>
            <a:endParaRPr lang="es-ES"/>
          </a:p>
        </p:txBody>
      </p:sp>
      <p:sp>
        <p:nvSpPr>
          <p:cNvPr id="525" name="Google Shape;525;p4"/>
          <p:cNvSpPr txBox="1">
            <a:spLocks noGrp="1"/>
          </p:cNvSpPr>
          <p:nvPr>
            <p:ph idx="1"/>
          </p:nvPr>
        </p:nvSpPr>
        <p:spPr>
          <a:xfrm>
            <a:off x="541056" y="2004291"/>
            <a:ext cx="11109605" cy="3940608"/>
          </a:xfrm>
          <a:prstGeom prst="rect">
            <a:avLst/>
          </a:prstGeom>
          <a:noFill/>
          <a:ln>
            <a:noFill/>
          </a:ln>
        </p:spPr>
        <p:txBody>
          <a:bodyPr spcFirstLastPara="1" wrap="square" lIns="0" tIns="0" rIns="0" bIns="0" anchor="t" anchorCtr="0">
            <a:normAutofit/>
          </a:bodyPr>
          <a:lstStyle/>
          <a:p>
            <a:pPr marL="176213" lvl="1" indent="-176213" algn="l" rtl="0">
              <a:lnSpc>
                <a:spcPct val="150000"/>
              </a:lnSpc>
              <a:spcBef>
                <a:spcPts val="0"/>
              </a:spcBef>
              <a:spcAft>
                <a:spcPts val="0"/>
              </a:spcAft>
              <a:buClr>
                <a:schemeClr val="accent5"/>
              </a:buClr>
              <a:buSzPct val="100000"/>
              <a:buFont typeface="Arial"/>
              <a:buChar char="•"/>
            </a:pPr>
            <a:r>
              <a:rPr lang="es-ES" sz="1600" dirty="0">
                <a:latin typeface="+mn-lt"/>
                <a:ea typeface="Arial"/>
                <a:cs typeface="Arial"/>
                <a:sym typeface="Arial"/>
              </a:rPr>
              <a:t>- He proporcionado asesoramiento científico, participado en reuniones médicas y cursos de formación patrocinados por XXX</a:t>
            </a:r>
          </a:p>
          <a:p>
            <a:pPr marL="1143000" lvl="1" indent="-685800" algn="l" rtl="0">
              <a:lnSpc>
                <a:spcPct val="150000"/>
              </a:lnSpc>
              <a:spcBef>
                <a:spcPts val="0"/>
              </a:spcBef>
              <a:spcAft>
                <a:spcPts val="0"/>
              </a:spcAft>
              <a:buClr>
                <a:schemeClr val="accent5"/>
              </a:buClr>
              <a:buSzPct val="100000"/>
              <a:buFont typeface="Arial"/>
              <a:buChar char="•"/>
            </a:pPr>
            <a:endParaRPr lang="es-ES" sz="1600" dirty="0">
              <a:latin typeface="+mn-lt"/>
              <a:ea typeface="Arial"/>
              <a:cs typeface="Arial"/>
              <a:sym typeface="Arial"/>
            </a:endParaRPr>
          </a:p>
          <a:p>
            <a:pPr marL="176213" lvl="1" indent="-176213" algn="l" rtl="0">
              <a:lnSpc>
                <a:spcPct val="150000"/>
              </a:lnSpc>
              <a:spcBef>
                <a:spcPts val="0"/>
              </a:spcBef>
              <a:spcAft>
                <a:spcPts val="0"/>
              </a:spcAft>
              <a:buClr>
                <a:schemeClr val="accent5"/>
              </a:buClr>
              <a:buSzPct val="100000"/>
              <a:buFont typeface="Arial"/>
              <a:buChar char="•"/>
            </a:pPr>
            <a:r>
              <a:rPr lang="es-ES" sz="1600" dirty="0">
                <a:latin typeface="+mn-lt"/>
                <a:ea typeface="Arial"/>
                <a:cs typeface="Arial"/>
                <a:sym typeface="Arial"/>
              </a:rPr>
              <a:t>- He participado como investigador principal o colaborador en ensayos clínicos o trabajos de investigación para XXX</a:t>
            </a:r>
          </a:p>
          <a:p>
            <a:pPr marL="0" lvl="0" indent="0" algn="l" rtl="0">
              <a:lnSpc>
                <a:spcPct val="105357"/>
              </a:lnSpc>
              <a:spcBef>
                <a:spcPts val="0"/>
              </a:spcBef>
              <a:spcAft>
                <a:spcPts val="0"/>
              </a:spcAft>
              <a:buClr>
                <a:schemeClr val="accent1"/>
              </a:buClr>
              <a:buSzPct val="100000"/>
              <a:buNone/>
            </a:pPr>
            <a:endParaRPr sz="1600" dirty="0">
              <a:latin typeface="+mn-lt"/>
            </a:endParaRPr>
          </a:p>
        </p:txBody>
      </p:sp>
    </p:spTree>
    <p:extLst>
      <p:ext uri="{BB962C8B-B14F-4D97-AF65-F5344CB8AC3E}">
        <p14:creationId xmlns:p14="http://schemas.microsoft.com/office/powerpoint/2010/main" val="429838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68AD63-4771-7306-B640-7D328575A786}"/>
              </a:ext>
            </a:extLst>
          </p:cNvPr>
          <p:cNvSpPr>
            <a:spLocks noGrp="1"/>
          </p:cNvSpPr>
          <p:nvPr>
            <p:ph type="title"/>
          </p:nvPr>
        </p:nvSpPr>
        <p:spPr>
          <a:xfrm>
            <a:off x="1469556" y="370249"/>
            <a:ext cx="9130968" cy="565035"/>
          </a:xfrm>
        </p:spPr>
        <p:txBody>
          <a:bodyPr>
            <a:normAutofit fontScale="90000"/>
          </a:bodyPr>
          <a:lstStyle/>
          <a:p>
            <a:r>
              <a:rPr lang="es-ES" dirty="0"/>
              <a:t>Preguntaremos por los factores desencadenantes</a:t>
            </a:r>
          </a:p>
        </p:txBody>
      </p:sp>
      <p:graphicFrame>
        <p:nvGraphicFramePr>
          <p:cNvPr id="6" name="Tabla 5">
            <a:extLst>
              <a:ext uri="{FF2B5EF4-FFF2-40B4-BE49-F238E27FC236}">
                <a16:creationId xmlns:a16="http://schemas.microsoft.com/office/drawing/2014/main" id="{C711ADC9-B743-BE18-D417-FCC02F640DC3}"/>
              </a:ext>
            </a:extLst>
          </p:cNvPr>
          <p:cNvGraphicFramePr>
            <a:graphicFrameLocks/>
          </p:cNvGraphicFramePr>
          <p:nvPr>
            <p:extLst>
              <p:ext uri="{D42A27DB-BD31-4B8C-83A1-F6EECF244321}">
                <p14:modId xmlns:p14="http://schemas.microsoft.com/office/powerpoint/2010/main" val="2554863280"/>
              </p:ext>
            </p:extLst>
          </p:nvPr>
        </p:nvGraphicFramePr>
        <p:xfrm>
          <a:off x="2473234" y="1115197"/>
          <a:ext cx="6397202" cy="5029200"/>
        </p:xfrm>
        <a:graphic>
          <a:graphicData uri="http://schemas.openxmlformats.org/drawingml/2006/table">
            <a:tbl>
              <a:tblPr firstRow="1" bandRow="1">
                <a:tableStyleId>{5C22544A-7EE6-4342-B048-85BDC9FD1C3A}</a:tableStyleId>
              </a:tblPr>
              <a:tblGrid>
                <a:gridCol w="3198601">
                  <a:extLst>
                    <a:ext uri="{9D8B030D-6E8A-4147-A177-3AD203B41FA5}">
                      <a16:colId xmlns:a16="http://schemas.microsoft.com/office/drawing/2014/main" val="3865989901"/>
                    </a:ext>
                  </a:extLst>
                </a:gridCol>
                <a:gridCol w="3198601">
                  <a:extLst>
                    <a:ext uri="{9D8B030D-6E8A-4147-A177-3AD203B41FA5}">
                      <a16:colId xmlns:a16="http://schemas.microsoft.com/office/drawing/2014/main" val="1477348189"/>
                    </a:ext>
                  </a:extLst>
                </a:gridCol>
              </a:tblGrid>
              <a:tr h="730853">
                <a:tc>
                  <a:txBody>
                    <a:bodyPr/>
                    <a:lstStyle/>
                    <a:p>
                      <a:r>
                        <a:rPr lang="es-ES" sz="2400" dirty="0"/>
                        <a:t>Externos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chemeClr val="bg1"/>
                          </a:solidFill>
                        </a:rPr>
                        <a:t>Internos</a:t>
                      </a:r>
                    </a:p>
                    <a:p>
                      <a:endParaRPr lang="es-ES" sz="2400" dirty="0"/>
                    </a:p>
                  </a:txBody>
                  <a:tcPr/>
                </a:tc>
                <a:extLst>
                  <a:ext uri="{0D108BD9-81ED-4DB2-BD59-A6C34878D82A}">
                    <a16:rowId xmlns:a16="http://schemas.microsoft.com/office/drawing/2014/main" val="790327801"/>
                  </a:ext>
                </a:extLst>
              </a:tr>
              <a:tr h="329335">
                <a:tc>
                  <a:txBody>
                    <a:bodyPr/>
                    <a:lstStyle/>
                    <a:p>
                      <a:r>
                        <a:rPr lang="es-ES" dirty="0"/>
                        <a:t>Alcohol, tabaco</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sz="1800" dirty="0"/>
                        <a:t>Obesidad</a:t>
                      </a:r>
                    </a:p>
                  </a:txBody>
                  <a:tcPr/>
                </a:tc>
                <a:extLst>
                  <a:ext uri="{0D108BD9-81ED-4DB2-BD59-A6C34878D82A}">
                    <a16:rowId xmlns:a16="http://schemas.microsoft.com/office/drawing/2014/main" val="1798217359"/>
                  </a:ext>
                </a:extLst>
              </a:tr>
              <a:tr h="329335">
                <a:tc>
                  <a:txBody>
                    <a:bodyPr/>
                    <a:lstStyle/>
                    <a:p>
                      <a:r>
                        <a:rPr lang="es-ES" dirty="0"/>
                        <a:t>Clima frío, polución</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sz="1800" dirty="0"/>
                        <a:t>Diabetes mellitus</a:t>
                      </a:r>
                    </a:p>
                  </a:txBody>
                  <a:tcPr/>
                </a:tc>
                <a:extLst>
                  <a:ext uri="{0D108BD9-81ED-4DB2-BD59-A6C34878D82A}">
                    <a16:rowId xmlns:a16="http://schemas.microsoft.com/office/drawing/2014/main" val="3933814358"/>
                  </a:ext>
                </a:extLst>
              </a:tr>
              <a:tr h="329335">
                <a:tc>
                  <a:txBody>
                    <a:bodyPr/>
                    <a:lstStyle/>
                    <a:p>
                      <a:r>
                        <a:rPr lang="es-ES" dirty="0"/>
                        <a:t>Infecciones (estreptococo, estafilococo, cándida, VIH)</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sz="1800" dirty="0"/>
                        <a:t>Dislipemia</a:t>
                      </a:r>
                    </a:p>
                  </a:txBody>
                  <a:tcPr/>
                </a:tc>
                <a:extLst>
                  <a:ext uri="{0D108BD9-81ED-4DB2-BD59-A6C34878D82A}">
                    <a16:rowId xmlns:a16="http://schemas.microsoft.com/office/drawing/2014/main" val="4128257250"/>
                  </a:ext>
                </a:extLst>
              </a:tr>
              <a:tr h="329335">
                <a:tc>
                  <a:txBody>
                    <a:bodyPr/>
                    <a:lstStyle/>
                    <a:p>
                      <a:r>
                        <a:rPr lang="es-ES" dirty="0"/>
                        <a:t>Vacunas</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sz="1800" dirty="0"/>
                        <a:t>Hipertensión</a:t>
                      </a:r>
                    </a:p>
                  </a:txBody>
                  <a:tcPr/>
                </a:tc>
                <a:extLst>
                  <a:ext uri="{0D108BD9-81ED-4DB2-BD59-A6C34878D82A}">
                    <a16:rowId xmlns:a16="http://schemas.microsoft.com/office/drawing/2014/main" val="629442685"/>
                  </a:ext>
                </a:extLst>
              </a:tr>
              <a:tr h="568441">
                <a:tc>
                  <a:txBody>
                    <a:bodyPr/>
                    <a:lstStyle/>
                    <a:p>
                      <a:r>
                        <a:rPr lang="es-ES" dirty="0"/>
                        <a:t>Traumas físicos (quemaduras térmicas, solares, golpes y heridas)</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t>Síndrome metabólico</a:t>
                      </a:r>
                    </a:p>
                    <a:p>
                      <a:endParaRPr lang="es-ES" sz="1800" dirty="0"/>
                    </a:p>
                  </a:txBody>
                  <a:tcPr/>
                </a:tc>
                <a:extLst>
                  <a:ext uri="{0D108BD9-81ED-4DB2-BD59-A6C34878D82A}">
                    <a16:rowId xmlns:a16="http://schemas.microsoft.com/office/drawing/2014/main" val="2046517085"/>
                  </a:ext>
                </a:extLst>
              </a:tr>
              <a:tr h="568441">
                <a:tc>
                  <a:txBody>
                    <a:bodyPr/>
                    <a:lstStyle/>
                    <a:p>
                      <a:r>
                        <a:rPr lang="es-ES" dirty="0"/>
                        <a:t>Fármacos (AINE, IECA, litio, beta-bloqueantes, antipalúdicos, suspensión brusca de corticoides orales)</a:t>
                      </a:r>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a:t>Trastornos emocionales (estrés, ansiedad)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s-ES" sz="1800" dirty="0"/>
                    </a:p>
                  </a:txBody>
                  <a:tcPr/>
                </a:tc>
                <a:extLst>
                  <a:ext uri="{0D108BD9-81ED-4DB2-BD59-A6C34878D82A}">
                    <a16:rowId xmlns:a16="http://schemas.microsoft.com/office/drawing/2014/main" val="101725862"/>
                  </a:ext>
                </a:extLst>
              </a:tr>
              <a:tr h="329335">
                <a:tc>
                  <a:txBody>
                    <a:bodyPr/>
                    <a:lstStyle/>
                    <a:p>
                      <a:r>
                        <a:rPr lang="es-ES" dirty="0"/>
                        <a:t>Algunos limpiadores domésticos</a:t>
                      </a:r>
                    </a:p>
                  </a:txBody>
                  <a:tcPr/>
                </a:tc>
                <a:tc>
                  <a:txBody>
                    <a:bodyPr/>
                    <a:lstStyle/>
                    <a:p>
                      <a:endParaRPr lang="es-ES" dirty="0"/>
                    </a:p>
                  </a:txBody>
                  <a:tcPr/>
                </a:tc>
                <a:extLst>
                  <a:ext uri="{0D108BD9-81ED-4DB2-BD59-A6C34878D82A}">
                    <a16:rowId xmlns:a16="http://schemas.microsoft.com/office/drawing/2014/main" val="1377159495"/>
                  </a:ext>
                </a:extLst>
              </a:tr>
            </a:tbl>
          </a:graphicData>
        </a:graphic>
      </p:graphicFrame>
      <p:sp>
        <p:nvSpPr>
          <p:cNvPr id="3" name="CuadroTexto 2">
            <a:extLst>
              <a:ext uri="{FF2B5EF4-FFF2-40B4-BE49-F238E27FC236}">
                <a16:creationId xmlns:a16="http://schemas.microsoft.com/office/drawing/2014/main" id="{D9E55F41-53E3-BDA4-6889-36153A329E17}"/>
              </a:ext>
            </a:extLst>
          </p:cNvPr>
          <p:cNvSpPr txBox="1"/>
          <p:nvPr/>
        </p:nvSpPr>
        <p:spPr>
          <a:xfrm>
            <a:off x="282972" y="6366897"/>
            <a:ext cx="11037824" cy="246221"/>
          </a:xfrm>
          <a:prstGeom prst="rect">
            <a:avLst/>
          </a:prstGeom>
          <a:noFill/>
        </p:spPr>
        <p:txBody>
          <a:bodyPr wrap="square" rtlCol="0">
            <a:spAutoFit/>
          </a:bodyPr>
          <a:lstStyle/>
          <a:p>
            <a:r>
              <a:rPr lang="es-ES" sz="1000" dirty="0">
                <a:solidFill>
                  <a:schemeClr val="tx1">
                    <a:lumMod val="50000"/>
                    <a:lumOff val="50000"/>
                  </a:schemeClr>
                </a:solidFill>
              </a:rPr>
              <a:t>Kamiya K, </a:t>
            </a:r>
            <a:r>
              <a:rPr lang="es-ES" sz="1000" dirty="0" err="1">
                <a:solidFill>
                  <a:schemeClr val="tx1">
                    <a:lumMod val="50000"/>
                    <a:lumOff val="50000"/>
                  </a:schemeClr>
                </a:solidFill>
              </a:rPr>
              <a:t>Kishimoto</a:t>
            </a:r>
            <a:r>
              <a:rPr lang="es-ES" sz="1000" dirty="0">
                <a:solidFill>
                  <a:schemeClr val="tx1">
                    <a:lumMod val="50000"/>
                    <a:lumOff val="50000"/>
                  </a:schemeClr>
                </a:solidFill>
              </a:rPr>
              <a:t> M, </a:t>
            </a:r>
            <a:r>
              <a:rPr lang="es-ES" sz="1000" dirty="0" err="1">
                <a:solidFill>
                  <a:schemeClr val="tx1">
                    <a:lumMod val="50000"/>
                    <a:lumOff val="50000"/>
                  </a:schemeClr>
                </a:solidFill>
              </a:rPr>
              <a:t>Sugai</a:t>
            </a:r>
            <a:r>
              <a:rPr lang="es-ES" sz="1000" dirty="0">
                <a:solidFill>
                  <a:schemeClr val="tx1">
                    <a:lumMod val="50000"/>
                    <a:lumOff val="50000"/>
                  </a:schemeClr>
                </a:solidFill>
              </a:rPr>
              <a:t> J, </a:t>
            </a:r>
            <a:r>
              <a:rPr lang="es-ES" sz="1000" dirty="0" err="1">
                <a:solidFill>
                  <a:schemeClr val="tx1">
                    <a:lumMod val="50000"/>
                    <a:lumOff val="50000"/>
                  </a:schemeClr>
                </a:solidFill>
              </a:rPr>
              <a:t>Komine</a:t>
            </a:r>
            <a:r>
              <a:rPr lang="es-ES" sz="1000" dirty="0">
                <a:solidFill>
                  <a:schemeClr val="tx1">
                    <a:lumMod val="50000"/>
                    <a:lumOff val="50000"/>
                  </a:schemeClr>
                </a:solidFill>
              </a:rPr>
              <a:t> M, </a:t>
            </a:r>
            <a:r>
              <a:rPr lang="es-ES" sz="1000" dirty="0" err="1">
                <a:solidFill>
                  <a:schemeClr val="tx1">
                    <a:lumMod val="50000"/>
                    <a:lumOff val="50000"/>
                  </a:schemeClr>
                </a:solidFill>
              </a:rPr>
              <a:t>Ohtsuki</a:t>
            </a:r>
            <a:r>
              <a:rPr lang="es-ES" sz="1000" dirty="0">
                <a:solidFill>
                  <a:schemeClr val="tx1">
                    <a:lumMod val="50000"/>
                    <a:lumOff val="50000"/>
                  </a:schemeClr>
                </a:solidFill>
              </a:rPr>
              <a:t> M. </a:t>
            </a:r>
            <a:r>
              <a:rPr lang="es-ES" sz="1000" dirty="0" err="1">
                <a:solidFill>
                  <a:schemeClr val="tx1">
                    <a:lumMod val="50000"/>
                    <a:lumOff val="50000"/>
                  </a:schemeClr>
                </a:solidFill>
              </a:rPr>
              <a:t>Risk</a:t>
            </a:r>
            <a:r>
              <a:rPr lang="es-ES" sz="1000" dirty="0">
                <a:solidFill>
                  <a:schemeClr val="tx1">
                    <a:lumMod val="50000"/>
                    <a:lumOff val="50000"/>
                  </a:schemeClr>
                </a:solidFill>
              </a:rPr>
              <a:t> </a:t>
            </a:r>
            <a:r>
              <a:rPr lang="es-ES" sz="1000" dirty="0" err="1">
                <a:solidFill>
                  <a:schemeClr val="tx1">
                    <a:lumMod val="50000"/>
                    <a:lumOff val="50000"/>
                  </a:schemeClr>
                </a:solidFill>
              </a:rPr>
              <a:t>Factors</a:t>
            </a:r>
            <a:r>
              <a:rPr lang="es-ES" sz="1000" dirty="0">
                <a:solidFill>
                  <a:schemeClr val="tx1">
                    <a:lumMod val="50000"/>
                    <a:lumOff val="50000"/>
                  </a:schemeClr>
                </a:solidFill>
              </a:rPr>
              <a:t> </a:t>
            </a:r>
            <a:r>
              <a:rPr lang="es-ES" sz="1000" dirty="0" err="1">
                <a:solidFill>
                  <a:schemeClr val="tx1">
                    <a:lumMod val="50000"/>
                    <a:lumOff val="50000"/>
                  </a:schemeClr>
                </a:solidFill>
              </a:rPr>
              <a:t>for</a:t>
            </a:r>
            <a:r>
              <a:rPr lang="es-ES" sz="1000" dirty="0">
                <a:solidFill>
                  <a:schemeClr val="tx1">
                    <a:lumMod val="50000"/>
                    <a:lumOff val="50000"/>
                  </a:schemeClr>
                </a:solidFill>
              </a:rPr>
              <a:t> </a:t>
            </a:r>
            <a:r>
              <a:rPr lang="es-ES" sz="1000" dirty="0" err="1">
                <a:solidFill>
                  <a:schemeClr val="tx1">
                    <a:lumMod val="50000"/>
                    <a:lumOff val="50000"/>
                  </a:schemeClr>
                </a:solidFill>
              </a:rPr>
              <a:t>the</a:t>
            </a:r>
            <a:r>
              <a:rPr lang="es-ES" sz="1000" dirty="0">
                <a:solidFill>
                  <a:schemeClr val="tx1">
                    <a:lumMod val="50000"/>
                    <a:lumOff val="50000"/>
                  </a:schemeClr>
                </a:solidFill>
              </a:rPr>
              <a:t> </a:t>
            </a:r>
            <a:r>
              <a:rPr lang="es-ES" sz="1000" dirty="0" err="1">
                <a:solidFill>
                  <a:schemeClr val="tx1">
                    <a:lumMod val="50000"/>
                    <a:lumOff val="50000"/>
                  </a:schemeClr>
                </a:solidFill>
              </a:rPr>
              <a:t>Development</a:t>
            </a:r>
            <a:r>
              <a:rPr lang="es-ES" sz="1000" dirty="0">
                <a:solidFill>
                  <a:schemeClr val="tx1">
                    <a:lumMod val="50000"/>
                    <a:lumOff val="50000"/>
                  </a:schemeClr>
                </a:solidFill>
              </a:rPr>
              <a:t> </a:t>
            </a:r>
            <a:r>
              <a:rPr lang="es-ES" sz="1000" dirty="0" err="1">
                <a:solidFill>
                  <a:schemeClr val="tx1">
                    <a:lumMod val="50000"/>
                    <a:lumOff val="50000"/>
                  </a:schemeClr>
                </a:solidFill>
              </a:rPr>
              <a:t>of</a:t>
            </a:r>
            <a:r>
              <a:rPr lang="es-ES" sz="1000" dirty="0">
                <a:solidFill>
                  <a:schemeClr val="tx1">
                    <a:lumMod val="50000"/>
                    <a:lumOff val="50000"/>
                  </a:schemeClr>
                </a:solidFill>
              </a:rPr>
              <a:t> Psoriasis. </a:t>
            </a:r>
            <a:r>
              <a:rPr lang="es-ES" sz="1000" dirty="0" err="1">
                <a:solidFill>
                  <a:schemeClr val="tx1">
                    <a:lumMod val="50000"/>
                    <a:lumOff val="50000"/>
                  </a:schemeClr>
                </a:solidFill>
              </a:rPr>
              <a:t>Int</a:t>
            </a:r>
            <a:r>
              <a:rPr lang="es-ES" sz="1000" dirty="0">
                <a:solidFill>
                  <a:schemeClr val="tx1">
                    <a:lumMod val="50000"/>
                    <a:lumOff val="50000"/>
                  </a:schemeClr>
                </a:solidFill>
              </a:rPr>
              <a:t> J Mol </a:t>
            </a:r>
            <a:r>
              <a:rPr lang="es-ES" sz="1000" dirty="0" err="1">
                <a:solidFill>
                  <a:schemeClr val="tx1">
                    <a:lumMod val="50000"/>
                    <a:lumOff val="50000"/>
                  </a:schemeClr>
                </a:solidFill>
              </a:rPr>
              <a:t>Sci</a:t>
            </a:r>
            <a:r>
              <a:rPr lang="es-ES" sz="1000" dirty="0">
                <a:solidFill>
                  <a:schemeClr val="tx1">
                    <a:lumMod val="50000"/>
                    <a:lumOff val="50000"/>
                  </a:schemeClr>
                </a:solidFill>
              </a:rPr>
              <a:t>. 2019;20(18):4347.</a:t>
            </a:r>
          </a:p>
        </p:txBody>
      </p:sp>
    </p:spTree>
    <p:extLst>
      <p:ext uri="{BB962C8B-B14F-4D97-AF65-F5344CB8AC3E}">
        <p14:creationId xmlns:p14="http://schemas.microsoft.com/office/powerpoint/2010/main" val="510441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5B8F96-E864-56FE-E4B4-DED1459AD997}"/>
              </a:ext>
            </a:extLst>
          </p:cNvPr>
          <p:cNvSpPr>
            <a:spLocks noGrp="1"/>
          </p:cNvSpPr>
          <p:nvPr>
            <p:ph type="title"/>
          </p:nvPr>
        </p:nvSpPr>
        <p:spPr/>
        <p:txBody>
          <a:bodyPr/>
          <a:lstStyle/>
          <a:p>
            <a:r>
              <a:rPr lang="es-ES" dirty="0"/>
              <a:t>Antes de tratar, valorar…</a:t>
            </a:r>
          </a:p>
        </p:txBody>
      </p:sp>
      <p:sp>
        <p:nvSpPr>
          <p:cNvPr id="3" name="Marcador de contenido 2">
            <a:extLst>
              <a:ext uri="{FF2B5EF4-FFF2-40B4-BE49-F238E27FC236}">
                <a16:creationId xmlns:a16="http://schemas.microsoft.com/office/drawing/2014/main" id="{FAEC5389-6096-8E1B-C2DB-92CF7BD00682}"/>
              </a:ext>
            </a:extLst>
          </p:cNvPr>
          <p:cNvSpPr>
            <a:spLocks noGrp="1"/>
          </p:cNvSpPr>
          <p:nvPr>
            <p:ph idx="1"/>
          </p:nvPr>
        </p:nvSpPr>
        <p:spPr>
          <a:xfrm>
            <a:off x="628284" y="2129523"/>
            <a:ext cx="8811808" cy="4127863"/>
          </a:xfrm>
        </p:spPr>
        <p:txBody>
          <a:bodyPr vert="horz" lIns="91440" tIns="45720" rIns="91440" bIns="45720" rtlCol="0" anchor="t">
            <a:normAutofit/>
          </a:bodyPr>
          <a:lstStyle/>
          <a:p>
            <a:pPr algn="just">
              <a:spcBef>
                <a:spcPts val="2500"/>
              </a:spcBef>
              <a:buSzPct val="65000"/>
            </a:pPr>
            <a:r>
              <a:rPr lang="es-ES" altLang="es-ES" sz="2000" dirty="0">
                <a:latin typeface="Arial"/>
                <a:cs typeface="Arial"/>
              </a:rPr>
              <a:t>1.- </a:t>
            </a:r>
            <a:r>
              <a:rPr lang="es-ES" altLang="es-ES" sz="2000" b="1" dirty="0">
                <a:latin typeface="Arial"/>
                <a:cs typeface="Arial"/>
              </a:rPr>
              <a:t>Factores desencadenantes</a:t>
            </a:r>
            <a:r>
              <a:rPr lang="es-ES" altLang="es-ES" sz="2000" dirty="0">
                <a:latin typeface="Arial"/>
                <a:cs typeface="Arial"/>
              </a:rPr>
              <a:t>: Extrínsecos:</a:t>
            </a:r>
            <a:r>
              <a:rPr lang="es-ES" altLang="es-ES" dirty="0">
                <a:latin typeface="Arial"/>
                <a:cs typeface="Arial"/>
              </a:rPr>
              <a:t> AINE</a:t>
            </a:r>
            <a:r>
              <a:rPr lang="es-ES" altLang="es-ES" sz="2000" dirty="0">
                <a:latin typeface="Arial"/>
                <a:cs typeface="Arial"/>
              </a:rPr>
              <a:t>, </a:t>
            </a:r>
            <a:r>
              <a:rPr lang="es-ES" altLang="es-ES" dirty="0">
                <a:latin typeface="Arial"/>
                <a:cs typeface="Arial"/>
              </a:rPr>
              <a:t>IECA. </a:t>
            </a:r>
            <a:endParaRPr lang="es-ES" altLang="es-ES" sz="2000" dirty="0"/>
          </a:p>
          <a:p>
            <a:pPr algn="just">
              <a:spcBef>
                <a:spcPts val="2500"/>
              </a:spcBef>
              <a:buSzPct val="65000"/>
            </a:pPr>
            <a:r>
              <a:rPr lang="es-ES" altLang="es-ES" sz="2000" dirty="0">
                <a:latin typeface="Arial"/>
                <a:cs typeface="Arial"/>
              </a:rPr>
              <a:t>1. </a:t>
            </a:r>
            <a:r>
              <a:rPr lang="es-ES" altLang="es-ES" sz="2000" b="1" dirty="0">
                <a:latin typeface="Arial"/>
                <a:cs typeface="Arial"/>
              </a:rPr>
              <a:t>Estado emocional</a:t>
            </a:r>
            <a:r>
              <a:rPr lang="es-ES" altLang="es-ES" sz="2000" dirty="0">
                <a:latin typeface="Arial"/>
                <a:cs typeface="Arial"/>
              </a:rPr>
              <a:t>: </a:t>
            </a:r>
            <a:r>
              <a:rPr lang="es-ES" altLang="es-ES" dirty="0">
                <a:latin typeface="Arial"/>
                <a:cs typeface="Arial"/>
              </a:rPr>
              <a:t>la</a:t>
            </a:r>
            <a:r>
              <a:rPr lang="es-ES" altLang="es-ES" sz="2000" dirty="0">
                <a:latin typeface="Arial"/>
                <a:cs typeface="Arial"/>
              </a:rPr>
              <a:t> psoriasis puede ocasionar un gran impacto en la calidad de vida, por la apariencia poco estética de la piel </a:t>
            </a:r>
            <a:r>
              <a:rPr lang="es-ES" altLang="es-ES" dirty="0">
                <a:latin typeface="Arial"/>
                <a:cs typeface="Arial"/>
              </a:rPr>
              <a:t>cuando</a:t>
            </a:r>
            <a:r>
              <a:rPr lang="es-ES" altLang="es-ES" sz="2000" dirty="0">
                <a:latin typeface="Arial"/>
                <a:cs typeface="Arial"/>
              </a:rPr>
              <a:t> afecta en zonas visibles; el picor</a:t>
            </a:r>
            <a:r>
              <a:rPr lang="es-ES" altLang="es-ES" dirty="0">
                <a:latin typeface="Arial"/>
                <a:cs typeface="Arial"/>
              </a:rPr>
              <a:t> y la</a:t>
            </a:r>
            <a:r>
              <a:rPr lang="es-ES" altLang="es-ES" sz="2000" dirty="0">
                <a:latin typeface="Arial"/>
                <a:cs typeface="Arial"/>
              </a:rPr>
              <a:t> sensibilidad cutánea crónicos pueden ocasionar ansiedad en el paciente.</a:t>
            </a:r>
          </a:p>
          <a:p>
            <a:pPr algn="just">
              <a:spcBef>
                <a:spcPts val="2500"/>
              </a:spcBef>
              <a:buSzPct val="65000"/>
            </a:pPr>
            <a:r>
              <a:rPr lang="es-ES" altLang="es-ES" dirty="0">
                <a:latin typeface="Arial"/>
                <a:cs typeface="Arial"/>
              </a:rPr>
              <a:t>2.- </a:t>
            </a:r>
            <a:r>
              <a:rPr lang="es-ES" altLang="es-ES" b="1" dirty="0">
                <a:latin typeface="Arial"/>
                <a:cs typeface="Arial"/>
              </a:rPr>
              <a:t>Gravedad de la psoriasis</a:t>
            </a:r>
            <a:r>
              <a:rPr lang="es-ES" altLang="es-ES" dirty="0">
                <a:latin typeface="Arial"/>
                <a:cs typeface="Arial"/>
              </a:rPr>
              <a:t>: calcular</a:t>
            </a:r>
            <a:r>
              <a:rPr lang="es-ES" altLang="es-ES" sz="2000" dirty="0">
                <a:latin typeface="Arial"/>
                <a:cs typeface="Arial"/>
              </a:rPr>
              <a:t> BSA</a:t>
            </a:r>
            <a:r>
              <a:rPr lang="es-ES" altLang="es-ES" dirty="0">
                <a:latin typeface="Arial"/>
                <a:cs typeface="Arial"/>
              </a:rPr>
              <a:t>.</a:t>
            </a:r>
            <a:endParaRPr lang="es-ES" altLang="es-ES" sz="2000" dirty="0">
              <a:latin typeface="Arial"/>
              <a:cs typeface="Arial"/>
            </a:endParaRPr>
          </a:p>
          <a:p>
            <a:pPr algn="just">
              <a:spcBef>
                <a:spcPts val="2500"/>
              </a:spcBef>
              <a:buSzPct val="65000"/>
            </a:pPr>
            <a:r>
              <a:rPr lang="es-ES" altLang="es-ES" dirty="0">
                <a:latin typeface="Arial"/>
                <a:cs typeface="Arial"/>
              </a:rPr>
              <a:t>3.-</a:t>
            </a:r>
            <a:r>
              <a:rPr lang="es-ES" altLang="es-ES" b="1" dirty="0">
                <a:latin typeface="Arial"/>
                <a:cs typeface="Arial"/>
              </a:rPr>
              <a:t> Comorbilidades</a:t>
            </a:r>
            <a:r>
              <a:rPr lang="es-ES" altLang="es-ES" dirty="0">
                <a:latin typeface="Arial"/>
                <a:cs typeface="Arial"/>
              </a:rPr>
              <a:t>: en nuestro caso, el paciente presenta diabetes, dislipemia y tabaquismo.</a:t>
            </a:r>
            <a:endParaRPr lang="es-ES" dirty="0"/>
          </a:p>
        </p:txBody>
      </p:sp>
      <p:sp>
        <p:nvSpPr>
          <p:cNvPr id="4" name="Marcador de texto 3">
            <a:extLst>
              <a:ext uri="{FF2B5EF4-FFF2-40B4-BE49-F238E27FC236}">
                <a16:creationId xmlns:a16="http://schemas.microsoft.com/office/drawing/2014/main" id="{48D9D204-F7F7-5FD2-1780-37B7A684C24F}"/>
              </a:ext>
            </a:extLst>
          </p:cNvPr>
          <p:cNvSpPr>
            <a:spLocks noGrp="1"/>
          </p:cNvSpPr>
          <p:nvPr>
            <p:ph type="body" sz="quarter" idx="13"/>
          </p:nvPr>
        </p:nvSpPr>
        <p:spPr>
          <a:xfrm>
            <a:off x="1192716" y="1136113"/>
            <a:ext cx="9217773" cy="380711"/>
          </a:xfrm>
        </p:spPr>
        <p:txBody>
          <a:bodyPr>
            <a:noAutofit/>
          </a:bodyPr>
          <a:lstStyle/>
          <a:p>
            <a:pPr algn="ctr"/>
            <a:r>
              <a:rPr lang="es-ES" sz="2800" b="1" dirty="0"/>
              <a:t>¿Cómo está el paciente? ¿Lo tratamos en atención primaria o lo derivamos?</a:t>
            </a:r>
          </a:p>
        </p:txBody>
      </p:sp>
      <p:pic>
        <p:nvPicPr>
          <p:cNvPr id="5" name="Picture 2" descr="Psoriasis flexural">
            <a:extLst>
              <a:ext uri="{FF2B5EF4-FFF2-40B4-BE49-F238E27FC236}">
                <a16:creationId xmlns:a16="http://schemas.microsoft.com/office/drawing/2014/main" id="{138AED8E-2CB0-CBFA-2915-E375ABCA5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017" y="2795762"/>
            <a:ext cx="2042569" cy="2259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217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17EEEE-546C-1097-55D2-1BC0E62FC869}"/>
              </a:ext>
            </a:extLst>
          </p:cNvPr>
          <p:cNvSpPr>
            <a:spLocks noGrp="1"/>
          </p:cNvSpPr>
          <p:nvPr>
            <p:ph type="title"/>
          </p:nvPr>
        </p:nvSpPr>
        <p:spPr/>
        <p:txBody>
          <a:bodyPr/>
          <a:lstStyle/>
          <a:p>
            <a:r>
              <a:rPr lang="es-ES" dirty="0"/>
              <a:t>¿Qué le aconsejaremos al paciente?</a:t>
            </a:r>
          </a:p>
        </p:txBody>
      </p:sp>
      <p:sp>
        <p:nvSpPr>
          <p:cNvPr id="3" name="Marcador de contenido 2">
            <a:extLst>
              <a:ext uri="{FF2B5EF4-FFF2-40B4-BE49-F238E27FC236}">
                <a16:creationId xmlns:a16="http://schemas.microsoft.com/office/drawing/2014/main" id="{99D51D88-194C-3071-52B7-2FF57AA7F0D5}"/>
              </a:ext>
            </a:extLst>
          </p:cNvPr>
          <p:cNvSpPr>
            <a:spLocks noGrp="1"/>
          </p:cNvSpPr>
          <p:nvPr>
            <p:ph idx="1"/>
          </p:nvPr>
        </p:nvSpPr>
        <p:spPr>
          <a:xfrm>
            <a:off x="541056" y="1672046"/>
            <a:ext cx="7845298" cy="4272853"/>
          </a:xfrm>
        </p:spPr>
        <p:txBody>
          <a:bodyPr vert="horz" lIns="91440" tIns="45720" rIns="91440" bIns="45720" rtlCol="0" anchor="t">
            <a:normAutofit/>
          </a:bodyPr>
          <a:lstStyle/>
          <a:p>
            <a:r>
              <a:rPr lang="es-ES" dirty="0">
                <a:latin typeface="Arial"/>
                <a:cs typeface="Arial"/>
              </a:rPr>
              <a:t>Evite los factores desencadenantes. </a:t>
            </a:r>
            <a:endParaRPr lang="es-ES" dirty="0"/>
          </a:p>
          <a:p>
            <a:r>
              <a:rPr lang="es-ES" dirty="0">
                <a:latin typeface="Arial"/>
                <a:cs typeface="Arial"/>
              </a:rPr>
              <a:t>No fume y no consuma alcohol.</a:t>
            </a:r>
          </a:p>
          <a:p>
            <a:r>
              <a:rPr lang="es-ES" dirty="0">
                <a:latin typeface="Arial"/>
                <a:cs typeface="Arial"/>
              </a:rPr>
              <a:t>Mantenga un buen control de su IMC mediante una dieta mediterránea, adecuada a sus problemas metabólicos.</a:t>
            </a:r>
          </a:p>
          <a:p>
            <a:r>
              <a:rPr lang="es-ES" dirty="0">
                <a:latin typeface="Arial"/>
                <a:cs typeface="Arial"/>
              </a:rPr>
              <a:t>Controle bien su diabetes y su colesterol.</a:t>
            </a:r>
          </a:p>
          <a:p>
            <a:pPr algn="just">
              <a:lnSpc>
                <a:spcPct val="150000"/>
              </a:lnSpc>
              <a:spcAft>
                <a:spcPts val="1000"/>
              </a:spcAft>
            </a:pPr>
            <a:r>
              <a:rPr lang="es-ES" dirty="0">
                <a:latin typeface="Arial"/>
                <a:cs typeface="Arial"/>
              </a:rPr>
              <a:t>Cuide su piel. Hidrátela tantas veces como pueda, especialmente las zonas afectadas por psoriasis.</a:t>
            </a:r>
            <a:endParaRPr lang="es-ES" sz="2000" dirty="0">
              <a:effectLst/>
              <a:latin typeface="Arial"/>
              <a:ea typeface="Times New Roman" panose="02020603050405020304" pitchFamily="18" charset="0"/>
              <a:cs typeface="Arial"/>
            </a:endParaRPr>
          </a:p>
          <a:p>
            <a:pPr algn="just">
              <a:lnSpc>
                <a:spcPct val="150000"/>
              </a:lnSpc>
              <a:spcAft>
                <a:spcPts val="1000"/>
              </a:spcAft>
            </a:pPr>
            <a:r>
              <a:rPr lang="es-ES" sz="2000" dirty="0">
                <a:effectLst/>
                <a:latin typeface="Arial"/>
                <a:ea typeface="Times New Roman" panose="02020603050405020304" pitchFamily="18" charset="0"/>
                <a:cs typeface="Times New Roman"/>
              </a:rPr>
              <a:t>Tras la ducha, seque las </a:t>
            </a:r>
            <a:r>
              <a:rPr lang="es-ES" dirty="0">
                <a:latin typeface="Arial"/>
                <a:ea typeface="Times New Roman" panose="02020603050405020304" pitchFamily="18" charset="0"/>
                <a:cs typeface="Times New Roman"/>
              </a:rPr>
              <a:t>zonas</a:t>
            </a:r>
            <a:r>
              <a:rPr lang="es-ES" sz="2000" dirty="0">
                <a:effectLst/>
                <a:latin typeface="Arial"/>
                <a:ea typeface="Times New Roman" panose="02020603050405020304" pitchFamily="18" charset="0"/>
                <a:cs typeface="Times New Roman"/>
              </a:rPr>
              <a:t> afectadas con secador y evite </a:t>
            </a:r>
            <a:r>
              <a:rPr lang="es-ES" dirty="0">
                <a:latin typeface="Arial"/>
                <a:ea typeface="Times New Roman" panose="02020603050405020304" pitchFamily="18" charset="0"/>
                <a:cs typeface="Times New Roman"/>
              </a:rPr>
              <a:t>el </a:t>
            </a:r>
            <a:r>
              <a:rPr lang="es-ES" sz="2000" dirty="0">
                <a:effectLst/>
                <a:latin typeface="Arial"/>
                <a:ea typeface="Times New Roman" panose="02020603050405020304" pitchFamily="18" charset="0"/>
                <a:cs typeface="Times New Roman"/>
              </a:rPr>
              <a:t>uso de prendas muy ajustadas o sintéticas</a:t>
            </a:r>
            <a:r>
              <a:rPr lang="es-ES" dirty="0">
                <a:latin typeface="Arial"/>
                <a:ea typeface="Times New Roman" panose="02020603050405020304" pitchFamily="18" charset="0"/>
                <a:cs typeface="Times New Roman"/>
              </a:rPr>
              <a:t>.</a:t>
            </a:r>
            <a:endParaRPr lang="es-ES" dirty="0">
              <a:latin typeface="Arial"/>
              <a:cs typeface="Arial"/>
            </a:endParaRPr>
          </a:p>
        </p:txBody>
      </p:sp>
      <p:sp>
        <p:nvSpPr>
          <p:cNvPr id="4" name="Marcador de texto 3">
            <a:extLst>
              <a:ext uri="{FF2B5EF4-FFF2-40B4-BE49-F238E27FC236}">
                <a16:creationId xmlns:a16="http://schemas.microsoft.com/office/drawing/2014/main" id="{8EE59264-D0C4-D5E2-B488-0AB15E1BCAC3}"/>
              </a:ext>
            </a:extLst>
          </p:cNvPr>
          <p:cNvSpPr>
            <a:spLocks noGrp="1"/>
          </p:cNvSpPr>
          <p:nvPr>
            <p:ph type="body" sz="quarter" idx="13"/>
          </p:nvPr>
        </p:nvSpPr>
        <p:spPr/>
        <p:txBody>
          <a:bodyPr/>
          <a:lstStyle/>
          <a:p>
            <a:pPr algn="ctr"/>
            <a:r>
              <a:rPr lang="es-ES" dirty="0"/>
              <a:t>Cuidados y consejos generales:</a:t>
            </a:r>
          </a:p>
        </p:txBody>
      </p:sp>
      <p:pic>
        <p:nvPicPr>
          <p:cNvPr id="5" name="Picture 2" descr="Psoriasis flexural">
            <a:extLst>
              <a:ext uri="{FF2B5EF4-FFF2-40B4-BE49-F238E27FC236}">
                <a16:creationId xmlns:a16="http://schemas.microsoft.com/office/drawing/2014/main" id="{406AC0B4-3748-4707-0C47-1C622141F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017" y="2795762"/>
            <a:ext cx="2042569" cy="22592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149C9C-4C87-184C-08AA-7483C8AEA83D}"/>
              </a:ext>
            </a:extLst>
          </p:cNvPr>
          <p:cNvSpPr txBox="1"/>
          <p:nvPr/>
        </p:nvSpPr>
        <p:spPr>
          <a:xfrm>
            <a:off x="715735" y="6103294"/>
            <a:ext cx="8667751" cy="400110"/>
          </a:xfrm>
          <a:prstGeom prst="rect">
            <a:avLst/>
          </a:prstGeom>
          <a:noFill/>
        </p:spPr>
        <p:txBody>
          <a:bodyPr wrap="square">
            <a:spAutoFit/>
          </a:bodyPr>
          <a:lstStyle/>
          <a:p>
            <a:r>
              <a:rPr lang="en-US" sz="1000" b="0" i="0" dirty="0">
                <a:solidFill>
                  <a:schemeClr val="tx1">
                    <a:lumMod val="50000"/>
                    <a:lumOff val="50000"/>
                  </a:schemeClr>
                </a:solidFill>
                <a:effectLst/>
                <a:latin typeface="Roboto" panose="02000000000000000000" pitchFamily="2" charset="0"/>
              </a:rPr>
              <a:t>Ko SH, Chi CC, Yeh ML, Wang SH, Tsai YS, Hsu MY. Lifestyle changes for treating psoriasis. Cochrane Database Syst Rev. 2019 Jul 16;7(7):CD011972. </a:t>
            </a:r>
            <a:r>
              <a:rPr lang="en-US" sz="1000" b="0" i="0" dirty="0" err="1">
                <a:solidFill>
                  <a:schemeClr val="tx1">
                    <a:lumMod val="50000"/>
                    <a:lumOff val="50000"/>
                  </a:schemeClr>
                </a:solidFill>
                <a:effectLst/>
                <a:latin typeface="Roboto" panose="02000000000000000000" pitchFamily="2" charset="0"/>
              </a:rPr>
              <a:t>doi</a:t>
            </a:r>
            <a:r>
              <a:rPr lang="en-US" sz="1000" b="0" i="0" dirty="0">
                <a:solidFill>
                  <a:schemeClr val="tx1">
                    <a:lumMod val="50000"/>
                    <a:lumOff val="50000"/>
                  </a:schemeClr>
                </a:solidFill>
                <a:effectLst/>
                <a:latin typeface="Roboto" panose="02000000000000000000" pitchFamily="2" charset="0"/>
              </a:rPr>
              <a:t>: 10.1002/14651858.CD011972.pub2.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672946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19E2FA-457A-AA24-708E-B8D2D6051556}"/>
              </a:ext>
            </a:extLst>
          </p:cNvPr>
          <p:cNvSpPr>
            <a:spLocks noGrp="1"/>
          </p:cNvSpPr>
          <p:nvPr>
            <p:ph type="title"/>
          </p:nvPr>
        </p:nvSpPr>
        <p:spPr/>
        <p:txBody>
          <a:bodyPr/>
          <a:lstStyle/>
          <a:p>
            <a:r>
              <a:rPr lang="es-ES" dirty="0"/>
              <a:t>Pautas farmacológicas:</a:t>
            </a:r>
          </a:p>
        </p:txBody>
      </p:sp>
      <p:sp>
        <p:nvSpPr>
          <p:cNvPr id="3" name="Marcador de contenido 2">
            <a:extLst>
              <a:ext uri="{FF2B5EF4-FFF2-40B4-BE49-F238E27FC236}">
                <a16:creationId xmlns:a16="http://schemas.microsoft.com/office/drawing/2014/main" id="{F0C8C4A8-F352-EE34-15F9-F62D744F793C}"/>
              </a:ext>
            </a:extLst>
          </p:cNvPr>
          <p:cNvSpPr>
            <a:spLocks noGrp="1"/>
          </p:cNvSpPr>
          <p:nvPr>
            <p:ph idx="1"/>
          </p:nvPr>
        </p:nvSpPr>
        <p:spPr>
          <a:xfrm>
            <a:off x="541056" y="1637211"/>
            <a:ext cx="11109605" cy="4963886"/>
          </a:xfrm>
        </p:spPr>
        <p:txBody>
          <a:bodyPr vert="horz" lIns="91440" tIns="45720" rIns="91440" bIns="45720" rtlCol="0" anchor="t">
            <a:normAutofit/>
          </a:bodyPr>
          <a:lstStyle/>
          <a:p>
            <a:pPr marL="0" indent="0" algn="just">
              <a:lnSpc>
                <a:spcPct val="150000"/>
              </a:lnSpc>
              <a:spcAft>
                <a:spcPts val="1000"/>
              </a:spcAft>
              <a:buNone/>
            </a:pPr>
            <a:r>
              <a:rPr lang="es-ES" sz="1800" dirty="0">
                <a:effectLst/>
                <a:latin typeface="Arial"/>
                <a:ea typeface="Times New Roman" panose="02020603050405020304" pitchFamily="18" charset="0"/>
                <a:cs typeface="Times New Roman"/>
              </a:rPr>
              <a:t>En este caso</a:t>
            </a:r>
            <a:r>
              <a:rPr lang="es-ES" sz="1800" dirty="0">
                <a:latin typeface="Arial"/>
                <a:ea typeface="Times New Roman" panose="02020603050405020304" pitchFamily="18" charset="0"/>
                <a:cs typeface="Times New Roman"/>
              </a:rPr>
              <a:t>,</a:t>
            </a:r>
            <a:r>
              <a:rPr lang="es-ES" sz="1800" dirty="0">
                <a:effectLst/>
                <a:latin typeface="Arial"/>
                <a:ea typeface="Times New Roman" panose="02020603050405020304" pitchFamily="18" charset="0"/>
                <a:cs typeface="Times New Roman"/>
              </a:rPr>
              <a:t> dado que las lesiones las presenta en pliegues (zona de piel fina), </a:t>
            </a:r>
            <a:r>
              <a:rPr lang="es-ES" sz="1800" dirty="0">
                <a:latin typeface="Arial"/>
                <a:ea typeface="Times New Roman" panose="02020603050405020304" pitchFamily="18" charset="0"/>
                <a:cs typeface="Times New Roman"/>
              </a:rPr>
              <a:t>se puede valorar el excipiente en crema.</a:t>
            </a:r>
          </a:p>
          <a:p>
            <a:pPr marL="0" indent="0" algn="just">
              <a:lnSpc>
                <a:spcPct val="150000"/>
              </a:lnSpc>
              <a:spcAft>
                <a:spcPts val="1000"/>
              </a:spcAft>
              <a:buNone/>
            </a:pPr>
            <a:r>
              <a:rPr lang="es-ES" sz="1800" b="1" dirty="0">
                <a:effectLst/>
                <a:latin typeface="Arial" panose="020B0604020202020204" pitchFamily="34" charset="0"/>
                <a:ea typeface="Times New Roman" panose="02020603050405020304" pitchFamily="18" charset="0"/>
                <a:cs typeface="Times New Roman" panose="02020603050405020304" pitchFamily="18" charset="0"/>
              </a:rPr>
              <a:t>Análogos de  vitamina D</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Aft>
                <a:spcPts val="1000"/>
              </a:spcAft>
              <a:buNone/>
            </a:pPr>
            <a:r>
              <a:rPr lang="es-ES" sz="1800" dirty="0">
                <a:effectLst/>
                <a:latin typeface="Arial"/>
                <a:ea typeface="Times New Roman" panose="02020603050405020304" pitchFamily="18" charset="0"/>
                <a:cs typeface="Times New Roman"/>
              </a:rPr>
              <a:t>Eficaces y seguros en la psoriasis </a:t>
            </a:r>
            <a:r>
              <a:rPr lang="es-ES" sz="1800" dirty="0" err="1">
                <a:effectLst/>
                <a:latin typeface="Arial"/>
                <a:ea typeface="Times New Roman" panose="02020603050405020304" pitchFamily="18" charset="0"/>
                <a:cs typeface="Times New Roman"/>
              </a:rPr>
              <a:t>flexural</a:t>
            </a:r>
            <a:r>
              <a:rPr lang="es-ES" sz="1800" dirty="0">
                <a:effectLst/>
                <a:latin typeface="Arial"/>
                <a:ea typeface="Times New Roman" panose="02020603050405020304" pitchFamily="18" charset="0"/>
                <a:cs typeface="Times New Roman"/>
              </a:rPr>
              <a:t>. Pueden ser utilizados en el tratamiento a largo plazo.</a:t>
            </a:r>
            <a:endParaRPr lang="es-ES" sz="1800" dirty="0">
              <a:effectLst/>
              <a:latin typeface="Arial"/>
              <a:ea typeface="Calibri" panose="020F0502020204030204" pitchFamily="34" charset="0"/>
              <a:cs typeface="Times New Roman"/>
            </a:endParaRPr>
          </a:p>
          <a:p>
            <a:pPr marL="0" indent="0" algn="just">
              <a:lnSpc>
                <a:spcPct val="150000"/>
              </a:lnSpc>
              <a:spcAft>
                <a:spcPts val="1000"/>
              </a:spcAft>
              <a:buNone/>
            </a:pPr>
            <a:r>
              <a:rPr lang="es-ES" sz="1800" b="1" dirty="0">
                <a:ea typeface="Times New Roman" panose="02020603050405020304" pitchFamily="18" charset="0"/>
                <a:cs typeface="Times New Roman" panose="02020603050405020304" pitchFamily="18" charset="0"/>
              </a:rPr>
              <a:t>C</a:t>
            </a:r>
            <a:r>
              <a:rPr lang="es-ES" sz="1800" b="1" dirty="0">
                <a:effectLst/>
                <a:latin typeface="Arial" panose="020B0604020202020204" pitchFamily="34" charset="0"/>
                <a:ea typeface="Times New Roman" panose="02020603050405020304" pitchFamily="18" charset="0"/>
                <a:cs typeface="Times New Roman" panose="02020603050405020304" pitchFamily="18" charset="0"/>
              </a:rPr>
              <a:t>orticosteroides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Aft>
                <a:spcPts val="1000"/>
              </a:spcAft>
              <a:buNone/>
            </a:pPr>
            <a:r>
              <a:rPr lang="es-ES" sz="1800" dirty="0">
                <a:effectLst/>
                <a:latin typeface="Arial"/>
                <a:ea typeface="Times New Roman" panose="02020603050405020304" pitchFamily="18" charset="0"/>
                <a:cs typeface="Times New Roman"/>
              </a:rPr>
              <a:t>Deben usarse los de baja potencia</a:t>
            </a:r>
            <a:r>
              <a:rPr lang="es-ES" sz="1800" dirty="0">
                <a:latin typeface="Arial"/>
                <a:ea typeface="Times New Roman" panose="02020603050405020304" pitchFamily="18" charset="0"/>
                <a:cs typeface="Times New Roman"/>
              </a:rPr>
              <a:t> </a:t>
            </a:r>
            <a:r>
              <a:rPr lang="es-ES" sz="1800" dirty="0">
                <a:effectLst/>
                <a:latin typeface="Arial"/>
                <a:ea typeface="Times New Roman" panose="02020603050405020304" pitchFamily="18" charset="0"/>
                <a:cs typeface="Times New Roman"/>
              </a:rPr>
              <a:t>(grupos I y II), seguros y eficaces a corto plazo; pueden alternarse con los análogos de la vitamina D</a:t>
            </a:r>
            <a:r>
              <a:rPr lang="es-ES" sz="1800" dirty="0">
                <a:latin typeface="Arial"/>
                <a:ea typeface="Times New Roman" panose="02020603050405020304" pitchFamily="18" charset="0"/>
                <a:cs typeface="Times New Roman"/>
              </a:rPr>
              <a:t>,</a:t>
            </a:r>
            <a:r>
              <a:rPr lang="es-ES" sz="1800" dirty="0">
                <a:effectLst/>
                <a:latin typeface="Arial"/>
                <a:ea typeface="Times New Roman" panose="02020603050405020304" pitchFamily="18" charset="0"/>
                <a:cs typeface="Times New Roman"/>
              </a:rPr>
              <a:t> pero se deben usar con precaución</a:t>
            </a:r>
            <a:r>
              <a:rPr lang="es-ES" sz="1800" dirty="0">
                <a:latin typeface="Arial"/>
                <a:ea typeface="Times New Roman" panose="02020603050405020304" pitchFamily="18" charset="0"/>
                <a:cs typeface="Times New Roman"/>
              </a:rPr>
              <a:t>.</a:t>
            </a:r>
            <a:endParaRPr lang="es-ES" dirty="0">
              <a:latin typeface="Arial"/>
              <a:cs typeface="Times New Roman"/>
            </a:endParaRPr>
          </a:p>
        </p:txBody>
      </p:sp>
      <p:sp>
        <p:nvSpPr>
          <p:cNvPr id="4" name="Marcador de texto 3">
            <a:extLst>
              <a:ext uri="{FF2B5EF4-FFF2-40B4-BE49-F238E27FC236}">
                <a16:creationId xmlns:a16="http://schemas.microsoft.com/office/drawing/2014/main" id="{80C7295B-B5D1-C00A-B602-7CAB884DEC93}"/>
              </a:ext>
            </a:extLst>
          </p:cNvPr>
          <p:cNvSpPr>
            <a:spLocks noGrp="1"/>
          </p:cNvSpPr>
          <p:nvPr>
            <p:ph type="body" sz="quarter" idx="13"/>
          </p:nvPr>
        </p:nvSpPr>
        <p:spPr/>
        <p:txBody>
          <a:bodyPr/>
          <a:lstStyle/>
          <a:p>
            <a:endParaRPr lang="es-ES"/>
          </a:p>
        </p:txBody>
      </p:sp>
      <p:sp>
        <p:nvSpPr>
          <p:cNvPr id="6" name="TextBox 5">
            <a:extLst>
              <a:ext uri="{FF2B5EF4-FFF2-40B4-BE49-F238E27FC236}">
                <a16:creationId xmlns:a16="http://schemas.microsoft.com/office/drawing/2014/main" id="{892F8837-8B82-9385-7CCC-D223D6273551}"/>
              </a:ext>
            </a:extLst>
          </p:cNvPr>
          <p:cNvSpPr txBox="1"/>
          <p:nvPr/>
        </p:nvSpPr>
        <p:spPr>
          <a:xfrm>
            <a:off x="541056" y="6186073"/>
            <a:ext cx="6134100" cy="246221"/>
          </a:xfrm>
          <a:prstGeom prst="rect">
            <a:avLst/>
          </a:prstGeom>
          <a:noFill/>
        </p:spPr>
        <p:txBody>
          <a:bodyPr wrap="square">
            <a:spAutoFit/>
          </a:bodyPr>
          <a:lstStyle/>
          <a:p>
            <a:r>
              <a:rPr lang="en-US" sz="1000" b="0" i="0" dirty="0" err="1">
                <a:solidFill>
                  <a:schemeClr val="bg1">
                    <a:lumMod val="50000"/>
                  </a:schemeClr>
                </a:solidFill>
                <a:effectLst/>
                <a:latin typeface="Arial" panose="020B0604020202020204" pitchFamily="34" charset="0"/>
              </a:rPr>
              <a:t>Consultar</a:t>
            </a:r>
            <a:r>
              <a:rPr lang="en-US" sz="1000" b="0" i="0" dirty="0">
                <a:solidFill>
                  <a:schemeClr val="bg1">
                    <a:lumMod val="50000"/>
                  </a:schemeClr>
                </a:solidFill>
                <a:effectLst/>
                <a:latin typeface="Arial" panose="020B0604020202020204" pitchFamily="34" charset="0"/>
              </a:rPr>
              <a:t> la </a:t>
            </a:r>
            <a:r>
              <a:rPr lang="en-US" sz="1000" b="0" i="0" dirty="0" err="1">
                <a:solidFill>
                  <a:schemeClr val="bg1">
                    <a:lumMod val="50000"/>
                  </a:schemeClr>
                </a:solidFill>
                <a:effectLst/>
                <a:latin typeface="Arial" panose="020B0604020202020204" pitchFamily="34" charset="0"/>
              </a:rPr>
              <a:t>ficha</a:t>
            </a:r>
            <a:r>
              <a:rPr lang="en-US" sz="1000" b="0" i="0" dirty="0">
                <a:solidFill>
                  <a:schemeClr val="bg1">
                    <a:lumMod val="50000"/>
                  </a:schemeClr>
                </a:solidFill>
                <a:effectLst/>
                <a:latin typeface="Arial" panose="020B0604020202020204" pitchFamily="34" charset="0"/>
              </a:rPr>
              <a:t> </a:t>
            </a:r>
            <a:r>
              <a:rPr lang="en-US" sz="1000" b="0" i="0" dirty="0" err="1">
                <a:solidFill>
                  <a:schemeClr val="bg1">
                    <a:lumMod val="50000"/>
                  </a:schemeClr>
                </a:solidFill>
                <a:effectLst/>
                <a:latin typeface="Arial" panose="020B0604020202020204" pitchFamily="34" charset="0"/>
              </a:rPr>
              <a:t>técnica</a:t>
            </a:r>
            <a:r>
              <a:rPr lang="en-US" sz="1000" b="0" i="0" dirty="0">
                <a:solidFill>
                  <a:schemeClr val="bg1">
                    <a:lumMod val="50000"/>
                  </a:schemeClr>
                </a:solidFill>
                <a:effectLst/>
                <a:latin typeface="Arial" panose="020B0604020202020204" pitchFamily="34" charset="0"/>
              </a:rPr>
              <a:t> de </a:t>
            </a:r>
            <a:r>
              <a:rPr lang="en-US" sz="1000" b="0" i="0" dirty="0" err="1">
                <a:solidFill>
                  <a:schemeClr val="bg1">
                    <a:lumMod val="50000"/>
                  </a:schemeClr>
                </a:solidFill>
                <a:effectLst/>
                <a:latin typeface="Arial" panose="020B0604020202020204" pitchFamily="34" charset="0"/>
              </a:rPr>
              <a:t>cada</a:t>
            </a:r>
            <a:r>
              <a:rPr lang="en-US" sz="1000" b="0" i="0" dirty="0">
                <a:solidFill>
                  <a:schemeClr val="bg1">
                    <a:lumMod val="50000"/>
                  </a:schemeClr>
                </a:solidFill>
                <a:effectLst/>
                <a:latin typeface="Arial" panose="020B0604020202020204" pitchFamily="34" charset="0"/>
              </a:rPr>
              <a:t> </a:t>
            </a:r>
            <a:r>
              <a:rPr lang="en-US" sz="1000" b="0" i="0" dirty="0" err="1">
                <a:solidFill>
                  <a:schemeClr val="bg1">
                    <a:lumMod val="50000"/>
                  </a:schemeClr>
                </a:solidFill>
                <a:effectLst/>
                <a:latin typeface="Arial" panose="020B0604020202020204" pitchFamily="34" charset="0"/>
              </a:rPr>
              <a:t>medicamento</a:t>
            </a:r>
            <a:r>
              <a:rPr lang="en-US" sz="1000" b="0" i="0" dirty="0">
                <a:solidFill>
                  <a:schemeClr val="bg1">
                    <a:lumMod val="50000"/>
                  </a:schemeClr>
                </a:solidFill>
                <a:effectLst/>
                <a:latin typeface="Arial" panose="020B0604020202020204" pitchFamily="34" charset="0"/>
              </a:rPr>
              <a:t> antes de </a:t>
            </a:r>
            <a:r>
              <a:rPr lang="en-US" sz="1000" b="0" i="0" dirty="0" err="1">
                <a:solidFill>
                  <a:schemeClr val="bg1">
                    <a:lumMod val="50000"/>
                  </a:schemeClr>
                </a:solidFill>
                <a:effectLst/>
                <a:latin typeface="Arial" panose="020B0604020202020204" pitchFamily="34" charset="0"/>
              </a:rPr>
              <a:t>prescribir</a:t>
            </a:r>
            <a:r>
              <a:rPr lang="en-US" sz="1000" b="0" i="0" dirty="0">
                <a:solidFill>
                  <a:schemeClr val="bg1">
                    <a:lumMod val="50000"/>
                  </a:schemeClr>
                </a:solidFill>
                <a:effectLst/>
                <a:latin typeface="Arial" panose="020B0604020202020204" pitchFamily="34" charset="0"/>
              </a:rPr>
              <a:t>.</a:t>
            </a:r>
            <a:endParaRPr lang="en-US" sz="1000" dirty="0">
              <a:solidFill>
                <a:schemeClr val="bg1">
                  <a:lumMod val="50000"/>
                </a:schemeClr>
              </a:solidFill>
            </a:endParaRPr>
          </a:p>
        </p:txBody>
      </p:sp>
    </p:spTree>
    <p:extLst>
      <p:ext uri="{BB962C8B-B14F-4D97-AF65-F5344CB8AC3E}">
        <p14:creationId xmlns:p14="http://schemas.microsoft.com/office/powerpoint/2010/main" val="3225702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6308B-A561-4B6B-1DFF-652110ECBD2E}"/>
              </a:ext>
            </a:extLst>
          </p:cNvPr>
          <p:cNvSpPr>
            <a:spLocks noGrp="1"/>
          </p:cNvSpPr>
          <p:nvPr>
            <p:ph type="title"/>
          </p:nvPr>
        </p:nvSpPr>
        <p:spPr/>
        <p:txBody>
          <a:bodyPr/>
          <a:lstStyle/>
          <a:p>
            <a:r>
              <a:rPr lang="es-ES" dirty="0">
                <a:solidFill>
                  <a:srgbClr val="006782"/>
                </a:solidFill>
                <a:latin typeface="Arial"/>
                <a:cs typeface="Arial"/>
              </a:rPr>
              <a:t>Mensajes</a:t>
            </a:r>
            <a:r>
              <a:rPr lang="es-ES" sz="3200" b="1" dirty="0">
                <a:solidFill>
                  <a:srgbClr val="006782"/>
                </a:solidFill>
                <a:latin typeface="Arial"/>
                <a:cs typeface="Arial"/>
              </a:rPr>
              <a:t> clave</a:t>
            </a:r>
            <a:endParaRPr lang="ca-ES" dirty="0">
              <a:latin typeface="Arial"/>
              <a:cs typeface="Arial"/>
            </a:endParaRPr>
          </a:p>
        </p:txBody>
      </p:sp>
      <p:sp>
        <p:nvSpPr>
          <p:cNvPr id="3" name="Marcador de contenido 2">
            <a:extLst>
              <a:ext uri="{FF2B5EF4-FFF2-40B4-BE49-F238E27FC236}">
                <a16:creationId xmlns:a16="http://schemas.microsoft.com/office/drawing/2014/main" id="{FAEB6B1D-FB60-98B1-B9D3-CA91034E1500}"/>
              </a:ext>
            </a:extLst>
          </p:cNvPr>
          <p:cNvSpPr>
            <a:spLocks noGrp="1"/>
          </p:cNvSpPr>
          <p:nvPr>
            <p:ph idx="1"/>
          </p:nvPr>
        </p:nvSpPr>
        <p:spPr>
          <a:xfrm>
            <a:off x="463564" y="1489632"/>
            <a:ext cx="11312304" cy="2867442"/>
          </a:xfrm>
        </p:spPr>
        <p:txBody>
          <a:bodyPr vert="horz" lIns="91440" tIns="45720" rIns="91440" bIns="45720" rtlCol="0" anchor="t">
            <a:noAutofit/>
          </a:bodyPr>
          <a:lstStyle/>
          <a:p>
            <a:r>
              <a:rPr lang="es-ES" sz="1800" dirty="0">
                <a:latin typeface="Arial"/>
                <a:cs typeface="Arial"/>
              </a:rPr>
              <a:t>Más del 70 % de los pacientes se pueden tratar y controlar en Atención Primaria con tratamientos tópicos.</a:t>
            </a:r>
          </a:p>
          <a:p>
            <a:r>
              <a:rPr lang="es-ES" sz="1800" dirty="0">
                <a:latin typeface="Arial"/>
                <a:cs typeface="Arial"/>
              </a:rPr>
              <a:t>Abordaje integral: controlar factores desencadenantes y comorbilidades.</a:t>
            </a:r>
            <a:endParaRPr lang="es-ES" sz="1800" dirty="0"/>
          </a:p>
          <a:p>
            <a:r>
              <a:rPr lang="es-ES" sz="1800" dirty="0">
                <a:latin typeface="Arial"/>
                <a:cs typeface="Arial"/>
              </a:rPr>
              <a:t>Terapia de inducción </a:t>
            </a:r>
          </a:p>
          <a:p>
            <a:r>
              <a:rPr lang="es-ES" sz="1800" dirty="0">
                <a:latin typeface="Arial"/>
                <a:cs typeface="Arial"/>
              </a:rPr>
              <a:t>Uso diario de emolientes corporales como coadyuvante, toda la vida.</a:t>
            </a:r>
            <a:endParaRPr lang="es-ES" sz="1800" dirty="0"/>
          </a:p>
          <a:p>
            <a:r>
              <a:rPr lang="es-ES" sz="1800" dirty="0">
                <a:latin typeface="Arial"/>
                <a:cs typeface="Arial"/>
              </a:rPr>
              <a:t>Corticoides en monoterapia: primera elección si hay eritema sin descamación. Potencia variable según zona.</a:t>
            </a:r>
          </a:p>
          <a:p>
            <a:r>
              <a:rPr lang="es-ES" sz="1800" dirty="0">
                <a:latin typeface="Arial"/>
                <a:cs typeface="Arial"/>
              </a:rPr>
              <a:t>Calcipotriol/betametasona: combinación sinérgica. Primera elección en psoriasis en placas en cualquier localización corporal.</a:t>
            </a:r>
          </a:p>
          <a:p>
            <a:r>
              <a:rPr lang="es-ES" sz="1800" dirty="0">
                <a:latin typeface="Arial"/>
                <a:cs typeface="Arial"/>
              </a:rPr>
              <a:t>Inhibidores de la </a:t>
            </a:r>
            <a:r>
              <a:rPr lang="es-ES" sz="1800" dirty="0" err="1">
                <a:latin typeface="Arial"/>
                <a:cs typeface="Arial"/>
              </a:rPr>
              <a:t>calcineurina</a:t>
            </a:r>
            <a:r>
              <a:rPr lang="es-ES" sz="1800" dirty="0">
                <a:latin typeface="Arial"/>
                <a:cs typeface="Arial"/>
              </a:rPr>
              <a:t>: eficaces en psoriasis en pliegues.</a:t>
            </a:r>
          </a:p>
          <a:p>
            <a:r>
              <a:rPr lang="es-ES" sz="1800" dirty="0">
                <a:latin typeface="Arial"/>
                <a:cs typeface="Arial"/>
              </a:rPr>
              <a:t>Tener en cuenta los criterios de derivación a Dermatología para valorar tratamiento sistémico.</a:t>
            </a:r>
          </a:p>
          <a:p>
            <a:r>
              <a:rPr lang="es-ES" sz="1800" dirty="0">
                <a:latin typeface="Arial"/>
                <a:cs typeface="Arial"/>
              </a:rPr>
              <a:t>La terapia biológica ha cambiado el paradigma de tratamiento sistémico.</a:t>
            </a:r>
          </a:p>
        </p:txBody>
      </p:sp>
      <p:sp>
        <p:nvSpPr>
          <p:cNvPr id="4" name="Marcador de texto 3">
            <a:extLst>
              <a:ext uri="{FF2B5EF4-FFF2-40B4-BE49-F238E27FC236}">
                <a16:creationId xmlns:a16="http://schemas.microsoft.com/office/drawing/2014/main" id="{AD4AB542-B426-9D8B-BF53-F828D9DBFFE0}"/>
              </a:ext>
            </a:extLst>
          </p:cNvPr>
          <p:cNvSpPr>
            <a:spLocks noGrp="1"/>
          </p:cNvSpPr>
          <p:nvPr>
            <p:ph type="body" sz="quarter" idx="13"/>
          </p:nvPr>
        </p:nvSpPr>
        <p:spPr/>
        <p:txBody>
          <a:bodyPr/>
          <a:lstStyle/>
          <a:p>
            <a:r>
              <a:rPr lang="es-ES" b="1" dirty="0">
                <a:latin typeface="Arial"/>
                <a:cs typeface="Arial"/>
              </a:rPr>
              <a:t>En el manejo de la psoriasis, tener en cuenta: </a:t>
            </a:r>
            <a:endParaRPr lang="es-ES" b="1" dirty="0"/>
          </a:p>
        </p:txBody>
      </p:sp>
    </p:spTree>
    <p:extLst>
      <p:ext uri="{BB962C8B-B14F-4D97-AF65-F5344CB8AC3E}">
        <p14:creationId xmlns:p14="http://schemas.microsoft.com/office/powerpoint/2010/main" val="524318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C28C86-3B73-9225-1BB8-F06702812BF3}"/>
              </a:ext>
            </a:extLst>
          </p:cNvPr>
          <p:cNvSpPr>
            <a:spLocks noGrp="1"/>
          </p:cNvSpPr>
          <p:nvPr>
            <p:ph type="ctrTitle"/>
          </p:nvPr>
        </p:nvSpPr>
        <p:spPr>
          <a:xfrm>
            <a:off x="2169753" y="3275688"/>
            <a:ext cx="9498105" cy="1099431"/>
          </a:xfrm>
        </p:spPr>
        <p:txBody>
          <a:bodyPr>
            <a:normAutofit fontScale="90000"/>
          </a:bodyPr>
          <a:lstStyle/>
          <a:p>
            <a:r>
              <a:rPr lang="es-ES" dirty="0"/>
              <a:t>TALLER DE </a:t>
            </a:r>
            <a:br>
              <a:rPr lang="es-ES" dirty="0"/>
            </a:br>
            <a:r>
              <a:rPr lang="es-ES" dirty="0"/>
              <a:t>FORMAS GALÉNICAS</a:t>
            </a:r>
            <a:endParaRPr lang="en-US" dirty="0"/>
          </a:p>
        </p:txBody>
      </p:sp>
    </p:spTree>
    <p:extLst>
      <p:ext uri="{BB962C8B-B14F-4D97-AF65-F5344CB8AC3E}">
        <p14:creationId xmlns:p14="http://schemas.microsoft.com/office/powerpoint/2010/main" val="2196976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20" name="Imagen 19" descr="Un dibujo de una persona&#10;&#10;Descripción generada automáticamente con confianza media">
            <a:extLst>
              <a:ext uri="{FF2B5EF4-FFF2-40B4-BE49-F238E27FC236}">
                <a16:creationId xmlns:a16="http://schemas.microsoft.com/office/drawing/2014/main" id="{2939D333-CEFE-45B2-E672-35FCFF3A0A12}"/>
              </a:ext>
            </a:extLst>
          </p:cNvPr>
          <p:cNvPicPr>
            <a:picLocks noChangeAspect="1"/>
          </p:cNvPicPr>
          <p:nvPr/>
        </p:nvPicPr>
        <p:blipFill>
          <a:blip r:embed="rId3"/>
          <a:stretch>
            <a:fillRect/>
          </a:stretch>
        </p:blipFill>
        <p:spPr>
          <a:xfrm>
            <a:off x="6480813" y="1665785"/>
            <a:ext cx="2788710" cy="3817520"/>
          </a:xfrm>
          <a:prstGeom prst="rect">
            <a:avLst/>
          </a:prstGeom>
        </p:spPr>
      </p:pic>
      <p:sp>
        <p:nvSpPr>
          <p:cNvPr id="2" name="Título 1">
            <a:extLst>
              <a:ext uri="{FF2B5EF4-FFF2-40B4-BE49-F238E27FC236}">
                <a16:creationId xmlns:a16="http://schemas.microsoft.com/office/drawing/2014/main" id="{7AA28C43-4465-BD21-E829-D86BC9EBACB0}"/>
              </a:ext>
            </a:extLst>
          </p:cNvPr>
          <p:cNvSpPr>
            <a:spLocks noGrp="1"/>
          </p:cNvSpPr>
          <p:nvPr>
            <p:ph type="title"/>
          </p:nvPr>
        </p:nvSpPr>
        <p:spPr/>
        <p:txBody>
          <a:bodyPr>
            <a:normAutofit/>
          </a:bodyPr>
          <a:lstStyle/>
          <a:p>
            <a:r>
              <a:rPr lang="es-ES" sz="3200" b="1"/>
              <a:t>Formas galénicas tópicas</a:t>
            </a:r>
            <a:endParaRPr lang="es-ES"/>
          </a:p>
        </p:txBody>
      </p:sp>
      <p:sp>
        <p:nvSpPr>
          <p:cNvPr id="593" name="Google Shape;593;p9"/>
          <p:cNvSpPr txBox="1"/>
          <p:nvPr/>
        </p:nvSpPr>
        <p:spPr>
          <a:xfrm rot="16200000">
            <a:off x="1449872" y="3287536"/>
            <a:ext cx="1640361" cy="400069"/>
          </a:xfrm>
          <a:prstGeom prst="rect">
            <a:avLst/>
          </a:prstGeom>
          <a:noFill/>
          <a:ln>
            <a:noFill/>
          </a:ln>
        </p:spPr>
        <p:txBody>
          <a:bodyPr spcFirstLastPara="1" wrap="square" lIns="91425" tIns="45700" rIns="91425" bIns="45700" anchor="ctr" anchorCtr="0">
            <a:spAutoFit/>
          </a:bodyPr>
          <a:lstStyle/>
          <a:p>
            <a:pPr marL="14288"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000" b="1" i="0" u="none" strike="noStrike" kern="0" cap="none" spc="0" normalizeH="0" baseline="0" noProof="0">
                <a:ln>
                  <a:noFill/>
                </a:ln>
                <a:solidFill>
                  <a:schemeClr val="accent5">
                    <a:lumMod val="75000"/>
                  </a:schemeClr>
                </a:solidFill>
                <a:effectLst/>
                <a:uLnTx/>
                <a:uFillTx/>
                <a:ea typeface="Arial"/>
                <a:cs typeface="Arial"/>
                <a:sym typeface="Arial"/>
              </a:rPr>
              <a:t>Emulsiones</a:t>
            </a:r>
            <a:endParaRPr kumimoji="0" sz="1400" b="1" i="0" u="none" strike="noStrike" kern="0" cap="none" spc="0" normalizeH="0" baseline="0" noProof="0">
              <a:ln>
                <a:noFill/>
              </a:ln>
              <a:solidFill>
                <a:schemeClr val="accent5">
                  <a:lumMod val="75000"/>
                </a:schemeClr>
              </a:solidFill>
              <a:effectLst/>
              <a:uLnTx/>
              <a:uFillTx/>
              <a:cs typeface="Arial"/>
              <a:sym typeface="Arial"/>
            </a:endParaRPr>
          </a:p>
        </p:txBody>
      </p:sp>
      <p:sp>
        <p:nvSpPr>
          <p:cNvPr id="598" name="Google Shape;598;p9"/>
          <p:cNvSpPr txBox="1"/>
          <p:nvPr/>
        </p:nvSpPr>
        <p:spPr>
          <a:xfrm>
            <a:off x="6857552" y="5330598"/>
            <a:ext cx="1640361" cy="707846"/>
          </a:xfrm>
          <a:prstGeom prst="rect">
            <a:avLst/>
          </a:prstGeom>
          <a:noFill/>
          <a:ln>
            <a:noFill/>
          </a:ln>
        </p:spPr>
        <p:txBody>
          <a:bodyPr spcFirstLastPara="1" wrap="square" lIns="91425" tIns="45700" rIns="91425" bIns="45700" anchor="t" anchorCtr="0">
            <a:spAutoFit/>
          </a:bodyPr>
          <a:lstStyle/>
          <a:p>
            <a:pPr marL="14288"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es-ES" sz="2000" b="1" i="0" u="none" strike="noStrike" kern="0" cap="none" spc="0" normalizeH="0" baseline="0" noProof="0">
                <a:ln>
                  <a:noFill/>
                </a:ln>
                <a:solidFill>
                  <a:schemeClr val="accent1"/>
                </a:solidFill>
                <a:effectLst/>
                <a:uLnTx/>
                <a:uFillTx/>
                <a:ea typeface="Arial"/>
                <a:cs typeface="Arial"/>
                <a:sym typeface="Arial"/>
              </a:rPr>
              <a:t>+ Agua</a:t>
            </a:r>
            <a:endParaRPr kumimoji="0" sz="1400" b="1" i="0" u="none" strike="noStrike" kern="0" cap="none" spc="0" normalizeH="0" baseline="0" noProof="0">
              <a:ln>
                <a:noFill/>
              </a:ln>
              <a:solidFill>
                <a:schemeClr val="accent1"/>
              </a:solidFill>
              <a:effectLst/>
              <a:uLnTx/>
              <a:uFillTx/>
              <a:cs typeface="Arial"/>
              <a:sym typeface="Arial"/>
            </a:endParaRPr>
          </a:p>
        </p:txBody>
      </p:sp>
      <p:sp>
        <p:nvSpPr>
          <p:cNvPr id="3" name="TextBox 68">
            <a:extLst>
              <a:ext uri="{FF2B5EF4-FFF2-40B4-BE49-F238E27FC236}">
                <a16:creationId xmlns:a16="http://schemas.microsoft.com/office/drawing/2014/main" id="{EF50B614-2B73-C991-C349-23B088E89D11}"/>
              </a:ext>
            </a:extLst>
          </p:cNvPr>
          <p:cNvSpPr txBox="1"/>
          <p:nvPr/>
        </p:nvSpPr>
        <p:spPr>
          <a:xfrm>
            <a:off x="246514" y="6339067"/>
            <a:ext cx="10058609" cy="215444"/>
          </a:xfrm>
          <a:prstGeom prst="rect">
            <a:avLst/>
          </a:prstGeom>
          <a:noFill/>
        </p:spPr>
        <p:txBody>
          <a:bodyPr wrap="square">
            <a:spAutoFit/>
          </a:bodyPr>
          <a:lstStyle/>
          <a:p>
            <a:r>
              <a:rPr lang="en-US" sz="800" noProof="1">
                <a:solidFill>
                  <a:schemeClr val="bg1">
                    <a:lumMod val="50000"/>
                  </a:schemeClr>
                </a:solidFill>
                <a:cs typeface="Arial" panose="020B0604020202020204" pitchFamily="34" charset="0"/>
              </a:rPr>
              <a:t>Ribera M. Terapéutica dermatológica. En: Bielsa I ed. Ferrándiz Dermatología Clínica. 5ª Ed. Elsevier, Barcelona, 2019 ISBN-13: 9788491132646</a:t>
            </a:r>
          </a:p>
        </p:txBody>
      </p:sp>
      <p:graphicFrame>
        <p:nvGraphicFramePr>
          <p:cNvPr id="5" name="Diagrama 4">
            <a:extLst>
              <a:ext uri="{FF2B5EF4-FFF2-40B4-BE49-F238E27FC236}">
                <a16:creationId xmlns:a16="http://schemas.microsoft.com/office/drawing/2014/main" id="{DDA3E261-E14A-BDC2-E2AC-96771F357C3D}"/>
              </a:ext>
            </a:extLst>
          </p:cNvPr>
          <p:cNvGraphicFramePr/>
          <p:nvPr/>
        </p:nvGraphicFramePr>
        <p:xfrm>
          <a:off x="2470087" y="1020938"/>
          <a:ext cx="333425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Imagen 18" descr="Un dibujo de una persona&#10;&#10;Descripción generada automáticamente con confianza baja">
            <a:extLst>
              <a:ext uri="{FF2B5EF4-FFF2-40B4-BE49-F238E27FC236}">
                <a16:creationId xmlns:a16="http://schemas.microsoft.com/office/drawing/2014/main" id="{581216B8-7906-25AC-24C4-87B9954D6F92}"/>
              </a:ext>
            </a:extLst>
          </p:cNvPr>
          <p:cNvPicPr>
            <a:picLocks noChangeAspect="1"/>
          </p:cNvPicPr>
          <p:nvPr/>
        </p:nvPicPr>
        <p:blipFill>
          <a:blip r:embed="rId9"/>
          <a:stretch>
            <a:fillRect/>
          </a:stretch>
        </p:blipFill>
        <p:spPr>
          <a:xfrm>
            <a:off x="5045832" y="2190937"/>
            <a:ext cx="1823085" cy="3501621"/>
          </a:xfrm>
          <a:prstGeom prst="rect">
            <a:avLst/>
          </a:prstGeom>
        </p:spPr>
      </p:pic>
      <p:sp>
        <p:nvSpPr>
          <p:cNvPr id="21" name="Google Shape;595;p9">
            <a:extLst>
              <a:ext uri="{FF2B5EF4-FFF2-40B4-BE49-F238E27FC236}">
                <a16:creationId xmlns:a16="http://schemas.microsoft.com/office/drawing/2014/main" id="{829DA348-3808-ECDF-0106-1DC05C17FC6A}"/>
              </a:ext>
            </a:extLst>
          </p:cNvPr>
          <p:cNvSpPr txBox="1"/>
          <p:nvPr/>
        </p:nvSpPr>
        <p:spPr>
          <a:xfrm>
            <a:off x="5275819" y="5330598"/>
            <a:ext cx="1640361" cy="707846"/>
          </a:xfrm>
          <a:prstGeom prst="rect">
            <a:avLst/>
          </a:prstGeom>
          <a:noFill/>
          <a:ln>
            <a:noFill/>
          </a:ln>
        </p:spPr>
        <p:txBody>
          <a:bodyPr spcFirstLastPara="1" wrap="square" lIns="91425" tIns="45700" rIns="91425" bIns="45700" anchor="ctr" anchorCtr="0">
            <a:spAutoFit/>
          </a:bodyPr>
          <a:lstStyle/>
          <a:p>
            <a:pPr marL="14288"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es-ES" sz="2000" b="1" i="0" u="none" strike="noStrike" kern="0" cap="none" spc="0" normalizeH="0" baseline="0" noProof="0">
                <a:ln>
                  <a:noFill/>
                </a:ln>
                <a:solidFill>
                  <a:srgbClr val="E3AE17"/>
                </a:solidFill>
                <a:uLnTx/>
                <a:uFillTx/>
                <a:ea typeface="Arial"/>
                <a:cs typeface="Arial"/>
                <a:sym typeface="Arial"/>
              </a:rPr>
              <a:t>- Grasa</a:t>
            </a:r>
            <a:endParaRPr kumimoji="0" sz="1400" b="1" i="0" u="none" strike="noStrike" kern="0" cap="none" spc="0" normalizeH="0" baseline="0" noProof="0">
              <a:ln>
                <a:noFill/>
              </a:ln>
              <a:solidFill>
                <a:srgbClr val="E3AE17"/>
              </a:solidFill>
              <a:uLnTx/>
              <a:uFillTx/>
              <a:cs typeface="Arial"/>
              <a:sym typeface="Arial"/>
            </a:endParaRPr>
          </a:p>
        </p:txBody>
      </p:sp>
      <p:sp>
        <p:nvSpPr>
          <p:cNvPr id="22" name="Google Shape;598;p9">
            <a:extLst>
              <a:ext uri="{FF2B5EF4-FFF2-40B4-BE49-F238E27FC236}">
                <a16:creationId xmlns:a16="http://schemas.microsoft.com/office/drawing/2014/main" id="{3977663D-8F25-23B9-0A0C-CCEB996C03D7}"/>
              </a:ext>
            </a:extLst>
          </p:cNvPr>
          <p:cNvSpPr txBox="1"/>
          <p:nvPr/>
        </p:nvSpPr>
        <p:spPr>
          <a:xfrm>
            <a:off x="6775951" y="1299223"/>
            <a:ext cx="1640361" cy="707846"/>
          </a:xfrm>
          <a:prstGeom prst="rect">
            <a:avLst/>
          </a:prstGeom>
          <a:noFill/>
          <a:ln>
            <a:noFill/>
          </a:ln>
        </p:spPr>
        <p:txBody>
          <a:bodyPr spcFirstLastPara="1" wrap="square" lIns="91425" tIns="45700" rIns="91425" bIns="45700" anchor="t" anchorCtr="0">
            <a:spAutoFit/>
          </a:bodyPr>
          <a:lstStyle/>
          <a:p>
            <a:pPr marL="14288"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es-ES" sz="2000" b="1" i="0" u="none" strike="noStrike" kern="0" cap="none" spc="0" normalizeH="0" baseline="0" noProof="0">
                <a:ln>
                  <a:noFill/>
                </a:ln>
                <a:solidFill>
                  <a:schemeClr val="accent1"/>
                </a:solidFill>
                <a:effectLst/>
                <a:uLnTx/>
                <a:uFillTx/>
                <a:ea typeface="Arial"/>
                <a:cs typeface="Arial"/>
                <a:sym typeface="Arial"/>
              </a:rPr>
              <a:t>- Agua</a:t>
            </a:r>
            <a:endParaRPr kumimoji="0" sz="1400" b="1" i="0" u="none" strike="noStrike" kern="0" cap="none" spc="0" normalizeH="0" baseline="0" noProof="0">
              <a:ln>
                <a:noFill/>
              </a:ln>
              <a:solidFill>
                <a:schemeClr val="accent1"/>
              </a:solidFill>
              <a:effectLst/>
              <a:uLnTx/>
              <a:uFillTx/>
              <a:cs typeface="Arial"/>
              <a:sym typeface="Arial"/>
            </a:endParaRPr>
          </a:p>
        </p:txBody>
      </p:sp>
      <p:sp>
        <p:nvSpPr>
          <p:cNvPr id="23" name="Google Shape;595;p9">
            <a:extLst>
              <a:ext uri="{FF2B5EF4-FFF2-40B4-BE49-F238E27FC236}">
                <a16:creationId xmlns:a16="http://schemas.microsoft.com/office/drawing/2014/main" id="{AEF13F14-4BC9-30FD-CC91-DEE85C137BD0}"/>
              </a:ext>
            </a:extLst>
          </p:cNvPr>
          <p:cNvSpPr txBox="1"/>
          <p:nvPr/>
        </p:nvSpPr>
        <p:spPr>
          <a:xfrm>
            <a:off x="5041330" y="1299223"/>
            <a:ext cx="1640361" cy="707846"/>
          </a:xfrm>
          <a:prstGeom prst="rect">
            <a:avLst/>
          </a:prstGeom>
          <a:noFill/>
          <a:ln>
            <a:noFill/>
          </a:ln>
        </p:spPr>
        <p:txBody>
          <a:bodyPr spcFirstLastPara="1" wrap="square" lIns="91425" tIns="45700" rIns="91425" bIns="45700" anchor="ctr" anchorCtr="0">
            <a:spAutoFit/>
          </a:bodyPr>
          <a:lstStyle/>
          <a:p>
            <a:pPr marL="14288"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es-ES" sz="2000" b="1" i="0" u="none" strike="noStrike" kern="0" cap="none" spc="0" normalizeH="0" baseline="0" noProof="0">
                <a:ln>
                  <a:noFill/>
                </a:ln>
                <a:solidFill>
                  <a:srgbClr val="E3AE17"/>
                </a:solidFill>
                <a:uLnTx/>
                <a:uFillTx/>
                <a:ea typeface="Arial"/>
                <a:cs typeface="Arial"/>
                <a:sym typeface="Arial"/>
              </a:rPr>
              <a:t>+ Grasa</a:t>
            </a:r>
            <a:endParaRPr kumimoji="0" sz="1400" b="1" i="0" u="none" strike="noStrike" kern="0" cap="none" spc="0" normalizeH="0" baseline="0" noProof="0">
              <a:ln>
                <a:noFill/>
              </a:ln>
              <a:solidFill>
                <a:srgbClr val="E3AE17"/>
              </a:solidFill>
              <a:uLnTx/>
              <a:uFillTx/>
              <a:cs typeface="Arial"/>
              <a:sym typeface="Arial"/>
            </a:endParaRPr>
          </a:p>
        </p:txBody>
      </p:sp>
    </p:spTree>
    <p:extLst>
      <p:ext uri="{BB962C8B-B14F-4D97-AF65-F5344CB8AC3E}">
        <p14:creationId xmlns:p14="http://schemas.microsoft.com/office/powerpoint/2010/main" val="2070937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440884-2D48-8886-54B2-2A6434DF6217}"/>
              </a:ext>
            </a:extLst>
          </p:cNvPr>
          <p:cNvSpPr>
            <a:spLocks noGrp="1"/>
          </p:cNvSpPr>
          <p:nvPr>
            <p:ph type="title"/>
          </p:nvPr>
        </p:nvSpPr>
        <p:spPr/>
        <p:txBody>
          <a:bodyPr/>
          <a:lstStyle/>
          <a:p>
            <a:r>
              <a:rPr lang="ca-ES" dirty="0"/>
              <a:t>Tipos de </a:t>
            </a:r>
            <a:r>
              <a:rPr lang="ca-ES" dirty="0" err="1"/>
              <a:t>galénica</a:t>
            </a:r>
            <a:r>
              <a:rPr lang="ca-ES" dirty="0"/>
              <a:t> CAL/BDP</a:t>
            </a:r>
            <a:r>
              <a:rPr lang="ca-ES" dirty="0">
                <a:solidFill>
                  <a:srgbClr val="037D57"/>
                </a:solidFill>
              </a:rPr>
              <a:t> </a:t>
            </a:r>
            <a:endParaRPr lang="es-ES" dirty="0"/>
          </a:p>
        </p:txBody>
      </p:sp>
      <p:sp>
        <p:nvSpPr>
          <p:cNvPr id="4" name="Marcador de texto 3">
            <a:extLst>
              <a:ext uri="{FF2B5EF4-FFF2-40B4-BE49-F238E27FC236}">
                <a16:creationId xmlns:a16="http://schemas.microsoft.com/office/drawing/2014/main" id="{9BA9F51C-6D0B-F1CB-0A0F-78915D805D9B}"/>
              </a:ext>
            </a:extLst>
          </p:cNvPr>
          <p:cNvSpPr>
            <a:spLocks noGrp="1"/>
          </p:cNvSpPr>
          <p:nvPr>
            <p:ph type="body" sz="quarter" idx="13"/>
          </p:nvPr>
        </p:nvSpPr>
        <p:spPr/>
        <p:txBody>
          <a:bodyPr/>
          <a:lstStyle/>
          <a:p>
            <a:endParaRPr lang="es-ES"/>
          </a:p>
        </p:txBody>
      </p:sp>
      <p:sp>
        <p:nvSpPr>
          <p:cNvPr id="18" name="Rectangle 51">
            <a:extLst>
              <a:ext uri="{FF2B5EF4-FFF2-40B4-BE49-F238E27FC236}">
                <a16:creationId xmlns:a16="http://schemas.microsoft.com/office/drawing/2014/main" id="{EA3D2FBF-1E80-B36D-FBE7-BFBD05B88A77}"/>
              </a:ext>
            </a:extLst>
          </p:cNvPr>
          <p:cNvSpPr/>
          <p:nvPr/>
        </p:nvSpPr>
        <p:spPr>
          <a:xfrm>
            <a:off x="3769797" y="3870975"/>
            <a:ext cx="1635560" cy="470000"/>
          </a:xfrm>
          <a:prstGeom prst="rect">
            <a:avLst/>
          </a:prstGeom>
          <a:ln>
            <a:noFill/>
          </a:ln>
        </p:spPr>
        <p:txBody>
          <a:bodyPr wrap="square">
            <a:spAutoFit/>
          </a:bodyPr>
          <a:lstStyle/>
          <a:p>
            <a:pPr algn="ctr">
              <a:lnSpc>
                <a:spcPct val="107000"/>
              </a:lnSpc>
              <a:spcAft>
                <a:spcPts val="1067"/>
              </a:spcAft>
            </a:pPr>
            <a:r>
              <a:rPr lang="es-ES" sz="2400" i="1" dirty="0">
                <a:solidFill>
                  <a:schemeClr val="accent2">
                    <a:lumMod val="60000"/>
                    <a:lumOff val="40000"/>
                  </a:schemeClr>
                </a:solidFill>
                <a:cs typeface="Arial" panose="020B0604020202020204" pitchFamily="34" charset="0"/>
              </a:rPr>
              <a:t>Gel</a:t>
            </a:r>
          </a:p>
        </p:txBody>
      </p:sp>
      <p:sp>
        <p:nvSpPr>
          <p:cNvPr id="16" name="Rectangle 53">
            <a:extLst>
              <a:ext uri="{FF2B5EF4-FFF2-40B4-BE49-F238E27FC236}">
                <a16:creationId xmlns:a16="http://schemas.microsoft.com/office/drawing/2014/main" id="{4544BE47-08DF-484B-3D04-61B3D8CA1BEE}"/>
              </a:ext>
            </a:extLst>
          </p:cNvPr>
          <p:cNvSpPr/>
          <p:nvPr/>
        </p:nvSpPr>
        <p:spPr>
          <a:xfrm>
            <a:off x="1344023" y="3885654"/>
            <a:ext cx="1424039" cy="470000"/>
          </a:xfrm>
          <a:prstGeom prst="rect">
            <a:avLst/>
          </a:prstGeom>
          <a:ln>
            <a:noFill/>
          </a:ln>
        </p:spPr>
        <p:txBody>
          <a:bodyPr wrap="square">
            <a:spAutoFit/>
          </a:bodyPr>
          <a:lstStyle/>
          <a:p>
            <a:pPr algn="ctr">
              <a:lnSpc>
                <a:spcPct val="107000"/>
              </a:lnSpc>
              <a:spcAft>
                <a:spcPts val="1067"/>
              </a:spcAft>
            </a:pPr>
            <a:r>
              <a:rPr lang="es-ES" sz="2400" i="1" dirty="0">
                <a:solidFill>
                  <a:schemeClr val="accent2">
                    <a:lumMod val="60000"/>
                    <a:lumOff val="40000"/>
                  </a:schemeClr>
                </a:solidFill>
                <a:cs typeface="Arial" panose="020B0604020202020204" pitchFamily="34" charset="0"/>
              </a:rPr>
              <a:t>Pomada</a:t>
            </a:r>
          </a:p>
        </p:txBody>
      </p:sp>
      <p:sp>
        <p:nvSpPr>
          <p:cNvPr id="14" name="Rectangle 56">
            <a:extLst>
              <a:ext uri="{FF2B5EF4-FFF2-40B4-BE49-F238E27FC236}">
                <a16:creationId xmlns:a16="http://schemas.microsoft.com/office/drawing/2014/main" id="{119F4721-48E0-49B5-DC7A-20CAFF6D6DF9}"/>
              </a:ext>
            </a:extLst>
          </p:cNvPr>
          <p:cNvSpPr/>
          <p:nvPr/>
        </p:nvSpPr>
        <p:spPr>
          <a:xfrm>
            <a:off x="6338805" y="3966611"/>
            <a:ext cx="1424039" cy="470000"/>
          </a:xfrm>
          <a:prstGeom prst="rect">
            <a:avLst/>
          </a:prstGeom>
          <a:ln>
            <a:noFill/>
          </a:ln>
        </p:spPr>
        <p:txBody>
          <a:bodyPr wrap="square">
            <a:spAutoFit/>
          </a:bodyPr>
          <a:lstStyle/>
          <a:p>
            <a:pPr algn="ctr">
              <a:lnSpc>
                <a:spcPct val="107000"/>
              </a:lnSpc>
              <a:spcAft>
                <a:spcPts val="1067"/>
              </a:spcAft>
            </a:pPr>
            <a:r>
              <a:rPr lang="es-ES" sz="2400" i="1" dirty="0">
                <a:solidFill>
                  <a:schemeClr val="accent2">
                    <a:lumMod val="60000"/>
                    <a:lumOff val="40000"/>
                  </a:schemeClr>
                </a:solidFill>
                <a:cs typeface="Arial" panose="020B0604020202020204" pitchFamily="34" charset="0"/>
              </a:rPr>
              <a:t>Espuma</a:t>
            </a:r>
          </a:p>
        </p:txBody>
      </p:sp>
      <p:sp>
        <p:nvSpPr>
          <p:cNvPr id="8" name="Rounded Rectangle 6">
            <a:extLst>
              <a:ext uri="{FF2B5EF4-FFF2-40B4-BE49-F238E27FC236}">
                <a16:creationId xmlns:a16="http://schemas.microsoft.com/office/drawing/2014/main" id="{568F126D-A1EE-E4A9-FA3A-5ADED4BD9B08}"/>
              </a:ext>
            </a:extLst>
          </p:cNvPr>
          <p:cNvSpPr/>
          <p:nvPr/>
        </p:nvSpPr>
        <p:spPr>
          <a:xfrm>
            <a:off x="1066646" y="2203269"/>
            <a:ext cx="9781331" cy="2937794"/>
          </a:xfrm>
          <a:prstGeom prst="roundRect">
            <a:avLst/>
          </a:prstGeom>
          <a:noFill/>
          <a:ln w="57150">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006600"/>
              </a:solidFill>
              <a:cs typeface="Arial" panose="020B0604020202020204" pitchFamily="34" charset="0"/>
            </a:endParaRPr>
          </a:p>
        </p:txBody>
      </p:sp>
      <p:sp>
        <p:nvSpPr>
          <p:cNvPr id="10" name="Rectangle 56">
            <a:extLst>
              <a:ext uri="{FF2B5EF4-FFF2-40B4-BE49-F238E27FC236}">
                <a16:creationId xmlns:a16="http://schemas.microsoft.com/office/drawing/2014/main" id="{D1EBABB8-F57C-7B52-3C55-9AF41FF994DA}"/>
              </a:ext>
            </a:extLst>
          </p:cNvPr>
          <p:cNvSpPr/>
          <p:nvPr/>
        </p:nvSpPr>
        <p:spPr>
          <a:xfrm>
            <a:off x="8593391" y="3866811"/>
            <a:ext cx="1424039" cy="470000"/>
          </a:xfrm>
          <a:prstGeom prst="rect">
            <a:avLst/>
          </a:prstGeom>
          <a:ln>
            <a:noFill/>
          </a:ln>
        </p:spPr>
        <p:txBody>
          <a:bodyPr wrap="square">
            <a:spAutoFit/>
          </a:bodyPr>
          <a:lstStyle/>
          <a:p>
            <a:pPr algn="ctr">
              <a:lnSpc>
                <a:spcPct val="107000"/>
              </a:lnSpc>
              <a:spcAft>
                <a:spcPts val="1067"/>
              </a:spcAft>
            </a:pPr>
            <a:r>
              <a:rPr lang="es-ES" sz="2400" i="1" dirty="0">
                <a:solidFill>
                  <a:schemeClr val="accent2">
                    <a:lumMod val="60000"/>
                    <a:lumOff val="40000"/>
                  </a:schemeClr>
                </a:solidFill>
                <a:cs typeface="Arial" panose="020B0604020202020204" pitchFamily="34" charset="0"/>
              </a:rPr>
              <a:t>Crema</a:t>
            </a:r>
          </a:p>
        </p:txBody>
      </p:sp>
      <p:pic>
        <p:nvPicPr>
          <p:cNvPr id="3" name="Imagen 3">
            <a:extLst>
              <a:ext uri="{FF2B5EF4-FFF2-40B4-BE49-F238E27FC236}">
                <a16:creationId xmlns:a16="http://schemas.microsoft.com/office/drawing/2014/main" id="{8BCED27B-935B-E623-D9E3-03C0F4D8769C}"/>
              </a:ext>
            </a:extLst>
          </p:cNvPr>
          <p:cNvPicPr>
            <a:picLocks noChangeAspect="1"/>
          </p:cNvPicPr>
          <p:nvPr/>
        </p:nvPicPr>
        <p:blipFill>
          <a:blip r:embed="rId2"/>
          <a:stretch>
            <a:fillRect/>
          </a:stretch>
        </p:blipFill>
        <p:spPr>
          <a:xfrm>
            <a:off x="1564733" y="2881915"/>
            <a:ext cx="982618" cy="982618"/>
          </a:xfrm>
          <a:prstGeom prst="rect">
            <a:avLst/>
          </a:prstGeom>
        </p:spPr>
      </p:pic>
      <p:pic>
        <p:nvPicPr>
          <p:cNvPr id="20" name="Imagen 5">
            <a:extLst>
              <a:ext uri="{FF2B5EF4-FFF2-40B4-BE49-F238E27FC236}">
                <a16:creationId xmlns:a16="http://schemas.microsoft.com/office/drawing/2014/main" id="{66BFEE00-CA31-2A46-6900-8EAE45E7FC64}"/>
              </a:ext>
            </a:extLst>
          </p:cNvPr>
          <p:cNvPicPr>
            <a:picLocks noChangeAspect="1"/>
          </p:cNvPicPr>
          <p:nvPr/>
        </p:nvPicPr>
        <p:blipFill>
          <a:blip r:embed="rId3"/>
          <a:stretch>
            <a:fillRect/>
          </a:stretch>
        </p:blipFill>
        <p:spPr>
          <a:xfrm>
            <a:off x="4081045" y="2821567"/>
            <a:ext cx="1013064" cy="1013064"/>
          </a:xfrm>
          <a:prstGeom prst="rect">
            <a:avLst/>
          </a:prstGeom>
        </p:spPr>
      </p:pic>
      <p:pic>
        <p:nvPicPr>
          <p:cNvPr id="21" name="Imagen 7">
            <a:extLst>
              <a:ext uri="{FF2B5EF4-FFF2-40B4-BE49-F238E27FC236}">
                <a16:creationId xmlns:a16="http://schemas.microsoft.com/office/drawing/2014/main" id="{762CACB5-D97B-1456-D8DA-96927B65F23C}"/>
              </a:ext>
            </a:extLst>
          </p:cNvPr>
          <p:cNvPicPr>
            <a:picLocks noChangeAspect="1"/>
          </p:cNvPicPr>
          <p:nvPr/>
        </p:nvPicPr>
        <p:blipFill>
          <a:blip r:embed="rId4"/>
          <a:stretch>
            <a:fillRect/>
          </a:stretch>
        </p:blipFill>
        <p:spPr>
          <a:xfrm>
            <a:off x="6559515" y="2881915"/>
            <a:ext cx="982617" cy="982617"/>
          </a:xfrm>
          <a:prstGeom prst="rect">
            <a:avLst/>
          </a:prstGeom>
        </p:spPr>
      </p:pic>
      <p:pic>
        <p:nvPicPr>
          <p:cNvPr id="22" name="Imagen 21">
            <a:extLst>
              <a:ext uri="{FF2B5EF4-FFF2-40B4-BE49-F238E27FC236}">
                <a16:creationId xmlns:a16="http://schemas.microsoft.com/office/drawing/2014/main" id="{55182144-5119-A6CB-70B5-2BF88821309E}"/>
              </a:ext>
            </a:extLst>
          </p:cNvPr>
          <p:cNvPicPr>
            <a:picLocks noChangeAspect="1"/>
          </p:cNvPicPr>
          <p:nvPr/>
        </p:nvPicPr>
        <p:blipFill>
          <a:blip r:embed="rId5"/>
          <a:stretch>
            <a:fillRect/>
          </a:stretch>
        </p:blipFill>
        <p:spPr>
          <a:xfrm>
            <a:off x="8814102" y="2888359"/>
            <a:ext cx="982616" cy="982616"/>
          </a:xfrm>
          <a:prstGeom prst="rect">
            <a:avLst/>
          </a:prstGeom>
        </p:spPr>
      </p:pic>
    </p:spTree>
    <p:extLst>
      <p:ext uri="{BB962C8B-B14F-4D97-AF65-F5344CB8AC3E}">
        <p14:creationId xmlns:p14="http://schemas.microsoft.com/office/powerpoint/2010/main" val="1869457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94129-B06E-B8D6-CBE7-AC8E916764D5}"/>
              </a:ext>
            </a:extLst>
          </p:cNvPr>
          <p:cNvSpPr>
            <a:spLocks noGrp="1"/>
          </p:cNvSpPr>
          <p:nvPr>
            <p:ph type="title"/>
          </p:nvPr>
        </p:nvSpPr>
        <p:spPr>
          <a:xfrm>
            <a:off x="1699846" y="377940"/>
            <a:ext cx="8021097" cy="565035"/>
          </a:xfrm>
        </p:spPr>
        <p:txBody>
          <a:bodyPr>
            <a:normAutofit fontScale="90000"/>
          </a:bodyPr>
          <a:lstStyle/>
          <a:p>
            <a:r>
              <a:rPr lang="es-ES" dirty="0"/>
              <a:t>Propiedades sensoriales de un producto tópico</a:t>
            </a:r>
            <a:br>
              <a:rPr lang="es-ES" dirty="0"/>
            </a:br>
            <a:endParaRPr lang="es-ES" dirty="0"/>
          </a:p>
        </p:txBody>
      </p:sp>
      <p:grpSp>
        <p:nvGrpSpPr>
          <p:cNvPr id="5" name="Grupo 4">
            <a:extLst>
              <a:ext uri="{FF2B5EF4-FFF2-40B4-BE49-F238E27FC236}">
                <a16:creationId xmlns:a16="http://schemas.microsoft.com/office/drawing/2014/main" id="{E10549A3-98DB-5BDF-1D2D-14E5600A68B2}"/>
              </a:ext>
            </a:extLst>
          </p:cNvPr>
          <p:cNvGrpSpPr/>
          <p:nvPr/>
        </p:nvGrpSpPr>
        <p:grpSpPr>
          <a:xfrm>
            <a:off x="592692" y="3027156"/>
            <a:ext cx="7114865" cy="3257721"/>
            <a:chOff x="2984828" y="3608553"/>
            <a:chExt cx="7114865" cy="3257721"/>
          </a:xfrm>
        </p:grpSpPr>
        <p:pic>
          <p:nvPicPr>
            <p:cNvPr id="6" name="Imagen 5" descr="Icono&#10;&#10;Descripción generada automáticamente">
              <a:extLst>
                <a:ext uri="{FF2B5EF4-FFF2-40B4-BE49-F238E27FC236}">
                  <a16:creationId xmlns:a16="http://schemas.microsoft.com/office/drawing/2014/main" id="{DE28C359-C0FF-C785-3065-DF2C59766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828" y="4356427"/>
              <a:ext cx="1031220" cy="1031220"/>
            </a:xfrm>
            <a:prstGeom prst="rect">
              <a:avLst/>
            </a:prstGeom>
          </p:spPr>
        </p:pic>
        <p:sp>
          <p:nvSpPr>
            <p:cNvPr id="7" name="Marcador de contenido 3">
              <a:extLst>
                <a:ext uri="{FF2B5EF4-FFF2-40B4-BE49-F238E27FC236}">
                  <a16:creationId xmlns:a16="http://schemas.microsoft.com/office/drawing/2014/main" id="{CB3778F0-713F-B914-8EC4-D6F59AEA9FFF}"/>
                </a:ext>
              </a:extLst>
            </p:cNvPr>
            <p:cNvSpPr txBox="1">
              <a:spLocks/>
            </p:cNvSpPr>
            <p:nvPr/>
          </p:nvSpPr>
          <p:spPr>
            <a:xfrm>
              <a:off x="4714875" y="3608553"/>
              <a:ext cx="5384818" cy="3257721"/>
            </a:xfrm>
            <a:prstGeom prst="rect">
              <a:avLst/>
            </a:prstGeom>
            <a:no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Clr>
                  <a:srgbClr val="2DB8C5"/>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DB8C5"/>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DB8C5"/>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DB8C5"/>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DB8C5"/>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spcBef>
                  <a:spcPts val="600"/>
                </a:spcBef>
                <a:spcAft>
                  <a:spcPts val="600"/>
                </a:spcAft>
                <a:buClr>
                  <a:schemeClr val="accent1"/>
                </a:buClr>
                <a:buSzPct val="100000"/>
                <a:buFont typeface="Arial" panose="020B0604020202020204" pitchFamily="34" charset="0"/>
                <a:buNone/>
              </a:pPr>
              <a:r>
                <a:rPr lang="es-ES" sz="1800" b="1" dirty="0">
                  <a:solidFill>
                    <a:srgbClr val="61C2D3"/>
                  </a:solidFill>
                  <a:ea typeface="Verdana" panose="020B0604030504040204" pitchFamily="34" charset="0"/>
                  <a:cs typeface="Arial" charset="0"/>
                </a:rPr>
                <a:t>Propiedades sensoriales de los vehículos</a:t>
              </a:r>
            </a:p>
            <a:p>
              <a:pPr marL="0" indent="0" algn="just" fontAlgn="base">
                <a:spcBef>
                  <a:spcPts val="600"/>
                </a:spcBef>
                <a:spcAft>
                  <a:spcPts val="600"/>
                </a:spcAft>
                <a:buClr>
                  <a:schemeClr val="accent1"/>
                </a:buClr>
                <a:buSzPct val="100000"/>
                <a:buFont typeface="Arial" panose="020B0604020202020204" pitchFamily="34" charset="0"/>
                <a:buNone/>
              </a:pPr>
              <a:r>
                <a:rPr lang="es-ES" sz="1600" dirty="0">
                  <a:solidFill>
                    <a:schemeClr val="tx1">
                      <a:lumMod val="65000"/>
                      <a:lumOff val="35000"/>
                    </a:schemeClr>
                  </a:solidFill>
                  <a:ea typeface="Verdana" panose="020B0604030504040204" pitchFamily="34" charset="0"/>
                  <a:cs typeface="Arial" charset="0"/>
                </a:rPr>
                <a:t>Algunos de los atributos preferidos por el paciente incluyen: </a:t>
              </a:r>
            </a:p>
            <a:p>
              <a:pPr lvl="1" algn="just" fontAlgn="base">
                <a:spcBef>
                  <a:spcPts val="600"/>
                </a:spcBef>
                <a:spcAft>
                  <a:spcPts val="600"/>
                </a:spcAft>
                <a:buClr>
                  <a:schemeClr val="accent1"/>
                </a:buClr>
                <a:buSzPct val="100000"/>
              </a:pPr>
              <a:r>
                <a:rPr lang="es-ES" sz="1600" dirty="0">
                  <a:solidFill>
                    <a:schemeClr val="tx1">
                      <a:lumMod val="65000"/>
                      <a:lumOff val="35000"/>
                    </a:schemeClr>
                  </a:solidFill>
                  <a:ea typeface="Verdana" panose="020B0604030504040204" pitchFamily="34" charset="0"/>
                  <a:cs typeface="Arial" charset="0"/>
                </a:rPr>
                <a:t>Fácil de aplicar</a:t>
              </a:r>
            </a:p>
            <a:p>
              <a:pPr lvl="1" algn="just" fontAlgn="base">
                <a:spcBef>
                  <a:spcPts val="600"/>
                </a:spcBef>
                <a:spcAft>
                  <a:spcPts val="600"/>
                </a:spcAft>
                <a:buClr>
                  <a:schemeClr val="accent1"/>
                </a:buClr>
                <a:buSzPct val="100000"/>
              </a:pPr>
              <a:r>
                <a:rPr lang="es-ES" sz="1600" dirty="0">
                  <a:solidFill>
                    <a:schemeClr val="tx1">
                      <a:lumMod val="65000"/>
                      <a:lumOff val="35000"/>
                    </a:schemeClr>
                  </a:solidFill>
                  <a:ea typeface="Verdana" panose="020B0604030504040204" pitchFamily="34" charset="0"/>
                  <a:cs typeface="Arial" charset="0"/>
                </a:rPr>
                <a:t>Buena absorción</a:t>
              </a:r>
            </a:p>
            <a:p>
              <a:pPr lvl="1" algn="just" fontAlgn="base">
                <a:spcBef>
                  <a:spcPts val="600"/>
                </a:spcBef>
                <a:spcAft>
                  <a:spcPts val="600"/>
                </a:spcAft>
                <a:buClr>
                  <a:schemeClr val="accent1"/>
                </a:buClr>
                <a:buSzPct val="100000"/>
              </a:pPr>
              <a:r>
                <a:rPr lang="es-ES" sz="1600" dirty="0">
                  <a:solidFill>
                    <a:schemeClr val="tx1">
                      <a:lumMod val="65000"/>
                      <a:lumOff val="35000"/>
                    </a:schemeClr>
                  </a:solidFill>
                  <a:ea typeface="Verdana" panose="020B0604030504040204" pitchFamily="34" charset="0"/>
                  <a:cs typeface="Arial" charset="0"/>
                </a:rPr>
                <a:t>No  graso</a:t>
              </a:r>
            </a:p>
            <a:p>
              <a:pPr lvl="1" algn="just" fontAlgn="base">
                <a:spcBef>
                  <a:spcPts val="600"/>
                </a:spcBef>
                <a:spcAft>
                  <a:spcPts val="600"/>
                </a:spcAft>
                <a:buClr>
                  <a:schemeClr val="accent1"/>
                </a:buClr>
                <a:buSzPct val="100000"/>
              </a:pPr>
              <a:r>
                <a:rPr lang="es-ES" sz="1600" dirty="0">
                  <a:solidFill>
                    <a:schemeClr val="tx1">
                      <a:lumMod val="65000"/>
                      <a:lumOff val="35000"/>
                    </a:schemeClr>
                  </a:solidFill>
                  <a:ea typeface="Verdana" panose="020B0604030504040204" pitchFamily="34" charset="0"/>
                  <a:cs typeface="Arial" charset="0"/>
                </a:rPr>
                <a:t>Poco brillo tras la aplicación</a:t>
              </a:r>
            </a:p>
            <a:p>
              <a:pPr lvl="1" algn="just" fontAlgn="base">
                <a:spcBef>
                  <a:spcPts val="600"/>
                </a:spcBef>
                <a:spcAft>
                  <a:spcPts val="600"/>
                </a:spcAft>
                <a:buClr>
                  <a:schemeClr val="accent1"/>
                </a:buClr>
                <a:buSzPct val="100000"/>
              </a:pPr>
              <a:r>
                <a:rPr lang="es-ES" sz="1600" dirty="0">
                  <a:solidFill>
                    <a:schemeClr val="tx1">
                      <a:lumMod val="65000"/>
                      <a:lumOff val="35000"/>
                    </a:schemeClr>
                  </a:solidFill>
                  <a:ea typeface="Verdana" panose="020B0604030504040204" pitchFamily="34" charset="0"/>
                  <a:cs typeface="Arial" charset="0"/>
                </a:rPr>
                <a:t>Que no manche la ropa</a:t>
              </a:r>
            </a:p>
          </p:txBody>
        </p:sp>
      </p:grpSp>
      <p:grpSp>
        <p:nvGrpSpPr>
          <p:cNvPr id="8" name="Grupo 7">
            <a:extLst>
              <a:ext uri="{FF2B5EF4-FFF2-40B4-BE49-F238E27FC236}">
                <a16:creationId xmlns:a16="http://schemas.microsoft.com/office/drawing/2014/main" id="{5A32A5C4-B7D6-A103-8697-8E01FC34F88F}"/>
              </a:ext>
            </a:extLst>
          </p:cNvPr>
          <p:cNvGrpSpPr/>
          <p:nvPr/>
        </p:nvGrpSpPr>
        <p:grpSpPr>
          <a:xfrm>
            <a:off x="592692" y="1384490"/>
            <a:ext cx="9483397" cy="1908175"/>
            <a:chOff x="2984828" y="2003424"/>
            <a:chExt cx="9483397" cy="1908175"/>
          </a:xfrm>
        </p:grpSpPr>
        <p:pic>
          <p:nvPicPr>
            <p:cNvPr id="9" name="Imagen 8" descr="Icono&#10;&#10;Descripción generada automáticamente">
              <a:extLst>
                <a:ext uri="{FF2B5EF4-FFF2-40B4-BE49-F238E27FC236}">
                  <a16:creationId xmlns:a16="http://schemas.microsoft.com/office/drawing/2014/main" id="{258C554C-270F-B682-A9B5-85A89FDDC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828" y="2441903"/>
              <a:ext cx="1031219" cy="1031219"/>
            </a:xfrm>
            <a:prstGeom prst="rect">
              <a:avLst/>
            </a:prstGeom>
          </p:spPr>
        </p:pic>
        <p:sp>
          <p:nvSpPr>
            <p:cNvPr id="10" name="Marcador de contenido 3">
              <a:extLst>
                <a:ext uri="{FF2B5EF4-FFF2-40B4-BE49-F238E27FC236}">
                  <a16:creationId xmlns:a16="http://schemas.microsoft.com/office/drawing/2014/main" id="{33980A29-1661-C5E5-A8BC-5208911F9589}"/>
                </a:ext>
              </a:extLst>
            </p:cNvPr>
            <p:cNvSpPr txBox="1">
              <a:spLocks/>
            </p:cNvSpPr>
            <p:nvPr/>
          </p:nvSpPr>
          <p:spPr>
            <a:xfrm>
              <a:off x="4714875" y="2003424"/>
              <a:ext cx="7753350" cy="1908175"/>
            </a:xfrm>
            <a:prstGeom prst="rect">
              <a:avLst/>
            </a:prstGeom>
            <a:no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Clr>
                  <a:srgbClr val="2DB8C5"/>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DB8C5"/>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DB8C5"/>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DB8C5"/>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DB8C5"/>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spcBef>
                  <a:spcPts val="600"/>
                </a:spcBef>
                <a:spcAft>
                  <a:spcPts val="600"/>
                </a:spcAft>
                <a:buClr>
                  <a:schemeClr val="accent1"/>
                </a:buClr>
                <a:buSzPct val="100000"/>
                <a:buFont typeface="Arial" panose="020B0604020202020204" pitchFamily="34" charset="0"/>
                <a:buNone/>
              </a:pPr>
              <a:r>
                <a:rPr lang="es-ES" sz="1800" b="1">
                  <a:solidFill>
                    <a:schemeClr val="accent1"/>
                  </a:solidFill>
                  <a:ea typeface="Verdana" panose="020B0604030504040204" pitchFamily="34" charset="0"/>
                  <a:cs typeface="Arial" charset="0"/>
                </a:rPr>
                <a:t>Adherencia al tratamiento</a:t>
              </a:r>
            </a:p>
            <a:p>
              <a:pPr algn="just" fontAlgn="base">
                <a:spcBef>
                  <a:spcPts val="600"/>
                </a:spcBef>
                <a:spcAft>
                  <a:spcPts val="600"/>
                </a:spcAft>
                <a:buClr>
                  <a:schemeClr val="accent1"/>
                </a:buClr>
                <a:buSzPct val="100000"/>
              </a:pPr>
              <a:r>
                <a:rPr lang="es-ES" sz="1600">
                  <a:solidFill>
                    <a:schemeClr val="tx1">
                      <a:lumMod val="65000"/>
                      <a:lumOff val="35000"/>
                    </a:schemeClr>
                  </a:solidFill>
                  <a:ea typeface="Verdana" panose="020B0604030504040204" pitchFamily="34" charset="0"/>
                  <a:cs typeface="Arial" charset="0"/>
                </a:rPr>
                <a:t>Eficacia</a:t>
              </a:r>
            </a:p>
            <a:p>
              <a:pPr algn="just" fontAlgn="base">
                <a:spcBef>
                  <a:spcPts val="600"/>
                </a:spcBef>
                <a:spcAft>
                  <a:spcPts val="600"/>
                </a:spcAft>
                <a:buClr>
                  <a:schemeClr val="accent1"/>
                </a:buClr>
                <a:buSzPct val="100000"/>
              </a:pPr>
              <a:r>
                <a:rPr lang="es-ES" sz="1600">
                  <a:solidFill>
                    <a:schemeClr val="tx1">
                      <a:lumMod val="65000"/>
                      <a:lumOff val="35000"/>
                    </a:schemeClr>
                  </a:solidFill>
                  <a:ea typeface="Verdana" panose="020B0604030504040204" pitchFamily="34" charset="0"/>
                  <a:cs typeface="Arial" charset="0"/>
                </a:rPr>
                <a:t>Comodidad</a:t>
              </a:r>
            </a:p>
            <a:p>
              <a:pPr algn="just" fontAlgn="base">
                <a:spcBef>
                  <a:spcPts val="600"/>
                </a:spcBef>
                <a:spcAft>
                  <a:spcPts val="600"/>
                </a:spcAft>
                <a:buClr>
                  <a:schemeClr val="accent1"/>
                </a:buClr>
                <a:buSzPct val="100000"/>
              </a:pPr>
              <a:r>
                <a:rPr lang="es-ES" sz="1600">
                  <a:solidFill>
                    <a:schemeClr val="tx1">
                      <a:lumMod val="65000"/>
                      <a:lumOff val="35000"/>
                    </a:schemeClr>
                  </a:solidFill>
                  <a:ea typeface="Verdana" panose="020B0604030504040204" pitchFamily="34" charset="0"/>
                  <a:cs typeface="Arial" charset="0"/>
                </a:rPr>
                <a:t>Vehículo</a:t>
              </a:r>
            </a:p>
          </p:txBody>
        </p:sp>
      </p:grpSp>
      <p:sp>
        <p:nvSpPr>
          <p:cNvPr id="13" name="CuadroTexto 12">
            <a:extLst>
              <a:ext uri="{FF2B5EF4-FFF2-40B4-BE49-F238E27FC236}">
                <a16:creationId xmlns:a16="http://schemas.microsoft.com/office/drawing/2014/main" id="{4622577B-F826-9678-807A-0293757BA549}"/>
              </a:ext>
            </a:extLst>
          </p:cNvPr>
          <p:cNvSpPr txBox="1"/>
          <p:nvPr/>
        </p:nvSpPr>
        <p:spPr>
          <a:xfrm>
            <a:off x="120721" y="6273180"/>
            <a:ext cx="10276726" cy="369332"/>
          </a:xfrm>
          <a:prstGeom prst="rect">
            <a:avLst/>
          </a:prstGeom>
          <a:noFill/>
        </p:spPr>
        <p:txBody>
          <a:bodyPr wrap="square">
            <a:spAutoFit/>
          </a:bodyPr>
          <a:lstStyle/>
          <a:p>
            <a:r>
              <a:rPr lang="en-US" sz="900" noProof="1">
                <a:solidFill>
                  <a:schemeClr val="bg1">
                    <a:lumMod val="50000"/>
                  </a:schemeClr>
                </a:solidFill>
                <a:cs typeface="Arial" panose="020B0604020202020204" pitchFamily="34" charset="0"/>
              </a:rPr>
              <a:t>Bewley A, van de Kerkhof P. Engaging psoriasis patients in adherence and outcomes to topical treatments: A summary from the Symposium 'Tailoring topical psoriasis treatments to patients' needs and expectations' of the 30th EADV Congress 2021. J Eur Acad Dermatol Venereol. 2023 Jan;37 Suppl 1:9-13. </a:t>
            </a:r>
          </a:p>
        </p:txBody>
      </p:sp>
      <p:grpSp>
        <p:nvGrpSpPr>
          <p:cNvPr id="16" name="Grupo 3">
            <a:extLst>
              <a:ext uri="{FF2B5EF4-FFF2-40B4-BE49-F238E27FC236}">
                <a16:creationId xmlns:a16="http://schemas.microsoft.com/office/drawing/2014/main" id="{5E58BAA8-B35A-3DD6-69A9-0BB68C3C5CC7}"/>
              </a:ext>
            </a:extLst>
          </p:cNvPr>
          <p:cNvGrpSpPr/>
          <p:nvPr/>
        </p:nvGrpSpPr>
        <p:grpSpPr>
          <a:xfrm>
            <a:off x="7310586" y="1644522"/>
            <a:ext cx="4386316" cy="1992945"/>
            <a:chOff x="3109980" y="186036"/>
            <a:chExt cx="8248051" cy="1992945"/>
          </a:xfrm>
        </p:grpSpPr>
        <p:sp>
          <p:nvSpPr>
            <p:cNvPr id="17" name="Rectángulo 10">
              <a:extLst>
                <a:ext uri="{FF2B5EF4-FFF2-40B4-BE49-F238E27FC236}">
                  <a16:creationId xmlns:a16="http://schemas.microsoft.com/office/drawing/2014/main" id="{65D875AF-46D8-B5C8-3CCD-76E64B23488C}"/>
                </a:ext>
              </a:extLst>
            </p:cNvPr>
            <p:cNvSpPr/>
            <p:nvPr/>
          </p:nvSpPr>
          <p:spPr>
            <a:xfrm>
              <a:off x="3109980" y="186036"/>
              <a:ext cx="8248051" cy="1992945"/>
            </a:xfrm>
            <a:prstGeom prst="rect">
              <a:avLst/>
            </a:prstGeom>
            <a:gradFill flip="none" rotWithShape="1">
              <a:gsLst>
                <a:gs pos="0">
                  <a:sysClr val="window" lastClr="FFFFFF"/>
                </a:gs>
                <a:gs pos="100000">
                  <a:sysClr val="window" lastClr="FFFFFF"/>
                </a:gs>
                <a:gs pos="88000">
                  <a:srgbClr val="C7E3E8">
                    <a:alpha val="50000"/>
                  </a:srgbClr>
                </a:gs>
                <a:gs pos="11950">
                  <a:srgbClr val="C3E0E6">
                    <a:alpha val="50000"/>
                  </a:srgbClr>
                </a:gs>
                <a:gs pos="50000">
                  <a:srgbClr val="58B6C0">
                    <a:alpha val="20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CuadroTexto 13">
              <a:extLst>
                <a:ext uri="{FF2B5EF4-FFF2-40B4-BE49-F238E27FC236}">
                  <a16:creationId xmlns:a16="http://schemas.microsoft.com/office/drawing/2014/main" id="{512FB0AF-3CFC-A8FC-AB6C-26FE8DD63C6E}"/>
                </a:ext>
              </a:extLst>
            </p:cNvPr>
            <p:cNvSpPr txBox="1"/>
            <p:nvPr/>
          </p:nvSpPr>
          <p:spPr>
            <a:xfrm>
              <a:off x="4198891" y="443844"/>
              <a:ext cx="6070230" cy="1477328"/>
            </a:xfrm>
            <a:prstGeom prst="rect">
              <a:avLst/>
            </a:prstGeom>
            <a:noFill/>
          </p:spPr>
          <p:txBody>
            <a:bodyPr wrap="square" rtlCol="0">
              <a:spAutoFit/>
            </a:bodyPr>
            <a:lstStyle/>
            <a:p>
              <a:pPr marL="0" marR="0" lvl="0" indent="0" algn="ctr" defTabSz="914400" eaLnBrk="1" fontAlgn="base" latinLnBrk="0" hangingPunct="1">
                <a:lnSpc>
                  <a:spcPct val="100000"/>
                </a:lnSpc>
                <a:spcBef>
                  <a:spcPts val="600"/>
                </a:spcBef>
                <a:spcAft>
                  <a:spcPts val="600"/>
                </a:spcAft>
                <a:buClr>
                  <a:srgbClr val="3494BA"/>
                </a:buClr>
                <a:buSzPct val="100000"/>
                <a:buFont typeface="Arial" panose="020B0604020202020204" pitchFamily="34" charset="0"/>
                <a:buNone/>
                <a:tabLst/>
                <a:defRPr/>
              </a:pPr>
              <a:r>
                <a:rPr kumimoji="0" lang="es-ES" sz="1800" b="1" i="0" u="none" strike="noStrike" kern="0" cap="none" spc="0" normalizeH="0" baseline="0" noProof="0">
                  <a:ln>
                    <a:noFill/>
                  </a:ln>
                  <a:solidFill>
                    <a:srgbClr val="2683C6">
                      <a:lumMod val="50000"/>
                    </a:srgbClr>
                  </a:solidFill>
                  <a:effectLst/>
                  <a:uLnTx/>
                  <a:uFillTx/>
                </a:rPr>
                <a:t>La preferencia del paciente por el vehículo es uno de los factores clave para maximizar la adherencia al tratamiento y, por lo tanto, el beneficio clínico</a:t>
              </a:r>
            </a:p>
          </p:txBody>
        </p:sp>
      </p:grpSp>
    </p:spTree>
    <p:extLst>
      <p:ext uri="{BB962C8B-B14F-4D97-AF65-F5344CB8AC3E}">
        <p14:creationId xmlns:p14="http://schemas.microsoft.com/office/powerpoint/2010/main" val="3491163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94129-B06E-B8D6-CBE7-AC8E916764D5}"/>
              </a:ext>
            </a:extLst>
          </p:cNvPr>
          <p:cNvSpPr>
            <a:spLocks noGrp="1"/>
          </p:cNvSpPr>
          <p:nvPr>
            <p:ph type="title"/>
          </p:nvPr>
        </p:nvSpPr>
        <p:spPr/>
        <p:txBody>
          <a:bodyPr/>
          <a:lstStyle/>
          <a:p>
            <a:r>
              <a:rPr lang="es-ES" dirty="0"/>
              <a:t>Propiedades sensoriales</a:t>
            </a:r>
          </a:p>
        </p:txBody>
      </p:sp>
      <p:grpSp>
        <p:nvGrpSpPr>
          <p:cNvPr id="6" name="Grupo 5">
            <a:extLst>
              <a:ext uri="{FF2B5EF4-FFF2-40B4-BE49-F238E27FC236}">
                <a16:creationId xmlns:a16="http://schemas.microsoft.com/office/drawing/2014/main" id="{62C99501-1BC9-884B-4A54-1E22DF05E332}"/>
              </a:ext>
            </a:extLst>
          </p:cNvPr>
          <p:cNvGrpSpPr/>
          <p:nvPr/>
        </p:nvGrpSpPr>
        <p:grpSpPr>
          <a:xfrm>
            <a:off x="4064413" y="852636"/>
            <a:ext cx="7656375" cy="5253703"/>
            <a:chOff x="463609" y="1359794"/>
            <a:chExt cx="7211513" cy="4948444"/>
          </a:xfrm>
        </p:grpSpPr>
        <p:pic>
          <p:nvPicPr>
            <p:cNvPr id="3" name="Imagen 2">
              <a:extLst>
                <a:ext uri="{FF2B5EF4-FFF2-40B4-BE49-F238E27FC236}">
                  <a16:creationId xmlns:a16="http://schemas.microsoft.com/office/drawing/2014/main" id="{0CDEF566-2DE2-7835-F8DA-E34396B92E1D}"/>
                </a:ext>
              </a:extLst>
            </p:cNvPr>
            <p:cNvPicPr>
              <a:picLocks noChangeAspect="1"/>
            </p:cNvPicPr>
            <p:nvPr/>
          </p:nvPicPr>
          <p:blipFill rotWithShape="1">
            <a:blip r:embed="rId3"/>
            <a:srcRect r="7899"/>
            <a:stretch/>
          </p:blipFill>
          <p:spPr>
            <a:xfrm>
              <a:off x="966560" y="1884557"/>
              <a:ext cx="5905199" cy="4423681"/>
            </a:xfrm>
            <a:prstGeom prst="rect">
              <a:avLst/>
            </a:prstGeom>
          </p:spPr>
        </p:pic>
        <p:grpSp>
          <p:nvGrpSpPr>
            <p:cNvPr id="13" name="Grupo 12">
              <a:extLst>
                <a:ext uri="{FF2B5EF4-FFF2-40B4-BE49-F238E27FC236}">
                  <a16:creationId xmlns:a16="http://schemas.microsoft.com/office/drawing/2014/main" id="{7016B1A4-3F7B-CD3F-BB1E-558BD07B6EF5}"/>
                </a:ext>
              </a:extLst>
            </p:cNvPr>
            <p:cNvGrpSpPr/>
            <p:nvPr/>
          </p:nvGrpSpPr>
          <p:grpSpPr>
            <a:xfrm>
              <a:off x="463609" y="1359794"/>
              <a:ext cx="7211513" cy="4813648"/>
              <a:chOff x="-110709" y="1301926"/>
              <a:chExt cx="8008403" cy="5345564"/>
            </a:xfrm>
          </p:grpSpPr>
          <p:sp>
            <p:nvSpPr>
              <p:cNvPr id="15" name="CuadroTexto 14">
                <a:extLst>
                  <a:ext uri="{FF2B5EF4-FFF2-40B4-BE49-F238E27FC236}">
                    <a16:creationId xmlns:a16="http://schemas.microsoft.com/office/drawing/2014/main" id="{0C70970B-3204-BDA2-032D-044AD02E4FA7}"/>
                  </a:ext>
                </a:extLst>
              </p:cNvPr>
              <p:cNvSpPr txBox="1"/>
              <p:nvPr/>
            </p:nvSpPr>
            <p:spPr>
              <a:xfrm flipH="1">
                <a:off x="3726687" y="1301926"/>
                <a:ext cx="4171007" cy="1348756"/>
              </a:xfrm>
              <a:prstGeom prst="roundRect">
                <a:avLst>
                  <a:gd name="adj" fmla="val 13727"/>
                </a:avLst>
              </a:prstGeom>
              <a:noFill/>
              <a:ln w="19050">
                <a:solidFill>
                  <a:srgbClr val="96DAD4"/>
                </a:solidFill>
              </a:ln>
              <a:effectLst>
                <a:outerShdw blurRad="63500" sx="102000" sy="102000" algn="ctr" rotWithShape="0">
                  <a:prstClr val="black">
                    <a:alpha val="40000"/>
                  </a:prstClr>
                </a:outerShdw>
              </a:effectLst>
            </p:spPr>
            <p:txBody>
              <a:bodyPr wrap="square" rtlCol="0">
                <a:noAutofit/>
              </a:bodyPr>
              <a:lstStyle/>
              <a:p>
                <a:pPr algn="r">
                  <a:lnSpc>
                    <a:spcPct val="90000"/>
                  </a:lnSpc>
                  <a:spcBef>
                    <a:spcPts val="1000"/>
                  </a:spcBef>
                </a:pPr>
                <a:r>
                  <a:rPr lang="en-US" sz="1400" b="1">
                    <a:solidFill>
                      <a:schemeClr val="accent1"/>
                    </a:solidFill>
                    <a:ea typeface="Verdana" panose="020B0604030504040204" pitchFamily="34" charset="0"/>
                    <a:cs typeface="Arial"/>
                  </a:rPr>
                  <a:t>1. APARIENCIA</a:t>
                </a:r>
                <a:endParaRPr lang="en-US">
                  <a:solidFill>
                    <a:schemeClr val="accent1"/>
                  </a:solidFill>
                </a:endParaRPr>
              </a:p>
              <a:p>
                <a:r>
                  <a:rPr lang="en-US" sz="800">
                    <a:solidFill>
                      <a:schemeClr val="accent2">
                        <a:lumMod val="75000"/>
                      </a:schemeClr>
                    </a:solidFill>
                  </a:rPr>
                  <a:t> </a:t>
                </a:r>
              </a:p>
            </p:txBody>
          </p:sp>
          <p:sp>
            <p:nvSpPr>
              <p:cNvPr id="16" name="CuadroTexto 15">
                <a:extLst>
                  <a:ext uri="{FF2B5EF4-FFF2-40B4-BE49-F238E27FC236}">
                    <a16:creationId xmlns:a16="http://schemas.microsoft.com/office/drawing/2014/main" id="{57A53D28-4692-3318-A7E3-23C579F229C4}"/>
                  </a:ext>
                </a:extLst>
              </p:cNvPr>
              <p:cNvSpPr txBox="1"/>
              <p:nvPr/>
            </p:nvSpPr>
            <p:spPr>
              <a:xfrm flipH="1">
                <a:off x="4959365" y="2697852"/>
                <a:ext cx="2938329" cy="2256156"/>
              </a:xfrm>
              <a:prstGeom prst="roundRect">
                <a:avLst>
                  <a:gd name="adj" fmla="val 5631"/>
                </a:avLst>
              </a:prstGeom>
              <a:noFill/>
              <a:ln w="19050">
                <a:solidFill>
                  <a:schemeClr val="accent2">
                    <a:lumMod val="40000"/>
                    <a:lumOff val="60000"/>
                  </a:schemeClr>
                </a:solidFill>
              </a:ln>
              <a:effectLst>
                <a:outerShdw blurRad="63500" sx="102000" sy="102000" algn="ctr" rotWithShape="0">
                  <a:prstClr val="black">
                    <a:alpha val="40000"/>
                  </a:prstClr>
                </a:outerShdw>
              </a:effectLst>
            </p:spPr>
            <p:txBody>
              <a:bodyPr wrap="square" rtlCol="0">
                <a:noAutofit/>
              </a:bodyPr>
              <a:lstStyle/>
              <a:p>
                <a:pPr algn="r">
                  <a:lnSpc>
                    <a:spcPct val="90000"/>
                  </a:lnSpc>
                  <a:spcBef>
                    <a:spcPts val="1000"/>
                  </a:spcBef>
                </a:pPr>
                <a:r>
                  <a:rPr lang="en-US" sz="1400" b="1">
                    <a:solidFill>
                      <a:schemeClr val="accent2"/>
                    </a:solidFill>
                    <a:ea typeface="Verdana" panose="020B0604030504040204" pitchFamily="34" charset="0"/>
                    <a:cs typeface="Arial"/>
                  </a:rPr>
                  <a:t>2. MANIPULACION</a:t>
                </a:r>
              </a:p>
              <a:p>
                <a:endParaRPr lang="en-US">
                  <a:solidFill>
                    <a:schemeClr val="accent2">
                      <a:lumMod val="75000"/>
                    </a:schemeClr>
                  </a:solidFill>
                </a:endParaRPr>
              </a:p>
              <a:p>
                <a:endParaRPr lang="en-US">
                  <a:solidFill>
                    <a:schemeClr val="accent2">
                      <a:lumMod val="75000"/>
                    </a:schemeClr>
                  </a:solidFill>
                </a:endParaRPr>
              </a:p>
              <a:p>
                <a:endParaRPr lang="en-US">
                  <a:solidFill>
                    <a:schemeClr val="accent2">
                      <a:lumMod val="75000"/>
                    </a:schemeClr>
                  </a:solidFill>
                </a:endParaRPr>
              </a:p>
              <a:p>
                <a:endParaRPr lang="en-US">
                  <a:solidFill>
                    <a:schemeClr val="accent2">
                      <a:lumMod val="75000"/>
                    </a:schemeClr>
                  </a:solidFill>
                </a:endParaRPr>
              </a:p>
              <a:p>
                <a:endParaRPr lang="en-US">
                  <a:solidFill>
                    <a:schemeClr val="accent2">
                      <a:lumMod val="75000"/>
                    </a:schemeClr>
                  </a:solidFill>
                </a:endParaRPr>
              </a:p>
              <a:p>
                <a:endParaRPr lang="en-US" sz="800">
                  <a:solidFill>
                    <a:schemeClr val="accent2">
                      <a:lumMod val="75000"/>
                    </a:schemeClr>
                  </a:solidFill>
                </a:endParaRPr>
              </a:p>
              <a:p>
                <a:endParaRPr lang="en-US" sz="800">
                  <a:solidFill>
                    <a:schemeClr val="accent2">
                      <a:lumMod val="75000"/>
                    </a:schemeClr>
                  </a:solidFill>
                </a:endParaRPr>
              </a:p>
              <a:p>
                <a:endParaRPr lang="en-US" sz="800">
                  <a:solidFill>
                    <a:schemeClr val="accent2">
                      <a:lumMod val="75000"/>
                    </a:schemeClr>
                  </a:solidFill>
                </a:endParaRPr>
              </a:p>
              <a:p>
                <a:endParaRPr lang="en-US" sz="800">
                  <a:solidFill>
                    <a:schemeClr val="accent2">
                      <a:lumMod val="75000"/>
                    </a:schemeClr>
                  </a:solidFill>
                </a:endParaRPr>
              </a:p>
            </p:txBody>
          </p:sp>
          <p:sp>
            <p:nvSpPr>
              <p:cNvPr id="17" name="CuadroTexto 16">
                <a:extLst>
                  <a:ext uri="{FF2B5EF4-FFF2-40B4-BE49-F238E27FC236}">
                    <a16:creationId xmlns:a16="http://schemas.microsoft.com/office/drawing/2014/main" id="{B97F467C-6D27-5C97-36CF-4E41CA776C55}"/>
                  </a:ext>
                </a:extLst>
              </p:cNvPr>
              <p:cNvSpPr txBox="1"/>
              <p:nvPr/>
            </p:nvSpPr>
            <p:spPr>
              <a:xfrm flipH="1">
                <a:off x="3073245" y="5001178"/>
                <a:ext cx="4824449" cy="1646312"/>
              </a:xfrm>
              <a:prstGeom prst="roundRect">
                <a:avLst>
                  <a:gd name="adj" fmla="val 6966"/>
                </a:avLst>
              </a:prstGeom>
              <a:noFill/>
              <a:ln w="19050">
                <a:solidFill>
                  <a:schemeClr val="accent3">
                    <a:lumMod val="40000"/>
                    <a:lumOff val="60000"/>
                  </a:schemeClr>
                </a:solidFill>
              </a:ln>
              <a:effectLst>
                <a:outerShdw blurRad="63500" sx="102000" sy="102000" algn="ctr" rotWithShape="0">
                  <a:prstClr val="black">
                    <a:alpha val="40000"/>
                  </a:prstClr>
                </a:outerShdw>
              </a:effectLst>
            </p:spPr>
            <p:txBody>
              <a:bodyPr wrap="square" rtlCol="0">
                <a:noAutofit/>
              </a:bodyPr>
              <a:lstStyle/>
              <a:p>
                <a:pPr algn="r"/>
                <a:r>
                  <a:rPr lang="en-US" sz="1400" b="1" dirty="0">
                    <a:solidFill>
                      <a:srgbClr val="006782"/>
                    </a:solidFill>
                    <a:ea typeface="Verdana" panose="020B0604030504040204" pitchFamily="34" charset="0"/>
                    <a:cs typeface="Arial"/>
                  </a:rPr>
                  <a:t>3. ESPARCIMIENTO</a:t>
                </a:r>
                <a:endParaRPr lang="en-US" sz="2400" b="1" dirty="0">
                  <a:solidFill>
                    <a:srgbClr val="006782"/>
                  </a:solidFill>
                  <a:cs typeface="Arial"/>
                </a:endParaRPr>
              </a:p>
              <a:p>
                <a:pPr algn="r">
                  <a:lnSpc>
                    <a:spcPct val="90000"/>
                  </a:lnSpc>
                  <a:spcBef>
                    <a:spcPts val="1000"/>
                  </a:spcBef>
                </a:pPr>
                <a:r>
                  <a:rPr lang="en-US" b="1" dirty="0">
                    <a:solidFill>
                      <a:schemeClr val="accent2">
                        <a:lumMod val="60000"/>
                        <a:lumOff val="40000"/>
                      </a:schemeClr>
                    </a:solidFill>
                    <a:cs typeface="Arial"/>
                  </a:rPr>
                  <a:t>  </a:t>
                </a:r>
              </a:p>
            </p:txBody>
          </p:sp>
          <p:sp>
            <p:nvSpPr>
              <p:cNvPr id="18" name="CuadroTexto 17">
                <a:extLst>
                  <a:ext uri="{FF2B5EF4-FFF2-40B4-BE49-F238E27FC236}">
                    <a16:creationId xmlns:a16="http://schemas.microsoft.com/office/drawing/2014/main" id="{42CD5AAF-70DB-5C63-E86C-5C24BB2B7F26}"/>
                  </a:ext>
                </a:extLst>
              </p:cNvPr>
              <p:cNvSpPr txBox="1"/>
              <p:nvPr/>
            </p:nvSpPr>
            <p:spPr>
              <a:xfrm flipH="1">
                <a:off x="-110709" y="1822952"/>
                <a:ext cx="3200133" cy="4116281"/>
              </a:xfrm>
              <a:prstGeom prst="roundRect">
                <a:avLst>
                  <a:gd name="adj" fmla="val 3895"/>
                </a:avLst>
              </a:prstGeom>
              <a:noFill/>
              <a:ln w="19050">
                <a:solidFill>
                  <a:schemeClr val="accent5">
                    <a:lumMod val="40000"/>
                    <a:lumOff val="60000"/>
                  </a:schemeClr>
                </a:solidFill>
              </a:ln>
              <a:effectLst>
                <a:outerShdw blurRad="63500" sx="102000" sy="102000" algn="ctr" rotWithShape="0">
                  <a:prstClr val="black">
                    <a:alpha val="40000"/>
                  </a:prstClr>
                </a:outerShdw>
              </a:effectLst>
            </p:spPr>
            <p:txBody>
              <a:bodyPr wrap="square" rtlCol="0">
                <a:noAutofit/>
              </a:bodyPr>
              <a:lstStyle/>
              <a:p>
                <a:pPr>
                  <a:lnSpc>
                    <a:spcPct val="90000"/>
                  </a:lnSpc>
                  <a:spcBef>
                    <a:spcPts val="1000"/>
                  </a:spcBef>
                </a:pPr>
                <a:r>
                  <a:rPr lang="en-US" sz="1400" b="1" dirty="0">
                    <a:solidFill>
                      <a:srgbClr val="006782"/>
                    </a:solidFill>
                    <a:ea typeface="Verdana" panose="020B0604030504040204" pitchFamily="34" charset="0"/>
                    <a:cs typeface="Arial"/>
                  </a:rPr>
                  <a:t>4. SENSACION </a:t>
                </a:r>
                <a:br>
                  <a:rPr lang="en-US" sz="1400" b="1" dirty="0">
                    <a:solidFill>
                      <a:schemeClr val="accent5"/>
                    </a:solidFill>
                    <a:ea typeface="Verdana" panose="020B0604030504040204" pitchFamily="34" charset="0"/>
                    <a:cs typeface="Arial"/>
                  </a:rPr>
                </a:br>
                <a:r>
                  <a:rPr lang="en-US" sz="1400" b="1" dirty="0">
                    <a:solidFill>
                      <a:schemeClr val="accent5"/>
                    </a:solidFill>
                    <a:ea typeface="Verdana" panose="020B0604030504040204" pitchFamily="34" charset="0"/>
                    <a:cs typeface="Arial"/>
                  </a:rPr>
                  <a:t>    POSTERIOR</a:t>
                </a: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a:p>
                <a:endParaRPr lang="en-US" dirty="0">
                  <a:solidFill>
                    <a:schemeClr val="accent2">
                      <a:lumMod val="75000"/>
                    </a:schemeClr>
                  </a:solidFill>
                </a:endParaRPr>
              </a:p>
              <a:p>
                <a:endParaRPr lang="en-US" sz="2000" dirty="0">
                  <a:solidFill>
                    <a:schemeClr val="accent2">
                      <a:lumMod val="75000"/>
                    </a:schemeClr>
                  </a:solidFill>
                </a:endParaRPr>
              </a:p>
            </p:txBody>
          </p:sp>
          <p:pic>
            <p:nvPicPr>
              <p:cNvPr id="19" name="Imagen 18">
                <a:extLst>
                  <a:ext uri="{FF2B5EF4-FFF2-40B4-BE49-F238E27FC236}">
                    <a16:creationId xmlns:a16="http://schemas.microsoft.com/office/drawing/2014/main" id="{DD5201C8-9411-C460-D4E1-6E4C64120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3829" y="1746588"/>
                <a:ext cx="804218" cy="738011"/>
              </a:xfrm>
              <a:prstGeom prst="roundRect">
                <a:avLst>
                  <a:gd name="adj" fmla="val 8594"/>
                </a:avLst>
              </a:prstGeom>
              <a:solidFill>
                <a:srgbClr val="FFFFFF">
                  <a:shade val="85000"/>
                </a:srgbClr>
              </a:solidFill>
              <a:ln>
                <a:noFill/>
              </a:ln>
              <a:effectLst/>
            </p:spPr>
          </p:pic>
          <p:pic>
            <p:nvPicPr>
              <p:cNvPr id="20" name="Imagen 19">
                <a:extLst>
                  <a:ext uri="{FF2B5EF4-FFF2-40B4-BE49-F238E27FC236}">
                    <a16:creationId xmlns:a16="http://schemas.microsoft.com/office/drawing/2014/main" id="{FEB9B5A4-7A59-A7D0-D8FD-0F2AC9A34537}"/>
                  </a:ext>
                </a:extLst>
              </p:cNvPr>
              <p:cNvPicPr>
                <a:picLocks noChangeAspect="1"/>
              </p:cNvPicPr>
              <p:nvPr/>
            </p:nvPicPr>
            <p:blipFill>
              <a:blip r:embed="rId5"/>
              <a:stretch>
                <a:fillRect/>
              </a:stretch>
            </p:blipFill>
            <p:spPr>
              <a:xfrm>
                <a:off x="6953829" y="3109595"/>
                <a:ext cx="804218" cy="761491"/>
              </a:xfrm>
              <a:prstGeom prst="roundRect">
                <a:avLst>
                  <a:gd name="adj" fmla="val 8594"/>
                </a:avLst>
              </a:prstGeom>
              <a:solidFill>
                <a:srgbClr val="FFFFFF">
                  <a:shade val="85000"/>
                </a:srgbClr>
              </a:solidFill>
              <a:ln>
                <a:noFill/>
              </a:ln>
              <a:effectLst/>
            </p:spPr>
          </p:pic>
          <p:pic>
            <p:nvPicPr>
              <p:cNvPr id="21" name="Imagen 20">
                <a:extLst>
                  <a:ext uri="{FF2B5EF4-FFF2-40B4-BE49-F238E27FC236}">
                    <a16:creationId xmlns:a16="http://schemas.microsoft.com/office/drawing/2014/main" id="{3A9478B2-4C3D-3FC8-97A4-97CA5B1ADB38}"/>
                  </a:ext>
                </a:extLst>
              </p:cNvPr>
              <p:cNvPicPr>
                <a:picLocks noChangeAspect="1"/>
              </p:cNvPicPr>
              <p:nvPr/>
            </p:nvPicPr>
            <p:blipFill>
              <a:blip r:embed="rId6"/>
              <a:stretch>
                <a:fillRect/>
              </a:stretch>
            </p:blipFill>
            <p:spPr>
              <a:xfrm>
                <a:off x="6494386" y="5862954"/>
                <a:ext cx="1311878" cy="686342"/>
              </a:xfrm>
              <a:prstGeom prst="roundRect">
                <a:avLst>
                  <a:gd name="adj" fmla="val 14517"/>
                </a:avLst>
              </a:prstGeom>
              <a:solidFill>
                <a:srgbClr val="FFFFFF">
                  <a:shade val="85000"/>
                </a:srgbClr>
              </a:solidFill>
              <a:ln>
                <a:noFill/>
              </a:ln>
              <a:effectLst/>
            </p:spPr>
          </p:pic>
          <p:pic>
            <p:nvPicPr>
              <p:cNvPr id="22" name="Imagen 21">
                <a:extLst>
                  <a:ext uri="{FF2B5EF4-FFF2-40B4-BE49-F238E27FC236}">
                    <a16:creationId xmlns:a16="http://schemas.microsoft.com/office/drawing/2014/main" id="{1B1A9818-E047-AE25-E438-A39CA63386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733" b="11724"/>
              <a:stretch/>
            </p:blipFill>
            <p:spPr>
              <a:xfrm rot="5400000">
                <a:off x="-257769" y="4867990"/>
                <a:ext cx="1162234" cy="678990"/>
              </a:xfrm>
              <a:prstGeom prst="roundRect">
                <a:avLst>
                  <a:gd name="adj" fmla="val 22387"/>
                </a:avLst>
              </a:prstGeom>
              <a:solidFill>
                <a:srgbClr val="FFFFFF">
                  <a:shade val="85000"/>
                </a:srgbClr>
              </a:solidFill>
              <a:ln>
                <a:noFill/>
              </a:ln>
              <a:effectLst/>
            </p:spPr>
          </p:pic>
        </p:grpSp>
      </p:grpSp>
      <p:pic>
        <p:nvPicPr>
          <p:cNvPr id="8" name="Imagen 7">
            <a:extLst>
              <a:ext uri="{FF2B5EF4-FFF2-40B4-BE49-F238E27FC236}">
                <a16:creationId xmlns:a16="http://schemas.microsoft.com/office/drawing/2014/main" id="{5D14F29B-37AC-DDB3-EABC-9B733A1D83F2}"/>
              </a:ext>
            </a:extLst>
          </p:cNvPr>
          <p:cNvPicPr>
            <a:picLocks noChangeAspect="1"/>
          </p:cNvPicPr>
          <p:nvPr/>
        </p:nvPicPr>
        <p:blipFill rotWithShape="1">
          <a:blip r:embed="rId8"/>
          <a:srcRect l="3161" t="2972" r="11472" b="75058"/>
          <a:stretch/>
        </p:blipFill>
        <p:spPr>
          <a:xfrm>
            <a:off x="263846" y="1644024"/>
            <a:ext cx="3569034" cy="1241282"/>
          </a:xfrm>
          <a:prstGeom prst="roundRect">
            <a:avLst>
              <a:gd name="adj" fmla="val 19214"/>
            </a:avLst>
          </a:prstGeom>
          <a:solidFill>
            <a:srgbClr val="FFFFFF">
              <a:shade val="85000"/>
            </a:srgbClr>
          </a:solidFill>
          <a:ln w="12700">
            <a:solidFill>
              <a:schemeClr val="bg1">
                <a:lumMod val="95000"/>
              </a:schemeClr>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EC7A0236-79D7-BAF5-50DC-8221F02B6A34}"/>
              </a:ext>
            </a:extLst>
          </p:cNvPr>
          <p:cNvSpPr txBox="1"/>
          <p:nvPr/>
        </p:nvSpPr>
        <p:spPr>
          <a:xfrm>
            <a:off x="4242062" y="5386066"/>
            <a:ext cx="2309567" cy="816771"/>
          </a:xfrm>
          <a:prstGeom prst="rect">
            <a:avLst/>
          </a:prstGeom>
          <a:solidFill>
            <a:schemeClr val="bg1"/>
          </a:solidFill>
        </p:spPr>
        <p:txBody>
          <a:bodyPr wrap="square" rtlCol="0">
            <a:spAutoFit/>
          </a:bodyPr>
          <a:lstStyle/>
          <a:p>
            <a:endParaRPr lang="en-US" dirty="0"/>
          </a:p>
        </p:txBody>
      </p:sp>
      <p:sp>
        <p:nvSpPr>
          <p:cNvPr id="4" name="7 CuadroTexto">
            <a:extLst>
              <a:ext uri="{FF2B5EF4-FFF2-40B4-BE49-F238E27FC236}">
                <a16:creationId xmlns:a16="http://schemas.microsoft.com/office/drawing/2014/main" id="{780C9FA2-1A98-6610-5CF9-DB8A7C5B2A37}"/>
              </a:ext>
            </a:extLst>
          </p:cNvPr>
          <p:cNvSpPr txBox="1"/>
          <p:nvPr/>
        </p:nvSpPr>
        <p:spPr>
          <a:xfrm>
            <a:off x="467773" y="6175307"/>
            <a:ext cx="10115110" cy="369332"/>
          </a:xfrm>
          <a:prstGeom prst="rect">
            <a:avLst/>
          </a:prstGeom>
          <a:noFill/>
        </p:spPr>
        <p:txBody>
          <a:bodyPr wrap="square" rtlCol="0">
            <a:spAutoFit/>
          </a:bodyPr>
          <a:lstStyle/>
          <a:p>
            <a:r>
              <a:rPr lang="es-ES" sz="900" dirty="0" err="1">
                <a:solidFill>
                  <a:schemeClr val="tx1">
                    <a:lumMod val="50000"/>
                    <a:lumOff val="50000"/>
                  </a:schemeClr>
                </a:solidFill>
              </a:rPr>
              <a:t>Guilà</a:t>
            </a:r>
            <a:r>
              <a:rPr lang="es-ES" sz="900" dirty="0">
                <a:solidFill>
                  <a:schemeClr val="tx1">
                    <a:lumMod val="50000"/>
                    <a:lumOff val="50000"/>
                  </a:schemeClr>
                </a:solidFill>
              </a:rPr>
              <a:t> T, García N, </a:t>
            </a:r>
            <a:r>
              <a:rPr lang="es-ES" sz="900" dirty="0" err="1">
                <a:solidFill>
                  <a:schemeClr val="tx1">
                    <a:lumMod val="50000"/>
                    <a:lumOff val="50000"/>
                  </a:schemeClr>
                </a:solidFill>
              </a:rPr>
              <a:t>Guiró</a:t>
            </a:r>
            <a:r>
              <a:rPr lang="es-ES" sz="900" dirty="0">
                <a:solidFill>
                  <a:schemeClr val="tx1">
                    <a:lumMod val="50000"/>
                    <a:lumOff val="50000"/>
                  </a:schemeClr>
                </a:solidFill>
              </a:rPr>
              <a:t> P, et al. </a:t>
            </a:r>
            <a:r>
              <a:rPr lang="es-ES" sz="900" dirty="0" err="1">
                <a:solidFill>
                  <a:schemeClr val="tx1">
                    <a:lumMod val="50000"/>
                    <a:lumOff val="50000"/>
                  </a:schemeClr>
                </a:solidFill>
              </a:rPr>
              <a:t>Sensory</a:t>
            </a:r>
            <a:r>
              <a:rPr lang="es-ES" sz="900" dirty="0">
                <a:solidFill>
                  <a:schemeClr val="tx1">
                    <a:lumMod val="50000"/>
                    <a:lumOff val="50000"/>
                  </a:schemeClr>
                </a:solidFill>
              </a:rPr>
              <a:t> </a:t>
            </a:r>
            <a:r>
              <a:rPr lang="es-ES" sz="900" dirty="0" err="1">
                <a:solidFill>
                  <a:schemeClr val="tx1">
                    <a:lumMod val="50000"/>
                    <a:lumOff val="50000"/>
                  </a:schemeClr>
                </a:solidFill>
              </a:rPr>
              <a:t>properties</a:t>
            </a:r>
            <a:r>
              <a:rPr lang="es-ES" sz="900" dirty="0">
                <a:solidFill>
                  <a:schemeClr val="tx1">
                    <a:lumMod val="50000"/>
                    <a:lumOff val="50000"/>
                  </a:schemeClr>
                </a:solidFill>
              </a:rPr>
              <a:t> </a:t>
            </a:r>
            <a:r>
              <a:rPr lang="es-ES" sz="900" dirty="0" err="1">
                <a:solidFill>
                  <a:schemeClr val="tx1">
                    <a:lumMod val="50000"/>
                    <a:lumOff val="50000"/>
                  </a:schemeClr>
                </a:solidFill>
              </a:rPr>
              <a:t>analysis</a:t>
            </a:r>
            <a:r>
              <a:rPr lang="es-ES" sz="900" dirty="0">
                <a:solidFill>
                  <a:schemeClr val="tx1">
                    <a:lumMod val="50000"/>
                    <a:lumOff val="50000"/>
                  </a:schemeClr>
                </a:solidFill>
              </a:rPr>
              <a:t> of the </a:t>
            </a:r>
            <a:r>
              <a:rPr lang="es-ES" sz="900" dirty="0" err="1">
                <a:solidFill>
                  <a:schemeClr val="tx1">
                    <a:lumMod val="50000"/>
                    <a:lumOff val="50000"/>
                  </a:schemeClr>
                </a:solidFill>
              </a:rPr>
              <a:t>main</a:t>
            </a:r>
            <a:r>
              <a:rPr lang="es-ES" sz="900" dirty="0">
                <a:solidFill>
                  <a:schemeClr val="tx1">
                    <a:lumMod val="50000"/>
                    <a:lumOff val="50000"/>
                  </a:schemeClr>
                </a:solidFill>
              </a:rPr>
              <a:t> </a:t>
            </a:r>
            <a:r>
              <a:rPr lang="es-ES" sz="900" dirty="0" err="1">
                <a:solidFill>
                  <a:schemeClr val="tx1">
                    <a:lumMod val="50000"/>
                    <a:lumOff val="50000"/>
                  </a:schemeClr>
                </a:solidFill>
              </a:rPr>
              <a:t>pharmaceutical</a:t>
            </a:r>
            <a:r>
              <a:rPr lang="es-ES" sz="900" dirty="0">
                <a:solidFill>
                  <a:schemeClr val="tx1">
                    <a:lumMod val="50000"/>
                    <a:lumOff val="50000"/>
                  </a:schemeClr>
                </a:solidFill>
              </a:rPr>
              <a:t> </a:t>
            </a:r>
            <a:r>
              <a:rPr lang="es-ES" sz="900" dirty="0" err="1">
                <a:solidFill>
                  <a:schemeClr val="tx1">
                    <a:lumMod val="50000"/>
                    <a:lumOff val="50000"/>
                  </a:schemeClr>
                </a:solidFill>
              </a:rPr>
              <a:t>forms</a:t>
            </a:r>
            <a:r>
              <a:rPr lang="es-ES" sz="900" dirty="0">
                <a:solidFill>
                  <a:schemeClr val="tx1">
                    <a:lumMod val="50000"/>
                    <a:lumOff val="50000"/>
                  </a:schemeClr>
                </a:solidFill>
              </a:rPr>
              <a:t> </a:t>
            </a:r>
            <a:r>
              <a:rPr lang="es-ES" sz="900" dirty="0" err="1">
                <a:solidFill>
                  <a:schemeClr val="tx1">
                    <a:lumMod val="50000"/>
                    <a:lumOff val="50000"/>
                  </a:schemeClr>
                </a:solidFill>
              </a:rPr>
              <a:t>used</a:t>
            </a:r>
            <a:r>
              <a:rPr lang="es-ES" sz="900" dirty="0">
                <a:solidFill>
                  <a:schemeClr val="tx1">
                    <a:lumMod val="50000"/>
                    <a:lumOff val="50000"/>
                  </a:schemeClr>
                </a:solidFill>
              </a:rPr>
              <a:t> in the </a:t>
            </a:r>
            <a:r>
              <a:rPr lang="es-ES" sz="900" dirty="0" err="1">
                <a:solidFill>
                  <a:schemeClr val="tx1">
                    <a:lumMod val="50000"/>
                    <a:lumOff val="50000"/>
                  </a:schemeClr>
                </a:solidFill>
              </a:rPr>
              <a:t>topical</a:t>
            </a:r>
            <a:r>
              <a:rPr lang="es-ES" sz="900" dirty="0">
                <a:solidFill>
                  <a:schemeClr val="tx1">
                    <a:lumMod val="50000"/>
                    <a:lumOff val="50000"/>
                  </a:schemeClr>
                </a:solidFill>
              </a:rPr>
              <a:t> treatment of plaque psoriasis. P2323 </a:t>
            </a:r>
            <a:r>
              <a:rPr lang="es-ES" sz="900" dirty="0" err="1">
                <a:solidFill>
                  <a:schemeClr val="tx1">
                    <a:lumMod val="50000"/>
                    <a:lumOff val="50000"/>
                  </a:schemeClr>
                </a:solidFill>
              </a:rPr>
              <a:t>presented</a:t>
            </a:r>
            <a:r>
              <a:rPr lang="es-ES" sz="900" dirty="0">
                <a:solidFill>
                  <a:schemeClr val="tx1">
                    <a:lumMod val="50000"/>
                    <a:lumOff val="50000"/>
                  </a:schemeClr>
                </a:solidFill>
              </a:rPr>
              <a:t> at 32nd </a:t>
            </a:r>
            <a:r>
              <a:rPr lang="es-ES" sz="900" dirty="0" err="1">
                <a:solidFill>
                  <a:schemeClr val="tx1">
                    <a:lumMod val="50000"/>
                    <a:lumOff val="50000"/>
                  </a:schemeClr>
                </a:solidFill>
              </a:rPr>
              <a:t>European</a:t>
            </a:r>
            <a:r>
              <a:rPr lang="es-ES" sz="900" dirty="0">
                <a:solidFill>
                  <a:schemeClr val="tx1">
                    <a:lumMod val="50000"/>
                    <a:lumOff val="50000"/>
                  </a:schemeClr>
                </a:solidFill>
              </a:rPr>
              <a:t> </a:t>
            </a:r>
            <a:r>
              <a:rPr lang="es-ES" sz="900" dirty="0" err="1">
                <a:solidFill>
                  <a:schemeClr val="tx1">
                    <a:lumMod val="50000"/>
                    <a:lumOff val="50000"/>
                  </a:schemeClr>
                </a:solidFill>
              </a:rPr>
              <a:t>Academy</a:t>
            </a:r>
            <a:r>
              <a:rPr lang="es-ES" sz="900" dirty="0">
                <a:solidFill>
                  <a:schemeClr val="tx1">
                    <a:lumMod val="50000"/>
                    <a:lumOff val="50000"/>
                  </a:schemeClr>
                </a:solidFill>
              </a:rPr>
              <a:t> of </a:t>
            </a:r>
            <a:r>
              <a:rPr lang="es-ES" sz="900" dirty="0" err="1">
                <a:solidFill>
                  <a:schemeClr val="tx1">
                    <a:lumMod val="50000"/>
                    <a:lumOff val="50000"/>
                  </a:schemeClr>
                </a:solidFill>
              </a:rPr>
              <a:t>Dermatology</a:t>
            </a:r>
            <a:r>
              <a:rPr lang="es-ES" sz="900" dirty="0">
                <a:solidFill>
                  <a:schemeClr val="tx1">
                    <a:lumMod val="50000"/>
                    <a:lumOff val="50000"/>
                  </a:schemeClr>
                </a:solidFill>
              </a:rPr>
              <a:t> and </a:t>
            </a:r>
            <a:r>
              <a:rPr lang="es-ES" sz="900" dirty="0" err="1">
                <a:solidFill>
                  <a:schemeClr val="tx1">
                    <a:lumMod val="50000"/>
                    <a:lumOff val="50000"/>
                  </a:schemeClr>
                </a:solidFill>
              </a:rPr>
              <a:t>Venereology</a:t>
            </a:r>
            <a:r>
              <a:rPr lang="es-ES" sz="900" dirty="0">
                <a:solidFill>
                  <a:schemeClr val="tx1">
                    <a:lumMod val="50000"/>
                    <a:lumOff val="50000"/>
                  </a:schemeClr>
                </a:solidFill>
              </a:rPr>
              <a:t> </a:t>
            </a:r>
            <a:r>
              <a:rPr lang="es-ES" sz="900" dirty="0" err="1">
                <a:solidFill>
                  <a:schemeClr val="tx1">
                    <a:lumMod val="50000"/>
                    <a:lumOff val="50000"/>
                  </a:schemeClr>
                </a:solidFill>
              </a:rPr>
              <a:t>Congress</a:t>
            </a:r>
            <a:r>
              <a:rPr lang="es-ES" sz="900" dirty="0">
                <a:solidFill>
                  <a:schemeClr val="tx1">
                    <a:lumMod val="50000"/>
                    <a:lumOff val="50000"/>
                  </a:schemeClr>
                </a:solidFill>
              </a:rPr>
              <a:t>. </a:t>
            </a:r>
            <a:r>
              <a:rPr lang="es-ES" sz="900" dirty="0" err="1">
                <a:solidFill>
                  <a:schemeClr val="tx1">
                    <a:lumMod val="50000"/>
                    <a:lumOff val="50000"/>
                  </a:schemeClr>
                </a:solidFill>
              </a:rPr>
              <a:t>Berlin</a:t>
            </a:r>
            <a:r>
              <a:rPr lang="es-ES" sz="900" dirty="0">
                <a:solidFill>
                  <a:schemeClr val="tx1">
                    <a:lumMod val="50000"/>
                    <a:lumOff val="50000"/>
                  </a:schemeClr>
                </a:solidFill>
              </a:rPr>
              <a:t>, 11 14 </a:t>
            </a:r>
            <a:r>
              <a:rPr lang="es-ES" sz="900" dirty="0" err="1">
                <a:solidFill>
                  <a:schemeClr val="tx1">
                    <a:lumMod val="50000"/>
                    <a:lumOff val="50000"/>
                  </a:schemeClr>
                </a:solidFill>
              </a:rPr>
              <a:t>October</a:t>
            </a:r>
            <a:r>
              <a:rPr lang="es-ES" sz="900" dirty="0">
                <a:solidFill>
                  <a:schemeClr val="tx1">
                    <a:lumMod val="50000"/>
                    <a:lumOff val="50000"/>
                  </a:schemeClr>
                </a:solidFill>
              </a:rPr>
              <a:t> 2023.</a:t>
            </a:r>
          </a:p>
        </p:txBody>
      </p:sp>
      <p:grpSp>
        <p:nvGrpSpPr>
          <p:cNvPr id="9" name="Group 8">
            <a:extLst>
              <a:ext uri="{FF2B5EF4-FFF2-40B4-BE49-F238E27FC236}">
                <a16:creationId xmlns:a16="http://schemas.microsoft.com/office/drawing/2014/main" id="{F32ECC79-3608-6812-4C91-32F351AC963A}"/>
              </a:ext>
            </a:extLst>
          </p:cNvPr>
          <p:cNvGrpSpPr/>
          <p:nvPr/>
        </p:nvGrpSpPr>
        <p:grpSpPr>
          <a:xfrm>
            <a:off x="1967435" y="3318432"/>
            <a:ext cx="1889509" cy="1241282"/>
            <a:chOff x="1556657" y="3265693"/>
            <a:chExt cx="1889509" cy="1241282"/>
          </a:xfrm>
        </p:grpSpPr>
        <p:pic>
          <p:nvPicPr>
            <p:cNvPr id="11" name="Imagen 2">
              <a:extLst>
                <a:ext uri="{FF2B5EF4-FFF2-40B4-BE49-F238E27FC236}">
                  <a16:creationId xmlns:a16="http://schemas.microsoft.com/office/drawing/2014/main" id="{DC810068-D986-A59A-6770-C529476E9341}"/>
                </a:ext>
              </a:extLst>
            </p:cNvPr>
            <p:cNvPicPr>
              <a:picLocks noChangeAspect="1"/>
            </p:cNvPicPr>
            <p:nvPr/>
          </p:nvPicPr>
          <p:blipFill rotWithShape="1">
            <a:blip r:embed="rId3"/>
            <a:srcRect l="2940" t="88096" r="78417"/>
            <a:stretch/>
          </p:blipFill>
          <p:spPr>
            <a:xfrm>
              <a:off x="1556657" y="3674547"/>
              <a:ext cx="1889509" cy="832428"/>
            </a:xfrm>
            <a:prstGeom prst="rect">
              <a:avLst/>
            </a:prstGeom>
          </p:spPr>
        </p:pic>
        <p:pic>
          <p:nvPicPr>
            <p:cNvPr id="5" name="Imagen 2">
              <a:extLst>
                <a:ext uri="{FF2B5EF4-FFF2-40B4-BE49-F238E27FC236}">
                  <a16:creationId xmlns:a16="http://schemas.microsoft.com/office/drawing/2014/main" id="{0BF5DAE7-222C-6CA5-D531-52B51C5E9535}"/>
                </a:ext>
              </a:extLst>
            </p:cNvPr>
            <p:cNvPicPr>
              <a:picLocks noChangeAspect="1"/>
            </p:cNvPicPr>
            <p:nvPr/>
          </p:nvPicPr>
          <p:blipFill rotWithShape="1">
            <a:blip r:embed="rId3"/>
            <a:srcRect l="2940" t="82249" r="93516" b="11904"/>
            <a:stretch/>
          </p:blipFill>
          <p:spPr>
            <a:xfrm>
              <a:off x="1556657" y="3265693"/>
              <a:ext cx="359229" cy="408854"/>
            </a:xfrm>
            <a:prstGeom prst="rect">
              <a:avLst/>
            </a:prstGeom>
          </p:spPr>
        </p:pic>
        <p:sp>
          <p:nvSpPr>
            <p:cNvPr id="7" name="TextBox 6">
              <a:extLst>
                <a:ext uri="{FF2B5EF4-FFF2-40B4-BE49-F238E27FC236}">
                  <a16:creationId xmlns:a16="http://schemas.microsoft.com/office/drawing/2014/main" id="{DA46B76C-A2EA-1FC3-E411-2C4F69549845}"/>
                </a:ext>
              </a:extLst>
            </p:cNvPr>
            <p:cNvSpPr txBox="1"/>
            <p:nvPr/>
          </p:nvSpPr>
          <p:spPr>
            <a:xfrm>
              <a:off x="1821054" y="3412690"/>
              <a:ext cx="838200" cy="292388"/>
            </a:xfrm>
            <a:prstGeom prst="rect">
              <a:avLst/>
            </a:prstGeom>
            <a:noFill/>
          </p:spPr>
          <p:txBody>
            <a:bodyPr wrap="square" rtlCol="0">
              <a:spAutoFit/>
            </a:bodyPr>
            <a:lstStyle/>
            <a:p>
              <a:r>
                <a:rPr lang="es-ES" sz="1300" dirty="0">
                  <a:solidFill>
                    <a:srgbClr val="005379"/>
                  </a:solidFill>
                  <a:latin typeface="Arial" panose="020B0604020202020204" pitchFamily="34" charset="0"/>
                  <a:cs typeface="Arial" panose="020B0604020202020204" pitchFamily="34" charset="0"/>
                </a:rPr>
                <a:t>Crema</a:t>
              </a:r>
              <a:endParaRPr lang="en-US" sz="1300" dirty="0">
                <a:solidFill>
                  <a:srgbClr val="00537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06684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EC38CD-A72C-3DFA-DB43-F5C433BAF0BE}"/>
              </a:ext>
            </a:extLst>
          </p:cNvPr>
          <p:cNvSpPr>
            <a:spLocks noGrp="1"/>
          </p:cNvSpPr>
          <p:nvPr>
            <p:ph type="title"/>
          </p:nvPr>
        </p:nvSpPr>
        <p:spPr>
          <a:xfrm>
            <a:off x="1996891" y="507864"/>
            <a:ext cx="8198217" cy="565035"/>
          </a:xfrm>
        </p:spPr>
        <p:txBody>
          <a:bodyPr>
            <a:normAutofit/>
          </a:bodyPr>
          <a:lstStyle/>
          <a:p>
            <a:r>
              <a:rPr lang="es-ES"/>
              <a:t>ÍNDICE</a:t>
            </a:r>
          </a:p>
        </p:txBody>
      </p:sp>
      <p:sp>
        <p:nvSpPr>
          <p:cNvPr id="5" name="Marcador de contenido 4">
            <a:extLst>
              <a:ext uri="{FF2B5EF4-FFF2-40B4-BE49-F238E27FC236}">
                <a16:creationId xmlns:a16="http://schemas.microsoft.com/office/drawing/2014/main" id="{BDBE116D-2C35-84AD-7860-75A08F54E5D0}"/>
              </a:ext>
            </a:extLst>
          </p:cNvPr>
          <p:cNvSpPr>
            <a:spLocks noGrp="1"/>
          </p:cNvSpPr>
          <p:nvPr>
            <p:ph idx="1"/>
          </p:nvPr>
        </p:nvSpPr>
        <p:spPr>
          <a:xfrm>
            <a:off x="1064908" y="1659592"/>
            <a:ext cx="7599967" cy="3361224"/>
          </a:xfrm>
        </p:spPr>
        <p:txBody>
          <a:bodyPr>
            <a:normAutofit/>
          </a:bodyPr>
          <a:lstStyle/>
          <a:p>
            <a:r>
              <a:rPr lang="es-ES" dirty="0"/>
              <a:t>Objetivos de tratamiento de la psoriasis</a:t>
            </a:r>
          </a:p>
          <a:p>
            <a:r>
              <a:rPr lang="es-ES" dirty="0"/>
              <a:t>Formas clínicas: típicas/especiales</a:t>
            </a:r>
          </a:p>
          <a:p>
            <a:r>
              <a:rPr lang="es-ES" dirty="0"/>
              <a:t>Medidas de gravedad</a:t>
            </a:r>
          </a:p>
          <a:p>
            <a:r>
              <a:rPr lang="es-ES" dirty="0"/>
              <a:t>Criterios de derivación desde AP</a:t>
            </a:r>
          </a:p>
          <a:p>
            <a:r>
              <a:rPr lang="es-ES" dirty="0"/>
              <a:t>Diagnóstico diferencial</a:t>
            </a:r>
          </a:p>
          <a:p>
            <a:r>
              <a:rPr lang="es-ES" dirty="0"/>
              <a:t>Casos clínicos</a:t>
            </a:r>
          </a:p>
          <a:p>
            <a:r>
              <a:rPr lang="es-ES" dirty="0"/>
              <a:t>Taller de formas galénicas </a:t>
            </a:r>
          </a:p>
        </p:txBody>
      </p:sp>
    </p:spTree>
    <p:extLst>
      <p:ext uri="{BB962C8B-B14F-4D97-AF65-F5344CB8AC3E}">
        <p14:creationId xmlns:p14="http://schemas.microsoft.com/office/powerpoint/2010/main" val="2826167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FD3594-70BA-602F-C4F3-C6AD3D670A0F}"/>
              </a:ext>
            </a:extLst>
          </p:cNvPr>
          <p:cNvSpPr>
            <a:spLocks noGrp="1"/>
          </p:cNvSpPr>
          <p:nvPr>
            <p:ph type="title"/>
          </p:nvPr>
        </p:nvSpPr>
        <p:spPr/>
        <p:txBody>
          <a:bodyPr/>
          <a:lstStyle/>
          <a:p>
            <a:r>
              <a:rPr lang="es-ES" dirty="0"/>
              <a:t>Taller de formas galénicas</a:t>
            </a:r>
          </a:p>
        </p:txBody>
      </p:sp>
      <p:sp>
        <p:nvSpPr>
          <p:cNvPr id="3" name="Marcador de contenido 2">
            <a:extLst>
              <a:ext uri="{FF2B5EF4-FFF2-40B4-BE49-F238E27FC236}">
                <a16:creationId xmlns:a16="http://schemas.microsoft.com/office/drawing/2014/main" id="{3F481D91-DA69-C7F5-20C2-2BFA70E50B68}"/>
              </a:ext>
            </a:extLst>
          </p:cNvPr>
          <p:cNvSpPr>
            <a:spLocks noGrp="1"/>
          </p:cNvSpPr>
          <p:nvPr>
            <p:ph idx="1"/>
          </p:nvPr>
        </p:nvSpPr>
        <p:spPr>
          <a:xfrm>
            <a:off x="568416" y="1750421"/>
            <a:ext cx="7411141" cy="4346462"/>
          </a:xfrm>
        </p:spPr>
        <p:txBody>
          <a:bodyPr anchor="t">
            <a:normAutofit/>
          </a:bodyPr>
          <a:lstStyle/>
          <a:p>
            <a:pPr algn="just">
              <a:lnSpc>
                <a:spcPct val="100000"/>
              </a:lnSpc>
            </a:pPr>
            <a:r>
              <a:rPr lang="es-ES" sz="1800" dirty="0"/>
              <a:t>Aplicar la formulación sobre la </a:t>
            </a:r>
            <a:r>
              <a:rPr lang="es-ES" sz="1800" b="1" dirty="0">
                <a:solidFill>
                  <a:srgbClr val="EB949A"/>
                </a:solidFill>
              </a:rPr>
              <a:t>cara interna del antebrazo</a:t>
            </a:r>
            <a:r>
              <a:rPr lang="es-ES" sz="1800" dirty="0">
                <a:solidFill>
                  <a:srgbClr val="EB949A"/>
                </a:solidFill>
              </a:rPr>
              <a:t> </a:t>
            </a:r>
            <a:r>
              <a:rPr lang="es-ES" sz="1800" dirty="0"/>
              <a:t>(zona sin vello). </a:t>
            </a:r>
          </a:p>
          <a:p>
            <a:pPr algn="just">
              <a:lnSpc>
                <a:spcPct val="100000"/>
              </a:lnSpc>
            </a:pPr>
            <a:r>
              <a:rPr lang="es-ES" sz="1800" dirty="0"/>
              <a:t>Tener en cuenta la </a:t>
            </a:r>
            <a:r>
              <a:rPr lang="es-ES" sz="1800" b="1" dirty="0">
                <a:solidFill>
                  <a:srgbClr val="EB949A"/>
                </a:solidFill>
              </a:rPr>
              <a:t>cantidad que se aplica </a:t>
            </a:r>
            <a:r>
              <a:rPr lang="es-ES" sz="1800" dirty="0"/>
              <a:t>(Ej.: estandarizar una cantidad equivalente a un grano de arroz para una superficie de unos 5 cm de diámetro). Sobre todo, evitar poner exceso de formulación.</a:t>
            </a:r>
          </a:p>
          <a:p>
            <a:pPr>
              <a:lnSpc>
                <a:spcPct val="100000"/>
              </a:lnSpc>
            </a:pPr>
            <a:r>
              <a:rPr lang="es-ES" sz="1800" b="1" dirty="0">
                <a:solidFill>
                  <a:srgbClr val="EB949A"/>
                </a:solidFill>
              </a:rPr>
              <a:t>Realizar movimientos circulares con el dedo y observar: </a:t>
            </a:r>
            <a:r>
              <a:rPr lang="es-ES" sz="1800" dirty="0"/>
              <a:t>humedad, </a:t>
            </a:r>
            <a:r>
              <a:rPr lang="es-ES" sz="1800" dirty="0" err="1"/>
              <a:t>untabilidad</a:t>
            </a:r>
            <a:r>
              <a:rPr lang="es-ES" sz="1800" dirty="0"/>
              <a:t> y sensación grasa.</a:t>
            </a:r>
            <a:endParaRPr lang="es-ES" sz="1800" dirty="0">
              <a:ea typeface="Calibri"/>
              <a:cs typeface="Calibri"/>
            </a:endParaRPr>
          </a:p>
          <a:p>
            <a:pPr>
              <a:lnSpc>
                <a:spcPct val="100000"/>
              </a:lnSpc>
            </a:pPr>
            <a:r>
              <a:rPr lang="es-ES" sz="1800" b="1" dirty="0">
                <a:solidFill>
                  <a:srgbClr val="EB949A"/>
                </a:solidFill>
              </a:rPr>
              <a:t>Observar la sensación posterior </a:t>
            </a:r>
            <a:r>
              <a:rPr lang="es-ES" sz="1800" dirty="0"/>
              <a:t>en relación:</a:t>
            </a:r>
          </a:p>
          <a:p>
            <a:pPr lvl="1">
              <a:lnSpc>
                <a:spcPct val="100000"/>
              </a:lnSpc>
            </a:pPr>
            <a:r>
              <a:rPr lang="es-ES" sz="1800" b="1" dirty="0" err="1">
                <a:solidFill>
                  <a:srgbClr val="6BB0BD"/>
                </a:solidFill>
                <a:latin typeface="calibri" charset="0"/>
                <a:cs typeface="+mn-cs"/>
              </a:rPr>
              <a:t>Untabilidad</a:t>
            </a:r>
            <a:endParaRPr lang="es-ES" sz="1800" b="1" dirty="0">
              <a:solidFill>
                <a:srgbClr val="6BB0BD"/>
              </a:solidFill>
              <a:latin typeface="calibri" charset="0"/>
              <a:cs typeface="+mn-cs"/>
            </a:endParaRPr>
          </a:p>
          <a:p>
            <a:pPr lvl="1">
              <a:lnSpc>
                <a:spcPct val="100000"/>
              </a:lnSpc>
            </a:pPr>
            <a:r>
              <a:rPr lang="es-ES" sz="1800" b="1" dirty="0">
                <a:solidFill>
                  <a:srgbClr val="6BB0BD"/>
                </a:solidFill>
                <a:latin typeface="calibri" charset="0"/>
                <a:cs typeface="+mn-cs"/>
              </a:rPr>
              <a:t>Grasa</a:t>
            </a:r>
          </a:p>
          <a:p>
            <a:pPr lvl="1">
              <a:lnSpc>
                <a:spcPct val="100000"/>
              </a:lnSpc>
            </a:pPr>
            <a:r>
              <a:rPr lang="es-ES" sz="1800" b="1" dirty="0">
                <a:solidFill>
                  <a:srgbClr val="6BB0BD"/>
                </a:solidFill>
                <a:latin typeface="calibri" charset="0"/>
                <a:cs typeface="+mn-cs"/>
              </a:rPr>
              <a:t>Sensación de adhesividad a los 10 minutos</a:t>
            </a:r>
          </a:p>
        </p:txBody>
      </p:sp>
      <p:sp>
        <p:nvSpPr>
          <p:cNvPr id="4" name="Marcador de texto 3">
            <a:extLst>
              <a:ext uri="{FF2B5EF4-FFF2-40B4-BE49-F238E27FC236}">
                <a16:creationId xmlns:a16="http://schemas.microsoft.com/office/drawing/2014/main" id="{387B80D8-C010-7AF1-27DF-252D26024D79}"/>
              </a:ext>
            </a:extLst>
          </p:cNvPr>
          <p:cNvSpPr>
            <a:spLocks noGrp="1"/>
          </p:cNvSpPr>
          <p:nvPr>
            <p:ph type="body" sz="quarter" idx="13"/>
          </p:nvPr>
        </p:nvSpPr>
        <p:spPr/>
        <p:txBody>
          <a:bodyPr/>
          <a:lstStyle/>
          <a:p>
            <a:r>
              <a:rPr lang="es-ES"/>
              <a:t>Consejos para el uso de las muestras durante el taller</a:t>
            </a:r>
          </a:p>
        </p:txBody>
      </p:sp>
      <p:pic>
        <p:nvPicPr>
          <p:cNvPr id="11" name="Demokit Cantidad correcta y aplicación">
            <a:hlinkClick r:id="" action="ppaction://media"/>
            <a:extLst>
              <a:ext uri="{FF2B5EF4-FFF2-40B4-BE49-F238E27FC236}">
                <a16:creationId xmlns:a16="http://schemas.microsoft.com/office/drawing/2014/main" id="{9C0C3247-64D5-AEFC-E187-B4E10AE367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8468137" y="1954958"/>
            <a:ext cx="2681009" cy="3038290"/>
          </a:xfrm>
          <a:prstGeom prst="roundRect">
            <a:avLst>
              <a:gd name="adj" fmla="val 5439"/>
            </a:avLst>
          </a:prstGeom>
          <a:ln w="28575">
            <a:solidFill>
              <a:schemeClr val="accent5"/>
            </a:solidFill>
          </a:ln>
          <a:effectLst>
            <a:innerShdw blurRad="114300" dist="50800">
              <a:srgbClr val="000000">
                <a:alpha val="0"/>
              </a:srgbClr>
            </a:innerShdw>
          </a:effectLst>
        </p:spPr>
      </p:pic>
      <p:sp>
        <p:nvSpPr>
          <p:cNvPr id="13" name="CuadroTexto 12">
            <a:extLst>
              <a:ext uri="{FF2B5EF4-FFF2-40B4-BE49-F238E27FC236}">
                <a16:creationId xmlns:a16="http://schemas.microsoft.com/office/drawing/2014/main" id="{2FC88ABC-F212-3591-C031-CB03D3ED3757}"/>
              </a:ext>
            </a:extLst>
          </p:cNvPr>
          <p:cNvSpPr txBox="1"/>
          <p:nvPr/>
        </p:nvSpPr>
        <p:spPr>
          <a:xfrm>
            <a:off x="8559293" y="5052057"/>
            <a:ext cx="2498695" cy="707886"/>
          </a:xfrm>
          <a:prstGeom prst="rect">
            <a:avLst/>
          </a:prstGeom>
          <a:noFill/>
        </p:spPr>
        <p:txBody>
          <a:bodyPr wrap="square" lIns="91440" tIns="45720" rIns="91440" bIns="45720" anchor="ctr">
            <a:spAutoFit/>
          </a:bodyPr>
          <a:lstStyle/>
          <a:p>
            <a:pPr algn="ctr"/>
            <a:r>
              <a:rPr lang="es-ES" sz="2000" b="1">
                <a:solidFill>
                  <a:schemeClr val="accent5"/>
                </a:solidFill>
              </a:rPr>
              <a:t>Crema PAD, cantidad correcta y aplicación</a:t>
            </a:r>
          </a:p>
        </p:txBody>
      </p:sp>
    </p:spTree>
    <p:extLst>
      <p:ext uri="{BB962C8B-B14F-4D97-AF65-F5344CB8AC3E}">
        <p14:creationId xmlns:p14="http://schemas.microsoft.com/office/powerpoint/2010/main" val="105477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486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ítulo 26">
            <a:extLst>
              <a:ext uri="{FF2B5EF4-FFF2-40B4-BE49-F238E27FC236}">
                <a16:creationId xmlns:a16="http://schemas.microsoft.com/office/drawing/2014/main" id="{D070950E-724B-CE48-7A52-8D02027767DC}"/>
              </a:ext>
            </a:extLst>
          </p:cNvPr>
          <p:cNvSpPr>
            <a:spLocks noGrp="1"/>
          </p:cNvSpPr>
          <p:nvPr>
            <p:ph type="title"/>
          </p:nvPr>
        </p:nvSpPr>
        <p:spPr/>
        <p:txBody>
          <a:bodyPr/>
          <a:lstStyle/>
          <a:p>
            <a:r>
              <a:rPr lang="es-ES" dirty="0"/>
              <a:t>Taller de formas galénicas</a:t>
            </a:r>
          </a:p>
        </p:txBody>
      </p:sp>
      <p:sp>
        <p:nvSpPr>
          <p:cNvPr id="22" name="Marcador de texto 21">
            <a:extLst>
              <a:ext uri="{FF2B5EF4-FFF2-40B4-BE49-F238E27FC236}">
                <a16:creationId xmlns:a16="http://schemas.microsoft.com/office/drawing/2014/main" id="{8B4B22B2-DDD3-E79D-672C-0CACC8FEDE5E}"/>
              </a:ext>
            </a:extLst>
          </p:cNvPr>
          <p:cNvSpPr>
            <a:spLocks noGrp="1"/>
          </p:cNvSpPr>
          <p:nvPr>
            <p:ph type="body" sz="quarter" idx="13"/>
          </p:nvPr>
        </p:nvSpPr>
        <p:spPr/>
        <p:txBody>
          <a:bodyPr/>
          <a:lstStyle/>
          <a:p>
            <a:r>
              <a:rPr lang="es-ES" dirty="0"/>
              <a:t>Comparativa de propiedades sensoriales (muestras)</a:t>
            </a:r>
          </a:p>
        </p:txBody>
      </p:sp>
      <p:sp>
        <p:nvSpPr>
          <p:cNvPr id="25" name="CuadroTexto 24">
            <a:extLst>
              <a:ext uri="{FF2B5EF4-FFF2-40B4-BE49-F238E27FC236}">
                <a16:creationId xmlns:a16="http://schemas.microsoft.com/office/drawing/2014/main" id="{294B3288-2C76-BE04-7EE7-DEF9596D1F58}"/>
              </a:ext>
            </a:extLst>
          </p:cNvPr>
          <p:cNvSpPr txBox="1"/>
          <p:nvPr/>
        </p:nvSpPr>
        <p:spPr>
          <a:xfrm>
            <a:off x="233094" y="6297878"/>
            <a:ext cx="4013752" cy="338554"/>
          </a:xfrm>
          <a:prstGeom prst="rect">
            <a:avLst/>
          </a:prstGeom>
          <a:noFill/>
        </p:spPr>
        <p:txBody>
          <a:bodyPr wrap="square" rtlCol="0">
            <a:spAutoFit/>
          </a:bodyPr>
          <a:lstStyle/>
          <a:p>
            <a:r>
              <a:rPr lang="es-ES_tradnl" sz="800" dirty="0">
                <a:solidFill>
                  <a:schemeClr val="bg1">
                    <a:lumMod val="50000"/>
                  </a:schemeClr>
                </a:solidFill>
              </a:rPr>
              <a:t>CAL </a:t>
            </a:r>
            <a:r>
              <a:rPr lang="es-ES_tradnl" sz="800" dirty="0" err="1">
                <a:solidFill>
                  <a:schemeClr val="bg1">
                    <a:lumMod val="50000"/>
                  </a:schemeClr>
                </a:solidFill>
              </a:rPr>
              <a:t>calcipotriol</a:t>
            </a:r>
            <a:r>
              <a:rPr lang="es-ES_tradnl" sz="800" dirty="0">
                <a:solidFill>
                  <a:schemeClr val="bg1">
                    <a:lumMod val="50000"/>
                  </a:schemeClr>
                </a:solidFill>
              </a:rPr>
              <a:t>, BDP dipropionato de betametasona</a:t>
            </a:r>
          </a:p>
          <a:p>
            <a:r>
              <a:rPr lang="es-ES_tradnl" sz="800" dirty="0">
                <a:solidFill>
                  <a:schemeClr val="bg1">
                    <a:lumMod val="50000"/>
                  </a:schemeClr>
                </a:solidFill>
              </a:rPr>
              <a:t>Ninguno de los productos a testear contienen </a:t>
            </a:r>
            <a:r>
              <a:rPr lang="es-ES_tradnl" sz="800" dirty="0" err="1">
                <a:solidFill>
                  <a:schemeClr val="bg1">
                    <a:lumMod val="50000"/>
                  </a:schemeClr>
                </a:solidFill>
              </a:rPr>
              <a:t>calcipotriol</a:t>
            </a:r>
            <a:r>
              <a:rPr lang="es-ES_tradnl" sz="800" dirty="0">
                <a:solidFill>
                  <a:schemeClr val="bg1">
                    <a:lumMod val="50000"/>
                  </a:schemeClr>
                </a:solidFill>
              </a:rPr>
              <a:t> o betametasona</a:t>
            </a:r>
            <a:endParaRPr lang="es-ES" sz="800" dirty="0">
              <a:solidFill>
                <a:schemeClr val="bg1">
                  <a:lumMod val="50000"/>
                </a:schemeClr>
              </a:solidFill>
            </a:endParaRPr>
          </a:p>
        </p:txBody>
      </p:sp>
      <p:sp>
        <p:nvSpPr>
          <p:cNvPr id="9" name="CuadroTexto 8">
            <a:extLst>
              <a:ext uri="{FF2B5EF4-FFF2-40B4-BE49-F238E27FC236}">
                <a16:creationId xmlns:a16="http://schemas.microsoft.com/office/drawing/2014/main" id="{B70A137B-A329-5BA9-3C6F-8E2D7DB71662}"/>
              </a:ext>
            </a:extLst>
          </p:cNvPr>
          <p:cNvSpPr txBox="1"/>
          <p:nvPr/>
        </p:nvSpPr>
        <p:spPr>
          <a:xfrm>
            <a:off x="848429" y="1492841"/>
            <a:ext cx="7287017" cy="400110"/>
          </a:xfrm>
          <a:prstGeom prst="rect">
            <a:avLst/>
          </a:prstGeom>
          <a:noFill/>
        </p:spPr>
        <p:txBody>
          <a:bodyPr wrap="square">
            <a:spAutoFit/>
          </a:bodyPr>
          <a:lstStyle/>
          <a:p>
            <a:pPr>
              <a:buClr>
                <a:schemeClr val="bg2"/>
              </a:buClr>
            </a:pPr>
            <a:r>
              <a:rPr lang="es-ES_tradnl" sz="2000" dirty="0">
                <a:solidFill>
                  <a:schemeClr val="tx1">
                    <a:lumMod val="65000"/>
                    <a:lumOff val="35000"/>
                  </a:schemeClr>
                </a:solidFill>
              </a:rPr>
              <a:t>Valorar las formas galénicas en el siguiente orden:</a:t>
            </a:r>
            <a:endParaRPr lang="es-ES" sz="2000" dirty="0">
              <a:solidFill>
                <a:schemeClr val="tx1">
                  <a:lumMod val="65000"/>
                  <a:lumOff val="35000"/>
                </a:schemeClr>
              </a:solidFill>
            </a:endParaRPr>
          </a:p>
        </p:txBody>
      </p:sp>
      <p:grpSp>
        <p:nvGrpSpPr>
          <p:cNvPr id="54" name="Grupo 27">
            <a:extLst>
              <a:ext uri="{FF2B5EF4-FFF2-40B4-BE49-F238E27FC236}">
                <a16:creationId xmlns:a16="http://schemas.microsoft.com/office/drawing/2014/main" id="{532AB4F7-A522-52E9-79B5-70B6F630BCF7}"/>
              </a:ext>
            </a:extLst>
          </p:cNvPr>
          <p:cNvGrpSpPr/>
          <p:nvPr/>
        </p:nvGrpSpPr>
        <p:grpSpPr>
          <a:xfrm>
            <a:off x="447146" y="2011026"/>
            <a:ext cx="9604966" cy="923330"/>
            <a:chOff x="453434" y="1483905"/>
            <a:chExt cx="9604966" cy="923330"/>
          </a:xfrm>
        </p:grpSpPr>
        <p:sp>
          <p:nvSpPr>
            <p:cNvPr id="55" name="Rectángulo 2">
              <a:extLst>
                <a:ext uri="{FF2B5EF4-FFF2-40B4-BE49-F238E27FC236}">
                  <a16:creationId xmlns:a16="http://schemas.microsoft.com/office/drawing/2014/main" id="{BC28BCAE-A16A-B596-5C3E-27C99D9D2A10}"/>
                </a:ext>
              </a:extLst>
            </p:cNvPr>
            <p:cNvSpPr/>
            <p:nvPr/>
          </p:nvSpPr>
          <p:spPr>
            <a:xfrm>
              <a:off x="1810348" y="1511350"/>
              <a:ext cx="8248051" cy="868441"/>
            </a:xfrm>
            <a:prstGeom prst="rect">
              <a:avLst/>
            </a:prstGeom>
            <a:gradFill flip="none" rotWithShape="1">
              <a:gsLst>
                <a:gs pos="0">
                  <a:sysClr val="window" lastClr="FFFFFF"/>
                </a:gs>
                <a:gs pos="100000">
                  <a:sysClr val="window" lastClr="FFFFFF"/>
                </a:gs>
                <a:gs pos="88000">
                  <a:srgbClr val="C7E3E8">
                    <a:alpha val="50000"/>
                  </a:srgbClr>
                </a:gs>
                <a:gs pos="11950">
                  <a:srgbClr val="C3E0E6">
                    <a:alpha val="50000"/>
                  </a:srgbClr>
                </a:gs>
                <a:gs pos="50000">
                  <a:srgbClr val="58B6C0">
                    <a:alpha val="20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CuadroTexto 12">
              <a:extLst>
                <a:ext uri="{FF2B5EF4-FFF2-40B4-BE49-F238E27FC236}">
                  <a16:creationId xmlns:a16="http://schemas.microsoft.com/office/drawing/2014/main" id="{414D9FDA-4922-A3B2-50CF-E40D17081CB8}"/>
                </a:ext>
              </a:extLst>
            </p:cNvPr>
            <p:cNvSpPr txBox="1"/>
            <p:nvPr/>
          </p:nvSpPr>
          <p:spPr>
            <a:xfrm>
              <a:off x="3504697" y="1760904"/>
              <a:ext cx="1080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1" i="0" u="none" strike="noStrike" kern="0" cap="none" spc="0" normalizeH="0" baseline="0" noProof="0" dirty="0">
                  <a:ln>
                    <a:noFill/>
                  </a:ln>
                  <a:solidFill>
                    <a:srgbClr val="2683C6">
                      <a:lumMod val="50000"/>
                    </a:srgbClr>
                  </a:solidFill>
                  <a:effectLst/>
                  <a:uLnTx/>
                  <a:uFillTx/>
                </a:rPr>
                <a:t>Pomada</a:t>
              </a:r>
              <a:endParaRPr kumimoji="0" lang="es-ES" sz="1800" b="1" i="0" u="none" strike="noStrike" kern="0" cap="none" spc="0" normalizeH="0" baseline="0" noProof="0" dirty="0">
                <a:ln>
                  <a:noFill/>
                </a:ln>
                <a:solidFill>
                  <a:srgbClr val="2683C6">
                    <a:lumMod val="50000"/>
                  </a:srgbClr>
                </a:solidFill>
                <a:effectLst/>
                <a:uLnTx/>
                <a:uFillTx/>
              </a:endParaRPr>
            </a:p>
          </p:txBody>
        </p:sp>
        <p:sp>
          <p:nvSpPr>
            <p:cNvPr id="57" name="CuadroTexto 14">
              <a:extLst>
                <a:ext uri="{FF2B5EF4-FFF2-40B4-BE49-F238E27FC236}">
                  <a16:creationId xmlns:a16="http://schemas.microsoft.com/office/drawing/2014/main" id="{9F3E2994-C8EF-CEBA-6DB1-9FB997CC7D48}"/>
                </a:ext>
              </a:extLst>
            </p:cNvPr>
            <p:cNvSpPr txBox="1"/>
            <p:nvPr/>
          </p:nvSpPr>
          <p:spPr>
            <a:xfrm>
              <a:off x="4673058" y="1760904"/>
              <a:ext cx="538534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a:ln>
                    <a:noFill/>
                  </a:ln>
                  <a:solidFill>
                    <a:prstClr val="black">
                      <a:lumMod val="65000"/>
                      <a:lumOff val="35000"/>
                    </a:prstClr>
                  </a:solidFill>
                  <a:effectLst/>
                  <a:uLnTx/>
                  <a:uFillTx/>
                </a:rPr>
                <a:t>Forma farmacéutica representativa CAL/BDP pomada</a:t>
              </a:r>
              <a:endParaRPr kumimoji="0" lang="es-ES" sz="1800" b="0" i="0" u="none" strike="noStrike" kern="0" cap="none" spc="0" normalizeH="0" baseline="0" noProof="0">
                <a:ln>
                  <a:noFill/>
                </a:ln>
                <a:solidFill>
                  <a:prstClr val="black">
                    <a:lumMod val="65000"/>
                    <a:lumOff val="35000"/>
                  </a:prstClr>
                </a:solidFill>
                <a:effectLst/>
                <a:uLnTx/>
                <a:uFillTx/>
              </a:endParaRPr>
            </a:p>
          </p:txBody>
        </p:sp>
        <p:sp>
          <p:nvSpPr>
            <p:cNvPr id="58" name="CuadroTexto 16">
              <a:extLst>
                <a:ext uri="{FF2B5EF4-FFF2-40B4-BE49-F238E27FC236}">
                  <a16:creationId xmlns:a16="http://schemas.microsoft.com/office/drawing/2014/main" id="{903B693B-A875-3948-9EF1-1BCFADD27247}"/>
                </a:ext>
              </a:extLst>
            </p:cNvPr>
            <p:cNvSpPr txBox="1"/>
            <p:nvPr/>
          </p:nvSpPr>
          <p:spPr>
            <a:xfrm>
              <a:off x="453434" y="1483905"/>
              <a:ext cx="1729689"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5400" b="1" i="0" u="none" strike="noStrike" kern="0" cap="none" spc="0" normalizeH="0" baseline="0" noProof="0">
                  <a:ln>
                    <a:noFill/>
                  </a:ln>
                  <a:solidFill>
                    <a:srgbClr val="ED8A94"/>
                  </a:solidFill>
                  <a:effectLst/>
                  <a:uLnTx/>
                  <a:uFillTx/>
                </a:rPr>
                <a:t>1</a:t>
              </a:r>
              <a:endParaRPr kumimoji="0" lang="es-ES" sz="5400" b="1" i="0" u="none" strike="noStrike" kern="0" cap="none" spc="0" normalizeH="0" baseline="0" noProof="0">
                <a:ln>
                  <a:noFill/>
                </a:ln>
                <a:solidFill>
                  <a:srgbClr val="ED8A94"/>
                </a:solidFill>
                <a:effectLst/>
                <a:uLnTx/>
                <a:uFillTx/>
              </a:endParaRPr>
            </a:p>
          </p:txBody>
        </p:sp>
      </p:grpSp>
      <p:grpSp>
        <p:nvGrpSpPr>
          <p:cNvPr id="59" name="Grupo 28">
            <a:extLst>
              <a:ext uri="{FF2B5EF4-FFF2-40B4-BE49-F238E27FC236}">
                <a16:creationId xmlns:a16="http://schemas.microsoft.com/office/drawing/2014/main" id="{52ABA3DB-2C39-5F18-497F-271C96597ECE}"/>
              </a:ext>
            </a:extLst>
          </p:cNvPr>
          <p:cNvGrpSpPr/>
          <p:nvPr/>
        </p:nvGrpSpPr>
        <p:grpSpPr>
          <a:xfrm>
            <a:off x="394392" y="3019979"/>
            <a:ext cx="9657718" cy="923330"/>
            <a:chOff x="400680" y="2870337"/>
            <a:chExt cx="9657718" cy="923330"/>
          </a:xfrm>
        </p:grpSpPr>
        <p:sp>
          <p:nvSpPr>
            <p:cNvPr id="60" name="Rectángulo 3">
              <a:extLst>
                <a:ext uri="{FF2B5EF4-FFF2-40B4-BE49-F238E27FC236}">
                  <a16:creationId xmlns:a16="http://schemas.microsoft.com/office/drawing/2014/main" id="{905A29F7-75A6-8567-39E8-A947749EDAF5}"/>
                </a:ext>
              </a:extLst>
            </p:cNvPr>
            <p:cNvSpPr/>
            <p:nvPr/>
          </p:nvSpPr>
          <p:spPr>
            <a:xfrm>
              <a:off x="1757596" y="2897782"/>
              <a:ext cx="8248051" cy="868441"/>
            </a:xfrm>
            <a:prstGeom prst="rect">
              <a:avLst/>
            </a:prstGeom>
            <a:gradFill flip="none" rotWithShape="1">
              <a:gsLst>
                <a:gs pos="0">
                  <a:sysClr val="window" lastClr="FFFFFF"/>
                </a:gs>
                <a:gs pos="100000">
                  <a:sysClr val="window" lastClr="FFFFFF"/>
                </a:gs>
                <a:gs pos="88000">
                  <a:srgbClr val="C7E3E8">
                    <a:alpha val="50000"/>
                  </a:srgbClr>
                </a:gs>
                <a:gs pos="11950">
                  <a:srgbClr val="C3E0E6">
                    <a:alpha val="50000"/>
                  </a:srgbClr>
                </a:gs>
                <a:gs pos="50000">
                  <a:srgbClr val="58B6C0">
                    <a:alpha val="20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CuadroTexto 13">
              <a:extLst>
                <a:ext uri="{FF2B5EF4-FFF2-40B4-BE49-F238E27FC236}">
                  <a16:creationId xmlns:a16="http://schemas.microsoft.com/office/drawing/2014/main" id="{6C1D9CC5-C9A2-8006-065F-922F251E05B8}"/>
                </a:ext>
              </a:extLst>
            </p:cNvPr>
            <p:cNvSpPr txBox="1"/>
            <p:nvPr/>
          </p:nvSpPr>
          <p:spPr>
            <a:xfrm>
              <a:off x="3504697" y="3147336"/>
              <a:ext cx="1080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1" i="0" u="none" strike="noStrike" kern="0" cap="none" spc="0" normalizeH="0" baseline="0" noProof="0" dirty="0" err="1">
                  <a:ln>
                    <a:noFill/>
                  </a:ln>
                  <a:solidFill>
                    <a:srgbClr val="2683C6">
                      <a:lumMod val="50000"/>
                    </a:srgbClr>
                  </a:solidFill>
                  <a:effectLst/>
                  <a:uLnTx/>
                  <a:uFillTx/>
                </a:rPr>
                <a:t>Oleogel</a:t>
              </a:r>
              <a:endParaRPr kumimoji="0" lang="es-ES" sz="1800" b="1" i="0" u="none" strike="noStrike" kern="0" cap="none" spc="0" normalizeH="0" baseline="0" noProof="0" dirty="0">
                <a:ln>
                  <a:noFill/>
                </a:ln>
                <a:solidFill>
                  <a:srgbClr val="2683C6">
                    <a:lumMod val="50000"/>
                  </a:srgbClr>
                </a:solidFill>
                <a:effectLst/>
                <a:uLnTx/>
                <a:uFillTx/>
              </a:endParaRPr>
            </a:p>
          </p:txBody>
        </p:sp>
        <p:sp>
          <p:nvSpPr>
            <p:cNvPr id="62" name="CuadroTexto 20">
              <a:extLst>
                <a:ext uri="{FF2B5EF4-FFF2-40B4-BE49-F238E27FC236}">
                  <a16:creationId xmlns:a16="http://schemas.microsoft.com/office/drawing/2014/main" id="{4945B15D-1F1F-9538-1D9C-85110CDA9DC0}"/>
                </a:ext>
              </a:extLst>
            </p:cNvPr>
            <p:cNvSpPr txBox="1"/>
            <p:nvPr/>
          </p:nvSpPr>
          <p:spPr>
            <a:xfrm>
              <a:off x="4673057" y="3147336"/>
              <a:ext cx="538534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a:ln>
                    <a:noFill/>
                  </a:ln>
                  <a:solidFill>
                    <a:prstClr val="black">
                      <a:lumMod val="65000"/>
                      <a:lumOff val="35000"/>
                    </a:prstClr>
                  </a:solidFill>
                  <a:effectLst/>
                  <a:uLnTx/>
                  <a:uFillTx/>
                </a:rPr>
                <a:t>Forma farmacéutica representativa CAL/BDP gel</a:t>
              </a:r>
              <a:endParaRPr kumimoji="0" lang="es-ES" sz="1800" b="0" i="0" u="none" strike="noStrike" kern="0" cap="none" spc="0" normalizeH="0" baseline="0" noProof="0" dirty="0">
                <a:ln>
                  <a:noFill/>
                </a:ln>
                <a:solidFill>
                  <a:prstClr val="black">
                    <a:lumMod val="65000"/>
                    <a:lumOff val="35000"/>
                  </a:prstClr>
                </a:solidFill>
                <a:effectLst/>
                <a:uLnTx/>
                <a:uFillTx/>
              </a:endParaRPr>
            </a:p>
          </p:txBody>
        </p:sp>
        <p:sp>
          <p:nvSpPr>
            <p:cNvPr id="63" name="CuadroTexto 17">
              <a:extLst>
                <a:ext uri="{FF2B5EF4-FFF2-40B4-BE49-F238E27FC236}">
                  <a16:creationId xmlns:a16="http://schemas.microsoft.com/office/drawing/2014/main" id="{ECF99CEE-3AA7-0A3E-9FA0-8E83445D888C}"/>
                </a:ext>
              </a:extLst>
            </p:cNvPr>
            <p:cNvSpPr txBox="1"/>
            <p:nvPr/>
          </p:nvSpPr>
          <p:spPr>
            <a:xfrm>
              <a:off x="400680" y="2870337"/>
              <a:ext cx="1729689"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5400" b="1" i="0" u="none" strike="noStrike" kern="0" cap="none" spc="0" normalizeH="0" baseline="0" noProof="0">
                  <a:ln>
                    <a:noFill/>
                  </a:ln>
                  <a:solidFill>
                    <a:srgbClr val="ED8A94"/>
                  </a:solidFill>
                  <a:effectLst/>
                  <a:uLnTx/>
                  <a:uFillTx/>
                </a:rPr>
                <a:t>2</a:t>
              </a:r>
              <a:endParaRPr kumimoji="0" lang="es-ES" sz="5400" b="1" i="0" u="none" strike="noStrike" kern="0" cap="none" spc="0" normalizeH="0" baseline="0" noProof="0">
                <a:ln>
                  <a:noFill/>
                </a:ln>
                <a:solidFill>
                  <a:srgbClr val="ED8A94"/>
                </a:solidFill>
                <a:effectLst/>
                <a:uLnTx/>
                <a:uFillTx/>
              </a:endParaRPr>
            </a:p>
          </p:txBody>
        </p:sp>
      </p:grpSp>
      <p:grpSp>
        <p:nvGrpSpPr>
          <p:cNvPr id="64" name="Grupo 29">
            <a:extLst>
              <a:ext uri="{FF2B5EF4-FFF2-40B4-BE49-F238E27FC236}">
                <a16:creationId xmlns:a16="http://schemas.microsoft.com/office/drawing/2014/main" id="{0CF39D4B-F3A6-366C-A8F2-BA1D46C629F7}"/>
              </a:ext>
            </a:extLst>
          </p:cNvPr>
          <p:cNvGrpSpPr/>
          <p:nvPr/>
        </p:nvGrpSpPr>
        <p:grpSpPr>
          <a:xfrm>
            <a:off x="447144" y="4027272"/>
            <a:ext cx="9604966" cy="923330"/>
            <a:chOff x="400680" y="4254348"/>
            <a:chExt cx="9354153" cy="923330"/>
          </a:xfrm>
        </p:grpSpPr>
        <p:sp>
          <p:nvSpPr>
            <p:cNvPr id="65" name="CuadroTexto 18">
              <a:extLst>
                <a:ext uri="{FF2B5EF4-FFF2-40B4-BE49-F238E27FC236}">
                  <a16:creationId xmlns:a16="http://schemas.microsoft.com/office/drawing/2014/main" id="{AF44091B-0CAB-DE2D-17AD-0BD6000E5E9B}"/>
                </a:ext>
              </a:extLst>
            </p:cNvPr>
            <p:cNvSpPr txBox="1"/>
            <p:nvPr/>
          </p:nvSpPr>
          <p:spPr>
            <a:xfrm>
              <a:off x="400680" y="4254348"/>
              <a:ext cx="1567634"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5400" b="1" i="0" u="none" strike="noStrike" kern="0" cap="none" spc="0" normalizeH="0" baseline="0" noProof="0">
                  <a:ln>
                    <a:noFill/>
                  </a:ln>
                  <a:solidFill>
                    <a:srgbClr val="ED8A94"/>
                  </a:solidFill>
                  <a:effectLst/>
                  <a:uLnTx/>
                  <a:uFillTx/>
                </a:rPr>
                <a:t>3</a:t>
              </a:r>
              <a:endParaRPr kumimoji="0" lang="es-ES" sz="5400" b="1" i="0" u="none" strike="noStrike" kern="0" cap="none" spc="0" normalizeH="0" baseline="0" noProof="0">
                <a:ln>
                  <a:noFill/>
                </a:ln>
                <a:solidFill>
                  <a:srgbClr val="ED8A94"/>
                </a:solidFill>
                <a:effectLst/>
                <a:uLnTx/>
                <a:uFillTx/>
              </a:endParaRPr>
            </a:p>
          </p:txBody>
        </p:sp>
        <p:sp>
          <p:nvSpPr>
            <p:cNvPr id="66" name="Rectángulo 19">
              <a:extLst>
                <a:ext uri="{FF2B5EF4-FFF2-40B4-BE49-F238E27FC236}">
                  <a16:creationId xmlns:a16="http://schemas.microsoft.com/office/drawing/2014/main" id="{F0A65EB5-B7D3-6819-CBD8-D75D18AFC592}"/>
                </a:ext>
              </a:extLst>
            </p:cNvPr>
            <p:cNvSpPr/>
            <p:nvPr/>
          </p:nvSpPr>
          <p:spPr>
            <a:xfrm>
              <a:off x="1757596" y="4281793"/>
              <a:ext cx="7997237" cy="868441"/>
            </a:xfrm>
            <a:prstGeom prst="rect">
              <a:avLst/>
            </a:prstGeom>
            <a:gradFill flip="none" rotWithShape="1">
              <a:gsLst>
                <a:gs pos="0">
                  <a:sysClr val="window" lastClr="FFFFFF"/>
                </a:gs>
                <a:gs pos="100000">
                  <a:sysClr val="window" lastClr="FFFFFF"/>
                </a:gs>
                <a:gs pos="88000">
                  <a:srgbClr val="C7E3E8">
                    <a:alpha val="50000"/>
                  </a:srgbClr>
                </a:gs>
                <a:gs pos="11950">
                  <a:srgbClr val="C3E0E6">
                    <a:alpha val="50000"/>
                  </a:srgbClr>
                </a:gs>
                <a:gs pos="50000">
                  <a:srgbClr val="58B6C0">
                    <a:alpha val="20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CuadroTexto 22">
              <a:extLst>
                <a:ext uri="{FF2B5EF4-FFF2-40B4-BE49-F238E27FC236}">
                  <a16:creationId xmlns:a16="http://schemas.microsoft.com/office/drawing/2014/main" id="{CBAA3951-394F-87FC-7950-9D138BDA6B9F}"/>
                </a:ext>
              </a:extLst>
            </p:cNvPr>
            <p:cNvSpPr txBox="1"/>
            <p:nvPr/>
          </p:nvSpPr>
          <p:spPr>
            <a:xfrm>
              <a:off x="3368037" y="4543015"/>
              <a:ext cx="1080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1" i="0" u="none" strike="noStrike" kern="0" cap="none" spc="0" normalizeH="0" baseline="0" noProof="0" dirty="0">
                  <a:ln>
                    <a:noFill/>
                  </a:ln>
                  <a:solidFill>
                    <a:srgbClr val="2683C6">
                      <a:lumMod val="50000"/>
                    </a:srgbClr>
                  </a:solidFill>
                  <a:effectLst/>
                  <a:uLnTx/>
                  <a:uFillTx/>
                </a:rPr>
                <a:t>Espuma</a:t>
              </a:r>
              <a:endParaRPr kumimoji="0" lang="es-ES" sz="1800" b="1" i="0" u="none" strike="noStrike" kern="0" cap="none" spc="0" normalizeH="0" baseline="0" noProof="0" dirty="0">
                <a:ln>
                  <a:noFill/>
                </a:ln>
                <a:solidFill>
                  <a:srgbClr val="2683C6">
                    <a:lumMod val="50000"/>
                  </a:srgbClr>
                </a:solidFill>
                <a:effectLst/>
                <a:uLnTx/>
                <a:uFillTx/>
              </a:endParaRPr>
            </a:p>
          </p:txBody>
        </p:sp>
        <p:sp>
          <p:nvSpPr>
            <p:cNvPr id="68" name="CuadroTexto 23">
              <a:extLst>
                <a:ext uri="{FF2B5EF4-FFF2-40B4-BE49-F238E27FC236}">
                  <a16:creationId xmlns:a16="http://schemas.microsoft.com/office/drawing/2014/main" id="{5A02AB86-42FB-7531-1FE8-9208488B5C61}"/>
                </a:ext>
              </a:extLst>
            </p:cNvPr>
            <p:cNvSpPr txBox="1"/>
            <p:nvPr/>
          </p:nvSpPr>
          <p:spPr>
            <a:xfrm>
              <a:off x="4673058" y="4531347"/>
              <a:ext cx="508177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a:ln>
                    <a:noFill/>
                  </a:ln>
                  <a:solidFill>
                    <a:prstClr val="black">
                      <a:lumMod val="65000"/>
                      <a:lumOff val="35000"/>
                    </a:prstClr>
                  </a:solidFill>
                  <a:effectLst/>
                  <a:uLnTx/>
                  <a:uFillTx/>
                </a:rPr>
                <a:t>Forma farmacéutica representativa CAL/BDP espuma</a:t>
              </a:r>
              <a:endParaRPr kumimoji="0" lang="es-ES" sz="1800" b="0" i="0" u="none" strike="noStrike" kern="0" cap="none" spc="0" normalizeH="0" baseline="0" noProof="0">
                <a:ln>
                  <a:noFill/>
                </a:ln>
                <a:solidFill>
                  <a:prstClr val="black">
                    <a:lumMod val="65000"/>
                    <a:lumOff val="35000"/>
                  </a:prstClr>
                </a:solidFill>
                <a:effectLst/>
                <a:uLnTx/>
                <a:uFillTx/>
              </a:endParaRPr>
            </a:p>
          </p:txBody>
        </p:sp>
      </p:grpSp>
      <p:grpSp>
        <p:nvGrpSpPr>
          <p:cNvPr id="69" name="Grupo 30">
            <a:extLst>
              <a:ext uri="{FF2B5EF4-FFF2-40B4-BE49-F238E27FC236}">
                <a16:creationId xmlns:a16="http://schemas.microsoft.com/office/drawing/2014/main" id="{BCB956EC-792B-6A07-C934-99726024026F}"/>
              </a:ext>
            </a:extLst>
          </p:cNvPr>
          <p:cNvGrpSpPr/>
          <p:nvPr/>
        </p:nvGrpSpPr>
        <p:grpSpPr>
          <a:xfrm>
            <a:off x="385086" y="5046997"/>
            <a:ext cx="9834331" cy="923330"/>
            <a:chOff x="391374" y="5624933"/>
            <a:chExt cx="9834331" cy="923330"/>
          </a:xfrm>
        </p:grpSpPr>
        <p:sp>
          <p:nvSpPr>
            <p:cNvPr id="70" name="CuadroTexto 4">
              <a:extLst>
                <a:ext uri="{FF2B5EF4-FFF2-40B4-BE49-F238E27FC236}">
                  <a16:creationId xmlns:a16="http://schemas.microsoft.com/office/drawing/2014/main" id="{9BCD8904-DC34-5DF8-9D66-2143B2BEA11A}"/>
                </a:ext>
              </a:extLst>
            </p:cNvPr>
            <p:cNvSpPr txBox="1"/>
            <p:nvPr/>
          </p:nvSpPr>
          <p:spPr>
            <a:xfrm>
              <a:off x="391374" y="5624933"/>
              <a:ext cx="1609667"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5400" b="1" i="0" u="none" strike="noStrike" kern="0" cap="none" spc="0" normalizeH="0" baseline="0" noProof="0">
                  <a:ln>
                    <a:noFill/>
                  </a:ln>
                  <a:solidFill>
                    <a:srgbClr val="ED8A94"/>
                  </a:solidFill>
                  <a:effectLst/>
                  <a:uLnTx/>
                  <a:uFillTx/>
                </a:rPr>
                <a:t>4</a:t>
              </a:r>
              <a:endParaRPr kumimoji="0" lang="es-ES" sz="5400" b="1" i="0" u="none" strike="noStrike" kern="0" cap="none" spc="0" normalizeH="0" baseline="0" noProof="0">
                <a:ln>
                  <a:noFill/>
                </a:ln>
                <a:solidFill>
                  <a:srgbClr val="ED8A94"/>
                </a:solidFill>
                <a:effectLst/>
                <a:uLnTx/>
                <a:uFillTx/>
              </a:endParaRPr>
            </a:p>
          </p:txBody>
        </p:sp>
        <p:sp>
          <p:nvSpPr>
            <p:cNvPr id="71" name="Rectángulo 5">
              <a:extLst>
                <a:ext uri="{FF2B5EF4-FFF2-40B4-BE49-F238E27FC236}">
                  <a16:creationId xmlns:a16="http://schemas.microsoft.com/office/drawing/2014/main" id="{B4A190B4-0A4B-3467-1AED-BABF763A3C2C}"/>
                </a:ext>
              </a:extLst>
            </p:cNvPr>
            <p:cNvSpPr/>
            <p:nvPr/>
          </p:nvSpPr>
          <p:spPr>
            <a:xfrm>
              <a:off x="1748288" y="5652378"/>
              <a:ext cx="8310109" cy="868441"/>
            </a:xfrm>
            <a:prstGeom prst="rect">
              <a:avLst/>
            </a:prstGeom>
            <a:gradFill flip="none" rotWithShape="1">
              <a:gsLst>
                <a:gs pos="0">
                  <a:sysClr val="window" lastClr="FFFFFF"/>
                </a:gs>
                <a:gs pos="100000">
                  <a:sysClr val="window" lastClr="FFFFFF"/>
                </a:gs>
                <a:gs pos="88000">
                  <a:srgbClr val="C7E3E8">
                    <a:alpha val="50000"/>
                  </a:srgbClr>
                </a:gs>
                <a:gs pos="11950">
                  <a:srgbClr val="C3E0E6">
                    <a:alpha val="50000"/>
                  </a:srgbClr>
                </a:gs>
                <a:gs pos="50000">
                  <a:srgbClr val="58B6C0">
                    <a:alpha val="2000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CuadroTexto 10">
              <a:extLst>
                <a:ext uri="{FF2B5EF4-FFF2-40B4-BE49-F238E27FC236}">
                  <a16:creationId xmlns:a16="http://schemas.microsoft.com/office/drawing/2014/main" id="{98619F2B-D887-69F5-1D3C-785E33F324B4}"/>
                </a:ext>
              </a:extLst>
            </p:cNvPr>
            <p:cNvSpPr txBox="1"/>
            <p:nvPr/>
          </p:nvSpPr>
          <p:spPr>
            <a:xfrm>
              <a:off x="3454766" y="5901932"/>
              <a:ext cx="1364957" cy="369332"/>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800" b="1" i="0" u="none" strike="noStrike" kern="0" cap="none" spc="0" normalizeH="0" baseline="0" noProof="0" dirty="0">
                  <a:ln>
                    <a:noFill/>
                  </a:ln>
                  <a:solidFill>
                    <a:srgbClr val="2683C6">
                      <a:lumMod val="50000"/>
                    </a:srgbClr>
                  </a:solidFill>
                  <a:effectLst/>
                  <a:uLnTx/>
                  <a:uFillTx/>
                </a:rPr>
                <a:t>Crema PAD</a:t>
              </a:r>
              <a:endParaRPr kumimoji="0" lang="es-ES" sz="1800" b="1" i="0" u="none" strike="noStrike" kern="0" cap="none" spc="0" normalizeH="0" baseline="0" noProof="0" dirty="0">
                <a:ln>
                  <a:noFill/>
                </a:ln>
                <a:solidFill>
                  <a:srgbClr val="2683C6">
                    <a:lumMod val="50000"/>
                  </a:srgbClr>
                </a:solidFill>
                <a:effectLst/>
                <a:uLnTx/>
                <a:uFillTx/>
              </a:endParaRPr>
            </a:p>
          </p:txBody>
        </p:sp>
        <p:sp>
          <p:nvSpPr>
            <p:cNvPr id="73" name="CuadroTexto 11">
              <a:extLst>
                <a:ext uri="{FF2B5EF4-FFF2-40B4-BE49-F238E27FC236}">
                  <a16:creationId xmlns:a16="http://schemas.microsoft.com/office/drawing/2014/main" id="{84759F49-CF22-AB28-420B-896AA0A46624}"/>
                </a:ext>
              </a:extLst>
            </p:cNvPr>
            <p:cNvSpPr txBox="1"/>
            <p:nvPr/>
          </p:nvSpPr>
          <p:spPr>
            <a:xfrm>
              <a:off x="4840365" y="5889501"/>
              <a:ext cx="538534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a:ln>
                    <a:noFill/>
                  </a:ln>
                  <a:solidFill>
                    <a:prstClr val="black">
                      <a:lumMod val="65000"/>
                      <a:lumOff val="35000"/>
                    </a:prstClr>
                  </a:solidFill>
                  <a:effectLst/>
                  <a:uLnTx/>
                  <a:uFillTx/>
                </a:rPr>
                <a:t>Forma farmacéutica representativa CAL/BDP crema</a:t>
              </a:r>
              <a:endParaRPr kumimoji="0" lang="es-ES" sz="1800" b="0" i="0" u="none" strike="noStrike" kern="0" cap="none" spc="0" normalizeH="0" baseline="0" noProof="0" dirty="0">
                <a:ln>
                  <a:noFill/>
                </a:ln>
                <a:solidFill>
                  <a:prstClr val="black">
                    <a:lumMod val="65000"/>
                    <a:lumOff val="35000"/>
                  </a:prstClr>
                </a:solidFill>
                <a:effectLst/>
                <a:uLnTx/>
                <a:uFillTx/>
              </a:endParaRPr>
            </a:p>
          </p:txBody>
        </p:sp>
      </p:grpSp>
      <p:pic>
        <p:nvPicPr>
          <p:cNvPr id="74" name="Imagen 1">
            <a:extLst>
              <a:ext uri="{FF2B5EF4-FFF2-40B4-BE49-F238E27FC236}">
                <a16:creationId xmlns:a16="http://schemas.microsoft.com/office/drawing/2014/main" id="{0FDC2EF7-1AD6-8C2F-77F3-F137340F3EED}"/>
              </a:ext>
            </a:extLst>
          </p:cNvPr>
          <p:cNvPicPr>
            <a:picLocks noChangeAspect="1"/>
          </p:cNvPicPr>
          <p:nvPr/>
        </p:nvPicPr>
        <p:blipFill>
          <a:blip r:embed="rId3"/>
          <a:stretch>
            <a:fillRect/>
          </a:stretch>
        </p:blipFill>
        <p:spPr>
          <a:xfrm>
            <a:off x="2442218" y="4104604"/>
            <a:ext cx="820793" cy="820793"/>
          </a:xfrm>
          <a:prstGeom prst="rect">
            <a:avLst/>
          </a:prstGeom>
        </p:spPr>
      </p:pic>
      <p:pic>
        <p:nvPicPr>
          <p:cNvPr id="75" name="Imagen 6">
            <a:extLst>
              <a:ext uri="{FF2B5EF4-FFF2-40B4-BE49-F238E27FC236}">
                <a16:creationId xmlns:a16="http://schemas.microsoft.com/office/drawing/2014/main" id="{BC21C47A-91E8-F17D-61D1-025EBD8308F9}"/>
              </a:ext>
            </a:extLst>
          </p:cNvPr>
          <p:cNvPicPr>
            <a:picLocks noChangeAspect="1"/>
          </p:cNvPicPr>
          <p:nvPr/>
        </p:nvPicPr>
        <p:blipFill>
          <a:blip r:embed="rId4"/>
          <a:stretch>
            <a:fillRect/>
          </a:stretch>
        </p:blipFill>
        <p:spPr>
          <a:xfrm>
            <a:off x="2423635" y="3084354"/>
            <a:ext cx="828000" cy="828000"/>
          </a:xfrm>
          <a:prstGeom prst="rect">
            <a:avLst/>
          </a:prstGeom>
        </p:spPr>
      </p:pic>
      <p:pic>
        <p:nvPicPr>
          <p:cNvPr id="76" name="Imagen 9">
            <a:extLst>
              <a:ext uri="{FF2B5EF4-FFF2-40B4-BE49-F238E27FC236}">
                <a16:creationId xmlns:a16="http://schemas.microsoft.com/office/drawing/2014/main" id="{491BB11B-09C9-FF6B-E7F2-11BEEAC73EBB}"/>
              </a:ext>
            </a:extLst>
          </p:cNvPr>
          <p:cNvPicPr>
            <a:picLocks noChangeAspect="1"/>
          </p:cNvPicPr>
          <p:nvPr/>
        </p:nvPicPr>
        <p:blipFill>
          <a:blip r:embed="rId5"/>
          <a:stretch>
            <a:fillRect/>
          </a:stretch>
        </p:blipFill>
        <p:spPr>
          <a:xfrm>
            <a:off x="2423609" y="2047860"/>
            <a:ext cx="828026" cy="828026"/>
          </a:xfrm>
          <a:prstGeom prst="rect">
            <a:avLst/>
          </a:prstGeom>
        </p:spPr>
      </p:pic>
      <p:pic>
        <p:nvPicPr>
          <p:cNvPr id="77" name="Imagen 31">
            <a:extLst>
              <a:ext uri="{FF2B5EF4-FFF2-40B4-BE49-F238E27FC236}">
                <a16:creationId xmlns:a16="http://schemas.microsoft.com/office/drawing/2014/main" id="{ECDBE2C4-5337-3F8A-AAD2-B9B2191C4009}"/>
              </a:ext>
            </a:extLst>
          </p:cNvPr>
          <p:cNvPicPr>
            <a:picLocks noChangeAspect="1"/>
          </p:cNvPicPr>
          <p:nvPr/>
        </p:nvPicPr>
        <p:blipFill>
          <a:blip r:embed="rId6"/>
          <a:stretch>
            <a:fillRect/>
          </a:stretch>
        </p:blipFill>
        <p:spPr>
          <a:xfrm>
            <a:off x="2442218" y="5074124"/>
            <a:ext cx="828000" cy="828000"/>
          </a:xfrm>
          <a:prstGeom prst="rect">
            <a:avLst/>
          </a:prstGeom>
        </p:spPr>
      </p:pic>
    </p:spTree>
    <p:extLst>
      <p:ext uri="{BB962C8B-B14F-4D97-AF65-F5344CB8AC3E}">
        <p14:creationId xmlns:p14="http://schemas.microsoft.com/office/powerpoint/2010/main" val="2373669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A8708C-3C59-45A7-24E8-EB4D10E50FD1}"/>
              </a:ext>
            </a:extLst>
          </p:cNvPr>
          <p:cNvSpPr>
            <a:spLocks noGrp="1"/>
          </p:cNvSpPr>
          <p:nvPr>
            <p:ph type="title"/>
          </p:nvPr>
        </p:nvSpPr>
        <p:spPr/>
        <p:txBody>
          <a:bodyPr/>
          <a:lstStyle/>
          <a:p>
            <a:r>
              <a:rPr lang="es-ES" dirty="0"/>
              <a:t>Taller de formas galénicas</a:t>
            </a:r>
          </a:p>
        </p:txBody>
      </p:sp>
      <p:sp>
        <p:nvSpPr>
          <p:cNvPr id="5" name="Marcador de texto 4">
            <a:extLst>
              <a:ext uri="{FF2B5EF4-FFF2-40B4-BE49-F238E27FC236}">
                <a16:creationId xmlns:a16="http://schemas.microsoft.com/office/drawing/2014/main" id="{B7205D2E-6F5F-91F7-5A24-FE002F97FDBA}"/>
              </a:ext>
            </a:extLst>
          </p:cNvPr>
          <p:cNvSpPr>
            <a:spLocks noGrp="1"/>
          </p:cNvSpPr>
          <p:nvPr>
            <p:ph type="body" sz="quarter" idx="13"/>
          </p:nvPr>
        </p:nvSpPr>
        <p:spPr/>
        <p:txBody>
          <a:bodyPr/>
          <a:lstStyle/>
          <a:p>
            <a:r>
              <a:rPr lang="es-ES"/>
              <a:t>Propiedades sensoriales a evaluar</a:t>
            </a:r>
          </a:p>
        </p:txBody>
      </p:sp>
      <p:sp>
        <p:nvSpPr>
          <p:cNvPr id="11" name="Rectángulo: esquinas redondeadas 10">
            <a:extLst>
              <a:ext uri="{FF2B5EF4-FFF2-40B4-BE49-F238E27FC236}">
                <a16:creationId xmlns:a16="http://schemas.microsoft.com/office/drawing/2014/main" id="{9543C1FE-061B-B35C-B6E0-7124E86FFE37}"/>
              </a:ext>
            </a:extLst>
          </p:cNvPr>
          <p:cNvSpPr/>
          <p:nvPr/>
        </p:nvSpPr>
        <p:spPr>
          <a:xfrm>
            <a:off x="4938544" y="3024301"/>
            <a:ext cx="5561964" cy="809397"/>
          </a:xfrm>
          <a:prstGeom prst="roundRect">
            <a:avLst>
              <a:gd name="adj" fmla="val 50000"/>
            </a:avLst>
          </a:prstGeom>
          <a:solidFill>
            <a:schemeClr val="accent3">
              <a:lumMod val="20000"/>
              <a:lumOff val="8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ES">
                <a:solidFill>
                  <a:srgbClr val="6F6F6F"/>
                </a:solidFill>
                <a:latin typeface="calibri" charset="0"/>
              </a:rPr>
              <a:t>Extender suavemente </a:t>
            </a:r>
            <a:r>
              <a:rPr kumimoji="0" lang="es-ES" b="0" i="0" u="none" strike="noStrike" kern="1200" cap="none" spc="0" normalizeH="0" baseline="0" noProof="0">
                <a:ln>
                  <a:noFill/>
                </a:ln>
                <a:solidFill>
                  <a:srgbClr val="6F6F6F"/>
                </a:solidFill>
                <a:effectLst/>
                <a:uLnTx/>
                <a:uFillTx/>
                <a:latin typeface="calibri" charset="0"/>
                <a:ea typeface="+mn-ea"/>
                <a:cs typeface="+mn-cs"/>
              </a:rPr>
              <a:t>con el dedo índice una </a:t>
            </a:r>
            <a:r>
              <a:rPr kumimoji="0" lang="es-ES" b="1" i="0" u="none" strike="noStrike" kern="1200" cap="none" spc="0" normalizeH="0" baseline="0" noProof="0">
                <a:ln>
                  <a:noFill/>
                </a:ln>
                <a:solidFill>
                  <a:srgbClr val="6F6F6F"/>
                </a:solidFill>
                <a:effectLst/>
                <a:uLnTx/>
                <a:uFillTx/>
                <a:latin typeface="calibri" charset="0"/>
                <a:ea typeface="+mn-ea"/>
                <a:cs typeface="+mn-cs"/>
              </a:rPr>
              <a:t>cantidad de producto comparable a un grano de arroz</a:t>
            </a:r>
            <a:r>
              <a:rPr kumimoji="0" lang="es-ES" b="0" i="0" u="none" strike="noStrike" kern="1200" cap="none" spc="0" normalizeH="0" baseline="0" noProof="0">
                <a:ln>
                  <a:noFill/>
                </a:ln>
                <a:solidFill>
                  <a:srgbClr val="6F6F6F"/>
                </a:solidFill>
                <a:effectLst/>
                <a:uLnTx/>
                <a:uFillTx/>
                <a:latin typeface="calibri" charset="0"/>
                <a:ea typeface="+mn-ea"/>
                <a:cs typeface="+mn-cs"/>
              </a:rPr>
              <a:t>.</a:t>
            </a:r>
            <a:endParaRPr kumimoji="0" lang="es-ES" b="0" i="0" u="none" strike="noStrike" kern="0" cap="none" spc="0" normalizeH="0" baseline="0" noProof="0">
              <a:ln>
                <a:noFill/>
              </a:ln>
              <a:solidFill>
                <a:srgbClr val="6F6F6F"/>
              </a:solidFill>
              <a:effectLst/>
              <a:uLnTx/>
              <a:uFillTx/>
              <a:latin typeface="Calibri" panose="020F0502020204030204"/>
              <a:ea typeface="+mn-ea"/>
              <a:cs typeface="+mn-cs"/>
            </a:endParaRPr>
          </a:p>
        </p:txBody>
      </p:sp>
      <p:sp>
        <p:nvSpPr>
          <p:cNvPr id="14" name="11 CuadroTexto">
            <a:extLst>
              <a:ext uri="{FF2B5EF4-FFF2-40B4-BE49-F238E27FC236}">
                <a16:creationId xmlns:a16="http://schemas.microsoft.com/office/drawing/2014/main" id="{C61D6714-048C-9EE1-406D-98E4F9245E5B}"/>
              </a:ext>
            </a:extLst>
          </p:cNvPr>
          <p:cNvSpPr txBox="1"/>
          <p:nvPr/>
        </p:nvSpPr>
        <p:spPr>
          <a:xfrm>
            <a:off x="4984473" y="2020217"/>
            <a:ext cx="6566703" cy="707886"/>
          </a:xfrm>
          <a:prstGeom prst="rect">
            <a:avLst/>
          </a:prstGeom>
          <a:noFill/>
        </p:spPr>
        <p:txBody>
          <a:bodyPr wrap="square" rtlCol="0">
            <a:spAutoFit/>
          </a:bodyPr>
          <a:lstStyle/>
          <a:p>
            <a:r>
              <a:rPr lang="es-ES" sz="2000">
                <a:solidFill>
                  <a:schemeClr val="tx1">
                    <a:lumMod val="65000"/>
                    <a:lumOff val="35000"/>
                  </a:schemeClr>
                </a:solidFill>
                <a:cs typeface="Arial" panose="020B0604020202020204" pitchFamily="34" charset="0"/>
              </a:rPr>
              <a:t>Realizaremos una </a:t>
            </a:r>
            <a:r>
              <a:rPr lang="es-ES" sz="2000" b="1">
                <a:solidFill>
                  <a:schemeClr val="accent2"/>
                </a:solidFill>
                <a:cs typeface="Arial" panose="020B0604020202020204" pitchFamily="34" charset="0"/>
              </a:rPr>
              <a:t>valoración individual </a:t>
            </a:r>
            <a:r>
              <a:rPr lang="es-ES" sz="2000">
                <a:solidFill>
                  <a:schemeClr val="tx1">
                    <a:lumMod val="65000"/>
                    <a:lumOff val="35000"/>
                  </a:schemeClr>
                </a:solidFill>
                <a:cs typeface="Arial" panose="020B0604020202020204" pitchFamily="34" charset="0"/>
              </a:rPr>
              <a:t>de cada uno de estos 3 atributos, siguiendo las recomendaciones previas</a:t>
            </a:r>
          </a:p>
        </p:txBody>
      </p:sp>
      <p:sp>
        <p:nvSpPr>
          <p:cNvPr id="28" name="Rectángulo 27">
            <a:extLst>
              <a:ext uri="{FF2B5EF4-FFF2-40B4-BE49-F238E27FC236}">
                <a16:creationId xmlns:a16="http://schemas.microsoft.com/office/drawing/2014/main" id="{4F057751-56D6-BD6E-BDC5-50671C6A352B}"/>
              </a:ext>
            </a:extLst>
          </p:cNvPr>
          <p:cNvSpPr/>
          <p:nvPr/>
        </p:nvSpPr>
        <p:spPr>
          <a:xfrm>
            <a:off x="1839815" y="5001639"/>
            <a:ext cx="1155771" cy="577797"/>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32" name="Grupo 31">
            <a:extLst>
              <a:ext uri="{FF2B5EF4-FFF2-40B4-BE49-F238E27FC236}">
                <a16:creationId xmlns:a16="http://schemas.microsoft.com/office/drawing/2014/main" id="{10084939-3558-2BB2-5833-205546F8046B}"/>
              </a:ext>
            </a:extLst>
          </p:cNvPr>
          <p:cNvGrpSpPr/>
          <p:nvPr/>
        </p:nvGrpSpPr>
        <p:grpSpPr>
          <a:xfrm>
            <a:off x="686753" y="1584784"/>
            <a:ext cx="2220880" cy="4865687"/>
            <a:chOff x="931329" y="1417766"/>
            <a:chExt cx="2233169" cy="4892611"/>
          </a:xfrm>
        </p:grpSpPr>
        <p:sp>
          <p:nvSpPr>
            <p:cNvPr id="18" name="Flecha: circular 17">
              <a:extLst>
                <a:ext uri="{FF2B5EF4-FFF2-40B4-BE49-F238E27FC236}">
                  <a16:creationId xmlns:a16="http://schemas.microsoft.com/office/drawing/2014/main" id="{D802F8CA-C3A2-9D9E-DD91-00594EED5EE9}"/>
                </a:ext>
              </a:extLst>
            </p:cNvPr>
            <p:cNvSpPr/>
            <p:nvPr/>
          </p:nvSpPr>
          <p:spPr>
            <a:xfrm>
              <a:off x="931329" y="2913287"/>
              <a:ext cx="2020594" cy="2020901"/>
            </a:xfrm>
            <a:prstGeom prst="circularArrow">
              <a:avLst>
                <a:gd name="adj1" fmla="val 10028"/>
                <a:gd name="adj2" fmla="val 1142322"/>
                <a:gd name="adj3" fmla="val 6038776"/>
                <a:gd name="adj4" fmla="val 16406046"/>
                <a:gd name="adj5" fmla="val 9872"/>
              </a:avLst>
            </a:prstGeom>
            <a:solidFill>
              <a:srgbClr val="318D85">
                <a:lumMod val="60000"/>
                <a:lumOff val="40000"/>
                <a:alpha val="7400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grpSp>
          <p:nvGrpSpPr>
            <p:cNvPr id="19" name="Grupo 18">
              <a:extLst>
                <a:ext uri="{FF2B5EF4-FFF2-40B4-BE49-F238E27FC236}">
                  <a16:creationId xmlns:a16="http://schemas.microsoft.com/office/drawing/2014/main" id="{1E8BCF82-7FE8-6F87-8C12-D54DF6B8E87A}"/>
                </a:ext>
              </a:extLst>
            </p:cNvPr>
            <p:cNvGrpSpPr/>
            <p:nvPr/>
          </p:nvGrpSpPr>
          <p:grpSpPr>
            <a:xfrm>
              <a:off x="1318909" y="3683852"/>
              <a:ext cx="1435935" cy="490265"/>
              <a:chOff x="789431" y="2560762"/>
              <a:chExt cx="1435935" cy="490265"/>
            </a:xfrm>
          </p:grpSpPr>
          <p:sp>
            <p:nvSpPr>
              <p:cNvPr id="20" name="Rectángulo 19">
                <a:extLst>
                  <a:ext uri="{FF2B5EF4-FFF2-40B4-BE49-F238E27FC236}">
                    <a16:creationId xmlns:a16="http://schemas.microsoft.com/office/drawing/2014/main" id="{1E74D13E-F8EF-E2B3-69AE-9E90621DC120}"/>
                  </a:ext>
                </a:extLst>
              </p:cNvPr>
              <p:cNvSpPr/>
              <p:nvPr/>
            </p:nvSpPr>
            <p:spPr>
              <a:xfrm>
                <a:off x="921766" y="2560762"/>
                <a:ext cx="980764" cy="49026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21" name="CuadroTexto 20">
                <a:extLst>
                  <a:ext uri="{FF2B5EF4-FFF2-40B4-BE49-F238E27FC236}">
                    <a16:creationId xmlns:a16="http://schemas.microsoft.com/office/drawing/2014/main" id="{3C15D7D4-7552-911E-7FB1-27B46E76392F}"/>
                  </a:ext>
                </a:extLst>
              </p:cNvPr>
              <p:cNvSpPr txBox="1"/>
              <p:nvPr/>
            </p:nvSpPr>
            <p:spPr>
              <a:xfrm>
                <a:off x="789431" y="2560762"/>
                <a:ext cx="1435935" cy="49026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2400" b="1" kern="1200">
                    <a:solidFill>
                      <a:srgbClr val="006782">
                        <a:lumMod val="75000"/>
                      </a:srgbClr>
                    </a:solidFill>
                    <a:latin typeface="Calibri" panose="020F0502020204030204"/>
                    <a:ea typeface="+mn-ea"/>
                    <a:cs typeface="Arial"/>
                  </a:rPr>
                  <a:t>Grasa</a:t>
                </a:r>
              </a:p>
            </p:txBody>
          </p:sp>
        </p:grpSp>
        <p:grpSp>
          <p:nvGrpSpPr>
            <p:cNvPr id="23" name="Grupo 22">
              <a:extLst>
                <a:ext uri="{FF2B5EF4-FFF2-40B4-BE49-F238E27FC236}">
                  <a16:creationId xmlns:a16="http://schemas.microsoft.com/office/drawing/2014/main" id="{2A059310-4F7F-206C-A083-F5DCAED441FE}"/>
                </a:ext>
              </a:extLst>
            </p:cNvPr>
            <p:cNvGrpSpPr/>
            <p:nvPr/>
          </p:nvGrpSpPr>
          <p:grpSpPr>
            <a:xfrm>
              <a:off x="1211613" y="2028557"/>
              <a:ext cx="1650526" cy="616867"/>
              <a:chOff x="1116502" y="2023764"/>
              <a:chExt cx="1650526" cy="616867"/>
            </a:xfrm>
          </p:grpSpPr>
          <p:sp>
            <p:nvSpPr>
              <p:cNvPr id="24" name="Rectángulo 23">
                <a:extLst>
                  <a:ext uri="{FF2B5EF4-FFF2-40B4-BE49-F238E27FC236}">
                    <a16:creationId xmlns:a16="http://schemas.microsoft.com/office/drawing/2014/main" id="{B10C383F-74CA-190C-0C47-4C8CD01977F2}"/>
                  </a:ext>
                </a:extLst>
              </p:cNvPr>
              <p:cNvSpPr/>
              <p:nvPr/>
            </p:nvSpPr>
            <p:spPr>
              <a:xfrm>
                <a:off x="1282849" y="2023764"/>
                <a:ext cx="1127332" cy="512363"/>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25" name="CuadroTexto 24">
                <a:extLst>
                  <a:ext uri="{FF2B5EF4-FFF2-40B4-BE49-F238E27FC236}">
                    <a16:creationId xmlns:a16="http://schemas.microsoft.com/office/drawing/2014/main" id="{488A8256-E009-1863-2E6D-27644D9ABCB4}"/>
                  </a:ext>
                </a:extLst>
              </p:cNvPr>
              <p:cNvSpPr txBox="1"/>
              <p:nvPr/>
            </p:nvSpPr>
            <p:spPr>
              <a:xfrm>
                <a:off x="1116502" y="2128268"/>
                <a:ext cx="1650526" cy="5123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2400" b="1" kern="1200">
                    <a:solidFill>
                      <a:srgbClr val="006782">
                        <a:lumMod val="75000"/>
                      </a:srgbClr>
                    </a:solidFill>
                    <a:latin typeface="Calibri" panose="020F0502020204030204"/>
                    <a:ea typeface="+mn-ea"/>
                    <a:cs typeface="Arial"/>
                  </a:rPr>
                  <a:t>Untabilidad</a:t>
                </a:r>
              </a:p>
            </p:txBody>
          </p:sp>
        </p:grpSp>
        <p:sp>
          <p:nvSpPr>
            <p:cNvPr id="26" name="Flecha: circular 25">
              <a:extLst>
                <a:ext uri="{FF2B5EF4-FFF2-40B4-BE49-F238E27FC236}">
                  <a16:creationId xmlns:a16="http://schemas.microsoft.com/office/drawing/2014/main" id="{CA45916A-FF82-9FA2-8AF2-1980332DBF96}"/>
                </a:ext>
              </a:extLst>
            </p:cNvPr>
            <p:cNvSpPr/>
            <p:nvPr/>
          </p:nvSpPr>
          <p:spPr>
            <a:xfrm flipH="1">
              <a:off x="931329" y="4289333"/>
              <a:ext cx="2020594" cy="2021044"/>
            </a:xfrm>
            <a:prstGeom prst="circularArrow">
              <a:avLst>
                <a:gd name="adj1" fmla="val 10537"/>
                <a:gd name="adj2" fmla="val 1273776"/>
                <a:gd name="adj3" fmla="val 6929946"/>
                <a:gd name="adj4" fmla="val 18187622"/>
                <a:gd name="adj5" fmla="val 9839"/>
              </a:avLst>
            </a:prstGeom>
            <a:solidFill>
              <a:srgbClr val="027F98">
                <a:alpha val="5800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0" name="CuadroTexto 29">
              <a:extLst>
                <a:ext uri="{FF2B5EF4-FFF2-40B4-BE49-F238E27FC236}">
                  <a16:creationId xmlns:a16="http://schemas.microsoft.com/office/drawing/2014/main" id="{DAB86B8B-87D7-A0EB-A61D-DBAD4E45CA83}"/>
                </a:ext>
              </a:extLst>
            </p:cNvPr>
            <p:cNvSpPr txBox="1"/>
            <p:nvPr/>
          </p:nvSpPr>
          <p:spPr>
            <a:xfrm>
              <a:off x="1451244" y="5083218"/>
              <a:ext cx="1713254" cy="5777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2400" b="1">
                  <a:solidFill>
                    <a:srgbClr val="006782">
                      <a:lumMod val="75000"/>
                    </a:srgbClr>
                  </a:solidFill>
                  <a:latin typeface="Calibri" panose="020F0502020204030204"/>
                  <a:cs typeface="Arial"/>
                </a:rPr>
                <a:t>Adhesividad a los 10 min</a:t>
              </a:r>
            </a:p>
          </p:txBody>
        </p:sp>
        <p:sp>
          <p:nvSpPr>
            <p:cNvPr id="31" name="Flecha: circular 30">
              <a:extLst>
                <a:ext uri="{FF2B5EF4-FFF2-40B4-BE49-F238E27FC236}">
                  <a16:creationId xmlns:a16="http://schemas.microsoft.com/office/drawing/2014/main" id="{AF569FA2-EFFA-4F86-2DC4-DF5492891971}"/>
                </a:ext>
              </a:extLst>
            </p:cNvPr>
            <p:cNvSpPr/>
            <p:nvPr/>
          </p:nvSpPr>
          <p:spPr>
            <a:xfrm flipH="1">
              <a:off x="931329" y="1417766"/>
              <a:ext cx="2020594" cy="2021044"/>
            </a:xfrm>
            <a:prstGeom prst="circularArrow">
              <a:avLst>
                <a:gd name="adj1" fmla="val 9052"/>
                <a:gd name="adj2" fmla="val 1273776"/>
                <a:gd name="adj3" fmla="val 3992775"/>
                <a:gd name="adj4" fmla="val 13144793"/>
                <a:gd name="adj5" fmla="val 9622"/>
              </a:avLst>
            </a:prstGeom>
            <a:solidFill>
              <a:srgbClr val="ED8A94">
                <a:alpha val="57647"/>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grpSp>
      <p:sp>
        <p:nvSpPr>
          <p:cNvPr id="8" name="Rectángulo: esquinas redondeadas 7">
            <a:extLst>
              <a:ext uri="{FF2B5EF4-FFF2-40B4-BE49-F238E27FC236}">
                <a16:creationId xmlns:a16="http://schemas.microsoft.com/office/drawing/2014/main" id="{9D96A6BD-1E1B-DD5B-C074-DD2CE3F6D2CA}"/>
              </a:ext>
            </a:extLst>
          </p:cNvPr>
          <p:cNvSpPr/>
          <p:nvPr/>
        </p:nvSpPr>
        <p:spPr>
          <a:xfrm>
            <a:off x="4938544" y="4862867"/>
            <a:ext cx="5561964" cy="809397"/>
          </a:xfrm>
          <a:prstGeom prst="roundRect">
            <a:avLst>
              <a:gd name="adj" fmla="val 50000"/>
            </a:avLst>
          </a:prstGeom>
          <a:solidFill>
            <a:srgbClr val="318D85">
              <a:lumMod val="20000"/>
              <a:lumOff val="80000"/>
            </a:srgbClr>
          </a:solidFill>
          <a:ln w="12700" cap="flat" cmpd="sng" algn="ctr">
            <a:noFill/>
            <a:prstDash val="solid"/>
            <a:miter lim="800000"/>
          </a:ln>
          <a:effectLst/>
        </p:spPr>
        <p:txBody>
          <a:bodyPr rtlCol="0" anchor="ctr"/>
          <a:lstStyle/>
          <a:p>
            <a:pPr>
              <a:spcAft>
                <a:spcPts val="1800"/>
              </a:spcAft>
              <a:buClr>
                <a:srgbClr val="AAC1E6"/>
              </a:buClr>
              <a:defRPr/>
            </a:pPr>
            <a:r>
              <a:rPr kumimoji="0" lang="es-ES" b="0" i="0" u="none" strike="noStrike" kern="1200" cap="none" spc="0" normalizeH="0" baseline="0" noProof="0">
                <a:ln>
                  <a:noFill/>
                </a:ln>
                <a:solidFill>
                  <a:schemeClr val="tx1">
                    <a:lumMod val="65000"/>
                    <a:lumOff val="35000"/>
                  </a:schemeClr>
                </a:solidFill>
                <a:effectLst/>
                <a:uLnTx/>
                <a:uFillTx/>
                <a:latin typeface="calibri" charset="0"/>
                <a:ea typeface="+mn-ea"/>
                <a:cs typeface="+mn-cs"/>
              </a:rPr>
              <a:t>Frotar realizando </a:t>
            </a:r>
            <a:r>
              <a:rPr kumimoji="0" lang="es-ES" b="1" i="0" u="none" strike="noStrike" kern="1200" cap="none" spc="0" normalizeH="0" baseline="0" noProof="0">
                <a:ln>
                  <a:noFill/>
                </a:ln>
                <a:solidFill>
                  <a:srgbClr val="1B5D77"/>
                </a:solidFill>
                <a:effectLst/>
                <a:uLnTx/>
                <a:uFillTx/>
                <a:latin typeface="calibri" charset="0"/>
                <a:ea typeface="+mn-ea"/>
                <a:cs typeface="+mn-cs"/>
              </a:rPr>
              <a:t>movimientos circulares</a:t>
            </a:r>
            <a:r>
              <a:rPr kumimoji="0" lang="es-ES" b="0" i="0" u="none" strike="noStrike" kern="1200" cap="none" spc="0" normalizeH="0" baseline="0" noProof="0">
                <a:ln>
                  <a:noFill/>
                </a:ln>
                <a:solidFill>
                  <a:schemeClr val="tx1">
                    <a:lumMod val="65000"/>
                    <a:lumOff val="35000"/>
                  </a:schemeClr>
                </a:solidFill>
                <a:effectLst/>
                <a:uLnTx/>
                <a:uFillTx/>
                <a:latin typeface="calibri" charset="0"/>
                <a:ea typeface="+mn-ea"/>
                <a:cs typeface="+mn-cs"/>
              </a:rPr>
              <a:t>.</a:t>
            </a:r>
          </a:p>
        </p:txBody>
      </p:sp>
      <p:sp>
        <p:nvSpPr>
          <p:cNvPr id="15" name="Rectángulo: esquinas redondeadas 14">
            <a:extLst>
              <a:ext uri="{FF2B5EF4-FFF2-40B4-BE49-F238E27FC236}">
                <a16:creationId xmlns:a16="http://schemas.microsoft.com/office/drawing/2014/main" id="{FA28AAE0-00B7-A93F-0771-D841EE32BAF8}"/>
              </a:ext>
            </a:extLst>
          </p:cNvPr>
          <p:cNvSpPr/>
          <p:nvPr/>
        </p:nvSpPr>
        <p:spPr>
          <a:xfrm>
            <a:off x="4938546" y="4862867"/>
            <a:ext cx="5561964" cy="809397"/>
          </a:xfrm>
          <a:prstGeom prst="roundRect">
            <a:avLst>
              <a:gd name="adj" fmla="val 50000"/>
            </a:avLst>
          </a:prstGeom>
          <a:solidFill>
            <a:srgbClr val="96DAD4"/>
          </a:solidFill>
          <a:ln w="12700" cap="flat" cmpd="sng" algn="ctr">
            <a:noFill/>
            <a:prstDash val="solid"/>
            <a:miter lim="800000"/>
          </a:ln>
          <a:effectLst/>
        </p:spPr>
        <p:txBody>
          <a:bodyPr rtlCol="0" anchor="ctr"/>
          <a:lstStyle/>
          <a:p>
            <a:pPr>
              <a:spcAft>
                <a:spcPts val="1800"/>
              </a:spcAft>
              <a:buClr>
                <a:srgbClr val="AAC1E6"/>
              </a:buClr>
              <a:defRPr/>
            </a:pPr>
            <a:r>
              <a:rPr kumimoji="0" lang="es-ES" b="0" i="0" u="none" strike="noStrike" kern="1200" cap="none" spc="0" normalizeH="0" baseline="0" noProof="0">
                <a:ln>
                  <a:noFill/>
                </a:ln>
                <a:solidFill>
                  <a:schemeClr val="bg1"/>
                </a:solidFill>
                <a:effectLst/>
                <a:uLnTx/>
                <a:uFillTx/>
                <a:latin typeface="calibri" charset="0"/>
                <a:ea typeface="+mn-ea"/>
                <a:cs typeface="+mn-cs"/>
              </a:rPr>
              <a:t>Frotar realizando </a:t>
            </a:r>
            <a:r>
              <a:rPr kumimoji="0" lang="es-ES" b="1" i="0" u="none" strike="noStrike" kern="1200" cap="none" spc="0" normalizeH="0" baseline="0" noProof="0">
                <a:ln>
                  <a:noFill/>
                </a:ln>
                <a:solidFill>
                  <a:schemeClr val="bg1"/>
                </a:solidFill>
                <a:effectLst/>
                <a:uLnTx/>
                <a:uFillTx/>
                <a:latin typeface="calibri" charset="0"/>
                <a:ea typeface="+mn-ea"/>
                <a:cs typeface="+mn-cs"/>
              </a:rPr>
              <a:t>movimientos circulares</a:t>
            </a:r>
            <a:r>
              <a:rPr kumimoji="0" lang="es-ES" b="0" i="0" u="none" strike="noStrike" kern="1200" cap="none" spc="0" normalizeH="0" baseline="0" noProof="0">
                <a:ln>
                  <a:noFill/>
                </a:ln>
                <a:solidFill>
                  <a:schemeClr val="bg1"/>
                </a:solidFill>
                <a:effectLst/>
                <a:uLnTx/>
                <a:uFillTx/>
                <a:latin typeface="calibri" charset="0"/>
                <a:ea typeface="+mn-ea"/>
                <a:cs typeface="+mn-cs"/>
              </a:rPr>
              <a:t>.</a:t>
            </a:r>
          </a:p>
        </p:txBody>
      </p:sp>
      <p:sp>
        <p:nvSpPr>
          <p:cNvPr id="16" name="Rectángulo: esquinas redondeadas 15">
            <a:extLst>
              <a:ext uri="{FF2B5EF4-FFF2-40B4-BE49-F238E27FC236}">
                <a16:creationId xmlns:a16="http://schemas.microsoft.com/office/drawing/2014/main" id="{D74EB5B8-96FC-7B59-BC75-92BCDF54063A}"/>
              </a:ext>
            </a:extLst>
          </p:cNvPr>
          <p:cNvSpPr/>
          <p:nvPr/>
        </p:nvSpPr>
        <p:spPr>
          <a:xfrm>
            <a:off x="4938544" y="3943584"/>
            <a:ext cx="5561964" cy="809397"/>
          </a:xfrm>
          <a:prstGeom prst="roundRect">
            <a:avLst>
              <a:gd name="adj" fmla="val 50000"/>
            </a:avLst>
          </a:prstGeom>
          <a:solidFill>
            <a:srgbClr val="6BB0BD"/>
          </a:solidFill>
          <a:ln w="12700" cap="flat" cmpd="sng" algn="ctr">
            <a:noFill/>
            <a:prstDash val="solid"/>
            <a:miter lim="800000"/>
          </a:ln>
          <a:effectLst/>
        </p:spPr>
        <p:txBody>
          <a:bodyPr rtlCol="0" anchor="ctr"/>
          <a:lstStyle/>
          <a:p>
            <a:pPr>
              <a:spcAft>
                <a:spcPts val="1800"/>
              </a:spcAft>
              <a:buClr>
                <a:srgbClr val="AAC1E6"/>
              </a:buClr>
              <a:defRPr/>
            </a:pPr>
            <a:r>
              <a:rPr kumimoji="0" lang="es-ES" b="0" i="0" u="none" strike="noStrike" kern="1200" cap="none" spc="0" normalizeH="0" baseline="0" noProof="0" dirty="0">
                <a:ln>
                  <a:noFill/>
                </a:ln>
                <a:solidFill>
                  <a:schemeClr val="bg1"/>
                </a:solidFill>
                <a:effectLst/>
                <a:uLnTx/>
                <a:uFillTx/>
                <a:latin typeface="calibri" charset="0"/>
                <a:ea typeface="+mn-ea"/>
                <a:cs typeface="+mn-cs"/>
              </a:rPr>
              <a:t>Aplicar en zonas distintas del </a:t>
            </a:r>
            <a:r>
              <a:rPr kumimoji="0" lang="es-ES" b="1" i="0" u="none" strike="noStrike" kern="1200" cap="none" spc="0" normalizeH="0" baseline="0" noProof="0" dirty="0">
                <a:ln>
                  <a:noFill/>
                </a:ln>
                <a:solidFill>
                  <a:schemeClr val="bg1"/>
                </a:solidFill>
                <a:effectLst/>
                <a:uLnTx/>
                <a:uFillTx/>
                <a:latin typeface="calibri" charset="0"/>
                <a:ea typeface="+mn-ea"/>
                <a:cs typeface="+mn-cs"/>
              </a:rPr>
              <a:t>antebrazo</a:t>
            </a:r>
            <a:r>
              <a:rPr kumimoji="0" lang="es-ES" b="0" i="0" u="none" strike="noStrike" kern="1200" cap="none" spc="0" normalizeH="0" baseline="0" noProof="0" dirty="0">
                <a:ln>
                  <a:noFill/>
                </a:ln>
                <a:solidFill>
                  <a:schemeClr val="bg1"/>
                </a:solidFill>
                <a:effectLst/>
                <a:uLnTx/>
                <a:uFillTx/>
                <a:latin typeface="calibri" charset="0"/>
                <a:ea typeface="+mn-ea"/>
                <a:cs typeface="+mn-cs"/>
              </a:rPr>
              <a:t> formando </a:t>
            </a:r>
            <a:br>
              <a:rPr kumimoji="0" lang="es-ES" b="0" i="0" u="none" strike="noStrike" kern="1200" cap="none" spc="0" normalizeH="0" baseline="0" noProof="0" dirty="0">
                <a:ln>
                  <a:noFill/>
                </a:ln>
                <a:solidFill>
                  <a:schemeClr val="bg1"/>
                </a:solidFill>
                <a:effectLst/>
                <a:uLnTx/>
                <a:uFillTx/>
                <a:latin typeface="calibri" charset="0"/>
                <a:ea typeface="+mn-ea"/>
                <a:cs typeface="+mn-cs"/>
              </a:rPr>
            </a:br>
            <a:r>
              <a:rPr kumimoji="0" lang="es-ES" b="0" i="0" u="none" strike="noStrike" kern="1200" cap="none" spc="0" normalizeH="0" baseline="0" noProof="0" dirty="0">
                <a:ln>
                  <a:noFill/>
                </a:ln>
                <a:solidFill>
                  <a:schemeClr val="bg1"/>
                </a:solidFill>
                <a:effectLst/>
                <a:uLnTx/>
                <a:uFillTx/>
                <a:latin typeface="calibri" charset="0"/>
                <a:ea typeface="+mn-ea"/>
                <a:cs typeface="+mn-cs"/>
              </a:rPr>
              <a:t>un </a:t>
            </a:r>
            <a:r>
              <a:rPr kumimoji="0" lang="es-ES" b="1" i="0" u="none" strike="noStrike" kern="1200" cap="none" spc="0" normalizeH="0" baseline="0" noProof="0" dirty="0">
                <a:ln>
                  <a:noFill/>
                </a:ln>
                <a:solidFill>
                  <a:schemeClr val="bg1"/>
                </a:solidFill>
                <a:effectLst/>
                <a:uLnTx/>
                <a:uFillTx/>
                <a:latin typeface="calibri" charset="0"/>
                <a:ea typeface="+mn-ea"/>
                <a:cs typeface="+mn-cs"/>
              </a:rPr>
              <a:t>círculo de unos 5 cm de diámetro</a:t>
            </a:r>
            <a:r>
              <a:rPr kumimoji="0" lang="es-ES" b="0" i="0" u="none" strike="noStrike" kern="1200" cap="none" spc="0" normalizeH="0" baseline="0" noProof="0" dirty="0">
                <a:ln>
                  <a:noFill/>
                </a:ln>
                <a:solidFill>
                  <a:schemeClr val="bg1"/>
                </a:solidFill>
                <a:effectLst/>
                <a:uLnTx/>
                <a:uFillTx/>
                <a:latin typeface="calibri" charset="0"/>
                <a:ea typeface="+mn-ea"/>
                <a:cs typeface="+mn-cs"/>
              </a:rPr>
              <a:t>.</a:t>
            </a:r>
          </a:p>
        </p:txBody>
      </p:sp>
    </p:spTree>
    <p:extLst>
      <p:ext uri="{BB962C8B-B14F-4D97-AF65-F5344CB8AC3E}">
        <p14:creationId xmlns:p14="http://schemas.microsoft.com/office/powerpoint/2010/main" val="58058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A8708C-3C59-45A7-24E8-EB4D10E50FD1}"/>
              </a:ext>
            </a:extLst>
          </p:cNvPr>
          <p:cNvSpPr>
            <a:spLocks noGrp="1"/>
          </p:cNvSpPr>
          <p:nvPr>
            <p:ph type="title"/>
          </p:nvPr>
        </p:nvSpPr>
        <p:spPr/>
        <p:txBody>
          <a:bodyPr/>
          <a:lstStyle/>
          <a:p>
            <a:r>
              <a:rPr lang="es-ES" dirty="0"/>
              <a:t>Taller de formas galénicas</a:t>
            </a:r>
          </a:p>
        </p:txBody>
      </p:sp>
      <p:sp>
        <p:nvSpPr>
          <p:cNvPr id="3" name="Marcador de contenido 10">
            <a:extLst>
              <a:ext uri="{FF2B5EF4-FFF2-40B4-BE49-F238E27FC236}">
                <a16:creationId xmlns:a16="http://schemas.microsoft.com/office/drawing/2014/main" id="{4CB78AE6-4C3C-DB50-0F01-C4B6A7C0A3F7}"/>
              </a:ext>
            </a:extLst>
          </p:cNvPr>
          <p:cNvSpPr>
            <a:spLocks noGrp="1"/>
          </p:cNvSpPr>
          <p:nvPr>
            <p:ph idx="1"/>
          </p:nvPr>
        </p:nvSpPr>
        <p:spPr>
          <a:xfrm>
            <a:off x="3789775" y="2136421"/>
            <a:ext cx="7218997" cy="1011304"/>
          </a:xfrm>
        </p:spPr>
        <p:txBody>
          <a:bodyPr anchor="ctr">
            <a:normAutofit fontScale="92500" lnSpcReduction="10000"/>
          </a:bodyPr>
          <a:lstStyle/>
          <a:p>
            <a:pPr marL="0" indent="0" algn="just">
              <a:lnSpc>
                <a:spcPct val="100000"/>
              </a:lnSpc>
              <a:spcBef>
                <a:spcPts val="0"/>
              </a:spcBef>
              <a:spcAft>
                <a:spcPts val="1800"/>
              </a:spcAft>
              <a:buNone/>
            </a:pPr>
            <a:r>
              <a:rPr lang="es-ES"/>
              <a:t>Después de </a:t>
            </a:r>
            <a:r>
              <a:rPr lang="es-ES" sz="2800" b="1"/>
              <a:t>frotar 3 veces </a:t>
            </a:r>
            <a:r>
              <a:rPr lang="es-ES"/>
              <a:t>(en círculos), evaluar la </a:t>
            </a:r>
            <a:r>
              <a:rPr lang="es-ES" b="1">
                <a:solidFill>
                  <a:srgbClr val="ED8A94"/>
                </a:solidFill>
              </a:rPr>
              <a:t>UNTABILIDAD </a:t>
            </a:r>
            <a:r>
              <a:rPr lang="es-ES">
                <a:solidFill>
                  <a:srgbClr val="ED8A94"/>
                </a:solidFill>
              </a:rPr>
              <a:t>(</a:t>
            </a:r>
            <a:r>
              <a:rPr lang="es-ES" sz="2000">
                <a:solidFill>
                  <a:srgbClr val="ED8A94"/>
                </a:solidFill>
              </a:rPr>
              <a:t>como se extiende el producto sobre la piel</a:t>
            </a:r>
            <a:r>
              <a:rPr lang="es-ES">
                <a:solidFill>
                  <a:srgbClr val="ED8A94"/>
                </a:solidFill>
              </a:rPr>
              <a:t>) </a:t>
            </a:r>
            <a:r>
              <a:rPr lang="es-ES"/>
              <a:t>de cada muestra.</a:t>
            </a:r>
          </a:p>
        </p:txBody>
      </p:sp>
      <p:sp>
        <p:nvSpPr>
          <p:cNvPr id="5" name="Marcador de texto 4">
            <a:extLst>
              <a:ext uri="{FF2B5EF4-FFF2-40B4-BE49-F238E27FC236}">
                <a16:creationId xmlns:a16="http://schemas.microsoft.com/office/drawing/2014/main" id="{B7205D2E-6F5F-91F7-5A24-FE002F97FDBA}"/>
              </a:ext>
            </a:extLst>
          </p:cNvPr>
          <p:cNvSpPr>
            <a:spLocks noGrp="1"/>
          </p:cNvSpPr>
          <p:nvPr>
            <p:ph type="body" sz="quarter" idx="13"/>
          </p:nvPr>
        </p:nvSpPr>
        <p:spPr/>
        <p:txBody>
          <a:bodyPr/>
          <a:lstStyle/>
          <a:p>
            <a:r>
              <a:rPr lang="es-ES"/>
              <a:t>Propiedades sensoriales a evaluar</a:t>
            </a:r>
          </a:p>
        </p:txBody>
      </p:sp>
      <p:sp>
        <p:nvSpPr>
          <p:cNvPr id="28" name="Rectángulo 27">
            <a:extLst>
              <a:ext uri="{FF2B5EF4-FFF2-40B4-BE49-F238E27FC236}">
                <a16:creationId xmlns:a16="http://schemas.microsoft.com/office/drawing/2014/main" id="{4F057751-56D6-BD6E-BDC5-50671C6A352B}"/>
              </a:ext>
            </a:extLst>
          </p:cNvPr>
          <p:cNvSpPr/>
          <p:nvPr/>
        </p:nvSpPr>
        <p:spPr>
          <a:xfrm>
            <a:off x="1839815" y="5001639"/>
            <a:ext cx="1155771" cy="577797"/>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32" name="Grupo 31">
            <a:extLst>
              <a:ext uri="{FF2B5EF4-FFF2-40B4-BE49-F238E27FC236}">
                <a16:creationId xmlns:a16="http://schemas.microsoft.com/office/drawing/2014/main" id="{10084939-3558-2BB2-5833-205546F8046B}"/>
              </a:ext>
            </a:extLst>
          </p:cNvPr>
          <p:cNvGrpSpPr/>
          <p:nvPr/>
        </p:nvGrpSpPr>
        <p:grpSpPr>
          <a:xfrm>
            <a:off x="686753" y="1584784"/>
            <a:ext cx="2009474" cy="4865687"/>
            <a:chOff x="931329" y="1417766"/>
            <a:chExt cx="2020594" cy="4892611"/>
          </a:xfrm>
        </p:grpSpPr>
        <p:grpSp>
          <p:nvGrpSpPr>
            <p:cNvPr id="19" name="Grupo 18">
              <a:extLst>
                <a:ext uri="{FF2B5EF4-FFF2-40B4-BE49-F238E27FC236}">
                  <a16:creationId xmlns:a16="http://schemas.microsoft.com/office/drawing/2014/main" id="{1E8BCF82-7FE8-6F87-8C12-D54DF6B8E87A}"/>
                </a:ext>
              </a:extLst>
            </p:cNvPr>
            <p:cNvGrpSpPr/>
            <p:nvPr/>
          </p:nvGrpSpPr>
          <p:grpSpPr>
            <a:xfrm>
              <a:off x="1318909" y="3683852"/>
              <a:ext cx="1435935" cy="490265"/>
              <a:chOff x="789431" y="2560762"/>
              <a:chExt cx="1435935" cy="490265"/>
            </a:xfrm>
          </p:grpSpPr>
          <p:sp>
            <p:nvSpPr>
              <p:cNvPr id="20" name="Rectángulo 19">
                <a:extLst>
                  <a:ext uri="{FF2B5EF4-FFF2-40B4-BE49-F238E27FC236}">
                    <a16:creationId xmlns:a16="http://schemas.microsoft.com/office/drawing/2014/main" id="{1E74D13E-F8EF-E2B3-69AE-9E90621DC120}"/>
                  </a:ext>
                </a:extLst>
              </p:cNvPr>
              <p:cNvSpPr/>
              <p:nvPr/>
            </p:nvSpPr>
            <p:spPr>
              <a:xfrm>
                <a:off x="921766" y="2560762"/>
                <a:ext cx="980764" cy="49026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21" name="CuadroTexto 20">
                <a:extLst>
                  <a:ext uri="{FF2B5EF4-FFF2-40B4-BE49-F238E27FC236}">
                    <a16:creationId xmlns:a16="http://schemas.microsoft.com/office/drawing/2014/main" id="{3C15D7D4-7552-911E-7FB1-27B46E76392F}"/>
                  </a:ext>
                </a:extLst>
              </p:cNvPr>
              <p:cNvSpPr txBox="1"/>
              <p:nvPr/>
            </p:nvSpPr>
            <p:spPr>
              <a:xfrm>
                <a:off x="789431" y="2560762"/>
                <a:ext cx="1435935" cy="49026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2400" kern="1200">
                    <a:solidFill>
                      <a:schemeClr val="accent5">
                        <a:lumMod val="60000"/>
                        <a:lumOff val="40000"/>
                      </a:schemeClr>
                    </a:solidFill>
                    <a:latin typeface="Calibri" panose="020F0502020204030204"/>
                    <a:ea typeface="+mn-ea"/>
                    <a:cs typeface="Arial"/>
                  </a:rPr>
                  <a:t>Grasa</a:t>
                </a:r>
              </a:p>
            </p:txBody>
          </p:sp>
        </p:grpSp>
        <p:grpSp>
          <p:nvGrpSpPr>
            <p:cNvPr id="23" name="Grupo 22">
              <a:extLst>
                <a:ext uri="{FF2B5EF4-FFF2-40B4-BE49-F238E27FC236}">
                  <a16:creationId xmlns:a16="http://schemas.microsoft.com/office/drawing/2014/main" id="{2A059310-4F7F-206C-A083-F5DCAED441FE}"/>
                </a:ext>
              </a:extLst>
            </p:cNvPr>
            <p:cNvGrpSpPr/>
            <p:nvPr/>
          </p:nvGrpSpPr>
          <p:grpSpPr>
            <a:xfrm>
              <a:off x="1211613" y="2028557"/>
              <a:ext cx="1650526" cy="616867"/>
              <a:chOff x="1116502" y="2023764"/>
              <a:chExt cx="1650526" cy="616867"/>
            </a:xfrm>
          </p:grpSpPr>
          <p:sp>
            <p:nvSpPr>
              <p:cNvPr id="24" name="Rectángulo 23">
                <a:extLst>
                  <a:ext uri="{FF2B5EF4-FFF2-40B4-BE49-F238E27FC236}">
                    <a16:creationId xmlns:a16="http://schemas.microsoft.com/office/drawing/2014/main" id="{B10C383F-74CA-190C-0C47-4C8CD01977F2}"/>
                  </a:ext>
                </a:extLst>
              </p:cNvPr>
              <p:cNvSpPr/>
              <p:nvPr/>
            </p:nvSpPr>
            <p:spPr>
              <a:xfrm>
                <a:off x="1282849" y="2023764"/>
                <a:ext cx="1127332" cy="512363"/>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25" name="CuadroTexto 24">
                <a:extLst>
                  <a:ext uri="{FF2B5EF4-FFF2-40B4-BE49-F238E27FC236}">
                    <a16:creationId xmlns:a16="http://schemas.microsoft.com/office/drawing/2014/main" id="{488A8256-E009-1863-2E6D-27644D9ABCB4}"/>
                  </a:ext>
                </a:extLst>
              </p:cNvPr>
              <p:cNvSpPr txBox="1"/>
              <p:nvPr/>
            </p:nvSpPr>
            <p:spPr>
              <a:xfrm>
                <a:off x="1116502" y="2128268"/>
                <a:ext cx="1650526" cy="5123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2400" b="1" kern="1200">
                    <a:solidFill>
                      <a:srgbClr val="006782">
                        <a:lumMod val="75000"/>
                      </a:srgbClr>
                    </a:solidFill>
                    <a:latin typeface="Calibri" panose="020F0502020204030204"/>
                    <a:ea typeface="+mn-ea"/>
                    <a:cs typeface="Arial"/>
                  </a:rPr>
                  <a:t>Untabilidad</a:t>
                </a:r>
              </a:p>
            </p:txBody>
          </p:sp>
        </p:grpSp>
        <p:sp>
          <p:nvSpPr>
            <p:cNvPr id="26" name="Flecha: circular 25">
              <a:extLst>
                <a:ext uri="{FF2B5EF4-FFF2-40B4-BE49-F238E27FC236}">
                  <a16:creationId xmlns:a16="http://schemas.microsoft.com/office/drawing/2014/main" id="{CA45916A-FF82-9FA2-8AF2-1980332DBF96}"/>
                </a:ext>
              </a:extLst>
            </p:cNvPr>
            <p:cNvSpPr/>
            <p:nvPr/>
          </p:nvSpPr>
          <p:spPr>
            <a:xfrm flipH="1">
              <a:off x="931329" y="4289333"/>
              <a:ext cx="2020594" cy="2021044"/>
            </a:xfrm>
            <a:prstGeom prst="circularArrow">
              <a:avLst>
                <a:gd name="adj1" fmla="val 10537"/>
                <a:gd name="adj2" fmla="val 1273776"/>
                <a:gd name="adj3" fmla="val 6929946"/>
                <a:gd name="adj4" fmla="val 18187622"/>
                <a:gd name="adj5" fmla="val 9839"/>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1" name="Flecha: circular 30">
              <a:extLst>
                <a:ext uri="{FF2B5EF4-FFF2-40B4-BE49-F238E27FC236}">
                  <a16:creationId xmlns:a16="http://schemas.microsoft.com/office/drawing/2014/main" id="{AF569FA2-EFFA-4F86-2DC4-DF5492891971}"/>
                </a:ext>
              </a:extLst>
            </p:cNvPr>
            <p:cNvSpPr/>
            <p:nvPr/>
          </p:nvSpPr>
          <p:spPr>
            <a:xfrm flipH="1">
              <a:off x="931329" y="1417766"/>
              <a:ext cx="2020594" cy="2021044"/>
            </a:xfrm>
            <a:prstGeom prst="circularArrow">
              <a:avLst>
                <a:gd name="adj1" fmla="val 9052"/>
                <a:gd name="adj2" fmla="val 1273776"/>
                <a:gd name="adj3" fmla="val 3992775"/>
                <a:gd name="adj4" fmla="val 13144793"/>
                <a:gd name="adj5" fmla="val 9622"/>
              </a:avLst>
            </a:prstGeom>
            <a:solidFill>
              <a:srgbClr val="ED8A94">
                <a:alpha val="5800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grpSp>
      <p:grpSp>
        <p:nvGrpSpPr>
          <p:cNvPr id="13" name="Grupo 12">
            <a:extLst>
              <a:ext uri="{FF2B5EF4-FFF2-40B4-BE49-F238E27FC236}">
                <a16:creationId xmlns:a16="http://schemas.microsoft.com/office/drawing/2014/main" id="{610F60A9-7B0F-BD91-2A64-711223632050}"/>
              </a:ext>
            </a:extLst>
          </p:cNvPr>
          <p:cNvGrpSpPr/>
          <p:nvPr/>
        </p:nvGrpSpPr>
        <p:grpSpPr>
          <a:xfrm>
            <a:off x="4224015" y="3429000"/>
            <a:ext cx="3743969" cy="2506273"/>
            <a:chOff x="4224015" y="3429000"/>
            <a:chExt cx="3743969" cy="2506273"/>
          </a:xfrm>
        </p:grpSpPr>
        <p:pic>
          <p:nvPicPr>
            <p:cNvPr id="6" name="Imagen 5">
              <a:extLst>
                <a:ext uri="{FF2B5EF4-FFF2-40B4-BE49-F238E27FC236}">
                  <a16:creationId xmlns:a16="http://schemas.microsoft.com/office/drawing/2014/main" id="{93834787-247B-B595-CF44-B68779DBF63D}"/>
                </a:ext>
              </a:extLst>
            </p:cNvPr>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t="8733" b="11724"/>
            <a:stretch/>
          </p:blipFill>
          <p:spPr>
            <a:xfrm>
              <a:off x="4224015" y="3429000"/>
              <a:ext cx="3743969" cy="2506273"/>
            </a:xfrm>
            <a:prstGeom prst="roundRect">
              <a:avLst>
                <a:gd name="adj" fmla="val 5439"/>
              </a:avLst>
            </a:prstGeom>
            <a:ln w="28575">
              <a:solidFill>
                <a:srgbClr val="ED8A94"/>
              </a:solidFill>
            </a:ln>
            <a:effectLst>
              <a:innerShdw blurRad="114300" dist="50800">
                <a:srgbClr val="000000">
                  <a:alpha val="0"/>
                </a:srgbClr>
              </a:innerShdw>
            </a:effectLst>
          </p:spPr>
        </p:pic>
        <p:pic>
          <p:nvPicPr>
            <p:cNvPr id="12" name="Imagen 11" descr="Imagen que contiene objeto, reloj&#10;&#10;Descripción generada automáticamente">
              <a:extLst>
                <a:ext uri="{FF2B5EF4-FFF2-40B4-BE49-F238E27FC236}">
                  <a16:creationId xmlns:a16="http://schemas.microsoft.com/office/drawing/2014/main" id="{2F2C8A6B-0887-B87F-C729-695AB07EFB3B}"/>
                </a:ext>
              </a:extLst>
            </p:cNvPr>
            <p:cNvPicPr>
              <a:picLocks noChangeAspect="1"/>
            </p:cNvPicPr>
            <p:nvPr/>
          </p:nvPicPr>
          <p:blipFill>
            <a:blip r:embed="rId4"/>
            <a:stretch>
              <a:fillRect/>
            </a:stretch>
          </p:blipFill>
          <p:spPr>
            <a:xfrm>
              <a:off x="4597620" y="3749227"/>
              <a:ext cx="2071299" cy="2071299"/>
            </a:xfrm>
            <a:prstGeom prst="rect">
              <a:avLst/>
            </a:prstGeom>
          </p:spPr>
        </p:pic>
      </p:grpSp>
    </p:spTree>
    <p:extLst>
      <p:ext uri="{BB962C8B-B14F-4D97-AF65-F5344CB8AC3E}">
        <p14:creationId xmlns:p14="http://schemas.microsoft.com/office/powerpoint/2010/main" val="1528563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A8708C-3C59-45A7-24E8-EB4D10E50FD1}"/>
              </a:ext>
            </a:extLst>
          </p:cNvPr>
          <p:cNvSpPr>
            <a:spLocks noGrp="1"/>
          </p:cNvSpPr>
          <p:nvPr>
            <p:ph type="title"/>
          </p:nvPr>
        </p:nvSpPr>
        <p:spPr/>
        <p:txBody>
          <a:bodyPr/>
          <a:lstStyle/>
          <a:p>
            <a:r>
              <a:rPr lang="es-ES" dirty="0"/>
              <a:t>Taller de formas galénicas</a:t>
            </a:r>
          </a:p>
        </p:txBody>
      </p:sp>
      <p:sp>
        <p:nvSpPr>
          <p:cNvPr id="3" name="Marcador de contenido 10">
            <a:extLst>
              <a:ext uri="{FF2B5EF4-FFF2-40B4-BE49-F238E27FC236}">
                <a16:creationId xmlns:a16="http://schemas.microsoft.com/office/drawing/2014/main" id="{4CB78AE6-4C3C-DB50-0F01-C4B6A7C0A3F7}"/>
              </a:ext>
            </a:extLst>
          </p:cNvPr>
          <p:cNvSpPr>
            <a:spLocks noGrp="1"/>
          </p:cNvSpPr>
          <p:nvPr>
            <p:ph idx="1"/>
          </p:nvPr>
        </p:nvSpPr>
        <p:spPr>
          <a:xfrm>
            <a:off x="3789775" y="2136421"/>
            <a:ext cx="7715472" cy="1011304"/>
          </a:xfrm>
        </p:spPr>
        <p:txBody>
          <a:bodyPr anchor="ctr">
            <a:normAutofit fontScale="92500" lnSpcReduction="10000"/>
          </a:bodyPr>
          <a:lstStyle/>
          <a:p>
            <a:pPr marL="0" indent="0" algn="just">
              <a:lnSpc>
                <a:spcPct val="100000"/>
              </a:lnSpc>
              <a:spcBef>
                <a:spcPts val="0"/>
              </a:spcBef>
              <a:spcAft>
                <a:spcPts val="1800"/>
              </a:spcAft>
              <a:buNone/>
            </a:pPr>
            <a:r>
              <a:rPr lang="es-ES" dirty="0"/>
              <a:t>Después de </a:t>
            </a:r>
            <a:r>
              <a:rPr lang="es-ES" sz="2600" b="1" dirty="0"/>
              <a:t>frotar 15 veces </a:t>
            </a:r>
            <a:r>
              <a:rPr lang="es-ES" dirty="0"/>
              <a:t>(en círculos), evaluar la </a:t>
            </a:r>
            <a:r>
              <a:rPr lang="es-ES" b="1" dirty="0">
                <a:solidFill>
                  <a:srgbClr val="00C0BB"/>
                </a:solidFill>
              </a:rPr>
              <a:t>SENSACIÓN GRASA</a:t>
            </a:r>
            <a:r>
              <a:rPr lang="es-ES" dirty="0">
                <a:solidFill>
                  <a:srgbClr val="00C0BB"/>
                </a:solidFill>
              </a:rPr>
              <a:t> (sensación que se percibe cuando se está extendiendo el producto) </a:t>
            </a:r>
            <a:r>
              <a:rPr lang="es-ES" dirty="0"/>
              <a:t>de cada muestra.</a:t>
            </a:r>
          </a:p>
        </p:txBody>
      </p:sp>
      <p:sp>
        <p:nvSpPr>
          <p:cNvPr id="5" name="Marcador de texto 4">
            <a:extLst>
              <a:ext uri="{FF2B5EF4-FFF2-40B4-BE49-F238E27FC236}">
                <a16:creationId xmlns:a16="http://schemas.microsoft.com/office/drawing/2014/main" id="{B7205D2E-6F5F-91F7-5A24-FE002F97FDBA}"/>
              </a:ext>
            </a:extLst>
          </p:cNvPr>
          <p:cNvSpPr>
            <a:spLocks noGrp="1"/>
          </p:cNvSpPr>
          <p:nvPr>
            <p:ph type="body" sz="quarter" idx="13"/>
          </p:nvPr>
        </p:nvSpPr>
        <p:spPr/>
        <p:txBody>
          <a:bodyPr/>
          <a:lstStyle/>
          <a:p>
            <a:r>
              <a:rPr lang="es-ES"/>
              <a:t>Propiedades sensoriales a evaluar</a:t>
            </a:r>
          </a:p>
        </p:txBody>
      </p:sp>
      <p:sp>
        <p:nvSpPr>
          <p:cNvPr id="28" name="Rectángulo 27">
            <a:extLst>
              <a:ext uri="{FF2B5EF4-FFF2-40B4-BE49-F238E27FC236}">
                <a16:creationId xmlns:a16="http://schemas.microsoft.com/office/drawing/2014/main" id="{4F057751-56D6-BD6E-BDC5-50671C6A352B}"/>
              </a:ext>
            </a:extLst>
          </p:cNvPr>
          <p:cNvSpPr/>
          <p:nvPr/>
        </p:nvSpPr>
        <p:spPr>
          <a:xfrm>
            <a:off x="1839815" y="5001639"/>
            <a:ext cx="1155771" cy="577797"/>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32" name="Grupo 31">
            <a:extLst>
              <a:ext uri="{FF2B5EF4-FFF2-40B4-BE49-F238E27FC236}">
                <a16:creationId xmlns:a16="http://schemas.microsoft.com/office/drawing/2014/main" id="{10084939-3558-2BB2-5833-205546F8046B}"/>
              </a:ext>
            </a:extLst>
          </p:cNvPr>
          <p:cNvGrpSpPr/>
          <p:nvPr/>
        </p:nvGrpSpPr>
        <p:grpSpPr>
          <a:xfrm>
            <a:off x="686753" y="2192214"/>
            <a:ext cx="2009474" cy="2889641"/>
            <a:chOff x="931329" y="2028557"/>
            <a:chExt cx="2020594" cy="2905631"/>
          </a:xfrm>
        </p:grpSpPr>
        <p:sp>
          <p:nvSpPr>
            <p:cNvPr id="18" name="Flecha: circular 17">
              <a:extLst>
                <a:ext uri="{FF2B5EF4-FFF2-40B4-BE49-F238E27FC236}">
                  <a16:creationId xmlns:a16="http://schemas.microsoft.com/office/drawing/2014/main" id="{D802F8CA-C3A2-9D9E-DD91-00594EED5EE9}"/>
                </a:ext>
              </a:extLst>
            </p:cNvPr>
            <p:cNvSpPr/>
            <p:nvPr/>
          </p:nvSpPr>
          <p:spPr>
            <a:xfrm>
              <a:off x="931329" y="2913287"/>
              <a:ext cx="2020594" cy="2020901"/>
            </a:xfrm>
            <a:prstGeom prst="circularArrow">
              <a:avLst>
                <a:gd name="adj1" fmla="val 10028"/>
                <a:gd name="adj2" fmla="val 1142322"/>
                <a:gd name="adj3" fmla="val 6038776"/>
                <a:gd name="adj4" fmla="val 16406046"/>
                <a:gd name="adj5" fmla="val 9872"/>
              </a:avLst>
            </a:prstGeom>
            <a:solidFill>
              <a:srgbClr val="318D85">
                <a:lumMod val="60000"/>
                <a:lumOff val="40000"/>
                <a:alpha val="7400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grpSp>
          <p:nvGrpSpPr>
            <p:cNvPr id="19" name="Grupo 18">
              <a:extLst>
                <a:ext uri="{FF2B5EF4-FFF2-40B4-BE49-F238E27FC236}">
                  <a16:creationId xmlns:a16="http://schemas.microsoft.com/office/drawing/2014/main" id="{1E8BCF82-7FE8-6F87-8C12-D54DF6B8E87A}"/>
                </a:ext>
              </a:extLst>
            </p:cNvPr>
            <p:cNvGrpSpPr/>
            <p:nvPr/>
          </p:nvGrpSpPr>
          <p:grpSpPr>
            <a:xfrm>
              <a:off x="1318909" y="3683852"/>
              <a:ext cx="1435935" cy="490265"/>
              <a:chOff x="789431" y="2560762"/>
              <a:chExt cx="1435935" cy="490265"/>
            </a:xfrm>
          </p:grpSpPr>
          <p:sp>
            <p:nvSpPr>
              <p:cNvPr id="20" name="Rectángulo 19">
                <a:extLst>
                  <a:ext uri="{FF2B5EF4-FFF2-40B4-BE49-F238E27FC236}">
                    <a16:creationId xmlns:a16="http://schemas.microsoft.com/office/drawing/2014/main" id="{1E74D13E-F8EF-E2B3-69AE-9E90621DC120}"/>
                  </a:ext>
                </a:extLst>
              </p:cNvPr>
              <p:cNvSpPr/>
              <p:nvPr/>
            </p:nvSpPr>
            <p:spPr>
              <a:xfrm>
                <a:off x="921766" y="2560762"/>
                <a:ext cx="980764" cy="49026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21" name="CuadroTexto 20">
                <a:extLst>
                  <a:ext uri="{FF2B5EF4-FFF2-40B4-BE49-F238E27FC236}">
                    <a16:creationId xmlns:a16="http://schemas.microsoft.com/office/drawing/2014/main" id="{3C15D7D4-7552-911E-7FB1-27B46E76392F}"/>
                  </a:ext>
                </a:extLst>
              </p:cNvPr>
              <p:cNvSpPr txBox="1"/>
              <p:nvPr/>
            </p:nvSpPr>
            <p:spPr>
              <a:xfrm>
                <a:off x="789431" y="2560762"/>
                <a:ext cx="1435935" cy="49026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2400" b="1" kern="1200">
                    <a:solidFill>
                      <a:srgbClr val="006782">
                        <a:lumMod val="75000"/>
                      </a:srgbClr>
                    </a:solidFill>
                    <a:latin typeface="Calibri" panose="020F0502020204030204"/>
                    <a:ea typeface="+mn-ea"/>
                    <a:cs typeface="Arial"/>
                  </a:rPr>
                  <a:t>Grasa</a:t>
                </a:r>
              </a:p>
            </p:txBody>
          </p:sp>
        </p:grpSp>
        <p:grpSp>
          <p:nvGrpSpPr>
            <p:cNvPr id="23" name="Grupo 22">
              <a:extLst>
                <a:ext uri="{FF2B5EF4-FFF2-40B4-BE49-F238E27FC236}">
                  <a16:creationId xmlns:a16="http://schemas.microsoft.com/office/drawing/2014/main" id="{2A059310-4F7F-206C-A083-F5DCAED441FE}"/>
                </a:ext>
              </a:extLst>
            </p:cNvPr>
            <p:cNvGrpSpPr/>
            <p:nvPr/>
          </p:nvGrpSpPr>
          <p:grpSpPr>
            <a:xfrm>
              <a:off x="1211613" y="2028557"/>
              <a:ext cx="1650526" cy="616867"/>
              <a:chOff x="1116502" y="2023764"/>
              <a:chExt cx="1650526" cy="616867"/>
            </a:xfrm>
          </p:grpSpPr>
          <p:sp>
            <p:nvSpPr>
              <p:cNvPr id="24" name="Rectángulo 23">
                <a:extLst>
                  <a:ext uri="{FF2B5EF4-FFF2-40B4-BE49-F238E27FC236}">
                    <a16:creationId xmlns:a16="http://schemas.microsoft.com/office/drawing/2014/main" id="{B10C383F-74CA-190C-0C47-4C8CD01977F2}"/>
                  </a:ext>
                </a:extLst>
              </p:cNvPr>
              <p:cNvSpPr/>
              <p:nvPr/>
            </p:nvSpPr>
            <p:spPr>
              <a:xfrm>
                <a:off x="1282849" y="2023764"/>
                <a:ext cx="1127332" cy="512363"/>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25" name="CuadroTexto 24">
                <a:extLst>
                  <a:ext uri="{FF2B5EF4-FFF2-40B4-BE49-F238E27FC236}">
                    <a16:creationId xmlns:a16="http://schemas.microsoft.com/office/drawing/2014/main" id="{488A8256-E009-1863-2E6D-27644D9ABCB4}"/>
                  </a:ext>
                </a:extLst>
              </p:cNvPr>
              <p:cNvSpPr txBox="1"/>
              <p:nvPr/>
            </p:nvSpPr>
            <p:spPr>
              <a:xfrm>
                <a:off x="1116502" y="2128268"/>
                <a:ext cx="1650526" cy="5123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2400" kern="1200">
                    <a:solidFill>
                      <a:schemeClr val="accent5">
                        <a:lumMod val="60000"/>
                        <a:lumOff val="40000"/>
                      </a:schemeClr>
                    </a:solidFill>
                    <a:latin typeface="Calibri" panose="020F0502020204030204"/>
                    <a:ea typeface="+mn-ea"/>
                    <a:cs typeface="Arial"/>
                  </a:rPr>
                  <a:t>Untabilidad</a:t>
                </a:r>
              </a:p>
            </p:txBody>
          </p:sp>
        </p:grpSp>
      </p:grpSp>
      <p:grpSp>
        <p:nvGrpSpPr>
          <p:cNvPr id="9" name="Grupo 8">
            <a:extLst>
              <a:ext uri="{FF2B5EF4-FFF2-40B4-BE49-F238E27FC236}">
                <a16:creationId xmlns:a16="http://schemas.microsoft.com/office/drawing/2014/main" id="{C8333DF0-262E-44AB-2303-EF613A443B89}"/>
              </a:ext>
            </a:extLst>
          </p:cNvPr>
          <p:cNvGrpSpPr/>
          <p:nvPr/>
        </p:nvGrpSpPr>
        <p:grpSpPr>
          <a:xfrm>
            <a:off x="4224015" y="3428999"/>
            <a:ext cx="3743969" cy="2506273"/>
            <a:chOff x="4499489" y="3807439"/>
            <a:chExt cx="3193022" cy="2137460"/>
          </a:xfrm>
        </p:grpSpPr>
        <p:pic>
          <p:nvPicPr>
            <p:cNvPr id="10" name="Imagen 9">
              <a:extLst>
                <a:ext uri="{FF2B5EF4-FFF2-40B4-BE49-F238E27FC236}">
                  <a16:creationId xmlns:a16="http://schemas.microsoft.com/office/drawing/2014/main" id="{71B7C697-38EE-C236-ACBF-34312F23F0EE}"/>
                </a:ext>
              </a:extLst>
            </p:cNvPr>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t="8733" b="11724"/>
            <a:stretch/>
          </p:blipFill>
          <p:spPr>
            <a:xfrm>
              <a:off x="4499489" y="3807439"/>
              <a:ext cx="3193022" cy="2137460"/>
            </a:xfrm>
            <a:prstGeom prst="roundRect">
              <a:avLst>
                <a:gd name="adj" fmla="val 5439"/>
              </a:avLst>
            </a:prstGeom>
            <a:ln w="28575">
              <a:solidFill>
                <a:srgbClr val="00C0BB"/>
              </a:solidFill>
            </a:ln>
            <a:effectLst>
              <a:innerShdw blurRad="114300" dist="50800">
                <a:srgbClr val="000000">
                  <a:alpha val="0"/>
                </a:srgbClr>
              </a:innerShdw>
            </a:effectLst>
          </p:spPr>
        </p:pic>
        <p:pic>
          <p:nvPicPr>
            <p:cNvPr id="11" name="Imagen 10" descr="Icono&#10;&#10;Descripción generada automáticamente">
              <a:extLst>
                <a:ext uri="{FF2B5EF4-FFF2-40B4-BE49-F238E27FC236}">
                  <a16:creationId xmlns:a16="http://schemas.microsoft.com/office/drawing/2014/main" id="{B3582015-B1C0-40FA-4246-40CD568B98AC}"/>
                </a:ext>
              </a:extLst>
            </p:cNvPr>
            <p:cNvPicPr>
              <a:picLocks noChangeAspect="1"/>
            </p:cNvPicPr>
            <p:nvPr/>
          </p:nvPicPr>
          <p:blipFill>
            <a:blip r:embed="rId4"/>
            <a:stretch>
              <a:fillRect/>
            </a:stretch>
          </p:blipFill>
          <p:spPr>
            <a:xfrm>
              <a:off x="5132142" y="4157883"/>
              <a:ext cx="1096856" cy="1096856"/>
            </a:xfrm>
            <a:prstGeom prst="rect">
              <a:avLst/>
            </a:prstGeom>
          </p:spPr>
        </p:pic>
      </p:grpSp>
    </p:spTree>
    <p:extLst>
      <p:ext uri="{BB962C8B-B14F-4D97-AF65-F5344CB8AC3E}">
        <p14:creationId xmlns:p14="http://schemas.microsoft.com/office/powerpoint/2010/main" val="535799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80BC8C41-27C1-317B-295A-B9CC2E536108}"/>
              </a:ext>
            </a:extLst>
          </p:cNvPr>
          <p:cNvGrpSpPr/>
          <p:nvPr/>
        </p:nvGrpSpPr>
        <p:grpSpPr>
          <a:xfrm>
            <a:off x="4224014" y="3589771"/>
            <a:ext cx="3743969" cy="2506273"/>
            <a:chOff x="3948541" y="3679254"/>
            <a:chExt cx="3743969" cy="2506273"/>
          </a:xfrm>
        </p:grpSpPr>
        <p:grpSp>
          <p:nvGrpSpPr>
            <p:cNvPr id="14" name="Grupo 13">
              <a:extLst>
                <a:ext uri="{FF2B5EF4-FFF2-40B4-BE49-F238E27FC236}">
                  <a16:creationId xmlns:a16="http://schemas.microsoft.com/office/drawing/2014/main" id="{20D6B6C6-95B1-109C-1E47-0F3F655CA16B}"/>
                </a:ext>
              </a:extLst>
            </p:cNvPr>
            <p:cNvGrpSpPr/>
            <p:nvPr/>
          </p:nvGrpSpPr>
          <p:grpSpPr>
            <a:xfrm>
              <a:off x="3948541" y="3679254"/>
              <a:ext cx="3743969" cy="2506273"/>
              <a:chOff x="4499489" y="3807439"/>
              <a:chExt cx="3193022" cy="2137460"/>
            </a:xfrm>
          </p:grpSpPr>
          <p:pic>
            <p:nvPicPr>
              <p:cNvPr id="16" name="Imagen 15">
                <a:extLst>
                  <a:ext uri="{FF2B5EF4-FFF2-40B4-BE49-F238E27FC236}">
                    <a16:creationId xmlns:a16="http://schemas.microsoft.com/office/drawing/2014/main" id="{B74CD41B-6CEF-CA56-EB96-41AD8656DE2F}"/>
                  </a:ext>
                </a:extLst>
              </p:cNvPr>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t="8733" b="11724"/>
              <a:stretch/>
            </p:blipFill>
            <p:spPr>
              <a:xfrm>
                <a:off x="4499489" y="3807439"/>
                <a:ext cx="3193022" cy="2137460"/>
              </a:xfrm>
              <a:prstGeom prst="roundRect">
                <a:avLst>
                  <a:gd name="adj" fmla="val 5439"/>
                </a:avLst>
              </a:prstGeom>
              <a:ln w="28575">
                <a:solidFill>
                  <a:srgbClr val="6BB0BD"/>
                </a:solidFill>
              </a:ln>
              <a:effectLst>
                <a:innerShdw blurRad="114300" dist="50800">
                  <a:srgbClr val="000000">
                    <a:alpha val="0"/>
                  </a:srgbClr>
                </a:innerShdw>
              </a:effectLst>
            </p:spPr>
          </p:pic>
          <p:pic>
            <p:nvPicPr>
              <p:cNvPr id="17" name="Imagen 16" descr="Icono&#10;&#10;Descripción generada automáticamente">
                <a:extLst>
                  <a:ext uri="{FF2B5EF4-FFF2-40B4-BE49-F238E27FC236}">
                    <a16:creationId xmlns:a16="http://schemas.microsoft.com/office/drawing/2014/main" id="{B573B962-FAFC-6D03-92E6-7D7140802AD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33000"/>
                        </a14:imgEffect>
                        <a14:imgEffect>
                          <a14:brightnessContrast contrast="-40000"/>
                        </a14:imgEffect>
                      </a14:imgLayer>
                    </a14:imgProps>
                  </a:ext>
                </a:extLst>
              </a:blip>
              <a:stretch>
                <a:fillRect/>
              </a:stretch>
            </p:blipFill>
            <p:spPr>
              <a:xfrm rot="791100">
                <a:off x="5786326" y="4678409"/>
                <a:ext cx="395518" cy="395518"/>
              </a:xfrm>
              <a:prstGeom prst="rect">
                <a:avLst/>
              </a:prstGeom>
            </p:spPr>
          </p:pic>
        </p:grpSp>
        <p:pic>
          <p:nvPicPr>
            <p:cNvPr id="15" name="Imagen 14" descr="Icono&#10;&#10;Descripción generada automáticamente">
              <a:extLst>
                <a:ext uri="{FF2B5EF4-FFF2-40B4-BE49-F238E27FC236}">
                  <a16:creationId xmlns:a16="http://schemas.microsoft.com/office/drawing/2014/main" id="{EA1FD9E1-8B4C-791D-026C-BDC681962A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33000"/>
                      </a14:imgEffect>
                      <a14:imgEffect>
                        <a14:brightnessContrast contrast="-40000"/>
                      </a14:imgEffect>
                    </a14:imgLayer>
                  </a14:imgProps>
                </a:ext>
              </a:extLst>
            </a:blip>
            <a:stretch>
              <a:fillRect/>
            </a:stretch>
          </p:blipFill>
          <p:spPr>
            <a:xfrm rot="3273083">
              <a:off x="4900488" y="4780781"/>
              <a:ext cx="554524" cy="554524"/>
            </a:xfrm>
            <a:prstGeom prst="rect">
              <a:avLst/>
            </a:prstGeom>
          </p:spPr>
        </p:pic>
      </p:grpSp>
      <p:sp>
        <p:nvSpPr>
          <p:cNvPr id="2" name="Título 1">
            <a:extLst>
              <a:ext uri="{FF2B5EF4-FFF2-40B4-BE49-F238E27FC236}">
                <a16:creationId xmlns:a16="http://schemas.microsoft.com/office/drawing/2014/main" id="{42A8708C-3C59-45A7-24E8-EB4D10E50FD1}"/>
              </a:ext>
            </a:extLst>
          </p:cNvPr>
          <p:cNvSpPr>
            <a:spLocks noGrp="1"/>
          </p:cNvSpPr>
          <p:nvPr>
            <p:ph type="title"/>
          </p:nvPr>
        </p:nvSpPr>
        <p:spPr/>
        <p:txBody>
          <a:bodyPr/>
          <a:lstStyle/>
          <a:p>
            <a:r>
              <a:rPr lang="es-ES" dirty="0"/>
              <a:t>Taller de formas galénicas</a:t>
            </a:r>
          </a:p>
        </p:txBody>
      </p:sp>
      <p:sp>
        <p:nvSpPr>
          <p:cNvPr id="3" name="Marcador de contenido 10">
            <a:extLst>
              <a:ext uri="{FF2B5EF4-FFF2-40B4-BE49-F238E27FC236}">
                <a16:creationId xmlns:a16="http://schemas.microsoft.com/office/drawing/2014/main" id="{4CB78AE6-4C3C-DB50-0F01-C4B6A7C0A3F7}"/>
              </a:ext>
            </a:extLst>
          </p:cNvPr>
          <p:cNvSpPr>
            <a:spLocks noGrp="1"/>
          </p:cNvSpPr>
          <p:nvPr>
            <p:ph idx="1"/>
          </p:nvPr>
        </p:nvSpPr>
        <p:spPr>
          <a:xfrm>
            <a:off x="3746427" y="1478136"/>
            <a:ext cx="7314647" cy="1873429"/>
          </a:xfrm>
        </p:spPr>
        <p:txBody>
          <a:bodyPr anchor="ctr">
            <a:normAutofit/>
          </a:bodyPr>
          <a:lstStyle/>
          <a:p>
            <a:pPr marL="0" indent="0" algn="just">
              <a:lnSpc>
                <a:spcPct val="100000"/>
              </a:lnSpc>
              <a:spcBef>
                <a:spcPts val="0"/>
              </a:spcBef>
              <a:spcAft>
                <a:spcPts val="1800"/>
              </a:spcAft>
              <a:buNone/>
            </a:pPr>
            <a:r>
              <a:rPr lang="es-ES" dirty="0"/>
              <a:t>Después de frotar hasta que el producto pierde la humedad, se percibe que es </a:t>
            </a:r>
            <a:r>
              <a:rPr lang="es-ES" b="1" dirty="0">
                <a:solidFill>
                  <a:srgbClr val="6BB0BD"/>
                </a:solidFill>
              </a:rPr>
              <a:t>difícil continuar frotando</a:t>
            </a:r>
            <a:r>
              <a:rPr lang="es-ES" dirty="0">
                <a:solidFill>
                  <a:srgbClr val="6BB0BD"/>
                </a:solidFill>
              </a:rPr>
              <a:t> </a:t>
            </a:r>
            <a:r>
              <a:rPr lang="es-ES" dirty="0"/>
              <a:t>(en círculos). </a:t>
            </a:r>
          </a:p>
          <a:p>
            <a:pPr marL="0" indent="0" algn="just">
              <a:lnSpc>
                <a:spcPct val="100000"/>
              </a:lnSpc>
              <a:spcBef>
                <a:spcPts val="0"/>
              </a:spcBef>
              <a:spcAft>
                <a:spcPts val="1800"/>
              </a:spcAft>
              <a:buNone/>
            </a:pPr>
            <a:r>
              <a:rPr lang="es-ES" dirty="0"/>
              <a:t>Esperar </a:t>
            </a:r>
            <a:r>
              <a:rPr lang="es-ES" sz="2800" b="1" dirty="0">
                <a:solidFill>
                  <a:srgbClr val="6BB0BD"/>
                </a:solidFill>
              </a:rPr>
              <a:t>10 minutos</a:t>
            </a:r>
            <a:r>
              <a:rPr lang="es-ES" dirty="0">
                <a:solidFill>
                  <a:srgbClr val="6BB0BD"/>
                </a:solidFill>
              </a:rPr>
              <a:t> </a:t>
            </a:r>
            <a:r>
              <a:rPr lang="es-ES" dirty="0"/>
              <a:t>y evaluar la </a:t>
            </a:r>
            <a:r>
              <a:rPr lang="es-ES" b="1" dirty="0">
                <a:solidFill>
                  <a:srgbClr val="6BB0BD"/>
                </a:solidFill>
              </a:rPr>
              <a:t>adhesividad</a:t>
            </a:r>
            <a:r>
              <a:rPr lang="es-ES" b="1" dirty="0">
                <a:solidFill>
                  <a:schemeClr val="accent1"/>
                </a:solidFill>
              </a:rPr>
              <a:t> </a:t>
            </a:r>
            <a:r>
              <a:rPr lang="es-ES" dirty="0"/>
              <a:t>de cada muestra.</a:t>
            </a:r>
          </a:p>
        </p:txBody>
      </p:sp>
      <p:sp>
        <p:nvSpPr>
          <p:cNvPr id="5" name="Marcador de texto 4">
            <a:extLst>
              <a:ext uri="{FF2B5EF4-FFF2-40B4-BE49-F238E27FC236}">
                <a16:creationId xmlns:a16="http://schemas.microsoft.com/office/drawing/2014/main" id="{B7205D2E-6F5F-91F7-5A24-FE002F97FDBA}"/>
              </a:ext>
            </a:extLst>
          </p:cNvPr>
          <p:cNvSpPr>
            <a:spLocks noGrp="1"/>
          </p:cNvSpPr>
          <p:nvPr>
            <p:ph type="body" sz="quarter" idx="13"/>
          </p:nvPr>
        </p:nvSpPr>
        <p:spPr/>
        <p:txBody>
          <a:bodyPr/>
          <a:lstStyle/>
          <a:p>
            <a:r>
              <a:rPr lang="es-ES"/>
              <a:t>Propiedades sensoriales a evaluar</a:t>
            </a:r>
          </a:p>
        </p:txBody>
      </p:sp>
      <p:sp>
        <p:nvSpPr>
          <p:cNvPr id="28" name="Rectángulo 27">
            <a:extLst>
              <a:ext uri="{FF2B5EF4-FFF2-40B4-BE49-F238E27FC236}">
                <a16:creationId xmlns:a16="http://schemas.microsoft.com/office/drawing/2014/main" id="{4F057751-56D6-BD6E-BDC5-50671C6A352B}"/>
              </a:ext>
            </a:extLst>
          </p:cNvPr>
          <p:cNvSpPr/>
          <p:nvPr/>
        </p:nvSpPr>
        <p:spPr>
          <a:xfrm>
            <a:off x="1839815" y="5001639"/>
            <a:ext cx="1155771" cy="577797"/>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32" name="Grupo 31">
            <a:extLst>
              <a:ext uri="{FF2B5EF4-FFF2-40B4-BE49-F238E27FC236}">
                <a16:creationId xmlns:a16="http://schemas.microsoft.com/office/drawing/2014/main" id="{10084939-3558-2BB2-5833-205546F8046B}"/>
              </a:ext>
            </a:extLst>
          </p:cNvPr>
          <p:cNvGrpSpPr/>
          <p:nvPr/>
        </p:nvGrpSpPr>
        <p:grpSpPr>
          <a:xfrm>
            <a:off x="686753" y="2192214"/>
            <a:ext cx="2199906" cy="4258257"/>
            <a:chOff x="931329" y="2028557"/>
            <a:chExt cx="2212080" cy="4281820"/>
          </a:xfrm>
        </p:grpSpPr>
        <p:grpSp>
          <p:nvGrpSpPr>
            <p:cNvPr id="19" name="Grupo 18">
              <a:extLst>
                <a:ext uri="{FF2B5EF4-FFF2-40B4-BE49-F238E27FC236}">
                  <a16:creationId xmlns:a16="http://schemas.microsoft.com/office/drawing/2014/main" id="{1E8BCF82-7FE8-6F87-8C12-D54DF6B8E87A}"/>
                </a:ext>
              </a:extLst>
            </p:cNvPr>
            <p:cNvGrpSpPr/>
            <p:nvPr/>
          </p:nvGrpSpPr>
          <p:grpSpPr>
            <a:xfrm>
              <a:off x="1318909" y="3683852"/>
              <a:ext cx="1435935" cy="490265"/>
              <a:chOff x="789431" y="2560762"/>
              <a:chExt cx="1435935" cy="490265"/>
            </a:xfrm>
          </p:grpSpPr>
          <p:sp>
            <p:nvSpPr>
              <p:cNvPr id="20" name="Rectángulo 19">
                <a:extLst>
                  <a:ext uri="{FF2B5EF4-FFF2-40B4-BE49-F238E27FC236}">
                    <a16:creationId xmlns:a16="http://schemas.microsoft.com/office/drawing/2014/main" id="{1E74D13E-F8EF-E2B3-69AE-9E90621DC120}"/>
                  </a:ext>
                </a:extLst>
              </p:cNvPr>
              <p:cNvSpPr/>
              <p:nvPr/>
            </p:nvSpPr>
            <p:spPr>
              <a:xfrm>
                <a:off x="921766" y="2560762"/>
                <a:ext cx="980764" cy="49026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21" name="CuadroTexto 20">
                <a:extLst>
                  <a:ext uri="{FF2B5EF4-FFF2-40B4-BE49-F238E27FC236}">
                    <a16:creationId xmlns:a16="http://schemas.microsoft.com/office/drawing/2014/main" id="{3C15D7D4-7552-911E-7FB1-27B46E76392F}"/>
                  </a:ext>
                </a:extLst>
              </p:cNvPr>
              <p:cNvSpPr txBox="1"/>
              <p:nvPr/>
            </p:nvSpPr>
            <p:spPr>
              <a:xfrm>
                <a:off x="789431" y="2560762"/>
                <a:ext cx="1435935" cy="49026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2400" kern="1200">
                    <a:solidFill>
                      <a:schemeClr val="accent5">
                        <a:lumMod val="60000"/>
                        <a:lumOff val="40000"/>
                      </a:schemeClr>
                    </a:solidFill>
                    <a:latin typeface="Calibri" panose="020F0502020204030204"/>
                    <a:ea typeface="+mn-ea"/>
                    <a:cs typeface="Arial"/>
                  </a:rPr>
                  <a:t>Grasa</a:t>
                </a:r>
              </a:p>
            </p:txBody>
          </p:sp>
        </p:grpSp>
        <p:grpSp>
          <p:nvGrpSpPr>
            <p:cNvPr id="23" name="Grupo 22">
              <a:extLst>
                <a:ext uri="{FF2B5EF4-FFF2-40B4-BE49-F238E27FC236}">
                  <a16:creationId xmlns:a16="http://schemas.microsoft.com/office/drawing/2014/main" id="{2A059310-4F7F-206C-A083-F5DCAED441FE}"/>
                </a:ext>
              </a:extLst>
            </p:cNvPr>
            <p:cNvGrpSpPr/>
            <p:nvPr/>
          </p:nvGrpSpPr>
          <p:grpSpPr>
            <a:xfrm>
              <a:off x="1211613" y="2028557"/>
              <a:ext cx="1650526" cy="616867"/>
              <a:chOff x="1116502" y="2023764"/>
              <a:chExt cx="1650526" cy="616867"/>
            </a:xfrm>
          </p:grpSpPr>
          <p:sp>
            <p:nvSpPr>
              <p:cNvPr id="24" name="Rectángulo 23">
                <a:extLst>
                  <a:ext uri="{FF2B5EF4-FFF2-40B4-BE49-F238E27FC236}">
                    <a16:creationId xmlns:a16="http://schemas.microsoft.com/office/drawing/2014/main" id="{B10C383F-74CA-190C-0C47-4C8CD01977F2}"/>
                  </a:ext>
                </a:extLst>
              </p:cNvPr>
              <p:cNvSpPr/>
              <p:nvPr/>
            </p:nvSpPr>
            <p:spPr>
              <a:xfrm>
                <a:off x="1282849" y="2023764"/>
                <a:ext cx="1127332" cy="512363"/>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25" name="CuadroTexto 24">
                <a:extLst>
                  <a:ext uri="{FF2B5EF4-FFF2-40B4-BE49-F238E27FC236}">
                    <a16:creationId xmlns:a16="http://schemas.microsoft.com/office/drawing/2014/main" id="{488A8256-E009-1863-2E6D-27644D9ABCB4}"/>
                  </a:ext>
                </a:extLst>
              </p:cNvPr>
              <p:cNvSpPr txBox="1"/>
              <p:nvPr/>
            </p:nvSpPr>
            <p:spPr>
              <a:xfrm>
                <a:off x="1116502" y="2128268"/>
                <a:ext cx="1650526" cy="5123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2400" kern="1200">
                    <a:solidFill>
                      <a:schemeClr val="accent5">
                        <a:lumMod val="60000"/>
                        <a:lumOff val="40000"/>
                      </a:schemeClr>
                    </a:solidFill>
                    <a:latin typeface="Calibri" panose="020F0502020204030204"/>
                    <a:ea typeface="+mn-ea"/>
                    <a:cs typeface="Arial"/>
                  </a:rPr>
                  <a:t>Untabilidad</a:t>
                </a:r>
              </a:p>
            </p:txBody>
          </p:sp>
        </p:grpSp>
        <p:sp>
          <p:nvSpPr>
            <p:cNvPr id="26" name="Flecha: circular 25">
              <a:extLst>
                <a:ext uri="{FF2B5EF4-FFF2-40B4-BE49-F238E27FC236}">
                  <a16:creationId xmlns:a16="http://schemas.microsoft.com/office/drawing/2014/main" id="{CA45916A-FF82-9FA2-8AF2-1980332DBF96}"/>
                </a:ext>
              </a:extLst>
            </p:cNvPr>
            <p:cNvSpPr/>
            <p:nvPr/>
          </p:nvSpPr>
          <p:spPr>
            <a:xfrm flipH="1">
              <a:off x="931329" y="4289333"/>
              <a:ext cx="2020594" cy="2021044"/>
            </a:xfrm>
            <a:prstGeom prst="circularArrow">
              <a:avLst>
                <a:gd name="adj1" fmla="val 10537"/>
                <a:gd name="adj2" fmla="val 1273776"/>
                <a:gd name="adj3" fmla="val 6929946"/>
                <a:gd name="adj4" fmla="val 18187622"/>
                <a:gd name="adj5" fmla="val 9839"/>
              </a:avLst>
            </a:prstGeom>
            <a:solidFill>
              <a:srgbClr val="027F98">
                <a:alpha val="5800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0" name="CuadroTexto 29">
              <a:extLst>
                <a:ext uri="{FF2B5EF4-FFF2-40B4-BE49-F238E27FC236}">
                  <a16:creationId xmlns:a16="http://schemas.microsoft.com/office/drawing/2014/main" id="{DAB86B8B-87D7-A0EB-A61D-DBAD4E45CA83}"/>
                </a:ext>
              </a:extLst>
            </p:cNvPr>
            <p:cNvSpPr txBox="1"/>
            <p:nvPr/>
          </p:nvSpPr>
          <p:spPr>
            <a:xfrm>
              <a:off x="1451244" y="5093036"/>
              <a:ext cx="1692165" cy="5777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2400" b="1">
                  <a:solidFill>
                    <a:srgbClr val="006782">
                      <a:lumMod val="75000"/>
                    </a:srgbClr>
                  </a:solidFill>
                  <a:latin typeface="Calibri" panose="020F0502020204030204"/>
                  <a:cs typeface="Arial"/>
                </a:rPr>
                <a:t>Adhesividad a los 10 min</a:t>
              </a:r>
            </a:p>
          </p:txBody>
        </p:sp>
      </p:grpSp>
    </p:spTree>
    <p:extLst>
      <p:ext uri="{BB962C8B-B14F-4D97-AF65-F5344CB8AC3E}">
        <p14:creationId xmlns:p14="http://schemas.microsoft.com/office/powerpoint/2010/main" val="102138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esquinas superiores redondeadas 5">
            <a:extLst>
              <a:ext uri="{FF2B5EF4-FFF2-40B4-BE49-F238E27FC236}">
                <a16:creationId xmlns:a16="http://schemas.microsoft.com/office/drawing/2014/main" id="{7DEF3391-F31C-F3A3-8EF0-43B836D7E5A1}"/>
              </a:ext>
            </a:extLst>
          </p:cNvPr>
          <p:cNvSpPr/>
          <p:nvPr/>
        </p:nvSpPr>
        <p:spPr>
          <a:xfrm rot="5400000" flipH="1">
            <a:off x="878615" y="685799"/>
            <a:ext cx="3718051" cy="5486400"/>
          </a:xfrm>
          <a:prstGeom prst="round2SameRect">
            <a:avLst>
              <a:gd name="adj1" fmla="val 7150"/>
              <a:gd name="adj2" fmla="val 0"/>
            </a:avLst>
          </a:prstGeom>
          <a:solidFill>
            <a:srgbClr val="2683C6">
              <a:lumMod val="20000"/>
              <a:lumOff val="8000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0D142181-7495-8868-6DB4-5773C022898C}"/>
              </a:ext>
            </a:extLst>
          </p:cNvPr>
          <p:cNvSpPr>
            <a:spLocks noGrp="1"/>
          </p:cNvSpPr>
          <p:nvPr>
            <p:ph type="title"/>
          </p:nvPr>
        </p:nvSpPr>
        <p:spPr/>
        <p:txBody>
          <a:bodyPr/>
          <a:lstStyle/>
          <a:p>
            <a:r>
              <a:rPr lang="es-ES" dirty="0"/>
              <a:t>Propiedades sensoriales</a:t>
            </a:r>
          </a:p>
        </p:txBody>
      </p:sp>
      <p:sp>
        <p:nvSpPr>
          <p:cNvPr id="10" name="Marcador de contenido 2">
            <a:extLst>
              <a:ext uri="{FF2B5EF4-FFF2-40B4-BE49-F238E27FC236}">
                <a16:creationId xmlns:a16="http://schemas.microsoft.com/office/drawing/2014/main" id="{98C721D9-B926-0C1C-306F-0862A8D7200F}"/>
              </a:ext>
            </a:extLst>
          </p:cNvPr>
          <p:cNvSpPr>
            <a:spLocks noGrp="1"/>
          </p:cNvSpPr>
          <p:nvPr>
            <p:ph idx="1"/>
          </p:nvPr>
        </p:nvSpPr>
        <p:spPr>
          <a:xfrm>
            <a:off x="874758" y="1756567"/>
            <a:ext cx="5051852" cy="3344866"/>
          </a:xfrm>
        </p:spPr>
        <p:txBody>
          <a:bodyPr>
            <a:normAutofit/>
          </a:bodyPr>
          <a:lstStyle/>
          <a:p>
            <a:pPr marL="0" indent="0" algn="just">
              <a:lnSpc>
                <a:spcPct val="100000"/>
              </a:lnSpc>
              <a:buNone/>
            </a:pPr>
            <a:r>
              <a:rPr lang="es-ES" sz="1800" b="1" dirty="0"/>
              <a:t>Durante la aplicación:</a:t>
            </a:r>
          </a:p>
          <a:p>
            <a:pPr marL="361950" indent="-180975" algn="just">
              <a:lnSpc>
                <a:spcPct val="100000"/>
              </a:lnSpc>
            </a:pPr>
            <a:r>
              <a:rPr lang="es-ES" sz="1800" dirty="0"/>
              <a:t>Sensación de humedad alta</a:t>
            </a:r>
          </a:p>
          <a:p>
            <a:pPr marL="361950" indent="-180975" algn="just">
              <a:lnSpc>
                <a:spcPct val="100000"/>
              </a:lnSpc>
            </a:pPr>
            <a:r>
              <a:rPr lang="es-ES" sz="1800" dirty="0" err="1"/>
              <a:t>Untabilidad</a:t>
            </a:r>
            <a:r>
              <a:rPr lang="es-ES" sz="1800" dirty="0"/>
              <a:t> alta</a:t>
            </a:r>
          </a:p>
          <a:p>
            <a:pPr marL="361950" indent="-180975" algn="just">
              <a:lnSpc>
                <a:spcPct val="100000"/>
              </a:lnSpc>
            </a:pPr>
            <a:r>
              <a:rPr lang="es-ES" sz="1800" dirty="0"/>
              <a:t>Poco graso</a:t>
            </a:r>
          </a:p>
          <a:p>
            <a:pPr marL="0" indent="0" algn="just">
              <a:lnSpc>
                <a:spcPct val="100000"/>
              </a:lnSpc>
              <a:spcBef>
                <a:spcPts val="1800"/>
              </a:spcBef>
              <a:buNone/>
            </a:pPr>
            <a:r>
              <a:rPr lang="es-ES" sz="1800" b="1" dirty="0"/>
              <a:t>Sensación posterior a los 10 minutos:</a:t>
            </a:r>
          </a:p>
          <a:p>
            <a:pPr marL="361950" indent="-180975" algn="just">
              <a:lnSpc>
                <a:spcPct val="100000"/>
              </a:lnSpc>
            </a:pPr>
            <a:r>
              <a:rPr lang="es-ES" sz="1800" dirty="0"/>
              <a:t>Poco brillo</a:t>
            </a:r>
          </a:p>
          <a:p>
            <a:pPr marL="361950" indent="-180975" algn="just">
              <a:lnSpc>
                <a:spcPct val="100000"/>
              </a:lnSpc>
            </a:pPr>
            <a:r>
              <a:rPr lang="es-ES" sz="1800" dirty="0"/>
              <a:t>Baja adhesividad</a:t>
            </a:r>
          </a:p>
          <a:p>
            <a:pPr marL="361950" indent="-180975" algn="just">
              <a:lnSpc>
                <a:spcPct val="100000"/>
              </a:lnSpc>
            </a:pPr>
            <a:r>
              <a:rPr lang="es-ES" sz="1800" dirty="0"/>
              <a:t>Bajo residuo</a:t>
            </a:r>
          </a:p>
        </p:txBody>
      </p:sp>
      <p:sp>
        <p:nvSpPr>
          <p:cNvPr id="4" name="Marcador de texto 3">
            <a:extLst>
              <a:ext uri="{FF2B5EF4-FFF2-40B4-BE49-F238E27FC236}">
                <a16:creationId xmlns:a16="http://schemas.microsoft.com/office/drawing/2014/main" id="{031F486D-5F05-3C0F-1452-2F97E9D81ECC}"/>
              </a:ext>
            </a:extLst>
          </p:cNvPr>
          <p:cNvSpPr>
            <a:spLocks noGrp="1"/>
          </p:cNvSpPr>
          <p:nvPr>
            <p:ph type="body" sz="quarter" idx="13"/>
          </p:nvPr>
        </p:nvSpPr>
        <p:spPr/>
        <p:txBody>
          <a:bodyPr>
            <a:noAutofit/>
          </a:bodyPr>
          <a:lstStyle/>
          <a:p>
            <a:r>
              <a:rPr lang="es-ES">
                <a:solidFill>
                  <a:srgbClr val="61C2D3"/>
                </a:solidFill>
              </a:rPr>
              <a:t>Crema PAD</a:t>
            </a:r>
          </a:p>
        </p:txBody>
      </p:sp>
      <p:grpSp>
        <p:nvGrpSpPr>
          <p:cNvPr id="13" name="Group 12">
            <a:extLst>
              <a:ext uri="{FF2B5EF4-FFF2-40B4-BE49-F238E27FC236}">
                <a16:creationId xmlns:a16="http://schemas.microsoft.com/office/drawing/2014/main" id="{5E0E85EB-2DA3-DCAC-47BB-38CC793AA793}"/>
              </a:ext>
            </a:extLst>
          </p:cNvPr>
          <p:cNvGrpSpPr/>
          <p:nvPr/>
        </p:nvGrpSpPr>
        <p:grpSpPr>
          <a:xfrm>
            <a:off x="5894452" y="1402160"/>
            <a:ext cx="5905199" cy="4423681"/>
            <a:chOff x="5894452" y="1788659"/>
            <a:chExt cx="5905199" cy="4423681"/>
          </a:xfrm>
        </p:grpSpPr>
        <p:pic>
          <p:nvPicPr>
            <p:cNvPr id="3" name="Imagen 2">
              <a:extLst>
                <a:ext uri="{FF2B5EF4-FFF2-40B4-BE49-F238E27FC236}">
                  <a16:creationId xmlns:a16="http://schemas.microsoft.com/office/drawing/2014/main" id="{911EA6ED-647F-72F2-8FC1-974D913017E6}"/>
                </a:ext>
              </a:extLst>
            </p:cNvPr>
            <p:cNvPicPr>
              <a:picLocks noChangeAspect="1"/>
            </p:cNvPicPr>
            <p:nvPr/>
          </p:nvPicPr>
          <p:blipFill rotWithShape="1">
            <a:blip r:embed="rId3"/>
            <a:srcRect r="7899"/>
            <a:stretch/>
          </p:blipFill>
          <p:spPr>
            <a:xfrm>
              <a:off x="5894452" y="1788659"/>
              <a:ext cx="5905199" cy="4423681"/>
            </a:xfrm>
            <a:prstGeom prst="rect">
              <a:avLst/>
            </a:prstGeom>
          </p:spPr>
        </p:pic>
        <p:sp>
          <p:nvSpPr>
            <p:cNvPr id="5" name="Elipse 4">
              <a:extLst>
                <a:ext uri="{FF2B5EF4-FFF2-40B4-BE49-F238E27FC236}">
                  <a16:creationId xmlns:a16="http://schemas.microsoft.com/office/drawing/2014/main" id="{79778190-E71B-D39C-7713-B33C4247BDBC}"/>
                </a:ext>
              </a:extLst>
            </p:cNvPr>
            <p:cNvSpPr/>
            <p:nvPr/>
          </p:nvSpPr>
          <p:spPr>
            <a:xfrm>
              <a:off x="9796676" y="4545451"/>
              <a:ext cx="286738" cy="286738"/>
            </a:xfrm>
            <a:prstGeom prst="ellipse">
              <a:avLst/>
            </a:prstGeom>
            <a:noFill/>
            <a:ln w="38100">
              <a:solidFill>
                <a:srgbClr val="0067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10CA2165-14B3-DCA2-DFAD-933507F18BA2}"/>
                </a:ext>
              </a:extLst>
            </p:cNvPr>
            <p:cNvSpPr/>
            <p:nvPr/>
          </p:nvSpPr>
          <p:spPr>
            <a:xfrm>
              <a:off x="10083414" y="4347033"/>
              <a:ext cx="286738" cy="286738"/>
            </a:xfrm>
            <a:prstGeom prst="ellipse">
              <a:avLst/>
            </a:prstGeom>
            <a:noFill/>
            <a:ln w="38100">
              <a:solidFill>
                <a:srgbClr val="0067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C8D7C6B8-AD31-9F2B-0916-9ED018011C0B}"/>
                </a:ext>
              </a:extLst>
            </p:cNvPr>
            <p:cNvSpPr/>
            <p:nvPr/>
          </p:nvSpPr>
          <p:spPr>
            <a:xfrm>
              <a:off x="9167621" y="4545451"/>
              <a:ext cx="286738" cy="286738"/>
            </a:xfrm>
            <a:prstGeom prst="ellipse">
              <a:avLst/>
            </a:prstGeom>
            <a:noFill/>
            <a:ln w="38100">
              <a:solidFill>
                <a:srgbClr val="0067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F3394C32-45A5-8C1D-C396-385599DBD792}"/>
                </a:ext>
              </a:extLst>
            </p:cNvPr>
            <p:cNvSpPr/>
            <p:nvPr/>
          </p:nvSpPr>
          <p:spPr>
            <a:xfrm>
              <a:off x="8502132" y="3696555"/>
              <a:ext cx="286738" cy="286738"/>
            </a:xfrm>
            <a:prstGeom prst="ellipse">
              <a:avLst/>
            </a:prstGeom>
            <a:noFill/>
            <a:ln w="38100">
              <a:solidFill>
                <a:srgbClr val="0067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a:extLst>
                <a:ext uri="{FF2B5EF4-FFF2-40B4-BE49-F238E27FC236}">
                  <a16:creationId xmlns:a16="http://schemas.microsoft.com/office/drawing/2014/main" id="{CA983FD3-59AC-C9F4-7D50-461477263BC6}"/>
                </a:ext>
              </a:extLst>
            </p:cNvPr>
            <p:cNvSpPr/>
            <p:nvPr/>
          </p:nvSpPr>
          <p:spPr>
            <a:xfrm>
              <a:off x="8595905" y="4100825"/>
              <a:ext cx="286738" cy="286738"/>
            </a:xfrm>
            <a:prstGeom prst="ellipse">
              <a:avLst/>
            </a:prstGeom>
            <a:noFill/>
            <a:ln w="38100">
              <a:solidFill>
                <a:srgbClr val="0067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AA14E84F-BD22-0E52-FFAA-AA64E349CC72}"/>
                </a:ext>
              </a:extLst>
            </p:cNvPr>
            <p:cNvSpPr/>
            <p:nvPr/>
          </p:nvSpPr>
          <p:spPr>
            <a:xfrm>
              <a:off x="8939945" y="3023686"/>
              <a:ext cx="286738" cy="286738"/>
            </a:xfrm>
            <a:prstGeom prst="ellipse">
              <a:avLst/>
            </a:prstGeom>
            <a:noFill/>
            <a:ln w="38100">
              <a:solidFill>
                <a:srgbClr val="0067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4" name="7 CuadroTexto">
            <a:extLst>
              <a:ext uri="{FF2B5EF4-FFF2-40B4-BE49-F238E27FC236}">
                <a16:creationId xmlns:a16="http://schemas.microsoft.com/office/drawing/2014/main" id="{7F193349-A57A-0AF1-5DA2-D2FD438C6AB4}"/>
              </a:ext>
            </a:extLst>
          </p:cNvPr>
          <p:cNvSpPr txBox="1"/>
          <p:nvPr/>
        </p:nvSpPr>
        <p:spPr>
          <a:xfrm>
            <a:off x="467773" y="6175307"/>
            <a:ext cx="10115110" cy="369332"/>
          </a:xfrm>
          <a:prstGeom prst="rect">
            <a:avLst/>
          </a:prstGeom>
          <a:noFill/>
        </p:spPr>
        <p:txBody>
          <a:bodyPr wrap="square" rtlCol="0">
            <a:spAutoFit/>
          </a:bodyPr>
          <a:lstStyle/>
          <a:p>
            <a:r>
              <a:rPr lang="es-ES" sz="900" dirty="0" err="1">
                <a:solidFill>
                  <a:schemeClr val="tx1">
                    <a:lumMod val="50000"/>
                    <a:lumOff val="50000"/>
                  </a:schemeClr>
                </a:solidFill>
              </a:rPr>
              <a:t>Guilà</a:t>
            </a:r>
            <a:r>
              <a:rPr lang="es-ES" sz="900" dirty="0">
                <a:solidFill>
                  <a:schemeClr val="tx1">
                    <a:lumMod val="50000"/>
                    <a:lumOff val="50000"/>
                  </a:schemeClr>
                </a:solidFill>
              </a:rPr>
              <a:t> T, García N, </a:t>
            </a:r>
            <a:r>
              <a:rPr lang="es-ES" sz="900" dirty="0" err="1">
                <a:solidFill>
                  <a:schemeClr val="tx1">
                    <a:lumMod val="50000"/>
                    <a:lumOff val="50000"/>
                  </a:schemeClr>
                </a:solidFill>
              </a:rPr>
              <a:t>Guiró</a:t>
            </a:r>
            <a:r>
              <a:rPr lang="es-ES" sz="900" dirty="0">
                <a:solidFill>
                  <a:schemeClr val="tx1">
                    <a:lumMod val="50000"/>
                    <a:lumOff val="50000"/>
                  </a:schemeClr>
                </a:solidFill>
              </a:rPr>
              <a:t> P, et al. </a:t>
            </a:r>
            <a:r>
              <a:rPr lang="es-ES" sz="900" dirty="0" err="1">
                <a:solidFill>
                  <a:schemeClr val="tx1">
                    <a:lumMod val="50000"/>
                    <a:lumOff val="50000"/>
                  </a:schemeClr>
                </a:solidFill>
              </a:rPr>
              <a:t>Sensory</a:t>
            </a:r>
            <a:r>
              <a:rPr lang="es-ES" sz="900" dirty="0">
                <a:solidFill>
                  <a:schemeClr val="tx1">
                    <a:lumMod val="50000"/>
                    <a:lumOff val="50000"/>
                  </a:schemeClr>
                </a:solidFill>
              </a:rPr>
              <a:t> </a:t>
            </a:r>
            <a:r>
              <a:rPr lang="es-ES" sz="900" dirty="0" err="1">
                <a:solidFill>
                  <a:schemeClr val="tx1">
                    <a:lumMod val="50000"/>
                    <a:lumOff val="50000"/>
                  </a:schemeClr>
                </a:solidFill>
              </a:rPr>
              <a:t>properties</a:t>
            </a:r>
            <a:r>
              <a:rPr lang="es-ES" sz="900" dirty="0">
                <a:solidFill>
                  <a:schemeClr val="tx1">
                    <a:lumMod val="50000"/>
                    <a:lumOff val="50000"/>
                  </a:schemeClr>
                </a:solidFill>
              </a:rPr>
              <a:t> </a:t>
            </a:r>
            <a:r>
              <a:rPr lang="es-ES" sz="900" dirty="0" err="1">
                <a:solidFill>
                  <a:schemeClr val="tx1">
                    <a:lumMod val="50000"/>
                    <a:lumOff val="50000"/>
                  </a:schemeClr>
                </a:solidFill>
              </a:rPr>
              <a:t>analysis</a:t>
            </a:r>
            <a:r>
              <a:rPr lang="es-ES" sz="900" dirty="0">
                <a:solidFill>
                  <a:schemeClr val="tx1">
                    <a:lumMod val="50000"/>
                    <a:lumOff val="50000"/>
                  </a:schemeClr>
                </a:solidFill>
              </a:rPr>
              <a:t> of the </a:t>
            </a:r>
            <a:r>
              <a:rPr lang="es-ES" sz="900" dirty="0" err="1">
                <a:solidFill>
                  <a:schemeClr val="tx1">
                    <a:lumMod val="50000"/>
                    <a:lumOff val="50000"/>
                  </a:schemeClr>
                </a:solidFill>
              </a:rPr>
              <a:t>main</a:t>
            </a:r>
            <a:r>
              <a:rPr lang="es-ES" sz="900" dirty="0">
                <a:solidFill>
                  <a:schemeClr val="tx1">
                    <a:lumMod val="50000"/>
                    <a:lumOff val="50000"/>
                  </a:schemeClr>
                </a:solidFill>
              </a:rPr>
              <a:t> </a:t>
            </a:r>
            <a:r>
              <a:rPr lang="es-ES" sz="900" dirty="0" err="1">
                <a:solidFill>
                  <a:schemeClr val="tx1">
                    <a:lumMod val="50000"/>
                    <a:lumOff val="50000"/>
                  </a:schemeClr>
                </a:solidFill>
              </a:rPr>
              <a:t>pharmaceutical</a:t>
            </a:r>
            <a:r>
              <a:rPr lang="es-ES" sz="900" dirty="0">
                <a:solidFill>
                  <a:schemeClr val="tx1">
                    <a:lumMod val="50000"/>
                    <a:lumOff val="50000"/>
                  </a:schemeClr>
                </a:solidFill>
              </a:rPr>
              <a:t> </a:t>
            </a:r>
            <a:r>
              <a:rPr lang="es-ES" sz="900" dirty="0" err="1">
                <a:solidFill>
                  <a:schemeClr val="tx1">
                    <a:lumMod val="50000"/>
                    <a:lumOff val="50000"/>
                  </a:schemeClr>
                </a:solidFill>
              </a:rPr>
              <a:t>forms</a:t>
            </a:r>
            <a:r>
              <a:rPr lang="es-ES" sz="900" dirty="0">
                <a:solidFill>
                  <a:schemeClr val="tx1">
                    <a:lumMod val="50000"/>
                    <a:lumOff val="50000"/>
                  </a:schemeClr>
                </a:solidFill>
              </a:rPr>
              <a:t> </a:t>
            </a:r>
            <a:r>
              <a:rPr lang="es-ES" sz="900" dirty="0" err="1">
                <a:solidFill>
                  <a:schemeClr val="tx1">
                    <a:lumMod val="50000"/>
                    <a:lumOff val="50000"/>
                  </a:schemeClr>
                </a:solidFill>
              </a:rPr>
              <a:t>used</a:t>
            </a:r>
            <a:r>
              <a:rPr lang="es-ES" sz="900" dirty="0">
                <a:solidFill>
                  <a:schemeClr val="tx1">
                    <a:lumMod val="50000"/>
                    <a:lumOff val="50000"/>
                  </a:schemeClr>
                </a:solidFill>
              </a:rPr>
              <a:t> in the </a:t>
            </a:r>
            <a:r>
              <a:rPr lang="es-ES" sz="900" dirty="0" err="1">
                <a:solidFill>
                  <a:schemeClr val="tx1">
                    <a:lumMod val="50000"/>
                    <a:lumOff val="50000"/>
                  </a:schemeClr>
                </a:solidFill>
              </a:rPr>
              <a:t>topical</a:t>
            </a:r>
            <a:r>
              <a:rPr lang="es-ES" sz="900" dirty="0">
                <a:solidFill>
                  <a:schemeClr val="tx1">
                    <a:lumMod val="50000"/>
                    <a:lumOff val="50000"/>
                  </a:schemeClr>
                </a:solidFill>
              </a:rPr>
              <a:t> treatment of plaque psoriasis. P2323 </a:t>
            </a:r>
            <a:r>
              <a:rPr lang="es-ES" sz="900" dirty="0" err="1">
                <a:solidFill>
                  <a:schemeClr val="tx1">
                    <a:lumMod val="50000"/>
                    <a:lumOff val="50000"/>
                  </a:schemeClr>
                </a:solidFill>
              </a:rPr>
              <a:t>presented</a:t>
            </a:r>
            <a:r>
              <a:rPr lang="es-ES" sz="900" dirty="0">
                <a:solidFill>
                  <a:schemeClr val="tx1">
                    <a:lumMod val="50000"/>
                    <a:lumOff val="50000"/>
                  </a:schemeClr>
                </a:solidFill>
              </a:rPr>
              <a:t> at 32nd </a:t>
            </a:r>
            <a:r>
              <a:rPr lang="es-ES" sz="900" dirty="0" err="1">
                <a:solidFill>
                  <a:schemeClr val="tx1">
                    <a:lumMod val="50000"/>
                    <a:lumOff val="50000"/>
                  </a:schemeClr>
                </a:solidFill>
              </a:rPr>
              <a:t>European</a:t>
            </a:r>
            <a:r>
              <a:rPr lang="es-ES" sz="900" dirty="0">
                <a:solidFill>
                  <a:schemeClr val="tx1">
                    <a:lumMod val="50000"/>
                    <a:lumOff val="50000"/>
                  </a:schemeClr>
                </a:solidFill>
              </a:rPr>
              <a:t> </a:t>
            </a:r>
            <a:r>
              <a:rPr lang="es-ES" sz="900" dirty="0" err="1">
                <a:solidFill>
                  <a:schemeClr val="tx1">
                    <a:lumMod val="50000"/>
                    <a:lumOff val="50000"/>
                  </a:schemeClr>
                </a:solidFill>
              </a:rPr>
              <a:t>Academy</a:t>
            </a:r>
            <a:r>
              <a:rPr lang="es-ES" sz="900" dirty="0">
                <a:solidFill>
                  <a:schemeClr val="tx1">
                    <a:lumMod val="50000"/>
                    <a:lumOff val="50000"/>
                  </a:schemeClr>
                </a:solidFill>
              </a:rPr>
              <a:t> of </a:t>
            </a:r>
            <a:r>
              <a:rPr lang="es-ES" sz="900" dirty="0" err="1">
                <a:solidFill>
                  <a:schemeClr val="tx1">
                    <a:lumMod val="50000"/>
                    <a:lumOff val="50000"/>
                  </a:schemeClr>
                </a:solidFill>
              </a:rPr>
              <a:t>Dermatology</a:t>
            </a:r>
            <a:r>
              <a:rPr lang="es-ES" sz="900" dirty="0">
                <a:solidFill>
                  <a:schemeClr val="tx1">
                    <a:lumMod val="50000"/>
                    <a:lumOff val="50000"/>
                  </a:schemeClr>
                </a:solidFill>
              </a:rPr>
              <a:t> and </a:t>
            </a:r>
            <a:r>
              <a:rPr lang="es-ES" sz="900" dirty="0" err="1">
                <a:solidFill>
                  <a:schemeClr val="tx1">
                    <a:lumMod val="50000"/>
                    <a:lumOff val="50000"/>
                  </a:schemeClr>
                </a:solidFill>
              </a:rPr>
              <a:t>Venereology</a:t>
            </a:r>
            <a:r>
              <a:rPr lang="es-ES" sz="900" dirty="0">
                <a:solidFill>
                  <a:schemeClr val="tx1">
                    <a:lumMod val="50000"/>
                    <a:lumOff val="50000"/>
                  </a:schemeClr>
                </a:solidFill>
              </a:rPr>
              <a:t> </a:t>
            </a:r>
            <a:r>
              <a:rPr lang="es-ES" sz="900" dirty="0" err="1">
                <a:solidFill>
                  <a:schemeClr val="tx1">
                    <a:lumMod val="50000"/>
                    <a:lumOff val="50000"/>
                  </a:schemeClr>
                </a:solidFill>
              </a:rPr>
              <a:t>Congress</a:t>
            </a:r>
            <a:r>
              <a:rPr lang="es-ES" sz="900" dirty="0">
                <a:solidFill>
                  <a:schemeClr val="tx1">
                    <a:lumMod val="50000"/>
                    <a:lumOff val="50000"/>
                  </a:schemeClr>
                </a:solidFill>
              </a:rPr>
              <a:t>. </a:t>
            </a:r>
            <a:r>
              <a:rPr lang="es-ES" sz="900" dirty="0" err="1">
                <a:solidFill>
                  <a:schemeClr val="tx1">
                    <a:lumMod val="50000"/>
                    <a:lumOff val="50000"/>
                  </a:schemeClr>
                </a:solidFill>
              </a:rPr>
              <a:t>Berlin</a:t>
            </a:r>
            <a:r>
              <a:rPr lang="es-ES" sz="900" dirty="0">
                <a:solidFill>
                  <a:schemeClr val="tx1">
                    <a:lumMod val="50000"/>
                    <a:lumOff val="50000"/>
                  </a:schemeClr>
                </a:solidFill>
              </a:rPr>
              <a:t>, 11 14 </a:t>
            </a:r>
            <a:r>
              <a:rPr lang="es-ES" sz="900" dirty="0" err="1">
                <a:solidFill>
                  <a:schemeClr val="tx1">
                    <a:lumMod val="50000"/>
                    <a:lumOff val="50000"/>
                  </a:schemeClr>
                </a:solidFill>
              </a:rPr>
              <a:t>October</a:t>
            </a:r>
            <a:r>
              <a:rPr lang="es-ES" sz="900" dirty="0">
                <a:solidFill>
                  <a:schemeClr val="tx1">
                    <a:lumMod val="50000"/>
                    <a:lumOff val="50000"/>
                  </a:schemeClr>
                </a:solidFill>
              </a:rPr>
              <a:t> 2023.</a:t>
            </a:r>
          </a:p>
        </p:txBody>
      </p:sp>
      <p:grpSp>
        <p:nvGrpSpPr>
          <p:cNvPr id="6" name="Group 5">
            <a:extLst>
              <a:ext uri="{FF2B5EF4-FFF2-40B4-BE49-F238E27FC236}">
                <a16:creationId xmlns:a16="http://schemas.microsoft.com/office/drawing/2014/main" id="{07B7A5C1-6334-F99B-3564-A9059C5E2CFB}"/>
              </a:ext>
            </a:extLst>
          </p:cNvPr>
          <p:cNvGrpSpPr/>
          <p:nvPr/>
        </p:nvGrpSpPr>
        <p:grpSpPr>
          <a:xfrm>
            <a:off x="6096000" y="4667384"/>
            <a:ext cx="1889509" cy="1241282"/>
            <a:chOff x="1556657" y="3265693"/>
            <a:chExt cx="1889509" cy="1241282"/>
          </a:xfrm>
        </p:grpSpPr>
        <p:pic>
          <p:nvPicPr>
            <p:cNvPr id="15" name="Imagen 2">
              <a:extLst>
                <a:ext uri="{FF2B5EF4-FFF2-40B4-BE49-F238E27FC236}">
                  <a16:creationId xmlns:a16="http://schemas.microsoft.com/office/drawing/2014/main" id="{18BF9FD2-A57D-DE0E-22C3-4E403A5A3FE8}"/>
                </a:ext>
              </a:extLst>
            </p:cNvPr>
            <p:cNvPicPr>
              <a:picLocks noChangeAspect="1"/>
            </p:cNvPicPr>
            <p:nvPr/>
          </p:nvPicPr>
          <p:blipFill rotWithShape="1">
            <a:blip r:embed="rId3"/>
            <a:srcRect l="2940" t="88096" r="78417"/>
            <a:stretch/>
          </p:blipFill>
          <p:spPr>
            <a:xfrm>
              <a:off x="1556657" y="3674547"/>
              <a:ext cx="1889509" cy="832428"/>
            </a:xfrm>
            <a:prstGeom prst="rect">
              <a:avLst/>
            </a:prstGeom>
          </p:spPr>
        </p:pic>
        <p:pic>
          <p:nvPicPr>
            <p:cNvPr id="16" name="Imagen 2">
              <a:extLst>
                <a:ext uri="{FF2B5EF4-FFF2-40B4-BE49-F238E27FC236}">
                  <a16:creationId xmlns:a16="http://schemas.microsoft.com/office/drawing/2014/main" id="{EDF0927A-28C9-7206-FF95-3D5FB33C1FAF}"/>
                </a:ext>
              </a:extLst>
            </p:cNvPr>
            <p:cNvPicPr>
              <a:picLocks noChangeAspect="1"/>
            </p:cNvPicPr>
            <p:nvPr/>
          </p:nvPicPr>
          <p:blipFill rotWithShape="1">
            <a:blip r:embed="rId3"/>
            <a:srcRect l="2940" t="82249" r="93516" b="11904"/>
            <a:stretch/>
          </p:blipFill>
          <p:spPr>
            <a:xfrm>
              <a:off x="1556657" y="3265693"/>
              <a:ext cx="359229" cy="408854"/>
            </a:xfrm>
            <a:prstGeom prst="rect">
              <a:avLst/>
            </a:prstGeom>
          </p:spPr>
        </p:pic>
        <p:sp>
          <p:nvSpPr>
            <p:cNvPr id="18" name="TextBox 17">
              <a:extLst>
                <a:ext uri="{FF2B5EF4-FFF2-40B4-BE49-F238E27FC236}">
                  <a16:creationId xmlns:a16="http://schemas.microsoft.com/office/drawing/2014/main" id="{FFB9BE70-94F2-A180-FD0A-88699B55090D}"/>
                </a:ext>
              </a:extLst>
            </p:cNvPr>
            <p:cNvSpPr txBox="1"/>
            <p:nvPr/>
          </p:nvSpPr>
          <p:spPr>
            <a:xfrm>
              <a:off x="1821054" y="3412690"/>
              <a:ext cx="838200" cy="292388"/>
            </a:xfrm>
            <a:prstGeom prst="rect">
              <a:avLst/>
            </a:prstGeom>
            <a:noFill/>
          </p:spPr>
          <p:txBody>
            <a:bodyPr wrap="square" rtlCol="0">
              <a:spAutoFit/>
            </a:bodyPr>
            <a:lstStyle/>
            <a:p>
              <a:r>
                <a:rPr lang="es-ES" sz="1300" dirty="0">
                  <a:solidFill>
                    <a:srgbClr val="005379"/>
                  </a:solidFill>
                  <a:latin typeface="Arial" panose="020B0604020202020204" pitchFamily="34" charset="0"/>
                  <a:cs typeface="Arial" panose="020B0604020202020204" pitchFamily="34" charset="0"/>
                </a:rPr>
                <a:t>Crema</a:t>
              </a:r>
              <a:endParaRPr lang="en-US" sz="1300" dirty="0">
                <a:solidFill>
                  <a:srgbClr val="00537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60493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42181-7495-8868-6DB4-5773C022898C}"/>
              </a:ext>
            </a:extLst>
          </p:cNvPr>
          <p:cNvSpPr>
            <a:spLocks noGrp="1"/>
          </p:cNvSpPr>
          <p:nvPr>
            <p:ph type="title"/>
          </p:nvPr>
        </p:nvSpPr>
        <p:spPr/>
        <p:txBody>
          <a:bodyPr/>
          <a:lstStyle/>
          <a:p>
            <a:r>
              <a:rPr lang="es-ES" dirty="0"/>
              <a:t>Propiedades sensoriales</a:t>
            </a:r>
          </a:p>
        </p:txBody>
      </p:sp>
      <p:sp>
        <p:nvSpPr>
          <p:cNvPr id="6" name="Marcador de contenido 2">
            <a:extLst>
              <a:ext uri="{FF2B5EF4-FFF2-40B4-BE49-F238E27FC236}">
                <a16:creationId xmlns:a16="http://schemas.microsoft.com/office/drawing/2014/main" id="{F8B5DDC5-F8FB-E4E3-14E0-B7C7E35AA833}"/>
              </a:ext>
            </a:extLst>
          </p:cNvPr>
          <p:cNvSpPr>
            <a:spLocks noGrp="1"/>
          </p:cNvSpPr>
          <p:nvPr>
            <p:ph idx="1"/>
          </p:nvPr>
        </p:nvSpPr>
        <p:spPr>
          <a:xfrm>
            <a:off x="490831" y="2358125"/>
            <a:ext cx="4903872" cy="3055946"/>
          </a:xfrm>
        </p:spPr>
        <p:txBody>
          <a:bodyPr anchor="ctr">
            <a:noAutofit/>
          </a:bodyPr>
          <a:lstStyle/>
          <a:p>
            <a:pPr marL="0" indent="0" algn="just">
              <a:lnSpc>
                <a:spcPct val="100000"/>
              </a:lnSpc>
              <a:spcBef>
                <a:spcPts val="0"/>
              </a:spcBef>
              <a:spcAft>
                <a:spcPts val="300"/>
              </a:spcAft>
              <a:buClr>
                <a:srgbClr val="C0504D"/>
              </a:buClr>
              <a:buNone/>
            </a:pPr>
            <a:r>
              <a:rPr lang="es-ES" sz="1800" b="1" dirty="0"/>
              <a:t>Durante la manipulación / aplicación:</a:t>
            </a:r>
          </a:p>
          <a:p>
            <a:pPr marL="361950" indent="-180975" algn="just">
              <a:lnSpc>
                <a:spcPct val="100000"/>
              </a:lnSpc>
              <a:spcBef>
                <a:spcPts val="0"/>
              </a:spcBef>
              <a:spcAft>
                <a:spcPts val="300"/>
              </a:spcAft>
              <a:buClr>
                <a:srgbClr val="C0504D"/>
              </a:buClr>
            </a:pPr>
            <a:r>
              <a:rPr lang="es-ES" sz="1800" dirty="0"/>
              <a:t>Alta adhesividad</a:t>
            </a:r>
          </a:p>
          <a:p>
            <a:pPr marL="361950" indent="-180975" algn="just">
              <a:lnSpc>
                <a:spcPct val="100000"/>
              </a:lnSpc>
              <a:spcBef>
                <a:spcPts val="0"/>
              </a:spcBef>
              <a:spcAft>
                <a:spcPts val="300"/>
              </a:spcAft>
              <a:buClr>
                <a:srgbClr val="C0504D"/>
              </a:buClr>
            </a:pPr>
            <a:r>
              <a:rPr lang="es-ES" sz="1800" dirty="0"/>
              <a:t>Poca sensación de humedad</a:t>
            </a:r>
          </a:p>
          <a:p>
            <a:pPr marL="361950" indent="-180975" algn="just">
              <a:lnSpc>
                <a:spcPct val="100000"/>
              </a:lnSpc>
              <a:spcBef>
                <a:spcPts val="0"/>
              </a:spcBef>
              <a:spcAft>
                <a:spcPts val="300"/>
              </a:spcAft>
              <a:buClr>
                <a:srgbClr val="C0504D"/>
              </a:buClr>
            </a:pPr>
            <a:r>
              <a:rPr lang="es-ES" sz="1800" dirty="0"/>
              <a:t>Baja </a:t>
            </a:r>
            <a:r>
              <a:rPr lang="es-ES" sz="1800" dirty="0" err="1"/>
              <a:t>untabilidad</a:t>
            </a:r>
            <a:endParaRPr lang="es-ES" sz="1800" dirty="0"/>
          </a:p>
          <a:p>
            <a:pPr marL="361950" indent="-180975" algn="just">
              <a:lnSpc>
                <a:spcPct val="100000"/>
              </a:lnSpc>
              <a:spcBef>
                <a:spcPts val="0"/>
              </a:spcBef>
              <a:spcAft>
                <a:spcPts val="300"/>
              </a:spcAft>
              <a:buClr>
                <a:srgbClr val="C0504D"/>
              </a:buClr>
            </a:pPr>
            <a:r>
              <a:rPr lang="es-ES" sz="1800" dirty="0"/>
              <a:t>Muy grasa</a:t>
            </a:r>
          </a:p>
          <a:p>
            <a:pPr marL="0" indent="0" algn="just">
              <a:lnSpc>
                <a:spcPct val="100000"/>
              </a:lnSpc>
              <a:spcBef>
                <a:spcPts val="1800"/>
              </a:spcBef>
              <a:buNone/>
            </a:pPr>
            <a:r>
              <a:rPr lang="es-ES" sz="1800" b="1" dirty="0"/>
              <a:t>Sensación posterior a los 10 minutos:</a:t>
            </a:r>
          </a:p>
          <a:p>
            <a:pPr marL="361950" indent="-180975" algn="just">
              <a:lnSpc>
                <a:spcPct val="100000"/>
              </a:lnSpc>
              <a:spcBef>
                <a:spcPts val="0"/>
              </a:spcBef>
              <a:spcAft>
                <a:spcPts val="300"/>
              </a:spcAft>
              <a:buClr>
                <a:srgbClr val="C0504D"/>
              </a:buClr>
            </a:pPr>
            <a:r>
              <a:rPr lang="es-ES" sz="1800" dirty="0"/>
              <a:t>Brillo alto</a:t>
            </a:r>
          </a:p>
          <a:p>
            <a:pPr marL="361950" indent="-180975" algn="just">
              <a:lnSpc>
                <a:spcPct val="100000"/>
              </a:lnSpc>
              <a:spcBef>
                <a:spcPts val="0"/>
              </a:spcBef>
              <a:spcAft>
                <a:spcPts val="300"/>
              </a:spcAft>
              <a:buClr>
                <a:srgbClr val="C0504D"/>
              </a:buClr>
            </a:pPr>
            <a:r>
              <a:rPr lang="es-ES" sz="1800" dirty="0"/>
              <a:t>Adhesividad alta</a:t>
            </a:r>
          </a:p>
          <a:p>
            <a:pPr marL="361950" indent="-180975" algn="just">
              <a:lnSpc>
                <a:spcPct val="100000"/>
              </a:lnSpc>
              <a:spcBef>
                <a:spcPts val="0"/>
              </a:spcBef>
              <a:spcAft>
                <a:spcPts val="300"/>
              </a:spcAft>
              <a:buClr>
                <a:srgbClr val="C0504D"/>
              </a:buClr>
            </a:pPr>
            <a:r>
              <a:rPr lang="es-ES" sz="1800" dirty="0"/>
              <a:t>Cantidad de residuo alta</a:t>
            </a:r>
            <a:endParaRPr lang="es-ES" sz="1800" b="1" dirty="0"/>
          </a:p>
        </p:txBody>
      </p:sp>
      <p:sp>
        <p:nvSpPr>
          <p:cNvPr id="4" name="Marcador de texto 3">
            <a:extLst>
              <a:ext uri="{FF2B5EF4-FFF2-40B4-BE49-F238E27FC236}">
                <a16:creationId xmlns:a16="http://schemas.microsoft.com/office/drawing/2014/main" id="{031F486D-5F05-3C0F-1452-2F97E9D81ECC}"/>
              </a:ext>
            </a:extLst>
          </p:cNvPr>
          <p:cNvSpPr>
            <a:spLocks noGrp="1"/>
          </p:cNvSpPr>
          <p:nvPr>
            <p:ph type="body" sz="quarter" idx="13"/>
          </p:nvPr>
        </p:nvSpPr>
        <p:spPr/>
        <p:txBody>
          <a:bodyPr/>
          <a:lstStyle/>
          <a:p>
            <a:r>
              <a:rPr lang="es-ES">
                <a:solidFill>
                  <a:srgbClr val="C0504D"/>
                </a:solidFill>
              </a:rPr>
              <a:t>Pomada</a:t>
            </a:r>
          </a:p>
        </p:txBody>
      </p:sp>
      <p:sp>
        <p:nvSpPr>
          <p:cNvPr id="9" name="Rectángulo: esquinas superiores redondeadas 8">
            <a:extLst>
              <a:ext uri="{FF2B5EF4-FFF2-40B4-BE49-F238E27FC236}">
                <a16:creationId xmlns:a16="http://schemas.microsoft.com/office/drawing/2014/main" id="{188C1344-A44D-B8ED-F47A-764FFF876C70}"/>
              </a:ext>
            </a:extLst>
          </p:cNvPr>
          <p:cNvSpPr/>
          <p:nvPr/>
        </p:nvSpPr>
        <p:spPr>
          <a:xfrm rot="5400000" flipH="1">
            <a:off x="954818" y="1223336"/>
            <a:ext cx="3414839" cy="5324474"/>
          </a:xfrm>
          <a:prstGeom prst="round2SameRect">
            <a:avLst>
              <a:gd name="adj1" fmla="val 7150"/>
              <a:gd name="adj2" fmla="val 0"/>
            </a:avLst>
          </a:prstGeom>
          <a:solidFill>
            <a:srgbClr val="EBC8C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AB5909E6-F3E0-7AFA-FCC5-B5AF25FD111D}"/>
              </a:ext>
            </a:extLst>
          </p:cNvPr>
          <p:cNvPicPr>
            <a:picLocks noChangeAspect="1"/>
          </p:cNvPicPr>
          <p:nvPr/>
        </p:nvPicPr>
        <p:blipFill rotWithShape="1">
          <a:blip r:embed="rId3"/>
          <a:srcRect r="7899"/>
          <a:stretch/>
        </p:blipFill>
        <p:spPr>
          <a:xfrm>
            <a:off x="5894452" y="1788659"/>
            <a:ext cx="5905199" cy="4423681"/>
          </a:xfrm>
          <a:prstGeom prst="rect">
            <a:avLst/>
          </a:prstGeom>
        </p:spPr>
      </p:pic>
      <p:sp>
        <p:nvSpPr>
          <p:cNvPr id="12" name="Elipse 11">
            <a:extLst>
              <a:ext uri="{FF2B5EF4-FFF2-40B4-BE49-F238E27FC236}">
                <a16:creationId xmlns:a16="http://schemas.microsoft.com/office/drawing/2014/main" id="{2FF99688-3B26-FF0E-2558-E32C0539895C}"/>
              </a:ext>
            </a:extLst>
          </p:cNvPr>
          <p:cNvSpPr/>
          <p:nvPr/>
        </p:nvSpPr>
        <p:spPr>
          <a:xfrm>
            <a:off x="9481086" y="4114171"/>
            <a:ext cx="236974" cy="215431"/>
          </a:xfrm>
          <a:prstGeom prst="ellipse">
            <a:avLst/>
          </a:prstGeom>
          <a:noFill/>
          <a:ln w="38100">
            <a:solidFill>
              <a:srgbClr val="C0504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4579FEC8-8486-4B36-DC5E-1053FC96069D}"/>
              </a:ext>
            </a:extLst>
          </p:cNvPr>
          <p:cNvSpPr/>
          <p:nvPr/>
        </p:nvSpPr>
        <p:spPr>
          <a:xfrm>
            <a:off x="9501709" y="3920924"/>
            <a:ext cx="236974" cy="236974"/>
          </a:xfrm>
          <a:prstGeom prst="ellipse">
            <a:avLst/>
          </a:prstGeom>
          <a:noFill/>
          <a:ln w="38100">
            <a:solidFill>
              <a:srgbClr val="C0504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7F7E62A4-BBA7-B9A0-2EA1-2076C1D7BFD8}"/>
              </a:ext>
            </a:extLst>
          </p:cNvPr>
          <p:cNvSpPr/>
          <p:nvPr/>
        </p:nvSpPr>
        <p:spPr>
          <a:xfrm>
            <a:off x="9165164" y="5098420"/>
            <a:ext cx="286738" cy="286738"/>
          </a:xfrm>
          <a:prstGeom prst="ellipse">
            <a:avLst/>
          </a:prstGeom>
          <a:noFill/>
          <a:ln w="38100">
            <a:solidFill>
              <a:srgbClr val="C0504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009C713E-E0D3-8D85-D8C9-3601C30C2932}"/>
              </a:ext>
            </a:extLst>
          </p:cNvPr>
          <p:cNvSpPr/>
          <p:nvPr/>
        </p:nvSpPr>
        <p:spPr>
          <a:xfrm>
            <a:off x="10526250" y="3236991"/>
            <a:ext cx="286738" cy="286738"/>
          </a:xfrm>
          <a:prstGeom prst="ellipse">
            <a:avLst/>
          </a:prstGeom>
          <a:noFill/>
          <a:ln w="38100">
            <a:solidFill>
              <a:srgbClr val="C0504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32F120A0-C10D-F01B-CC9C-B4D3E4702D91}"/>
              </a:ext>
            </a:extLst>
          </p:cNvPr>
          <p:cNvSpPr/>
          <p:nvPr/>
        </p:nvSpPr>
        <p:spPr>
          <a:xfrm>
            <a:off x="8371784" y="4281256"/>
            <a:ext cx="236974" cy="236974"/>
          </a:xfrm>
          <a:prstGeom prst="ellipse">
            <a:avLst/>
          </a:prstGeom>
          <a:noFill/>
          <a:ln w="38100">
            <a:solidFill>
              <a:srgbClr val="C0504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a:extLst>
              <a:ext uri="{FF2B5EF4-FFF2-40B4-BE49-F238E27FC236}">
                <a16:creationId xmlns:a16="http://schemas.microsoft.com/office/drawing/2014/main" id="{D8368A34-A452-44CF-A557-3F404D8FFBC9}"/>
              </a:ext>
            </a:extLst>
          </p:cNvPr>
          <p:cNvSpPr/>
          <p:nvPr/>
        </p:nvSpPr>
        <p:spPr>
          <a:xfrm>
            <a:off x="8873177" y="2800799"/>
            <a:ext cx="236974" cy="236974"/>
          </a:xfrm>
          <a:prstGeom prst="ellipse">
            <a:avLst/>
          </a:prstGeom>
          <a:noFill/>
          <a:ln w="38100">
            <a:solidFill>
              <a:srgbClr val="C0504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4079CCFC-48EF-DC10-F9F0-5F48ED1E69F1}"/>
              </a:ext>
            </a:extLst>
          </p:cNvPr>
          <p:cNvSpPr/>
          <p:nvPr/>
        </p:nvSpPr>
        <p:spPr>
          <a:xfrm>
            <a:off x="8214444" y="3704498"/>
            <a:ext cx="236974" cy="236974"/>
          </a:xfrm>
          <a:prstGeom prst="ellipse">
            <a:avLst/>
          </a:prstGeom>
          <a:noFill/>
          <a:ln w="38100">
            <a:solidFill>
              <a:srgbClr val="C0504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7 CuadroTexto">
            <a:extLst>
              <a:ext uri="{FF2B5EF4-FFF2-40B4-BE49-F238E27FC236}">
                <a16:creationId xmlns:a16="http://schemas.microsoft.com/office/drawing/2014/main" id="{0E8F6E48-AE17-BE24-D2B6-605CEA84F2B6}"/>
              </a:ext>
            </a:extLst>
          </p:cNvPr>
          <p:cNvSpPr txBox="1"/>
          <p:nvPr/>
        </p:nvSpPr>
        <p:spPr>
          <a:xfrm>
            <a:off x="467773" y="6175307"/>
            <a:ext cx="10115110" cy="369332"/>
          </a:xfrm>
          <a:prstGeom prst="rect">
            <a:avLst/>
          </a:prstGeom>
          <a:noFill/>
        </p:spPr>
        <p:txBody>
          <a:bodyPr wrap="square" rtlCol="0">
            <a:spAutoFit/>
          </a:bodyPr>
          <a:lstStyle/>
          <a:p>
            <a:r>
              <a:rPr lang="es-ES" sz="900" dirty="0" err="1">
                <a:solidFill>
                  <a:schemeClr val="tx1">
                    <a:lumMod val="50000"/>
                    <a:lumOff val="50000"/>
                  </a:schemeClr>
                </a:solidFill>
              </a:rPr>
              <a:t>Guilà</a:t>
            </a:r>
            <a:r>
              <a:rPr lang="es-ES" sz="900" dirty="0">
                <a:solidFill>
                  <a:schemeClr val="tx1">
                    <a:lumMod val="50000"/>
                    <a:lumOff val="50000"/>
                  </a:schemeClr>
                </a:solidFill>
              </a:rPr>
              <a:t> T, García N, </a:t>
            </a:r>
            <a:r>
              <a:rPr lang="es-ES" sz="900" dirty="0" err="1">
                <a:solidFill>
                  <a:schemeClr val="tx1">
                    <a:lumMod val="50000"/>
                    <a:lumOff val="50000"/>
                  </a:schemeClr>
                </a:solidFill>
              </a:rPr>
              <a:t>Guiró</a:t>
            </a:r>
            <a:r>
              <a:rPr lang="es-ES" sz="900" dirty="0">
                <a:solidFill>
                  <a:schemeClr val="tx1">
                    <a:lumMod val="50000"/>
                    <a:lumOff val="50000"/>
                  </a:schemeClr>
                </a:solidFill>
              </a:rPr>
              <a:t> P, et al. </a:t>
            </a:r>
            <a:r>
              <a:rPr lang="es-ES" sz="900" dirty="0" err="1">
                <a:solidFill>
                  <a:schemeClr val="tx1">
                    <a:lumMod val="50000"/>
                    <a:lumOff val="50000"/>
                  </a:schemeClr>
                </a:solidFill>
              </a:rPr>
              <a:t>Sensory</a:t>
            </a:r>
            <a:r>
              <a:rPr lang="es-ES" sz="900" dirty="0">
                <a:solidFill>
                  <a:schemeClr val="tx1">
                    <a:lumMod val="50000"/>
                    <a:lumOff val="50000"/>
                  </a:schemeClr>
                </a:solidFill>
              </a:rPr>
              <a:t> </a:t>
            </a:r>
            <a:r>
              <a:rPr lang="es-ES" sz="900" dirty="0" err="1">
                <a:solidFill>
                  <a:schemeClr val="tx1">
                    <a:lumMod val="50000"/>
                    <a:lumOff val="50000"/>
                  </a:schemeClr>
                </a:solidFill>
              </a:rPr>
              <a:t>properties</a:t>
            </a:r>
            <a:r>
              <a:rPr lang="es-ES" sz="900" dirty="0">
                <a:solidFill>
                  <a:schemeClr val="tx1">
                    <a:lumMod val="50000"/>
                    <a:lumOff val="50000"/>
                  </a:schemeClr>
                </a:solidFill>
              </a:rPr>
              <a:t> </a:t>
            </a:r>
            <a:r>
              <a:rPr lang="es-ES" sz="900" dirty="0" err="1">
                <a:solidFill>
                  <a:schemeClr val="tx1">
                    <a:lumMod val="50000"/>
                    <a:lumOff val="50000"/>
                  </a:schemeClr>
                </a:solidFill>
              </a:rPr>
              <a:t>analysis</a:t>
            </a:r>
            <a:r>
              <a:rPr lang="es-ES" sz="900" dirty="0">
                <a:solidFill>
                  <a:schemeClr val="tx1">
                    <a:lumMod val="50000"/>
                    <a:lumOff val="50000"/>
                  </a:schemeClr>
                </a:solidFill>
              </a:rPr>
              <a:t> of the </a:t>
            </a:r>
            <a:r>
              <a:rPr lang="es-ES" sz="900" dirty="0" err="1">
                <a:solidFill>
                  <a:schemeClr val="tx1">
                    <a:lumMod val="50000"/>
                    <a:lumOff val="50000"/>
                  </a:schemeClr>
                </a:solidFill>
              </a:rPr>
              <a:t>main</a:t>
            </a:r>
            <a:r>
              <a:rPr lang="es-ES" sz="900" dirty="0">
                <a:solidFill>
                  <a:schemeClr val="tx1">
                    <a:lumMod val="50000"/>
                    <a:lumOff val="50000"/>
                  </a:schemeClr>
                </a:solidFill>
              </a:rPr>
              <a:t> </a:t>
            </a:r>
            <a:r>
              <a:rPr lang="es-ES" sz="900" dirty="0" err="1">
                <a:solidFill>
                  <a:schemeClr val="tx1">
                    <a:lumMod val="50000"/>
                    <a:lumOff val="50000"/>
                  </a:schemeClr>
                </a:solidFill>
              </a:rPr>
              <a:t>pharmaceutical</a:t>
            </a:r>
            <a:r>
              <a:rPr lang="es-ES" sz="900" dirty="0">
                <a:solidFill>
                  <a:schemeClr val="tx1">
                    <a:lumMod val="50000"/>
                    <a:lumOff val="50000"/>
                  </a:schemeClr>
                </a:solidFill>
              </a:rPr>
              <a:t> </a:t>
            </a:r>
            <a:r>
              <a:rPr lang="es-ES" sz="900" dirty="0" err="1">
                <a:solidFill>
                  <a:schemeClr val="tx1">
                    <a:lumMod val="50000"/>
                    <a:lumOff val="50000"/>
                  </a:schemeClr>
                </a:solidFill>
              </a:rPr>
              <a:t>forms</a:t>
            </a:r>
            <a:r>
              <a:rPr lang="es-ES" sz="900" dirty="0">
                <a:solidFill>
                  <a:schemeClr val="tx1">
                    <a:lumMod val="50000"/>
                    <a:lumOff val="50000"/>
                  </a:schemeClr>
                </a:solidFill>
              </a:rPr>
              <a:t> </a:t>
            </a:r>
            <a:r>
              <a:rPr lang="es-ES" sz="900" dirty="0" err="1">
                <a:solidFill>
                  <a:schemeClr val="tx1">
                    <a:lumMod val="50000"/>
                    <a:lumOff val="50000"/>
                  </a:schemeClr>
                </a:solidFill>
              </a:rPr>
              <a:t>used</a:t>
            </a:r>
            <a:r>
              <a:rPr lang="es-ES" sz="900" dirty="0">
                <a:solidFill>
                  <a:schemeClr val="tx1">
                    <a:lumMod val="50000"/>
                    <a:lumOff val="50000"/>
                  </a:schemeClr>
                </a:solidFill>
              </a:rPr>
              <a:t> in the </a:t>
            </a:r>
            <a:r>
              <a:rPr lang="es-ES" sz="900" dirty="0" err="1">
                <a:solidFill>
                  <a:schemeClr val="tx1">
                    <a:lumMod val="50000"/>
                    <a:lumOff val="50000"/>
                  </a:schemeClr>
                </a:solidFill>
              </a:rPr>
              <a:t>topical</a:t>
            </a:r>
            <a:r>
              <a:rPr lang="es-ES" sz="900" dirty="0">
                <a:solidFill>
                  <a:schemeClr val="tx1">
                    <a:lumMod val="50000"/>
                    <a:lumOff val="50000"/>
                  </a:schemeClr>
                </a:solidFill>
              </a:rPr>
              <a:t> treatment of plaque psoriasis. P2323 </a:t>
            </a:r>
            <a:r>
              <a:rPr lang="es-ES" sz="900" dirty="0" err="1">
                <a:solidFill>
                  <a:schemeClr val="tx1">
                    <a:lumMod val="50000"/>
                    <a:lumOff val="50000"/>
                  </a:schemeClr>
                </a:solidFill>
              </a:rPr>
              <a:t>presented</a:t>
            </a:r>
            <a:r>
              <a:rPr lang="es-ES" sz="900" dirty="0">
                <a:solidFill>
                  <a:schemeClr val="tx1">
                    <a:lumMod val="50000"/>
                    <a:lumOff val="50000"/>
                  </a:schemeClr>
                </a:solidFill>
              </a:rPr>
              <a:t> at 32nd </a:t>
            </a:r>
            <a:r>
              <a:rPr lang="es-ES" sz="900" dirty="0" err="1">
                <a:solidFill>
                  <a:schemeClr val="tx1">
                    <a:lumMod val="50000"/>
                    <a:lumOff val="50000"/>
                  </a:schemeClr>
                </a:solidFill>
              </a:rPr>
              <a:t>European</a:t>
            </a:r>
            <a:r>
              <a:rPr lang="es-ES" sz="900" dirty="0">
                <a:solidFill>
                  <a:schemeClr val="tx1">
                    <a:lumMod val="50000"/>
                    <a:lumOff val="50000"/>
                  </a:schemeClr>
                </a:solidFill>
              </a:rPr>
              <a:t> </a:t>
            </a:r>
            <a:r>
              <a:rPr lang="es-ES" sz="900" dirty="0" err="1">
                <a:solidFill>
                  <a:schemeClr val="tx1">
                    <a:lumMod val="50000"/>
                    <a:lumOff val="50000"/>
                  </a:schemeClr>
                </a:solidFill>
              </a:rPr>
              <a:t>Academy</a:t>
            </a:r>
            <a:r>
              <a:rPr lang="es-ES" sz="900" dirty="0">
                <a:solidFill>
                  <a:schemeClr val="tx1">
                    <a:lumMod val="50000"/>
                    <a:lumOff val="50000"/>
                  </a:schemeClr>
                </a:solidFill>
              </a:rPr>
              <a:t> of </a:t>
            </a:r>
            <a:r>
              <a:rPr lang="es-ES" sz="900" dirty="0" err="1">
                <a:solidFill>
                  <a:schemeClr val="tx1">
                    <a:lumMod val="50000"/>
                    <a:lumOff val="50000"/>
                  </a:schemeClr>
                </a:solidFill>
              </a:rPr>
              <a:t>Dermatology</a:t>
            </a:r>
            <a:r>
              <a:rPr lang="es-ES" sz="900" dirty="0">
                <a:solidFill>
                  <a:schemeClr val="tx1">
                    <a:lumMod val="50000"/>
                    <a:lumOff val="50000"/>
                  </a:schemeClr>
                </a:solidFill>
              </a:rPr>
              <a:t> and </a:t>
            </a:r>
            <a:r>
              <a:rPr lang="es-ES" sz="900" dirty="0" err="1">
                <a:solidFill>
                  <a:schemeClr val="tx1">
                    <a:lumMod val="50000"/>
                    <a:lumOff val="50000"/>
                  </a:schemeClr>
                </a:solidFill>
              </a:rPr>
              <a:t>Venereology</a:t>
            </a:r>
            <a:r>
              <a:rPr lang="es-ES" sz="900" dirty="0">
                <a:solidFill>
                  <a:schemeClr val="tx1">
                    <a:lumMod val="50000"/>
                    <a:lumOff val="50000"/>
                  </a:schemeClr>
                </a:solidFill>
              </a:rPr>
              <a:t> </a:t>
            </a:r>
            <a:r>
              <a:rPr lang="es-ES" sz="900" dirty="0" err="1">
                <a:solidFill>
                  <a:schemeClr val="tx1">
                    <a:lumMod val="50000"/>
                    <a:lumOff val="50000"/>
                  </a:schemeClr>
                </a:solidFill>
              </a:rPr>
              <a:t>Congress</a:t>
            </a:r>
            <a:r>
              <a:rPr lang="es-ES" sz="900" dirty="0">
                <a:solidFill>
                  <a:schemeClr val="tx1">
                    <a:lumMod val="50000"/>
                    <a:lumOff val="50000"/>
                  </a:schemeClr>
                </a:solidFill>
              </a:rPr>
              <a:t>. </a:t>
            </a:r>
            <a:r>
              <a:rPr lang="es-ES" sz="900" dirty="0" err="1">
                <a:solidFill>
                  <a:schemeClr val="tx1">
                    <a:lumMod val="50000"/>
                    <a:lumOff val="50000"/>
                  </a:schemeClr>
                </a:solidFill>
              </a:rPr>
              <a:t>Berlin</a:t>
            </a:r>
            <a:r>
              <a:rPr lang="es-ES" sz="900" dirty="0">
                <a:solidFill>
                  <a:schemeClr val="tx1">
                    <a:lumMod val="50000"/>
                    <a:lumOff val="50000"/>
                  </a:schemeClr>
                </a:solidFill>
              </a:rPr>
              <a:t>, 11 14 </a:t>
            </a:r>
            <a:r>
              <a:rPr lang="es-ES" sz="900" dirty="0" err="1">
                <a:solidFill>
                  <a:schemeClr val="tx1">
                    <a:lumMod val="50000"/>
                    <a:lumOff val="50000"/>
                  </a:schemeClr>
                </a:solidFill>
              </a:rPr>
              <a:t>October</a:t>
            </a:r>
            <a:r>
              <a:rPr lang="es-ES" sz="900" dirty="0">
                <a:solidFill>
                  <a:schemeClr val="tx1">
                    <a:lumMod val="50000"/>
                    <a:lumOff val="50000"/>
                  </a:schemeClr>
                </a:solidFill>
              </a:rPr>
              <a:t> 2023.</a:t>
            </a:r>
          </a:p>
        </p:txBody>
      </p:sp>
      <p:grpSp>
        <p:nvGrpSpPr>
          <p:cNvPr id="3" name="Group 2">
            <a:extLst>
              <a:ext uri="{FF2B5EF4-FFF2-40B4-BE49-F238E27FC236}">
                <a16:creationId xmlns:a16="http://schemas.microsoft.com/office/drawing/2014/main" id="{80B1A293-755C-69A5-C7C8-D15D1E88291B}"/>
              </a:ext>
            </a:extLst>
          </p:cNvPr>
          <p:cNvGrpSpPr/>
          <p:nvPr/>
        </p:nvGrpSpPr>
        <p:grpSpPr>
          <a:xfrm>
            <a:off x="5964680" y="4972352"/>
            <a:ext cx="1889509" cy="1241282"/>
            <a:chOff x="1556657" y="3265693"/>
            <a:chExt cx="1889509" cy="1241282"/>
          </a:xfrm>
        </p:grpSpPr>
        <p:pic>
          <p:nvPicPr>
            <p:cNvPr id="10" name="Imagen 2">
              <a:extLst>
                <a:ext uri="{FF2B5EF4-FFF2-40B4-BE49-F238E27FC236}">
                  <a16:creationId xmlns:a16="http://schemas.microsoft.com/office/drawing/2014/main" id="{FDD4F91F-A4FA-821A-EC9B-5DCBDF49859F}"/>
                </a:ext>
              </a:extLst>
            </p:cNvPr>
            <p:cNvPicPr>
              <a:picLocks noChangeAspect="1"/>
            </p:cNvPicPr>
            <p:nvPr/>
          </p:nvPicPr>
          <p:blipFill rotWithShape="1">
            <a:blip r:embed="rId3"/>
            <a:srcRect l="2940" t="88096" r="78417"/>
            <a:stretch/>
          </p:blipFill>
          <p:spPr>
            <a:xfrm>
              <a:off x="1556657" y="3674547"/>
              <a:ext cx="1889509" cy="832428"/>
            </a:xfrm>
            <a:prstGeom prst="rect">
              <a:avLst/>
            </a:prstGeom>
          </p:spPr>
        </p:pic>
        <p:pic>
          <p:nvPicPr>
            <p:cNvPr id="17" name="Imagen 2">
              <a:extLst>
                <a:ext uri="{FF2B5EF4-FFF2-40B4-BE49-F238E27FC236}">
                  <a16:creationId xmlns:a16="http://schemas.microsoft.com/office/drawing/2014/main" id="{32E51A4C-77D4-FE39-338B-54A0809980EE}"/>
                </a:ext>
              </a:extLst>
            </p:cNvPr>
            <p:cNvPicPr>
              <a:picLocks noChangeAspect="1"/>
            </p:cNvPicPr>
            <p:nvPr/>
          </p:nvPicPr>
          <p:blipFill rotWithShape="1">
            <a:blip r:embed="rId3"/>
            <a:srcRect l="2940" t="82249" r="93516" b="11904"/>
            <a:stretch/>
          </p:blipFill>
          <p:spPr>
            <a:xfrm>
              <a:off x="1556657" y="3265693"/>
              <a:ext cx="359229" cy="408854"/>
            </a:xfrm>
            <a:prstGeom prst="rect">
              <a:avLst/>
            </a:prstGeom>
          </p:spPr>
        </p:pic>
        <p:sp>
          <p:nvSpPr>
            <p:cNvPr id="18" name="TextBox 17">
              <a:extLst>
                <a:ext uri="{FF2B5EF4-FFF2-40B4-BE49-F238E27FC236}">
                  <a16:creationId xmlns:a16="http://schemas.microsoft.com/office/drawing/2014/main" id="{CA1CE04E-36BF-EECC-035B-9C13521CD9B6}"/>
                </a:ext>
              </a:extLst>
            </p:cNvPr>
            <p:cNvSpPr txBox="1"/>
            <p:nvPr/>
          </p:nvSpPr>
          <p:spPr>
            <a:xfrm>
              <a:off x="1821054" y="3412690"/>
              <a:ext cx="838200" cy="292388"/>
            </a:xfrm>
            <a:prstGeom prst="rect">
              <a:avLst/>
            </a:prstGeom>
            <a:noFill/>
          </p:spPr>
          <p:txBody>
            <a:bodyPr wrap="square" rtlCol="0">
              <a:spAutoFit/>
            </a:bodyPr>
            <a:lstStyle/>
            <a:p>
              <a:r>
                <a:rPr lang="es-ES" sz="1300" dirty="0">
                  <a:solidFill>
                    <a:srgbClr val="005379"/>
                  </a:solidFill>
                  <a:latin typeface="Arial" panose="020B0604020202020204" pitchFamily="34" charset="0"/>
                  <a:cs typeface="Arial" panose="020B0604020202020204" pitchFamily="34" charset="0"/>
                </a:rPr>
                <a:t>Crema</a:t>
              </a:r>
              <a:endParaRPr lang="en-US" sz="1300" dirty="0">
                <a:solidFill>
                  <a:srgbClr val="00537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63819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42181-7495-8868-6DB4-5773C022898C}"/>
              </a:ext>
            </a:extLst>
          </p:cNvPr>
          <p:cNvSpPr>
            <a:spLocks noGrp="1"/>
          </p:cNvSpPr>
          <p:nvPr>
            <p:ph type="title"/>
          </p:nvPr>
        </p:nvSpPr>
        <p:spPr/>
        <p:txBody>
          <a:bodyPr/>
          <a:lstStyle/>
          <a:p>
            <a:r>
              <a:rPr lang="es-ES" dirty="0"/>
              <a:t>Propiedades sensoriales</a:t>
            </a:r>
          </a:p>
        </p:txBody>
      </p:sp>
      <p:sp>
        <p:nvSpPr>
          <p:cNvPr id="6" name="Marcador de contenido 2">
            <a:extLst>
              <a:ext uri="{FF2B5EF4-FFF2-40B4-BE49-F238E27FC236}">
                <a16:creationId xmlns:a16="http://schemas.microsoft.com/office/drawing/2014/main" id="{F8B5DDC5-F8FB-E4E3-14E0-B7C7E35AA833}"/>
              </a:ext>
            </a:extLst>
          </p:cNvPr>
          <p:cNvSpPr>
            <a:spLocks noGrp="1"/>
          </p:cNvSpPr>
          <p:nvPr>
            <p:ph idx="1"/>
          </p:nvPr>
        </p:nvSpPr>
        <p:spPr>
          <a:xfrm>
            <a:off x="144379" y="2001398"/>
            <a:ext cx="5028513" cy="3267183"/>
          </a:xfrm>
        </p:spPr>
        <p:txBody>
          <a:bodyPr anchor="ctr">
            <a:noAutofit/>
          </a:bodyPr>
          <a:lstStyle/>
          <a:p>
            <a:pPr marL="0" indent="0" algn="just">
              <a:lnSpc>
                <a:spcPct val="100000"/>
              </a:lnSpc>
              <a:spcBef>
                <a:spcPts val="0"/>
              </a:spcBef>
              <a:spcAft>
                <a:spcPts val="600"/>
              </a:spcAft>
              <a:buNone/>
            </a:pPr>
            <a:r>
              <a:rPr lang="es-ES" sz="1800" b="1" dirty="0"/>
              <a:t>Apariencia:</a:t>
            </a:r>
          </a:p>
          <a:p>
            <a:pPr marL="361950" indent="-180975" algn="just">
              <a:lnSpc>
                <a:spcPct val="100000"/>
              </a:lnSpc>
              <a:spcBef>
                <a:spcPts val="0"/>
              </a:spcBef>
              <a:spcAft>
                <a:spcPts val="300"/>
              </a:spcAft>
              <a:buClr>
                <a:srgbClr val="9BBB58"/>
              </a:buClr>
            </a:pPr>
            <a:r>
              <a:rPr lang="es-ES" sz="1800" dirty="0"/>
              <a:t>Baja integridad de forma</a:t>
            </a:r>
          </a:p>
          <a:p>
            <a:pPr marL="361950" indent="-180975" algn="just">
              <a:lnSpc>
                <a:spcPct val="100000"/>
              </a:lnSpc>
              <a:spcBef>
                <a:spcPts val="0"/>
              </a:spcBef>
              <a:spcAft>
                <a:spcPts val="300"/>
              </a:spcAft>
              <a:buClr>
                <a:srgbClr val="9BBB58"/>
              </a:buClr>
            </a:pPr>
            <a:endParaRPr lang="es-ES" sz="1800" dirty="0"/>
          </a:p>
          <a:p>
            <a:pPr marL="0" indent="0" algn="just">
              <a:lnSpc>
                <a:spcPct val="100000"/>
              </a:lnSpc>
              <a:spcBef>
                <a:spcPts val="0"/>
              </a:spcBef>
              <a:spcAft>
                <a:spcPts val="300"/>
              </a:spcAft>
              <a:buClr>
                <a:srgbClr val="9BBB58"/>
              </a:buClr>
              <a:buNone/>
            </a:pPr>
            <a:r>
              <a:rPr lang="es-ES" sz="1800" b="1" dirty="0"/>
              <a:t>Durante la manipulación /aplicación:</a:t>
            </a:r>
          </a:p>
          <a:p>
            <a:pPr marL="361950" indent="-180975" algn="just">
              <a:lnSpc>
                <a:spcPct val="100000"/>
              </a:lnSpc>
              <a:spcBef>
                <a:spcPts val="0"/>
              </a:spcBef>
              <a:spcAft>
                <a:spcPts val="600"/>
              </a:spcAft>
              <a:buClr>
                <a:srgbClr val="9BBB58"/>
              </a:buClr>
            </a:pPr>
            <a:r>
              <a:rPr lang="es-ES" sz="1800" dirty="0"/>
              <a:t>Baja sensación de humedad</a:t>
            </a:r>
          </a:p>
          <a:p>
            <a:pPr marL="361950" indent="-180975" algn="just">
              <a:lnSpc>
                <a:spcPct val="100000"/>
              </a:lnSpc>
              <a:spcBef>
                <a:spcPts val="0"/>
              </a:spcBef>
              <a:spcAft>
                <a:spcPts val="600"/>
              </a:spcAft>
              <a:buClr>
                <a:srgbClr val="9BBB58"/>
              </a:buClr>
            </a:pPr>
            <a:r>
              <a:rPr lang="es-ES" sz="1800" dirty="0"/>
              <a:t>Grasa elevada</a:t>
            </a:r>
          </a:p>
          <a:p>
            <a:pPr marL="361950" indent="-180975" algn="just">
              <a:lnSpc>
                <a:spcPct val="100000"/>
              </a:lnSpc>
              <a:spcBef>
                <a:spcPts val="0"/>
              </a:spcBef>
              <a:spcAft>
                <a:spcPts val="600"/>
              </a:spcAft>
              <a:buClr>
                <a:srgbClr val="9BBB58"/>
              </a:buClr>
            </a:pPr>
            <a:r>
              <a:rPr lang="es-ES" sz="1800" dirty="0" err="1"/>
              <a:t>Untabilidad</a:t>
            </a:r>
            <a:r>
              <a:rPr lang="es-ES" sz="1800" dirty="0"/>
              <a:t> alta</a:t>
            </a:r>
          </a:p>
          <a:p>
            <a:pPr marL="361950" indent="-180975" algn="just">
              <a:lnSpc>
                <a:spcPct val="100000"/>
              </a:lnSpc>
              <a:spcBef>
                <a:spcPts val="0"/>
              </a:spcBef>
              <a:spcAft>
                <a:spcPts val="600"/>
              </a:spcAft>
              <a:buClr>
                <a:srgbClr val="9BBB58"/>
              </a:buClr>
            </a:pPr>
            <a:r>
              <a:rPr lang="es-ES" sz="1800" dirty="0"/>
              <a:t>Baja absorbencia</a:t>
            </a:r>
          </a:p>
          <a:p>
            <a:pPr marL="0" indent="0" algn="just">
              <a:lnSpc>
                <a:spcPct val="100000"/>
              </a:lnSpc>
              <a:spcBef>
                <a:spcPts val="0"/>
              </a:spcBef>
              <a:spcAft>
                <a:spcPts val="600"/>
              </a:spcAft>
              <a:buNone/>
            </a:pPr>
            <a:endParaRPr lang="es-ES" sz="1800" b="1" dirty="0"/>
          </a:p>
        </p:txBody>
      </p:sp>
      <p:sp>
        <p:nvSpPr>
          <p:cNvPr id="4" name="Marcador de texto 3">
            <a:extLst>
              <a:ext uri="{FF2B5EF4-FFF2-40B4-BE49-F238E27FC236}">
                <a16:creationId xmlns:a16="http://schemas.microsoft.com/office/drawing/2014/main" id="{031F486D-5F05-3C0F-1452-2F97E9D81ECC}"/>
              </a:ext>
            </a:extLst>
          </p:cNvPr>
          <p:cNvSpPr>
            <a:spLocks noGrp="1"/>
          </p:cNvSpPr>
          <p:nvPr>
            <p:ph type="body" sz="quarter" idx="13"/>
          </p:nvPr>
        </p:nvSpPr>
        <p:spPr/>
        <p:txBody>
          <a:bodyPr/>
          <a:lstStyle/>
          <a:p>
            <a:r>
              <a:rPr lang="es-ES" err="1">
                <a:solidFill>
                  <a:srgbClr val="9BBB58"/>
                </a:solidFill>
              </a:rPr>
              <a:t>Oleogel</a:t>
            </a:r>
            <a:endParaRPr lang="es-ES">
              <a:solidFill>
                <a:srgbClr val="9BBB58"/>
              </a:solidFill>
            </a:endParaRPr>
          </a:p>
        </p:txBody>
      </p:sp>
      <p:sp>
        <p:nvSpPr>
          <p:cNvPr id="8" name="Rectángulo: esquinas superiores redondeadas 7">
            <a:extLst>
              <a:ext uri="{FF2B5EF4-FFF2-40B4-BE49-F238E27FC236}">
                <a16:creationId xmlns:a16="http://schemas.microsoft.com/office/drawing/2014/main" id="{B96033F3-8BAD-51C6-7210-08B02CA177D7}"/>
              </a:ext>
            </a:extLst>
          </p:cNvPr>
          <p:cNvSpPr/>
          <p:nvPr/>
        </p:nvSpPr>
        <p:spPr>
          <a:xfrm rot="5400000" flipH="1">
            <a:off x="1000072" y="1001327"/>
            <a:ext cx="3267182" cy="5267325"/>
          </a:xfrm>
          <a:prstGeom prst="round2SameRect">
            <a:avLst>
              <a:gd name="adj1" fmla="val 7150"/>
              <a:gd name="adj2" fmla="val 0"/>
            </a:avLst>
          </a:prstGeom>
          <a:solidFill>
            <a:srgbClr val="D6E3B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C85A85C6-D05E-8317-0AAF-602E407E95C4}"/>
              </a:ext>
            </a:extLst>
          </p:cNvPr>
          <p:cNvPicPr>
            <a:picLocks noChangeAspect="1"/>
          </p:cNvPicPr>
          <p:nvPr/>
        </p:nvPicPr>
        <p:blipFill rotWithShape="1">
          <a:blip r:embed="rId3"/>
          <a:srcRect r="7899"/>
          <a:stretch/>
        </p:blipFill>
        <p:spPr>
          <a:xfrm>
            <a:off x="5894452" y="1788659"/>
            <a:ext cx="5905199" cy="4423681"/>
          </a:xfrm>
          <a:prstGeom prst="rect">
            <a:avLst/>
          </a:prstGeom>
        </p:spPr>
      </p:pic>
      <p:sp>
        <p:nvSpPr>
          <p:cNvPr id="11" name="Elipse 10">
            <a:extLst>
              <a:ext uri="{FF2B5EF4-FFF2-40B4-BE49-F238E27FC236}">
                <a16:creationId xmlns:a16="http://schemas.microsoft.com/office/drawing/2014/main" id="{A43DF5E3-D74D-BF90-3646-E149DAA04C3E}"/>
              </a:ext>
            </a:extLst>
          </p:cNvPr>
          <p:cNvSpPr/>
          <p:nvPr/>
        </p:nvSpPr>
        <p:spPr>
          <a:xfrm>
            <a:off x="9166567" y="4760841"/>
            <a:ext cx="286738" cy="286738"/>
          </a:xfrm>
          <a:prstGeom prst="ellipse">
            <a:avLst/>
          </a:prstGeom>
          <a:noFill/>
          <a:ln w="38100">
            <a:solidFill>
              <a:srgbClr val="7A983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3989366A-EA71-F2FB-ADC4-5337BD45FE89}"/>
              </a:ext>
            </a:extLst>
          </p:cNvPr>
          <p:cNvSpPr/>
          <p:nvPr/>
        </p:nvSpPr>
        <p:spPr>
          <a:xfrm>
            <a:off x="9722401" y="4084553"/>
            <a:ext cx="286738" cy="286738"/>
          </a:xfrm>
          <a:prstGeom prst="ellipse">
            <a:avLst/>
          </a:prstGeom>
          <a:noFill/>
          <a:ln w="38100">
            <a:solidFill>
              <a:srgbClr val="7A983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5585227C-2C38-39CF-FE82-F27DC34A03E0}"/>
              </a:ext>
            </a:extLst>
          </p:cNvPr>
          <p:cNvSpPr/>
          <p:nvPr/>
        </p:nvSpPr>
        <p:spPr>
          <a:xfrm>
            <a:off x="9186646" y="3634990"/>
            <a:ext cx="286738" cy="286738"/>
          </a:xfrm>
          <a:prstGeom prst="ellipse">
            <a:avLst/>
          </a:prstGeom>
          <a:noFill/>
          <a:ln w="38100">
            <a:solidFill>
              <a:srgbClr val="7A983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lipse 2">
            <a:extLst>
              <a:ext uri="{FF2B5EF4-FFF2-40B4-BE49-F238E27FC236}">
                <a16:creationId xmlns:a16="http://schemas.microsoft.com/office/drawing/2014/main" id="{79A4839C-E4BE-8BA5-9023-DD3EEC658FAB}"/>
              </a:ext>
            </a:extLst>
          </p:cNvPr>
          <p:cNvSpPr/>
          <p:nvPr/>
        </p:nvSpPr>
        <p:spPr>
          <a:xfrm>
            <a:off x="8888758" y="4474103"/>
            <a:ext cx="286738" cy="286738"/>
          </a:xfrm>
          <a:prstGeom prst="ellipse">
            <a:avLst/>
          </a:prstGeom>
          <a:noFill/>
          <a:ln w="38100">
            <a:solidFill>
              <a:srgbClr val="7A983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Elipse 4">
            <a:extLst>
              <a:ext uri="{FF2B5EF4-FFF2-40B4-BE49-F238E27FC236}">
                <a16:creationId xmlns:a16="http://schemas.microsoft.com/office/drawing/2014/main" id="{36D6ABA7-37DD-5AAF-AF56-F224BE7AC1FD}"/>
              </a:ext>
            </a:extLst>
          </p:cNvPr>
          <p:cNvSpPr/>
          <p:nvPr/>
        </p:nvSpPr>
        <p:spPr>
          <a:xfrm>
            <a:off x="9897058" y="4722769"/>
            <a:ext cx="286738" cy="286738"/>
          </a:xfrm>
          <a:prstGeom prst="ellipse">
            <a:avLst/>
          </a:prstGeom>
          <a:noFill/>
          <a:ln w="38100">
            <a:solidFill>
              <a:srgbClr val="7A983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7 CuadroTexto">
            <a:extLst>
              <a:ext uri="{FF2B5EF4-FFF2-40B4-BE49-F238E27FC236}">
                <a16:creationId xmlns:a16="http://schemas.microsoft.com/office/drawing/2014/main" id="{87CB5C83-2A72-E380-1A75-AE6E354A1375}"/>
              </a:ext>
            </a:extLst>
          </p:cNvPr>
          <p:cNvSpPr txBox="1"/>
          <p:nvPr/>
        </p:nvSpPr>
        <p:spPr>
          <a:xfrm>
            <a:off x="467773" y="6175307"/>
            <a:ext cx="10115110" cy="369332"/>
          </a:xfrm>
          <a:prstGeom prst="rect">
            <a:avLst/>
          </a:prstGeom>
          <a:noFill/>
        </p:spPr>
        <p:txBody>
          <a:bodyPr wrap="square" rtlCol="0">
            <a:spAutoFit/>
          </a:bodyPr>
          <a:lstStyle/>
          <a:p>
            <a:r>
              <a:rPr lang="es-ES" sz="900" dirty="0" err="1">
                <a:solidFill>
                  <a:schemeClr val="tx1">
                    <a:lumMod val="50000"/>
                    <a:lumOff val="50000"/>
                  </a:schemeClr>
                </a:solidFill>
              </a:rPr>
              <a:t>Guilà</a:t>
            </a:r>
            <a:r>
              <a:rPr lang="es-ES" sz="900" dirty="0">
                <a:solidFill>
                  <a:schemeClr val="tx1">
                    <a:lumMod val="50000"/>
                    <a:lumOff val="50000"/>
                  </a:schemeClr>
                </a:solidFill>
              </a:rPr>
              <a:t> T, García N, </a:t>
            </a:r>
            <a:r>
              <a:rPr lang="es-ES" sz="900" dirty="0" err="1">
                <a:solidFill>
                  <a:schemeClr val="tx1">
                    <a:lumMod val="50000"/>
                    <a:lumOff val="50000"/>
                  </a:schemeClr>
                </a:solidFill>
              </a:rPr>
              <a:t>Guiró</a:t>
            </a:r>
            <a:r>
              <a:rPr lang="es-ES" sz="900" dirty="0">
                <a:solidFill>
                  <a:schemeClr val="tx1">
                    <a:lumMod val="50000"/>
                    <a:lumOff val="50000"/>
                  </a:schemeClr>
                </a:solidFill>
              </a:rPr>
              <a:t> P, et al. </a:t>
            </a:r>
            <a:r>
              <a:rPr lang="es-ES" sz="900" dirty="0" err="1">
                <a:solidFill>
                  <a:schemeClr val="tx1">
                    <a:lumMod val="50000"/>
                    <a:lumOff val="50000"/>
                  </a:schemeClr>
                </a:solidFill>
              </a:rPr>
              <a:t>Sensory</a:t>
            </a:r>
            <a:r>
              <a:rPr lang="es-ES" sz="900" dirty="0">
                <a:solidFill>
                  <a:schemeClr val="tx1">
                    <a:lumMod val="50000"/>
                    <a:lumOff val="50000"/>
                  </a:schemeClr>
                </a:solidFill>
              </a:rPr>
              <a:t> </a:t>
            </a:r>
            <a:r>
              <a:rPr lang="es-ES" sz="900" dirty="0" err="1">
                <a:solidFill>
                  <a:schemeClr val="tx1">
                    <a:lumMod val="50000"/>
                    <a:lumOff val="50000"/>
                  </a:schemeClr>
                </a:solidFill>
              </a:rPr>
              <a:t>properties</a:t>
            </a:r>
            <a:r>
              <a:rPr lang="es-ES" sz="900" dirty="0">
                <a:solidFill>
                  <a:schemeClr val="tx1">
                    <a:lumMod val="50000"/>
                    <a:lumOff val="50000"/>
                  </a:schemeClr>
                </a:solidFill>
              </a:rPr>
              <a:t> </a:t>
            </a:r>
            <a:r>
              <a:rPr lang="es-ES" sz="900" dirty="0" err="1">
                <a:solidFill>
                  <a:schemeClr val="tx1">
                    <a:lumMod val="50000"/>
                    <a:lumOff val="50000"/>
                  </a:schemeClr>
                </a:solidFill>
              </a:rPr>
              <a:t>analysis</a:t>
            </a:r>
            <a:r>
              <a:rPr lang="es-ES" sz="900" dirty="0">
                <a:solidFill>
                  <a:schemeClr val="tx1">
                    <a:lumMod val="50000"/>
                    <a:lumOff val="50000"/>
                  </a:schemeClr>
                </a:solidFill>
              </a:rPr>
              <a:t> of the </a:t>
            </a:r>
            <a:r>
              <a:rPr lang="es-ES" sz="900" dirty="0" err="1">
                <a:solidFill>
                  <a:schemeClr val="tx1">
                    <a:lumMod val="50000"/>
                    <a:lumOff val="50000"/>
                  </a:schemeClr>
                </a:solidFill>
              </a:rPr>
              <a:t>main</a:t>
            </a:r>
            <a:r>
              <a:rPr lang="es-ES" sz="900" dirty="0">
                <a:solidFill>
                  <a:schemeClr val="tx1">
                    <a:lumMod val="50000"/>
                    <a:lumOff val="50000"/>
                  </a:schemeClr>
                </a:solidFill>
              </a:rPr>
              <a:t> </a:t>
            </a:r>
            <a:r>
              <a:rPr lang="es-ES" sz="900" dirty="0" err="1">
                <a:solidFill>
                  <a:schemeClr val="tx1">
                    <a:lumMod val="50000"/>
                    <a:lumOff val="50000"/>
                  </a:schemeClr>
                </a:solidFill>
              </a:rPr>
              <a:t>pharmaceutical</a:t>
            </a:r>
            <a:r>
              <a:rPr lang="es-ES" sz="900" dirty="0">
                <a:solidFill>
                  <a:schemeClr val="tx1">
                    <a:lumMod val="50000"/>
                    <a:lumOff val="50000"/>
                  </a:schemeClr>
                </a:solidFill>
              </a:rPr>
              <a:t> </a:t>
            </a:r>
            <a:r>
              <a:rPr lang="es-ES" sz="900" dirty="0" err="1">
                <a:solidFill>
                  <a:schemeClr val="tx1">
                    <a:lumMod val="50000"/>
                    <a:lumOff val="50000"/>
                  </a:schemeClr>
                </a:solidFill>
              </a:rPr>
              <a:t>forms</a:t>
            </a:r>
            <a:r>
              <a:rPr lang="es-ES" sz="900" dirty="0">
                <a:solidFill>
                  <a:schemeClr val="tx1">
                    <a:lumMod val="50000"/>
                    <a:lumOff val="50000"/>
                  </a:schemeClr>
                </a:solidFill>
              </a:rPr>
              <a:t> </a:t>
            </a:r>
            <a:r>
              <a:rPr lang="es-ES" sz="900" dirty="0" err="1">
                <a:solidFill>
                  <a:schemeClr val="tx1">
                    <a:lumMod val="50000"/>
                    <a:lumOff val="50000"/>
                  </a:schemeClr>
                </a:solidFill>
              </a:rPr>
              <a:t>used</a:t>
            </a:r>
            <a:r>
              <a:rPr lang="es-ES" sz="900" dirty="0">
                <a:solidFill>
                  <a:schemeClr val="tx1">
                    <a:lumMod val="50000"/>
                    <a:lumOff val="50000"/>
                  </a:schemeClr>
                </a:solidFill>
              </a:rPr>
              <a:t> in the </a:t>
            </a:r>
            <a:r>
              <a:rPr lang="es-ES" sz="900" dirty="0" err="1">
                <a:solidFill>
                  <a:schemeClr val="tx1">
                    <a:lumMod val="50000"/>
                    <a:lumOff val="50000"/>
                  </a:schemeClr>
                </a:solidFill>
              </a:rPr>
              <a:t>topical</a:t>
            </a:r>
            <a:r>
              <a:rPr lang="es-ES" sz="900" dirty="0">
                <a:solidFill>
                  <a:schemeClr val="tx1">
                    <a:lumMod val="50000"/>
                    <a:lumOff val="50000"/>
                  </a:schemeClr>
                </a:solidFill>
              </a:rPr>
              <a:t> treatment of plaque psoriasis. P2323 </a:t>
            </a:r>
            <a:r>
              <a:rPr lang="es-ES" sz="900" dirty="0" err="1">
                <a:solidFill>
                  <a:schemeClr val="tx1">
                    <a:lumMod val="50000"/>
                    <a:lumOff val="50000"/>
                  </a:schemeClr>
                </a:solidFill>
              </a:rPr>
              <a:t>presented</a:t>
            </a:r>
            <a:r>
              <a:rPr lang="es-ES" sz="900" dirty="0">
                <a:solidFill>
                  <a:schemeClr val="tx1">
                    <a:lumMod val="50000"/>
                    <a:lumOff val="50000"/>
                  </a:schemeClr>
                </a:solidFill>
              </a:rPr>
              <a:t> at 32nd </a:t>
            </a:r>
            <a:r>
              <a:rPr lang="es-ES" sz="900" dirty="0" err="1">
                <a:solidFill>
                  <a:schemeClr val="tx1">
                    <a:lumMod val="50000"/>
                    <a:lumOff val="50000"/>
                  </a:schemeClr>
                </a:solidFill>
              </a:rPr>
              <a:t>European</a:t>
            </a:r>
            <a:r>
              <a:rPr lang="es-ES" sz="900" dirty="0">
                <a:solidFill>
                  <a:schemeClr val="tx1">
                    <a:lumMod val="50000"/>
                    <a:lumOff val="50000"/>
                  </a:schemeClr>
                </a:solidFill>
              </a:rPr>
              <a:t> </a:t>
            </a:r>
            <a:r>
              <a:rPr lang="es-ES" sz="900" dirty="0" err="1">
                <a:solidFill>
                  <a:schemeClr val="tx1">
                    <a:lumMod val="50000"/>
                    <a:lumOff val="50000"/>
                  </a:schemeClr>
                </a:solidFill>
              </a:rPr>
              <a:t>Academy</a:t>
            </a:r>
            <a:r>
              <a:rPr lang="es-ES" sz="900" dirty="0">
                <a:solidFill>
                  <a:schemeClr val="tx1">
                    <a:lumMod val="50000"/>
                    <a:lumOff val="50000"/>
                  </a:schemeClr>
                </a:solidFill>
              </a:rPr>
              <a:t> of </a:t>
            </a:r>
            <a:r>
              <a:rPr lang="es-ES" sz="900" dirty="0" err="1">
                <a:solidFill>
                  <a:schemeClr val="tx1">
                    <a:lumMod val="50000"/>
                    <a:lumOff val="50000"/>
                  </a:schemeClr>
                </a:solidFill>
              </a:rPr>
              <a:t>Dermatology</a:t>
            </a:r>
            <a:r>
              <a:rPr lang="es-ES" sz="900" dirty="0">
                <a:solidFill>
                  <a:schemeClr val="tx1">
                    <a:lumMod val="50000"/>
                    <a:lumOff val="50000"/>
                  </a:schemeClr>
                </a:solidFill>
              </a:rPr>
              <a:t> and </a:t>
            </a:r>
            <a:r>
              <a:rPr lang="es-ES" sz="900" dirty="0" err="1">
                <a:solidFill>
                  <a:schemeClr val="tx1">
                    <a:lumMod val="50000"/>
                    <a:lumOff val="50000"/>
                  </a:schemeClr>
                </a:solidFill>
              </a:rPr>
              <a:t>Venereology</a:t>
            </a:r>
            <a:r>
              <a:rPr lang="es-ES" sz="900" dirty="0">
                <a:solidFill>
                  <a:schemeClr val="tx1">
                    <a:lumMod val="50000"/>
                    <a:lumOff val="50000"/>
                  </a:schemeClr>
                </a:solidFill>
              </a:rPr>
              <a:t> </a:t>
            </a:r>
            <a:r>
              <a:rPr lang="es-ES" sz="900" dirty="0" err="1">
                <a:solidFill>
                  <a:schemeClr val="tx1">
                    <a:lumMod val="50000"/>
                    <a:lumOff val="50000"/>
                  </a:schemeClr>
                </a:solidFill>
              </a:rPr>
              <a:t>Congress</a:t>
            </a:r>
            <a:r>
              <a:rPr lang="es-ES" sz="900" dirty="0">
                <a:solidFill>
                  <a:schemeClr val="tx1">
                    <a:lumMod val="50000"/>
                    <a:lumOff val="50000"/>
                  </a:schemeClr>
                </a:solidFill>
              </a:rPr>
              <a:t>. </a:t>
            </a:r>
            <a:r>
              <a:rPr lang="es-ES" sz="900" dirty="0" err="1">
                <a:solidFill>
                  <a:schemeClr val="tx1">
                    <a:lumMod val="50000"/>
                    <a:lumOff val="50000"/>
                  </a:schemeClr>
                </a:solidFill>
              </a:rPr>
              <a:t>Berlin</a:t>
            </a:r>
            <a:r>
              <a:rPr lang="es-ES" sz="900" dirty="0">
                <a:solidFill>
                  <a:schemeClr val="tx1">
                    <a:lumMod val="50000"/>
                    <a:lumOff val="50000"/>
                  </a:schemeClr>
                </a:solidFill>
              </a:rPr>
              <a:t>, 11 14 </a:t>
            </a:r>
            <a:r>
              <a:rPr lang="es-ES" sz="900" dirty="0" err="1">
                <a:solidFill>
                  <a:schemeClr val="tx1">
                    <a:lumMod val="50000"/>
                    <a:lumOff val="50000"/>
                  </a:schemeClr>
                </a:solidFill>
              </a:rPr>
              <a:t>October</a:t>
            </a:r>
            <a:r>
              <a:rPr lang="es-ES" sz="900" dirty="0">
                <a:solidFill>
                  <a:schemeClr val="tx1">
                    <a:lumMod val="50000"/>
                    <a:lumOff val="50000"/>
                  </a:schemeClr>
                </a:solidFill>
              </a:rPr>
              <a:t> 2023.</a:t>
            </a:r>
          </a:p>
        </p:txBody>
      </p:sp>
      <p:grpSp>
        <p:nvGrpSpPr>
          <p:cNvPr id="10" name="Group 9">
            <a:extLst>
              <a:ext uri="{FF2B5EF4-FFF2-40B4-BE49-F238E27FC236}">
                <a16:creationId xmlns:a16="http://schemas.microsoft.com/office/drawing/2014/main" id="{D2CFDF40-F0F1-DBFF-6000-8199C8B8DC2E}"/>
              </a:ext>
            </a:extLst>
          </p:cNvPr>
          <p:cNvGrpSpPr/>
          <p:nvPr/>
        </p:nvGrpSpPr>
        <p:grpSpPr>
          <a:xfrm>
            <a:off x="5964680" y="4972352"/>
            <a:ext cx="1889509" cy="1241282"/>
            <a:chOff x="1556657" y="3265693"/>
            <a:chExt cx="1889509" cy="1241282"/>
          </a:xfrm>
        </p:grpSpPr>
        <p:pic>
          <p:nvPicPr>
            <p:cNvPr id="14" name="Imagen 2">
              <a:extLst>
                <a:ext uri="{FF2B5EF4-FFF2-40B4-BE49-F238E27FC236}">
                  <a16:creationId xmlns:a16="http://schemas.microsoft.com/office/drawing/2014/main" id="{B096D1AF-8106-1F8A-173B-8C20F939683C}"/>
                </a:ext>
              </a:extLst>
            </p:cNvPr>
            <p:cNvPicPr>
              <a:picLocks noChangeAspect="1"/>
            </p:cNvPicPr>
            <p:nvPr/>
          </p:nvPicPr>
          <p:blipFill rotWithShape="1">
            <a:blip r:embed="rId3"/>
            <a:srcRect l="2940" t="88096" r="78417"/>
            <a:stretch/>
          </p:blipFill>
          <p:spPr>
            <a:xfrm>
              <a:off x="1556657" y="3674547"/>
              <a:ext cx="1889509" cy="832428"/>
            </a:xfrm>
            <a:prstGeom prst="rect">
              <a:avLst/>
            </a:prstGeom>
          </p:spPr>
        </p:pic>
        <p:pic>
          <p:nvPicPr>
            <p:cNvPr id="15" name="Imagen 2">
              <a:extLst>
                <a:ext uri="{FF2B5EF4-FFF2-40B4-BE49-F238E27FC236}">
                  <a16:creationId xmlns:a16="http://schemas.microsoft.com/office/drawing/2014/main" id="{66825C26-D7FE-F566-C4C1-B8FD97EDF931}"/>
                </a:ext>
              </a:extLst>
            </p:cNvPr>
            <p:cNvPicPr>
              <a:picLocks noChangeAspect="1"/>
            </p:cNvPicPr>
            <p:nvPr/>
          </p:nvPicPr>
          <p:blipFill rotWithShape="1">
            <a:blip r:embed="rId3"/>
            <a:srcRect l="2940" t="82249" r="93516" b="11904"/>
            <a:stretch/>
          </p:blipFill>
          <p:spPr>
            <a:xfrm>
              <a:off x="1556657" y="3265693"/>
              <a:ext cx="359229" cy="408854"/>
            </a:xfrm>
            <a:prstGeom prst="rect">
              <a:avLst/>
            </a:prstGeom>
          </p:spPr>
        </p:pic>
        <p:sp>
          <p:nvSpPr>
            <p:cNvPr id="16" name="TextBox 15">
              <a:extLst>
                <a:ext uri="{FF2B5EF4-FFF2-40B4-BE49-F238E27FC236}">
                  <a16:creationId xmlns:a16="http://schemas.microsoft.com/office/drawing/2014/main" id="{ADF1BB68-D9D0-0498-0201-15BEE5043F8E}"/>
                </a:ext>
              </a:extLst>
            </p:cNvPr>
            <p:cNvSpPr txBox="1"/>
            <p:nvPr/>
          </p:nvSpPr>
          <p:spPr>
            <a:xfrm>
              <a:off x="1821054" y="3412690"/>
              <a:ext cx="838200" cy="292388"/>
            </a:xfrm>
            <a:prstGeom prst="rect">
              <a:avLst/>
            </a:prstGeom>
            <a:noFill/>
          </p:spPr>
          <p:txBody>
            <a:bodyPr wrap="square" rtlCol="0">
              <a:spAutoFit/>
            </a:bodyPr>
            <a:lstStyle/>
            <a:p>
              <a:r>
                <a:rPr lang="es-ES" sz="1300" dirty="0">
                  <a:solidFill>
                    <a:srgbClr val="005379"/>
                  </a:solidFill>
                  <a:latin typeface="Arial" panose="020B0604020202020204" pitchFamily="34" charset="0"/>
                  <a:cs typeface="Arial" panose="020B0604020202020204" pitchFamily="34" charset="0"/>
                </a:rPr>
                <a:t>Crema</a:t>
              </a:r>
              <a:endParaRPr lang="en-US" sz="1300" dirty="0">
                <a:solidFill>
                  <a:srgbClr val="00537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65891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42181-7495-8868-6DB4-5773C022898C}"/>
              </a:ext>
            </a:extLst>
          </p:cNvPr>
          <p:cNvSpPr>
            <a:spLocks noGrp="1"/>
          </p:cNvSpPr>
          <p:nvPr>
            <p:ph type="title"/>
          </p:nvPr>
        </p:nvSpPr>
        <p:spPr/>
        <p:txBody>
          <a:bodyPr/>
          <a:lstStyle/>
          <a:p>
            <a:r>
              <a:rPr lang="es-ES" dirty="0"/>
              <a:t>Propiedades sensoriales</a:t>
            </a:r>
          </a:p>
        </p:txBody>
      </p:sp>
      <p:sp>
        <p:nvSpPr>
          <p:cNvPr id="11" name="Marcador de contenido 2">
            <a:extLst>
              <a:ext uri="{FF2B5EF4-FFF2-40B4-BE49-F238E27FC236}">
                <a16:creationId xmlns:a16="http://schemas.microsoft.com/office/drawing/2014/main" id="{CC72429D-EF60-7241-B2A9-F86DE72DD6FE}"/>
              </a:ext>
            </a:extLst>
          </p:cNvPr>
          <p:cNvSpPr>
            <a:spLocks noGrp="1"/>
          </p:cNvSpPr>
          <p:nvPr>
            <p:ph idx="1"/>
          </p:nvPr>
        </p:nvSpPr>
        <p:spPr>
          <a:xfrm>
            <a:off x="144378" y="1788659"/>
            <a:ext cx="4765552" cy="3361541"/>
          </a:xfrm>
        </p:spPr>
        <p:txBody>
          <a:bodyPr anchor="ctr">
            <a:noAutofit/>
          </a:bodyPr>
          <a:lstStyle/>
          <a:p>
            <a:pPr marL="0" indent="0" algn="just">
              <a:lnSpc>
                <a:spcPct val="100000"/>
              </a:lnSpc>
              <a:spcBef>
                <a:spcPts val="0"/>
              </a:spcBef>
              <a:spcAft>
                <a:spcPts val="300"/>
              </a:spcAft>
              <a:buClr>
                <a:srgbClr val="77599C"/>
              </a:buClr>
              <a:buNone/>
            </a:pPr>
            <a:r>
              <a:rPr lang="es-ES" sz="1800" b="1" dirty="0"/>
              <a:t>Durante la aplicación:</a:t>
            </a:r>
          </a:p>
          <a:p>
            <a:pPr marL="361950" indent="-180975" algn="just">
              <a:lnSpc>
                <a:spcPct val="100000"/>
              </a:lnSpc>
              <a:spcBef>
                <a:spcPts val="0"/>
              </a:spcBef>
              <a:spcAft>
                <a:spcPts val="300"/>
              </a:spcAft>
              <a:buClr>
                <a:srgbClr val="77599C"/>
              </a:buClr>
            </a:pPr>
            <a:r>
              <a:rPr lang="es-ES" sz="1800" dirty="0"/>
              <a:t>Baja sensación de humedad</a:t>
            </a:r>
          </a:p>
          <a:p>
            <a:pPr marL="361950" indent="-180975" algn="just">
              <a:lnSpc>
                <a:spcPct val="100000"/>
              </a:lnSpc>
              <a:spcBef>
                <a:spcPts val="0"/>
              </a:spcBef>
              <a:spcAft>
                <a:spcPts val="300"/>
              </a:spcAft>
              <a:buClr>
                <a:srgbClr val="77599C"/>
              </a:buClr>
            </a:pPr>
            <a:r>
              <a:rPr lang="es-ES" sz="1800" dirty="0"/>
              <a:t>Baja </a:t>
            </a:r>
            <a:r>
              <a:rPr lang="es-ES" sz="1800" dirty="0" err="1"/>
              <a:t>untabilidad</a:t>
            </a:r>
            <a:endParaRPr lang="es-ES" sz="1800" dirty="0"/>
          </a:p>
          <a:p>
            <a:pPr marL="361950" indent="-180975" algn="just">
              <a:lnSpc>
                <a:spcPct val="100000"/>
              </a:lnSpc>
              <a:spcBef>
                <a:spcPts val="0"/>
              </a:spcBef>
              <a:spcAft>
                <a:spcPts val="300"/>
              </a:spcAft>
              <a:buClr>
                <a:srgbClr val="77599C"/>
              </a:buClr>
            </a:pPr>
            <a:r>
              <a:rPr lang="es-ES" sz="1800" dirty="0"/>
              <a:t>Grasa alta</a:t>
            </a:r>
          </a:p>
          <a:p>
            <a:pPr marL="0" indent="0" algn="just">
              <a:lnSpc>
                <a:spcPct val="100000"/>
              </a:lnSpc>
              <a:spcBef>
                <a:spcPts val="0"/>
              </a:spcBef>
              <a:spcAft>
                <a:spcPts val="600"/>
              </a:spcAft>
              <a:buNone/>
            </a:pPr>
            <a:endParaRPr lang="es-ES" sz="1800" b="1" dirty="0"/>
          </a:p>
          <a:p>
            <a:pPr marL="0" indent="0" algn="just">
              <a:lnSpc>
                <a:spcPct val="100000"/>
              </a:lnSpc>
              <a:spcBef>
                <a:spcPts val="0"/>
              </a:spcBef>
              <a:spcAft>
                <a:spcPts val="600"/>
              </a:spcAft>
              <a:buNone/>
            </a:pPr>
            <a:r>
              <a:rPr lang="es-ES" sz="1800" b="1" dirty="0"/>
              <a:t>Sensación posterior a lo 10 minutos:</a:t>
            </a:r>
          </a:p>
          <a:p>
            <a:pPr marL="361950" indent="-180975" algn="just">
              <a:lnSpc>
                <a:spcPct val="100000"/>
              </a:lnSpc>
              <a:spcBef>
                <a:spcPts val="0"/>
              </a:spcBef>
              <a:spcAft>
                <a:spcPts val="900"/>
              </a:spcAft>
              <a:buClr>
                <a:srgbClr val="77599C"/>
              </a:buClr>
            </a:pPr>
            <a:r>
              <a:rPr lang="es-ES" sz="1800" dirty="0"/>
              <a:t>Brillo alto</a:t>
            </a:r>
          </a:p>
          <a:p>
            <a:pPr marL="361950" indent="-180975" algn="just">
              <a:lnSpc>
                <a:spcPct val="100000"/>
              </a:lnSpc>
              <a:spcBef>
                <a:spcPts val="0"/>
              </a:spcBef>
              <a:spcAft>
                <a:spcPts val="900"/>
              </a:spcAft>
              <a:buClr>
                <a:srgbClr val="77599C"/>
              </a:buClr>
            </a:pPr>
            <a:r>
              <a:rPr lang="es-ES" sz="1800" dirty="0"/>
              <a:t>Adhesividad alta</a:t>
            </a:r>
          </a:p>
          <a:p>
            <a:pPr marL="361950" indent="-180975" algn="just">
              <a:lnSpc>
                <a:spcPct val="100000"/>
              </a:lnSpc>
              <a:spcBef>
                <a:spcPts val="0"/>
              </a:spcBef>
              <a:spcAft>
                <a:spcPts val="900"/>
              </a:spcAft>
              <a:buClr>
                <a:srgbClr val="77599C"/>
              </a:buClr>
            </a:pPr>
            <a:r>
              <a:rPr lang="es-ES" sz="1800" dirty="0"/>
              <a:t>Cantidad de residuo alta</a:t>
            </a:r>
          </a:p>
        </p:txBody>
      </p:sp>
      <p:sp>
        <p:nvSpPr>
          <p:cNvPr id="4" name="Marcador de texto 3">
            <a:extLst>
              <a:ext uri="{FF2B5EF4-FFF2-40B4-BE49-F238E27FC236}">
                <a16:creationId xmlns:a16="http://schemas.microsoft.com/office/drawing/2014/main" id="{031F486D-5F05-3C0F-1452-2F97E9D81ECC}"/>
              </a:ext>
            </a:extLst>
          </p:cNvPr>
          <p:cNvSpPr>
            <a:spLocks noGrp="1"/>
          </p:cNvSpPr>
          <p:nvPr>
            <p:ph type="body" sz="quarter" idx="13"/>
          </p:nvPr>
        </p:nvSpPr>
        <p:spPr/>
        <p:txBody>
          <a:bodyPr/>
          <a:lstStyle/>
          <a:p>
            <a:r>
              <a:rPr lang="es-ES">
                <a:solidFill>
                  <a:srgbClr val="77599C"/>
                </a:solidFill>
              </a:rPr>
              <a:t>Espuma</a:t>
            </a:r>
          </a:p>
        </p:txBody>
      </p:sp>
      <p:sp>
        <p:nvSpPr>
          <p:cNvPr id="10" name="Rectángulo: esquinas superiores redondeadas 9">
            <a:extLst>
              <a:ext uri="{FF2B5EF4-FFF2-40B4-BE49-F238E27FC236}">
                <a16:creationId xmlns:a16="http://schemas.microsoft.com/office/drawing/2014/main" id="{3ADDD73F-702E-E52C-CA73-1CA05AC27383}"/>
              </a:ext>
            </a:extLst>
          </p:cNvPr>
          <p:cNvSpPr/>
          <p:nvPr/>
        </p:nvSpPr>
        <p:spPr>
          <a:xfrm rot="5400000" flipH="1">
            <a:off x="952889" y="835766"/>
            <a:ext cx="3361542" cy="5267325"/>
          </a:xfrm>
          <a:prstGeom prst="round2SameRect">
            <a:avLst>
              <a:gd name="adj1" fmla="val 7150"/>
              <a:gd name="adj2" fmla="val 0"/>
            </a:avLst>
          </a:prstGeom>
          <a:solidFill>
            <a:srgbClr val="C6B8D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A86460B-12E6-F6EE-9F10-A56987ACC9E7}"/>
              </a:ext>
            </a:extLst>
          </p:cNvPr>
          <p:cNvPicPr>
            <a:picLocks noChangeAspect="1"/>
          </p:cNvPicPr>
          <p:nvPr/>
        </p:nvPicPr>
        <p:blipFill rotWithShape="1">
          <a:blip r:embed="rId3"/>
          <a:srcRect r="7899"/>
          <a:stretch/>
        </p:blipFill>
        <p:spPr>
          <a:xfrm>
            <a:off x="5894452" y="1788659"/>
            <a:ext cx="5905199" cy="4423681"/>
          </a:xfrm>
          <a:prstGeom prst="rect">
            <a:avLst/>
          </a:prstGeom>
        </p:spPr>
      </p:pic>
      <p:sp>
        <p:nvSpPr>
          <p:cNvPr id="8" name="Elipse 7">
            <a:extLst>
              <a:ext uri="{FF2B5EF4-FFF2-40B4-BE49-F238E27FC236}">
                <a16:creationId xmlns:a16="http://schemas.microsoft.com/office/drawing/2014/main" id="{29EC0D77-8019-C6F3-FCC0-8702270AE602}"/>
              </a:ext>
            </a:extLst>
          </p:cNvPr>
          <p:cNvSpPr/>
          <p:nvPr/>
        </p:nvSpPr>
        <p:spPr>
          <a:xfrm>
            <a:off x="9573081" y="4222466"/>
            <a:ext cx="236974" cy="236974"/>
          </a:xfrm>
          <a:prstGeom prst="ellipse">
            <a:avLst/>
          </a:prstGeom>
          <a:noFill/>
          <a:ln w="38100">
            <a:solidFill>
              <a:srgbClr val="7759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68852725-FD4E-CB21-4C80-F581667E3208}"/>
              </a:ext>
            </a:extLst>
          </p:cNvPr>
          <p:cNvSpPr/>
          <p:nvPr/>
        </p:nvSpPr>
        <p:spPr>
          <a:xfrm>
            <a:off x="9648372" y="4049721"/>
            <a:ext cx="236974" cy="236974"/>
          </a:xfrm>
          <a:prstGeom prst="ellipse">
            <a:avLst/>
          </a:prstGeom>
          <a:noFill/>
          <a:ln w="38100">
            <a:solidFill>
              <a:srgbClr val="7759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146A9DED-DE2C-28A2-0658-BDCEA9A486E7}"/>
              </a:ext>
            </a:extLst>
          </p:cNvPr>
          <p:cNvSpPr/>
          <p:nvPr/>
        </p:nvSpPr>
        <p:spPr>
          <a:xfrm>
            <a:off x="9167621" y="4943015"/>
            <a:ext cx="286738" cy="286738"/>
          </a:xfrm>
          <a:prstGeom prst="ellipse">
            <a:avLst/>
          </a:prstGeom>
          <a:noFill/>
          <a:ln w="38100">
            <a:solidFill>
              <a:srgbClr val="7759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lipse 2">
            <a:extLst>
              <a:ext uri="{FF2B5EF4-FFF2-40B4-BE49-F238E27FC236}">
                <a16:creationId xmlns:a16="http://schemas.microsoft.com/office/drawing/2014/main" id="{271226E9-B7E0-8F19-3E62-EC10396789B2}"/>
              </a:ext>
            </a:extLst>
          </p:cNvPr>
          <p:cNvSpPr/>
          <p:nvPr/>
        </p:nvSpPr>
        <p:spPr>
          <a:xfrm>
            <a:off x="8358698" y="4266147"/>
            <a:ext cx="286738" cy="286738"/>
          </a:xfrm>
          <a:prstGeom prst="ellipse">
            <a:avLst/>
          </a:prstGeom>
          <a:noFill/>
          <a:ln w="38100">
            <a:solidFill>
              <a:srgbClr val="7759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Elipse 4">
            <a:extLst>
              <a:ext uri="{FF2B5EF4-FFF2-40B4-BE49-F238E27FC236}">
                <a16:creationId xmlns:a16="http://schemas.microsoft.com/office/drawing/2014/main" id="{99AFFFB2-D4C8-4841-41D6-D42609362307}"/>
              </a:ext>
            </a:extLst>
          </p:cNvPr>
          <p:cNvSpPr/>
          <p:nvPr/>
        </p:nvSpPr>
        <p:spPr>
          <a:xfrm>
            <a:off x="8097378" y="4041261"/>
            <a:ext cx="286738" cy="286738"/>
          </a:xfrm>
          <a:prstGeom prst="ellipse">
            <a:avLst/>
          </a:prstGeom>
          <a:noFill/>
          <a:ln w="38100">
            <a:solidFill>
              <a:srgbClr val="7759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174FA8A8-E502-5125-1903-B5966BAD4637}"/>
              </a:ext>
            </a:extLst>
          </p:cNvPr>
          <p:cNvSpPr/>
          <p:nvPr/>
        </p:nvSpPr>
        <p:spPr>
          <a:xfrm>
            <a:off x="8847051" y="2756709"/>
            <a:ext cx="286738" cy="286738"/>
          </a:xfrm>
          <a:prstGeom prst="ellipse">
            <a:avLst/>
          </a:prstGeom>
          <a:noFill/>
          <a:ln w="38100">
            <a:solidFill>
              <a:srgbClr val="7759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7 CuadroTexto">
            <a:extLst>
              <a:ext uri="{FF2B5EF4-FFF2-40B4-BE49-F238E27FC236}">
                <a16:creationId xmlns:a16="http://schemas.microsoft.com/office/drawing/2014/main" id="{EA16A07C-2759-BC74-A101-5C8E7D8F96A5}"/>
              </a:ext>
            </a:extLst>
          </p:cNvPr>
          <p:cNvSpPr txBox="1"/>
          <p:nvPr/>
        </p:nvSpPr>
        <p:spPr>
          <a:xfrm>
            <a:off x="467773" y="6175307"/>
            <a:ext cx="10115110" cy="369332"/>
          </a:xfrm>
          <a:prstGeom prst="rect">
            <a:avLst/>
          </a:prstGeom>
          <a:noFill/>
        </p:spPr>
        <p:txBody>
          <a:bodyPr wrap="square" rtlCol="0">
            <a:spAutoFit/>
          </a:bodyPr>
          <a:lstStyle/>
          <a:p>
            <a:r>
              <a:rPr lang="es-ES" sz="900" dirty="0" err="1">
                <a:solidFill>
                  <a:schemeClr val="tx1">
                    <a:lumMod val="50000"/>
                    <a:lumOff val="50000"/>
                  </a:schemeClr>
                </a:solidFill>
              </a:rPr>
              <a:t>Guilà</a:t>
            </a:r>
            <a:r>
              <a:rPr lang="es-ES" sz="900" dirty="0">
                <a:solidFill>
                  <a:schemeClr val="tx1">
                    <a:lumMod val="50000"/>
                    <a:lumOff val="50000"/>
                  </a:schemeClr>
                </a:solidFill>
              </a:rPr>
              <a:t> T, García N, </a:t>
            </a:r>
            <a:r>
              <a:rPr lang="es-ES" sz="900" dirty="0" err="1">
                <a:solidFill>
                  <a:schemeClr val="tx1">
                    <a:lumMod val="50000"/>
                    <a:lumOff val="50000"/>
                  </a:schemeClr>
                </a:solidFill>
              </a:rPr>
              <a:t>Guiró</a:t>
            </a:r>
            <a:r>
              <a:rPr lang="es-ES" sz="900" dirty="0">
                <a:solidFill>
                  <a:schemeClr val="tx1">
                    <a:lumMod val="50000"/>
                    <a:lumOff val="50000"/>
                  </a:schemeClr>
                </a:solidFill>
              </a:rPr>
              <a:t> P, et al. </a:t>
            </a:r>
            <a:r>
              <a:rPr lang="es-ES" sz="900" dirty="0" err="1">
                <a:solidFill>
                  <a:schemeClr val="tx1">
                    <a:lumMod val="50000"/>
                    <a:lumOff val="50000"/>
                  </a:schemeClr>
                </a:solidFill>
              </a:rPr>
              <a:t>Sensory</a:t>
            </a:r>
            <a:r>
              <a:rPr lang="es-ES" sz="900" dirty="0">
                <a:solidFill>
                  <a:schemeClr val="tx1">
                    <a:lumMod val="50000"/>
                    <a:lumOff val="50000"/>
                  </a:schemeClr>
                </a:solidFill>
              </a:rPr>
              <a:t> </a:t>
            </a:r>
            <a:r>
              <a:rPr lang="es-ES" sz="900" dirty="0" err="1">
                <a:solidFill>
                  <a:schemeClr val="tx1">
                    <a:lumMod val="50000"/>
                    <a:lumOff val="50000"/>
                  </a:schemeClr>
                </a:solidFill>
              </a:rPr>
              <a:t>properties</a:t>
            </a:r>
            <a:r>
              <a:rPr lang="es-ES" sz="900" dirty="0">
                <a:solidFill>
                  <a:schemeClr val="tx1">
                    <a:lumMod val="50000"/>
                    <a:lumOff val="50000"/>
                  </a:schemeClr>
                </a:solidFill>
              </a:rPr>
              <a:t> </a:t>
            </a:r>
            <a:r>
              <a:rPr lang="es-ES" sz="900" dirty="0" err="1">
                <a:solidFill>
                  <a:schemeClr val="tx1">
                    <a:lumMod val="50000"/>
                    <a:lumOff val="50000"/>
                  </a:schemeClr>
                </a:solidFill>
              </a:rPr>
              <a:t>analysis</a:t>
            </a:r>
            <a:r>
              <a:rPr lang="es-ES" sz="900" dirty="0">
                <a:solidFill>
                  <a:schemeClr val="tx1">
                    <a:lumMod val="50000"/>
                    <a:lumOff val="50000"/>
                  </a:schemeClr>
                </a:solidFill>
              </a:rPr>
              <a:t> of the </a:t>
            </a:r>
            <a:r>
              <a:rPr lang="es-ES" sz="900" dirty="0" err="1">
                <a:solidFill>
                  <a:schemeClr val="tx1">
                    <a:lumMod val="50000"/>
                    <a:lumOff val="50000"/>
                  </a:schemeClr>
                </a:solidFill>
              </a:rPr>
              <a:t>main</a:t>
            </a:r>
            <a:r>
              <a:rPr lang="es-ES" sz="900" dirty="0">
                <a:solidFill>
                  <a:schemeClr val="tx1">
                    <a:lumMod val="50000"/>
                    <a:lumOff val="50000"/>
                  </a:schemeClr>
                </a:solidFill>
              </a:rPr>
              <a:t> </a:t>
            </a:r>
            <a:r>
              <a:rPr lang="es-ES" sz="900" dirty="0" err="1">
                <a:solidFill>
                  <a:schemeClr val="tx1">
                    <a:lumMod val="50000"/>
                    <a:lumOff val="50000"/>
                  </a:schemeClr>
                </a:solidFill>
              </a:rPr>
              <a:t>pharmaceutical</a:t>
            </a:r>
            <a:r>
              <a:rPr lang="es-ES" sz="900" dirty="0">
                <a:solidFill>
                  <a:schemeClr val="tx1">
                    <a:lumMod val="50000"/>
                    <a:lumOff val="50000"/>
                  </a:schemeClr>
                </a:solidFill>
              </a:rPr>
              <a:t> </a:t>
            </a:r>
            <a:r>
              <a:rPr lang="es-ES" sz="900" dirty="0" err="1">
                <a:solidFill>
                  <a:schemeClr val="tx1">
                    <a:lumMod val="50000"/>
                    <a:lumOff val="50000"/>
                  </a:schemeClr>
                </a:solidFill>
              </a:rPr>
              <a:t>forms</a:t>
            </a:r>
            <a:r>
              <a:rPr lang="es-ES" sz="900" dirty="0">
                <a:solidFill>
                  <a:schemeClr val="tx1">
                    <a:lumMod val="50000"/>
                    <a:lumOff val="50000"/>
                  </a:schemeClr>
                </a:solidFill>
              </a:rPr>
              <a:t> </a:t>
            </a:r>
            <a:r>
              <a:rPr lang="es-ES" sz="900" dirty="0" err="1">
                <a:solidFill>
                  <a:schemeClr val="tx1">
                    <a:lumMod val="50000"/>
                    <a:lumOff val="50000"/>
                  </a:schemeClr>
                </a:solidFill>
              </a:rPr>
              <a:t>used</a:t>
            </a:r>
            <a:r>
              <a:rPr lang="es-ES" sz="900" dirty="0">
                <a:solidFill>
                  <a:schemeClr val="tx1">
                    <a:lumMod val="50000"/>
                    <a:lumOff val="50000"/>
                  </a:schemeClr>
                </a:solidFill>
              </a:rPr>
              <a:t> in the </a:t>
            </a:r>
            <a:r>
              <a:rPr lang="es-ES" sz="900" dirty="0" err="1">
                <a:solidFill>
                  <a:schemeClr val="tx1">
                    <a:lumMod val="50000"/>
                    <a:lumOff val="50000"/>
                  </a:schemeClr>
                </a:solidFill>
              </a:rPr>
              <a:t>topical</a:t>
            </a:r>
            <a:r>
              <a:rPr lang="es-ES" sz="900" dirty="0">
                <a:solidFill>
                  <a:schemeClr val="tx1">
                    <a:lumMod val="50000"/>
                    <a:lumOff val="50000"/>
                  </a:schemeClr>
                </a:solidFill>
              </a:rPr>
              <a:t> treatment of plaque psoriasis. P2323 </a:t>
            </a:r>
            <a:r>
              <a:rPr lang="es-ES" sz="900" dirty="0" err="1">
                <a:solidFill>
                  <a:schemeClr val="tx1">
                    <a:lumMod val="50000"/>
                    <a:lumOff val="50000"/>
                  </a:schemeClr>
                </a:solidFill>
              </a:rPr>
              <a:t>presented</a:t>
            </a:r>
            <a:r>
              <a:rPr lang="es-ES" sz="900" dirty="0">
                <a:solidFill>
                  <a:schemeClr val="tx1">
                    <a:lumMod val="50000"/>
                    <a:lumOff val="50000"/>
                  </a:schemeClr>
                </a:solidFill>
              </a:rPr>
              <a:t> at 32nd </a:t>
            </a:r>
            <a:r>
              <a:rPr lang="es-ES" sz="900" dirty="0" err="1">
                <a:solidFill>
                  <a:schemeClr val="tx1">
                    <a:lumMod val="50000"/>
                    <a:lumOff val="50000"/>
                  </a:schemeClr>
                </a:solidFill>
              </a:rPr>
              <a:t>European</a:t>
            </a:r>
            <a:r>
              <a:rPr lang="es-ES" sz="900" dirty="0">
                <a:solidFill>
                  <a:schemeClr val="tx1">
                    <a:lumMod val="50000"/>
                    <a:lumOff val="50000"/>
                  </a:schemeClr>
                </a:solidFill>
              </a:rPr>
              <a:t> </a:t>
            </a:r>
            <a:r>
              <a:rPr lang="es-ES" sz="900" dirty="0" err="1">
                <a:solidFill>
                  <a:schemeClr val="tx1">
                    <a:lumMod val="50000"/>
                    <a:lumOff val="50000"/>
                  </a:schemeClr>
                </a:solidFill>
              </a:rPr>
              <a:t>Academy</a:t>
            </a:r>
            <a:r>
              <a:rPr lang="es-ES" sz="900" dirty="0">
                <a:solidFill>
                  <a:schemeClr val="tx1">
                    <a:lumMod val="50000"/>
                    <a:lumOff val="50000"/>
                  </a:schemeClr>
                </a:solidFill>
              </a:rPr>
              <a:t> of </a:t>
            </a:r>
            <a:r>
              <a:rPr lang="es-ES" sz="900" dirty="0" err="1">
                <a:solidFill>
                  <a:schemeClr val="tx1">
                    <a:lumMod val="50000"/>
                    <a:lumOff val="50000"/>
                  </a:schemeClr>
                </a:solidFill>
              </a:rPr>
              <a:t>Dermatology</a:t>
            </a:r>
            <a:r>
              <a:rPr lang="es-ES" sz="900" dirty="0">
                <a:solidFill>
                  <a:schemeClr val="tx1">
                    <a:lumMod val="50000"/>
                    <a:lumOff val="50000"/>
                  </a:schemeClr>
                </a:solidFill>
              </a:rPr>
              <a:t> and </a:t>
            </a:r>
            <a:r>
              <a:rPr lang="es-ES" sz="900" dirty="0" err="1">
                <a:solidFill>
                  <a:schemeClr val="tx1">
                    <a:lumMod val="50000"/>
                    <a:lumOff val="50000"/>
                  </a:schemeClr>
                </a:solidFill>
              </a:rPr>
              <a:t>Venereology</a:t>
            </a:r>
            <a:r>
              <a:rPr lang="es-ES" sz="900" dirty="0">
                <a:solidFill>
                  <a:schemeClr val="tx1">
                    <a:lumMod val="50000"/>
                    <a:lumOff val="50000"/>
                  </a:schemeClr>
                </a:solidFill>
              </a:rPr>
              <a:t> </a:t>
            </a:r>
            <a:r>
              <a:rPr lang="es-ES" sz="900" dirty="0" err="1">
                <a:solidFill>
                  <a:schemeClr val="tx1">
                    <a:lumMod val="50000"/>
                    <a:lumOff val="50000"/>
                  </a:schemeClr>
                </a:solidFill>
              </a:rPr>
              <a:t>Congress</a:t>
            </a:r>
            <a:r>
              <a:rPr lang="es-ES" sz="900" dirty="0">
                <a:solidFill>
                  <a:schemeClr val="tx1">
                    <a:lumMod val="50000"/>
                    <a:lumOff val="50000"/>
                  </a:schemeClr>
                </a:solidFill>
              </a:rPr>
              <a:t>. </a:t>
            </a:r>
            <a:r>
              <a:rPr lang="es-ES" sz="900" dirty="0" err="1">
                <a:solidFill>
                  <a:schemeClr val="tx1">
                    <a:lumMod val="50000"/>
                    <a:lumOff val="50000"/>
                  </a:schemeClr>
                </a:solidFill>
              </a:rPr>
              <a:t>Berlin</a:t>
            </a:r>
            <a:r>
              <a:rPr lang="es-ES" sz="900" dirty="0">
                <a:solidFill>
                  <a:schemeClr val="tx1">
                    <a:lumMod val="50000"/>
                    <a:lumOff val="50000"/>
                  </a:schemeClr>
                </a:solidFill>
              </a:rPr>
              <a:t>, 11 14 </a:t>
            </a:r>
            <a:r>
              <a:rPr lang="es-ES" sz="900" dirty="0" err="1">
                <a:solidFill>
                  <a:schemeClr val="tx1">
                    <a:lumMod val="50000"/>
                    <a:lumOff val="50000"/>
                  </a:schemeClr>
                </a:solidFill>
              </a:rPr>
              <a:t>October</a:t>
            </a:r>
            <a:r>
              <a:rPr lang="es-ES" sz="900" dirty="0">
                <a:solidFill>
                  <a:schemeClr val="tx1">
                    <a:lumMod val="50000"/>
                    <a:lumOff val="50000"/>
                  </a:schemeClr>
                </a:solidFill>
              </a:rPr>
              <a:t> 2023.</a:t>
            </a:r>
          </a:p>
        </p:txBody>
      </p:sp>
      <p:grpSp>
        <p:nvGrpSpPr>
          <p:cNvPr id="14" name="Group 13">
            <a:extLst>
              <a:ext uri="{FF2B5EF4-FFF2-40B4-BE49-F238E27FC236}">
                <a16:creationId xmlns:a16="http://schemas.microsoft.com/office/drawing/2014/main" id="{DCC1D7A2-11CA-C10F-B9D9-E695F5D1A1A2}"/>
              </a:ext>
            </a:extLst>
          </p:cNvPr>
          <p:cNvGrpSpPr/>
          <p:nvPr/>
        </p:nvGrpSpPr>
        <p:grpSpPr>
          <a:xfrm>
            <a:off x="5964680" y="4972352"/>
            <a:ext cx="1889509" cy="1241282"/>
            <a:chOff x="1556657" y="3265693"/>
            <a:chExt cx="1889509" cy="1241282"/>
          </a:xfrm>
        </p:grpSpPr>
        <p:pic>
          <p:nvPicPr>
            <p:cNvPr id="15" name="Imagen 2">
              <a:extLst>
                <a:ext uri="{FF2B5EF4-FFF2-40B4-BE49-F238E27FC236}">
                  <a16:creationId xmlns:a16="http://schemas.microsoft.com/office/drawing/2014/main" id="{48AFA339-C8B3-650E-4B1E-7E9F3A333AE4}"/>
                </a:ext>
              </a:extLst>
            </p:cNvPr>
            <p:cNvPicPr>
              <a:picLocks noChangeAspect="1"/>
            </p:cNvPicPr>
            <p:nvPr/>
          </p:nvPicPr>
          <p:blipFill rotWithShape="1">
            <a:blip r:embed="rId3"/>
            <a:srcRect l="2940" t="88096" r="78417"/>
            <a:stretch/>
          </p:blipFill>
          <p:spPr>
            <a:xfrm>
              <a:off x="1556657" y="3674547"/>
              <a:ext cx="1889509" cy="832428"/>
            </a:xfrm>
            <a:prstGeom prst="rect">
              <a:avLst/>
            </a:prstGeom>
          </p:spPr>
        </p:pic>
        <p:pic>
          <p:nvPicPr>
            <p:cNvPr id="16" name="Imagen 2">
              <a:extLst>
                <a:ext uri="{FF2B5EF4-FFF2-40B4-BE49-F238E27FC236}">
                  <a16:creationId xmlns:a16="http://schemas.microsoft.com/office/drawing/2014/main" id="{053B53B3-9953-E96C-26A6-C03EDB29EAEC}"/>
                </a:ext>
              </a:extLst>
            </p:cNvPr>
            <p:cNvPicPr>
              <a:picLocks noChangeAspect="1"/>
            </p:cNvPicPr>
            <p:nvPr/>
          </p:nvPicPr>
          <p:blipFill rotWithShape="1">
            <a:blip r:embed="rId3"/>
            <a:srcRect l="2940" t="82249" r="93516" b="11904"/>
            <a:stretch/>
          </p:blipFill>
          <p:spPr>
            <a:xfrm>
              <a:off x="1556657" y="3265693"/>
              <a:ext cx="359229" cy="408854"/>
            </a:xfrm>
            <a:prstGeom prst="rect">
              <a:avLst/>
            </a:prstGeom>
          </p:spPr>
        </p:pic>
        <p:sp>
          <p:nvSpPr>
            <p:cNvPr id="17" name="TextBox 16">
              <a:extLst>
                <a:ext uri="{FF2B5EF4-FFF2-40B4-BE49-F238E27FC236}">
                  <a16:creationId xmlns:a16="http://schemas.microsoft.com/office/drawing/2014/main" id="{F5449EC9-337B-02B9-5718-DE73AE49D1A4}"/>
                </a:ext>
              </a:extLst>
            </p:cNvPr>
            <p:cNvSpPr txBox="1"/>
            <p:nvPr/>
          </p:nvSpPr>
          <p:spPr>
            <a:xfrm>
              <a:off x="1821054" y="3412690"/>
              <a:ext cx="838200" cy="292388"/>
            </a:xfrm>
            <a:prstGeom prst="rect">
              <a:avLst/>
            </a:prstGeom>
            <a:noFill/>
          </p:spPr>
          <p:txBody>
            <a:bodyPr wrap="square" rtlCol="0">
              <a:spAutoFit/>
            </a:bodyPr>
            <a:lstStyle/>
            <a:p>
              <a:r>
                <a:rPr lang="es-ES" sz="1300" dirty="0">
                  <a:solidFill>
                    <a:srgbClr val="005379"/>
                  </a:solidFill>
                  <a:latin typeface="Arial" panose="020B0604020202020204" pitchFamily="34" charset="0"/>
                  <a:cs typeface="Arial" panose="020B0604020202020204" pitchFamily="34" charset="0"/>
                </a:rPr>
                <a:t>Crema</a:t>
              </a:r>
              <a:endParaRPr lang="en-US" sz="1300" dirty="0">
                <a:solidFill>
                  <a:srgbClr val="00537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73997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A042E0CF-F941-D196-E11C-476D04994319}"/>
              </a:ext>
            </a:extLst>
          </p:cNvPr>
          <p:cNvSpPr/>
          <p:nvPr/>
        </p:nvSpPr>
        <p:spPr>
          <a:xfrm>
            <a:off x="1547221" y="1566292"/>
            <a:ext cx="4278813" cy="4230803"/>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extBox 3">
            <a:extLst>
              <a:ext uri="{FF2B5EF4-FFF2-40B4-BE49-F238E27FC236}">
                <a16:creationId xmlns:a16="http://schemas.microsoft.com/office/drawing/2014/main" id="{F9F3DF95-A4C3-AD87-CB55-31488CC78FF0}"/>
              </a:ext>
            </a:extLst>
          </p:cNvPr>
          <p:cNvSpPr txBox="1"/>
          <p:nvPr/>
        </p:nvSpPr>
        <p:spPr>
          <a:xfrm>
            <a:off x="1840779" y="2343479"/>
            <a:ext cx="3898170" cy="3647665"/>
          </a:xfrm>
          <a:prstGeom prst="rect">
            <a:avLst/>
          </a:prstGeom>
          <a:noFill/>
          <a:ln>
            <a:noFill/>
          </a:ln>
        </p:spPr>
        <p:txBody>
          <a:bodyPr wrap="square" lIns="0" tIns="0" rIns="0" bIns="0" rtlCol="0" anchor="t">
            <a:spAutoFit/>
          </a:bodyPr>
          <a:lstStyle/>
          <a:p>
            <a:pPr marL="285115" indent="-285115" defTabSz="914354" eaLnBrk="0" fontAlgn="base" hangingPunct="0">
              <a:lnSpc>
                <a:spcPct val="150000"/>
              </a:lnSpc>
              <a:spcBef>
                <a:spcPct val="0"/>
              </a:spcBef>
              <a:spcAft>
                <a:spcPct val="0"/>
              </a:spcAft>
              <a:buClr>
                <a:srgbClr val="68A17C"/>
              </a:buClr>
              <a:buFont typeface="Arial" panose="020B0604020202020204" pitchFamily="34" charset="0"/>
              <a:buChar char="•"/>
              <a:defRPr/>
            </a:pPr>
            <a:r>
              <a:rPr lang="es-ES" sz="1600" dirty="0">
                <a:solidFill>
                  <a:srgbClr val="006782"/>
                </a:solidFill>
                <a:latin typeface="Arial"/>
                <a:ea typeface="ＭＳ Ｐゴシック"/>
                <a:cs typeface="Arial"/>
              </a:rPr>
              <a:t>Placas aisladas o generalizadas (P. vulgar)</a:t>
            </a:r>
            <a:endParaRPr lang="es-ES" dirty="0">
              <a:solidFill>
                <a:srgbClr val="006782"/>
              </a:solidFill>
              <a:latin typeface="Arial"/>
              <a:ea typeface="ＭＳ Ｐゴシック"/>
              <a:cs typeface="Arial"/>
            </a:endParaRPr>
          </a:p>
          <a:p>
            <a:pPr marL="285115" indent="-285115" defTabSz="914354" eaLnBrk="0" fontAlgn="base" hangingPunct="0">
              <a:lnSpc>
                <a:spcPct val="150000"/>
              </a:lnSpc>
              <a:spcBef>
                <a:spcPct val="0"/>
              </a:spcBef>
              <a:spcAft>
                <a:spcPct val="0"/>
              </a:spcAft>
              <a:buClr>
                <a:srgbClr val="68A17C"/>
              </a:buClr>
              <a:buFont typeface="Arial" panose="020B0604020202020204" pitchFamily="34" charset="0"/>
              <a:buChar char="•"/>
              <a:defRPr/>
            </a:pPr>
            <a:r>
              <a:rPr lang="es-ES" sz="1600" dirty="0">
                <a:solidFill>
                  <a:srgbClr val="006782"/>
                </a:solidFill>
                <a:latin typeface="Arial"/>
                <a:ea typeface="ＭＳ Ｐゴシック"/>
                <a:cs typeface="Arial"/>
              </a:rPr>
              <a:t>Psoriasis invertida</a:t>
            </a:r>
          </a:p>
          <a:p>
            <a:pPr marL="285115" indent="-285115" defTabSz="914354" eaLnBrk="0" fontAlgn="base" hangingPunct="0">
              <a:lnSpc>
                <a:spcPct val="150000"/>
              </a:lnSpc>
              <a:spcBef>
                <a:spcPct val="0"/>
              </a:spcBef>
              <a:spcAft>
                <a:spcPct val="0"/>
              </a:spcAft>
              <a:buClr>
                <a:srgbClr val="68A17C"/>
              </a:buClr>
              <a:buFont typeface="Arial" panose="020B0604020202020204" pitchFamily="34" charset="0"/>
              <a:buChar char="•"/>
              <a:defRPr/>
            </a:pPr>
            <a:r>
              <a:rPr lang="es-ES" sz="1600" dirty="0">
                <a:solidFill>
                  <a:srgbClr val="006782"/>
                </a:solidFill>
                <a:latin typeface="Arial"/>
                <a:ea typeface="ＭＳ Ｐゴシック"/>
                <a:cs typeface="Arial"/>
              </a:rPr>
              <a:t>Limitada a alguna localización:</a:t>
            </a:r>
          </a:p>
          <a:p>
            <a:pPr marL="742315" lvl="1" indent="-285115" defTabSz="914354" eaLnBrk="0" fontAlgn="base" hangingPunct="0">
              <a:lnSpc>
                <a:spcPct val="150000"/>
              </a:lnSpc>
              <a:spcBef>
                <a:spcPct val="0"/>
              </a:spcBef>
              <a:spcAft>
                <a:spcPct val="0"/>
              </a:spcAft>
              <a:buClr>
                <a:srgbClr val="68A17C"/>
              </a:buClr>
              <a:buFont typeface="Arial" panose="020B0604020202020204" pitchFamily="34" charset="0"/>
              <a:buChar char="•"/>
              <a:defRPr/>
            </a:pPr>
            <a:r>
              <a:rPr lang="es-ES" sz="1600" dirty="0">
                <a:solidFill>
                  <a:srgbClr val="006782"/>
                </a:solidFill>
                <a:latin typeface="Arial"/>
                <a:ea typeface="ＭＳ Ｐゴシック"/>
                <a:cs typeface="Arial"/>
              </a:rPr>
              <a:t>ungueal</a:t>
            </a:r>
          </a:p>
          <a:p>
            <a:pPr marL="742315" lvl="1" indent="-285115" defTabSz="914354" eaLnBrk="0" fontAlgn="base" hangingPunct="0">
              <a:lnSpc>
                <a:spcPct val="150000"/>
              </a:lnSpc>
              <a:spcBef>
                <a:spcPct val="0"/>
              </a:spcBef>
              <a:spcAft>
                <a:spcPct val="0"/>
              </a:spcAft>
              <a:buClr>
                <a:srgbClr val="68A17C"/>
              </a:buClr>
              <a:buFont typeface="Arial" panose="020B0604020202020204" pitchFamily="34" charset="0"/>
              <a:buChar char="•"/>
              <a:defRPr/>
            </a:pPr>
            <a:r>
              <a:rPr lang="es-ES" sz="1600" dirty="0">
                <a:solidFill>
                  <a:srgbClr val="006782"/>
                </a:solidFill>
                <a:latin typeface="Arial"/>
                <a:ea typeface="ＭＳ Ｐゴシック"/>
                <a:cs typeface="Arial"/>
              </a:rPr>
              <a:t>Palmo-plantar</a:t>
            </a:r>
            <a:endParaRPr lang="es-ES" sz="1600" dirty="0">
              <a:solidFill>
                <a:srgbClr val="006782"/>
              </a:solidFill>
              <a:latin typeface="Arial" panose="020B0604020202020204" pitchFamily="34" charset="0"/>
              <a:ea typeface="ＭＳ Ｐゴシック" charset="-128"/>
              <a:cs typeface="Arial" panose="020B0604020202020204" pitchFamily="34" charset="0"/>
            </a:endParaRPr>
          </a:p>
          <a:p>
            <a:pPr marL="742315" lvl="1" indent="-285115" defTabSz="914354" eaLnBrk="0" fontAlgn="base" hangingPunct="0">
              <a:lnSpc>
                <a:spcPct val="150000"/>
              </a:lnSpc>
              <a:spcBef>
                <a:spcPct val="0"/>
              </a:spcBef>
              <a:spcAft>
                <a:spcPct val="0"/>
              </a:spcAft>
              <a:buClr>
                <a:srgbClr val="68A17C"/>
              </a:buClr>
              <a:buFont typeface="Arial" panose="020B0604020202020204" pitchFamily="34" charset="0"/>
              <a:buChar char="•"/>
              <a:defRPr/>
            </a:pPr>
            <a:r>
              <a:rPr lang="es-ES" sz="1600" dirty="0">
                <a:solidFill>
                  <a:srgbClr val="006782"/>
                </a:solidFill>
                <a:latin typeface="Arial"/>
                <a:ea typeface="ＭＳ Ｐゴシック"/>
                <a:cs typeface="Arial"/>
              </a:rPr>
              <a:t>cuero cabelludo</a:t>
            </a:r>
          </a:p>
          <a:p>
            <a:pPr marL="742315" lvl="1" indent="-285115" defTabSz="914354" eaLnBrk="0" fontAlgn="base" hangingPunct="0">
              <a:lnSpc>
                <a:spcPct val="150000"/>
              </a:lnSpc>
              <a:spcBef>
                <a:spcPct val="0"/>
              </a:spcBef>
              <a:spcAft>
                <a:spcPct val="0"/>
              </a:spcAft>
              <a:buClr>
                <a:srgbClr val="68A17C"/>
              </a:buClr>
              <a:buFont typeface="Arial" panose="020B0604020202020204" pitchFamily="34" charset="0"/>
              <a:buChar char="•"/>
              <a:defRPr/>
            </a:pPr>
            <a:r>
              <a:rPr lang="es-ES" sz="1600" dirty="0">
                <a:solidFill>
                  <a:srgbClr val="006782"/>
                </a:solidFill>
                <a:latin typeface="Arial"/>
                <a:ea typeface="ＭＳ Ｐゴシック"/>
                <a:cs typeface="Arial"/>
              </a:rPr>
              <a:t>psoriasis seborreica o sebo-psoriasis</a:t>
            </a:r>
            <a:endParaRPr lang="es-ES" sz="1600" dirty="0">
              <a:solidFill>
                <a:srgbClr val="006782"/>
              </a:solidFill>
              <a:latin typeface="Arial" panose="020B0604020202020204" pitchFamily="34" charset="0"/>
              <a:ea typeface="ＭＳ Ｐゴシック" charset="-128"/>
              <a:cs typeface="Arial" panose="020B0604020202020204" pitchFamily="34" charset="0"/>
            </a:endParaRPr>
          </a:p>
          <a:p>
            <a:pPr defTabSz="914354" eaLnBrk="0" fontAlgn="base" hangingPunct="0">
              <a:lnSpc>
                <a:spcPct val="150000"/>
              </a:lnSpc>
              <a:spcBef>
                <a:spcPct val="0"/>
              </a:spcBef>
              <a:spcAft>
                <a:spcPct val="0"/>
              </a:spcAft>
              <a:buClr>
                <a:srgbClr val="68A17C"/>
              </a:buClr>
              <a:defRPr/>
            </a:pPr>
            <a:endParaRPr lang="es-ES" sz="1600" dirty="0">
              <a:solidFill>
                <a:srgbClr val="006782"/>
              </a:solidFill>
              <a:latin typeface="Arial" panose="020B0604020202020204" pitchFamily="34" charset="0"/>
              <a:ea typeface="ＭＳ Ｐゴシック" charset="-128"/>
              <a:cs typeface="Arial" panose="020B0604020202020204" pitchFamily="34" charset="0"/>
            </a:endParaRPr>
          </a:p>
        </p:txBody>
      </p:sp>
      <p:sp>
        <p:nvSpPr>
          <p:cNvPr id="6" name="TextBox 3">
            <a:extLst>
              <a:ext uri="{FF2B5EF4-FFF2-40B4-BE49-F238E27FC236}">
                <a16:creationId xmlns:a16="http://schemas.microsoft.com/office/drawing/2014/main" id="{1C45DD5A-3AB6-F21D-26F3-CB73DCF6AC0B}"/>
              </a:ext>
            </a:extLst>
          </p:cNvPr>
          <p:cNvSpPr txBox="1"/>
          <p:nvPr/>
        </p:nvSpPr>
        <p:spPr>
          <a:xfrm>
            <a:off x="6613861" y="2511838"/>
            <a:ext cx="3926484" cy="2211375"/>
          </a:xfrm>
          <a:prstGeom prst="rect">
            <a:avLst/>
          </a:prstGeom>
          <a:noFill/>
        </p:spPr>
        <p:txBody>
          <a:bodyPr wrap="square" lIns="0" tIns="0" rIns="0" bIns="0" rtlCol="0" anchor="t">
            <a:spAutoFit/>
          </a:bodyPr>
          <a:lstStyle/>
          <a:p>
            <a:pPr marL="285115" indent="-285115" defTabSz="914354" eaLnBrk="0" fontAlgn="base" hangingPunct="0">
              <a:lnSpc>
                <a:spcPct val="150000"/>
              </a:lnSpc>
              <a:spcBef>
                <a:spcPct val="0"/>
              </a:spcBef>
              <a:spcAft>
                <a:spcPts val="800"/>
              </a:spcAft>
              <a:buClr>
                <a:srgbClr val="68A17C"/>
              </a:buClr>
              <a:buFont typeface="Arial" panose="020B0604020202020204" pitchFamily="34" charset="0"/>
              <a:buChar char="•"/>
              <a:defRPr/>
            </a:pPr>
            <a:r>
              <a:rPr lang="es-ES" sz="1600" dirty="0">
                <a:solidFill>
                  <a:srgbClr val="006782"/>
                </a:solidFill>
                <a:latin typeface="Arial" panose="020B0604020202020204" pitchFamily="34" charset="0"/>
                <a:ea typeface="ＭＳ Ｐゴシック" charset="-128"/>
                <a:cs typeface="Arial" panose="020B0604020202020204" pitchFamily="34" charset="0"/>
              </a:rPr>
              <a:t>En gotas</a:t>
            </a:r>
          </a:p>
          <a:p>
            <a:pPr marL="285115" indent="-285115" defTabSz="914354" eaLnBrk="0" fontAlgn="base" hangingPunct="0">
              <a:lnSpc>
                <a:spcPct val="150000"/>
              </a:lnSpc>
              <a:spcBef>
                <a:spcPct val="0"/>
              </a:spcBef>
              <a:spcAft>
                <a:spcPts val="800"/>
              </a:spcAft>
              <a:buClr>
                <a:srgbClr val="68A17C"/>
              </a:buClr>
              <a:buFont typeface="Arial" panose="020B0604020202020204" pitchFamily="34" charset="0"/>
              <a:buChar char="•"/>
              <a:defRPr/>
            </a:pPr>
            <a:r>
              <a:rPr lang="es-ES" sz="1600" dirty="0" err="1">
                <a:solidFill>
                  <a:srgbClr val="006782"/>
                </a:solidFill>
                <a:latin typeface="Arial" panose="020B0604020202020204" pitchFamily="34" charset="0"/>
                <a:ea typeface="ＭＳ Ｐゴシック" charset="-128"/>
                <a:cs typeface="Arial" panose="020B0604020202020204" pitchFamily="34" charset="0"/>
              </a:rPr>
              <a:t>Pustular</a:t>
            </a:r>
            <a:endParaRPr lang="es-ES" sz="1600" dirty="0">
              <a:solidFill>
                <a:srgbClr val="006782"/>
              </a:solidFill>
              <a:latin typeface="Arial" panose="020B0604020202020204" pitchFamily="34" charset="0"/>
              <a:ea typeface="ＭＳ Ｐゴシック" charset="-128"/>
              <a:cs typeface="Arial" panose="020B0604020202020204" pitchFamily="34" charset="0"/>
            </a:endParaRPr>
          </a:p>
          <a:p>
            <a:pPr marL="742315" lvl="1" indent="-285115" defTabSz="914354" eaLnBrk="0" fontAlgn="base" hangingPunct="0">
              <a:lnSpc>
                <a:spcPct val="150000"/>
              </a:lnSpc>
              <a:spcBef>
                <a:spcPct val="0"/>
              </a:spcBef>
              <a:spcAft>
                <a:spcPts val="800"/>
              </a:spcAft>
              <a:buClr>
                <a:srgbClr val="68A17C"/>
              </a:buClr>
              <a:buFont typeface="Arial" panose="020B0604020202020204" pitchFamily="34" charset="0"/>
              <a:buChar char="•"/>
              <a:defRPr/>
            </a:pPr>
            <a:r>
              <a:rPr lang="es-ES" sz="1600" dirty="0">
                <a:solidFill>
                  <a:srgbClr val="006782"/>
                </a:solidFill>
                <a:latin typeface="Arial" panose="020B0604020202020204" pitchFamily="34" charset="0"/>
                <a:ea typeface="ＭＳ Ｐゴシック" charset="-128"/>
                <a:cs typeface="Arial" panose="020B0604020202020204" pitchFamily="34" charset="0"/>
              </a:rPr>
              <a:t>Generalizada</a:t>
            </a:r>
          </a:p>
          <a:p>
            <a:pPr marL="742315" lvl="1" indent="-285115" defTabSz="914354" eaLnBrk="0" fontAlgn="base" hangingPunct="0">
              <a:lnSpc>
                <a:spcPct val="150000"/>
              </a:lnSpc>
              <a:spcBef>
                <a:spcPct val="0"/>
              </a:spcBef>
              <a:spcAft>
                <a:spcPts val="800"/>
              </a:spcAft>
              <a:buClr>
                <a:srgbClr val="68A17C"/>
              </a:buClr>
              <a:buFont typeface="Arial" panose="020B0604020202020204" pitchFamily="34" charset="0"/>
              <a:buChar char="•"/>
              <a:defRPr/>
            </a:pPr>
            <a:r>
              <a:rPr lang="es-ES" sz="1600" dirty="0">
                <a:solidFill>
                  <a:srgbClr val="006782"/>
                </a:solidFill>
                <a:latin typeface="Arial"/>
                <a:ea typeface="ＭＳ Ｐゴシック"/>
                <a:cs typeface="Arial"/>
              </a:rPr>
              <a:t>Palmo-plantar</a:t>
            </a:r>
            <a:endParaRPr lang="es-ES" sz="1600" dirty="0">
              <a:solidFill>
                <a:srgbClr val="006782"/>
              </a:solidFill>
              <a:latin typeface="Arial" panose="020B0604020202020204" pitchFamily="34" charset="0"/>
              <a:ea typeface="ＭＳ Ｐゴシック" charset="-128"/>
              <a:cs typeface="Arial" panose="020B0604020202020204" pitchFamily="34" charset="0"/>
            </a:endParaRPr>
          </a:p>
          <a:p>
            <a:pPr marL="285115" indent="-285115" defTabSz="914354" eaLnBrk="0" fontAlgn="base" hangingPunct="0">
              <a:lnSpc>
                <a:spcPct val="150000"/>
              </a:lnSpc>
              <a:spcBef>
                <a:spcPct val="0"/>
              </a:spcBef>
              <a:spcAft>
                <a:spcPts val="800"/>
              </a:spcAft>
              <a:buClr>
                <a:srgbClr val="68A17C"/>
              </a:buClr>
              <a:buFont typeface="Arial" panose="020B0604020202020204" pitchFamily="34" charset="0"/>
              <a:buChar char="•"/>
              <a:defRPr/>
            </a:pPr>
            <a:r>
              <a:rPr lang="es-ES" sz="1600" dirty="0" err="1">
                <a:solidFill>
                  <a:srgbClr val="006782"/>
                </a:solidFill>
                <a:latin typeface="Arial" panose="020B0604020202020204" pitchFamily="34" charset="0"/>
                <a:ea typeface="ＭＳ Ｐゴシック" charset="-128"/>
                <a:cs typeface="Arial" panose="020B0604020202020204" pitchFamily="34" charset="0"/>
              </a:rPr>
              <a:t>Eritrodérmica</a:t>
            </a:r>
            <a:endParaRPr lang="es-ES" sz="1600" dirty="0">
              <a:solidFill>
                <a:srgbClr val="006782"/>
              </a:solidFill>
              <a:latin typeface="Arial" panose="020B0604020202020204" pitchFamily="34" charset="0"/>
              <a:ea typeface="ＭＳ Ｐゴシック" charset="-128"/>
              <a:cs typeface="Arial" panose="020B0604020202020204" pitchFamily="34" charset="0"/>
            </a:endParaRPr>
          </a:p>
        </p:txBody>
      </p:sp>
      <p:sp>
        <p:nvSpPr>
          <p:cNvPr id="7" name="Rectangle 47">
            <a:extLst>
              <a:ext uri="{FF2B5EF4-FFF2-40B4-BE49-F238E27FC236}">
                <a16:creationId xmlns:a16="http://schemas.microsoft.com/office/drawing/2014/main" id="{121FFB23-1644-5989-8FDB-01A6941F5A5D}"/>
              </a:ext>
            </a:extLst>
          </p:cNvPr>
          <p:cNvSpPr/>
          <p:nvPr/>
        </p:nvSpPr>
        <p:spPr>
          <a:xfrm>
            <a:off x="1456823" y="1804145"/>
            <a:ext cx="4459607" cy="519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defRPr/>
            </a:pPr>
            <a:r>
              <a:rPr lang="es-ES" sz="1600" b="1" dirty="0">
                <a:solidFill>
                  <a:schemeClr val="tx1"/>
                </a:solidFill>
                <a:latin typeface="Arial" panose="020B0604020202020204"/>
              </a:rPr>
              <a:t>Psoriasis crónica estable (en placas) </a:t>
            </a:r>
          </a:p>
          <a:p>
            <a:pPr algn="ctr" defTabSz="1219170">
              <a:defRPr/>
            </a:pPr>
            <a:r>
              <a:rPr lang="es-ES" sz="1600" b="1" dirty="0">
                <a:solidFill>
                  <a:schemeClr val="tx1"/>
                </a:solidFill>
                <a:latin typeface="Arial" panose="020B0604020202020204"/>
              </a:rPr>
              <a:t>90 % casos</a:t>
            </a:r>
            <a:endParaRPr lang="en-US" sz="1600" b="1" dirty="0">
              <a:solidFill>
                <a:schemeClr val="tx1"/>
              </a:solidFill>
              <a:latin typeface="Gilroy Office"/>
            </a:endParaRPr>
          </a:p>
        </p:txBody>
      </p:sp>
      <p:sp>
        <p:nvSpPr>
          <p:cNvPr id="8" name="Rectangle 47">
            <a:extLst>
              <a:ext uri="{FF2B5EF4-FFF2-40B4-BE49-F238E27FC236}">
                <a16:creationId xmlns:a16="http://schemas.microsoft.com/office/drawing/2014/main" id="{E56CCE75-4C43-060E-8B7B-F310DEE61943}"/>
              </a:ext>
            </a:extLst>
          </p:cNvPr>
          <p:cNvSpPr/>
          <p:nvPr/>
        </p:nvSpPr>
        <p:spPr>
          <a:xfrm>
            <a:off x="6465042" y="1790083"/>
            <a:ext cx="3936000" cy="533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s-ES" sz="1600" b="1" dirty="0">
                <a:solidFill>
                  <a:schemeClr val="tx1"/>
                </a:solidFill>
                <a:latin typeface="Arial" panose="020B0604020202020204"/>
              </a:rPr>
              <a:t>Psoriasis tipo inflamatoria eruptiva</a:t>
            </a:r>
            <a:endParaRPr lang="en-US" sz="1600" b="1" dirty="0">
              <a:solidFill>
                <a:schemeClr val="tx1"/>
              </a:solidFill>
              <a:latin typeface="Gilroy Office"/>
            </a:endParaRPr>
          </a:p>
        </p:txBody>
      </p:sp>
      <p:sp>
        <p:nvSpPr>
          <p:cNvPr id="3" name="Título 2">
            <a:extLst>
              <a:ext uri="{FF2B5EF4-FFF2-40B4-BE49-F238E27FC236}">
                <a16:creationId xmlns:a16="http://schemas.microsoft.com/office/drawing/2014/main" id="{A85091E2-E6FC-93F2-C87E-BC978F19DABF}"/>
              </a:ext>
            </a:extLst>
          </p:cNvPr>
          <p:cNvSpPr>
            <a:spLocks noGrp="1"/>
          </p:cNvSpPr>
          <p:nvPr>
            <p:ph type="title"/>
          </p:nvPr>
        </p:nvSpPr>
        <p:spPr>
          <a:xfrm>
            <a:off x="1702495" y="468459"/>
            <a:ext cx="8198217" cy="565035"/>
          </a:xfrm>
        </p:spPr>
        <p:txBody>
          <a:bodyPr/>
          <a:lstStyle/>
          <a:p>
            <a:pPr algn="ctr"/>
            <a:r>
              <a:rPr lang="es-ES" dirty="0"/>
              <a:t>Clasificación de la psoriasis</a:t>
            </a:r>
          </a:p>
        </p:txBody>
      </p:sp>
      <p:sp>
        <p:nvSpPr>
          <p:cNvPr id="9" name="Rectángulo: esquinas redondeadas 8">
            <a:extLst>
              <a:ext uri="{FF2B5EF4-FFF2-40B4-BE49-F238E27FC236}">
                <a16:creationId xmlns:a16="http://schemas.microsoft.com/office/drawing/2014/main" id="{52681E3C-F8FA-99C2-2A87-10C1D68B313F}"/>
              </a:ext>
            </a:extLst>
          </p:cNvPr>
          <p:cNvSpPr/>
          <p:nvPr/>
        </p:nvSpPr>
        <p:spPr>
          <a:xfrm>
            <a:off x="6293636" y="1566292"/>
            <a:ext cx="4278813" cy="4230803"/>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extBox 9">
            <a:extLst>
              <a:ext uri="{FF2B5EF4-FFF2-40B4-BE49-F238E27FC236}">
                <a16:creationId xmlns:a16="http://schemas.microsoft.com/office/drawing/2014/main" id="{F76894D1-B8C3-77B1-9CED-A84B63388BF5}"/>
              </a:ext>
            </a:extLst>
          </p:cNvPr>
          <p:cNvSpPr txBox="1"/>
          <p:nvPr/>
        </p:nvSpPr>
        <p:spPr>
          <a:xfrm>
            <a:off x="472413" y="6179420"/>
            <a:ext cx="10100036" cy="400110"/>
          </a:xfrm>
          <a:prstGeom prst="rect">
            <a:avLst/>
          </a:prstGeom>
          <a:noFill/>
        </p:spPr>
        <p:txBody>
          <a:bodyPr wrap="square">
            <a:spAutoFit/>
          </a:bodyPr>
          <a:lstStyle/>
          <a:p>
            <a:r>
              <a:rPr lang="en-US" sz="1000" b="0" i="0" dirty="0">
                <a:solidFill>
                  <a:schemeClr val="tx1">
                    <a:lumMod val="50000"/>
                    <a:lumOff val="50000"/>
                  </a:schemeClr>
                </a:solidFill>
                <a:effectLst/>
                <a:latin typeface="Roboto" panose="02000000000000000000" pitchFamily="2" charset="0"/>
              </a:rPr>
              <a:t>Yan BX, Chen XY, Ye LR, Chen JQ, Zheng M, Man XY. Cutaneous and Systemic Psoriasis: Classifications and Classification for the Distinction. Front Med (Lausanne). 2021 Oct 13;8:649408. </a:t>
            </a:r>
            <a:r>
              <a:rPr lang="en-US" sz="1000" b="0" i="0" dirty="0" err="1">
                <a:solidFill>
                  <a:schemeClr val="tx1">
                    <a:lumMod val="50000"/>
                    <a:lumOff val="50000"/>
                  </a:schemeClr>
                </a:solidFill>
                <a:effectLst/>
                <a:latin typeface="Roboto" panose="02000000000000000000" pitchFamily="2" charset="0"/>
              </a:rPr>
              <a:t>doi</a:t>
            </a:r>
            <a:r>
              <a:rPr lang="en-US" sz="1000" b="0" i="0" dirty="0">
                <a:solidFill>
                  <a:schemeClr val="tx1">
                    <a:lumMod val="50000"/>
                    <a:lumOff val="50000"/>
                  </a:schemeClr>
                </a:solidFill>
                <a:effectLst/>
                <a:latin typeface="Roboto" panose="02000000000000000000" pitchFamily="2" charset="0"/>
              </a:rPr>
              <a:t>: 10.3389/fmed.2021.649408. PMID: 34722555; PMCID: PMC8548430.</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2038871546"/>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02484D-5ED2-1060-582E-2E7322D84E30}"/>
              </a:ext>
            </a:extLst>
          </p:cNvPr>
          <p:cNvSpPr>
            <a:spLocks noGrp="1"/>
          </p:cNvSpPr>
          <p:nvPr>
            <p:ph type="title"/>
          </p:nvPr>
        </p:nvSpPr>
        <p:spPr/>
        <p:txBody>
          <a:bodyPr/>
          <a:lstStyle/>
          <a:p>
            <a:r>
              <a:rPr lang="es-ES" dirty="0"/>
              <a:t>Conclusiones crema CAL/BDP</a:t>
            </a:r>
          </a:p>
        </p:txBody>
      </p:sp>
      <p:sp>
        <p:nvSpPr>
          <p:cNvPr id="45" name="CuadroTexto 44">
            <a:extLst>
              <a:ext uri="{FF2B5EF4-FFF2-40B4-BE49-F238E27FC236}">
                <a16:creationId xmlns:a16="http://schemas.microsoft.com/office/drawing/2014/main" id="{181BD618-9E27-B548-7700-A845579FEB4D}"/>
              </a:ext>
            </a:extLst>
          </p:cNvPr>
          <p:cNvSpPr txBox="1"/>
          <p:nvPr/>
        </p:nvSpPr>
        <p:spPr>
          <a:xfrm>
            <a:off x="201592" y="6153700"/>
            <a:ext cx="11306138" cy="682238"/>
          </a:xfrm>
          <a:prstGeom prst="rect">
            <a:avLst/>
          </a:prstGeom>
          <a:noFill/>
        </p:spPr>
        <p:txBody>
          <a:bodyPr wrap="square">
            <a:spAutoFit/>
          </a:bodyPr>
          <a:lstStyle/>
          <a:p>
            <a:pPr algn="just">
              <a:spcBef>
                <a:spcPts val="540"/>
              </a:spcBef>
              <a:spcAft>
                <a:spcPts val="540"/>
              </a:spcAft>
            </a:pPr>
            <a:r>
              <a:rPr lang="pt-BR" sz="1000" dirty="0">
                <a:solidFill>
                  <a:schemeClr val="tx1">
                    <a:lumMod val="50000"/>
                    <a:lumOff val="50000"/>
                  </a:schemeClr>
                </a:solidFill>
                <a:ea typeface="Noto Sans" panose="020B0502040504020204" pitchFamily="34"/>
                <a:cs typeface="Noto Sans" panose="020B0502040504020204" pitchFamily="34"/>
              </a:rPr>
              <a:t>1. Carlsen KH, </a:t>
            </a:r>
            <a:r>
              <a:rPr lang="pt-BR" sz="1000" dirty="0" err="1">
                <a:solidFill>
                  <a:schemeClr val="tx1">
                    <a:lumMod val="50000"/>
                    <a:lumOff val="50000"/>
                  </a:schemeClr>
                </a:solidFill>
                <a:ea typeface="Noto Sans" panose="020B0502040504020204" pitchFamily="34"/>
                <a:cs typeface="Noto Sans" panose="020B0502040504020204" pitchFamily="34"/>
              </a:rPr>
              <a:t>Olasz</a:t>
            </a:r>
            <a:r>
              <a:rPr lang="pt-BR" sz="1000" dirty="0">
                <a:solidFill>
                  <a:schemeClr val="tx1">
                    <a:lumMod val="50000"/>
                    <a:lumOff val="50000"/>
                  </a:schemeClr>
                </a:solidFill>
                <a:ea typeface="Noto Sans" panose="020B0502040504020204" pitchFamily="34"/>
                <a:cs typeface="Noto Sans" panose="020B0502040504020204" pitchFamily="34"/>
              </a:rPr>
              <a:t> A, Carlsen KM, </a:t>
            </a:r>
            <a:r>
              <a:rPr lang="pt-BR" sz="1000" dirty="0" err="1">
                <a:solidFill>
                  <a:schemeClr val="tx1">
                    <a:lumMod val="50000"/>
                    <a:lumOff val="50000"/>
                  </a:schemeClr>
                </a:solidFill>
                <a:ea typeface="Noto Sans" panose="020B0502040504020204" pitchFamily="34"/>
                <a:cs typeface="Noto Sans" panose="020B0502040504020204" pitchFamily="34"/>
              </a:rPr>
              <a:t>Serup</a:t>
            </a:r>
            <a:r>
              <a:rPr lang="pt-BR" sz="1000" dirty="0">
                <a:solidFill>
                  <a:schemeClr val="tx1">
                    <a:lumMod val="50000"/>
                    <a:lumOff val="50000"/>
                  </a:schemeClr>
                </a:solidFill>
                <a:ea typeface="Noto Sans" panose="020B0502040504020204" pitchFamily="34"/>
                <a:cs typeface="Noto Sans" panose="020B0502040504020204" pitchFamily="34"/>
              </a:rPr>
              <a:t> J. </a:t>
            </a:r>
            <a:r>
              <a:rPr lang="pt-BR" sz="1000" dirty="0" err="1">
                <a:solidFill>
                  <a:schemeClr val="tx1">
                    <a:lumMod val="50000"/>
                    <a:lumOff val="50000"/>
                  </a:schemeClr>
                </a:solidFill>
                <a:ea typeface="Noto Sans" panose="020B0502040504020204" pitchFamily="34"/>
                <a:cs typeface="Noto Sans" panose="020B0502040504020204" pitchFamily="34"/>
              </a:rPr>
              <a:t>Psoriasis</a:t>
            </a:r>
            <a:r>
              <a:rPr lang="pt-BR" sz="1000" dirty="0">
                <a:solidFill>
                  <a:schemeClr val="tx1">
                    <a:lumMod val="50000"/>
                    <a:lumOff val="50000"/>
                  </a:schemeClr>
                </a:solidFill>
                <a:ea typeface="Noto Sans" panose="020B0502040504020204" pitchFamily="34"/>
                <a:cs typeface="Noto Sans" panose="020B0502040504020204" pitchFamily="34"/>
              </a:rPr>
              <a:t> </a:t>
            </a:r>
            <a:r>
              <a:rPr lang="pt-BR" sz="1000" dirty="0" err="1">
                <a:solidFill>
                  <a:schemeClr val="tx1">
                    <a:lumMod val="50000"/>
                    <a:lumOff val="50000"/>
                  </a:schemeClr>
                </a:solidFill>
                <a:ea typeface="Noto Sans" panose="020B0502040504020204" pitchFamily="34"/>
                <a:cs typeface="Noto Sans" panose="020B0502040504020204" pitchFamily="34"/>
              </a:rPr>
              <a:t>and</a:t>
            </a:r>
            <a:r>
              <a:rPr lang="pt-BR" sz="1000" dirty="0">
                <a:solidFill>
                  <a:schemeClr val="tx1">
                    <a:lumMod val="50000"/>
                    <a:lumOff val="50000"/>
                  </a:schemeClr>
                </a:solidFill>
                <a:ea typeface="Noto Sans" panose="020B0502040504020204" pitchFamily="34"/>
                <a:cs typeface="Noto Sans" panose="020B0502040504020204" pitchFamily="34"/>
              </a:rPr>
              <a:t> </a:t>
            </a:r>
            <a:r>
              <a:rPr lang="pt-BR" sz="1000" dirty="0" err="1">
                <a:solidFill>
                  <a:schemeClr val="tx1">
                    <a:lumMod val="50000"/>
                    <a:lumOff val="50000"/>
                  </a:schemeClr>
                </a:solidFill>
                <a:ea typeface="Noto Sans" panose="020B0502040504020204" pitchFamily="34"/>
                <a:cs typeface="Noto Sans" panose="020B0502040504020204" pitchFamily="34"/>
              </a:rPr>
              <a:t>Adherence</a:t>
            </a:r>
            <a:r>
              <a:rPr lang="pt-BR" sz="1000" dirty="0">
                <a:solidFill>
                  <a:schemeClr val="tx1">
                    <a:lumMod val="50000"/>
                    <a:lumOff val="50000"/>
                  </a:schemeClr>
                </a:solidFill>
                <a:ea typeface="Noto Sans" panose="020B0502040504020204" pitchFamily="34"/>
                <a:cs typeface="Noto Sans" panose="020B0502040504020204" pitchFamily="34"/>
              </a:rPr>
              <a:t> </a:t>
            </a:r>
            <a:r>
              <a:rPr lang="pt-BR" sz="1000" dirty="0" err="1">
                <a:solidFill>
                  <a:schemeClr val="tx1">
                    <a:lumMod val="50000"/>
                    <a:lumOff val="50000"/>
                  </a:schemeClr>
                </a:solidFill>
                <a:ea typeface="Noto Sans" panose="020B0502040504020204" pitchFamily="34"/>
                <a:cs typeface="Noto Sans" panose="020B0502040504020204" pitchFamily="34"/>
              </a:rPr>
              <a:t>to</a:t>
            </a:r>
            <a:r>
              <a:rPr lang="pt-BR" sz="1000" dirty="0">
                <a:solidFill>
                  <a:schemeClr val="tx1">
                    <a:lumMod val="50000"/>
                    <a:lumOff val="50000"/>
                  </a:schemeClr>
                </a:solidFill>
                <a:ea typeface="Noto Sans" panose="020B0502040504020204" pitchFamily="34"/>
                <a:cs typeface="Noto Sans" panose="020B0502040504020204" pitchFamily="34"/>
              </a:rPr>
              <a:t> </a:t>
            </a:r>
            <a:r>
              <a:rPr lang="pt-BR" sz="1000" dirty="0" err="1">
                <a:solidFill>
                  <a:schemeClr val="tx1">
                    <a:lumMod val="50000"/>
                    <a:lumOff val="50000"/>
                  </a:schemeClr>
                </a:solidFill>
                <a:ea typeface="Noto Sans" panose="020B0502040504020204" pitchFamily="34"/>
                <a:cs typeface="Noto Sans" panose="020B0502040504020204" pitchFamily="34"/>
              </a:rPr>
              <a:t>Therapy</a:t>
            </a:r>
            <a:r>
              <a:rPr lang="pt-BR" sz="1000" dirty="0">
                <a:solidFill>
                  <a:schemeClr val="tx1">
                    <a:lumMod val="50000"/>
                    <a:lumOff val="50000"/>
                  </a:schemeClr>
                </a:solidFill>
                <a:ea typeface="Noto Sans" panose="020B0502040504020204" pitchFamily="34"/>
                <a:cs typeface="Noto Sans" panose="020B0502040504020204" pitchFamily="34"/>
              </a:rPr>
              <a:t>: Individual, Treatment-</a:t>
            </a:r>
            <a:r>
              <a:rPr lang="pt-BR" sz="1000" dirty="0" err="1">
                <a:solidFill>
                  <a:schemeClr val="tx1">
                    <a:lumMod val="50000"/>
                    <a:lumOff val="50000"/>
                  </a:schemeClr>
                </a:solidFill>
                <a:ea typeface="Noto Sans" panose="020B0502040504020204" pitchFamily="34"/>
                <a:cs typeface="Noto Sans" panose="020B0502040504020204" pitchFamily="34"/>
              </a:rPr>
              <a:t>Related</a:t>
            </a:r>
            <a:r>
              <a:rPr lang="pt-BR" sz="1000" dirty="0">
                <a:solidFill>
                  <a:schemeClr val="tx1">
                    <a:lumMod val="50000"/>
                    <a:lumOff val="50000"/>
                  </a:schemeClr>
                </a:solidFill>
                <a:ea typeface="Noto Sans" panose="020B0502040504020204" pitchFamily="34"/>
                <a:cs typeface="Noto Sans" panose="020B0502040504020204" pitchFamily="34"/>
              </a:rPr>
              <a:t> </a:t>
            </a:r>
            <a:r>
              <a:rPr lang="pt-BR" sz="1000" dirty="0" err="1">
                <a:solidFill>
                  <a:schemeClr val="tx1">
                    <a:lumMod val="50000"/>
                    <a:lumOff val="50000"/>
                  </a:schemeClr>
                </a:solidFill>
                <a:ea typeface="Noto Sans" panose="020B0502040504020204" pitchFamily="34"/>
                <a:cs typeface="Noto Sans" panose="020B0502040504020204" pitchFamily="34"/>
              </a:rPr>
              <a:t>and</a:t>
            </a:r>
            <a:r>
              <a:rPr lang="pt-BR" sz="1000" dirty="0">
                <a:solidFill>
                  <a:schemeClr val="tx1">
                    <a:lumMod val="50000"/>
                    <a:lumOff val="50000"/>
                  </a:schemeClr>
                </a:solidFill>
                <a:ea typeface="Noto Sans" panose="020B0502040504020204" pitchFamily="34"/>
                <a:cs typeface="Noto Sans" panose="020B0502040504020204" pitchFamily="34"/>
              </a:rPr>
              <a:t> General </a:t>
            </a:r>
            <a:r>
              <a:rPr lang="pt-BR" sz="1000" dirty="0" err="1">
                <a:solidFill>
                  <a:schemeClr val="tx1">
                    <a:lumMod val="50000"/>
                    <a:lumOff val="50000"/>
                  </a:schemeClr>
                </a:solidFill>
                <a:ea typeface="Noto Sans" panose="020B0502040504020204" pitchFamily="34"/>
                <a:cs typeface="Noto Sans" panose="020B0502040504020204" pitchFamily="34"/>
              </a:rPr>
              <a:t>Factors</a:t>
            </a:r>
            <a:r>
              <a:rPr lang="pt-BR" sz="1000" dirty="0">
                <a:solidFill>
                  <a:schemeClr val="tx1">
                    <a:lumMod val="50000"/>
                    <a:lumOff val="50000"/>
                  </a:schemeClr>
                </a:solidFill>
                <a:ea typeface="Noto Sans" panose="020B0502040504020204" pitchFamily="34"/>
                <a:cs typeface="Noto Sans" panose="020B0502040504020204" pitchFamily="34"/>
              </a:rPr>
              <a:t>. In 2016. p. 101–19. 2. </a:t>
            </a:r>
            <a:r>
              <a:rPr lang="es-ES" sz="1000" dirty="0" err="1">
                <a:solidFill>
                  <a:schemeClr val="tx1">
                    <a:lumMod val="50000"/>
                    <a:lumOff val="50000"/>
                  </a:schemeClr>
                </a:solidFill>
              </a:rPr>
              <a:t>Guilà</a:t>
            </a:r>
            <a:r>
              <a:rPr lang="es-ES" sz="1000" dirty="0">
                <a:solidFill>
                  <a:schemeClr val="tx1">
                    <a:lumMod val="50000"/>
                    <a:lumOff val="50000"/>
                  </a:schemeClr>
                </a:solidFill>
              </a:rPr>
              <a:t> T, García N, </a:t>
            </a:r>
            <a:r>
              <a:rPr lang="es-ES" sz="1000" dirty="0" err="1">
                <a:solidFill>
                  <a:schemeClr val="tx1">
                    <a:lumMod val="50000"/>
                    <a:lumOff val="50000"/>
                  </a:schemeClr>
                </a:solidFill>
              </a:rPr>
              <a:t>Guiró</a:t>
            </a:r>
            <a:r>
              <a:rPr lang="es-ES" sz="1000" dirty="0">
                <a:solidFill>
                  <a:schemeClr val="tx1">
                    <a:lumMod val="50000"/>
                    <a:lumOff val="50000"/>
                  </a:schemeClr>
                </a:solidFill>
              </a:rPr>
              <a:t> P, et al. </a:t>
            </a:r>
            <a:r>
              <a:rPr lang="es-ES" sz="1000" dirty="0" err="1">
                <a:solidFill>
                  <a:schemeClr val="tx1">
                    <a:lumMod val="50000"/>
                    <a:lumOff val="50000"/>
                  </a:schemeClr>
                </a:solidFill>
              </a:rPr>
              <a:t>Sensory</a:t>
            </a:r>
            <a:r>
              <a:rPr lang="es-ES" sz="1000" dirty="0">
                <a:solidFill>
                  <a:schemeClr val="tx1">
                    <a:lumMod val="50000"/>
                    <a:lumOff val="50000"/>
                  </a:schemeClr>
                </a:solidFill>
              </a:rPr>
              <a:t> </a:t>
            </a:r>
            <a:r>
              <a:rPr lang="es-ES" sz="1000" dirty="0" err="1">
                <a:solidFill>
                  <a:schemeClr val="tx1">
                    <a:lumMod val="50000"/>
                    <a:lumOff val="50000"/>
                  </a:schemeClr>
                </a:solidFill>
              </a:rPr>
              <a:t>properties</a:t>
            </a:r>
            <a:r>
              <a:rPr lang="es-ES" sz="1000" dirty="0">
                <a:solidFill>
                  <a:schemeClr val="tx1">
                    <a:lumMod val="50000"/>
                    <a:lumOff val="50000"/>
                  </a:schemeClr>
                </a:solidFill>
              </a:rPr>
              <a:t> </a:t>
            </a:r>
            <a:r>
              <a:rPr lang="es-ES" sz="1000" dirty="0" err="1">
                <a:solidFill>
                  <a:schemeClr val="tx1">
                    <a:lumMod val="50000"/>
                    <a:lumOff val="50000"/>
                  </a:schemeClr>
                </a:solidFill>
              </a:rPr>
              <a:t>analysis</a:t>
            </a:r>
            <a:r>
              <a:rPr lang="es-ES" sz="1000" dirty="0">
                <a:solidFill>
                  <a:schemeClr val="tx1">
                    <a:lumMod val="50000"/>
                    <a:lumOff val="50000"/>
                  </a:schemeClr>
                </a:solidFill>
              </a:rPr>
              <a:t> of the </a:t>
            </a:r>
            <a:r>
              <a:rPr lang="es-ES" sz="1000" dirty="0" err="1">
                <a:solidFill>
                  <a:schemeClr val="tx1">
                    <a:lumMod val="50000"/>
                    <a:lumOff val="50000"/>
                  </a:schemeClr>
                </a:solidFill>
              </a:rPr>
              <a:t>main</a:t>
            </a:r>
            <a:r>
              <a:rPr lang="es-ES" sz="1000" dirty="0">
                <a:solidFill>
                  <a:schemeClr val="tx1">
                    <a:lumMod val="50000"/>
                    <a:lumOff val="50000"/>
                  </a:schemeClr>
                </a:solidFill>
              </a:rPr>
              <a:t> </a:t>
            </a:r>
            <a:r>
              <a:rPr lang="es-ES" sz="1000" dirty="0" err="1">
                <a:solidFill>
                  <a:schemeClr val="tx1">
                    <a:lumMod val="50000"/>
                    <a:lumOff val="50000"/>
                  </a:schemeClr>
                </a:solidFill>
              </a:rPr>
              <a:t>pharmaceutical</a:t>
            </a:r>
            <a:r>
              <a:rPr lang="es-ES" sz="1000" dirty="0">
                <a:solidFill>
                  <a:schemeClr val="tx1">
                    <a:lumMod val="50000"/>
                    <a:lumOff val="50000"/>
                  </a:schemeClr>
                </a:solidFill>
              </a:rPr>
              <a:t> </a:t>
            </a:r>
            <a:r>
              <a:rPr lang="es-ES" sz="1000" dirty="0" err="1">
                <a:solidFill>
                  <a:schemeClr val="tx1">
                    <a:lumMod val="50000"/>
                    <a:lumOff val="50000"/>
                  </a:schemeClr>
                </a:solidFill>
              </a:rPr>
              <a:t>forms</a:t>
            </a:r>
            <a:r>
              <a:rPr lang="es-ES" sz="1000" dirty="0">
                <a:solidFill>
                  <a:schemeClr val="tx1">
                    <a:lumMod val="50000"/>
                    <a:lumOff val="50000"/>
                  </a:schemeClr>
                </a:solidFill>
              </a:rPr>
              <a:t> </a:t>
            </a:r>
            <a:r>
              <a:rPr lang="es-ES" sz="1000" dirty="0" err="1">
                <a:solidFill>
                  <a:schemeClr val="tx1">
                    <a:lumMod val="50000"/>
                    <a:lumOff val="50000"/>
                  </a:schemeClr>
                </a:solidFill>
              </a:rPr>
              <a:t>used</a:t>
            </a:r>
            <a:r>
              <a:rPr lang="es-ES" sz="1000" dirty="0">
                <a:solidFill>
                  <a:schemeClr val="tx1">
                    <a:lumMod val="50000"/>
                    <a:lumOff val="50000"/>
                  </a:schemeClr>
                </a:solidFill>
              </a:rPr>
              <a:t> in the </a:t>
            </a:r>
            <a:r>
              <a:rPr lang="es-ES" sz="1000" dirty="0" err="1">
                <a:solidFill>
                  <a:schemeClr val="tx1">
                    <a:lumMod val="50000"/>
                    <a:lumOff val="50000"/>
                  </a:schemeClr>
                </a:solidFill>
              </a:rPr>
              <a:t>topical</a:t>
            </a:r>
            <a:r>
              <a:rPr lang="es-ES" sz="1000" dirty="0">
                <a:solidFill>
                  <a:schemeClr val="tx1">
                    <a:lumMod val="50000"/>
                    <a:lumOff val="50000"/>
                  </a:schemeClr>
                </a:solidFill>
              </a:rPr>
              <a:t> treatment of plaque psoriasis. P2323 </a:t>
            </a:r>
            <a:r>
              <a:rPr lang="es-ES" sz="1000" dirty="0" err="1">
                <a:solidFill>
                  <a:schemeClr val="tx1">
                    <a:lumMod val="50000"/>
                    <a:lumOff val="50000"/>
                  </a:schemeClr>
                </a:solidFill>
              </a:rPr>
              <a:t>presented</a:t>
            </a:r>
            <a:r>
              <a:rPr lang="es-ES" sz="1000" dirty="0">
                <a:solidFill>
                  <a:schemeClr val="tx1">
                    <a:lumMod val="50000"/>
                    <a:lumOff val="50000"/>
                  </a:schemeClr>
                </a:solidFill>
              </a:rPr>
              <a:t> at 32nd </a:t>
            </a:r>
            <a:r>
              <a:rPr lang="es-ES" sz="1000" dirty="0" err="1">
                <a:solidFill>
                  <a:schemeClr val="tx1">
                    <a:lumMod val="50000"/>
                    <a:lumOff val="50000"/>
                  </a:schemeClr>
                </a:solidFill>
              </a:rPr>
              <a:t>European</a:t>
            </a:r>
            <a:r>
              <a:rPr lang="es-ES" sz="1000" dirty="0">
                <a:solidFill>
                  <a:schemeClr val="tx1">
                    <a:lumMod val="50000"/>
                    <a:lumOff val="50000"/>
                  </a:schemeClr>
                </a:solidFill>
              </a:rPr>
              <a:t> </a:t>
            </a:r>
            <a:r>
              <a:rPr lang="es-ES" sz="1000" dirty="0" err="1">
                <a:solidFill>
                  <a:schemeClr val="tx1">
                    <a:lumMod val="50000"/>
                    <a:lumOff val="50000"/>
                  </a:schemeClr>
                </a:solidFill>
              </a:rPr>
              <a:t>Academy</a:t>
            </a:r>
            <a:r>
              <a:rPr lang="es-ES" sz="1000" dirty="0">
                <a:solidFill>
                  <a:schemeClr val="tx1">
                    <a:lumMod val="50000"/>
                    <a:lumOff val="50000"/>
                  </a:schemeClr>
                </a:solidFill>
              </a:rPr>
              <a:t> of </a:t>
            </a:r>
            <a:r>
              <a:rPr lang="es-ES" sz="1000" dirty="0" err="1">
                <a:solidFill>
                  <a:schemeClr val="tx1">
                    <a:lumMod val="50000"/>
                    <a:lumOff val="50000"/>
                  </a:schemeClr>
                </a:solidFill>
              </a:rPr>
              <a:t>Dermatology</a:t>
            </a:r>
            <a:r>
              <a:rPr lang="es-ES" sz="1000" dirty="0">
                <a:solidFill>
                  <a:schemeClr val="tx1">
                    <a:lumMod val="50000"/>
                    <a:lumOff val="50000"/>
                  </a:schemeClr>
                </a:solidFill>
              </a:rPr>
              <a:t> and </a:t>
            </a:r>
            <a:r>
              <a:rPr lang="es-ES" sz="1000" dirty="0" err="1">
                <a:solidFill>
                  <a:schemeClr val="tx1">
                    <a:lumMod val="50000"/>
                    <a:lumOff val="50000"/>
                  </a:schemeClr>
                </a:solidFill>
              </a:rPr>
              <a:t>Venereology</a:t>
            </a:r>
            <a:r>
              <a:rPr lang="es-ES" sz="1000" dirty="0">
                <a:solidFill>
                  <a:schemeClr val="tx1">
                    <a:lumMod val="50000"/>
                    <a:lumOff val="50000"/>
                  </a:schemeClr>
                </a:solidFill>
              </a:rPr>
              <a:t> </a:t>
            </a:r>
            <a:r>
              <a:rPr lang="es-ES" sz="1000" dirty="0" err="1">
                <a:solidFill>
                  <a:schemeClr val="tx1">
                    <a:lumMod val="50000"/>
                    <a:lumOff val="50000"/>
                  </a:schemeClr>
                </a:solidFill>
              </a:rPr>
              <a:t>Congress</a:t>
            </a:r>
            <a:r>
              <a:rPr lang="es-ES" sz="1000" dirty="0">
                <a:solidFill>
                  <a:schemeClr val="tx1">
                    <a:lumMod val="50000"/>
                    <a:lumOff val="50000"/>
                  </a:schemeClr>
                </a:solidFill>
              </a:rPr>
              <a:t>. </a:t>
            </a:r>
            <a:r>
              <a:rPr lang="es-ES" sz="1000" dirty="0" err="1">
                <a:solidFill>
                  <a:schemeClr val="tx1">
                    <a:lumMod val="50000"/>
                    <a:lumOff val="50000"/>
                  </a:schemeClr>
                </a:solidFill>
              </a:rPr>
              <a:t>Berlin</a:t>
            </a:r>
            <a:r>
              <a:rPr lang="es-ES" sz="1000" dirty="0">
                <a:solidFill>
                  <a:schemeClr val="tx1">
                    <a:lumMod val="50000"/>
                    <a:lumOff val="50000"/>
                  </a:schemeClr>
                </a:solidFill>
              </a:rPr>
              <a:t>, 11 14 </a:t>
            </a:r>
            <a:r>
              <a:rPr lang="es-ES" sz="1000" dirty="0" err="1">
                <a:solidFill>
                  <a:schemeClr val="tx1">
                    <a:lumMod val="50000"/>
                    <a:lumOff val="50000"/>
                  </a:schemeClr>
                </a:solidFill>
              </a:rPr>
              <a:t>October</a:t>
            </a:r>
            <a:r>
              <a:rPr lang="es-ES" sz="1000" dirty="0">
                <a:solidFill>
                  <a:schemeClr val="tx1">
                    <a:lumMod val="50000"/>
                    <a:lumOff val="50000"/>
                  </a:schemeClr>
                </a:solidFill>
              </a:rPr>
              <a:t> 2023.</a:t>
            </a:r>
            <a:endParaRPr lang="pt-BR" sz="1000" dirty="0">
              <a:solidFill>
                <a:schemeClr val="tx1">
                  <a:lumMod val="50000"/>
                  <a:lumOff val="50000"/>
                </a:schemeClr>
              </a:solidFill>
              <a:ea typeface="Noto Sans" panose="020B0502040504020204" pitchFamily="34"/>
              <a:cs typeface="Noto Sans" panose="020B0502040504020204" pitchFamily="34"/>
            </a:endParaRPr>
          </a:p>
          <a:p>
            <a:pPr marL="228600" indent="-228600" algn="just">
              <a:spcBef>
                <a:spcPts val="540"/>
              </a:spcBef>
              <a:spcAft>
                <a:spcPts val="540"/>
              </a:spcAft>
              <a:buAutoNum type="arabicPeriod"/>
            </a:pPr>
            <a:endParaRPr lang="pt-BR" sz="1000" dirty="0">
              <a:solidFill>
                <a:schemeClr val="tx1">
                  <a:lumMod val="50000"/>
                  <a:lumOff val="50000"/>
                </a:schemeClr>
              </a:solidFill>
              <a:ea typeface="Noto Sans" panose="020B0502040504020204" pitchFamily="34"/>
              <a:cs typeface="Noto Sans" panose="020B0502040504020204" pitchFamily="34"/>
            </a:endParaRPr>
          </a:p>
        </p:txBody>
      </p:sp>
      <p:grpSp>
        <p:nvGrpSpPr>
          <p:cNvPr id="62" name="Grupo 7">
            <a:extLst>
              <a:ext uri="{FF2B5EF4-FFF2-40B4-BE49-F238E27FC236}">
                <a16:creationId xmlns:a16="http://schemas.microsoft.com/office/drawing/2014/main" id="{165B17B7-73CC-DBB1-1337-6FD219611F1C}"/>
              </a:ext>
            </a:extLst>
          </p:cNvPr>
          <p:cNvGrpSpPr/>
          <p:nvPr/>
        </p:nvGrpSpPr>
        <p:grpSpPr>
          <a:xfrm>
            <a:off x="661411" y="3864566"/>
            <a:ext cx="6416595" cy="2113993"/>
            <a:chOff x="2155219" y="4386908"/>
            <a:chExt cx="6416595" cy="2113993"/>
          </a:xfrm>
        </p:grpSpPr>
        <p:sp>
          <p:nvSpPr>
            <p:cNvPr id="63" name="Rectángulo: esquinas redondeadas 8">
              <a:extLst>
                <a:ext uri="{FF2B5EF4-FFF2-40B4-BE49-F238E27FC236}">
                  <a16:creationId xmlns:a16="http://schemas.microsoft.com/office/drawing/2014/main" id="{5E25020B-798B-A8F2-6FD0-C50124E00824}"/>
                </a:ext>
              </a:extLst>
            </p:cNvPr>
            <p:cNvSpPr/>
            <p:nvPr/>
          </p:nvSpPr>
          <p:spPr>
            <a:xfrm>
              <a:off x="2155219" y="4386908"/>
              <a:ext cx="6416595" cy="2113993"/>
            </a:xfrm>
            <a:prstGeom prst="roundRect">
              <a:avLst>
                <a:gd name="adj" fmla="val 10722"/>
              </a:avLst>
            </a:prstGeom>
            <a:gradFill>
              <a:gsLst>
                <a:gs pos="0">
                  <a:srgbClr val="58B6C0">
                    <a:lumMod val="20000"/>
                    <a:lumOff val="80000"/>
                    <a:alpha val="30000"/>
                  </a:srgbClr>
                </a:gs>
                <a:gs pos="100000">
                  <a:srgbClr val="2683C6">
                    <a:lumMod val="20000"/>
                    <a:lumOff val="80000"/>
                    <a:alpha val="60000"/>
                  </a:srgbClr>
                </a:gs>
              </a:gsLst>
            </a:gradFill>
            <a:ln w="19050" cap="flat" cmpd="sng" algn="ctr">
              <a:gradFill flip="none" rotWithShape="1">
                <a:gsLst>
                  <a:gs pos="50000">
                    <a:srgbClr val="2683C6">
                      <a:lumMod val="40000"/>
                      <a:lumOff val="60000"/>
                      <a:alpha val="0"/>
                    </a:srgbClr>
                  </a:gs>
                  <a:gs pos="0">
                    <a:srgbClr val="2683C6">
                      <a:lumMod val="40000"/>
                      <a:lumOff val="60000"/>
                    </a:srgbClr>
                  </a:gs>
                  <a:gs pos="100000">
                    <a:srgbClr val="2683C6">
                      <a:lumMod val="60000"/>
                      <a:lumOff val="40000"/>
                    </a:srgb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CuadroTexto 9">
              <a:extLst>
                <a:ext uri="{FF2B5EF4-FFF2-40B4-BE49-F238E27FC236}">
                  <a16:creationId xmlns:a16="http://schemas.microsoft.com/office/drawing/2014/main" id="{D1A4613B-A006-398D-386F-87B909AC09E7}"/>
                </a:ext>
              </a:extLst>
            </p:cNvPr>
            <p:cNvSpPr txBox="1"/>
            <p:nvPr/>
          </p:nvSpPr>
          <p:spPr>
            <a:xfrm>
              <a:off x="2480575" y="4482237"/>
              <a:ext cx="5556521" cy="369332"/>
            </a:xfrm>
            <a:prstGeom prst="rect">
              <a:avLst/>
            </a:prstGeom>
            <a:noFill/>
          </p:spPr>
          <p:txBody>
            <a:bodyPr wrap="square">
              <a:spAutoFit/>
            </a:bodyPr>
            <a:lstStyle/>
            <a:p>
              <a:pPr marL="0" marR="0" lvl="0" indent="0" defTabSz="914400" eaLnBrk="1" fontAlgn="auto" latinLnBrk="0" hangingPunct="1">
                <a:lnSpc>
                  <a:spcPct val="90000"/>
                </a:lnSpc>
                <a:spcBef>
                  <a:spcPts val="1000"/>
                </a:spcBef>
                <a:spcAft>
                  <a:spcPts val="0"/>
                </a:spcAft>
                <a:buClr>
                  <a:srgbClr val="2DB8C5"/>
                </a:buClr>
                <a:buSzTx/>
                <a:buFont typeface="Arial" panose="020B0604020202020204" pitchFamily="34" charset="0"/>
                <a:buNone/>
                <a:tabLst/>
                <a:defRPr/>
              </a:pPr>
              <a:r>
                <a:rPr kumimoji="0" lang="es-ES" sz="2000" b="0" i="0" u="none" strike="noStrike" kern="0" cap="none" spc="0" normalizeH="0" baseline="0" noProof="0" dirty="0">
                  <a:ln>
                    <a:noFill/>
                  </a:ln>
                  <a:solidFill>
                    <a:prstClr val="black">
                      <a:lumMod val="65000"/>
                      <a:lumOff val="35000"/>
                    </a:prstClr>
                  </a:solidFill>
                  <a:effectLst/>
                  <a:uLnTx/>
                  <a:uFillTx/>
                </a:rPr>
                <a:t>Y la </a:t>
              </a:r>
              <a:r>
                <a:rPr kumimoji="0" lang="es-ES" sz="2000" b="1" i="0" u="none" strike="noStrike" kern="0" cap="none" spc="0" normalizeH="0" baseline="0" noProof="0" dirty="0">
                  <a:ln>
                    <a:noFill/>
                  </a:ln>
                  <a:solidFill>
                    <a:srgbClr val="2683C6">
                      <a:lumMod val="60000"/>
                      <a:lumOff val="40000"/>
                    </a:srgbClr>
                  </a:solidFill>
                  <a:effectLst/>
                  <a:uLnTx/>
                  <a:uFillTx/>
                </a:rPr>
                <a:t>sensación posterior</a:t>
              </a:r>
              <a:r>
                <a:rPr kumimoji="0" lang="es-ES" sz="2000" i="0" u="none" strike="noStrike" kern="0" cap="none" spc="0" normalizeH="0" baseline="30000" noProof="0" dirty="0">
                  <a:ln>
                    <a:noFill/>
                  </a:ln>
                  <a:solidFill>
                    <a:srgbClr val="2683C6">
                      <a:lumMod val="60000"/>
                      <a:lumOff val="40000"/>
                    </a:srgbClr>
                  </a:solidFill>
                  <a:effectLst/>
                  <a:uLnTx/>
                  <a:uFillTx/>
                </a:rPr>
                <a:t>2</a:t>
              </a:r>
              <a:r>
                <a:rPr kumimoji="0" lang="es-ES" sz="2000" b="0" i="0" u="none" strike="noStrike" kern="0" cap="none" spc="0" normalizeH="0" baseline="0" noProof="0" dirty="0">
                  <a:ln>
                    <a:noFill/>
                  </a:ln>
                  <a:solidFill>
                    <a:prstClr val="black">
                      <a:lumMod val="75000"/>
                      <a:lumOff val="25000"/>
                    </a:prstClr>
                  </a:solidFill>
                  <a:effectLst/>
                  <a:uLnTx/>
                  <a:uFillTx/>
                </a:rPr>
                <a:t>:</a:t>
              </a:r>
            </a:p>
          </p:txBody>
        </p:sp>
        <p:grpSp>
          <p:nvGrpSpPr>
            <p:cNvPr id="65" name="Grupo 10">
              <a:extLst>
                <a:ext uri="{FF2B5EF4-FFF2-40B4-BE49-F238E27FC236}">
                  <a16:creationId xmlns:a16="http://schemas.microsoft.com/office/drawing/2014/main" id="{9B937D03-0466-DC56-A9DB-B0B35D3B0B4F}"/>
                </a:ext>
              </a:extLst>
            </p:cNvPr>
            <p:cNvGrpSpPr/>
            <p:nvPr/>
          </p:nvGrpSpPr>
          <p:grpSpPr>
            <a:xfrm>
              <a:off x="2357794" y="4962204"/>
              <a:ext cx="5998542" cy="1216476"/>
              <a:chOff x="2252498" y="4952579"/>
              <a:chExt cx="5998542" cy="1216476"/>
            </a:xfrm>
          </p:grpSpPr>
          <p:grpSp>
            <p:nvGrpSpPr>
              <p:cNvPr id="66" name="Grupo 11">
                <a:extLst>
                  <a:ext uri="{FF2B5EF4-FFF2-40B4-BE49-F238E27FC236}">
                    <a16:creationId xmlns:a16="http://schemas.microsoft.com/office/drawing/2014/main" id="{E635BCAA-47A3-A8AE-4582-03B868456114}"/>
                  </a:ext>
                </a:extLst>
              </p:cNvPr>
              <p:cNvGrpSpPr/>
              <p:nvPr/>
            </p:nvGrpSpPr>
            <p:grpSpPr>
              <a:xfrm>
                <a:off x="2252498" y="4966055"/>
                <a:ext cx="2155251" cy="1203000"/>
                <a:chOff x="2252498" y="4966055"/>
                <a:chExt cx="2155251" cy="1203000"/>
              </a:xfrm>
            </p:grpSpPr>
            <p:sp>
              <p:nvSpPr>
                <p:cNvPr id="73" name="CuadroTexto 18">
                  <a:extLst>
                    <a:ext uri="{FF2B5EF4-FFF2-40B4-BE49-F238E27FC236}">
                      <a16:creationId xmlns:a16="http://schemas.microsoft.com/office/drawing/2014/main" id="{6DD81BAF-7E83-9144-7452-BEF3C91B9A2A}"/>
                    </a:ext>
                  </a:extLst>
                </p:cNvPr>
                <p:cNvSpPr txBox="1"/>
                <p:nvPr/>
              </p:nvSpPr>
              <p:spPr>
                <a:xfrm>
                  <a:off x="2252498" y="5830501"/>
                  <a:ext cx="2155251"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2DB8C5"/>
                    </a:buClr>
                    <a:buSzTx/>
                    <a:buFontTx/>
                    <a:buNone/>
                    <a:tabLst/>
                    <a:defRPr/>
                  </a:pPr>
                  <a:r>
                    <a:rPr kumimoji="0" lang="es-ES" sz="1600" b="1" i="0" u="none" strike="noStrike" kern="0" cap="none" spc="0" normalizeH="0" baseline="0" noProof="0">
                      <a:ln>
                        <a:noFill/>
                      </a:ln>
                      <a:solidFill>
                        <a:prstClr val="black">
                          <a:lumMod val="50000"/>
                          <a:lumOff val="50000"/>
                        </a:prstClr>
                      </a:solidFill>
                      <a:effectLst/>
                      <a:uLnTx/>
                      <a:uFillTx/>
                    </a:rPr>
                    <a:t>Poco brillo</a:t>
                  </a:r>
                </a:p>
              </p:txBody>
            </p:sp>
            <p:pic>
              <p:nvPicPr>
                <p:cNvPr id="74" name="Imagen 19" descr="Dibujo con letras&#10;&#10;Descripción generada automáticamente con confianza baja">
                  <a:extLst>
                    <a:ext uri="{FF2B5EF4-FFF2-40B4-BE49-F238E27FC236}">
                      <a16:creationId xmlns:a16="http://schemas.microsoft.com/office/drawing/2014/main" id="{C64D08EA-DFA0-6394-AA20-D5979ABA2B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464" y="4966055"/>
                  <a:ext cx="397315" cy="725675"/>
                </a:xfrm>
                <a:prstGeom prst="rect">
                  <a:avLst/>
                </a:prstGeom>
              </p:spPr>
            </p:pic>
          </p:grpSp>
          <p:grpSp>
            <p:nvGrpSpPr>
              <p:cNvPr id="67" name="Grupo 12">
                <a:extLst>
                  <a:ext uri="{FF2B5EF4-FFF2-40B4-BE49-F238E27FC236}">
                    <a16:creationId xmlns:a16="http://schemas.microsoft.com/office/drawing/2014/main" id="{415D3F32-1DC4-A7A6-FD2A-7E5D5EDF052A}"/>
                  </a:ext>
                </a:extLst>
              </p:cNvPr>
              <p:cNvGrpSpPr/>
              <p:nvPr/>
            </p:nvGrpSpPr>
            <p:grpSpPr>
              <a:xfrm>
                <a:off x="6612474" y="4952579"/>
                <a:ext cx="1638566" cy="1201088"/>
                <a:chOff x="6352591" y="4952579"/>
                <a:chExt cx="1638566" cy="1201088"/>
              </a:xfrm>
            </p:grpSpPr>
            <p:sp>
              <p:nvSpPr>
                <p:cNvPr id="71" name="CuadroTexto 16">
                  <a:extLst>
                    <a:ext uri="{FF2B5EF4-FFF2-40B4-BE49-F238E27FC236}">
                      <a16:creationId xmlns:a16="http://schemas.microsoft.com/office/drawing/2014/main" id="{355E21FE-A8C4-AD23-7A19-C4A48B33A738}"/>
                    </a:ext>
                  </a:extLst>
                </p:cNvPr>
                <p:cNvSpPr txBox="1"/>
                <p:nvPr/>
              </p:nvSpPr>
              <p:spPr>
                <a:xfrm>
                  <a:off x="6352591" y="5817911"/>
                  <a:ext cx="1638566" cy="3357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2DB8C5"/>
                    </a:buClr>
                    <a:buSzTx/>
                    <a:buFontTx/>
                    <a:buNone/>
                    <a:tabLst/>
                    <a:defRPr/>
                  </a:pPr>
                  <a:r>
                    <a:rPr kumimoji="0" lang="es-ES" sz="1600" b="1" i="0" u="none" strike="noStrike" kern="0" cap="none" spc="0" normalizeH="0" baseline="0" noProof="0">
                      <a:ln>
                        <a:noFill/>
                      </a:ln>
                      <a:solidFill>
                        <a:prstClr val="black">
                          <a:lumMod val="50000"/>
                          <a:lumOff val="50000"/>
                        </a:prstClr>
                      </a:solidFill>
                      <a:effectLst/>
                      <a:uLnTx/>
                      <a:uFillTx/>
                    </a:rPr>
                    <a:t>Bajo residuo</a:t>
                  </a:r>
                </a:p>
              </p:txBody>
            </p:sp>
            <p:pic>
              <p:nvPicPr>
                <p:cNvPr id="72" name="Imagen 17" descr="Dibujo en blanco y negro&#10;&#10;Descripción generada automáticamente con confianza baja">
                  <a:extLst>
                    <a:ext uri="{FF2B5EF4-FFF2-40B4-BE49-F238E27FC236}">
                      <a16:creationId xmlns:a16="http://schemas.microsoft.com/office/drawing/2014/main" id="{99C5BF78-2852-F1E9-B55D-38C56437A7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3216" y="4952579"/>
                  <a:ext cx="397315" cy="737871"/>
                </a:xfrm>
                <a:prstGeom prst="rect">
                  <a:avLst/>
                </a:prstGeom>
              </p:spPr>
            </p:pic>
          </p:grpSp>
          <p:grpSp>
            <p:nvGrpSpPr>
              <p:cNvPr id="68" name="Grupo 13">
                <a:extLst>
                  <a:ext uri="{FF2B5EF4-FFF2-40B4-BE49-F238E27FC236}">
                    <a16:creationId xmlns:a16="http://schemas.microsoft.com/office/drawing/2014/main" id="{5E66006C-5961-3AE6-3449-CBAB5DBDD54C}"/>
                  </a:ext>
                </a:extLst>
              </p:cNvPr>
              <p:cNvGrpSpPr/>
              <p:nvPr/>
            </p:nvGrpSpPr>
            <p:grpSpPr>
              <a:xfrm>
                <a:off x="4608900" y="4965108"/>
                <a:ext cx="1802423" cy="1188559"/>
                <a:chOff x="4416917" y="4965108"/>
                <a:chExt cx="1802423" cy="1188559"/>
              </a:xfrm>
            </p:grpSpPr>
            <p:sp>
              <p:nvSpPr>
                <p:cNvPr id="69" name="CuadroTexto 14">
                  <a:extLst>
                    <a:ext uri="{FF2B5EF4-FFF2-40B4-BE49-F238E27FC236}">
                      <a16:creationId xmlns:a16="http://schemas.microsoft.com/office/drawing/2014/main" id="{E8C9CFB9-C551-84DD-8DE7-68123C4D9C06}"/>
                    </a:ext>
                  </a:extLst>
                </p:cNvPr>
                <p:cNvSpPr txBox="1"/>
                <p:nvPr/>
              </p:nvSpPr>
              <p:spPr>
                <a:xfrm>
                  <a:off x="4416917" y="5817911"/>
                  <a:ext cx="1802423" cy="3357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2DB8C5"/>
                    </a:buClr>
                    <a:buSzTx/>
                    <a:buFontTx/>
                    <a:buNone/>
                    <a:tabLst/>
                    <a:defRPr/>
                  </a:pPr>
                  <a:r>
                    <a:rPr kumimoji="0" lang="es-ES" sz="1600" b="1" i="0" u="none" strike="noStrike" kern="0" cap="none" spc="0" normalizeH="0" baseline="0" noProof="0">
                      <a:ln>
                        <a:noFill/>
                      </a:ln>
                      <a:solidFill>
                        <a:prstClr val="black">
                          <a:lumMod val="50000"/>
                          <a:lumOff val="50000"/>
                        </a:prstClr>
                      </a:solidFill>
                      <a:effectLst/>
                      <a:uLnTx/>
                      <a:uFillTx/>
                    </a:rPr>
                    <a:t>Baja adhesividad</a:t>
                  </a:r>
                </a:p>
              </p:txBody>
            </p:sp>
            <p:pic>
              <p:nvPicPr>
                <p:cNvPr id="70" name="Imagen 15" descr="Icono&#10;&#10;Descripción generada automáticamente">
                  <a:extLst>
                    <a:ext uri="{FF2B5EF4-FFF2-40B4-BE49-F238E27FC236}">
                      <a16:creationId xmlns:a16="http://schemas.microsoft.com/office/drawing/2014/main" id="{B11203AD-9A4D-DED6-44CE-22F890E47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4862" y="4965108"/>
                  <a:ext cx="726532" cy="726532"/>
                </a:xfrm>
                <a:prstGeom prst="rect">
                  <a:avLst/>
                </a:prstGeom>
              </p:spPr>
            </p:pic>
          </p:grpSp>
        </p:grpSp>
      </p:grpSp>
      <p:grpSp>
        <p:nvGrpSpPr>
          <p:cNvPr id="75" name="Grupo 20">
            <a:extLst>
              <a:ext uri="{FF2B5EF4-FFF2-40B4-BE49-F238E27FC236}">
                <a16:creationId xmlns:a16="http://schemas.microsoft.com/office/drawing/2014/main" id="{0634EE2C-875E-30FC-B8EE-121F737951FA}"/>
              </a:ext>
            </a:extLst>
          </p:cNvPr>
          <p:cNvGrpSpPr/>
          <p:nvPr/>
        </p:nvGrpSpPr>
        <p:grpSpPr>
          <a:xfrm>
            <a:off x="661412" y="1233487"/>
            <a:ext cx="6417173" cy="2422424"/>
            <a:chOff x="2155220" y="1296249"/>
            <a:chExt cx="6417173" cy="2422424"/>
          </a:xfrm>
        </p:grpSpPr>
        <p:sp>
          <p:nvSpPr>
            <p:cNvPr id="76" name="Rectángulo: esquinas redondeadas 21">
              <a:extLst>
                <a:ext uri="{FF2B5EF4-FFF2-40B4-BE49-F238E27FC236}">
                  <a16:creationId xmlns:a16="http://schemas.microsoft.com/office/drawing/2014/main" id="{14EA7334-93BC-0FCC-331A-F5481A64CF71}"/>
                </a:ext>
              </a:extLst>
            </p:cNvPr>
            <p:cNvSpPr/>
            <p:nvPr/>
          </p:nvSpPr>
          <p:spPr>
            <a:xfrm>
              <a:off x="2155220" y="1296249"/>
              <a:ext cx="6417173" cy="2422424"/>
            </a:xfrm>
            <a:prstGeom prst="roundRect">
              <a:avLst>
                <a:gd name="adj" fmla="val 10722"/>
              </a:avLst>
            </a:prstGeom>
            <a:gradFill>
              <a:gsLst>
                <a:gs pos="0">
                  <a:srgbClr val="58B6C0">
                    <a:lumMod val="20000"/>
                    <a:lumOff val="80000"/>
                    <a:alpha val="30000"/>
                  </a:srgbClr>
                </a:gs>
                <a:gs pos="100000">
                  <a:srgbClr val="2683C6">
                    <a:lumMod val="20000"/>
                    <a:lumOff val="80000"/>
                    <a:alpha val="60000"/>
                  </a:srgbClr>
                </a:gs>
              </a:gsLst>
              <a:lin ang="2700000" scaled="1"/>
            </a:gradFill>
            <a:ln w="19050" cap="flat" cmpd="sng" algn="ctr">
              <a:gradFill flip="none" rotWithShape="1">
                <a:gsLst>
                  <a:gs pos="50000">
                    <a:srgbClr val="2683C6">
                      <a:lumMod val="40000"/>
                      <a:lumOff val="60000"/>
                      <a:alpha val="0"/>
                    </a:srgbClr>
                  </a:gs>
                  <a:gs pos="0">
                    <a:srgbClr val="2683C6">
                      <a:lumMod val="40000"/>
                      <a:lumOff val="60000"/>
                    </a:srgbClr>
                  </a:gs>
                  <a:gs pos="100000">
                    <a:srgbClr val="2683C6">
                      <a:lumMod val="60000"/>
                      <a:lumOff val="40000"/>
                    </a:srgbClr>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7" name="Grupo 22">
              <a:extLst>
                <a:ext uri="{FF2B5EF4-FFF2-40B4-BE49-F238E27FC236}">
                  <a16:creationId xmlns:a16="http://schemas.microsoft.com/office/drawing/2014/main" id="{533523F0-8D72-284A-B786-E2512C9C53BB}"/>
                </a:ext>
              </a:extLst>
            </p:cNvPr>
            <p:cNvGrpSpPr/>
            <p:nvPr/>
          </p:nvGrpSpPr>
          <p:grpSpPr>
            <a:xfrm>
              <a:off x="2634426" y="2169143"/>
              <a:ext cx="5234410" cy="1383201"/>
              <a:chOff x="2301049" y="2169143"/>
              <a:chExt cx="5234410" cy="1383201"/>
            </a:xfrm>
          </p:grpSpPr>
          <p:grpSp>
            <p:nvGrpSpPr>
              <p:cNvPr id="79" name="Grupo 25">
                <a:extLst>
                  <a:ext uri="{FF2B5EF4-FFF2-40B4-BE49-F238E27FC236}">
                    <a16:creationId xmlns:a16="http://schemas.microsoft.com/office/drawing/2014/main" id="{6E198E7A-BBD5-6B0B-5E14-D72A0C9D18D0}"/>
                  </a:ext>
                </a:extLst>
              </p:cNvPr>
              <p:cNvGrpSpPr/>
              <p:nvPr/>
            </p:nvGrpSpPr>
            <p:grpSpPr>
              <a:xfrm>
                <a:off x="4401278" y="2187411"/>
                <a:ext cx="1343491" cy="1364933"/>
                <a:chOff x="4401278" y="2283664"/>
                <a:chExt cx="1343491" cy="1364933"/>
              </a:xfrm>
            </p:grpSpPr>
            <p:pic>
              <p:nvPicPr>
                <p:cNvPr id="86" name="Imagen 32">
                  <a:extLst>
                    <a:ext uri="{FF2B5EF4-FFF2-40B4-BE49-F238E27FC236}">
                      <a16:creationId xmlns:a16="http://schemas.microsoft.com/office/drawing/2014/main" id="{A6409C2F-7CA8-8233-37E6-6956DD9998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825047" y="2283664"/>
                  <a:ext cx="495950" cy="660484"/>
                </a:xfrm>
                <a:prstGeom prst="rect">
                  <a:avLst/>
                </a:prstGeom>
              </p:spPr>
            </p:pic>
            <p:sp>
              <p:nvSpPr>
                <p:cNvPr id="87" name="CuadroTexto 33">
                  <a:extLst>
                    <a:ext uri="{FF2B5EF4-FFF2-40B4-BE49-F238E27FC236}">
                      <a16:creationId xmlns:a16="http://schemas.microsoft.com/office/drawing/2014/main" id="{180E825F-2434-52C5-5A1F-743C73F98712}"/>
                    </a:ext>
                  </a:extLst>
                </p:cNvPr>
                <p:cNvSpPr txBox="1"/>
                <p:nvPr/>
              </p:nvSpPr>
              <p:spPr>
                <a:xfrm>
                  <a:off x="4401278" y="3113066"/>
                  <a:ext cx="1343491" cy="535531"/>
                </a:xfrm>
                <a:prstGeom prst="rect">
                  <a:avLst/>
                </a:prstGeom>
                <a:noFill/>
              </p:spPr>
              <p:txBody>
                <a:bodyPr wrap="square">
                  <a:spAutoFit/>
                </a:bodyPr>
                <a:lstStyle/>
                <a:p>
                  <a:pPr marL="0" marR="0" lvl="0" indent="0" algn="ctr" defTabSz="914400" eaLnBrk="1" fontAlgn="auto" latinLnBrk="0" hangingPunct="1">
                    <a:lnSpc>
                      <a:spcPct val="90000"/>
                    </a:lnSpc>
                    <a:spcBef>
                      <a:spcPts val="1000"/>
                    </a:spcBef>
                    <a:spcAft>
                      <a:spcPts val="1200"/>
                    </a:spcAft>
                    <a:buClr>
                      <a:srgbClr val="2DB8C5"/>
                    </a:buClr>
                    <a:buSzTx/>
                    <a:buFontTx/>
                    <a:buNone/>
                    <a:tabLst/>
                    <a:defRPr/>
                  </a:pPr>
                  <a:r>
                    <a:rPr kumimoji="0" lang="es-ES" sz="1600" b="1" i="0" u="none" strike="noStrike" kern="0" cap="none" spc="0" normalizeH="0" baseline="0" noProof="0">
                      <a:ln>
                        <a:noFill/>
                      </a:ln>
                      <a:solidFill>
                        <a:prstClr val="black">
                          <a:lumMod val="50000"/>
                          <a:lumOff val="50000"/>
                        </a:prstClr>
                      </a:solidFill>
                      <a:effectLst/>
                      <a:uLnTx/>
                      <a:uFillTx/>
                    </a:rPr>
                    <a:t>Buena untabilidad</a:t>
                  </a:r>
                </a:p>
              </p:txBody>
            </p:sp>
          </p:grpSp>
          <p:grpSp>
            <p:nvGrpSpPr>
              <p:cNvPr id="80" name="Grupo 26">
                <a:extLst>
                  <a:ext uri="{FF2B5EF4-FFF2-40B4-BE49-F238E27FC236}">
                    <a16:creationId xmlns:a16="http://schemas.microsoft.com/office/drawing/2014/main" id="{C104B95E-8303-3E46-B54C-CEFA29C1DA68}"/>
                  </a:ext>
                </a:extLst>
              </p:cNvPr>
              <p:cNvGrpSpPr/>
              <p:nvPr/>
            </p:nvGrpSpPr>
            <p:grpSpPr>
              <a:xfrm>
                <a:off x="6494725" y="2169143"/>
                <a:ext cx="1040734" cy="1372287"/>
                <a:chOff x="6608252" y="2265396"/>
                <a:chExt cx="1040734" cy="1372287"/>
              </a:xfrm>
            </p:grpSpPr>
            <p:sp>
              <p:nvSpPr>
                <p:cNvPr id="84" name="CuadroTexto 30">
                  <a:extLst>
                    <a:ext uri="{FF2B5EF4-FFF2-40B4-BE49-F238E27FC236}">
                      <a16:creationId xmlns:a16="http://schemas.microsoft.com/office/drawing/2014/main" id="{E745AD62-9977-8BB2-BBFC-072AA761058E}"/>
                    </a:ext>
                  </a:extLst>
                </p:cNvPr>
                <p:cNvSpPr txBox="1"/>
                <p:nvPr/>
              </p:nvSpPr>
              <p:spPr>
                <a:xfrm>
                  <a:off x="6608252" y="3102152"/>
                  <a:ext cx="1040734" cy="535531"/>
                </a:xfrm>
                <a:prstGeom prst="rect">
                  <a:avLst/>
                </a:prstGeom>
                <a:noFill/>
              </p:spPr>
              <p:txBody>
                <a:bodyPr wrap="square">
                  <a:spAutoFit/>
                </a:bodyPr>
                <a:lstStyle/>
                <a:p>
                  <a:pPr marL="0" marR="0" lvl="0" indent="0" algn="ctr" defTabSz="914400" eaLnBrk="1" fontAlgn="auto" latinLnBrk="0" hangingPunct="1">
                    <a:lnSpc>
                      <a:spcPct val="90000"/>
                    </a:lnSpc>
                    <a:spcBef>
                      <a:spcPts val="1000"/>
                    </a:spcBef>
                    <a:spcAft>
                      <a:spcPts val="0"/>
                    </a:spcAft>
                    <a:buClr>
                      <a:srgbClr val="2DB8C5"/>
                    </a:buClr>
                    <a:buSzTx/>
                    <a:buFontTx/>
                    <a:buNone/>
                    <a:tabLst/>
                    <a:defRPr/>
                  </a:pPr>
                  <a:r>
                    <a:rPr kumimoji="0" lang="es-ES" sz="1600" b="1" i="0" u="none" strike="noStrike" kern="0" cap="none" spc="0" normalizeH="0" baseline="0" noProof="0">
                      <a:ln>
                        <a:noFill/>
                      </a:ln>
                      <a:solidFill>
                        <a:prstClr val="black">
                          <a:lumMod val="50000"/>
                          <a:lumOff val="50000"/>
                        </a:prstClr>
                      </a:solidFill>
                      <a:effectLst/>
                      <a:uLnTx/>
                      <a:uFillTx/>
                    </a:rPr>
                    <a:t>Poco graso</a:t>
                  </a:r>
                </a:p>
              </p:txBody>
            </p:sp>
            <p:pic>
              <p:nvPicPr>
                <p:cNvPr id="85" name="Imagen 31" descr="Dibujo de un perro&#10;&#10;Descripción generada automáticamente con confianza media">
                  <a:extLst>
                    <a:ext uri="{FF2B5EF4-FFF2-40B4-BE49-F238E27FC236}">
                      <a16:creationId xmlns:a16="http://schemas.microsoft.com/office/drawing/2014/main" id="{DF881F4A-4D3B-3130-9E27-17BC70D34B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7435" y="2265396"/>
                  <a:ext cx="702368" cy="653434"/>
                </a:xfrm>
                <a:prstGeom prst="rect">
                  <a:avLst/>
                </a:prstGeom>
              </p:spPr>
            </p:pic>
          </p:grpSp>
          <p:grpSp>
            <p:nvGrpSpPr>
              <p:cNvPr id="81" name="Grupo 27">
                <a:extLst>
                  <a:ext uri="{FF2B5EF4-FFF2-40B4-BE49-F238E27FC236}">
                    <a16:creationId xmlns:a16="http://schemas.microsoft.com/office/drawing/2014/main" id="{15F06EE0-BDD7-9747-8465-D472CF4AA811}"/>
                  </a:ext>
                </a:extLst>
              </p:cNvPr>
              <p:cNvGrpSpPr/>
              <p:nvPr/>
            </p:nvGrpSpPr>
            <p:grpSpPr>
              <a:xfrm>
                <a:off x="2301049" y="2187411"/>
                <a:ext cx="1659808" cy="1364933"/>
                <a:chOff x="2450249" y="2283664"/>
                <a:chExt cx="1659808" cy="1364933"/>
              </a:xfrm>
            </p:grpSpPr>
            <p:sp>
              <p:nvSpPr>
                <p:cNvPr id="82" name="CuadroTexto 28">
                  <a:extLst>
                    <a:ext uri="{FF2B5EF4-FFF2-40B4-BE49-F238E27FC236}">
                      <a16:creationId xmlns:a16="http://schemas.microsoft.com/office/drawing/2014/main" id="{50DCCB09-411B-15C3-A35E-BD43FAB2D930}"/>
                    </a:ext>
                  </a:extLst>
                </p:cNvPr>
                <p:cNvSpPr txBox="1"/>
                <p:nvPr/>
              </p:nvSpPr>
              <p:spPr>
                <a:xfrm>
                  <a:off x="2450249" y="3113066"/>
                  <a:ext cx="1659808" cy="535531"/>
                </a:xfrm>
                <a:prstGeom prst="rect">
                  <a:avLst/>
                </a:prstGeom>
                <a:noFill/>
              </p:spPr>
              <p:txBody>
                <a:bodyPr wrap="square">
                  <a:spAutoFit/>
                </a:bodyPr>
                <a:lstStyle/>
                <a:p>
                  <a:pPr marL="0" marR="0" lvl="0" indent="0" algn="ctr" defTabSz="914400" eaLnBrk="1" fontAlgn="auto" latinLnBrk="0" hangingPunct="1">
                    <a:lnSpc>
                      <a:spcPct val="90000"/>
                    </a:lnSpc>
                    <a:spcBef>
                      <a:spcPts val="1000"/>
                    </a:spcBef>
                    <a:spcAft>
                      <a:spcPts val="0"/>
                    </a:spcAft>
                    <a:buClr>
                      <a:srgbClr val="2DB8C5"/>
                    </a:buClr>
                    <a:buSzTx/>
                    <a:buFontTx/>
                    <a:buNone/>
                    <a:tabLst/>
                    <a:defRPr/>
                  </a:pPr>
                  <a:r>
                    <a:rPr kumimoji="0" lang="es-ES" sz="1600" b="1" i="0" u="none" strike="noStrike" kern="0" cap="none" spc="0" normalizeH="0" baseline="0" noProof="0">
                      <a:ln>
                        <a:noFill/>
                      </a:ln>
                      <a:solidFill>
                        <a:prstClr val="black">
                          <a:lumMod val="50000"/>
                          <a:lumOff val="50000"/>
                        </a:prstClr>
                      </a:solidFill>
                      <a:effectLst/>
                      <a:uLnTx/>
                      <a:uFillTx/>
                    </a:rPr>
                    <a:t>Buena sensación de humedad</a:t>
                  </a:r>
                </a:p>
              </p:txBody>
            </p:sp>
            <p:pic>
              <p:nvPicPr>
                <p:cNvPr id="83" name="Imagen 29" descr="Icono&#10;&#10;Descripción generada automáticamente">
                  <a:extLst>
                    <a:ext uri="{FF2B5EF4-FFF2-40B4-BE49-F238E27FC236}">
                      <a16:creationId xmlns:a16="http://schemas.microsoft.com/office/drawing/2014/main" id="{0A831006-6829-5336-1B31-B9D479C117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8968" y="2283664"/>
                  <a:ext cx="702368" cy="660484"/>
                </a:xfrm>
                <a:prstGeom prst="rect">
                  <a:avLst/>
                </a:prstGeom>
              </p:spPr>
            </p:pic>
          </p:grpSp>
        </p:grpSp>
        <p:sp>
          <p:nvSpPr>
            <p:cNvPr id="78" name="Marcador de contenido 2">
              <a:extLst>
                <a:ext uri="{FF2B5EF4-FFF2-40B4-BE49-F238E27FC236}">
                  <a16:creationId xmlns:a16="http://schemas.microsoft.com/office/drawing/2014/main" id="{6ACA3DBF-AA4C-79AD-01A7-39D30F18E804}"/>
                </a:ext>
              </a:extLst>
            </p:cNvPr>
            <p:cNvSpPr txBox="1">
              <a:spLocks/>
            </p:cNvSpPr>
            <p:nvPr/>
          </p:nvSpPr>
          <p:spPr>
            <a:xfrm>
              <a:off x="2344387" y="1409846"/>
              <a:ext cx="6041134" cy="663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DB8C5"/>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DB8C5"/>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DB8C5"/>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DB8C5"/>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DB8C5"/>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DB8C5"/>
                </a:buClr>
                <a:buSzTx/>
                <a:buFont typeface="Arial" panose="020B0604020202020204" pitchFamily="34" charset="0"/>
                <a:buNone/>
                <a:tabLst/>
                <a:defRPr/>
              </a:pPr>
              <a:endParaRPr kumimoji="0" lang="es-E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grpSp>
      <p:sp>
        <p:nvSpPr>
          <p:cNvPr id="88" name="Rectángulo: esquinas superiores redondeadas 38">
            <a:extLst>
              <a:ext uri="{FF2B5EF4-FFF2-40B4-BE49-F238E27FC236}">
                <a16:creationId xmlns:a16="http://schemas.microsoft.com/office/drawing/2014/main" id="{64A2A73B-AC58-9359-EF88-840422C29929}"/>
              </a:ext>
            </a:extLst>
          </p:cNvPr>
          <p:cNvSpPr/>
          <p:nvPr/>
        </p:nvSpPr>
        <p:spPr>
          <a:xfrm rot="16200000">
            <a:off x="8746298" y="1247332"/>
            <a:ext cx="1621004" cy="4391468"/>
          </a:xfrm>
          <a:prstGeom prst="round2SameRect">
            <a:avLst>
              <a:gd name="adj1" fmla="val 12880"/>
              <a:gd name="adj2" fmla="val 0"/>
            </a:avLst>
          </a:prstGeom>
          <a:solidFill>
            <a:srgbClr val="D1E7F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CuadroTexto 42">
            <a:extLst>
              <a:ext uri="{FF2B5EF4-FFF2-40B4-BE49-F238E27FC236}">
                <a16:creationId xmlns:a16="http://schemas.microsoft.com/office/drawing/2014/main" id="{3AED70E2-C2DF-5A5E-1B2D-64AFECE2E75A}"/>
              </a:ext>
            </a:extLst>
          </p:cNvPr>
          <p:cNvSpPr txBox="1"/>
          <p:nvPr/>
        </p:nvSpPr>
        <p:spPr>
          <a:xfrm>
            <a:off x="7505203" y="2852400"/>
            <a:ext cx="4189390" cy="120032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2683C6">
                    <a:lumMod val="50000"/>
                  </a:srgbClr>
                </a:solidFill>
                <a:effectLst/>
                <a:uLnTx/>
                <a:uFillTx/>
              </a:rPr>
              <a:t>Los pacientes prefieren las formulaciones en crema respecto a otras formulaciones, ya que son menos grasas y más cómodas de aplicar </a:t>
            </a:r>
            <a:r>
              <a:rPr kumimoji="0" lang="es-ES" sz="1800" b="0" i="0" u="none" strike="noStrike" kern="0" cap="none" spc="0" normalizeH="0" baseline="30000" noProof="0" dirty="0">
                <a:ln>
                  <a:noFill/>
                </a:ln>
                <a:solidFill>
                  <a:prstClr val="black">
                    <a:lumMod val="75000"/>
                    <a:lumOff val="25000"/>
                  </a:prstClr>
                </a:solidFill>
                <a:effectLst/>
                <a:uLnTx/>
                <a:uFillTx/>
              </a:rPr>
              <a:t>1</a:t>
            </a:r>
          </a:p>
        </p:txBody>
      </p:sp>
      <p:sp>
        <p:nvSpPr>
          <p:cNvPr id="90" name="CuadroTexto 46">
            <a:extLst>
              <a:ext uri="{FF2B5EF4-FFF2-40B4-BE49-F238E27FC236}">
                <a16:creationId xmlns:a16="http://schemas.microsoft.com/office/drawing/2014/main" id="{B0941BD0-CC00-30D5-4125-020888581E8C}"/>
              </a:ext>
            </a:extLst>
          </p:cNvPr>
          <p:cNvSpPr txBox="1"/>
          <p:nvPr/>
        </p:nvSpPr>
        <p:spPr>
          <a:xfrm>
            <a:off x="889149" y="1403323"/>
            <a:ext cx="6096000" cy="369332"/>
          </a:xfrm>
          <a:prstGeom prst="rect">
            <a:avLst/>
          </a:prstGeom>
          <a:noFill/>
        </p:spPr>
        <p:txBody>
          <a:bodyPr wrap="square">
            <a:spAutoFit/>
          </a:bodyPr>
          <a:lstStyle/>
          <a:p>
            <a:pPr marL="0" marR="0" lvl="0" indent="0" defTabSz="914400" eaLnBrk="1" fontAlgn="auto" latinLnBrk="0" hangingPunct="1">
              <a:lnSpc>
                <a:spcPct val="90000"/>
              </a:lnSpc>
              <a:spcBef>
                <a:spcPts val="1000"/>
              </a:spcBef>
              <a:spcAft>
                <a:spcPts val="0"/>
              </a:spcAft>
              <a:buClr>
                <a:srgbClr val="2DB8C5"/>
              </a:buClr>
              <a:buSzTx/>
              <a:buFont typeface="Arial" panose="020B0604020202020204" pitchFamily="34" charset="0"/>
              <a:buNone/>
              <a:tabLst/>
              <a:defRPr/>
            </a:pPr>
            <a:r>
              <a:rPr kumimoji="0" lang="es-ES" sz="1800" b="0" i="0" u="none" strike="noStrike" kern="0" cap="none" spc="0" normalizeH="0" baseline="0" noProof="0" dirty="0">
                <a:ln>
                  <a:noFill/>
                </a:ln>
                <a:solidFill>
                  <a:prstClr val="black">
                    <a:lumMod val="75000"/>
                    <a:lumOff val="25000"/>
                  </a:prstClr>
                </a:solidFill>
                <a:effectLst/>
                <a:uLnTx/>
                <a:uFillTx/>
              </a:rPr>
              <a:t>Durante la </a:t>
            </a:r>
            <a:r>
              <a:rPr kumimoji="0" lang="es-ES" sz="2000" b="1" i="0" u="none" strike="noStrike" kern="0" cap="none" spc="0" normalizeH="0" baseline="0" noProof="0" dirty="0">
                <a:ln>
                  <a:noFill/>
                </a:ln>
                <a:solidFill>
                  <a:srgbClr val="2683C6">
                    <a:lumMod val="60000"/>
                    <a:lumOff val="40000"/>
                  </a:srgbClr>
                </a:solidFill>
                <a:effectLst/>
                <a:uLnTx/>
                <a:uFillTx/>
              </a:rPr>
              <a:t>aplicación</a:t>
            </a:r>
            <a:r>
              <a:rPr kumimoji="0" lang="es-ES" sz="2000" i="0" u="none" strike="noStrike" kern="0" cap="none" spc="0" normalizeH="0" baseline="30000" noProof="0" dirty="0">
                <a:ln>
                  <a:noFill/>
                </a:ln>
                <a:solidFill>
                  <a:srgbClr val="2683C6">
                    <a:lumMod val="60000"/>
                    <a:lumOff val="40000"/>
                  </a:srgbClr>
                </a:solidFill>
                <a:effectLst/>
                <a:uLnTx/>
                <a:uFillTx/>
              </a:rPr>
              <a:t>2</a:t>
            </a:r>
            <a:r>
              <a:rPr kumimoji="0" lang="es-ES" sz="1800" b="0" i="0" u="none" strike="noStrike" kern="0" cap="none" spc="0" normalizeH="0" baseline="0" noProof="0" dirty="0">
                <a:ln>
                  <a:noFill/>
                </a:ln>
                <a:solidFill>
                  <a:prstClr val="black">
                    <a:lumMod val="75000"/>
                    <a:lumOff val="25000"/>
                  </a:prstClr>
                </a:solidFill>
                <a:effectLst/>
                <a:uLnTx/>
                <a:uFillTx/>
              </a:rPr>
              <a:t>:</a:t>
            </a:r>
          </a:p>
        </p:txBody>
      </p:sp>
    </p:spTree>
    <p:extLst>
      <p:ext uri="{BB962C8B-B14F-4D97-AF65-F5344CB8AC3E}">
        <p14:creationId xmlns:p14="http://schemas.microsoft.com/office/powerpoint/2010/main" val="400979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014919-85EB-970D-A045-B314BC567218}"/>
              </a:ext>
            </a:extLst>
          </p:cNvPr>
          <p:cNvSpPr>
            <a:spLocks noGrp="1"/>
          </p:cNvSpPr>
          <p:nvPr>
            <p:ph type="title"/>
          </p:nvPr>
        </p:nvSpPr>
        <p:spPr/>
        <p:txBody>
          <a:bodyPr/>
          <a:lstStyle/>
          <a:p>
            <a:r>
              <a:rPr lang="es-ES" dirty="0"/>
              <a:t>Objetivos del tratamiento de la psoriasis</a:t>
            </a:r>
          </a:p>
        </p:txBody>
      </p:sp>
      <p:graphicFrame>
        <p:nvGraphicFramePr>
          <p:cNvPr id="5" name="Marcador de contenido 4">
            <a:extLst>
              <a:ext uri="{FF2B5EF4-FFF2-40B4-BE49-F238E27FC236}">
                <a16:creationId xmlns:a16="http://schemas.microsoft.com/office/drawing/2014/main" id="{326E8DE8-2403-D353-AB38-26082DEDB42E}"/>
              </a:ext>
            </a:extLst>
          </p:cNvPr>
          <p:cNvGraphicFramePr>
            <a:graphicFrameLocks noGrp="1"/>
          </p:cNvGraphicFramePr>
          <p:nvPr>
            <p:ph idx="1"/>
            <p:extLst>
              <p:ext uri="{D42A27DB-BD31-4B8C-83A1-F6EECF244321}">
                <p14:modId xmlns:p14="http://schemas.microsoft.com/office/powerpoint/2010/main" val="3330311252"/>
              </p:ext>
            </p:extLst>
          </p:nvPr>
        </p:nvGraphicFramePr>
        <p:xfrm>
          <a:off x="984158" y="1244588"/>
          <a:ext cx="10464800" cy="4682136"/>
        </p:xfrm>
        <a:graphic>
          <a:graphicData uri="http://schemas.openxmlformats.org/drawingml/2006/table">
            <a:tbl>
              <a:tblPr/>
              <a:tblGrid>
                <a:gridCol w="10464800">
                  <a:extLst>
                    <a:ext uri="{9D8B030D-6E8A-4147-A177-3AD203B41FA5}">
                      <a16:colId xmlns:a16="http://schemas.microsoft.com/office/drawing/2014/main" val="3434043254"/>
                    </a:ext>
                  </a:extLst>
                </a:gridCol>
              </a:tblGrid>
              <a:tr h="4305068">
                <a:tc>
                  <a:txBody>
                    <a:bodyPr/>
                    <a:lstStyle/>
                    <a:p>
                      <a:pPr algn="l" fontAlgn="base"/>
                      <a:r>
                        <a:rPr lang="es-ES" sz="1600" b="1" u="sng" kern="1200" baseline="0" dirty="0">
                          <a:solidFill>
                            <a:schemeClr val="tx1"/>
                          </a:solidFill>
                          <a:latin typeface="Arial"/>
                          <a:ea typeface="+mn-ea"/>
                          <a:cs typeface="Arial"/>
                        </a:rPr>
                        <a:t>Objetivos óptimos:</a:t>
                      </a:r>
                    </a:p>
                    <a:p>
                      <a:pPr algn="l" fontAlgn="base"/>
                      <a:endParaRPr lang="es-ES" sz="1600" b="1" u="sng" kern="1200" baseline="0" dirty="0">
                        <a:solidFill>
                          <a:srgbClr val="006782"/>
                        </a:solidFill>
                        <a:latin typeface="Arial"/>
                        <a:ea typeface="+mn-ea"/>
                        <a:cs typeface="Arial"/>
                      </a:endParaRPr>
                    </a:p>
                    <a:p>
                      <a:pPr marL="742950" lvl="1" indent="-285750" algn="l" fontAlgn="base">
                        <a:buFont typeface="Arial" panose="020B0604020202020204" pitchFamily="34" charset="0"/>
                        <a:buChar char="•"/>
                      </a:pPr>
                      <a:r>
                        <a:rPr lang="es-ES" sz="1600" kern="1200" baseline="0" dirty="0">
                          <a:solidFill>
                            <a:srgbClr val="006782"/>
                          </a:solidFill>
                          <a:latin typeface="Arial"/>
                          <a:ea typeface="+mn-ea"/>
                          <a:cs typeface="Arial"/>
                        </a:rPr>
                        <a:t> Alcanzar una respuesta PASI 100, el PASI absoluto 0 o el aclaramiento completo.</a:t>
                      </a:r>
                    </a:p>
                    <a:p>
                      <a:pPr marL="742950" lvl="1" indent="-285750" algn="l" fontAlgn="base">
                        <a:buFont typeface="Arial" panose="020B0604020202020204" pitchFamily="34" charset="0"/>
                        <a:buChar char="•"/>
                      </a:pPr>
                      <a:r>
                        <a:rPr lang="es-ES" sz="1600" kern="1200" baseline="0" dirty="0">
                          <a:solidFill>
                            <a:srgbClr val="006782"/>
                          </a:solidFill>
                          <a:latin typeface="Arial"/>
                          <a:ea typeface="+mn-ea"/>
                          <a:cs typeface="Arial"/>
                        </a:rPr>
                        <a:t> Ausencia de clínica asociada a la psoriasis.</a:t>
                      </a:r>
                    </a:p>
                    <a:p>
                      <a:pPr marL="742950" lvl="1" indent="-285750" algn="l" fontAlgn="base">
                        <a:buFont typeface="Arial" panose="020B0604020202020204" pitchFamily="34" charset="0"/>
                        <a:buChar char="•"/>
                      </a:pPr>
                      <a:r>
                        <a:rPr lang="es-ES" sz="1600" kern="1200" baseline="0" dirty="0">
                          <a:solidFill>
                            <a:srgbClr val="006782"/>
                          </a:solidFill>
                          <a:latin typeface="Arial"/>
                          <a:ea typeface="+mn-ea"/>
                          <a:cs typeface="Arial"/>
                        </a:rPr>
                        <a:t> Ausencia de impacto de la psoriasis en las esferas psicológica, emocional, social y laboral del paciente.</a:t>
                      </a:r>
                    </a:p>
                    <a:p>
                      <a:pPr algn="l" fontAlgn="base">
                        <a:buFont typeface="Arial" panose="020B0604020202020204" pitchFamily="34" charset="0"/>
                        <a:buNone/>
                      </a:pPr>
                      <a:endParaRPr lang="es-ES" sz="1600" kern="1200" baseline="0" dirty="0">
                        <a:solidFill>
                          <a:schemeClr val="tx1"/>
                        </a:solidFill>
                        <a:latin typeface="Arial"/>
                        <a:ea typeface="+mn-ea"/>
                        <a:cs typeface="Arial"/>
                      </a:endParaRPr>
                    </a:p>
                    <a:p>
                      <a:pPr algn="l" fontAlgn="base"/>
                      <a:r>
                        <a:rPr lang="es-ES" sz="1600" b="1" u="sng" kern="1200" baseline="0" dirty="0">
                          <a:solidFill>
                            <a:schemeClr val="tx1"/>
                          </a:solidFill>
                          <a:latin typeface="Arial"/>
                          <a:ea typeface="+mn-ea"/>
                          <a:cs typeface="Arial"/>
                        </a:rPr>
                        <a:t>Objetivos clínicamente adecuados:</a:t>
                      </a:r>
                    </a:p>
                    <a:p>
                      <a:pPr algn="l" fontAlgn="base"/>
                      <a:endParaRPr lang="es-ES" sz="1600" b="1" u="sng" kern="1200" baseline="0" dirty="0">
                        <a:solidFill>
                          <a:srgbClr val="006782"/>
                        </a:solidFill>
                        <a:latin typeface="Arial"/>
                        <a:ea typeface="+mn-ea"/>
                        <a:cs typeface="Arial"/>
                      </a:endParaRPr>
                    </a:p>
                    <a:p>
                      <a:pPr marL="742950" lvl="1" indent="-285750" algn="l" fontAlgn="base">
                        <a:buFont typeface="Arial" panose="020B0604020202020204" pitchFamily="34" charset="0"/>
                        <a:buChar char="•"/>
                      </a:pPr>
                      <a:r>
                        <a:rPr lang="es-ES" sz="1600" kern="1200" baseline="0" dirty="0">
                          <a:solidFill>
                            <a:srgbClr val="006782"/>
                          </a:solidFill>
                          <a:latin typeface="Arial"/>
                          <a:ea typeface="+mn-ea"/>
                          <a:cs typeface="Arial"/>
                        </a:rPr>
                        <a:t> Alcanzar una respuesta PASI 90.</a:t>
                      </a:r>
                    </a:p>
                    <a:p>
                      <a:pPr marL="742950" lvl="1" indent="-285750" algn="l" fontAlgn="base">
                        <a:buFont typeface="Arial" panose="020B0604020202020204" pitchFamily="34" charset="0"/>
                        <a:buChar char="•"/>
                      </a:pPr>
                      <a:r>
                        <a:rPr lang="es-ES" sz="1600" kern="1200" baseline="0" dirty="0">
                          <a:solidFill>
                            <a:srgbClr val="006782"/>
                          </a:solidFill>
                          <a:latin typeface="Arial"/>
                          <a:ea typeface="+mn-ea"/>
                          <a:cs typeface="Arial"/>
                        </a:rPr>
                        <a:t> Alcanzar un PASI absoluto ≤3.</a:t>
                      </a:r>
                    </a:p>
                    <a:p>
                      <a:pPr marL="742950" lvl="1" indent="-285750" algn="l" fontAlgn="base">
                        <a:buFont typeface="Arial" panose="020B0604020202020204" pitchFamily="34" charset="0"/>
                        <a:buChar char="•"/>
                      </a:pPr>
                      <a:r>
                        <a:rPr lang="es-ES" sz="1600" kern="1200" baseline="0" dirty="0">
                          <a:solidFill>
                            <a:srgbClr val="006782"/>
                          </a:solidFill>
                          <a:latin typeface="Arial"/>
                          <a:ea typeface="+mn-ea"/>
                          <a:cs typeface="Arial"/>
                        </a:rPr>
                        <a:t> BSA &lt;3 % y PGA 0-1.</a:t>
                      </a:r>
                    </a:p>
                    <a:p>
                      <a:pPr marL="742950" lvl="1" indent="-285750" algn="l" fontAlgn="base">
                        <a:buFont typeface="Arial" panose="020B0604020202020204" pitchFamily="34" charset="0"/>
                        <a:buChar char="•"/>
                      </a:pPr>
                      <a:r>
                        <a:rPr lang="es-ES" sz="1600" kern="1200" baseline="0" dirty="0">
                          <a:solidFill>
                            <a:srgbClr val="006782"/>
                          </a:solidFill>
                          <a:latin typeface="Arial"/>
                          <a:ea typeface="+mn-ea"/>
                          <a:cs typeface="Arial"/>
                        </a:rPr>
                        <a:t> En localizaciones especiales PGA ≤1.</a:t>
                      </a:r>
                    </a:p>
                    <a:p>
                      <a:pPr marL="742950" lvl="1" indent="-285750" algn="l" fontAlgn="base">
                        <a:buFont typeface="Arial" panose="020B0604020202020204" pitchFamily="34" charset="0"/>
                        <a:buChar char="•"/>
                      </a:pPr>
                      <a:r>
                        <a:rPr lang="es-ES" sz="1600" kern="1200" baseline="0" dirty="0">
                          <a:solidFill>
                            <a:srgbClr val="006782"/>
                          </a:solidFill>
                          <a:latin typeface="Arial"/>
                          <a:ea typeface="+mn-ea"/>
                          <a:cs typeface="Arial"/>
                        </a:rPr>
                        <a:t> Minimizar el impacto en la calidad de vida.</a:t>
                      </a:r>
                    </a:p>
                    <a:p>
                      <a:pPr marL="742950" lvl="1" indent="-285750" algn="l" fontAlgn="base">
                        <a:buFont typeface="Arial" panose="020B0604020202020204" pitchFamily="34" charset="0"/>
                        <a:buChar char="•"/>
                      </a:pPr>
                      <a:r>
                        <a:rPr lang="es-ES" sz="1600" kern="1200" baseline="0" dirty="0">
                          <a:solidFill>
                            <a:srgbClr val="006782"/>
                          </a:solidFill>
                          <a:latin typeface="Arial"/>
                          <a:ea typeface="+mn-ea"/>
                          <a:cs typeface="Arial"/>
                        </a:rPr>
                        <a:t> Alcanzar la actividad mínima de la enfermedad.</a:t>
                      </a:r>
                    </a:p>
                    <a:p>
                      <a:pPr marL="742950" lvl="1" indent="-285750" algn="l" fontAlgn="base">
                        <a:buFont typeface="Arial" panose="020B0604020202020204" pitchFamily="34" charset="0"/>
                        <a:buChar char="•"/>
                      </a:pPr>
                      <a:r>
                        <a:rPr lang="es-ES" sz="1600" kern="1200" baseline="0" dirty="0">
                          <a:solidFill>
                            <a:srgbClr val="006782"/>
                          </a:solidFill>
                          <a:latin typeface="Arial"/>
                          <a:ea typeface="+mn-ea"/>
                          <a:cs typeface="Arial"/>
                        </a:rPr>
                        <a:t> Un DLQI de 0/1 no debe considerarse como objetivo terapéutico cuando se evalúa independientemente de la respuesta clínica.</a:t>
                      </a:r>
                    </a:p>
                    <a:p>
                      <a:pPr algn="l" fontAlgn="base">
                        <a:buFont typeface="Arial" panose="020B0604020202020204" pitchFamily="34" charset="0"/>
                        <a:buChar char="•"/>
                      </a:pPr>
                      <a:endParaRPr lang="es-ES" sz="1600" kern="1200" baseline="0" dirty="0">
                        <a:solidFill>
                          <a:srgbClr val="006782"/>
                        </a:solidFill>
                        <a:latin typeface="Arial"/>
                        <a:ea typeface="+mn-ea"/>
                        <a:cs typeface="Arial"/>
                      </a:endParaRPr>
                    </a:p>
                    <a:p>
                      <a:pPr algn="l" fontAlgn="base"/>
                      <a:r>
                        <a:rPr lang="es-ES" sz="1600" kern="1200" baseline="0" dirty="0">
                          <a:solidFill>
                            <a:srgbClr val="006782"/>
                          </a:solidFill>
                          <a:latin typeface="Arial"/>
                          <a:ea typeface="+mn-ea"/>
                          <a:cs typeface="Arial"/>
                        </a:rPr>
                        <a:t>*En pacientes concretos o situaciones determinadas (fracasos previos, comorbilidades asociadas), pueden considerarse clínicamente adecuados otros objetivos terapéuticos (respuesta PASI 75, PASI ≤5).</a:t>
                      </a:r>
                    </a:p>
                  </a:txBody>
                  <a:tcPr marL="36883" marR="36883" marT="24588" marB="24588">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0299050"/>
                  </a:ext>
                </a:extLst>
              </a:tr>
            </a:tbl>
          </a:graphicData>
        </a:graphic>
      </p:graphicFrame>
      <p:sp>
        <p:nvSpPr>
          <p:cNvPr id="6" name="CuadroTexto 5">
            <a:extLst>
              <a:ext uri="{FF2B5EF4-FFF2-40B4-BE49-F238E27FC236}">
                <a16:creationId xmlns:a16="http://schemas.microsoft.com/office/drawing/2014/main" id="{1C35A421-4355-DA06-A1C6-A64617BFE958}"/>
              </a:ext>
            </a:extLst>
          </p:cNvPr>
          <p:cNvSpPr txBox="1"/>
          <p:nvPr/>
        </p:nvSpPr>
        <p:spPr>
          <a:xfrm>
            <a:off x="339634" y="6041214"/>
            <a:ext cx="10464800" cy="553998"/>
          </a:xfrm>
          <a:prstGeom prst="rect">
            <a:avLst/>
          </a:prstGeom>
          <a:noFill/>
        </p:spPr>
        <p:txBody>
          <a:bodyPr wrap="square" rtlCol="0">
            <a:spAutoFit/>
          </a:bodyPr>
          <a:lstStyle/>
          <a:p>
            <a:r>
              <a:rPr lang="es-ES" sz="1000" dirty="0">
                <a:solidFill>
                  <a:schemeClr val="tx1">
                    <a:lumMod val="50000"/>
                    <a:lumOff val="50000"/>
                  </a:schemeClr>
                </a:solidFill>
              </a:rPr>
              <a:t>Actualización práctica de las recomendaciones del Grupo de Psoriasis de la Academia Española de Dermatología y Venereología (GPS) para el tratamiento de la psoriasis con terapia biológica. Parte 1. «Conceptos y manejo general de la psoriasis con terapia biológica». Actas </a:t>
            </a:r>
            <a:r>
              <a:rPr lang="es-ES" sz="1000" dirty="0" err="1">
                <a:solidFill>
                  <a:schemeClr val="tx1">
                    <a:lumMod val="50000"/>
                    <a:lumOff val="50000"/>
                  </a:schemeClr>
                </a:solidFill>
              </a:rPr>
              <a:t>Dermosifiliogr</a:t>
            </a:r>
            <a:r>
              <a:rPr lang="es-ES" sz="1000" dirty="0">
                <a:solidFill>
                  <a:schemeClr val="tx1">
                    <a:lumMod val="50000"/>
                    <a:lumOff val="50000"/>
                  </a:schemeClr>
                </a:solidFill>
              </a:rPr>
              <a:t>. 2022;113:261-277. </a:t>
            </a:r>
          </a:p>
          <a:p>
            <a:r>
              <a:rPr lang="es-ES" sz="1000" dirty="0">
                <a:solidFill>
                  <a:schemeClr val="tx1">
                    <a:lumMod val="50000"/>
                    <a:lumOff val="50000"/>
                  </a:schemeClr>
                </a:solidFill>
              </a:rPr>
              <a:t>Disponible en: https://www.actasdermo.org/es-actualizacion-practica-recomendaciones-del-grupo-articulo-S000173102100380X</a:t>
            </a:r>
          </a:p>
        </p:txBody>
      </p:sp>
    </p:spTree>
    <p:extLst>
      <p:ext uri="{BB962C8B-B14F-4D97-AF65-F5344CB8AC3E}">
        <p14:creationId xmlns:p14="http://schemas.microsoft.com/office/powerpoint/2010/main" val="450427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AD487A-F58E-9365-A198-87116D13654D}"/>
              </a:ext>
            </a:extLst>
          </p:cNvPr>
          <p:cNvSpPr>
            <a:spLocks noGrp="1"/>
          </p:cNvSpPr>
          <p:nvPr>
            <p:ph type="title"/>
          </p:nvPr>
        </p:nvSpPr>
        <p:spPr/>
        <p:txBody>
          <a:bodyPr/>
          <a:lstStyle/>
          <a:p>
            <a:r>
              <a:rPr lang="es-ES" dirty="0"/>
              <a:t>¿Qué tratamiento escoger?</a:t>
            </a:r>
          </a:p>
        </p:txBody>
      </p:sp>
      <p:sp>
        <p:nvSpPr>
          <p:cNvPr id="3" name="Marcador de contenido 2">
            <a:extLst>
              <a:ext uri="{FF2B5EF4-FFF2-40B4-BE49-F238E27FC236}">
                <a16:creationId xmlns:a16="http://schemas.microsoft.com/office/drawing/2014/main" id="{ECF2C8D5-22AD-EDDF-F129-9EE7BA67ADE2}"/>
              </a:ext>
            </a:extLst>
          </p:cNvPr>
          <p:cNvSpPr>
            <a:spLocks noGrp="1"/>
          </p:cNvSpPr>
          <p:nvPr>
            <p:ph idx="1"/>
          </p:nvPr>
        </p:nvSpPr>
        <p:spPr>
          <a:xfrm>
            <a:off x="541056" y="1478136"/>
            <a:ext cx="11109605" cy="4835578"/>
          </a:xfrm>
        </p:spPr>
        <p:txBody>
          <a:bodyPr vert="horz" lIns="91440" tIns="45720" rIns="91440" bIns="45720" rtlCol="0" anchor="t">
            <a:noAutofit/>
          </a:bodyPr>
          <a:lstStyle/>
          <a:p>
            <a:pPr fontAlgn="base">
              <a:buFont typeface="Wingdings" panose="05000000000000000000" pitchFamily="2" charset="2"/>
              <a:buChar char="§"/>
            </a:pPr>
            <a:r>
              <a:rPr lang="es-ES" sz="1800" i="0" dirty="0">
                <a:effectLst/>
                <a:latin typeface="Open Sans"/>
                <a:ea typeface="Open Sans"/>
                <a:cs typeface="Arial"/>
              </a:rPr>
              <a:t>Patrón de </a:t>
            </a:r>
            <a:r>
              <a:rPr lang="es-ES" sz="1800" dirty="0">
                <a:latin typeface="Open Sans"/>
                <a:ea typeface="Open Sans"/>
                <a:cs typeface="Arial"/>
              </a:rPr>
              <a:t>la </a:t>
            </a:r>
            <a:r>
              <a:rPr lang="es-ES" sz="1800" i="0" dirty="0">
                <a:effectLst/>
                <a:latin typeface="Open Sans"/>
                <a:ea typeface="Open Sans"/>
                <a:cs typeface="Arial"/>
              </a:rPr>
              <a:t>enfermedad</a:t>
            </a:r>
            <a:r>
              <a:rPr lang="es-ES" sz="1800" dirty="0">
                <a:latin typeface="Open Sans"/>
                <a:ea typeface="Open Sans"/>
                <a:cs typeface="Arial"/>
              </a:rPr>
              <a:t>.</a:t>
            </a:r>
            <a:endParaRPr lang="es-ES" sz="1800" i="0" dirty="0">
              <a:effectLst/>
              <a:latin typeface="Open Sans" panose="020B0606030504020204" pitchFamily="34" charset="0"/>
            </a:endParaRPr>
          </a:p>
          <a:p>
            <a:pPr algn="l" fontAlgn="base">
              <a:buFont typeface="Wingdings" panose="05000000000000000000" pitchFamily="2" charset="2"/>
              <a:buChar char="§"/>
            </a:pPr>
            <a:r>
              <a:rPr lang="es-ES" sz="1800" b="0" i="0" dirty="0">
                <a:effectLst/>
                <a:latin typeface="Open Sans"/>
                <a:ea typeface="Open Sans"/>
                <a:cs typeface="Arial"/>
              </a:rPr>
              <a:t>Gravedad de la enfermedad: área de superficie corporal (BSA) afectada y puntuación del índice de gravedad y área de psoriasis (PASI</a:t>
            </a:r>
            <a:r>
              <a:rPr lang="es-ES" sz="1800" dirty="0">
                <a:latin typeface="Open Sans"/>
                <a:ea typeface="Open Sans"/>
                <a:cs typeface="Arial"/>
              </a:rPr>
              <a:t>).</a:t>
            </a:r>
            <a:endParaRPr lang="es-ES" sz="1800" b="0" i="0" dirty="0">
              <a:effectLst/>
              <a:latin typeface="Open Sans" panose="020B0606030504020204" pitchFamily="34" charset="0"/>
              <a:ea typeface="Open Sans"/>
            </a:endParaRPr>
          </a:p>
          <a:p>
            <a:pPr algn="l" fontAlgn="base">
              <a:buFont typeface="Wingdings" panose="05000000000000000000" pitchFamily="2" charset="2"/>
              <a:buChar char="§"/>
            </a:pPr>
            <a:r>
              <a:rPr lang="es-ES" sz="1800" b="0" i="0" dirty="0">
                <a:effectLst/>
                <a:latin typeface="Open Sans"/>
                <a:ea typeface="Open Sans"/>
                <a:cs typeface="Arial"/>
              </a:rPr>
              <a:t>Impacto de la enfermedad: síntomas y puntuación del índice de calidad de vida </a:t>
            </a:r>
            <a:r>
              <a:rPr lang="es-ES" sz="1800" b="0" i="0" u="none" strike="noStrike" dirty="0">
                <a:effectLst/>
                <a:latin typeface="Open Sans"/>
                <a:ea typeface="Open Sans"/>
                <a:cs typeface="Arial"/>
              </a:rPr>
              <a:t>dermatológica</a:t>
            </a:r>
            <a:r>
              <a:rPr lang="es-ES" sz="1800" b="0" i="0" dirty="0">
                <a:effectLst/>
                <a:latin typeface="Open Sans"/>
                <a:ea typeface="Open Sans"/>
                <a:cs typeface="Arial"/>
              </a:rPr>
              <a:t> ( </a:t>
            </a:r>
            <a:r>
              <a:rPr lang="es-ES" sz="1800" b="0" i="0" u="none" strike="noStrike" dirty="0">
                <a:effectLst/>
                <a:latin typeface="Open Sans"/>
                <a:ea typeface="Open Sans"/>
                <a:cs typeface="Arial"/>
              </a:rPr>
              <a:t>DLQI</a:t>
            </a:r>
            <a:r>
              <a:rPr lang="es-ES" sz="1800" b="0" i="0" dirty="0">
                <a:effectLst/>
                <a:latin typeface="Open Sans"/>
                <a:ea typeface="Open Sans"/>
                <a:cs typeface="Arial"/>
              </a:rPr>
              <a:t> </a:t>
            </a:r>
            <a:r>
              <a:rPr lang="es-ES" sz="1800" dirty="0">
                <a:latin typeface="Open Sans"/>
                <a:ea typeface="Open Sans"/>
                <a:cs typeface="Arial"/>
              </a:rPr>
              <a:t>).</a:t>
            </a:r>
            <a:endParaRPr lang="es-ES" sz="1800" b="0" i="0" dirty="0">
              <a:effectLst/>
              <a:latin typeface="Open Sans"/>
              <a:ea typeface="Open Sans"/>
              <a:cs typeface="Arial"/>
            </a:endParaRPr>
          </a:p>
          <a:p>
            <a:pPr algn="l" fontAlgn="base">
              <a:buFont typeface="Wingdings" panose="05000000000000000000" pitchFamily="2" charset="2"/>
              <a:buChar char="§"/>
            </a:pPr>
            <a:r>
              <a:rPr lang="es-ES" sz="1800" b="0" i="0" dirty="0">
                <a:effectLst/>
                <a:latin typeface="Open Sans"/>
                <a:ea typeface="Open Sans"/>
                <a:cs typeface="Arial"/>
              </a:rPr>
              <a:t>Preferencia del paciente</a:t>
            </a:r>
            <a:r>
              <a:rPr lang="es-ES" sz="1800" dirty="0">
                <a:latin typeface="Open Sans"/>
                <a:ea typeface="Open Sans"/>
                <a:cs typeface="Arial"/>
              </a:rPr>
              <a:t>.</a:t>
            </a:r>
            <a:endParaRPr lang="es-ES" sz="1800" b="0" i="0" dirty="0">
              <a:effectLst/>
              <a:latin typeface="Open Sans" panose="020B0606030504020204" pitchFamily="34" charset="0"/>
              <a:ea typeface="Open Sans"/>
            </a:endParaRPr>
          </a:p>
          <a:p>
            <a:pPr algn="l" fontAlgn="base">
              <a:buFont typeface="Wingdings" panose="05000000000000000000" pitchFamily="2" charset="2"/>
              <a:buChar char="§"/>
            </a:pPr>
            <a:r>
              <a:rPr lang="es-ES" sz="1800" b="0" i="0" dirty="0">
                <a:effectLst/>
                <a:latin typeface="Open Sans"/>
                <a:ea typeface="Open Sans"/>
                <a:cs typeface="Arial"/>
              </a:rPr>
              <a:t>Aceptabilidad y aspectos prácticos del tratamiento</a:t>
            </a:r>
            <a:r>
              <a:rPr lang="es-ES" sz="1800" dirty="0">
                <a:latin typeface="Open Sans"/>
                <a:ea typeface="Open Sans"/>
                <a:cs typeface="Arial"/>
              </a:rPr>
              <a:t>.</a:t>
            </a:r>
            <a:endParaRPr lang="es-ES" sz="1800" b="0" i="0" dirty="0">
              <a:effectLst/>
              <a:latin typeface="Open Sans" panose="020B0606030504020204" pitchFamily="34" charset="0"/>
              <a:ea typeface="Open Sans"/>
            </a:endParaRPr>
          </a:p>
          <a:p>
            <a:pPr algn="l" fontAlgn="base">
              <a:buFont typeface="Wingdings" panose="05000000000000000000" pitchFamily="2" charset="2"/>
              <a:buChar char="§"/>
            </a:pPr>
            <a:r>
              <a:rPr lang="es-ES" sz="1800" b="0" i="0" dirty="0">
                <a:effectLst/>
                <a:latin typeface="Open Sans"/>
                <a:ea typeface="Open Sans"/>
                <a:cs typeface="Arial"/>
              </a:rPr>
              <a:t>Edad del paciente y salud global</a:t>
            </a:r>
            <a:r>
              <a:rPr lang="es-ES" sz="1800" dirty="0">
                <a:latin typeface="Open Sans"/>
                <a:ea typeface="Open Sans"/>
                <a:cs typeface="Arial"/>
              </a:rPr>
              <a:t>.</a:t>
            </a:r>
            <a:endParaRPr lang="es-ES" sz="1800" b="0" i="0" dirty="0">
              <a:effectLst/>
              <a:latin typeface="Open Sans" panose="020B0606030504020204" pitchFamily="34" charset="0"/>
              <a:ea typeface="Open Sans"/>
            </a:endParaRPr>
          </a:p>
          <a:p>
            <a:pPr algn="l" fontAlgn="base">
              <a:buFont typeface="Wingdings" panose="05000000000000000000" pitchFamily="2" charset="2"/>
              <a:buChar char="§"/>
            </a:pPr>
            <a:r>
              <a:rPr lang="es-ES" sz="1800" b="0" i="0" dirty="0">
                <a:effectLst/>
                <a:latin typeface="Open Sans"/>
                <a:ea typeface="Open Sans"/>
                <a:cs typeface="Arial"/>
              </a:rPr>
              <a:t>Comorbilidades</a:t>
            </a:r>
            <a:r>
              <a:rPr lang="es-ES" sz="1800" dirty="0">
                <a:latin typeface="Open Sans"/>
                <a:ea typeface="Open Sans"/>
                <a:cs typeface="Arial"/>
              </a:rPr>
              <a:t>.</a:t>
            </a:r>
            <a:endParaRPr lang="es-ES" sz="1800" b="0" i="0" dirty="0">
              <a:effectLst/>
              <a:latin typeface="Open Sans" panose="020B0606030504020204" pitchFamily="34" charset="0"/>
              <a:ea typeface="Open Sans"/>
            </a:endParaRPr>
          </a:p>
          <a:p>
            <a:pPr algn="l" fontAlgn="base">
              <a:buFont typeface="Wingdings" panose="05000000000000000000" pitchFamily="2" charset="2"/>
              <a:buChar char="§"/>
            </a:pPr>
            <a:r>
              <a:rPr lang="es-ES" sz="1800" b="0" i="0" dirty="0">
                <a:effectLst/>
                <a:latin typeface="Open Sans"/>
                <a:ea typeface="Open Sans"/>
                <a:cs typeface="Arial"/>
              </a:rPr>
              <a:t>Otros medicamentos</a:t>
            </a:r>
            <a:r>
              <a:rPr lang="es-ES" sz="1800" dirty="0">
                <a:latin typeface="Open Sans"/>
                <a:ea typeface="Open Sans"/>
                <a:cs typeface="Arial"/>
              </a:rPr>
              <a:t>.</a:t>
            </a:r>
            <a:endParaRPr lang="es-ES" sz="1800" b="0" i="0" dirty="0">
              <a:effectLst/>
              <a:latin typeface="Open Sans" panose="020B0606030504020204" pitchFamily="34" charset="0"/>
              <a:ea typeface="Open Sans"/>
            </a:endParaRPr>
          </a:p>
          <a:p>
            <a:pPr algn="l" fontAlgn="base">
              <a:buFont typeface="Wingdings" panose="05000000000000000000" pitchFamily="2" charset="2"/>
              <a:buChar char="§"/>
            </a:pPr>
            <a:r>
              <a:rPr lang="es-ES" sz="1800" b="0" i="0" dirty="0">
                <a:effectLst/>
                <a:latin typeface="Open Sans"/>
                <a:ea typeface="Open Sans"/>
                <a:cs typeface="Arial"/>
              </a:rPr>
              <a:t>Planes de concepción o gestación en curso</a:t>
            </a:r>
            <a:r>
              <a:rPr lang="es-ES" sz="1800" dirty="0">
                <a:latin typeface="Open Sans"/>
                <a:ea typeface="Open Sans"/>
                <a:cs typeface="Arial"/>
              </a:rPr>
              <a:t>.</a:t>
            </a:r>
            <a:endParaRPr lang="es-ES" sz="1800" b="0" i="0" dirty="0">
              <a:effectLst/>
              <a:latin typeface="Open Sans" panose="020B0606030504020204" pitchFamily="34" charset="0"/>
              <a:ea typeface="Open Sans"/>
            </a:endParaRPr>
          </a:p>
        </p:txBody>
      </p:sp>
      <p:sp>
        <p:nvSpPr>
          <p:cNvPr id="4" name="Marcador de texto 3">
            <a:extLst>
              <a:ext uri="{FF2B5EF4-FFF2-40B4-BE49-F238E27FC236}">
                <a16:creationId xmlns:a16="http://schemas.microsoft.com/office/drawing/2014/main" id="{51FD4A92-F732-8AE5-37CC-8E184597D957}"/>
              </a:ext>
            </a:extLst>
          </p:cNvPr>
          <p:cNvSpPr>
            <a:spLocks noGrp="1"/>
          </p:cNvSpPr>
          <p:nvPr>
            <p:ph type="body" sz="quarter" idx="13"/>
          </p:nvPr>
        </p:nvSpPr>
        <p:spPr/>
        <p:txBody>
          <a:bodyPr>
            <a:normAutofit fontScale="85000" lnSpcReduction="10000"/>
          </a:bodyPr>
          <a:lstStyle/>
          <a:p>
            <a:r>
              <a:rPr lang="es-ES" sz="2000" b="1" i="0" dirty="0">
                <a:solidFill>
                  <a:schemeClr val="tx1"/>
                </a:solidFill>
                <a:effectLst/>
                <a:latin typeface="Open Sans" panose="020B0606030504020204" pitchFamily="34" charset="0"/>
              </a:rPr>
              <a:t>La elección del tratamiento en la psoriasis depende de varios factores</a:t>
            </a:r>
          </a:p>
          <a:p>
            <a:endParaRPr lang="es-ES" dirty="0"/>
          </a:p>
        </p:txBody>
      </p:sp>
    </p:spTree>
    <p:extLst>
      <p:ext uri="{BB962C8B-B14F-4D97-AF65-F5344CB8AC3E}">
        <p14:creationId xmlns:p14="http://schemas.microsoft.com/office/powerpoint/2010/main" val="4162151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CDC1F9-C934-4013-B83F-A5116B73FCD5}"/>
              </a:ext>
            </a:extLst>
          </p:cNvPr>
          <p:cNvSpPr>
            <a:spLocks noGrp="1"/>
          </p:cNvSpPr>
          <p:nvPr>
            <p:ph type="title"/>
          </p:nvPr>
        </p:nvSpPr>
        <p:spPr/>
        <p:txBody>
          <a:bodyPr/>
          <a:lstStyle/>
          <a:p>
            <a:r>
              <a:rPr lang="es-ES" dirty="0">
                <a:latin typeface="Arial"/>
                <a:cs typeface="Arial"/>
              </a:rPr>
              <a:t>Algoritmo de tratamiento en AP</a:t>
            </a:r>
          </a:p>
        </p:txBody>
      </p:sp>
      <p:sp>
        <p:nvSpPr>
          <p:cNvPr id="4" name="Marcador de texto 3">
            <a:extLst>
              <a:ext uri="{FF2B5EF4-FFF2-40B4-BE49-F238E27FC236}">
                <a16:creationId xmlns:a16="http://schemas.microsoft.com/office/drawing/2014/main" id="{0E2F1703-6D04-4918-B027-F3F734F8CA30}"/>
              </a:ext>
            </a:extLst>
          </p:cNvPr>
          <p:cNvSpPr>
            <a:spLocks noGrp="1"/>
          </p:cNvSpPr>
          <p:nvPr>
            <p:ph type="body" sz="quarter" idx="13"/>
          </p:nvPr>
        </p:nvSpPr>
        <p:spPr>
          <a:xfrm>
            <a:off x="3425275" y="965284"/>
            <a:ext cx="3334847" cy="380711"/>
          </a:xfrm>
          <a:ln>
            <a:solidFill>
              <a:schemeClr val="tx1"/>
            </a:solidFill>
          </a:ln>
        </p:spPr>
        <p:txBody>
          <a:bodyPr anchor="ctr">
            <a:normAutofit/>
          </a:bodyPr>
          <a:lstStyle/>
          <a:p>
            <a:pPr algn="ctr"/>
            <a:r>
              <a:rPr lang="es-ES" sz="1400" dirty="0"/>
              <a:t>PSORIASIS (a valorar forma clínica)</a:t>
            </a:r>
          </a:p>
        </p:txBody>
      </p:sp>
      <p:sp>
        <p:nvSpPr>
          <p:cNvPr id="6" name="Google Shape;326;p13">
            <a:extLst>
              <a:ext uri="{FF2B5EF4-FFF2-40B4-BE49-F238E27FC236}">
                <a16:creationId xmlns:a16="http://schemas.microsoft.com/office/drawing/2014/main" id="{DC851A4A-796A-0A95-9399-828E34DF3073}"/>
              </a:ext>
            </a:extLst>
          </p:cNvPr>
          <p:cNvSpPr txBox="1"/>
          <p:nvPr/>
        </p:nvSpPr>
        <p:spPr>
          <a:xfrm>
            <a:off x="403299" y="6384507"/>
            <a:ext cx="2268537" cy="215403"/>
          </a:xfrm>
          <a:prstGeom prst="rect">
            <a:avLst/>
          </a:prstGeom>
          <a:noFill/>
          <a:ln>
            <a:noFill/>
          </a:ln>
        </p:spPr>
        <p:txBody>
          <a:bodyPr spcFirstLastPara="1" wrap="square" lIns="91400" tIns="45700" rIns="91400" bIns="45700" anchor="t" anchorCtr="0">
            <a:spAutoFit/>
          </a:bodyPr>
          <a:lstStyle/>
          <a:p>
            <a:pPr marL="342891" indent="-342891"/>
            <a:r>
              <a:rPr lang="en-US" sz="800" dirty="0">
                <a:solidFill>
                  <a:schemeClr val="bg1">
                    <a:lumMod val="50000"/>
                  </a:schemeClr>
                </a:solidFill>
                <a:latin typeface="Arial"/>
                <a:ea typeface="Arial"/>
                <a:cs typeface="Arial"/>
                <a:sym typeface="Arial"/>
              </a:rPr>
              <a:t>AMF 2012; 8(11) 606-616.</a:t>
            </a:r>
            <a:endParaRPr sz="800" dirty="0">
              <a:solidFill>
                <a:schemeClr val="bg1">
                  <a:lumMod val="50000"/>
                </a:schemeClr>
              </a:solidFill>
              <a:latin typeface="Arial"/>
              <a:ea typeface="Arial"/>
              <a:cs typeface="Arial"/>
              <a:sym typeface="Arial"/>
            </a:endParaRPr>
          </a:p>
        </p:txBody>
      </p:sp>
      <p:sp>
        <p:nvSpPr>
          <p:cNvPr id="8" name="CuadroTexto 7">
            <a:extLst>
              <a:ext uri="{FF2B5EF4-FFF2-40B4-BE49-F238E27FC236}">
                <a16:creationId xmlns:a16="http://schemas.microsoft.com/office/drawing/2014/main" id="{64FF6F35-1166-A78E-742E-A871536865B9}"/>
              </a:ext>
            </a:extLst>
          </p:cNvPr>
          <p:cNvSpPr txBox="1"/>
          <p:nvPr/>
        </p:nvSpPr>
        <p:spPr>
          <a:xfrm>
            <a:off x="4687974" y="1677189"/>
            <a:ext cx="1154625" cy="230832"/>
          </a:xfrm>
          <a:prstGeom prst="rect">
            <a:avLst/>
          </a:prstGeom>
          <a:noFill/>
          <a:ln>
            <a:solidFill>
              <a:schemeClr val="tx1"/>
            </a:solidFill>
          </a:ln>
        </p:spPr>
        <p:txBody>
          <a:bodyPr wrap="square">
            <a:spAutoFit/>
          </a:bodyPr>
          <a:lstStyle/>
          <a:p>
            <a:pPr algn="ctr"/>
            <a:r>
              <a:rPr lang="es-ES" sz="900" dirty="0"/>
              <a:t>En placas</a:t>
            </a:r>
          </a:p>
        </p:txBody>
      </p:sp>
      <p:sp>
        <p:nvSpPr>
          <p:cNvPr id="9" name="CuadroTexto 8">
            <a:extLst>
              <a:ext uri="{FF2B5EF4-FFF2-40B4-BE49-F238E27FC236}">
                <a16:creationId xmlns:a16="http://schemas.microsoft.com/office/drawing/2014/main" id="{482CAD51-89B7-9E2D-767F-A21EE72A01CE}"/>
              </a:ext>
            </a:extLst>
          </p:cNvPr>
          <p:cNvSpPr txBox="1"/>
          <p:nvPr/>
        </p:nvSpPr>
        <p:spPr>
          <a:xfrm>
            <a:off x="1758252" y="1697973"/>
            <a:ext cx="1154625" cy="230832"/>
          </a:xfrm>
          <a:prstGeom prst="rect">
            <a:avLst/>
          </a:prstGeom>
          <a:noFill/>
          <a:ln>
            <a:solidFill>
              <a:schemeClr val="tx1"/>
            </a:solidFill>
          </a:ln>
        </p:spPr>
        <p:txBody>
          <a:bodyPr wrap="square" lIns="91440" tIns="45720" rIns="91440" bIns="45720" anchor="t">
            <a:spAutoFit/>
          </a:bodyPr>
          <a:lstStyle/>
          <a:p>
            <a:pPr algn="ctr"/>
            <a:r>
              <a:rPr lang="es-ES" sz="900" dirty="0" err="1"/>
              <a:t>Guttata</a:t>
            </a:r>
          </a:p>
        </p:txBody>
      </p:sp>
      <p:sp>
        <p:nvSpPr>
          <p:cNvPr id="10" name="CuadroTexto 9">
            <a:extLst>
              <a:ext uri="{FF2B5EF4-FFF2-40B4-BE49-F238E27FC236}">
                <a16:creationId xmlns:a16="http://schemas.microsoft.com/office/drawing/2014/main" id="{FFE65239-42FB-4840-9CAF-E85C4FB3CAA9}"/>
              </a:ext>
            </a:extLst>
          </p:cNvPr>
          <p:cNvSpPr txBox="1"/>
          <p:nvPr/>
        </p:nvSpPr>
        <p:spPr>
          <a:xfrm>
            <a:off x="8568934" y="1613334"/>
            <a:ext cx="2851690" cy="400110"/>
          </a:xfrm>
          <a:prstGeom prst="rect">
            <a:avLst/>
          </a:prstGeom>
          <a:noFill/>
          <a:ln>
            <a:solidFill>
              <a:schemeClr val="tx1"/>
            </a:solidFill>
          </a:ln>
        </p:spPr>
        <p:txBody>
          <a:bodyPr wrap="square" lIns="91440" tIns="45720" rIns="91440" bIns="45720" anchor="t">
            <a:spAutoFit/>
          </a:bodyPr>
          <a:lstStyle/>
          <a:p>
            <a:pPr algn="ctr"/>
            <a:r>
              <a:rPr lang="es-ES" sz="1000" dirty="0"/>
              <a:t>Otras formas clínicas (pustulosa, </a:t>
            </a:r>
            <a:r>
              <a:rPr lang="es-ES" sz="1000" dirty="0" err="1"/>
              <a:t>eritrodérmica</a:t>
            </a:r>
            <a:r>
              <a:rPr lang="es-ES" sz="1000" dirty="0"/>
              <a:t>, ungueal, artritis)</a:t>
            </a:r>
          </a:p>
        </p:txBody>
      </p:sp>
      <p:sp>
        <p:nvSpPr>
          <p:cNvPr id="11" name="CuadroTexto 10">
            <a:extLst>
              <a:ext uri="{FF2B5EF4-FFF2-40B4-BE49-F238E27FC236}">
                <a16:creationId xmlns:a16="http://schemas.microsoft.com/office/drawing/2014/main" id="{B59E9682-FD11-B026-53DB-3956CCBB7F72}"/>
              </a:ext>
            </a:extLst>
          </p:cNvPr>
          <p:cNvSpPr txBox="1"/>
          <p:nvPr/>
        </p:nvSpPr>
        <p:spPr>
          <a:xfrm>
            <a:off x="6302311" y="2343657"/>
            <a:ext cx="2173639" cy="307777"/>
          </a:xfrm>
          <a:prstGeom prst="rect">
            <a:avLst/>
          </a:prstGeom>
          <a:noFill/>
          <a:ln>
            <a:solidFill>
              <a:schemeClr val="tx1"/>
            </a:solidFill>
          </a:ln>
        </p:spPr>
        <p:txBody>
          <a:bodyPr wrap="square">
            <a:spAutoFit/>
          </a:bodyPr>
          <a:lstStyle/>
          <a:p>
            <a:r>
              <a:rPr lang="es-ES" sz="1400" dirty="0"/>
              <a:t>Derivación dermatología</a:t>
            </a:r>
          </a:p>
        </p:txBody>
      </p:sp>
      <p:sp>
        <p:nvSpPr>
          <p:cNvPr id="12" name="CuadroTexto 11">
            <a:extLst>
              <a:ext uri="{FF2B5EF4-FFF2-40B4-BE49-F238E27FC236}">
                <a16:creationId xmlns:a16="http://schemas.microsoft.com/office/drawing/2014/main" id="{FB7321DD-2F37-5DC0-BC64-FA4164C45C63}"/>
              </a:ext>
            </a:extLst>
          </p:cNvPr>
          <p:cNvSpPr txBox="1"/>
          <p:nvPr/>
        </p:nvSpPr>
        <p:spPr>
          <a:xfrm>
            <a:off x="968886" y="2443856"/>
            <a:ext cx="1154625" cy="230832"/>
          </a:xfrm>
          <a:prstGeom prst="rect">
            <a:avLst/>
          </a:prstGeom>
          <a:noFill/>
          <a:ln>
            <a:solidFill>
              <a:schemeClr val="tx1"/>
            </a:solidFill>
          </a:ln>
        </p:spPr>
        <p:txBody>
          <a:bodyPr wrap="square" lIns="91440" tIns="45720" rIns="91440" bIns="45720" anchor="t">
            <a:spAutoFit/>
          </a:bodyPr>
          <a:lstStyle/>
          <a:p>
            <a:r>
              <a:rPr lang="es-ES" sz="900" dirty="0"/>
              <a:t>Leve</a:t>
            </a:r>
          </a:p>
        </p:txBody>
      </p:sp>
      <p:sp>
        <p:nvSpPr>
          <p:cNvPr id="13" name="CuadroTexto 12">
            <a:extLst>
              <a:ext uri="{FF2B5EF4-FFF2-40B4-BE49-F238E27FC236}">
                <a16:creationId xmlns:a16="http://schemas.microsoft.com/office/drawing/2014/main" id="{1947C922-BD6A-06EC-2626-B809306DAB7D}"/>
              </a:ext>
            </a:extLst>
          </p:cNvPr>
          <p:cNvSpPr txBox="1"/>
          <p:nvPr/>
        </p:nvSpPr>
        <p:spPr>
          <a:xfrm>
            <a:off x="2290599" y="2436446"/>
            <a:ext cx="1154625" cy="230832"/>
          </a:xfrm>
          <a:prstGeom prst="rect">
            <a:avLst/>
          </a:prstGeom>
          <a:noFill/>
          <a:ln>
            <a:solidFill>
              <a:schemeClr val="tx1"/>
            </a:solidFill>
          </a:ln>
        </p:spPr>
        <p:txBody>
          <a:bodyPr wrap="square">
            <a:spAutoFit/>
          </a:bodyPr>
          <a:lstStyle/>
          <a:p>
            <a:r>
              <a:rPr lang="es-ES" sz="900" dirty="0"/>
              <a:t>Moderada-grave</a:t>
            </a:r>
          </a:p>
        </p:txBody>
      </p:sp>
      <p:sp>
        <p:nvSpPr>
          <p:cNvPr id="14" name="CuadroTexto 13">
            <a:extLst>
              <a:ext uri="{FF2B5EF4-FFF2-40B4-BE49-F238E27FC236}">
                <a16:creationId xmlns:a16="http://schemas.microsoft.com/office/drawing/2014/main" id="{EB3E5A89-89E8-B03C-24E8-D239E5B56A45}"/>
              </a:ext>
            </a:extLst>
          </p:cNvPr>
          <p:cNvSpPr txBox="1"/>
          <p:nvPr/>
        </p:nvSpPr>
        <p:spPr>
          <a:xfrm>
            <a:off x="2671836" y="4453852"/>
            <a:ext cx="1342470" cy="307777"/>
          </a:xfrm>
          <a:prstGeom prst="rect">
            <a:avLst/>
          </a:prstGeom>
          <a:noFill/>
          <a:ln>
            <a:solidFill>
              <a:schemeClr val="tx1"/>
            </a:solidFill>
          </a:ln>
        </p:spPr>
        <p:txBody>
          <a:bodyPr wrap="square">
            <a:spAutoFit/>
          </a:bodyPr>
          <a:lstStyle/>
          <a:p>
            <a:r>
              <a:rPr lang="es-ES" sz="1400" dirty="0"/>
              <a:t>Manejo en AP</a:t>
            </a:r>
          </a:p>
        </p:txBody>
      </p:sp>
      <p:sp>
        <p:nvSpPr>
          <p:cNvPr id="15" name="CuadroTexto 14">
            <a:extLst>
              <a:ext uri="{FF2B5EF4-FFF2-40B4-BE49-F238E27FC236}">
                <a16:creationId xmlns:a16="http://schemas.microsoft.com/office/drawing/2014/main" id="{A139F9A7-7254-D891-77A1-90E43E1C2F67}"/>
              </a:ext>
            </a:extLst>
          </p:cNvPr>
          <p:cNvSpPr txBox="1"/>
          <p:nvPr/>
        </p:nvSpPr>
        <p:spPr>
          <a:xfrm>
            <a:off x="2859680" y="4891881"/>
            <a:ext cx="1154625" cy="369332"/>
          </a:xfrm>
          <a:prstGeom prst="rect">
            <a:avLst/>
          </a:prstGeom>
          <a:noFill/>
          <a:ln>
            <a:solidFill>
              <a:schemeClr val="tx1"/>
            </a:solidFill>
          </a:ln>
        </p:spPr>
        <p:txBody>
          <a:bodyPr wrap="square">
            <a:spAutoFit/>
          </a:bodyPr>
          <a:lstStyle/>
          <a:p>
            <a:r>
              <a:rPr lang="es-ES" sz="900" dirty="0"/>
              <a:t>Tratamiento inicial (3-4 semanas)</a:t>
            </a:r>
          </a:p>
        </p:txBody>
      </p:sp>
      <p:sp>
        <p:nvSpPr>
          <p:cNvPr id="16" name="CuadroTexto 15">
            <a:extLst>
              <a:ext uri="{FF2B5EF4-FFF2-40B4-BE49-F238E27FC236}">
                <a16:creationId xmlns:a16="http://schemas.microsoft.com/office/drawing/2014/main" id="{EB0F7556-6C68-B4DB-9B2B-3ABC4BF12F7C}"/>
              </a:ext>
            </a:extLst>
          </p:cNvPr>
          <p:cNvSpPr txBox="1"/>
          <p:nvPr/>
        </p:nvSpPr>
        <p:spPr>
          <a:xfrm>
            <a:off x="2757045" y="5435164"/>
            <a:ext cx="1154625" cy="230832"/>
          </a:xfrm>
          <a:prstGeom prst="rect">
            <a:avLst/>
          </a:prstGeom>
          <a:noFill/>
          <a:ln>
            <a:solidFill>
              <a:schemeClr val="tx1"/>
            </a:solidFill>
          </a:ln>
        </p:spPr>
        <p:txBody>
          <a:bodyPr wrap="square">
            <a:spAutoFit/>
          </a:bodyPr>
          <a:lstStyle/>
          <a:p>
            <a:r>
              <a:rPr lang="es-ES" sz="900" dirty="0"/>
              <a:t>Buena respuesta</a:t>
            </a:r>
          </a:p>
        </p:txBody>
      </p:sp>
      <p:sp>
        <p:nvSpPr>
          <p:cNvPr id="17" name="CuadroTexto 16">
            <a:extLst>
              <a:ext uri="{FF2B5EF4-FFF2-40B4-BE49-F238E27FC236}">
                <a16:creationId xmlns:a16="http://schemas.microsoft.com/office/drawing/2014/main" id="{83822E67-9EDD-F5BB-DF13-D90FF549667E}"/>
              </a:ext>
            </a:extLst>
          </p:cNvPr>
          <p:cNvSpPr txBox="1"/>
          <p:nvPr/>
        </p:nvSpPr>
        <p:spPr>
          <a:xfrm>
            <a:off x="4732071" y="5225839"/>
            <a:ext cx="1154625" cy="507831"/>
          </a:xfrm>
          <a:prstGeom prst="rect">
            <a:avLst/>
          </a:prstGeom>
          <a:noFill/>
          <a:ln>
            <a:solidFill>
              <a:schemeClr val="tx1"/>
            </a:solidFill>
          </a:ln>
        </p:spPr>
        <p:txBody>
          <a:bodyPr wrap="square">
            <a:spAutoFit/>
          </a:bodyPr>
          <a:lstStyle/>
          <a:p>
            <a:r>
              <a:rPr lang="es-ES" sz="900" dirty="0"/>
              <a:t>Mala respuesta (según MF o paciente)</a:t>
            </a:r>
          </a:p>
        </p:txBody>
      </p:sp>
      <p:sp>
        <p:nvSpPr>
          <p:cNvPr id="18" name="CuadroTexto 17">
            <a:extLst>
              <a:ext uri="{FF2B5EF4-FFF2-40B4-BE49-F238E27FC236}">
                <a16:creationId xmlns:a16="http://schemas.microsoft.com/office/drawing/2014/main" id="{364721E2-BD37-7465-1C31-41EBDCB2FA71}"/>
              </a:ext>
            </a:extLst>
          </p:cNvPr>
          <p:cNvSpPr txBox="1"/>
          <p:nvPr/>
        </p:nvSpPr>
        <p:spPr>
          <a:xfrm>
            <a:off x="4280956" y="2718703"/>
            <a:ext cx="1154625" cy="646331"/>
          </a:xfrm>
          <a:prstGeom prst="rect">
            <a:avLst/>
          </a:prstGeom>
          <a:noFill/>
          <a:ln>
            <a:solidFill>
              <a:schemeClr val="tx1"/>
            </a:solidFill>
          </a:ln>
        </p:spPr>
        <p:txBody>
          <a:bodyPr wrap="square" lIns="91440" tIns="45720" rIns="91440" bIns="45720" anchor="t">
            <a:spAutoFit/>
          </a:bodyPr>
          <a:lstStyle/>
          <a:p>
            <a:r>
              <a:rPr lang="es-ES" sz="900" dirty="0"/>
              <a:t>Valorar intensidad (BSA) e impacto en la calidad de vida (subjetivo paciente)</a:t>
            </a:r>
          </a:p>
        </p:txBody>
      </p:sp>
      <p:sp>
        <p:nvSpPr>
          <p:cNvPr id="19" name="CuadroTexto 18">
            <a:extLst>
              <a:ext uri="{FF2B5EF4-FFF2-40B4-BE49-F238E27FC236}">
                <a16:creationId xmlns:a16="http://schemas.microsoft.com/office/drawing/2014/main" id="{8DBE952E-5703-F889-6416-81E1877938E1}"/>
              </a:ext>
            </a:extLst>
          </p:cNvPr>
          <p:cNvSpPr txBox="1"/>
          <p:nvPr/>
        </p:nvSpPr>
        <p:spPr>
          <a:xfrm>
            <a:off x="2701811" y="3743000"/>
            <a:ext cx="1154625" cy="507831"/>
          </a:xfrm>
          <a:prstGeom prst="rect">
            <a:avLst/>
          </a:prstGeom>
          <a:noFill/>
          <a:ln>
            <a:solidFill>
              <a:schemeClr val="tx1"/>
            </a:solidFill>
          </a:ln>
        </p:spPr>
        <p:txBody>
          <a:bodyPr wrap="square" lIns="91440" tIns="45720" rIns="91440" bIns="45720" anchor="t">
            <a:spAutoFit/>
          </a:bodyPr>
          <a:lstStyle/>
          <a:p>
            <a:r>
              <a:rPr lang="es-ES" sz="900" dirty="0"/>
              <a:t>BSA &lt;5 % y/o impacto leve/moderado</a:t>
            </a:r>
          </a:p>
        </p:txBody>
      </p:sp>
      <p:sp>
        <p:nvSpPr>
          <p:cNvPr id="20" name="CuadroTexto 19">
            <a:extLst>
              <a:ext uri="{FF2B5EF4-FFF2-40B4-BE49-F238E27FC236}">
                <a16:creationId xmlns:a16="http://schemas.microsoft.com/office/drawing/2014/main" id="{163BE8DA-49A3-0F31-EAE7-4FDFF9629246}"/>
              </a:ext>
            </a:extLst>
          </p:cNvPr>
          <p:cNvSpPr txBox="1"/>
          <p:nvPr/>
        </p:nvSpPr>
        <p:spPr>
          <a:xfrm>
            <a:off x="7129157" y="3708908"/>
            <a:ext cx="1154625" cy="507831"/>
          </a:xfrm>
          <a:prstGeom prst="rect">
            <a:avLst/>
          </a:prstGeom>
          <a:noFill/>
          <a:ln>
            <a:solidFill>
              <a:schemeClr val="tx1"/>
            </a:solidFill>
          </a:ln>
        </p:spPr>
        <p:txBody>
          <a:bodyPr wrap="square" lIns="91440" tIns="45720" rIns="91440" bIns="45720" anchor="t">
            <a:spAutoFit/>
          </a:bodyPr>
          <a:lstStyle/>
          <a:p>
            <a:r>
              <a:rPr lang="es-ES" sz="900" dirty="0"/>
              <a:t>BSA &gt;5 % y/o impacto moderado/alto</a:t>
            </a:r>
          </a:p>
        </p:txBody>
      </p:sp>
      <p:sp>
        <p:nvSpPr>
          <p:cNvPr id="21" name="CuadroTexto 20">
            <a:extLst>
              <a:ext uri="{FF2B5EF4-FFF2-40B4-BE49-F238E27FC236}">
                <a16:creationId xmlns:a16="http://schemas.microsoft.com/office/drawing/2014/main" id="{A94AFD0E-5EA5-03DE-5ABD-1B3349B142DB}"/>
              </a:ext>
            </a:extLst>
          </p:cNvPr>
          <p:cNvSpPr txBox="1"/>
          <p:nvPr/>
        </p:nvSpPr>
        <p:spPr>
          <a:xfrm>
            <a:off x="5343216" y="3708908"/>
            <a:ext cx="1154625" cy="507831"/>
          </a:xfrm>
          <a:prstGeom prst="rect">
            <a:avLst/>
          </a:prstGeom>
          <a:noFill/>
          <a:ln>
            <a:solidFill>
              <a:schemeClr val="tx1"/>
            </a:solidFill>
          </a:ln>
        </p:spPr>
        <p:txBody>
          <a:bodyPr wrap="square" lIns="91440" tIns="45720" rIns="91440" bIns="45720" anchor="t">
            <a:spAutoFit/>
          </a:bodyPr>
          <a:lstStyle/>
          <a:p>
            <a:r>
              <a:rPr lang="es-ES" sz="900" dirty="0"/>
              <a:t>BSA 5-10 % y/o impacto leve/moderado</a:t>
            </a:r>
          </a:p>
        </p:txBody>
      </p:sp>
      <p:sp>
        <p:nvSpPr>
          <p:cNvPr id="22" name="CuadroTexto 21">
            <a:extLst>
              <a:ext uri="{FF2B5EF4-FFF2-40B4-BE49-F238E27FC236}">
                <a16:creationId xmlns:a16="http://schemas.microsoft.com/office/drawing/2014/main" id="{F4171663-1E56-61B2-456A-C130D2D6AAAD}"/>
              </a:ext>
            </a:extLst>
          </p:cNvPr>
          <p:cNvSpPr txBox="1"/>
          <p:nvPr/>
        </p:nvSpPr>
        <p:spPr>
          <a:xfrm>
            <a:off x="2912877" y="5839947"/>
            <a:ext cx="1154625" cy="369332"/>
          </a:xfrm>
          <a:prstGeom prst="rect">
            <a:avLst/>
          </a:prstGeom>
          <a:noFill/>
          <a:ln>
            <a:solidFill>
              <a:schemeClr val="tx1"/>
            </a:solidFill>
          </a:ln>
        </p:spPr>
        <p:txBody>
          <a:bodyPr wrap="square" lIns="91440" tIns="45720" rIns="91440" bIns="45720" anchor="t">
            <a:spAutoFit/>
          </a:bodyPr>
          <a:lstStyle/>
          <a:p>
            <a:r>
              <a:rPr lang="es-ES" sz="900" dirty="0"/>
              <a:t>Tratamiento de mantenimiento</a:t>
            </a:r>
          </a:p>
        </p:txBody>
      </p:sp>
      <p:cxnSp>
        <p:nvCxnSpPr>
          <p:cNvPr id="24" name="Conector recto de flecha 23">
            <a:extLst>
              <a:ext uri="{FF2B5EF4-FFF2-40B4-BE49-F238E27FC236}">
                <a16:creationId xmlns:a16="http://schemas.microsoft.com/office/drawing/2014/main" id="{53EAD016-3DEF-EAA6-2B09-7FB4D3C057A7}"/>
              </a:ext>
            </a:extLst>
          </p:cNvPr>
          <p:cNvCxnSpPr>
            <a:cxnSpLocks/>
            <a:endCxn id="9" idx="0"/>
          </p:cNvCxnSpPr>
          <p:nvPr/>
        </p:nvCxnSpPr>
        <p:spPr>
          <a:xfrm flipH="1">
            <a:off x="2335565" y="1350374"/>
            <a:ext cx="1839598" cy="347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F6FCC7CF-0371-5757-A441-E97BCB8F84E5}"/>
              </a:ext>
            </a:extLst>
          </p:cNvPr>
          <p:cNvCxnSpPr>
            <a:cxnSpLocks/>
          </p:cNvCxnSpPr>
          <p:nvPr/>
        </p:nvCxnSpPr>
        <p:spPr>
          <a:xfrm>
            <a:off x="5100175" y="1363776"/>
            <a:ext cx="0" cy="3341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35900172-E6F3-6B3A-25E2-23E6BDA822F2}"/>
              </a:ext>
            </a:extLst>
          </p:cNvPr>
          <p:cNvCxnSpPr>
            <a:cxnSpLocks/>
          </p:cNvCxnSpPr>
          <p:nvPr/>
        </p:nvCxnSpPr>
        <p:spPr>
          <a:xfrm>
            <a:off x="5782364" y="1374015"/>
            <a:ext cx="2693586" cy="2877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38C7AF8E-EB15-3CC9-43DB-442595722274}"/>
              </a:ext>
            </a:extLst>
          </p:cNvPr>
          <p:cNvCxnSpPr>
            <a:cxnSpLocks/>
          </p:cNvCxnSpPr>
          <p:nvPr/>
        </p:nvCxnSpPr>
        <p:spPr>
          <a:xfrm flipH="1">
            <a:off x="1207296" y="1952803"/>
            <a:ext cx="916215" cy="467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A1F6A2A4-BA2D-A55A-1496-A4808DA3357C}"/>
              </a:ext>
            </a:extLst>
          </p:cNvPr>
          <p:cNvCxnSpPr>
            <a:cxnSpLocks/>
            <a:endCxn id="17" idx="1"/>
          </p:cNvCxnSpPr>
          <p:nvPr/>
        </p:nvCxnSpPr>
        <p:spPr>
          <a:xfrm>
            <a:off x="4015682" y="5234745"/>
            <a:ext cx="716389" cy="245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id="{6665E041-7FF0-E322-64F4-B434AC6CA04F}"/>
              </a:ext>
            </a:extLst>
          </p:cNvPr>
          <p:cNvCxnSpPr>
            <a:cxnSpLocks/>
          </p:cNvCxnSpPr>
          <p:nvPr/>
        </p:nvCxnSpPr>
        <p:spPr>
          <a:xfrm>
            <a:off x="3250417" y="4247982"/>
            <a:ext cx="0" cy="205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a:extLst>
              <a:ext uri="{FF2B5EF4-FFF2-40B4-BE49-F238E27FC236}">
                <a16:creationId xmlns:a16="http://schemas.microsoft.com/office/drawing/2014/main" id="{5D860129-1919-BBA8-C0C0-C9D99859C580}"/>
              </a:ext>
            </a:extLst>
          </p:cNvPr>
          <p:cNvCxnSpPr>
            <a:cxnSpLocks/>
          </p:cNvCxnSpPr>
          <p:nvPr/>
        </p:nvCxnSpPr>
        <p:spPr>
          <a:xfrm>
            <a:off x="3258173" y="4707470"/>
            <a:ext cx="0" cy="180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id="{E561B90C-71E1-785D-67A5-FFCFABB2CEF2}"/>
              </a:ext>
            </a:extLst>
          </p:cNvPr>
          <p:cNvCxnSpPr>
            <a:cxnSpLocks/>
          </p:cNvCxnSpPr>
          <p:nvPr/>
        </p:nvCxnSpPr>
        <p:spPr>
          <a:xfrm>
            <a:off x="3268512" y="5261213"/>
            <a:ext cx="0" cy="197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EF39F378-0350-D2E6-5F34-741A7160BF71}"/>
              </a:ext>
            </a:extLst>
          </p:cNvPr>
          <p:cNvCxnSpPr>
            <a:cxnSpLocks/>
          </p:cNvCxnSpPr>
          <p:nvPr/>
        </p:nvCxnSpPr>
        <p:spPr>
          <a:xfrm>
            <a:off x="3268512" y="5652129"/>
            <a:ext cx="10612" cy="163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992CECDE-ECF5-AAFF-0CDD-5FF0F83513FE}"/>
              </a:ext>
            </a:extLst>
          </p:cNvPr>
          <p:cNvSpPr txBox="1"/>
          <p:nvPr/>
        </p:nvSpPr>
        <p:spPr>
          <a:xfrm>
            <a:off x="5343216" y="4637451"/>
            <a:ext cx="1154625" cy="369332"/>
          </a:xfrm>
          <a:prstGeom prst="rect">
            <a:avLst/>
          </a:prstGeom>
          <a:noFill/>
          <a:ln>
            <a:solidFill>
              <a:schemeClr val="tx1"/>
            </a:solidFill>
          </a:ln>
        </p:spPr>
        <p:txBody>
          <a:bodyPr wrap="square">
            <a:spAutoFit/>
          </a:bodyPr>
          <a:lstStyle/>
          <a:p>
            <a:r>
              <a:rPr lang="es-ES" sz="900" dirty="0"/>
              <a:t>Valorar individualmente</a:t>
            </a:r>
          </a:p>
        </p:txBody>
      </p:sp>
      <p:cxnSp>
        <p:nvCxnSpPr>
          <p:cNvPr id="46" name="Conector recto de flecha 45">
            <a:extLst>
              <a:ext uri="{FF2B5EF4-FFF2-40B4-BE49-F238E27FC236}">
                <a16:creationId xmlns:a16="http://schemas.microsoft.com/office/drawing/2014/main" id="{3E725FC8-D53C-7196-EF86-C88D09FBEDAC}"/>
              </a:ext>
            </a:extLst>
          </p:cNvPr>
          <p:cNvCxnSpPr>
            <a:cxnSpLocks/>
          </p:cNvCxnSpPr>
          <p:nvPr/>
        </p:nvCxnSpPr>
        <p:spPr>
          <a:xfrm>
            <a:off x="5782364" y="4247982"/>
            <a:ext cx="0" cy="407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id="{18A8C010-449E-8666-BFD4-919982BC6765}"/>
              </a:ext>
            </a:extLst>
          </p:cNvPr>
          <p:cNvCxnSpPr>
            <a:cxnSpLocks/>
          </p:cNvCxnSpPr>
          <p:nvPr/>
        </p:nvCxnSpPr>
        <p:spPr>
          <a:xfrm>
            <a:off x="4951188" y="3379626"/>
            <a:ext cx="510341" cy="329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a:extLst>
              <a:ext uri="{FF2B5EF4-FFF2-40B4-BE49-F238E27FC236}">
                <a16:creationId xmlns:a16="http://schemas.microsoft.com/office/drawing/2014/main" id="{00B0A00E-B425-101E-9827-CBAAEC3D8135}"/>
              </a:ext>
            </a:extLst>
          </p:cNvPr>
          <p:cNvCxnSpPr>
            <a:cxnSpLocks/>
          </p:cNvCxnSpPr>
          <p:nvPr/>
        </p:nvCxnSpPr>
        <p:spPr>
          <a:xfrm flipH="1">
            <a:off x="3226621" y="3360523"/>
            <a:ext cx="1054335" cy="293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a:extLst>
              <a:ext uri="{FF2B5EF4-FFF2-40B4-BE49-F238E27FC236}">
                <a16:creationId xmlns:a16="http://schemas.microsoft.com/office/drawing/2014/main" id="{F6D94EA8-8386-8D64-04B9-466E6079CF86}"/>
              </a:ext>
            </a:extLst>
          </p:cNvPr>
          <p:cNvCxnSpPr>
            <a:cxnSpLocks/>
          </p:cNvCxnSpPr>
          <p:nvPr/>
        </p:nvCxnSpPr>
        <p:spPr>
          <a:xfrm>
            <a:off x="5469067" y="3173756"/>
            <a:ext cx="1660090" cy="535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id="{5F50BB5D-72D6-C1E5-1522-CC12F546C269}"/>
              </a:ext>
            </a:extLst>
          </p:cNvPr>
          <p:cNvCxnSpPr>
            <a:cxnSpLocks/>
          </p:cNvCxnSpPr>
          <p:nvPr/>
        </p:nvCxnSpPr>
        <p:spPr>
          <a:xfrm flipV="1">
            <a:off x="7367821" y="2691275"/>
            <a:ext cx="0" cy="1008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de flecha 57">
            <a:extLst>
              <a:ext uri="{FF2B5EF4-FFF2-40B4-BE49-F238E27FC236}">
                <a16:creationId xmlns:a16="http://schemas.microsoft.com/office/drawing/2014/main" id="{8A7A68CB-B6D5-A1C0-839F-A432809E6E07}"/>
              </a:ext>
            </a:extLst>
          </p:cNvPr>
          <p:cNvCxnSpPr>
            <a:cxnSpLocks/>
            <a:stCxn id="13" idx="3"/>
          </p:cNvCxnSpPr>
          <p:nvPr/>
        </p:nvCxnSpPr>
        <p:spPr>
          <a:xfrm flipV="1">
            <a:off x="3445224" y="2540187"/>
            <a:ext cx="2853888" cy="11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ector: angular 61">
            <a:extLst>
              <a:ext uri="{FF2B5EF4-FFF2-40B4-BE49-F238E27FC236}">
                <a16:creationId xmlns:a16="http://schemas.microsoft.com/office/drawing/2014/main" id="{AB169B85-D4D1-1A77-01C2-A2D1BE318117}"/>
              </a:ext>
            </a:extLst>
          </p:cNvPr>
          <p:cNvCxnSpPr>
            <a:cxnSpLocks/>
          </p:cNvCxnSpPr>
          <p:nvPr/>
        </p:nvCxnSpPr>
        <p:spPr>
          <a:xfrm flipV="1">
            <a:off x="5886696" y="2666449"/>
            <a:ext cx="2531946" cy="300250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Conector recto de flecha 67">
            <a:extLst>
              <a:ext uri="{FF2B5EF4-FFF2-40B4-BE49-F238E27FC236}">
                <a16:creationId xmlns:a16="http://schemas.microsoft.com/office/drawing/2014/main" id="{AFAB75BD-6F1E-A015-332F-3E99B33A9EE4}"/>
              </a:ext>
            </a:extLst>
          </p:cNvPr>
          <p:cNvCxnSpPr>
            <a:cxnSpLocks/>
          </p:cNvCxnSpPr>
          <p:nvPr/>
        </p:nvCxnSpPr>
        <p:spPr>
          <a:xfrm>
            <a:off x="5092699" y="1928805"/>
            <a:ext cx="0" cy="7458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Conector recto de flecha 69">
            <a:extLst>
              <a:ext uri="{FF2B5EF4-FFF2-40B4-BE49-F238E27FC236}">
                <a16:creationId xmlns:a16="http://schemas.microsoft.com/office/drawing/2014/main" id="{B9F57310-B164-76F9-229A-6B1395B21DDD}"/>
              </a:ext>
            </a:extLst>
          </p:cNvPr>
          <p:cNvCxnSpPr>
            <a:cxnSpLocks/>
            <a:endCxn id="11" idx="0"/>
          </p:cNvCxnSpPr>
          <p:nvPr/>
        </p:nvCxnSpPr>
        <p:spPr>
          <a:xfrm flipH="1">
            <a:off x="7389131" y="1855262"/>
            <a:ext cx="1134838" cy="4883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ector: angular 72">
            <a:extLst>
              <a:ext uri="{FF2B5EF4-FFF2-40B4-BE49-F238E27FC236}">
                <a16:creationId xmlns:a16="http://schemas.microsoft.com/office/drawing/2014/main" id="{625AB60A-9C21-A689-5156-9FD031110B66}"/>
              </a:ext>
            </a:extLst>
          </p:cNvPr>
          <p:cNvCxnSpPr>
            <a:cxnSpLocks/>
            <a:endCxn id="14" idx="1"/>
          </p:cNvCxnSpPr>
          <p:nvPr/>
        </p:nvCxnSpPr>
        <p:spPr>
          <a:xfrm rot="16200000" flipH="1">
            <a:off x="973040" y="2908944"/>
            <a:ext cx="1933053" cy="146454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Conector recto de flecha 75">
            <a:extLst>
              <a:ext uri="{FF2B5EF4-FFF2-40B4-BE49-F238E27FC236}">
                <a16:creationId xmlns:a16="http://schemas.microsoft.com/office/drawing/2014/main" id="{2A0D3ECD-DFCC-5447-3223-01A46D0DA1B9}"/>
              </a:ext>
            </a:extLst>
          </p:cNvPr>
          <p:cNvCxnSpPr>
            <a:cxnSpLocks/>
            <a:endCxn id="13" idx="0"/>
          </p:cNvCxnSpPr>
          <p:nvPr/>
        </p:nvCxnSpPr>
        <p:spPr>
          <a:xfrm>
            <a:off x="2123511" y="1952803"/>
            <a:ext cx="744401" cy="483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3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21EE7-F145-6396-4D40-B8341E843895}"/>
              </a:ext>
            </a:extLst>
          </p:cNvPr>
          <p:cNvSpPr>
            <a:spLocks noGrp="1"/>
          </p:cNvSpPr>
          <p:nvPr>
            <p:ph type="title"/>
          </p:nvPr>
        </p:nvSpPr>
        <p:spPr/>
        <p:txBody>
          <a:bodyPr/>
          <a:lstStyle/>
          <a:p>
            <a:r>
              <a:rPr lang="es-ES" dirty="0"/>
              <a:t>La importancia de la galénica</a:t>
            </a:r>
          </a:p>
        </p:txBody>
      </p:sp>
      <p:sp>
        <p:nvSpPr>
          <p:cNvPr id="3" name="Marcador de contenido 2">
            <a:extLst>
              <a:ext uri="{FF2B5EF4-FFF2-40B4-BE49-F238E27FC236}">
                <a16:creationId xmlns:a16="http://schemas.microsoft.com/office/drawing/2014/main" id="{9DE197C5-D8FD-00DF-B470-E65E0798D5CE}"/>
              </a:ext>
            </a:extLst>
          </p:cNvPr>
          <p:cNvSpPr>
            <a:spLocks noGrp="1"/>
          </p:cNvSpPr>
          <p:nvPr>
            <p:ph idx="1"/>
          </p:nvPr>
        </p:nvSpPr>
        <p:spPr>
          <a:xfrm>
            <a:off x="541056" y="1731118"/>
            <a:ext cx="11109605" cy="4431647"/>
          </a:xfrm>
        </p:spPr>
        <p:txBody>
          <a:bodyPr vert="horz" lIns="91440" tIns="45720" rIns="91440" bIns="45720" rtlCol="0" anchor="t">
            <a:normAutofit/>
          </a:bodyPr>
          <a:lstStyle/>
          <a:p>
            <a:pPr indent="-216000">
              <a:lnSpc>
                <a:spcPts val="3000"/>
              </a:lnSpc>
            </a:pPr>
            <a:r>
              <a:rPr lang="es-ES" sz="2000" dirty="0">
                <a:latin typeface="Arial"/>
                <a:cs typeface="Arial"/>
              </a:rPr>
              <a:t>Contar con una </a:t>
            </a:r>
            <a:r>
              <a:rPr lang="es-ES" sz="2000" b="1" dirty="0">
                <a:latin typeface="Arial"/>
                <a:cs typeface="Arial"/>
              </a:rPr>
              <a:t>galénica adecuada </a:t>
            </a:r>
            <a:r>
              <a:rPr lang="es-ES" sz="2000" dirty="0">
                <a:latin typeface="Arial"/>
                <a:cs typeface="Arial"/>
              </a:rPr>
              <a:t>y </a:t>
            </a:r>
            <a:r>
              <a:rPr lang="es-ES" sz="2000" b="1" dirty="0">
                <a:latin typeface="Arial"/>
                <a:cs typeface="Arial"/>
              </a:rPr>
              <a:t>ajustada a cada tipo de lesión </a:t>
            </a:r>
            <a:r>
              <a:rPr lang="es-ES" sz="2000" dirty="0">
                <a:latin typeface="Arial"/>
                <a:cs typeface="Arial"/>
              </a:rPr>
              <a:t>es un factor relevante y que determina la prescripción de un fármaco u otro.</a:t>
            </a:r>
          </a:p>
          <a:p>
            <a:pPr indent="-216000">
              <a:lnSpc>
                <a:spcPts val="3000"/>
              </a:lnSpc>
            </a:pPr>
            <a:r>
              <a:rPr lang="es-ES" sz="2000" b="1" dirty="0"/>
              <a:t>Facilita la absorción </a:t>
            </a:r>
            <a:r>
              <a:rPr lang="es-ES" sz="2000" dirty="0"/>
              <a:t>según el tipo específico de lesión y el lugar del cuerpo donde se encuentre.</a:t>
            </a:r>
          </a:p>
          <a:p>
            <a:pPr indent="-216000">
              <a:lnSpc>
                <a:spcPts val="3000"/>
              </a:lnSpc>
            </a:pPr>
            <a:r>
              <a:rPr lang="es-ES" sz="2000" dirty="0">
                <a:latin typeface="Arial"/>
                <a:cs typeface="Arial"/>
              </a:rPr>
              <a:t>Aporta </a:t>
            </a:r>
            <a:r>
              <a:rPr lang="es-ES" sz="2000" b="1" dirty="0">
                <a:latin typeface="Arial"/>
                <a:cs typeface="Arial"/>
              </a:rPr>
              <a:t>comodidad y facilidad de uso/administración </a:t>
            </a:r>
            <a:r>
              <a:rPr lang="es-ES" sz="2000" dirty="0">
                <a:latin typeface="Arial"/>
                <a:cs typeface="Arial"/>
              </a:rPr>
              <a:t>para el paciente</a:t>
            </a:r>
            <a:r>
              <a:rPr lang="es-ES" dirty="0">
                <a:latin typeface="Arial"/>
                <a:cs typeface="Arial"/>
              </a:rPr>
              <a:t>.</a:t>
            </a:r>
            <a:endParaRPr lang="es-ES" dirty="0"/>
          </a:p>
          <a:p>
            <a:pPr indent="-216000">
              <a:lnSpc>
                <a:spcPts val="3000"/>
              </a:lnSpc>
            </a:pPr>
            <a:r>
              <a:rPr lang="es-ES" sz="2000" dirty="0">
                <a:latin typeface="Arial"/>
                <a:cs typeface="Arial"/>
              </a:rPr>
              <a:t>Si se absorbe bien el fármaco, </a:t>
            </a:r>
            <a:r>
              <a:rPr lang="es-ES" sz="2000" b="1" dirty="0">
                <a:latin typeface="Arial"/>
                <a:cs typeface="Arial"/>
              </a:rPr>
              <a:t>repercute positivamente en la eficacia y en la adherencia al tratamiento</a:t>
            </a:r>
            <a:r>
              <a:rPr lang="es-ES" sz="2000" dirty="0">
                <a:latin typeface="Arial"/>
                <a:cs typeface="Arial"/>
              </a:rPr>
              <a:t> por parte del paciente.</a:t>
            </a:r>
          </a:p>
          <a:p>
            <a:pPr indent="-216000">
              <a:lnSpc>
                <a:spcPts val="3000"/>
              </a:lnSpc>
            </a:pPr>
            <a:r>
              <a:rPr lang="es-ES" sz="2000" dirty="0"/>
              <a:t>Si la </a:t>
            </a:r>
            <a:r>
              <a:rPr lang="es-ES" sz="2000" b="1" dirty="0"/>
              <a:t>galénica no es adecuada</a:t>
            </a:r>
            <a:r>
              <a:rPr lang="es-ES" sz="2000" dirty="0"/>
              <a:t>, si es engorrosa su aplicación, o si huele, mancha o se deja notar, genera </a:t>
            </a:r>
            <a:r>
              <a:rPr lang="es-ES" sz="2000" b="1" dirty="0"/>
              <a:t>rechazo y</a:t>
            </a:r>
            <a:r>
              <a:rPr lang="es-ES" sz="2000" dirty="0"/>
              <a:t> </a:t>
            </a:r>
            <a:r>
              <a:rPr lang="es-ES" sz="2000" b="1" dirty="0"/>
              <a:t>abandono del tratamiento</a:t>
            </a:r>
            <a:r>
              <a:rPr lang="es-ES" sz="2000" dirty="0"/>
              <a:t>. </a:t>
            </a:r>
          </a:p>
          <a:p>
            <a:pPr indent="-216000">
              <a:lnSpc>
                <a:spcPts val="3000"/>
              </a:lnSpc>
            </a:pPr>
            <a:endParaRPr lang="es-ES" dirty="0"/>
          </a:p>
        </p:txBody>
      </p:sp>
      <p:sp>
        <p:nvSpPr>
          <p:cNvPr id="4" name="Marcador de texto 3">
            <a:extLst>
              <a:ext uri="{FF2B5EF4-FFF2-40B4-BE49-F238E27FC236}">
                <a16:creationId xmlns:a16="http://schemas.microsoft.com/office/drawing/2014/main" id="{965E5A88-7779-C32B-3A75-9D52349B08FC}"/>
              </a:ext>
            </a:extLst>
          </p:cNvPr>
          <p:cNvSpPr>
            <a:spLocks noGrp="1"/>
          </p:cNvSpPr>
          <p:nvPr>
            <p:ph type="body" sz="quarter" idx="13"/>
          </p:nvPr>
        </p:nvSpPr>
        <p:spPr/>
        <p:txBody>
          <a:bodyPr/>
          <a:lstStyle/>
          <a:p>
            <a:endParaRPr lang="es-ES"/>
          </a:p>
        </p:txBody>
      </p:sp>
      <p:sp>
        <p:nvSpPr>
          <p:cNvPr id="5" name="TextBox 11">
            <a:extLst>
              <a:ext uri="{FF2B5EF4-FFF2-40B4-BE49-F238E27FC236}">
                <a16:creationId xmlns:a16="http://schemas.microsoft.com/office/drawing/2014/main" id="{21A0F101-0A2F-6FA4-1E27-C9010B6293A8}"/>
              </a:ext>
            </a:extLst>
          </p:cNvPr>
          <p:cNvSpPr txBox="1"/>
          <p:nvPr/>
        </p:nvSpPr>
        <p:spPr>
          <a:xfrm>
            <a:off x="475742" y="6200946"/>
            <a:ext cx="9743440" cy="400110"/>
          </a:xfrm>
          <a:prstGeom prst="rect">
            <a:avLst/>
          </a:prstGeom>
          <a:noFill/>
        </p:spPr>
        <p:txBody>
          <a:bodyPr wrap="square">
            <a:spAutoFit/>
          </a:bodyPr>
          <a:lstStyle/>
          <a:p>
            <a:pPr algn="l"/>
            <a:r>
              <a:rPr lang="es-ES" sz="1000" b="0" i="0" u="none" strike="noStrike" baseline="0" dirty="0">
                <a:solidFill>
                  <a:schemeClr val="tx1">
                    <a:lumMod val="50000"/>
                    <a:lumOff val="50000"/>
                  </a:schemeClr>
                </a:solidFill>
              </a:rPr>
              <a:t>Puig L, et al. Adherencia y satisfacción del paciente y características organolépticas y de uso de los tratamientos tópicos utilizados para la psoriasis: Consenso Delphi del panel de expertos y miembros del Grupo de Psoriasis de la Academia </a:t>
            </a:r>
            <a:r>
              <a:rPr lang="es-ES" sz="1000" b="0" i="0" u="none" strike="noStrike" baseline="0" dirty="0" err="1">
                <a:solidFill>
                  <a:schemeClr val="tx1">
                    <a:lumMod val="50000"/>
                    <a:lumOff val="50000"/>
                  </a:schemeClr>
                </a:solidFill>
              </a:rPr>
              <a:t>Espa˜nola</a:t>
            </a:r>
            <a:r>
              <a:rPr lang="es-ES" sz="1000" b="0" i="0" u="none" strike="noStrike" baseline="0" dirty="0">
                <a:solidFill>
                  <a:schemeClr val="tx1">
                    <a:lumMod val="50000"/>
                    <a:lumOff val="50000"/>
                  </a:schemeClr>
                </a:solidFill>
              </a:rPr>
              <a:t> de Dermatología y Venereología Actas </a:t>
            </a:r>
            <a:r>
              <a:rPr lang="es-ES" sz="1000" b="0" i="0" u="none" strike="noStrike" baseline="0" dirty="0" err="1">
                <a:solidFill>
                  <a:schemeClr val="tx1">
                    <a:lumMod val="50000"/>
                    <a:lumOff val="50000"/>
                  </a:schemeClr>
                </a:solidFill>
              </a:rPr>
              <a:t>Dermosifiliogr</a:t>
            </a:r>
            <a:r>
              <a:rPr lang="es-ES" sz="1000" b="0" i="0" u="none" strike="noStrike" baseline="0" dirty="0">
                <a:solidFill>
                  <a:schemeClr val="tx1">
                    <a:lumMod val="50000"/>
                    <a:lumOff val="50000"/>
                  </a:schemeClr>
                </a:solidFill>
              </a:rPr>
              <a:t>. 2013; 104(6):488-496.</a:t>
            </a:r>
          </a:p>
        </p:txBody>
      </p:sp>
    </p:spTree>
    <p:extLst>
      <p:ext uri="{BB962C8B-B14F-4D97-AF65-F5344CB8AC3E}">
        <p14:creationId xmlns:p14="http://schemas.microsoft.com/office/powerpoint/2010/main" val="3216748441"/>
      </p:ext>
    </p:extLst>
  </p:cSld>
  <p:clrMapOvr>
    <a:masterClrMapping/>
  </p:clrMapOvr>
</p:sld>
</file>

<file path=ppt/theme/theme1.xml><?xml version="1.0" encoding="utf-8"?>
<a:theme xmlns:a="http://schemas.openxmlformats.org/drawingml/2006/main" name="1_Diseño personalizado">
  <a:themeElements>
    <a:clrScheme name="Wyntraining">
      <a:dk1>
        <a:sysClr val="windowText" lastClr="000000"/>
      </a:dk1>
      <a:lt1>
        <a:sysClr val="window" lastClr="FFFFFF"/>
      </a:lt1>
      <a:dk2>
        <a:srgbClr val="006782"/>
      </a:dk2>
      <a:lt2>
        <a:srgbClr val="EB949A"/>
      </a:lt2>
      <a:accent1>
        <a:srgbClr val="008986"/>
      </a:accent1>
      <a:accent2>
        <a:srgbClr val="4A5156"/>
      </a:accent2>
      <a:accent3>
        <a:srgbClr val="FFFFFF"/>
      </a:accent3>
      <a:accent4>
        <a:srgbClr val="FFFFFF"/>
      </a:accent4>
      <a:accent5>
        <a:srgbClr val="FFFFFF"/>
      </a:accent5>
      <a:accent6>
        <a:srgbClr val="FFFFFF"/>
      </a:accent6>
      <a:hlink>
        <a:srgbClr val="505046"/>
      </a:hlink>
      <a:folHlink>
        <a:srgbClr val="50504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9D2ABADA3E5A4CA899CD8DA83CC25C" ma:contentTypeVersion="14" ma:contentTypeDescription="Create a new document." ma:contentTypeScope="" ma:versionID="a323efb306f571d0e3d97016648a850e">
  <xsd:schema xmlns:xsd="http://www.w3.org/2001/XMLSchema" xmlns:xs="http://www.w3.org/2001/XMLSchema" xmlns:p="http://schemas.microsoft.com/office/2006/metadata/properties" xmlns:ns3="03005917-83ca-433a-a5d2-cd9f6a2b8a22" xmlns:ns4="0f59e093-103b-4af8-b2d2-63170a8ba88f" targetNamespace="http://schemas.microsoft.com/office/2006/metadata/properties" ma:root="true" ma:fieldsID="b73f54ca55063e92afb9bc7ebada7e90" ns3:_="" ns4:_="">
    <xsd:import namespace="03005917-83ca-433a-a5d2-cd9f6a2b8a22"/>
    <xsd:import namespace="0f59e093-103b-4af8-b2d2-63170a8ba88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005917-83ca-433a-a5d2-cd9f6a2b8a2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59e093-103b-4af8-b2d2-63170a8ba88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594AB4-EEAE-4EFC-B905-F94F45B8A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005917-83ca-433a-a5d2-cd9f6a2b8a22"/>
    <ds:schemaRef ds:uri="0f59e093-103b-4af8-b2d2-63170a8ba8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39DCA8-F9F9-4D6F-A930-B64397159EF8}">
  <ds:schemaRefs>
    <ds:schemaRef ds:uri="http://schemas.microsoft.com/sharepoint/v3/contenttype/forms"/>
  </ds:schemaRefs>
</ds:datastoreItem>
</file>

<file path=customXml/itemProps3.xml><?xml version="1.0" encoding="utf-8"?>
<ds:datastoreItem xmlns:ds="http://schemas.openxmlformats.org/officeDocument/2006/customXml" ds:itemID="{E8E0289C-9184-4598-A007-3709862BE309}">
  <ds:schemaRefs>
    <ds:schemaRef ds:uri="03005917-83ca-433a-a5d2-cd9f6a2b8a22"/>
    <ds:schemaRef ds:uri="http://purl.org/dc/elements/1.1/"/>
    <ds:schemaRef ds:uri="http://schemas.microsoft.com/office/2006/metadata/properties"/>
    <ds:schemaRef ds:uri="http://www.w3.org/XML/1998/namespace"/>
    <ds:schemaRef ds:uri="0f59e093-103b-4af8-b2d2-63170a8ba88f"/>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5542</Words>
  <Application>Microsoft Office PowerPoint</Application>
  <PresentationFormat>Panorámica</PresentationFormat>
  <Paragraphs>599</Paragraphs>
  <Slides>50</Slides>
  <Notes>9</Notes>
  <HiddenSlides>0</HiddenSlides>
  <MMClips>1</MMClips>
  <ScaleCrop>false</ScaleCrop>
  <HeadingPairs>
    <vt:vector size="4" baseType="variant">
      <vt:variant>
        <vt:lpstr>Tema</vt:lpstr>
      </vt:variant>
      <vt:variant>
        <vt:i4>1</vt:i4>
      </vt:variant>
      <vt:variant>
        <vt:lpstr>Títulos de diapositiva</vt:lpstr>
      </vt:variant>
      <vt:variant>
        <vt:i4>50</vt:i4>
      </vt:variant>
    </vt:vector>
  </HeadingPairs>
  <TitlesOfParts>
    <vt:vector size="51" baseType="lpstr">
      <vt:lpstr>1_Diseño personalizado</vt:lpstr>
      <vt:lpstr>Tratamiento de la psoriasis  leve-moderada</vt:lpstr>
      <vt:lpstr>Exoneración de responsabilidad y  uso de la presentación</vt:lpstr>
      <vt:lpstr>Conflictos de interés</vt:lpstr>
      <vt:lpstr>ÍNDICE</vt:lpstr>
      <vt:lpstr>Clasificación de la psoriasis</vt:lpstr>
      <vt:lpstr>Objetivos del tratamiento de la psoriasis</vt:lpstr>
      <vt:lpstr>¿Qué tratamiento escoger?</vt:lpstr>
      <vt:lpstr>Algoritmo de tratamiento en AP</vt:lpstr>
      <vt:lpstr>La importancia de la galénica</vt:lpstr>
      <vt:lpstr>Objetivo: conseguir adherencia al tratamiento</vt:lpstr>
      <vt:lpstr>Antes de tratar, informar al paciente:  Evitar factores desencadenantes  </vt:lpstr>
      <vt:lpstr>Informar al paciente:  Potenciar estas actividades</vt:lpstr>
      <vt:lpstr>Informar al paciente: cómo aplicarse el  tratamiento tópico</vt:lpstr>
      <vt:lpstr>Escalones terapéuticos</vt:lpstr>
      <vt:lpstr>Psoriasis: tratamiento</vt:lpstr>
      <vt:lpstr>¿Qué excipiente elegir?</vt:lpstr>
      <vt:lpstr>Productos tópicos coadyuvantes</vt:lpstr>
      <vt:lpstr>Tratamientos tópicos: primera línea</vt:lpstr>
      <vt:lpstr>Tratamientos tópicos: primera línea</vt:lpstr>
      <vt:lpstr>Tratamientos tópicos: primera línea</vt:lpstr>
      <vt:lpstr>CASOS CLÍNICOS</vt:lpstr>
      <vt:lpstr>Caso clínico 1</vt:lpstr>
      <vt:lpstr>Preguntaremos por los factores desencadenantes</vt:lpstr>
      <vt:lpstr>Preguntaremos por sus creencias y conocimientos acerca de la psoriasis…</vt:lpstr>
      <vt:lpstr>Antes de tratar, valorar…</vt:lpstr>
      <vt:lpstr>PASI en Atención Primaria</vt:lpstr>
      <vt:lpstr> Psoriasi vulgar leve (&lt;10 % BSA): tratamiento</vt:lpstr>
      <vt:lpstr>¿Qué haremos en este caso?</vt:lpstr>
      <vt:lpstr>Caso clínico 2</vt:lpstr>
      <vt:lpstr>Preguntaremos por los factores desencadenantes</vt:lpstr>
      <vt:lpstr>Antes de tratar, valorar…</vt:lpstr>
      <vt:lpstr>¿Qué le aconsejaremos al paciente?</vt:lpstr>
      <vt:lpstr>Pautas farmacológicas:</vt:lpstr>
      <vt:lpstr>Mensajes clave</vt:lpstr>
      <vt:lpstr>TALLER DE  FORMAS GALÉNICAS</vt:lpstr>
      <vt:lpstr>Formas galénicas tópicas</vt:lpstr>
      <vt:lpstr>Tipos de galénica CAL/BDP </vt:lpstr>
      <vt:lpstr>Propiedades sensoriales de un producto tópico </vt:lpstr>
      <vt:lpstr>Propiedades sensoriales</vt:lpstr>
      <vt:lpstr>Taller de formas galénicas</vt:lpstr>
      <vt:lpstr>Taller de formas galénicas</vt:lpstr>
      <vt:lpstr>Taller de formas galénicas</vt:lpstr>
      <vt:lpstr>Taller de formas galénicas</vt:lpstr>
      <vt:lpstr>Taller de formas galénicas</vt:lpstr>
      <vt:lpstr>Taller de formas galénicas</vt:lpstr>
      <vt:lpstr>Propiedades sensoriales</vt:lpstr>
      <vt:lpstr>Propiedades sensoriales</vt:lpstr>
      <vt:lpstr>Propiedades sensoriales</vt:lpstr>
      <vt:lpstr>Propiedades sensoriales</vt:lpstr>
      <vt:lpstr>Conclusiones crema CAL/BDP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Usuario de Microsoft Office</dc:creator>
  <cp:keywords/>
  <dc:description/>
  <cp:lastModifiedBy>Marta Clariana Colet</cp:lastModifiedBy>
  <cp:revision>430</cp:revision>
  <dcterms:created xsi:type="dcterms:W3CDTF">2020-09-09T10:50:13Z</dcterms:created>
  <dcterms:modified xsi:type="dcterms:W3CDTF">2024-01-11T10:59:21Z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0x010100519D2ABADA3E5A4CA899CD8DA83CC25C</vt:lpwstr>
  </property>
  <property fmtid="{D5CDD505-2E9C-101B-9397-08002B2CF9AE}" pid="3" name="MSIP_Label_533616b6-00a5-4cd1-b577-93208fa93eb1_Enabled">
    <vt:lpwstr>true</vt:lpwstr>
  </property>
  <property fmtid="{D5CDD505-2E9C-101B-9397-08002B2CF9AE}" pid="4" name="MSIP_Label_533616b6-00a5-4cd1-b577-93208fa93eb1_SetDate">
    <vt:lpwstr>2023-05-16T09:51:23Z</vt:lpwstr>
  </property>
  <property fmtid="{D5CDD505-2E9C-101B-9397-08002B2CF9AE}" pid="5" name="MSIP_Label_533616b6-00a5-4cd1-b577-93208fa93eb1_Method">
    <vt:lpwstr>Standard</vt:lpwstr>
  </property>
  <property fmtid="{D5CDD505-2E9C-101B-9397-08002B2CF9AE}" pid="6" name="MSIP_Label_533616b6-00a5-4cd1-b577-93208fa93eb1_Name">
    <vt:lpwstr>Internal Use</vt:lpwstr>
  </property>
  <property fmtid="{D5CDD505-2E9C-101B-9397-08002B2CF9AE}" pid="7" name="MSIP_Label_533616b6-00a5-4cd1-b577-93208fa93eb1_SiteId">
    <vt:lpwstr>342ace0e-1054-45ce-9b30-900fc0440b9d</vt:lpwstr>
  </property>
  <property fmtid="{D5CDD505-2E9C-101B-9397-08002B2CF9AE}" pid="8" name="MSIP_Label_533616b6-00a5-4cd1-b577-93208fa93eb1_ActionId">
    <vt:lpwstr>391f557c-b2d4-4812-8c07-03cda38272af</vt:lpwstr>
  </property>
  <property fmtid="{D5CDD505-2E9C-101B-9397-08002B2CF9AE}" pid="9" name="MSIP_Label_533616b6-00a5-4cd1-b577-93208fa93eb1_ContentBits">
    <vt:lpwstr>1</vt:lpwstr>
  </property>
  <property fmtid="{D5CDD505-2E9C-101B-9397-08002B2CF9AE}" pid="10" name="ClassificationContentMarkingHeaderLocations">
    <vt:lpwstr>1_Diseño personalizado:8</vt:lpwstr>
  </property>
  <property fmtid="{D5CDD505-2E9C-101B-9397-08002B2CF9AE}" pid="11" name="ClassificationContentMarkingHeaderText">
    <vt:lpwstr>INTERNAL USE</vt:lpwstr>
  </property>
</Properties>
</file>