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D_D4781709.xml" ContentType="application/vnd.ms-powerpoint.comments+xml"/>
  <Override PartName="/ppt/comments/modernComment_142_BE1196F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72_67BA4B3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276" r:id="rId2"/>
    <p:sldId id="277" r:id="rId3"/>
    <p:sldId id="278" r:id="rId4"/>
    <p:sldId id="318" r:id="rId5"/>
    <p:sldId id="279" r:id="rId6"/>
    <p:sldId id="281" r:id="rId7"/>
    <p:sldId id="392" r:id="rId8"/>
    <p:sldId id="393" r:id="rId9"/>
    <p:sldId id="395" r:id="rId10"/>
    <p:sldId id="394" r:id="rId11"/>
    <p:sldId id="396" r:id="rId12"/>
    <p:sldId id="397" r:id="rId13"/>
    <p:sldId id="398" r:id="rId14"/>
    <p:sldId id="280" r:id="rId15"/>
    <p:sldId id="290" r:id="rId16"/>
    <p:sldId id="291" r:id="rId17"/>
    <p:sldId id="292" r:id="rId18"/>
    <p:sldId id="285" r:id="rId19"/>
    <p:sldId id="399" r:id="rId20"/>
    <p:sldId id="400" r:id="rId21"/>
    <p:sldId id="401" r:id="rId22"/>
    <p:sldId id="296" r:id="rId23"/>
    <p:sldId id="297" r:id="rId24"/>
    <p:sldId id="298" r:id="rId25"/>
    <p:sldId id="362" r:id="rId26"/>
    <p:sldId id="269" r:id="rId27"/>
    <p:sldId id="363" r:id="rId28"/>
    <p:sldId id="272" r:id="rId29"/>
    <p:sldId id="274" r:id="rId30"/>
    <p:sldId id="275" r:id="rId31"/>
    <p:sldId id="364" r:id="rId32"/>
    <p:sldId id="365" r:id="rId33"/>
    <p:sldId id="319" r:id="rId34"/>
    <p:sldId id="320" r:id="rId35"/>
    <p:sldId id="273"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342" r:id="rId58"/>
    <p:sldId id="343" r:id="rId59"/>
    <p:sldId id="344" r:id="rId60"/>
    <p:sldId id="345" r:id="rId61"/>
    <p:sldId id="346" r:id="rId62"/>
    <p:sldId id="347" r:id="rId63"/>
    <p:sldId id="348" r:id="rId64"/>
    <p:sldId id="349" r:id="rId65"/>
    <p:sldId id="350" r:id="rId66"/>
    <p:sldId id="351" r:id="rId67"/>
    <p:sldId id="352" r:id="rId68"/>
    <p:sldId id="353" r:id="rId69"/>
    <p:sldId id="354" r:id="rId70"/>
    <p:sldId id="355" r:id="rId71"/>
    <p:sldId id="356" r:id="rId72"/>
    <p:sldId id="357" r:id="rId73"/>
    <p:sldId id="315" r:id="rId74"/>
    <p:sldId id="358" r:id="rId75"/>
    <p:sldId id="316" r:id="rId76"/>
    <p:sldId id="317" r:id="rId77"/>
    <p:sldId id="359" r:id="rId78"/>
    <p:sldId id="360" r:id="rId79"/>
    <p:sldId id="361"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386" r:id="rId101"/>
    <p:sldId id="387" r:id="rId102"/>
    <p:sldId id="388" r:id="rId103"/>
    <p:sldId id="390" r:id="rId104"/>
    <p:sldId id="391" r:id="rId105"/>
    <p:sldId id="299" r:id="rId106"/>
    <p:sldId id="300" r:id="rId107"/>
    <p:sldId id="301" r:id="rId108"/>
    <p:sldId id="302" r:id="rId109"/>
    <p:sldId id="303" r:id="rId110"/>
    <p:sldId id="304" r:id="rId111"/>
    <p:sldId id="305" r:id="rId112"/>
    <p:sldId id="306" r:id="rId113"/>
    <p:sldId id="307" r:id="rId114"/>
    <p:sldId id="308" r:id="rId115"/>
    <p:sldId id="309" r:id="rId116"/>
    <p:sldId id="310" r:id="rId117"/>
    <p:sldId id="311" r:id="rId118"/>
    <p:sldId id="312" r:id="rId119"/>
    <p:sldId id="313" r:id="rId120"/>
    <p:sldId id="314" r:id="rId121"/>
  </p:sldIdLst>
  <p:sldSz cx="12192000" cy="6858000"/>
  <p:notesSz cx="6858000" cy="9144000"/>
  <p:custDataLst>
    <p:tags r:id="rId123"/>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118" userDrawn="1">
          <p15:clr>
            <a:srgbClr val="A4A3A4"/>
          </p15:clr>
        </p15:guide>
        <p15:guide id="2" orient="horz" pos="459" userDrawn="1">
          <p15:clr>
            <a:srgbClr val="A4A3A4"/>
          </p15:clr>
        </p15:guide>
        <p15:guide id="3" orient="horz" pos="75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90209B-C905-AD40-6428-44F74133D18D}" name="Sonia Pisa" initials="SP" userId="S::sonia.pisa@ampersandconsulting.es::da4e2402-b3e9-4f95-9eff-e8e4613b1452" providerId="AD"/>
  <p188:author id="{CD5A52D2-B444-533A-EBAA-0B1EAE7429E8}" name="Daniel Rey Aldana" initials="DRA" userId="9b75c547c253463d" providerId="Windows Live"/>
  <p188:author id="{7E09FAED-7A98-559E-2D99-D4D7982E16E5}" name="Iratxe Escobar" initials="IE" userId="S::iratxe.escobar@ampersandconsulting.es::c504b72e-4c44-413f-bbfd-4a27e56cd520" providerId="AD"/>
  <p188:author id="{D9B528EE-5DD7-91FB-B780-8F0DFA9605E3}" name="Marta Clariana Colet" initials="MCC" userId="S::mclariana@almirall.com::6c19f009-d79f-4509-98f9-5b5d8beb2e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FE4"/>
    <a:srgbClr val="006782"/>
    <a:srgbClr val="E20F64"/>
    <a:srgbClr val="65426D"/>
    <a:srgbClr val="0084A8"/>
    <a:srgbClr val="8BAABC"/>
    <a:srgbClr val="009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60" y="60"/>
      </p:cViewPr>
      <p:guideLst>
        <p:guide pos="1118"/>
        <p:guide orient="horz" pos="459"/>
        <p:guide orient="horz" pos="7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128"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omments/modernComment_10D_D4781709.xml><?xml version="1.0" encoding="utf-8"?>
<p188:cmLst xmlns:a="http://schemas.openxmlformats.org/drawingml/2006/main" xmlns:r="http://schemas.openxmlformats.org/officeDocument/2006/relationships" xmlns:p188="http://schemas.microsoft.com/office/powerpoint/2018/8/main">
  <p188:cm id="{1328791E-4FB8-42AF-951F-407BFB3B2DB2}" authorId="{D9B528EE-5DD7-91FB-B780-8F0DFA9605E3}" created="2023-05-15T20:23:27.756">
    <pc:sldMkLst xmlns:pc="http://schemas.microsoft.com/office/powerpoint/2013/main/command">
      <pc:docMk/>
      <pc:sldMk cId="3564640009" sldId="269"/>
    </pc:sldMkLst>
    <p188:txBody>
      <a:bodyPr/>
      <a:lstStyle/>
      <a:p>
        <a:r>
          <a:rPr lang="en-US"/>
          <a:t>Caso clínico de Artritis psoriasica de back-up por si alguien lo quiere usar</a:t>
        </a:r>
      </a:p>
    </p188:txBody>
  </p188:cm>
</p188:cmLst>
</file>

<file path=ppt/comments/modernComment_142_BE1196F1.xml><?xml version="1.0" encoding="utf-8"?>
<p188:cmLst xmlns:a="http://schemas.openxmlformats.org/drawingml/2006/main" xmlns:r="http://schemas.openxmlformats.org/officeDocument/2006/relationships" xmlns:p188="http://schemas.microsoft.com/office/powerpoint/2018/8/main">
  <p188:cm id="{D2B6FD5E-52B7-4B8D-84BE-2EAD4E23E887}" authorId="{CD5A52D2-B444-533A-EBAA-0B1EAE7429E8}" created="2023-03-22T15:40:17.804">
    <pc:sldMkLst xmlns:pc="http://schemas.microsoft.com/office/powerpoint/2013/main/command">
      <pc:docMk/>
      <pc:sldMk cId="3188823793" sldId="322"/>
    </pc:sldMkLst>
    <p188:txBody>
      <a:bodyPr/>
      <a:lstStyle/>
      <a:p>
        <a:r>
          <a:rPr lang="es-ES"/>
          <a:t>Dejamos esta diapo de backup por si alguien la quiere usar</a:t>
        </a:r>
      </a:p>
    </p188:txBody>
  </p188:cm>
</p188:cmLst>
</file>

<file path=ppt/comments/modernComment_172_67BA4B37.xml><?xml version="1.0" encoding="utf-8"?>
<p188:cmLst xmlns:a="http://schemas.openxmlformats.org/drawingml/2006/main" xmlns:r="http://schemas.openxmlformats.org/officeDocument/2006/relationships" xmlns:p188="http://schemas.microsoft.com/office/powerpoint/2018/8/main">
  <p188:cm id="{BB6937D9-3E5F-4DE0-95F6-19ADA05CE7D7}" authorId="{CD5A52D2-B444-533A-EBAA-0B1EAE7429E8}" status="resolved" created="2023-01-22T09:32:31.960" complete="100000">
    <ac:deMkLst xmlns:ac="http://schemas.microsoft.com/office/drawing/2013/main/command">
      <pc:docMk xmlns:pc="http://schemas.microsoft.com/office/powerpoint/2013/main/command"/>
      <pc:sldMk xmlns:pc="http://schemas.microsoft.com/office/powerpoint/2013/main/command" cId="1740262199" sldId="370"/>
      <ac:picMk id="10" creationId="{70EEF1F6-03E6-28F3-0F98-944F755A09AA}"/>
    </ac:deMkLst>
    <p188:txBody>
      <a:bodyPr/>
      <a:lstStyle/>
      <a:p>
        <a:r>
          <a:rPr lang="es-ES"/>
          <a:t>Esta foto hay que sustituirla por otra similar que podamos usar en la presentacion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32244-FA5D-41E3-9712-C1C59CF2B567}" type="datetimeFigureOut">
              <a:rPr lang="es-ES" smtClean="0"/>
              <a:t>15/05/2023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25734-46AA-4906-86A1-613B38FACA96}" type="slidenum">
              <a:rPr lang="es-ES" smtClean="0"/>
              <a:t>‹#›</a:t>
            </a:fld>
            <a:endParaRPr lang="es-ES"/>
          </a:p>
        </p:txBody>
      </p:sp>
    </p:spTree>
    <p:extLst>
      <p:ext uri="{BB962C8B-B14F-4D97-AF65-F5344CB8AC3E}">
        <p14:creationId xmlns:p14="http://schemas.microsoft.com/office/powerpoint/2010/main" val="3649590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vert="horz" lIns="94192" tIns="47096" rIns="94192" bIns="47096" rtlCol="0" anchor="b"/>
          <a:lstStyle/>
          <a:p>
            <a:pPr marL="0" marR="0" lvl="0" indent="0" algn="r" defTabSz="914291" rtl="0" eaLnBrk="1" fontAlgn="auto" latinLnBrk="0" hangingPunct="1">
              <a:lnSpc>
                <a:spcPct val="100000"/>
              </a:lnSpc>
              <a:spcBef>
                <a:spcPts val="0"/>
              </a:spcBef>
              <a:spcAft>
                <a:spcPts val="0"/>
              </a:spcAft>
              <a:buClrTx/>
              <a:buSzTx/>
              <a:buFontTx/>
              <a:buNone/>
              <a:tabLst/>
              <a:defRPr/>
            </a:pPr>
            <a:fld id="{3F7321CA-5967-4450-B9EC-FC890A4A77A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29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619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504DF-DB65-4385-A032-B66D9A3991F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20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En comparación con los pacientes hipertensos sin psoriasis, los pacientes con psoriasis con hipertensión tenían 5 veces más probabilidades de estar en un régimen antihipertensivo de monoterapia (IC 95 % 3.607.05), 9,5 veces más probabilidades de estar en terapia antihipertensiva dual (IC 95 % 6,68–13,65), 16,5 veces más probabilidades de estar en un régimen antihipertensivo triple (IC 95 % 11,01–24,84 ), y 19,9 veces más probabilidades de recibir terapia cuádruple o agente de acción central (95 % IC 10,58–37,33) en análisis multivariable después de ajustar por factores de riesgo cardíaco tradicionales.</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C8F2D-5AC7-41FB-8181-ACF6EC9D634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9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La guía europea de HTA identifica los trastornos autoinmunitarios y otras enfermedades inflamatorias (como puede ser la psoriasis) como modificadores específicos del riesgo cardiovascular en pacientes con HTA. Esto tiene relevancia en pacientes con un riesgo cardiovascular moderado ya que la presencia de psoriasis puede reclasificar el riesgo cardiovascular y pasar a ser un paciente con un riesgo cardiovascular alto y esto modifica las decisiones de tratamiento</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C8F2D-5AC7-41FB-8181-ACF6EC9D634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08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estudio lo que refleja es que el uso de fármacos antihipertensivos aumenta claramente la incidencia de psoriasis en comparación con pacientes que no toman este tipo de fármacos. Solo es necesario remarcar en esta diapositiva como el resultado del </a:t>
            </a:r>
            <a:r>
              <a:rPr lang="es-ES" dirty="0" err="1"/>
              <a:t>metanalisis</a:t>
            </a:r>
            <a:r>
              <a:rPr lang="es-ES" dirty="0"/>
              <a:t> (fila remarcada con un cuadro verde) demuestra ese aumento de la incidencia de la patología independientemente del grupo terapéutico usado en el tratamiento de la HTA</a:t>
            </a:r>
          </a:p>
        </p:txBody>
      </p:sp>
      <p:sp>
        <p:nvSpPr>
          <p:cNvPr id="4" name="Marcador de número de diapositiva 3"/>
          <p:cNvSpPr>
            <a:spLocks noGrp="1"/>
          </p:cNvSpPr>
          <p:nvPr>
            <p:ph type="sldNum" sz="quarter" idx="5"/>
          </p:nvPr>
        </p:nvSpPr>
        <p:spPr/>
        <p:txBody>
          <a:bodyPr/>
          <a:lstStyle/>
          <a:p>
            <a:fld id="{7FA25734-46AA-4906-86A1-613B38FACA96}" type="slidenum">
              <a:rPr lang="es-ES" smtClean="0"/>
              <a:t>46</a:t>
            </a:fld>
            <a:endParaRPr lang="es-ES"/>
          </a:p>
        </p:txBody>
      </p:sp>
    </p:spTree>
    <p:extLst>
      <p:ext uri="{BB962C8B-B14F-4D97-AF65-F5344CB8AC3E}">
        <p14:creationId xmlns:p14="http://schemas.microsoft.com/office/powerpoint/2010/main" val="205656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r>
              <a:rPr lang="es-ES" dirty="0"/>
              <a:t>En esta diapositiva se recogen las recomendaciones de la AHA sobre la necesidad de intensificar precozmente el tratamiento hipolipemiante ante la presencia de factores que incrementan el riesgo de ECV como la psoriasis</a:t>
            </a:r>
          </a:p>
          <a:p>
            <a:pPr lvl="1"/>
            <a:r>
              <a:rPr lang="es-ES" dirty="0"/>
              <a:t>Recomiendan que en adultos con un </a:t>
            </a:r>
            <a:r>
              <a:rPr lang="es-ES" b="1" dirty="0"/>
              <a:t>RCV calculado intermedio (≥7,5% a &lt;20%) </a:t>
            </a:r>
            <a:r>
              <a:rPr lang="es-ES" dirty="0"/>
              <a:t>y la presencia de factores que incrementan el riesgo de ECV </a:t>
            </a:r>
            <a:r>
              <a:rPr lang="es-ES" b="1" dirty="0"/>
              <a:t>se inicie o intensifique el tratamiento con estatinas</a:t>
            </a:r>
            <a:r>
              <a:rPr lang="es-ES" dirty="0"/>
              <a:t>. </a:t>
            </a:r>
            <a:r>
              <a:rPr lang="es-ES" baseline="30000" dirty="0"/>
              <a:t>(2)</a:t>
            </a:r>
          </a:p>
          <a:p>
            <a:pPr lvl="1"/>
            <a:r>
              <a:rPr lang="es-ES" dirty="0"/>
              <a:t>En pacientes con un </a:t>
            </a:r>
            <a:r>
              <a:rPr lang="es-ES" b="1" dirty="0"/>
              <a:t>riesgo limite (5% al &lt;7,5%) </a:t>
            </a:r>
            <a:r>
              <a:rPr lang="es-ES" dirty="0"/>
              <a:t>y la presencia de factores que incrementan el riesgo de ECV, </a:t>
            </a:r>
            <a:r>
              <a:rPr lang="es-ES" b="1" dirty="0"/>
              <a:t>puede justificar el inicio de tratamiento con una estatina de intensidad moderada. </a:t>
            </a:r>
            <a:r>
              <a:rPr lang="es-ES" baseline="30000" dirty="0"/>
              <a:t>(2)</a:t>
            </a:r>
            <a:r>
              <a:rPr lang="es-ES" b="1" dirty="0"/>
              <a:t> </a:t>
            </a:r>
          </a:p>
          <a:p>
            <a:endParaRPr lang="es-ES" dirty="0"/>
          </a:p>
        </p:txBody>
      </p:sp>
      <p:sp>
        <p:nvSpPr>
          <p:cNvPr id="4" name="Marcador de número de diapositiva 3"/>
          <p:cNvSpPr>
            <a:spLocks noGrp="1"/>
          </p:cNvSpPr>
          <p:nvPr>
            <p:ph type="sldNum" sz="quarter" idx="5"/>
          </p:nvPr>
        </p:nvSpPr>
        <p:spPr/>
        <p:txBody>
          <a:bodyPr/>
          <a:lstStyle/>
          <a:p>
            <a:fld id="{7FA25734-46AA-4906-86A1-613B38FACA96}" type="slidenum">
              <a:rPr lang="es-ES" smtClean="0"/>
              <a:t>50</a:t>
            </a:fld>
            <a:endParaRPr lang="es-ES"/>
          </a:p>
        </p:txBody>
      </p:sp>
    </p:spTree>
    <p:extLst>
      <p:ext uri="{BB962C8B-B14F-4D97-AF65-F5344CB8AC3E}">
        <p14:creationId xmlns:p14="http://schemas.microsoft.com/office/powerpoint/2010/main" val="541640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Algoritmo de tratamiento del paciente con diabetes en función del condicionante clínico predominante o el grado de control glucémico de la redGDPS</a:t>
            </a:r>
          </a:p>
        </p:txBody>
      </p:sp>
      <p:sp>
        <p:nvSpPr>
          <p:cNvPr id="4" name="Marcador de número de diapositiva 3"/>
          <p:cNvSpPr>
            <a:spLocks noGrp="1"/>
          </p:cNvSpPr>
          <p:nvPr>
            <p:ph type="sldNum" sz="quarter" idx="5"/>
          </p:nvPr>
        </p:nvSpPr>
        <p:spPr/>
        <p:txBody>
          <a:bodyPr/>
          <a:lstStyle/>
          <a:p>
            <a:fld id="{7FA25734-46AA-4906-86A1-613B38FACA96}" type="slidenum">
              <a:rPr lang="es-ES" smtClean="0"/>
              <a:t>63</a:t>
            </a:fld>
            <a:endParaRPr lang="es-ES"/>
          </a:p>
        </p:txBody>
      </p:sp>
    </p:spTree>
    <p:extLst>
      <p:ext uri="{BB962C8B-B14F-4D97-AF65-F5344CB8AC3E}">
        <p14:creationId xmlns:p14="http://schemas.microsoft.com/office/powerpoint/2010/main" val="1758932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766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11C5E-359E-624C-B545-330FD87E7F02}"/>
              </a:ext>
            </a:extLst>
          </p:cNvPr>
          <p:cNvSpPr>
            <a:spLocks noGrp="1"/>
          </p:cNvSpPr>
          <p:nvPr>
            <p:ph type="ctrTitle" hasCustomPrompt="1"/>
          </p:nvPr>
        </p:nvSpPr>
        <p:spPr>
          <a:xfrm>
            <a:off x="2169753" y="2979596"/>
            <a:ext cx="9498105" cy="1099431"/>
          </a:xfrm>
          <a:noFill/>
        </p:spPr>
        <p:txBody>
          <a:bodyPr anchor="b">
            <a:normAutofit/>
          </a:bodyPr>
          <a:lstStyle>
            <a:lvl1pPr algn="r">
              <a:defRPr sz="4500">
                <a:solidFill>
                  <a:srgbClr val="EB949A"/>
                </a:solidFill>
                <a:latin typeface="Arial" panose="020B0604020202020204" pitchFamily="34" charset="0"/>
                <a:cs typeface="Arial" panose="020B0604020202020204" pitchFamily="34" charset="0"/>
              </a:defRPr>
            </a:lvl1pPr>
          </a:lstStyle>
          <a:p>
            <a:r>
              <a:rPr lang="es-ES"/>
              <a:t>Clic para editar título</a:t>
            </a:r>
          </a:p>
        </p:txBody>
      </p:sp>
      <p:sp>
        <p:nvSpPr>
          <p:cNvPr id="3" name="Subtítulo 2">
            <a:extLst>
              <a:ext uri="{FF2B5EF4-FFF2-40B4-BE49-F238E27FC236}">
                <a16:creationId xmlns:a16="http://schemas.microsoft.com/office/drawing/2014/main" id="{16D899FB-798E-0B41-9570-2101619F3714}"/>
              </a:ext>
            </a:extLst>
          </p:cNvPr>
          <p:cNvSpPr>
            <a:spLocks noGrp="1"/>
          </p:cNvSpPr>
          <p:nvPr>
            <p:ph type="subTitle" idx="1" hasCustomPrompt="1"/>
          </p:nvPr>
        </p:nvSpPr>
        <p:spPr>
          <a:xfrm>
            <a:off x="2169754" y="4171103"/>
            <a:ext cx="9498106" cy="557355"/>
          </a:xfrm>
        </p:spPr>
        <p:txBody>
          <a:bodyPr>
            <a:normAutofit/>
          </a:bodyPr>
          <a:lstStyle>
            <a:lvl1pPr marL="0" indent="0" algn="r">
              <a:buNone/>
              <a:defRPr sz="1800">
                <a:solidFill>
                  <a:srgbClr val="EB949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336382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702495" y="348066"/>
            <a:ext cx="8198217" cy="565035"/>
          </a:xfrm>
        </p:spPr>
        <p:txBody>
          <a:bodyPr anchor="t"/>
          <a:lstStyle>
            <a:lvl1pPr algn="l">
              <a:defRPr b="1">
                <a:solidFill>
                  <a:srgbClr val="EB949A"/>
                </a:solidFill>
                <a:latin typeface="Arial" panose="020B0604020202020204" pitchFamily="34" charset="0"/>
                <a:cs typeface="Arial" panose="020B0604020202020204" pitchFamily="34" charset="0"/>
              </a:defRPr>
            </a:lvl1pPr>
          </a:lstStyle>
          <a:p>
            <a:r>
              <a:rPr lang="es-ES"/>
              <a:t>Clic para editar título</a:t>
            </a:r>
            <a:br>
              <a:rPr lang="es-ES"/>
            </a:br>
            <a:endParaRPr lang="es-ES_tradnl"/>
          </a:p>
        </p:txBody>
      </p:sp>
      <p:sp>
        <p:nvSpPr>
          <p:cNvPr id="3" name="Marcador de contenido 2"/>
          <p:cNvSpPr>
            <a:spLocks noGrp="1"/>
          </p:cNvSpPr>
          <p:nvPr>
            <p:ph idx="1"/>
          </p:nvPr>
        </p:nvSpPr>
        <p:spPr>
          <a:xfrm>
            <a:off x="541056" y="1995279"/>
            <a:ext cx="11109605" cy="2867442"/>
          </a:xfrm>
        </p:spPr>
        <p:txBody>
          <a:bodyPr>
            <a:normAutofit/>
          </a:bodyPr>
          <a:lstStyle>
            <a:lvl1pPr algn="l">
              <a:lnSpc>
                <a:spcPts val="2400"/>
              </a:lnSpc>
              <a:defRPr sz="2000" baseline="0">
                <a:solidFill>
                  <a:srgbClr val="006782"/>
                </a:solidFill>
                <a:latin typeface="Arial" panose="020B0604020202020204" pitchFamily="34" charset="0"/>
                <a:cs typeface="Arial" panose="020B0604020202020204" pitchFamily="34" charset="0"/>
              </a:defRPr>
            </a:lvl1pPr>
            <a:lvl2pPr algn="l">
              <a:lnSpc>
                <a:spcPts val="2400"/>
              </a:lnSpc>
              <a:defRPr sz="2000" baseline="0">
                <a:solidFill>
                  <a:srgbClr val="006782"/>
                </a:solidFill>
                <a:latin typeface="Arial" panose="020B0604020202020204" pitchFamily="34" charset="0"/>
                <a:cs typeface="Arial" panose="020B0604020202020204" pitchFamily="34" charset="0"/>
              </a:defRPr>
            </a:lvl2pPr>
            <a:lvl3pPr algn="l">
              <a:lnSpc>
                <a:spcPts val="2400"/>
              </a:lnSpc>
              <a:defRPr sz="1800" baseline="0">
                <a:solidFill>
                  <a:srgbClr val="006782"/>
                </a:solidFill>
                <a:latin typeface="Arial" panose="020B0604020202020204" pitchFamily="34" charset="0"/>
                <a:cs typeface="Arial" panose="020B0604020202020204" pitchFamily="34" charset="0"/>
              </a:defRPr>
            </a:lvl3pPr>
            <a:lvl4pPr algn="l">
              <a:lnSpc>
                <a:spcPts val="2400"/>
              </a:lnSpc>
              <a:defRPr sz="1800" baseline="0">
                <a:solidFill>
                  <a:srgbClr val="006782"/>
                </a:solidFill>
                <a:latin typeface="Arial" panose="020B0604020202020204" pitchFamily="34" charset="0"/>
                <a:cs typeface="Arial" panose="020B0604020202020204" pitchFamily="34" charset="0"/>
              </a:defRPr>
            </a:lvl4pPr>
            <a:lvl5pPr algn="l">
              <a:lnSpc>
                <a:spcPts val="2400"/>
              </a:lnSpc>
              <a:defRPr sz="1800" baseline="0">
                <a:solidFill>
                  <a:srgbClr val="006782"/>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0" name="Marcador de texto 9"/>
          <p:cNvSpPr>
            <a:spLocks noGrp="1"/>
          </p:cNvSpPr>
          <p:nvPr>
            <p:ph type="body" sz="quarter" idx="13" hasCustomPrompt="1"/>
          </p:nvPr>
        </p:nvSpPr>
        <p:spPr>
          <a:xfrm>
            <a:off x="1702776" y="913101"/>
            <a:ext cx="8198216" cy="380711"/>
          </a:xfrm>
        </p:spPr>
        <p:txBody>
          <a:bodyPr anchor="t">
            <a:normAutofit/>
          </a:bodyPr>
          <a:lstStyle>
            <a:lvl1pPr marL="0" indent="0" algn="l">
              <a:buFontTx/>
              <a:buNone/>
              <a:defRPr sz="2000">
                <a:solidFill>
                  <a:srgbClr val="EB949A"/>
                </a:solidFill>
                <a:latin typeface="Arial" panose="020B0604020202020204" pitchFamily="34" charset="0"/>
                <a:cs typeface="Arial" panose="020B0604020202020204" pitchFamily="34" charset="0"/>
              </a:defRPr>
            </a:lvl1pPr>
          </a:lstStyle>
          <a:p>
            <a:pPr lvl="0"/>
            <a:r>
              <a:rPr lang="es-ES"/>
              <a:t>Clic para editar subtítulo</a:t>
            </a:r>
            <a:endParaRPr lang="es-ES_tradnl"/>
          </a:p>
        </p:txBody>
      </p:sp>
      <p:pic>
        <p:nvPicPr>
          <p:cNvPr id="7" name="Imagen 6">
            <a:extLst>
              <a:ext uri="{FF2B5EF4-FFF2-40B4-BE49-F238E27FC236}">
                <a16:creationId xmlns:a16="http://schemas.microsoft.com/office/drawing/2014/main" id="{DBAD3D22-6CC7-BA48-9078-6F0675CE6856}"/>
              </a:ext>
            </a:extLst>
          </p:cNvPr>
          <p:cNvPicPr>
            <a:picLocks noChangeAspect="1"/>
          </p:cNvPicPr>
          <p:nvPr userDrawn="1"/>
        </p:nvPicPr>
        <p:blipFill>
          <a:blip r:embed="rId3"/>
          <a:stretch>
            <a:fillRect/>
          </a:stretch>
        </p:blipFill>
        <p:spPr>
          <a:xfrm>
            <a:off x="10938545" y="6242886"/>
            <a:ext cx="830261" cy="296522"/>
          </a:xfrm>
          <a:prstGeom prst="rect">
            <a:avLst/>
          </a:prstGeom>
        </p:spPr>
      </p:pic>
      <p:pic>
        <p:nvPicPr>
          <p:cNvPr id="4" name="Imagen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0696" y="261211"/>
            <a:ext cx="1788110" cy="447028"/>
          </a:xfrm>
          <a:prstGeom prst="rect">
            <a:avLst/>
          </a:prstGeom>
        </p:spPr>
      </p:pic>
    </p:spTree>
    <p:extLst>
      <p:ext uri="{BB962C8B-B14F-4D97-AF65-F5344CB8AC3E}">
        <p14:creationId xmlns:p14="http://schemas.microsoft.com/office/powerpoint/2010/main" val="3469739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824318" y="2326607"/>
            <a:ext cx="9797138" cy="1102393"/>
          </a:xfrm>
        </p:spPr>
        <p:txBody>
          <a:bodyPr anchor="b">
            <a:normAutofit/>
          </a:bodyPr>
          <a:lstStyle>
            <a:lvl1pPr algn="r">
              <a:defRPr sz="4500">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1824318" y="3521076"/>
            <a:ext cx="9797138" cy="748119"/>
          </a:xfrm>
        </p:spPr>
        <p:txBody>
          <a:bodyPr>
            <a:normAutofit/>
          </a:bodyPr>
          <a:lstStyle>
            <a:lvl1pPr marL="0" indent="0" algn="r">
              <a:buNone/>
              <a:defRPr sz="1800" spc="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27341" y="-1870534"/>
            <a:ext cx="1294115" cy="466949"/>
          </a:xfrm>
          <a:prstGeom prst="rect">
            <a:avLst/>
          </a:prstGeom>
        </p:spPr>
      </p:pic>
    </p:spTree>
    <p:extLst>
      <p:ext uri="{BB962C8B-B14F-4D97-AF65-F5344CB8AC3E}">
        <p14:creationId xmlns:p14="http://schemas.microsoft.com/office/powerpoint/2010/main" val="333019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ítulo y objeto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4FE663-3B5E-C242-A949-72302238D2F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259829" y="96435"/>
            <a:ext cx="11642361" cy="894048"/>
          </a:xfrm>
        </p:spPr>
        <p:txBody>
          <a:bodyPr>
            <a:noAutofit/>
          </a:bodyPr>
          <a:lstStyle>
            <a:lvl1pPr>
              <a:defRPr sz="2800"/>
            </a:lvl1pPr>
          </a:lstStyle>
          <a:p>
            <a:r>
              <a:rPr lang="es-ES"/>
              <a:t>Haga clic para modificar el estilo de título del patrón</a:t>
            </a:r>
            <a:endParaRPr lang="en-US"/>
          </a:p>
        </p:txBody>
      </p:sp>
      <p:sp>
        <p:nvSpPr>
          <p:cNvPr id="3" name="Content Placeholder 2"/>
          <p:cNvSpPr>
            <a:spLocks noGrp="1"/>
          </p:cNvSpPr>
          <p:nvPr>
            <p:ph idx="1"/>
          </p:nvPr>
        </p:nvSpPr>
        <p:spPr>
          <a:xfrm>
            <a:off x="259829" y="1559711"/>
            <a:ext cx="11642361" cy="4246316"/>
          </a:xfrm>
        </p:spPr>
        <p:txBody>
          <a:bodyPr/>
          <a:lstStyle>
            <a:lvl1pPr>
              <a:defRPr sz="2100">
                <a:solidFill>
                  <a:srgbClr val="1EA9E3"/>
                </a:solidFill>
              </a:defRPr>
            </a:lvl1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10" name="Imagen 9">
            <a:extLst>
              <a:ext uri="{FF2B5EF4-FFF2-40B4-BE49-F238E27FC236}">
                <a16:creationId xmlns:a16="http://schemas.microsoft.com/office/drawing/2014/main" id="{8142253F-874E-DF42-98A8-DD88ACCED5C3}"/>
              </a:ext>
            </a:extLst>
          </p:cNvPr>
          <p:cNvPicPr>
            <a:picLocks noChangeAspect="1"/>
          </p:cNvPicPr>
          <p:nvPr userDrawn="1"/>
        </p:nvPicPr>
        <p:blipFill>
          <a:blip r:embed="rId3"/>
          <a:stretch>
            <a:fillRect/>
          </a:stretch>
        </p:blipFill>
        <p:spPr>
          <a:xfrm>
            <a:off x="10633039" y="5830309"/>
            <a:ext cx="1381600" cy="859104"/>
          </a:xfrm>
          <a:prstGeom prst="rect">
            <a:avLst/>
          </a:prstGeom>
        </p:spPr>
      </p:pic>
      <p:sp>
        <p:nvSpPr>
          <p:cNvPr id="5" name="Marcador de contenido 4">
            <a:extLst>
              <a:ext uri="{FF2B5EF4-FFF2-40B4-BE49-F238E27FC236}">
                <a16:creationId xmlns:a16="http://schemas.microsoft.com/office/drawing/2014/main" id="{06300DB3-48FE-C741-87DF-F21859841A02}"/>
              </a:ext>
            </a:extLst>
          </p:cNvPr>
          <p:cNvSpPr>
            <a:spLocks noGrp="1"/>
          </p:cNvSpPr>
          <p:nvPr>
            <p:ph sz="quarter" idx="10" hasCustomPrompt="1"/>
          </p:nvPr>
        </p:nvSpPr>
        <p:spPr>
          <a:xfrm>
            <a:off x="509665" y="5903385"/>
            <a:ext cx="10044035" cy="712275"/>
          </a:xfrm>
        </p:spPr>
        <p:txBody>
          <a:bodyPr>
            <a:normAutofit/>
          </a:bodyPr>
          <a:lstStyle>
            <a:lvl1pPr marL="0" indent="0">
              <a:buNone/>
              <a:defRPr sz="1100">
                <a:solidFill>
                  <a:srgbClr val="646B74"/>
                </a:solidFill>
              </a:defRPr>
            </a:lvl1pPr>
          </a:lstStyle>
          <a:p>
            <a:pPr lvl="0"/>
            <a:r>
              <a:rPr lang="es-ES"/>
              <a:t>Referencias</a:t>
            </a:r>
          </a:p>
        </p:txBody>
      </p:sp>
    </p:spTree>
    <p:extLst>
      <p:ext uri="{BB962C8B-B14F-4D97-AF65-F5344CB8AC3E}">
        <p14:creationId xmlns:p14="http://schemas.microsoft.com/office/powerpoint/2010/main" val="260651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D03B78-6BEE-1E48-A46F-289A1BD75F86}"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15/05/2023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B3228-1838-484C-AB36-D5E04E1B53B5}"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8296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En blanc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D5EED88-E23B-5741-A0C7-996CE29999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Marcador de texto 15">
            <a:extLst>
              <a:ext uri="{FF2B5EF4-FFF2-40B4-BE49-F238E27FC236}">
                <a16:creationId xmlns:a16="http://schemas.microsoft.com/office/drawing/2014/main" id="{4A468910-2226-F74F-BD0C-34ADF3CFB9D5}"/>
              </a:ext>
            </a:extLst>
          </p:cNvPr>
          <p:cNvSpPr>
            <a:spLocks noGrp="1"/>
          </p:cNvSpPr>
          <p:nvPr>
            <p:ph type="body" sz="quarter" idx="10" hasCustomPrompt="1"/>
          </p:nvPr>
        </p:nvSpPr>
        <p:spPr>
          <a:xfrm>
            <a:off x="4967571" y="498725"/>
            <a:ext cx="6851748" cy="3549651"/>
          </a:xfrm>
        </p:spPr>
        <p:txBody>
          <a:bodyPr anchor="b">
            <a:normAutofit/>
          </a:bodyPr>
          <a:lstStyle>
            <a:lvl1pPr marL="0" indent="0">
              <a:buNone/>
              <a:defRPr sz="4700" b="1" i="0">
                <a:solidFill>
                  <a:srgbClr val="15487B"/>
                </a:solidFill>
                <a:latin typeface="Arial Black" panose="020B0604020202020204" pitchFamily="34" charset="0"/>
                <a:cs typeface="Arial Black" panose="020B0604020202020204" pitchFamily="34" charset="0"/>
              </a:defRPr>
            </a:lvl1pPr>
          </a:lstStyle>
          <a:p>
            <a:pPr lvl="0"/>
            <a:r>
              <a:rPr lang="es-ES"/>
              <a:t>INTRODUCE </a:t>
            </a:r>
          </a:p>
          <a:p>
            <a:pPr lvl="0"/>
            <a:r>
              <a:rPr lang="es-ES"/>
              <a:t>AQUÍ EL TÍTULO</a:t>
            </a:r>
          </a:p>
        </p:txBody>
      </p:sp>
      <p:pic>
        <p:nvPicPr>
          <p:cNvPr id="9" name="Imagen 8">
            <a:extLst>
              <a:ext uri="{FF2B5EF4-FFF2-40B4-BE49-F238E27FC236}">
                <a16:creationId xmlns:a16="http://schemas.microsoft.com/office/drawing/2014/main" id="{375F9F48-7AEF-6B4F-9C11-291D2A5E454C}"/>
              </a:ext>
            </a:extLst>
          </p:cNvPr>
          <p:cNvPicPr>
            <a:picLocks noChangeAspect="1"/>
          </p:cNvPicPr>
          <p:nvPr userDrawn="1"/>
        </p:nvPicPr>
        <p:blipFill>
          <a:blip r:embed="rId3"/>
          <a:stretch>
            <a:fillRect/>
          </a:stretch>
        </p:blipFill>
        <p:spPr>
          <a:xfrm>
            <a:off x="9898058" y="5436976"/>
            <a:ext cx="1921261" cy="1194675"/>
          </a:xfrm>
          <a:prstGeom prst="rect">
            <a:avLst/>
          </a:prstGeom>
        </p:spPr>
      </p:pic>
    </p:spTree>
    <p:extLst>
      <p:ext uri="{BB962C8B-B14F-4D97-AF65-F5344CB8AC3E}">
        <p14:creationId xmlns:p14="http://schemas.microsoft.com/office/powerpoint/2010/main" val="295505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15/05/2023</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a:t>
            </a:fld>
            <a:endParaRPr lang="es-ES"/>
          </a:p>
        </p:txBody>
      </p:sp>
    </p:spTree>
    <p:extLst>
      <p:ext uri="{BB962C8B-B14F-4D97-AF65-F5344CB8AC3E}">
        <p14:creationId xmlns:p14="http://schemas.microsoft.com/office/powerpoint/2010/main" val="406652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3200" b="1" kern="1200">
          <a:solidFill>
            <a:srgbClr val="013464"/>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AAC1E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AC1E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AC1E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AC1E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svg"/><Relationship Id="rId7" Type="http://schemas.openxmlformats.org/officeDocument/2006/relationships/image" Target="../media/image34.sv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xml"/><Relationship Id="rId16" Type="http://schemas.openxmlformats.org/officeDocument/2006/relationships/image" Target="../media/image52.svg"/><Relationship Id="rId1" Type="http://schemas.openxmlformats.org/officeDocument/2006/relationships/slideLayout" Target="../slideLayouts/slideLayout3.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6.sv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16%2Fj.ad.2020.06.004" TargetMode="External"/><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10D_D478170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microsoft.com/office/2018/10/relationships/comments" Target="../comments/modernComment_142_BE1196F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hyperlink" Target="https://www.hepatitisc.uw.edu/page/clinical-calculators/fib-4"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6.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aedv.es/calculadora-pasi/" TargetMode="External"/><Relationship Id="rId2" Type="http://schemas.microsoft.com/office/2018/10/relationships/comments" Target="../comments/modernComment_172_67BA4B37.xml"/><Relationship Id="rId1" Type="http://schemas.openxmlformats.org/officeDocument/2006/relationships/slideLayout" Target="../slideLayouts/slideLayout3.xml"/><Relationship Id="rId5" Type="http://schemas.openxmlformats.org/officeDocument/2006/relationships/image" Target="../media/image89.jpeg"/><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sv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BEBFEF0-27BD-43AD-437F-ED94E8A6B7C3}"/>
              </a:ext>
            </a:extLst>
          </p:cNvPr>
          <p:cNvSpPr>
            <a:spLocks noGrp="1"/>
          </p:cNvSpPr>
          <p:nvPr>
            <p:ph type="ctrTitle"/>
          </p:nvPr>
        </p:nvSpPr>
        <p:spPr>
          <a:xfrm>
            <a:off x="2169755" y="2686897"/>
            <a:ext cx="9498105" cy="1099431"/>
          </a:xfrm>
        </p:spPr>
        <p:txBody>
          <a:bodyPr/>
          <a:lstStyle/>
          <a:p>
            <a:r>
              <a:rPr lang="es-ES"/>
              <a:t>Comorbilidades </a:t>
            </a:r>
          </a:p>
        </p:txBody>
      </p:sp>
      <p:sp>
        <p:nvSpPr>
          <p:cNvPr id="5" name="Subtítulo 4">
            <a:extLst>
              <a:ext uri="{FF2B5EF4-FFF2-40B4-BE49-F238E27FC236}">
                <a16:creationId xmlns:a16="http://schemas.microsoft.com/office/drawing/2014/main" id="{546859B0-B89C-24F9-4EA1-6D8A61C7019D}"/>
              </a:ext>
            </a:extLst>
          </p:cNvPr>
          <p:cNvSpPr>
            <a:spLocks noGrp="1"/>
          </p:cNvSpPr>
          <p:nvPr>
            <p:ph type="subTitle" idx="1"/>
          </p:nvPr>
        </p:nvSpPr>
        <p:spPr>
          <a:xfrm>
            <a:off x="2169754" y="3911044"/>
            <a:ext cx="9498106" cy="1880562"/>
          </a:xfrm>
        </p:spPr>
        <p:txBody>
          <a:bodyPr vert="horz" lIns="91440" tIns="45720" rIns="91440" bIns="45720" rtlCol="0" anchor="t">
            <a:normAutofit fontScale="55000" lnSpcReduction="20000"/>
          </a:bodyPr>
          <a:lstStyle/>
          <a:p>
            <a:r>
              <a:rPr lang="es-ES" dirty="0">
                <a:latin typeface="Arial"/>
                <a:cs typeface="Arial"/>
              </a:rPr>
              <a:t>Dr. Manel Velasco Pastor</a:t>
            </a:r>
          </a:p>
          <a:p>
            <a:r>
              <a:rPr lang="es-ES" dirty="0">
                <a:latin typeface="Arial"/>
                <a:cs typeface="Arial"/>
              </a:rPr>
              <a:t>Servicio de Dermatología</a:t>
            </a:r>
          </a:p>
          <a:p>
            <a:r>
              <a:rPr lang="es-ES" dirty="0">
                <a:latin typeface="Arial"/>
                <a:cs typeface="Arial"/>
              </a:rPr>
              <a:t>Responsable de la Unidad de Psoriasis</a:t>
            </a:r>
          </a:p>
          <a:p>
            <a:r>
              <a:rPr lang="es-ES" dirty="0">
                <a:latin typeface="Arial"/>
                <a:cs typeface="Arial"/>
              </a:rPr>
              <a:t>Hospital Arnau de Vilanova. Valencia</a:t>
            </a:r>
          </a:p>
          <a:p>
            <a:endParaRPr lang="es-ES"/>
          </a:p>
          <a:p>
            <a:r>
              <a:rPr lang="es-ES_tradnl" dirty="0">
                <a:latin typeface="Arial"/>
                <a:cs typeface="Arial"/>
              </a:rPr>
              <a:t>Dr. Daniel Rey Aldana</a:t>
            </a:r>
          </a:p>
          <a:p>
            <a:r>
              <a:rPr lang="es-ES_tradnl" dirty="0">
                <a:latin typeface="Arial"/>
                <a:cs typeface="Arial"/>
              </a:rPr>
              <a:t>Médico de familia. Centro de Salud de A Estrada</a:t>
            </a:r>
          </a:p>
          <a:p>
            <a:r>
              <a:rPr lang="es-ES_tradnl" dirty="0">
                <a:latin typeface="Arial"/>
                <a:cs typeface="Arial"/>
              </a:rPr>
              <a:t>Área Sanitaria de Santiago de Compostela y </a:t>
            </a:r>
            <a:r>
              <a:rPr lang="es-ES_tradnl" dirty="0" err="1">
                <a:latin typeface="Arial"/>
                <a:cs typeface="Arial"/>
              </a:rPr>
              <a:t>Barbanza</a:t>
            </a:r>
            <a:endParaRPr lang="es-ES_tradnl" dirty="0">
              <a:latin typeface="Arial"/>
              <a:cs typeface="Arial"/>
            </a:endParaRPr>
          </a:p>
          <a:p>
            <a:endParaRPr lang="es-ES"/>
          </a:p>
          <a:p>
            <a:endParaRPr lang="es-ES"/>
          </a:p>
        </p:txBody>
      </p:sp>
      <p:sp>
        <p:nvSpPr>
          <p:cNvPr id="3" name="TextBox 2">
            <a:extLst>
              <a:ext uri="{FF2B5EF4-FFF2-40B4-BE49-F238E27FC236}">
                <a16:creationId xmlns:a16="http://schemas.microsoft.com/office/drawing/2014/main" id="{A2242BB3-735F-ACF9-A4D3-8C55272080BF}"/>
              </a:ext>
            </a:extLst>
          </p:cNvPr>
          <p:cNvSpPr txBox="1"/>
          <p:nvPr/>
        </p:nvSpPr>
        <p:spPr>
          <a:xfrm>
            <a:off x="108857" y="6608414"/>
            <a:ext cx="6096000" cy="307777"/>
          </a:xfrm>
          <a:prstGeom prst="rect">
            <a:avLst/>
          </a:prstGeom>
          <a:noFill/>
        </p:spPr>
        <p:txBody>
          <a:bodyPr wrap="square">
            <a:spAutoFit/>
          </a:bodyPr>
          <a:lstStyle/>
          <a:p>
            <a:r>
              <a:rPr lang="en-US" sz="1400" b="0" i="0" dirty="0">
                <a:solidFill>
                  <a:schemeClr val="bg1"/>
                </a:solidFill>
                <a:effectLst/>
                <a:latin typeface="Arial" panose="020B0604020202020204" pitchFamily="34" charset="0"/>
              </a:rPr>
              <a:t>ES-WYN-2300032</a:t>
            </a:r>
            <a:endParaRPr lang="en-US" sz="1400" dirty="0">
              <a:solidFill>
                <a:schemeClr val="bg1"/>
              </a:solidFill>
            </a:endParaRPr>
          </a:p>
        </p:txBody>
      </p:sp>
    </p:spTree>
    <p:extLst>
      <p:ext uri="{BB962C8B-B14F-4D97-AF65-F5344CB8AC3E}">
        <p14:creationId xmlns:p14="http://schemas.microsoft.com/office/powerpoint/2010/main" val="775336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CC74925-79FA-7614-FB4A-7F30F38E2D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19008" y="3289301"/>
            <a:ext cx="2301576" cy="2290007"/>
          </a:xfrm>
          <a:prstGeom prst="rect">
            <a:avLst/>
          </a:prstGeom>
        </p:spPr>
      </p:pic>
      <p:pic>
        <p:nvPicPr>
          <p:cNvPr id="3" name="Gráfico 2">
            <a:extLst>
              <a:ext uri="{FF2B5EF4-FFF2-40B4-BE49-F238E27FC236}">
                <a16:creationId xmlns:a16="http://schemas.microsoft.com/office/drawing/2014/main" id="{5266A6C0-30A1-7FA2-0A8A-D303471A54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45212" y="3289301"/>
            <a:ext cx="2301576" cy="2290007"/>
          </a:xfrm>
          <a:prstGeom prst="rect">
            <a:avLst/>
          </a:prstGeom>
        </p:spPr>
      </p:pic>
      <p:pic>
        <p:nvPicPr>
          <p:cNvPr id="4" name="Gráfico 3">
            <a:extLst>
              <a:ext uri="{FF2B5EF4-FFF2-40B4-BE49-F238E27FC236}">
                <a16:creationId xmlns:a16="http://schemas.microsoft.com/office/drawing/2014/main" id="{124E9206-AF6E-F1D2-C990-C8742E2093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5971" y="3289301"/>
            <a:ext cx="2301576" cy="2290007"/>
          </a:xfrm>
          <a:prstGeom prst="rect">
            <a:avLst/>
          </a:prstGeom>
        </p:spPr>
      </p:pic>
      <p:sp>
        <p:nvSpPr>
          <p:cNvPr id="5" name="Título 3">
            <a:extLst>
              <a:ext uri="{FF2B5EF4-FFF2-40B4-BE49-F238E27FC236}">
                <a16:creationId xmlns:a16="http://schemas.microsoft.com/office/drawing/2014/main" id="{3A98EC66-2C54-4B66-BDEC-700E98D4061C}"/>
              </a:ext>
            </a:extLst>
          </p:cNvPr>
          <p:cNvSpPr>
            <a:spLocks noGrp="1"/>
          </p:cNvSpPr>
          <p:nvPr>
            <p:ph type="title"/>
          </p:nvPr>
        </p:nvSpPr>
        <p:spPr>
          <a:xfrm>
            <a:off x="1702495" y="348066"/>
            <a:ext cx="8198217" cy="565035"/>
          </a:xfrm>
        </p:spPr>
        <p:txBody>
          <a:bodyPr/>
          <a:lstStyle/>
          <a:p>
            <a:r>
              <a:rPr lang="es-ES"/>
              <a:t>Consecuencias del retraso diagnóstico</a:t>
            </a:r>
            <a:r>
              <a:rPr lang="es-ES" baseline="30000"/>
              <a:t>4,6</a:t>
            </a:r>
          </a:p>
        </p:txBody>
      </p:sp>
      <p:sp>
        <p:nvSpPr>
          <p:cNvPr id="6" name="Marcador de contenido 5">
            <a:extLst>
              <a:ext uri="{FF2B5EF4-FFF2-40B4-BE49-F238E27FC236}">
                <a16:creationId xmlns:a16="http://schemas.microsoft.com/office/drawing/2014/main" id="{3385466C-E098-E38F-F417-21D032212F04}"/>
              </a:ext>
            </a:extLst>
          </p:cNvPr>
          <p:cNvSpPr>
            <a:spLocks noGrp="1"/>
          </p:cNvSpPr>
          <p:nvPr>
            <p:ph idx="1"/>
          </p:nvPr>
        </p:nvSpPr>
        <p:spPr>
          <a:xfrm>
            <a:off x="790029" y="1696757"/>
            <a:ext cx="11109605" cy="1312463"/>
          </a:xfrm>
        </p:spPr>
        <p:txBody>
          <a:bodyPr>
            <a:normAutofit/>
          </a:bodyPr>
          <a:lstStyle/>
          <a:p>
            <a:pPr>
              <a:lnSpc>
                <a:spcPct val="107000"/>
              </a:lnSpc>
              <a:spcAft>
                <a:spcPts val="1067"/>
              </a:spcAft>
            </a:pPr>
            <a:r>
              <a:rPr lang="es-ES">
                <a:latin typeface="Arial" panose="020B0604020202020204" pitchFamily="34" charset="0"/>
                <a:ea typeface="Calibri" panose="020F0502020204030204" pitchFamily="34" charset="0"/>
                <a:cs typeface="Times New Roman" panose="02020603050405020304" pitchFamily="18" charset="0"/>
              </a:rPr>
              <a:t>El retraso diagnóstico de la </a:t>
            </a:r>
            <a:r>
              <a:rPr lang="es-ES" err="1">
                <a:latin typeface="Arial" panose="020B0604020202020204" pitchFamily="34" charset="0"/>
                <a:ea typeface="Calibri" panose="020F0502020204030204" pitchFamily="34" charset="0"/>
                <a:cs typeface="Times New Roman" panose="02020603050405020304" pitchFamily="18" charset="0"/>
              </a:rPr>
              <a:t>APs</a:t>
            </a:r>
            <a:r>
              <a:rPr lang="es-ES">
                <a:latin typeface="Arial" panose="020B0604020202020204" pitchFamily="34" charset="0"/>
                <a:ea typeface="Calibri" panose="020F0502020204030204" pitchFamily="34" charset="0"/>
                <a:cs typeface="Times New Roman" panose="02020603050405020304" pitchFamily="18" charset="0"/>
              </a:rPr>
              <a:t> se asoció con una peor evolución de la función física y funcional</a:t>
            </a:r>
            <a:r>
              <a:rPr lang="es-ES" baseline="30000">
                <a:ea typeface="Calibri" panose="020F0502020204030204" pitchFamily="34" charset="0"/>
                <a:cs typeface="Times New Roman" panose="02020603050405020304" pitchFamily="18" charset="0"/>
              </a:rPr>
              <a:t>4</a:t>
            </a:r>
            <a:endParaRPr lang="es-ES" baseline="30000">
              <a:latin typeface="Arial" panose="020B0604020202020204" pitchFamily="34" charset="0"/>
              <a:ea typeface="Calibri" panose="020F0502020204030204" pitchFamily="34" charset="0"/>
              <a:cs typeface="Times New Roman" panose="02020603050405020304" pitchFamily="18" charset="0"/>
            </a:endParaRPr>
          </a:p>
        </p:txBody>
      </p:sp>
      <p:sp>
        <p:nvSpPr>
          <p:cNvPr id="7" name="Marcador de contenido 6">
            <a:extLst>
              <a:ext uri="{FF2B5EF4-FFF2-40B4-BE49-F238E27FC236}">
                <a16:creationId xmlns:a16="http://schemas.microsoft.com/office/drawing/2014/main" id="{579EEAF8-3005-7735-BBE5-C7D44514683C}"/>
              </a:ext>
            </a:extLst>
          </p:cNvPr>
          <p:cNvSpPr>
            <a:spLocks noGrp="1"/>
          </p:cNvSpPr>
          <p:nvPr>
            <p:ph type="body" sz="quarter" idx="13"/>
          </p:nvPr>
        </p:nvSpPr>
        <p:spPr>
          <a:xfrm>
            <a:off x="339635" y="5968306"/>
            <a:ext cx="8198216" cy="889694"/>
          </a:xfrm>
        </p:spPr>
        <p:txBody>
          <a:bodyPr>
            <a:noAutofit/>
          </a:bodyPr>
          <a:lstStyle/>
          <a:p>
            <a:pPr>
              <a:lnSpc>
                <a:spcPct val="100000"/>
              </a:lnSpc>
              <a:spcBef>
                <a:spcPts val="0"/>
              </a:spcBef>
            </a:pPr>
            <a:r>
              <a:rPr lang="es-ES" sz="1000" err="1">
                <a:solidFill>
                  <a:schemeClr val="tx1">
                    <a:lumMod val="50000"/>
                    <a:lumOff val="50000"/>
                  </a:schemeClr>
                </a:solidFill>
                <a:latin typeface="+mn-lt"/>
              </a:rPr>
              <a:t>APs</a:t>
            </a:r>
            <a:r>
              <a:rPr lang="es-ES" sz="1000">
                <a:solidFill>
                  <a:schemeClr val="tx1">
                    <a:lumMod val="50000"/>
                    <a:lumOff val="50000"/>
                  </a:schemeClr>
                </a:solidFill>
                <a:latin typeface="+mn-lt"/>
              </a:rPr>
              <a:t>: artritis psoriásica.</a:t>
            </a:r>
          </a:p>
          <a:p>
            <a:pPr>
              <a:lnSpc>
                <a:spcPct val="100000"/>
              </a:lnSpc>
              <a:spcBef>
                <a:spcPts val="0"/>
              </a:spcBef>
            </a:pPr>
            <a:r>
              <a:rPr lang="es-ES" sz="1000" b="1">
                <a:solidFill>
                  <a:schemeClr val="tx1">
                    <a:lumMod val="50000"/>
                    <a:lumOff val="50000"/>
                  </a:schemeClr>
                </a:solidFill>
                <a:latin typeface="+mn-lt"/>
              </a:rPr>
              <a:t>4. </a:t>
            </a:r>
            <a:r>
              <a:rPr lang="es-ES" sz="1000">
                <a:solidFill>
                  <a:schemeClr val="tx1">
                    <a:lumMod val="50000"/>
                    <a:lumOff val="50000"/>
                  </a:schemeClr>
                </a:solidFill>
                <a:latin typeface="+mn-lt"/>
              </a:rPr>
              <a:t>Zhang A, et al.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and </a:t>
            </a:r>
            <a:r>
              <a:rPr lang="es-ES" sz="1000" err="1">
                <a:solidFill>
                  <a:schemeClr val="tx1">
                    <a:lumMod val="50000"/>
                    <a:lumOff val="50000"/>
                  </a:schemeClr>
                </a:solidFill>
                <a:latin typeface="+mn-lt"/>
              </a:rPr>
              <a:t>the</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Dermatologist</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An</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Approach</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to</a:t>
            </a:r>
            <a:r>
              <a:rPr lang="es-ES" sz="1000">
                <a:solidFill>
                  <a:schemeClr val="tx1">
                    <a:lumMod val="50000"/>
                    <a:lumOff val="50000"/>
                  </a:schemeClr>
                </a:solidFill>
                <a:latin typeface="+mn-lt"/>
              </a:rPr>
              <a:t> Screening and </a:t>
            </a:r>
            <a:r>
              <a:rPr lang="es-ES" sz="1000" err="1">
                <a:solidFill>
                  <a:schemeClr val="tx1">
                    <a:lumMod val="50000"/>
                    <a:lumOff val="50000"/>
                  </a:schemeClr>
                </a:solidFill>
                <a:latin typeface="+mn-lt"/>
              </a:rPr>
              <a:t>Clinical</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Evaluation</a:t>
            </a:r>
            <a:r>
              <a:rPr lang="es-ES" sz="1000">
                <a:solidFill>
                  <a:schemeClr val="tx1">
                    <a:lumMod val="50000"/>
                    <a:lumOff val="50000"/>
                  </a:schemeClr>
                </a:solidFill>
                <a:latin typeface="+mn-lt"/>
              </a:rPr>
              <a:t>. Clin </a:t>
            </a:r>
            <a:r>
              <a:rPr lang="es-ES" sz="1000" err="1">
                <a:solidFill>
                  <a:schemeClr val="tx1">
                    <a:lumMod val="50000"/>
                    <a:lumOff val="50000"/>
                  </a:schemeClr>
                </a:solidFill>
                <a:latin typeface="+mn-lt"/>
              </a:rPr>
              <a:t>Dermatol</a:t>
            </a:r>
            <a:r>
              <a:rPr lang="es-ES" sz="1000">
                <a:solidFill>
                  <a:schemeClr val="tx1">
                    <a:lumMod val="50000"/>
                    <a:lumOff val="50000"/>
                  </a:schemeClr>
                </a:solidFill>
                <a:latin typeface="+mn-lt"/>
              </a:rPr>
              <a:t>. 2018 Jul-Aug;36(4):551-560. </a:t>
            </a:r>
          </a:p>
          <a:p>
            <a:pPr>
              <a:lnSpc>
                <a:spcPct val="100000"/>
              </a:lnSpc>
              <a:spcBef>
                <a:spcPts val="0"/>
              </a:spcBef>
            </a:pPr>
            <a:r>
              <a:rPr lang="es-ES" sz="1000" b="1">
                <a:solidFill>
                  <a:schemeClr val="tx1">
                    <a:lumMod val="50000"/>
                    <a:lumOff val="50000"/>
                  </a:schemeClr>
                </a:solidFill>
                <a:latin typeface="+mn-lt"/>
              </a:rPr>
              <a:t>6.</a:t>
            </a:r>
            <a:r>
              <a:rPr lang="es-ES" sz="1000">
                <a:solidFill>
                  <a:schemeClr val="tx1">
                    <a:lumMod val="50000"/>
                    <a:lumOff val="50000"/>
                  </a:schemeClr>
                </a:solidFill>
                <a:latin typeface="+mn-lt"/>
              </a:rPr>
              <a:t> Soriano E.R, et al.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new </a:t>
            </a:r>
            <a:r>
              <a:rPr lang="es-ES" sz="1000" err="1">
                <a:solidFill>
                  <a:schemeClr val="tx1">
                    <a:lumMod val="50000"/>
                    <a:lumOff val="50000"/>
                  </a:schemeClr>
                </a:solidFill>
                <a:latin typeface="+mn-lt"/>
              </a:rPr>
              <a:t>evidence</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for</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old</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concepts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Curr</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Opin</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Rheumatol</a:t>
            </a:r>
            <a:r>
              <a:rPr lang="es-ES" sz="1000">
                <a:solidFill>
                  <a:schemeClr val="tx1">
                    <a:lumMod val="50000"/>
                    <a:lumOff val="50000"/>
                  </a:schemeClr>
                </a:solidFill>
                <a:latin typeface="+mn-lt"/>
              </a:rPr>
              <a:t> 2018 Jan;30(1):87-93.</a:t>
            </a:r>
          </a:p>
          <a:p>
            <a:endParaRPr lang="es-ES" sz="1000">
              <a:solidFill>
                <a:schemeClr val="tx1">
                  <a:lumMod val="50000"/>
                  <a:lumOff val="50000"/>
                </a:schemeClr>
              </a:solidFill>
              <a:latin typeface="+mn-lt"/>
            </a:endParaRPr>
          </a:p>
          <a:p>
            <a:pPr>
              <a:lnSpc>
                <a:spcPct val="100000"/>
              </a:lnSpc>
              <a:spcBef>
                <a:spcPts val="0"/>
              </a:spcBef>
            </a:pPr>
            <a:endParaRPr lang="es-ES" sz="1000">
              <a:solidFill>
                <a:schemeClr val="tx1">
                  <a:lumMod val="50000"/>
                  <a:lumOff val="50000"/>
                </a:schemeClr>
              </a:solidFill>
              <a:latin typeface="+mn-lt"/>
            </a:endParaRPr>
          </a:p>
        </p:txBody>
      </p:sp>
      <p:sp>
        <p:nvSpPr>
          <p:cNvPr id="8" name="Marcador de contenido 5">
            <a:extLst>
              <a:ext uri="{FF2B5EF4-FFF2-40B4-BE49-F238E27FC236}">
                <a16:creationId xmlns:a16="http://schemas.microsoft.com/office/drawing/2014/main" id="{35716F72-B799-CAD4-F84C-C90E8F831D04}"/>
              </a:ext>
            </a:extLst>
          </p:cNvPr>
          <p:cNvSpPr txBox="1">
            <a:spLocks/>
          </p:cNvSpPr>
          <p:nvPr/>
        </p:nvSpPr>
        <p:spPr>
          <a:xfrm>
            <a:off x="3197271" y="2425342"/>
            <a:ext cx="5784847" cy="1100919"/>
          </a:xfrm>
          <a:prstGeom prst="rect">
            <a:avLst/>
          </a:prstGeom>
        </p:spPr>
        <p:txBody>
          <a:bodyPr vert="horz" lIns="121917" tIns="60958" rIns="121917" bIns="60958"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7000"/>
              </a:lnSpc>
              <a:spcBef>
                <a:spcPts val="750"/>
              </a:spcBef>
              <a:spcAft>
                <a:spcPts val="1067"/>
              </a:spcAft>
              <a:buClrTx/>
              <a:buSzTx/>
              <a:buFont typeface="Arial" panose="020B0604020202020204" pitchFamily="34" charset="0"/>
              <a:buNone/>
              <a:tabLst/>
              <a:defRPr/>
            </a:pPr>
            <a:r>
              <a:rPr kumimoji="0" lang="es-ES" sz="2100" b="1" i="0" u="none" strike="noStrike" kern="1200" cap="none" spc="0" normalizeH="0" baseline="0" noProof="0" dirty="0">
                <a:ln>
                  <a:noFill/>
                </a:ln>
                <a:solidFill>
                  <a:srgbClr val="646B74"/>
                </a:solidFill>
                <a:effectLst/>
                <a:uLnTx/>
                <a:uFillTx/>
                <a:latin typeface="Arial"/>
                <a:ea typeface="Calibri" panose="020F0502020204030204" pitchFamily="34" charset="0"/>
                <a:cs typeface="Times New Roman"/>
              </a:rPr>
              <a:t>Un retraso en consultar al reumatólogo de tan solo </a:t>
            </a:r>
            <a:r>
              <a:rPr lang="es-ES" sz="2100" b="1" dirty="0">
                <a:solidFill>
                  <a:srgbClr val="646B74"/>
                </a:solidFill>
                <a:latin typeface="Arial"/>
                <a:ea typeface="Calibri" panose="020F0502020204030204" pitchFamily="34" charset="0"/>
                <a:cs typeface="Times New Roman"/>
              </a:rPr>
              <a:t>seis</a:t>
            </a:r>
            <a:r>
              <a:rPr kumimoji="0" lang="es-ES" sz="2100" b="1" i="0" u="none" strike="noStrike" kern="1200" cap="none" spc="0" normalizeH="0" baseline="0" noProof="0" dirty="0">
                <a:ln>
                  <a:noFill/>
                </a:ln>
                <a:solidFill>
                  <a:srgbClr val="646B74"/>
                </a:solidFill>
                <a:effectLst/>
                <a:uLnTx/>
                <a:uFillTx/>
                <a:latin typeface="Arial"/>
                <a:ea typeface="Calibri" panose="020F0502020204030204" pitchFamily="34" charset="0"/>
                <a:cs typeface="Times New Roman"/>
              </a:rPr>
              <a:t> meses se asoció con</a:t>
            </a:r>
            <a:r>
              <a:rPr kumimoji="0" lang="es-ES" sz="2100" b="1" i="0" u="none" strike="noStrike" kern="1200" cap="none" spc="0" normalizeH="0" baseline="30000" noProof="0" dirty="0">
                <a:ln>
                  <a:noFill/>
                </a:ln>
                <a:solidFill>
                  <a:srgbClr val="646B74"/>
                </a:solidFill>
                <a:effectLst/>
                <a:uLnTx/>
                <a:uFillTx/>
                <a:latin typeface="Arial"/>
                <a:ea typeface="Calibri" panose="020F0502020204030204" pitchFamily="34" charset="0"/>
                <a:cs typeface="Times New Roman"/>
              </a:rPr>
              <a:t>6</a:t>
            </a:r>
          </a:p>
        </p:txBody>
      </p:sp>
      <p:sp>
        <p:nvSpPr>
          <p:cNvPr id="9" name="Marcador de contenido 5">
            <a:extLst>
              <a:ext uri="{FF2B5EF4-FFF2-40B4-BE49-F238E27FC236}">
                <a16:creationId xmlns:a16="http://schemas.microsoft.com/office/drawing/2014/main" id="{2FCCE4A3-ECD1-9B7D-7AB6-8A41CD307283}"/>
              </a:ext>
            </a:extLst>
          </p:cNvPr>
          <p:cNvSpPr txBox="1">
            <a:spLocks/>
          </p:cNvSpPr>
          <p:nvPr/>
        </p:nvSpPr>
        <p:spPr>
          <a:xfrm>
            <a:off x="1258382" y="4262446"/>
            <a:ext cx="3423503" cy="909109"/>
          </a:xfrm>
          <a:prstGeom prst="rect">
            <a:avLst/>
          </a:prstGeom>
        </p:spPr>
        <p:txBody>
          <a:bodyPr vert="horz" lIns="121917" tIns="60958" rIns="121917" bIns="6095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9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Mayor</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27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discapacidad</a:t>
            </a:r>
            <a:endParaRPr kumimoji="0" lang="es-ES" sz="2700" b="1" i="0" u="none" strike="noStrike" kern="1200" cap="none" spc="0" normalizeH="0" baseline="3000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0" name="Marcador de contenido 5">
            <a:extLst>
              <a:ext uri="{FF2B5EF4-FFF2-40B4-BE49-F238E27FC236}">
                <a16:creationId xmlns:a16="http://schemas.microsoft.com/office/drawing/2014/main" id="{72E793F9-D98C-2E54-C51A-EB72C01F9A8A}"/>
              </a:ext>
            </a:extLst>
          </p:cNvPr>
          <p:cNvSpPr txBox="1">
            <a:spLocks/>
          </p:cNvSpPr>
          <p:nvPr/>
        </p:nvSpPr>
        <p:spPr>
          <a:xfrm>
            <a:off x="4339744" y="4262446"/>
            <a:ext cx="3529651" cy="909111"/>
          </a:xfrm>
          <a:prstGeom prst="rect">
            <a:avLst/>
          </a:prstGeom>
        </p:spPr>
        <p:txBody>
          <a:bodyPr vert="horz" lIns="121917" tIns="60958" rIns="121917" bIns="6095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9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Más</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27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erosiones óseas</a:t>
            </a:r>
            <a:endParaRPr kumimoji="0" lang="es-ES" sz="2700" b="1" i="0" u="none" strike="noStrike" kern="1200" cap="none" spc="0" normalizeH="0" baseline="3000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1" name="Marcador de contenido 5">
            <a:extLst>
              <a:ext uri="{FF2B5EF4-FFF2-40B4-BE49-F238E27FC236}">
                <a16:creationId xmlns:a16="http://schemas.microsoft.com/office/drawing/2014/main" id="{18C80700-E728-E510-FAB9-BC393438B142}"/>
              </a:ext>
            </a:extLst>
          </p:cNvPr>
          <p:cNvSpPr txBox="1">
            <a:spLocks/>
          </p:cNvSpPr>
          <p:nvPr/>
        </p:nvSpPr>
        <p:spPr>
          <a:xfrm>
            <a:off x="7527255" y="4262446"/>
            <a:ext cx="3423503" cy="909108"/>
          </a:xfrm>
          <a:prstGeom prst="rect">
            <a:avLst/>
          </a:prstGeom>
        </p:spPr>
        <p:txBody>
          <a:bodyPr vert="horz" lIns="121917" tIns="60958" rIns="121917" bIns="6095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9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Más</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2700" b="1" i="0" u="none" strike="noStrike" kern="1200" cap="none" spc="0" normalizeH="0" baseline="0" noProof="0" err="1">
                <a:ln>
                  <a:noFill/>
                </a:ln>
                <a:solidFill>
                  <a:schemeClr val="tx2"/>
                </a:solidFill>
                <a:effectLst/>
                <a:uLnTx/>
                <a:uFillTx/>
                <a:latin typeface="Arial" panose="020B0604020202020204" pitchFamily="34" charset="0"/>
                <a:ea typeface="+mn-ea"/>
                <a:cs typeface="Arial" panose="020B0604020202020204" pitchFamily="34" charset="0"/>
              </a:rPr>
              <a:t>sacroileítis</a:t>
            </a:r>
            <a:endParaRPr kumimoji="0" lang="es-ES" sz="2700" b="1" i="0" u="none" strike="noStrike" kern="1200" cap="none" spc="0" normalizeH="0" baseline="30000" noProof="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2" name="Gráfico 11">
            <a:extLst>
              <a:ext uri="{FF2B5EF4-FFF2-40B4-BE49-F238E27FC236}">
                <a16:creationId xmlns:a16="http://schemas.microsoft.com/office/drawing/2014/main" id="{4AB277E7-87D2-241F-2E98-AC0FF611F61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rot="5400000">
            <a:off x="2765354" y="3745052"/>
            <a:ext cx="409556" cy="480525"/>
          </a:xfrm>
          <a:prstGeom prst="rect">
            <a:avLst/>
          </a:prstGeom>
        </p:spPr>
      </p:pic>
      <p:pic>
        <p:nvPicPr>
          <p:cNvPr id="13" name="Gráfico 12">
            <a:extLst>
              <a:ext uri="{FF2B5EF4-FFF2-40B4-BE49-F238E27FC236}">
                <a16:creationId xmlns:a16="http://schemas.microsoft.com/office/drawing/2014/main" id="{583A5261-9A5B-D197-CD45-1B7A56D815F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rot="5400000">
            <a:off x="5899791" y="3745055"/>
            <a:ext cx="409556" cy="480525"/>
          </a:xfrm>
          <a:prstGeom prst="rect">
            <a:avLst/>
          </a:prstGeom>
        </p:spPr>
      </p:pic>
      <p:pic>
        <p:nvPicPr>
          <p:cNvPr id="14" name="Gráfico 13">
            <a:extLst>
              <a:ext uri="{FF2B5EF4-FFF2-40B4-BE49-F238E27FC236}">
                <a16:creationId xmlns:a16="http://schemas.microsoft.com/office/drawing/2014/main" id="{E8BE42CC-D5D9-9783-A1B6-08ADF03DC3B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rot="5400000">
            <a:off x="9034227" y="3745058"/>
            <a:ext cx="409556" cy="480525"/>
          </a:xfrm>
          <a:prstGeom prst="rect">
            <a:avLst/>
          </a:prstGeom>
        </p:spPr>
      </p:pic>
    </p:spTree>
    <p:extLst>
      <p:ext uri="{BB962C8B-B14F-4D97-AF65-F5344CB8AC3E}">
        <p14:creationId xmlns:p14="http://schemas.microsoft.com/office/powerpoint/2010/main" val="23463894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167524" cy="4732539"/>
          </a:xfrm>
        </p:spPr>
        <p:txBody>
          <a:bodyPr>
            <a:normAutofit/>
          </a:bodyPr>
          <a:lstStyle/>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Prediabetes</a:t>
            </a:r>
          </a:p>
        </p:txBody>
      </p:sp>
      <p:sp>
        <p:nvSpPr>
          <p:cNvPr id="8" name="Marcador de contenido 2">
            <a:extLst>
              <a:ext uri="{FF2B5EF4-FFF2-40B4-BE49-F238E27FC236}">
                <a16:creationId xmlns:a16="http://schemas.microsoft.com/office/drawing/2014/main" id="{3F1A024D-8F1A-A647-6EB6-8C08DE1C7877}"/>
              </a:ext>
            </a:extLst>
          </p:cNvPr>
          <p:cNvSpPr txBox="1">
            <a:spLocks/>
          </p:cNvSpPr>
          <p:nvPr/>
        </p:nvSpPr>
        <p:spPr>
          <a:xfrm>
            <a:off x="543803" y="3032065"/>
            <a:ext cx="10515600" cy="5606883"/>
          </a:xfrm>
          <a:prstGeom prst="rect">
            <a:avLst/>
          </a:prstGeom>
        </p:spPr>
        <p:txBody>
          <a:bodyPr vert="horz" lIns="91440" tIns="45720" rIns="91440" bIns="45720" rtlCol="0">
            <a:normAutofit/>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s-ES" sz="1600"/>
          </a:p>
          <a:p>
            <a:pPr lvl="1"/>
            <a:endParaRPr lang="es-ES" sz="1600"/>
          </a:p>
          <a:p>
            <a:pPr lvl="1"/>
            <a:endParaRPr lang="es-ES" sz="1200"/>
          </a:p>
          <a:p>
            <a:pPr lvl="1"/>
            <a:endParaRPr lang="es-ES" sz="1200"/>
          </a:p>
          <a:p>
            <a:pPr lvl="1"/>
            <a:endParaRPr lang="es-ES_tradnl" sz="1200"/>
          </a:p>
        </p:txBody>
      </p:sp>
      <p:pic>
        <p:nvPicPr>
          <p:cNvPr id="6" name="Imagen 5">
            <a:extLst>
              <a:ext uri="{FF2B5EF4-FFF2-40B4-BE49-F238E27FC236}">
                <a16:creationId xmlns:a16="http://schemas.microsoft.com/office/drawing/2014/main" id="{4F4AE6A3-802F-9AD2-CB50-EFA1411AAC93}"/>
              </a:ext>
            </a:extLst>
          </p:cNvPr>
          <p:cNvPicPr>
            <a:picLocks noChangeAspect="1"/>
          </p:cNvPicPr>
          <p:nvPr/>
        </p:nvPicPr>
        <p:blipFill>
          <a:blip r:embed="rId2"/>
          <a:stretch>
            <a:fillRect/>
          </a:stretch>
        </p:blipFill>
        <p:spPr>
          <a:xfrm>
            <a:off x="942780" y="2134366"/>
            <a:ext cx="3055885" cy="2522439"/>
          </a:xfrm>
          <a:prstGeom prst="rect">
            <a:avLst/>
          </a:prstGeom>
        </p:spPr>
      </p:pic>
      <p:sp>
        <p:nvSpPr>
          <p:cNvPr id="9" name="CuadroTexto 8">
            <a:extLst>
              <a:ext uri="{FF2B5EF4-FFF2-40B4-BE49-F238E27FC236}">
                <a16:creationId xmlns:a16="http://schemas.microsoft.com/office/drawing/2014/main" id="{38FE5063-32DC-BDF7-B89E-E3E6E571D24E}"/>
              </a:ext>
            </a:extLst>
          </p:cNvPr>
          <p:cNvSpPr txBox="1"/>
          <p:nvPr/>
        </p:nvSpPr>
        <p:spPr>
          <a:xfrm>
            <a:off x="942780" y="5233929"/>
            <a:ext cx="1056650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lvl="1" algn="ctr"/>
            <a:r>
              <a:rPr lang="en-US" sz="1200" b="1" dirty="0">
                <a:solidFill>
                  <a:schemeClr val="bg1"/>
                </a:solidFill>
              </a:rPr>
              <a:t>Lifestyle changes and treatment with metformin both reduced the incidence of diabetes in persons at high risk. During initial follow-up in the Diabetes</a:t>
            </a:r>
          </a:p>
          <a:p>
            <a:pPr marL="0" lvl="1" algn="ctr"/>
            <a:r>
              <a:rPr lang="en-US" sz="1200" b="1" dirty="0">
                <a:solidFill>
                  <a:schemeClr val="bg1"/>
                </a:solidFill>
              </a:rPr>
              <a:t>Prevention Program</a:t>
            </a:r>
            <a:r>
              <a:rPr lang="en-US" sz="1200" b="1" baseline="30000" dirty="0">
                <a:solidFill>
                  <a:schemeClr val="bg1"/>
                </a:solidFill>
              </a:rPr>
              <a:t>2</a:t>
            </a:r>
            <a:r>
              <a:rPr lang="en-US" sz="1200" b="1" dirty="0">
                <a:solidFill>
                  <a:schemeClr val="bg1"/>
                </a:solidFill>
              </a:rPr>
              <a:t>, metformin was as effective as lifestyle modification in participants with BMI ≥35 kg/m2 and in younger participants aged 25–44 years</a:t>
            </a:r>
            <a:endParaRPr lang="es-ES" sz="1200" dirty="0">
              <a:solidFill>
                <a:schemeClr val="bg1"/>
              </a:solidFill>
            </a:endParaRPr>
          </a:p>
        </p:txBody>
      </p:sp>
      <p:sp>
        <p:nvSpPr>
          <p:cNvPr id="11" name="CuadroTexto 10">
            <a:extLst>
              <a:ext uri="{FF2B5EF4-FFF2-40B4-BE49-F238E27FC236}">
                <a16:creationId xmlns:a16="http://schemas.microsoft.com/office/drawing/2014/main" id="{8BBAF1DD-053D-6FE3-A607-F4BC9DB2C684}"/>
              </a:ext>
            </a:extLst>
          </p:cNvPr>
          <p:cNvSpPr txBox="1"/>
          <p:nvPr/>
        </p:nvSpPr>
        <p:spPr>
          <a:xfrm>
            <a:off x="353986" y="6101382"/>
            <a:ext cx="8277013" cy="553998"/>
          </a:xfrm>
          <a:prstGeom prst="rect">
            <a:avLst/>
          </a:prstGeom>
          <a:noFill/>
        </p:spPr>
        <p:txBody>
          <a:bodyPr wrap="square">
            <a:spAutoFit/>
          </a:bodyPr>
          <a:lstStyle/>
          <a:p>
            <a:pPr marL="228600" marR="0" lvl="0" indent="-228600" defTabSz="914400" rtl="0" eaLnBrk="1" fontAlgn="auto" latinLnBrk="0" hangingPunct="1">
              <a:lnSpc>
                <a:spcPct val="100000"/>
              </a:lnSpc>
              <a:spcBef>
                <a:spcPts val="0"/>
              </a:spcBef>
              <a:spcAft>
                <a:spcPts val="0"/>
              </a:spcAft>
              <a:buClrTx/>
              <a:buSzTx/>
              <a:buFontTx/>
              <a:buAutoNum type="arabicPeriod"/>
              <a:tabLst/>
              <a:defRPr/>
            </a:pP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American Diabetes Association. </a:t>
            </a:r>
            <a:r>
              <a:rPr kumimoji="0" lang="es-ES" sz="1000" i="1"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Diabetes Care. </a:t>
            </a: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2022;45;Supp 1</a:t>
            </a:r>
          </a:p>
          <a:p>
            <a:pPr marL="228600" indent="-228600">
              <a:buFontTx/>
              <a:buAutoNum type="arabicPeriod"/>
              <a:defRPr/>
            </a:pPr>
            <a:r>
              <a:rPr lang="en-US" sz="1000" b="0" i="0">
                <a:solidFill>
                  <a:schemeClr val="tx1">
                    <a:lumMod val="50000"/>
                    <a:lumOff val="50000"/>
                  </a:schemeClr>
                </a:solidFill>
                <a:effectLst/>
              </a:rPr>
              <a:t>Reduction in the Incidence of Type 2 Diabetes with Lifestyle Intervention or Metformin </a:t>
            </a:r>
            <a:r>
              <a:rPr lang="es-ES" sz="1000" b="0" i="0">
                <a:solidFill>
                  <a:schemeClr val="tx1">
                    <a:lumMod val="50000"/>
                    <a:lumOff val="50000"/>
                  </a:schemeClr>
                </a:solidFill>
                <a:effectLst/>
              </a:rPr>
              <a:t>N Engl J </a:t>
            </a:r>
            <a:r>
              <a:rPr lang="es-ES" sz="1000" b="0" i="0" err="1">
                <a:solidFill>
                  <a:schemeClr val="tx1">
                    <a:lumMod val="50000"/>
                    <a:lumOff val="50000"/>
                  </a:schemeClr>
                </a:solidFill>
                <a:effectLst/>
              </a:rPr>
              <a:t>Med</a:t>
            </a:r>
            <a:r>
              <a:rPr lang="es-ES" sz="1000" b="0" i="0">
                <a:solidFill>
                  <a:schemeClr val="tx1">
                    <a:lumMod val="50000"/>
                    <a:lumOff val="50000"/>
                  </a:schemeClr>
                </a:solidFill>
                <a:effectLst/>
              </a:rPr>
              <a:t> 2002; 346:393-403</a:t>
            </a:r>
            <a:endParaRPr lang="en-US" sz="1000" b="0" i="0">
              <a:solidFill>
                <a:schemeClr val="tx1">
                  <a:lumMod val="50000"/>
                  <a:lumOff val="50000"/>
                </a:schemeClr>
              </a:solidFill>
              <a:effectLst/>
            </a:endParaRPr>
          </a:p>
          <a:p>
            <a:pPr marL="228600" marR="0" lvl="0" indent="-228600" defTabSz="914400" rtl="0" eaLnBrk="1" fontAlgn="auto" latinLnBrk="0" hangingPunct="1">
              <a:lnSpc>
                <a:spcPct val="100000"/>
              </a:lnSpc>
              <a:spcBef>
                <a:spcPts val="0"/>
              </a:spcBef>
              <a:spcAft>
                <a:spcPts val="0"/>
              </a:spcAft>
              <a:buClrTx/>
              <a:buSzTx/>
              <a:buFontTx/>
              <a:buAutoNum type="arabicPeriod"/>
              <a:tabLst/>
              <a:defRPr/>
            </a:pPr>
            <a:endPar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endParaRPr>
          </a:p>
        </p:txBody>
      </p:sp>
      <p:pic>
        <p:nvPicPr>
          <p:cNvPr id="12" name="Picture 2">
            <a:extLst>
              <a:ext uri="{FF2B5EF4-FFF2-40B4-BE49-F238E27FC236}">
                <a16:creationId xmlns:a16="http://schemas.microsoft.com/office/drawing/2014/main" id="{13C0DBC0-7898-07D2-D81C-C63135BC1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186" y="2268551"/>
            <a:ext cx="3213816" cy="240819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6E02AF01-1305-5B56-C7D2-55136CC4414E}"/>
              </a:ext>
            </a:extLst>
          </p:cNvPr>
          <p:cNvPicPr>
            <a:picLocks noChangeAspect="1"/>
          </p:cNvPicPr>
          <p:nvPr/>
        </p:nvPicPr>
        <p:blipFill>
          <a:blip r:embed="rId4"/>
          <a:stretch>
            <a:fillRect/>
          </a:stretch>
        </p:blipFill>
        <p:spPr>
          <a:xfrm>
            <a:off x="7639523" y="1066565"/>
            <a:ext cx="3660598" cy="3811955"/>
          </a:xfrm>
          <a:prstGeom prst="rect">
            <a:avLst/>
          </a:prstGeom>
        </p:spPr>
      </p:pic>
      <p:sp>
        <p:nvSpPr>
          <p:cNvPr id="14" name="Rectángulo: esquinas redondeadas 13">
            <a:extLst>
              <a:ext uri="{FF2B5EF4-FFF2-40B4-BE49-F238E27FC236}">
                <a16:creationId xmlns:a16="http://schemas.microsoft.com/office/drawing/2014/main" id="{920AF652-5310-B4CB-09E0-7774B9492938}"/>
              </a:ext>
            </a:extLst>
          </p:cNvPr>
          <p:cNvSpPr/>
          <p:nvPr/>
        </p:nvSpPr>
        <p:spPr>
          <a:xfrm>
            <a:off x="7679870" y="3772280"/>
            <a:ext cx="3542368" cy="135466"/>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544B9173-1300-4B8E-922A-043B8E54F695}"/>
              </a:ext>
            </a:extLst>
          </p:cNvPr>
          <p:cNvSpPr/>
          <p:nvPr/>
        </p:nvSpPr>
        <p:spPr>
          <a:xfrm>
            <a:off x="7698638" y="2085290"/>
            <a:ext cx="3542368" cy="135466"/>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990463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1018281" y="1858847"/>
            <a:ext cx="10789050" cy="2159990"/>
          </a:xfrm>
        </p:spPr>
        <p:txBody>
          <a:bodyPr vert="horz" lIns="91440" tIns="45720" rIns="91440" bIns="45720" rtlCol="0" anchor="t">
            <a:normAutofit/>
          </a:bodyPr>
          <a:lstStyle/>
          <a:p>
            <a:pPr>
              <a:lnSpc>
                <a:spcPct val="150000"/>
              </a:lnSpc>
            </a:pPr>
            <a:r>
              <a:rPr lang="es-ES" b="1" dirty="0">
                <a:latin typeface="Arial"/>
                <a:cs typeface="Arial"/>
              </a:rPr>
              <a:t>Objetivos:	</a:t>
            </a:r>
          </a:p>
          <a:p>
            <a:pPr marL="742950" lvl="1" indent="-285750">
              <a:lnSpc>
                <a:spcPct val="150000"/>
              </a:lnSpc>
            </a:pPr>
            <a:r>
              <a:rPr lang="es-ES" dirty="0">
                <a:latin typeface="Arial"/>
                <a:cs typeface="Arial"/>
              </a:rPr>
              <a:t>Programa de intervención intensiva sobre los hábitos de vida.</a:t>
            </a:r>
          </a:p>
          <a:p>
            <a:pPr marL="742950" lvl="1" indent="-285750">
              <a:lnSpc>
                <a:spcPct val="150000"/>
              </a:lnSpc>
            </a:pPr>
            <a:r>
              <a:rPr lang="es-ES" dirty="0">
                <a:latin typeface="Arial"/>
                <a:cs typeface="Arial"/>
              </a:rPr>
              <a:t>Lograr un descenso del 7 % del peso corporal y mantenerlo.</a:t>
            </a:r>
          </a:p>
          <a:p>
            <a:pPr marL="742950" lvl="1" indent="-285750">
              <a:lnSpc>
                <a:spcPct val="150000"/>
              </a:lnSpc>
            </a:pPr>
            <a:r>
              <a:rPr lang="es-ES" dirty="0">
                <a:latin typeface="Arial"/>
                <a:cs typeface="Arial"/>
              </a:rPr>
              <a:t>Aumentar la actividad física de intensidad moderada al menos 150 min/semana (A).</a:t>
            </a:r>
            <a:endParaRPr lang="es-ES" dirty="0"/>
          </a:p>
          <a:p>
            <a:pPr lvl="1">
              <a:lnSpc>
                <a:spcPct val="15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Prediabetes</a:t>
            </a:r>
          </a:p>
        </p:txBody>
      </p:sp>
      <p:sp>
        <p:nvSpPr>
          <p:cNvPr id="7" name="CuadroTexto 6">
            <a:extLst>
              <a:ext uri="{FF2B5EF4-FFF2-40B4-BE49-F238E27FC236}">
                <a16:creationId xmlns:a16="http://schemas.microsoft.com/office/drawing/2014/main" id="{903472D0-D5AB-55C9-1139-C29E57CB8E93}"/>
              </a:ext>
            </a:extLst>
          </p:cNvPr>
          <p:cNvSpPr txBox="1"/>
          <p:nvPr/>
        </p:nvSpPr>
        <p:spPr>
          <a:xfrm>
            <a:off x="348343" y="6263713"/>
            <a:ext cx="8119645" cy="246221"/>
          </a:xfrm>
          <a:prstGeom prst="rect">
            <a:avLst/>
          </a:prstGeom>
          <a:noFill/>
        </p:spPr>
        <p:txBody>
          <a:bodyPr wrap="square">
            <a:spAutoFit/>
          </a:bodyPr>
          <a:lstStyle/>
          <a:p>
            <a:r>
              <a:rPr kumimoji="0" lang="en-U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2021 ESC Guidelines on cardiovascular disease prevention in clinical practice European Heart Journal (2021) 42, 3227-3337</a:t>
            </a:r>
            <a:endParaRPr lang="es-ES" sz="1000">
              <a:solidFill>
                <a:schemeClr val="tx1">
                  <a:lumMod val="50000"/>
                  <a:lumOff val="50000"/>
                </a:schemeClr>
              </a:solidFill>
            </a:endParaRPr>
          </a:p>
        </p:txBody>
      </p:sp>
    </p:spTree>
    <p:extLst>
      <p:ext uri="{BB962C8B-B14F-4D97-AF65-F5344CB8AC3E}">
        <p14:creationId xmlns:p14="http://schemas.microsoft.com/office/powerpoint/2010/main" val="24421381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1297998" y="1664498"/>
            <a:ext cx="10789050" cy="4732539"/>
          </a:xfrm>
        </p:spPr>
        <p:txBody>
          <a:bodyPr vert="horz" lIns="91440" tIns="45720" rIns="91440" bIns="45720" rtlCol="0" anchor="t">
            <a:normAutofit/>
          </a:bodyPr>
          <a:lstStyle/>
          <a:p>
            <a:r>
              <a:rPr lang="es-ES" b="1" dirty="0">
                <a:latin typeface="Arial"/>
                <a:cs typeface="Arial"/>
              </a:rPr>
              <a:t>Criterios diagnósticos de síndrome metabólico:</a:t>
            </a:r>
          </a:p>
          <a:p>
            <a:pPr lvl="1">
              <a:lnSpc>
                <a:spcPct val="150000"/>
              </a:lnSpc>
            </a:pPr>
            <a:r>
              <a:rPr lang="es-ES" dirty="0">
                <a:latin typeface="Arial"/>
                <a:cs typeface="Arial"/>
              </a:rPr>
              <a:t>Circunferencia abdominal ≥102 cm (varones) o ≥ 88 cm (mujeres).</a:t>
            </a:r>
          </a:p>
          <a:p>
            <a:pPr lvl="1">
              <a:lnSpc>
                <a:spcPct val="150000"/>
              </a:lnSpc>
            </a:pPr>
            <a:r>
              <a:rPr lang="es-ES" dirty="0" err="1">
                <a:latin typeface="Arial"/>
                <a:cs typeface="Arial"/>
              </a:rPr>
              <a:t>cHDL</a:t>
            </a:r>
            <a:r>
              <a:rPr lang="es-ES" dirty="0">
                <a:latin typeface="Arial"/>
                <a:cs typeface="Arial"/>
              </a:rPr>
              <a:t> &lt; 40 mg/dl (varones) o &lt; 50 mg/dl (mujeres).</a:t>
            </a:r>
          </a:p>
          <a:p>
            <a:pPr lvl="1">
              <a:lnSpc>
                <a:spcPct val="150000"/>
              </a:lnSpc>
            </a:pPr>
            <a:r>
              <a:rPr lang="es-ES" dirty="0">
                <a:latin typeface="Arial"/>
                <a:cs typeface="Arial"/>
              </a:rPr>
              <a:t>Glucemia en ayunas ≥ 100 mg/dl o tratamiento farmacológico.</a:t>
            </a:r>
          </a:p>
          <a:p>
            <a:pPr lvl="1">
              <a:lnSpc>
                <a:spcPct val="150000"/>
              </a:lnSpc>
            </a:pPr>
            <a:r>
              <a:rPr lang="pt-BR" dirty="0" err="1">
                <a:latin typeface="Arial"/>
                <a:cs typeface="Arial"/>
              </a:rPr>
              <a:t>Triglicéridos</a:t>
            </a:r>
            <a:r>
              <a:rPr lang="pt-BR" dirty="0">
                <a:latin typeface="Arial"/>
                <a:cs typeface="Arial"/>
              </a:rPr>
              <a:t> ≥ 150 mg/dl</a:t>
            </a:r>
          </a:p>
          <a:p>
            <a:pPr lvl="1">
              <a:lnSpc>
                <a:spcPct val="150000"/>
              </a:lnSpc>
            </a:pPr>
            <a:r>
              <a:rPr lang="pt-BR" dirty="0">
                <a:latin typeface="Arial"/>
                <a:cs typeface="Arial"/>
              </a:rPr>
              <a:t>PAS ≥130 o PAD ≥85 mmHg </a:t>
            </a:r>
            <a:r>
              <a:rPr lang="pt-BR" dirty="0" err="1">
                <a:latin typeface="Arial"/>
                <a:cs typeface="Arial"/>
              </a:rPr>
              <a:t>sin</a:t>
            </a:r>
            <a:r>
              <a:rPr lang="pt-BR" dirty="0">
                <a:latin typeface="Arial"/>
                <a:cs typeface="Arial"/>
              </a:rPr>
              <a:t> </a:t>
            </a:r>
            <a:r>
              <a:rPr lang="pt-BR" dirty="0" err="1">
                <a:latin typeface="Arial"/>
                <a:cs typeface="Arial"/>
              </a:rPr>
              <a:t>tratamiento</a:t>
            </a:r>
            <a:r>
              <a:rPr lang="pt-BR" dirty="0">
                <a:latin typeface="Arial"/>
                <a:cs typeface="Arial"/>
              </a:rPr>
              <a:t> farmacológico.</a:t>
            </a:r>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Síndrome metabólico</a:t>
            </a:r>
          </a:p>
        </p:txBody>
      </p:sp>
      <p:pic>
        <p:nvPicPr>
          <p:cNvPr id="7" name="Gráfico 6">
            <a:extLst>
              <a:ext uri="{FF2B5EF4-FFF2-40B4-BE49-F238E27FC236}">
                <a16:creationId xmlns:a16="http://schemas.microsoft.com/office/drawing/2014/main" id="{10761FAE-20EB-B2B6-33E1-B6C412BA06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998" y="2072353"/>
            <a:ext cx="521436" cy="521436"/>
          </a:xfrm>
          <a:prstGeom prst="rect">
            <a:avLst/>
          </a:prstGeom>
        </p:spPr>
      </p:pic>
      <p:pic>
        <p:nvPicPr>
          <p:cNvPr id="10" name="Gráfico 9">
            <a:extLst>
              <a:ext uri="{FF2B5EF4-FFF2-40B4-BE49-F238E27FC236}">
                <a16:creationId xmlns:a16="http://schemas.microsoft.com/office/drawing/2014/main" id="{EC93B49F-B097-EE2C-2944-EC502232F8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998" y="2601990"/>
            <a:ext cx="521436" cy="521436"/>
          </a:xfrm>
          <a:prstGeom prst="rect">
            <a:avLst/>
          </a:prstGeom>
        </p:spPr>
      </p:pic>
      <p:pic>
        <p:nvPicPr>
          <p:cNvPr id="12" name="Gráfico 11">
            <a:extLst>
              <a:ext uri="{FF2B5EF4-FFF2-40B4-BE49-F238E27FC236}">
                <a16:creationId xmlns:a16="http://schemas.microsoft.com/office/drawing/2014/main" id="{6206B6D6-8411-3A38-A155-3EF1B2A715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998" y="4190861"/>
            <a:ext cx="521436" cy="521436"/>
          </a:xfrm>
          <a:prstGeom prst="rect">
            <a:avLst/>
          </a:prstGeom>
        </p:spPr>
      </p:pic>
      <p:pic>
        <p:nvPicPr>
          <p:cNvPr id="13" name="Gráfico 12">
            <a:extLst>
              <a:ext uri="{FF2B5EF4-FFF2-40B4-BE49-F238E27FC236}">
                <a16:creationId xmlns:a16="http://schemas.microsoft.com/office/drawing/2014/main" id="{E00B0368-C336-1C47-7CFD-FEE3781FC3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998" y="3657143"/>
            <a:ext cx="521436" cy="521436"/>
          </a:xfrm>
          <a:prstGeom prst="rect">
            <a:avLst/>
          </a:prstGeom>
        </p:spPr>
      </p:pic>
      <p:pic>
        <p:nvPicPr>
          <p:cNvPr id="14" name="Gráfico 13">
            <a:extLst>
              <a:ext uri="{FF2B5EF4-FFF2-40B4-BE49-F238E27FC236}">
                <a16:creationId xmlns:a16="http://schemas.microsoft.com/office/drawing/2014/main" id="{C4D2EF9B-B78B-F9C7-41E7-C80788E05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998" y="3123426"/>
            <a:ext cx="521436" cy="521436"/>
          </a:xfrm>
          <a:prstGeom prst="rect">
            <a:avLst/>
          </a:prstGeom>
        </p:spPr>
      </p:pic>
    </p:spTree>
    <p:extLst>
      <p:ext uri="{BB962C8B-B14F-4D97-AF65-F5344CB8AC3E}">
        <p14:creationId xmlns:p14="http://schemas.microsoft.com/office/powerpoint/2010/main" val="122697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a:normAutofit/>
          </a:bodyPr>
          <a:lstStyle/>
          <a:p>
            <a:pPr lvl="1">
              <a:lnSpc>
                <a:spcPct val="150000"/>
              </a:lnSpc>
            </a:pPr>
            <a:r>
              <a:rPr lang="es-ES">
                <a:solidFill>
                  <a:schemeClr val="accent2">
                    <a:lumMod val="40000"/>
                    <a:lumOff val="60000"/>
                  </a:schemeClr>
                </a:solidFill>
              </a:rPr>
              <a:t>Psoriasis moderada – grave</a:t>
            </a:r>
          </a:p>
          <a:p>
            <a:pPr lvl="1">
              <a:lnSpc>
                <a:spcPct val="150000"/>
              </a:lnSpc>
            </a:pPr>
            <a:r>
              <a:rPr lang="es-ES">
                <a:solidFill>
                  <a:schemeClr val="accent2">
                    <a:lumMod val="40000"/>
                    <a:lumOff val="60000"/>
                  </a:schemeClr>
                </a:solidFill>
              </a:rPr>
              <a:t>TA con mal control</a:t>
            </a:r>
          </a:p>
          <a:p>
            <a:pPr lvl="1">
              <a:lnSpc>
                <a:spcPct val="150000"/>
              </a:lnSpc>
            </a:pPr>
            <a:r>
              <a:rPr lang="es-ES">
                <a:solidFill>
                  <a:schemeClr val="accent2">
                    <a:lumMod val="40000"/>
                    <a:lumOff val="60000"/>
                  </a:schemeClr>
                </a:solidFill>
              </a:rPr>
              <a:t>Dislipemia</a:t>
            </a:r>
          </a:p>
          <a:p>
            <a:pPr lvl="1">
              <a:lnSpc>
                <a:spcPct val="150000"/>
              </a:lnSpc>
            </a:pPr>
            <a:r>
              <a:rPr lang="es-ES">
                <a:solidFill>
                  <a:schemeClr val="accent2">
                    <a:lumMod val="40000"/>
                    <a:lumOff val="60000"/>
                  </a:schemeClr>
                </a:solidFill>
              </a:rPr>
              <a:t>Obesidad</a:t>
            </a:r>
          </a:p>
          <a:p>
            <a:pPr lvl="1">
              <a:lnSpc>
                <a:spcPct val="150000"/>
              </a:lnSpc>
            </a:pPr>
            <a:r>
              <a:rPr lang="es-ES">
                <a:solidFill>
                  <a:schemeClr val="accent2">
                    <a:lumMod val="40000"/>
                    <a:lumOff val="60000"/>
                  </a:schemeClr>
                </a:solidFill>
              </a:rPr>
              <a:t>Sedentarismo</a:t>
            </a:r>
          </a:p>
          <a:p>
            <a:pPr lvl="1">
              <a:lnSpc>
                <a:spcPct val="150000"/>
              </a:lnSpc>
            </a:pPr>
            <a:r>
              <a:rPr lang="es-ES">
                <a:solidFill>
                  <a:schemeClr val="accent2">
                    <a:lumMod val="40000"/>
                    <a:lumOff val="60000"/>
                  </a:schemeClr>
                </a:solidFill>
              </a:rPr>
              <a:t>Prediabetes</a:t>
            </a:r>
          </a:p>
          <a:p>
            <a:pPr lvl="1">
              <a:lnSpc>
                <a:spcPct val="150000"/>
              </a:lnSpc>
            </a:pPr>
            <a:r>
              <a:rPr lang="es-ES">
                <a:solidFill>
                  <a:schemeClr val="accent2">
                    <a:lumMod val="40000"/>
                    <a:lumOff val="60000"/>
                  </a:schemeClr>
                </a:solidFill>
              </a:rPr>
              <a:t>Síndrome metabólico</a:t>
            </a:r>
          </a:p>
          <a:p>
            <a:pPr lvl="1">
              <a:lnSpc>
                <a:spcPct val="150000"/>
              </a:lnSpc>
            </a:pPr>
            <a:r>
              <a:rPr lang="es-ES"/>
              <a:t>Tabaquismo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Tabaquismo</a:t>
            </a:r>
          </a:p>
        </p:txBody>
      </p:sp>
      <p:pic>
        <p:nvPicPr>
          <p:cNvPr id="6" name="Imagen 5">
            <a:extLst>
              <a:ext uri="{FF2B5EF4-FFF2-40B4-BE49-F238E27FC236}">
                <a16:creationId xmlns:a16="http://schemas.microsoft.com/office/drawing/2014/main" id="{2907A365-9A9F-0AAB-0808-44B282130E0F}"/>
              </a:ext>
            </a:extLst>
          </p:cNvPr>
          <p:cNvPicPr>
            <a:picLocks noChangeAspect="1"/>
          </p:cNvPicPr>
          <p:nvPr/>
        </p:nvPicPr>
        <p:blipFill>
          <a:blip r:embed="rId2"/>
          <a:stretch>
            <a:fillRect/>
          </a:stretch>
        </p:blipFill>
        <p:spPr>
          <a:xfrm>
            <a:off x="5883965" y="1901916"/>
            <a:ext cx="3278263" cy="4042983"/>
          </a:xfrm>
          <a:prstGeom prst="rect">
            <a:avLst/>
          </a:prstGeom>
        </p:spPr>
      </p:pic>
      <p:pic>
        <p:nvPicPr>
          <p:cNvPr id="11" name="Imagen 10">
            <a:extLst>
              <a:ext uri="{FF2B5EF4-FFF2-40B4-BE49-F238E27FC236}">
                <a16:creationId xmlns:a16="http://schemas.microsoft.com/office/drawing/2014/main" id="{7A0C5DAC-78B0-7E8C-7BB2-BACD3593D7FF}"/>
              </a:ext>
            </a:extLst>
          </p:cNvPr>
          <p:cNvPicPr>
            <a:picLocks noChangeAspect="1"/>
          </p:cNvPicPr>
          <p:nvPr/>
        </p:nvPicPr>
        <p:blipFill>
          <a:blip r:embed="rId3"/>
          <a:stretch>
            <a:fillRect/>
          </a:stretch>
        </p:blipFill>
        <p:spPr>
          <a:xfrm>
            <a:off x="5544361" y="1058719"/>
            <a:ext cx="3957469" cy="705103"/>
          </a:xfrm>
          <a:prstGeom prst="rect">
            <a:avLst/>
          </a:prstGeom>
        </p:spPr>
      </p:pic>
      <p:grpSp>
        <p:nvGrpSpPr>
          <p:cNvPr id="5" name="Grupo 4">
            <a:extLst>
              <a:ext uri="{FF2B5EF4-FFF2-40B4-BE49-F238E27FC236}">
                <a16:creationId xmlns:a16="http://schemas.microsoft.com/office/drawing/2014/main" id="{C1AC49A8-E666-98E8-D0B0-13E3C736FBDB}"/>
              </a:ext>
            </a:extLst>
          </p:cNvPr>
          <p:cNvGrpSpPr/>
          <p:nvPr/>
        </p:nvGrpSpPr>
        <p:grpSpPr>
          <a:xfrm>
            <a:off x="333599" y="6110160"/>
            <a:ext cx="11306387" cy="415498"/>
            <a:chOff x="-66995" y="6315038"/>
            <a:chExt cx="11306387" cy="415498"/>
          </a:xfrm>
        </p:grpSpPr>
        <p:sp>
          <p:nvSpPr>
            <p:cNvPr id="7" name="CuadroTexto 6">
              <a:extLst>
                <a:ext uri="{FF2B5EF4-FFF2-40B4-BE49-F238E27FC236}">
                  <a16:creationId xmlns:a16="http://schemas.microsoft.com/office/drawing/2014/main" id="{2A296F5F-0095-9E4B-47D7-C947A9ECA5D3}"/>
                </a:ext>
              </a:extLst>
            </p:cNvPr>
            <p:cNvSpPr txBox="1"/>
            <p:nvPr/>
          </p:nvSpPr>
          <p:spPr>
            <a:xfrm>
              <a:off x="-66995" y="6315038"/>
              <a:ext cx="11306387" cy="415498"/>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Grupo de expertos del PAPPS. Recomendaciones sobre el estilo de vida R. Córdoba García, F. </a:t>
              </a:r>
              <a:r>
                <a:rPr kumimoji="0" lang="es-ES"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Camarelles</a:t>
              </a: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Guillem, E. Muñoz Seco et al. </a:t>
              </a:r>
              <a:r>
                <a:rPr kumimoji="0" lang="fr-F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Volume 52, </a:t>
              </a:r>
              <a:r>
                <a:rPr kumimoji="0" lang="fr-FR"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Supplement</a:t>
              </a:r>
              <a:r>
                <a:rPr kumimoji="0" lang="fr-F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2, </a:t>
              </a:r>
              <a:r>
                <a:rPr kumimoji="0" lang="fr-FR"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November</a:t>
              </a:r>
              <a:r>
                <a:rPr kumimoji="0" lang="fr-F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2020, Pages 32-43</a:t>
              </a:r>
            </a:p>
            <a:p>
              <a:pPr marR="0" lvl="0" defTabSz="914400" rtl="0" eaLnBrk="1" fontAlgn="auto" latinLnBrk="0" hangingPunct="1">
                <a:lnSpc>
                  <a:spcPct val="100000"/>
                </a:lnSpc>
                <a:spcBef>
                  <a:spcPts val="0"/>
                </a:spcBef>
                <a:spcAft>
                  <a:spcPts val="0"/>
                </a:spcAft>
                <a:buClrTx/>
                <a:buSzTx/>
                <a:tabLst/>
                <a:defRPr/>
              </a:pP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a:t>
              </a:r>
            </a:p>
          </p:txBody>
        </p:sp>
        <p:sp>
          <p:nvSpPr>
            <p:cNvPr id="13" name="CuadroTexto 12">
              <a:extLst>
                <a:ext uri="{FF2B5EF4-FFF2-40B4-BE49-F238E27FC236}">
                  <a16:creationId xmlns:a16="http://schemas.microsoft.com/office/drawing/2014/main" id="{441A6A73-04C7-A629-8D1C-A16C9423F3C3}"/>
                </a:ext>
              </a:extLst>
            </p:cNvPr>
            <p:cNvSpPr txBox="1"/>
            <p:nvPr/>
          </p:nvSpPr>
          <p:spPr>
            <a:xfrm>
              <a:off x="-66995" y="6458143"/>
              <a:ext cx="8119645" cy="246221"/>
            </a:xfrm>
            <a:prstGeom prst="rect">
              <a:avLst/>
            </a:prstGeom>
            <a:noFill/>
          </p:spPr>
          <p:txBody>
            <a:bodyPr wrap="square">
              <a:spAutoFit/>
            </a:bodyPr>
            <a:lstStyle/>
            <a:p>
              <a:r>
                <a:rPr kumimoji="0" lang="en-U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2021 ESC Guidelines on cardiovascular disease prevention in clinical practice European Heart Journal (2021) 42, 3227-3337</a:t>
              </a:r>
              <a:endParaRPr lang="es-ES" sz="1000">
                <a:solidFill>
                  <a:schemeClr val="tx1">
                    <a:lumMod val="50000"/>
                    <a:lumOff val="50000"/>
                  </a:schemeClr>
                </a:solidFill>
              </a:endParaRPr>
            </a:p>
          </p:txBody>
        </p:sp>
      </p:grpSp>
    </p:spTree>
    <p:extLst>
      <p:ext uri="{BB962C8B-B14F-4D97-AF65-F5344CB8AC3E}">
        <p14:creationId xmlns:p14="http://schemas.microsoft.com/office/powerpoint/2010/main" val="28148396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vert="horz" lIns="91440" tIns="45720" rIns="91440" bIns="45720" rtlCol="0" anchor="t">
            <a:normAutofit fontScale="92500" lnSpcReduction="10000"/>
          </a:bodyPr>
          <a:lstStyle/>
          <a:p>
            <a:pPr>
              <a:lnSpc>
                <a:spcPct val="150000"/>
              </a:lnSpc>
            </a:pPr>
            <a:r>
              <a:rPr lang="es-ES" sz="2200" dirty="0">
                <a:latin typeface="Arial"/>
                <a:cs typeface="Arial"/>
              </a:rPr>
              <a:t>Planteamos </a:t>
            </a:r>
            <a:r>
              <a:rPr lang="es-ES" sz="2200" b="1" dirty="0">
                <a:latin typeface="Arial"/>
                <a:cs typeface="Arial"/>
              </a:rPr>
              <a:t>cambio de tratamiento tópico </a:t>
            </a:r>
            <a:r>
              <a:rPr lang="es-ES" sz="2200" dirty="0">
                <a:latin typeface="Arial"/>
                <a:cs typeface="Arial"/>
              </a:rPr>
              <a:t>a </a:t>
            </a:r>
            <a:r>
              <a:rPr lang="es-ES" sz="2200" dirty="0" err="1">
                <a:latin typeface="Arial"/>
                <a:cs typeface="Arial"/>
              </a:rPr>
              <a:t>calcipotriol</a:t>
            </a:r>
            <a:r>
              <a:rPr lang="es-ES" sz="2200" dirty="0">
                <a:latin typeface="Arial"/>
                <a:cs typeface="Arial"/>
              </a:rPr>
              <a:t>/betametasona crema.</a:t>
            </a:r>
          </a:p>
          <a:p>
            <a:pPr>
              <a:lnSpc>
                <a:spcPct val="150000"/>
              </a:lnSpc>
            </a:pPr>
            <a:r>
              <a:rPr lang="es-ES" sz="2200" dirty="0">
                <a:latin typeface="Arial"/>
                <a:cs typeface="Arial"/>
              </a:rPr>
              <a:t>Realizamos una </a:t>
            </a:r>
            <a:r>
              <a:rPr lang="es-ES" sz="2200" b="1" dirty="0">
                <a:latin typeface="Arial"/>
                <a:cs typeface="Arial"/>
              </a:rPr>
              <a:t>interconsulta a Dermatología </a:t>
            </a:r>
            <a:r>
              <a:rPr lang="es-ES" sz="2200" dirty="0">
                <a:latin typeface="Arial"/>
                <a:cs typeface="Arial"/>
              </a:rPr>
              <a:t>por la severidad de la afectación (PASI: 9 BSA: 9 %).</a:t>
            </a:r>
            <a:endParaRPr lang="es-ES" sz="2400" dirty="0">
              <a:latin typeface="Arial"/>
              <a:cs typeface="Arial"/>
            </a:endParaRPr>
          </a:p>
          <a:p>
            <a:pPr>
              <a:lnSpc>
                <a:spcPct val="120000"/>
              </a:lnSpc>
            </a:pPr>
            <a:r>
              <a:rPr lang="es-ES" sz="2200" dirty="0">
                <a:latin typeface="Arial"/>
                <a:cs typeface="Arial"/>
              </a:rPr>
              <a:t>Iniciamos una </a:t>
            </a:r>
            <a:r>
              <a:rPr lang="es-ES" sz="2200" b="1" dirty="0">
                <a:latin typeface="Arial"/>
                <a:cs typeface="Arial"/>
              </a:rPr>
              <a:t>combinación de antihipertensivos </a:t>
            </a:r>
            <a:r>
              <a:rPr lang="es-ES" sz="2200" dirty="0">
                <a:latin typeface="Arial"/>
                <a:cs typeface="Arial"/>
              </a:rPr>
              <a:t>(</a:t>
            </a:r>
            <a:r>
              <a:rPr lang="es-ES" sz="2200" dirty="0" err="1">
                <a:latin typeface="Arial"/>
                <a:cs typeface="Arial"/>
              </a:rPr>
              <a:t>ramipril</a:t>
            </a:r>
            <a:r>
              <a:rPr lang="es-ES" sz="2200" dirty="0">
                <a:latin typeface="Arial"/>
                <a:cs typeface="Arial"/>
              </a:rPr>
              <a:t>/amlodipino) en una única toma y un único comprimido.</a:t>
            </a:r>
          </a:p>
          <a:p>
            <a:pPr>
              <a:lnSpc>
                <a:spcPct val="120000"/>
              </a:lnSpc>
            </a:pPr>
            <a:r>
              <a:rPr lang="es-ES" sz="2200" dirty="0">
                <a:latin typeface="Arial"/>
                <a:cs typeface="Arial"/>
              </a:rPr>
              <a:t>Inicio de </a:t>
            </a:r>
            <a:r>
              <a:rPr lang="es-ES" sz="2200" b="1" dirty="0">
                <a:latin typeface="Arial"/>
                <a:cs typeface="Arial"/>
              </a:rPr>
              <a:t>combinación de 10 mg de rosuvastatina + 10 mg de </a:t>
            </a:r>
            <a:r>
              <a:rPr lang="es-ES" sz="2200" b="1" dirty="0" err="1">
                <a:latin typeface="Arial"/>
                <a:cs typeface="Arial"/>
              </a:rPr>
              <a:t>ezetimiba</a:t>
            </a:r>
            <a:r>
              <a:rPr lang="es-ES" sz="2200" dirty="0">
                <a:latin typeface="Arial"/>
                <a:cs typeface="Arial"/>
              </a:rPr>
              <a:t>.</a:t>
            </a:r>
            <a:endParaRPr lang="es-ES" sz="2200" b="1" dirty="0">
              <a:latin typeface="Arial"/>
              <a:cs typeface="Arial"/>
            </a:endParaRPr>
          </a:p>
          <a:p>
            <a:r>
              <a:rPr lang="es-ES" sz="2200" dirty="0">
                <a:latin typeface="Arial"/>
                <a:cs typeface="Arial"/>
              </a:rPr>
              <a:t>Hacemos una </a:t>
            </a:r>
            <a:r>
              <a:rPr lang="es-ES" sz="2200" b="1" dirty="0">
                <a:latin typeface="Arial"/>
                <a:cs typeface="Arial"/>
              </a:rPr>
              <a:t>recomendación dietética</a:t>
            </a:r>
            <a:r>
              <a:rPr lang="es-ES" sz="2200" dirty="0">
                <a:latin typeface="Arial"/>
                <a:cs typeface="Arial"/>
              </a:rPr>
              <a:t>.</a:t>
            </a:r>
          </a:p>
          <a:p>
            <a:r>
              <a:rPr lang="es-ES" sz="2200" dirty="0">
                <a:latin typeface="Arial"/>
                <a:cs typeface="Arial"/>
              </a:rPr>
              <a:t>Hacemos una </a:t>
            </a:r>
            <a:r>
              <a:rPr lang="es-ES" sz="2200" b="1" dirty="0">
                <a:latin typeface="Arial"/>
                <a:cs typeface="Arial"/>
              </a:rPr>
              <a:t>prescripción personalizada de ejercicio físico</a:t>
            </a:r>
            <a:r>
              <a:rPr lang="es-ES" sz="2200" dirty="0">
                <a:latin typeface="Arial"/>
                <a:cs typeface="Arial"/>
              </a:rPr>
              <a:t>.</a:t>
            </a:r>
          </a:p>
          <a:p>
            <a:pPr>
              <a:lnSpc>
                <a:spcPct val="120000"/>
              </a:lnSpc>
            </a:pPr>
            <a:r>
              <a:rPr lang="es-ES" sz="2200" dirty="0">
                <a:latin typeface="Arial"/>
                <a:cs typeface="Arial"/>
              </a:rPr>
              <a:t>Inicio de </a:t>
            </a:r>
            <a:r>
              <a:rPr lang="es-ES" sz="2200" b="1" dirty="0">
                <a:latin typeface="Arial"/>
                <a:cs typeface="Arial"/>
              </a:rPr>
              <a:t>metformina</a:t>
            </a:r>
            <a:r>
              <a:rPr lang="es-ES" sz="2200" dirty="0">
                <a:latin typeface="Arial"/>
                <a:cs typeface="Arial"/>
              </a:rPr>
              <a:t> con dosis crecientes para mejorar la tolerancia hasta 850 mg 1-0-1.</a:t>
            </a:r>
          </a:p>
          <a:p>
            <a:pPr>
              <a:lnSpc>
                <a:spcPct val="120000"/>
              </a:lnSpc>
            </a:pPr>
            <a:r>
              <a:rPr lang="es-ES" sz="2200" dirty="0">
                <a:latin typeface="Arial"/>
                <a:cs typeface="Arial"/>
              </a:rPr>
              <a:t>Damos </a:t>
            </a:r>
            <a:r>
              <a:rPr lang="es-ES" sz="2200" b="1" dirty="0">
                <a:latin typeface="Arial"/>
                <a:cs typeface="Arial"/>
              </a:rPr>
              <a:t>consejo antitabaco</a:t>
            </a:r>
            <a:r>
              <a:rPr lang="es-ES" sz="2200" dirty="0">
                <a:latin typeface="Arial"/>
                <a:cs typeface="Arial"/>
              </a:rPr>
              <a:t>.</a:t>
            </a:r>
            <a:endParaRPr lang="es-ES" sz="1800" dirty="0"/>
          </a:p>
          <a:p>
            <a:pPr lvl="1">
              <a:lnSpc>
                <a:spcPct val="120000"/>
              </a:lnSpc>
            </a:pPr>
            <a:endParaRPr lang="es-ES" b="1"/>
          </a:p>
          <a:p>
            <a:pPr marL="457200" lvl="1" indent="0">
              <a:lnSpc>
                <a:spcPct val="12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Decisiones tomadas</a:t>
            </a:r>
          </a:p>
        </p:txBody>
      </p:sp>
    </p:spTree>
    <p:extLst>
      <p:ext uri="{BB962C8B-B14F-4D97-AF65-F5344CB8AC3E}">
        <p14:creationId xmlns:p14="http://schemas.microsoft.com/office/powerpoint/2010/main" val="12964382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ES"/>
              <a:t>Salud mental</a:t>
            </a:r>
          </a:p>
        </p:txBody>
      </p:sp>
    </p:spTree>
    <p:extLst>
      <p:ext uri="{BB962C8B-B14F-4D97-AF65-F5344CB8AC3E}">
        <p14:creationId xmlns:p14="http://schemas.microsoft.com/office/powerpoint/2010/main" val="18502031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Salud mental y psoriasis</a:t>
            </a:r>
          </a:p>
        </p:txBody>
      </p:sp>
      <p:sp>
        <p:nvSpPr>
          <p:cNvPr id="3" name="Marcador de contenido 2"/>
          <p:cNvSpPr>
            <a:spLocks noGrp="1"/>
          </p:cNvSpPr>
          <p:nvPr>
            <p:ph idx="1"/>
          </p:nvPr>
        </p:nvSpPr>
        <p:spPr/>
        <p:txBody>
          <a:bodyPr vert="horz" lIns="91440" tIns="45720" rIns="91440" bIns="45720" rtlCol="0" anchor="t">
            <a:normAutofit/>
          </a:bodyPr>
          <a:lstStyle/>
          <a:p>
            <a:r>
              <a:rPr lang="es-ES" dirty="0">
                <a:latin typeface="Arial"/>
                <a:cs typeface="Arial"/>
              </a:rPr>
              <a:t>Las enfermedades crónicas aumentan el riesgo de patología psiquiátrica en los pacientes.</a:t>
            </a:r>
            <a:endParaRPr lang="es-ES" dirty="0"/>
          </a:p>
          <a:p>
            <a:r>
              <a:rPr lang="es-ES" dirty="0">
                <a:latin typeface="Arial"/>
                <a:cs typeface="Arial"/>
              </a:rPr>
              <a:t>Las enfermedades crónicas cutáneas, por su visibilidad, tienen un gran impacto en la salud mental de los pacientes.</a:t>
            </a:r>
            <a:endParaRPr lang="es-ES" dirty="0"/>
          </a:p>
          <a:p>
            <a:r>
              <a:rPr lang="es-ES" dirty="0">
                <a:latin typeface="Arial"/>
                <a:cs typeface="Arial"/>
              </a:rPr>
              <a:t>Tanto el dermatólogo como el médico de Atención Primaria deben ser conscientes y estar alerta frente a estas alteraciones.</a:t>
            </a:r>
            <a:endParaRPr lang="es-ES" dirty="0"/>
          </a:p>
        </p:txBody>
      </p:sp>
      <p:sp>
        <p:nvSpPr>
          <p:cNvPr id="5" name="CuadroTexto 4"/>
          <p:cNvSpPr txBox="1"/>
          <p:nvPr/>
        </p:nvSpPr>
        <p:spPr>
          <a:xfrm>
            <a:off x="356107" y="6220168"/>
            <a:ext cx="322716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Jalenques</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I. Et al. Acta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Derm</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Venereol</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2022:102:adv00769</a:t>
            </a:r>
          </a:p>
        </p:txBody>
      </p:sp>
    </p:spTree>
    <p:extLst>
      <p:ext uri="{BB962C8B-B14F-4D97-AF65-F5344CB8AC3E}">
        <p14:creationId xmlns:p14="http://schemas.microsoft.com/office/powerpoint/2010/main" val="30716444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Prevalencia de enfermedades psiquiátricas en pacientes con psoriasis </a:t>
            </a:r>
          </a:p>
        </p:txBody>
      </p:sp>
      <p:sp>
        <p:nvSpPr>
          <p:cNvPr id="3" name="Marcador de contenido 2"/>
          <p:cNvSpPr>
            <a:spLocks noGrp="1"/>
          </p:cNvSpPr>
          <p:nvPr>
            <p:ph idx="1"/>
          </p:nvPr>
        </p:nvSpPr>
        <p:spPr>
          <a:xfrm>
            <a:off x="2360785" y="1961723"/>
            <a:ext cx="7470430" cy="3147172"/>
          </a:xfrm>
        </p:spPr>
        <p:txBody>
          <a:bodyPr vert="horz" lIns="91440" tIns="45720" rIns="91440" bIns="45720" rtlCol="0" anchor="t">
            <a:normAutofit/>
          </a:bodyPr>
          <a:lstStyle/>
          <a:p>
            <a:r>
              <a:rPr lang="es-ES" dirty="0">
                <a:latin typeface="Arial"/>
                <a:cs typeface="Arial"/>
              </a:rPr>
              <a:t>Alteraciones del sueño: 62 %</a:t>
            </a:r>
          </a:p>
          <a:p>
            <a:r>
              <a:rPr lang="es-ES" dirty="0">
                <a:latin typeface="Arial"/>
                <a:cs typeface="Arial"/>
              </a:rPr>
              <a:t>Disfunción sexual: 45,6 %</a:t>
            </a:r>
          </a:p>
          <a:p>
            <a:r>
              <a:rPr lang="es-ES" dirty="0">
                <a:latin typeface="Arial"/>
                <a:cs typeface="Arial"/>
              </a:rPr>
              <a:t>Alteraciones de  la personalidad: 35 %</a:t>
            </a:r>
          </a:p>
          <a:p>
            <a:r>
              <a:rPr lang="es-ES" dirty="0">
                <a:latin typeface="Arial"/>
                <a:cs typeface="Arial"/>
              </a:rPr>
              <a:t>Ansiedad: 30 %</a:t>
            </a:r>
          </a:p>
          <a:p>
            <a:r>
              <a:rPr lang="es-ES" dirty="0">
                <a:latin typeface="Arial"/>
                <a:cs typeface="Arial"/>
              </a:rPr>
              <a:t>Depresión: 27,6 %</a:t>
            </a:r>
          </a:p>
          <a:p>
            <a:r>
              <a:rPr lang="es-ES" dirty="0">
                <a:latin typeface="Arial"/>
                <a:cs typeface="Arial"/>
              </a:rPr>
              <a:t>Abuso de sustancias: 24,8 %</a:t>
            </a:r>
          </a:p>
        </p:txBody>
      </p:sp>
      <p:sp>
        <p:nvSpPr>
          <p:cNvPr id="5" name="CuadroTexto 4"/>
          <p:cNvSpPr txBox="1"/>
          <p:nvPr/>
        </p:nvSpPr>
        <p:spPr>
          <a:xfrm>
            <a:off x="348340" y="6255004"/>
            <a:ext cx="29306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Ferreira R. Et al.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Psychiatria</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Danubina</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2017;29:401-6</a:t>
            </a:r>
          </a:p>
        </p:txBody>
      </p:sp>
    </p:spTree>
    <p:extLst>
      <p:ext uri="{BB962C8B-B14F-4D97-AF65-F5344CB8AC3E}">
        <p14:creationId xmlns:p14="http://schemas.microsoft.com/office/powerpoint/2010/main" val="38467842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latin typeface="Arial"/>
                <a:cs typeface="Arial"/>
              </a:rPr>
              <a:t>Hipótesis del eje cerebro-piel en la psoriasis</a:t>
            </a:r>
            <a:endParaRPr lang="es-ES" dirty="0"/>
          </a:p>
        </p:txBody>
      </p:sp>
      <p:sp>
        <p:nvSpPr>
          <p:cNvPr id="3" name="Marcador de contenido 2"/>
          <p:cNvSpPr>
            <a:spLocks noGrp="1"/>
          </p:cNvSpPr>
          <p:nvPr>
            <p:ph idx="1"/>
          </p:nvPr>
        </p:nvSpPr>
        <p:spPr>
          <a:xfrm>
            <a:off x="391644" y="1786101"/>
            <a:ext cx="6498874" cy="4011075"/>
          </a:xfrm>
        </p:spPr>
        <p:txBody>
          <a:bodyPr vert="horz" lIns="91440" tIns="45720" rIns="91440" bIns="45720" rtlCol="0" anchor="t">
            <a:normAutofit/>
          </a:bodyPr>
          <a:lstStyle/>
          <a:p>
            <a:r>
              <a:rPr lang="es-ES" dirty="0">
                <a:latin typeface="Arial"/>
                <a:cs typeface="Arial"/>
              </a:rPr>
              <a:t>El cerebro recibe estímulo de estrés.</a:t>
            </a:r>
            <a:endParaRPr lang="es-ES" dirty="0"/>
          </a:p>
          <a:p>
            <a:r>
              <a:rPr lang="es-ES" dirty="0">
                <a:latin typeface="Arial"/>
                <a:cs typeface="Arial"/>
              </a:rPr>
              <a:t>Libera CRH (hormona liberadora de corticotropina).</a:t>
            </a:r>
            <a:endParaRPr lang="es-ES" dirty="0"/>
          </a:p>
          <a:p>
            <a:r>
              <a:rPr lang="es-ES" dirty="0">
                <a:latin typeface="Arial"/>
                <a:cs typeface="Arial"/>
              </a:rPr>
              <a:t>Los mastocitos cutáneos tienen receptores para la CRH que provocan su activación.</a:t>
            </a:r>
            <a:endParaRPr lang="es-ES" dirty="0"/>
          </a:p>
          <a:p>
            <a:r>
              <a:rPr lang="es-ES" dirty="0">
                <a:latin typeface="Arial"/>
                <a:cs typeface="Arial"/>
              </a:rPr>
              <a:t>Esto provoca inflamación y empeoramiento de la psoriasis.</a:t>
            </a:r>
            <a:endParaRPr lang="es-ES" dirty="0"/>
          </a:p>
          <a:p>
            <a:r>
              <a:rPr lang="es-ES" dirty="0">
                <a:latin typeface="Arial"/>
                <a:cs typeface="Arial"/>
              </a:rPr>
              <a:t>A su vez, las citoquinas implicadas en la psoriasis, especialmente TNF alfa e IL22, provocan respuestas en el cerebro que facilitan la ansiedad y la depresión.</a:t>
            </a:r>
            <a:endParaRPr lang="es-ES" dirty="0"/>
          </a:p>
          <a:p>
            <a:r>
              <a:rPr lang="es-ES" dirty="0">
                <a:latin typeface="Arial"/>
                <a:cs typeface="Arial"/>
              </a:rPr>
              <a:t>Se crea un círculo que amplifica la respuesta.</a:t>
            </a:r>
            <a:endParaRPr lang="es-ES" dirty="0"/>
          </a:p>
        </p:txBody>
      </p:sp>
      <p:pic>
        <p:nvPicPr>
          <p:cNvPr id="5" name="Imagen 4" descr="Captura de pantalla 2023-02-05 a las 18.1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518" y="2330824"/>
            <a:ext cx="5152069" cy="2921630"/>
          </a:xfrm>
          <a:prstGeom prst="rect">
            <a:avLst/>
          </a:prstGeom>
        </p:spPr>
      </p:pic>
      <p:sp>
        <p:nvSpPr>
          <p:cNvPr id="6" name="CuadroTexto 5"/>
          <p:cNvSpPr txBox="1"/>
          <p:nvPr/>
        </p:nvSpPr>
        <p:spPr>
          <a:xfrm>
            <a:off x="348344" y="6255004"/>
            <a:ext cx="213712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Marek</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et al.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Int</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J Mol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Sci</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2022;23:669</a:t>
            </a:r>
          </a:p>
        </p:txBody>
      </p:sp>
    </p:spTree>
    <p:extLst>
      <p:ext uri="{BB962C8B-B14F-4D97-AF65-F5344CB8AC3E}">
        <p14:creationId xmlns:p14="http://schemas.microsoft.com/office/powerpoint/2010/main" val="300876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Ideación suicida y psoriasis</a:t>
            </a:r>
          </a:p>
        </p:txBody>
      </p:sp>
      <p:sp>
        <p:nvSpPr>
          <p:cNvPr id="3" name="Marcador de contenido 2"/>
          <p:cNvSpPr>
            <a:spLocks noGrp="1"/>
          </p:cNvSpPr>
          <p:nvPr>
            <p:ph idx="1"/>
          </p:nvPr>
        </p:nvSpPr>
        <p:spPr>
          <a:xfrm>
            <a:off x="1039519" y="1995279"/>
            <a:ext cx="10112962" cy="2867442"/>
          </a:xfrm>
        </p:spPr>
        <p:txBody>
          <a:bodyPr vert="horz" lIns="91440" tIns="45720" rIns="91440" bIns="45720" rtlCol="0" anchor="t">
            <a:normAutofit/>
          </a:bodyPr>
          <a:lstStyle/>
          <a:p>
            <a:r>
              <a:rPr lang="es-ES" dirty="0">
                <a:latin typeface="Arial"/>
                <a:cs typeface="Arial"/>
              </a:rPr>
              <a:t>Los pacientes con psoriasis presentan un aumento de la incidencia de ideación suicida e intento de suicidio.</a:t>
            </a:r>
          </a:p>
          <a:p>
            <a:pPr lvl="1"/>
            <a:r>
              <a:rPr lang="es-ES" dirty="0">
                <a:latin typeface="Arial"/>
                <a:cs typeface="Arial"/>
              </a:rPr>
              <a:t>Ideación suicida OR 2,05 (IC del 95 % 1,54-2,74).</a:t>
            </a:r>
          </a:p>
          <a:p>
            <a:pPr lvl="1"/>
            <a:r>
              <a:rPr lang="es-ES" dirty="0">
                <a:latin typeface="Arial"/>
                <a:cs typeface="Arial"/>
              </a:rPr>
              <a:t>Intento de suicidio OR 1,32 (IC del 95 % 1,14-1,54).</a:t>
            </a:r>
          </a:p>
          <a:p>
            <a:r>
              <a:rPr lang="es-ES" dirty="0">
                <a:latin typeface="Arial"/>
                <a:cs typeface="Arial"/>
              </a:rPr>
              <a:t>Es especialmente frecuente en pacientes graves y pacientes jóvenes.</a:t>
            </a:r>
            <a:endParaRPr lang="es-ES" dirty="0"/>
          </a:p>
          <a:p>
            <a:r>
              <a:rPr lang="es-ES" dirty="0">
                <a:latin typeface="Arial"/>
                <a:cs typeface="Arial"/>
              </a:rPr>
              <a:t>Es importante detectar estas situaciones y remitir a Psiquiatría.</a:t>
            </a:r>
            <a:endParaRPr lang="es-ES" dirty="0"/>
          </a:p>
        </p:txBody>
      </p:sp>
    </p:spTree>
    <p:extLst>
      <p:ext uri="{BB962C8B-B14F-4D97-AF65-F5344CB8AC3E}">
        <p14:creationId xmlns:p14="http://schemas.microsoft.com/office/powerpoint/2010/main" val="214768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4">
            <a:extLst>
              <a:ext uri="{FF2B5EF4-FFF2-40B4-BE49-F238E27FC236}">
                <a16:creationId xmlns:a16="http://schemas.microsoft.com/office/drawing/2014/main" id="{69005555-9699-D3E0-96E6-5164BB4EBCF1}"/>
              </a:ext>
            </a:extLst>
          </p:cNvPr>
          <p:cNvSpPr txBox="1">
            <a:spLocks/>
          </p:cNvSpPr>
          <p:nvPr/>
        </p:nvSpPr>
        <p:spPr>
          <a:xfrm>
            <a:off x="1559219" y="4514452"/>
            <a:ext cx="9428200" cy="779843"/>
          </a:xfrm>
          <a:prstGeom prst="rect">
            <a:avLst/>
          </a:prstGeom>
        </p:spPr>
        <p:txBody>
          <a:bodyPr vert="horz" lIns="121917" tIns="60958" rIns="121917" bIns="6095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s-ES" sz="1900" b="0" i="0" u="none" strike="noStrike" kern="1200" cap="none" spc="0" normalizeH="0" baseline="0" noProof="0">
                <a:ln>
                  <a:noFill/>
                </a:ln>
                <a:solidFill>
                  <a:srgbClr val="646B74"/>
                </a:solidFill>
                <a:effectLst/>
                <a:uLnTx/>
                <a:uFillTx/>
                <a:latin typeface="Arial" panose="020B0604020202020204" pitchFamily="34" charset="0"/>
                <a:ea typeface="+mn-ea"/>
                <a:cs typeface="Arial" panose="020B0604020202020204" pitchFamily="34" charset="0"/>
              </a:rPr>
              <a:t>La gravedad de la enfermedad cutánea también es un factor de riesgo para el desarrollo de APs</a:t>
            </a:r>
            <a:r>
              <a:rPr kumimoji="0" lang="es-ES" sz="1900" b="0" i="0" u="none" strike="noStrike" kern="1200" cap="none" spc="0" normalizeH="0" baseline="30000" noProof="0">
                <a:ln>
                  <a:noFill/>
                </a:ln>
                <a:solidFill>
                  <a:srgbClr val="646B74"/>
                </a:solidFill>
                <a:effectLst/>
                <a:uLnTx/>
                <a:uFillTx/>
                <a:latin typeface="Arial" panose="020B0604020202020204" pitchFamily="34" charset="0"/>
                <a:ea typeface="+mn-ea"/>
                <a:cs typeface="Arial" panose="020B0604020202020204" pitchFamily="34" charset="0"/>
              </a:rPr>
              <a:t>5</a:t>
            </a:r>
          </a:p>
        </p:txBody>
      </p:sp>
      <p:pic>
        <p:nvPicPr>
          <p:cNvPr id="3" name="Gráfico 2">
            <a:extLst>
              <a:ext uri="{FF2B5EF4-FFF2-40B4-BE49-F238E27FC236}">
                <a16:creationId xmlns:a16="http://schemas.microsoft.com/office/drawing/2014/main" id="{EECC6FF2-9CF2-DDE6-BA52-A91F3728E1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697" y="4624102"/>
            <a:ext cx="904281" cy="361025"/>
          </a:xfrm>
          <a:prstGeom prst="rect">
            <a:avLst/>
          </a:prstGeom>
        </p:spPr>
      </p:pic>
      <p:sp>
        <p:nvSpPr>
          <p:cNvPr id="4" name="Título 4">
            <a:extLst>
              <a:ext uri="{FF2B5EF4-FFF2-40B4-BE49-F238E27FC236}">
                <a16:creationId xmlns:a16="http://schemas.microsoft.com/office/drawing/2014/main" id="{4BA1003B-022A-4251-F206-2ABBC827A789}"/>
              </a:ext>
            </a:extLst>
          </p:cNvPr>
          <p:cNvSpPr>
            <a:spLocks noGrp="1"/>
          </p:cNvSpPr>
          <p:nvPr>
            <p:ph type="title"/>
          </p:nvPr>
        </p:nvSpPr>
        <p:spPr>
          <a:xfrm>
            <a:off x="1702495" y="348066"/>
            <a:ext cx="8198217" cy="565035"/>
          </a:xfrm>
        </p:spPr>
        <p:txBody>
          <a:bodyPr>
            <a:normAutofit fontScale="90000"/>
          </a:bodyPr>
          <a:lstStyle/>
          <a:p>
            <a:r>
              <a:rPr lang="es-ES" dirty="0">
                <a:latin typeface="Arial"/>
                <a:cs typeface="Arial"/>
              </a:rPr>
              <a:t>Los tipos de psoriasis asociados con un</a:t>
            </a:r>
            <a:br>
              <a:rPr lang="es-ES" dirty="0"/>
            </a:br>
            <a:r>
              <a:rPr lang="es-ES" dirty="0">
                <a:latin typeface="Arial"/>
                <a:cs typeface="Arial"/>
              </a:rPr>
              <a:t>aumento de la artritis incluyen</a:t>
            </a:r>
            <a:r>
              <a:rPr lang="es-ES" baseline="30000" dirty="0">
                <a:latin typeface="Arial"/>
                <a:cs typeface="Arial"/>
              </a:rPr>
              <a:t>4</a:t>
            </a:r>
          </a:p>
        </p:txBody>
      </p:sp>
      <p:sp>
        <p:nvSpPr>
          <p:cNvPr id="5" name="Marcador de contenido 33">
            <a:extLst>
              <a:ext uri="{FF2B5EF4-FFF2-40B4-BE49-F238E27FC236}">
                <a16:creationId xmlns:a16="http://schemas.microsoft.com/office/drawing/2014/main" id="{CE1D9246-B5CE-E687-28E1-9E79040248ED}"/>
              </a:ext>
            </a:extLst>
          </p:cNvPr>
          <p:cNvSpPr>
            <a:spLocks noGrp="1"/>
          </p:cNvSpPr>
          <p:nvPr>
            <p:ph idx="1"/>
          </p:nvPr>
        </p:nvSpPr>
        <p:spPr>
          <a:xfrm>
            <a:off x="313509" y="5927510"/>
            <a:ext cx="11109605" cy="479067"/>
          </a:xfrm>
        </p:spPr>
        <p:txBody>
          <a:bodyPr>
            <a:noAutofit/>
          </a:bodyPr>
          <a:lstStyle/>
          <a:p>
            <a:pPr marL="0" indent="0">
              <a:lnSpc>
                <a:spcPct val="100000"/>
              </a:lnSpc>
              <a:spcBef>
                <a:spcPts val="0"/>
              </a:spcBef>
              <a:buNone/>
            </a:pPr>
            <a:r>
              <a:rPr lang="es-ES" sz="1000" err="1">
                <a:solidFill>
                  <a:schemeClr val="tx1">
                    <a:lumMod val="50000"/>
                    <a:lumOff val="50000"/>
                  </a:schemeClr>
                </a:solidFill>
                <a:latin typeface="+mn-lt"/>
              </a:rPr>
              <a:t>APs</a:t>
            </a:r>
            <a:r>
              <a:rPr lang="es-ES" sz="1000">
                <a:solidFill>
                  <a:schemeClr val="tx1">
                    <a:lumMod val="50000"/>
                    <a:lumOff val="50000"/>
                  </a:schemeClr>
                </a:solidFill>
                <a:latin typeface="+mn-lt"/>
              </a:rPr>
              <a:t>: artritis </a:t>
            </a:r>
            <a:r>
              <a:rPr lang="es-ES" sz="1000" err="1">
                <a:solidFill>
                  <a:schemeClr val="tx1">
                    <a:lumMod val="50000"/>
                    <a:lumOff val="50000"/>
                  </a:schemeClr>
                </a:solidFill>
                <a:latin typeface="+mn-lt"/>
              </a:rPr>
              <a:t>psoriásica</a:t>
            </a:r>
            <a:r>
              <a:rPr lang="es-ES" sz="1000">
                <a:solidFill>
                  <a:schemeClr val="tx1">
                    <a:lumMod val="50000"/>
                    <a:lumOff val="50000"/>
                  </a:schemeClr>
                </a:solidFill>
                <a:latin typeface="+mn-lt"/>
              </a:rPr>
              <a:t>.</a:t>
            </a:r>
          </a:p>
          <a:p>
            <a:pPr marL="0" indent="0">
              <a:lnSpc>
                <a:spcPct val="100000"/>
              </a:lnSpc>
              <a:spcBef>
                <a:spcPts val="0"/>
              </a:spcBef>
              <a:buNone/>
            </a:pPr>
            <a:r>
              <a:rPr lang="es-ES" sz="1000" b="1">
                <a:solidFill>
                  <a:schemeClr val="tx1">
                    <a:lumMod val="50000"/>
                    <a:lumOff val="50000"/>
                  </a:schemeClr>
                </a:solidFill>
                <a:latin typeface="+mn-lt"/>
              </a:rPr>
              <a:t>4. </a:t>
            </a:r>
            <a:r>
              <a:rPr lang="es-ES" sz="1000">
                <a:solidFill>
                  <a:schemeClr val="tx1">
                    <a:lumMod val="50000"/>
                    <a:lumOff val="50000"/>
                  </a:schemeClr>
                </a:solidFill>
                <a:latin typeface="+mn-lt"/>
              </a:rPr>
              <a:t>Zhang A, et al.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and </a:t>
            </a:r>
            <a:r>
              <a:rPr lang="es-ES" sz="1000" err="1">
                <a:solidFill>
                  <a:schemeClr val="tx1">
                    <a:lumMod val="50000"/>
                    <a:lumOff val="50000"/>
                  </a:schemeClr>
                </a:solidFill>
                <a:latin typeface="+mn-lt"/>
              </a:rPr>
              <a:t>the</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Dermatologist</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An</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Approach</a:t>
            </a:r>
            <a:r>
              <a:rPr lang="es-ES" sz="1000">
                <a:solidFill>
                  <a:schemeClr val="tx1">
                    <a:lumMod val="50000"/>
                    <a:lumOff val="50000"/>
                  </a:schemeClr>
                </a:solidFill>
                <a:latin typeface="+mn-lt"/>
              </a:rPr>
              <a:t> to </a:t>
            </a:r>
            <a:r>
              <a:rPr lang="es-ES" sz="1000" err="1">
                <a:solidFill>
                  <a:schemeClr val="tx1">
                    <a:lumMod val="50000"/>
                    <a:lumOff val="50000"/>
                  </a:schemeClr>
                </a:solidFill>
                <a:latin typeface="+mn-lt"/>
              </a:rPr>
              <a:t>Screening</a:t>
            </a:r>
            <a:r>
              <a:rPr lang="es-ES" sz="1000">
                <a:solidFill>
                  <a:schemeClr val="tx1">
                    <a:lumMod val="50000"/>
                    <a:lumOff val="50000"/>
                  </a:schemeClr>
                </a:solidFill>
                <a:latin typeface="+mn-lt"/>
              </a:rPr>
              <a:t> and </a:t>
            </a:r>
            <a:r>
              <a:rPr lang="es-ES" sz="1000" err="1">
                <a:solidFill>
                  <a:schemeClr val="tx1">
                    <a:lumMod val="50000"/>
                    <a:lumOff val="50000"/>
                  </a:schemeClr>
                </a:solidFill>
                <a:latin typeface="+mn-lt"/>
              </a:rPr>
              <a:t>Clinical</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Evaluation</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Clin</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Dermatol</a:t>
            </a:r>
            <a:r>
              <a:rPr lang="es-ES" sz="1000">
                <a:solidFill>
                  <a:schemeClr val="tx1">
                    <a:lumMod val="50000"/>
                    <a:lumOff val="50000"/>
                  </a:schemeClr>
                </a:solidFill>
                <a:latin typeface="+mn-lt"/>
              </a:rPr>
              <a:t>. 2018 Jul-Aug;36(4):551-560. </a:t>
            </a:r>
          </a:p>
          <a:p>
            <a:pPr marL="0" indent="0">
              <a:lnSpc>
                <a:spcPct val="100000"/>
              </a:lnSpc>
              <a:spcBef>
                <a:spcPts val="0"/>
              </a:spcBef>
              <a:buNone/>
            </a:pPr>
            <a:r>
              <a:rPr lang="es-ES" sz="1000" b="1">
                <a:solidFill>
                  <a:schemeClr val="tx1">
                    <a:lumMod val="50000"/>
                    <a:lumOff val="50000"/>
                  </a:schemeClr>
                </a:solidFill>
                <a:latin typeface="+mn-lt"/>
              </a:rPr>
              <a:t>5. </a:t>
            </a:r>
            <a:r>
              <a:rPr lang="es-ES" sz="1000" err="1">
                <a:solidFill>
                  <a:schemeClr val="tx1">
                    <a:lumMod val="50000"/>
                    <a:lumOff val="50000"/>
                  </a:schemeClr>
                </a:solidFill>
                <a:latin typeface="+mn-lt"/>
              </a:rPr>
              <a:t>Zabotti</a:t>
            </a:r>
            <a:r>
              <a:rPr lang="es-ES" sz="1000">
                <a:solidFill>
                  <a:schemeClr val="tx1">
                    <a:lumMod val="50000"/>
                    <a:lumOff val="50000"/>
                  </a:schemeClr>
                </a:solidFill>
                <a:latin typeface="+mn-lt"/>
              </a:rPr>
              <a:t> A, et al. </a:t>
            </a:r>
            <a:r>
              <a:rPr lang="es-ES" sz="1000" err="1">
                <a:solidFill>
                  <a:schemeClr val="tx1">
                    <a:lumMod val="50000"/>
                    <a:lumOff val="50000"/>
                  </a:schemeClr>
                </a:solidFill>
                <a:latin typeface="+mn-lt"/>
              </a:rPr>
              <a:t>From</a:t>
            </a:r>
            <a:r>
              <a:rPr lang="es-ES" sz="1000">
                <a:solidFill>
                  <a:schemeClr val="tx1">
                    <a:lumMod val="50000"/>
                    <a:lumOff val="50000"/>
                  </a:schemeClr>
                </a:solidFill>
                <a:latin typeface="+mn-lt"/>
              </a:rPr>
              <a:t> Psoriasis to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Insights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from</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Imaging</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on</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the</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Transition</a:t>
            </a:r>
            <a:r>
              <a:rPr lang="es-ES" sz="1000">
                <a:solidFill>
                  <a:schemeClr val="tx1">
                    <a:lumMod val="50000"/>
                    <a:lumOff val="50000"/>
                  </a:schemeClr>
                </a:solidFill>
                <a:latin typeface="+mn-lt"/>
              </a:rPr>
              <a:t> to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and </a:t>
            </a:r>
            <a:r>
              <a:rPr lang="es-ES" sz="1000" err="1">
                <a:solidFill>
                  <a:schemeClr val="tx1">
                    <a:lumMod val="50000"/>
                    <a:lumOff val="50000"/>
                  </a:schemeClr>
                </a:solidFill>
                <a:latin typeface="+mn-lt"/>
              </a:rPr>
              <a:t>Implications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for</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Prevention</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Curr</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Rheumatol</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Rep</a:t>
            </a:r>
            <a:r>
              <a:rPr lang="es-ES" sz="1000">
                <a:solidFill>
                  <a:schemeClr val="tx1">
                    <a:lumMod val="50000"/>
                    <a:lumOff val="50000"/>
                  </a:schemeClr>
                </a:solidFill>
                <a:latin typeface="+mn-lt"/>
              </a:rPr>
              <a:t> 2020;22:24.</a:t>
            </a:r>
          </a:p>
        </p:txBody>
      </p:sp>
      <p:pic>
        <p:nvPicPr>
          <p:cNvPr id="6" name="Gráfico 5">
            <a:extLst>
              <a:ext uri="{FF2B5EF4-FFF2-40B4-BE49-F238E27FC236}">
                <a16:creationId xmlns:a16="http://schemas.microsoft.com/office/drawing/2014/main" id="{D0C273D7-E494-2A54-9FD8-0A2FE6D22C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4685" y="2722788"/>
            <a:ext cx="1198033" cy="1198033"/>
          </a:xfrm>
          <a:prstGeom prst="rect">
            <a:avLst/>
          </a:prstGeom>
        </p:spPr>
      </p:pic>
      <p:pic>
        <p:nvPicPr>
          <p:cNvPr id="7" name="Gráfico 6">
            <a:extLst>
              <a:ext uri="{FF2B5EF4-FFF2-40B4-BE49-F238E27FC236}">
                <a16:creationId xmlns:a16="http://schemas.microsoft.com/office/drawing/2014/main" id="{491965E4-A255-7D89-CE7D-4631F5AAE1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7444" y="2735281"/>
            <a:ext cx="1198033" cy="1198033"/>
          </a:xfrm>
          <a:prstGeom prst="rect">
            <a:avLst/>
          </a:prstGeom>
        </p:spPr>
      </p:pic>
      <p:sp>
        <p:nvSpPr>
          <p:cNvPr id="8" name="CuadroTexto 7">
            <a:extLst>
              <a:ext uri="{FF2B5EF4-FFF2-40B4-BE49-F238E27FC236}">
                <a16:creationId xmlns:a16="http://schemas.microsoft.com/office/drawing/2014/main" id="{E833F51B-9A20-DBF6-AD05-94A800ACC50A}"/>
              </a:ext>
            </a:extLst>
          </p:cNvPr>
          <p:cNvSpPr txBox="1"/>
          <p:nvPr/>
        </p:nvSpPr>
        <p:spPr>
          <a:xfrm>
            <a:off x="7673700" y="2087706"/>
            <a:ext cx="2880000" cy="432550"/>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7000"/>
              </a:lnSpc>
              <a:spcBef>
                <a:spcPts val="0"/>
              </a:spcBef>
              <a:spcAft>
                <a:spcPts val="1067"/>
              </a:spcAft>
              <a:buClrTx/>
              <a:buSzTx/>
              <a:buFontTx/>
              <a:buNone/>
              <a:tabLst/>
              <a:defRPr/>
            </a:pPr>
            <a:r>
              <a:rPr kumimoji="0" lang="es-ES" sz="1900" b="0" i="0" u="none" strike="noStrike" kern="1200" cap="none" spc="0" normalizeH="0" baseline="0" noProof="0">
                <a:ln>
                  <a:noFill/>
                </a:ln>
                <a:solidFill>
                  <a:srgbClr val="15487B"/>
                </a:solidFill>
                <a:effectLst/>
                <a:uLnTx/>
                <a:uFillTx/>
                <a:latin typeface="Arial" panose="020B0604020202020204" pitchFamily="34" charset="0"/>
                <a:ea typeface="+mn-ea"/>
                <a:cs typeface="Times New Roman" panose="02020603050405020304" pitchFamily="18" charset="0"/>
              </a:rPr>
              <a:t>Inversa</a:t>
            </a:r>
            <a:r>
              <a:rPr kumimoji="0" lang="es-ES" sz="1900" b="0" i="0" u="none" strike="noStrike" kern="1200" cap="none" spc="0" normalizeH="0" baseline="30000" noProof="0">
                <a:ln>
                  <a:noFill/>
                </a:ln>
                <a:solidFill>
                  <a:srgbClr val="15487B"/>
                </a:solidFill>
                <a:effectLst/>
                <a:uLnTx/>
                <a:uFillTx/>
                <a:latin typeface="Arial" panose="020B0604020202020204" pitchFamily="34" charset="0"/>
                <a:ea typeface="+mn-ea"/>
                <a:cs typeface="Times New Roman" panose="02020603050405020304" pitchFamily="18" charset="0"/>
              </a:rPr>
              <a:t>4</a:t>
            </a:r>
            <a:endParaRPr kumimoji="0" lang="es-ES" sz="1900" b="0" i="0" u="none" strike="noStrike" kern="1200" cap="none" spc="0" normalizeH="0" baseline="0" noProof="0">
              <a:ln>
                <a:noFill/>
              </a:ln>
              <a:solidFill>
                <a:srgbClr val="15487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B60935E6-5C24-1A97-7236-E18EE0AEE548}"/>
              </a:ext>
            </a:extLst>
          </p:cNvPr>
          <p:cNvSpPr txBox="1"/>
          <p:nvPr/>
        </p:nvSpPr>
        <p:spPr>
          <a:xfrm>
            <a:off x="4616459" y="2087706"/>
            <a:ext cx="2880000" cy="432550"/>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7000"/>
              </a:lnSpc>
              <a:spcBef>
                <a:spcPts val="0"/>
              </a:spcBef>
              <a:spcAft>
                <a:spcPts val="1067"/>
              </a:spcAft>
              <a:buClrTx/>
              <a:buSzTx/>
              <a:buFontTx/>
              <a:buNone/>
              <a:tabLst/>
              <a:defRPr/>
            </a:pPr>
            <a:r>
              <a:rPr kumimoji="0" lang="es-ES" sz="1900" b="0" i="0" u="none" strike="noStrike" kern="1200" cap="none" spc="0" normalizeH="0" baseline="0" noProof="0">
                <a:ln>
                  <a:noFill/>
                </a:ln>
                <a:solidFill>
                  <a:srgbClr val="15487B"/>
                </a:solidFill>
                <a:effectLst/>
                <a:uLnTx/>
                <a:uFillTx/>
                <a:latin typeface="Arial" panose="020B0604020202020204" pitchFamily="34" charset="0"/>
                <a:ea typeface="+mn-ea"/>
                <a:cs typeface="Times New Roman" panose="02020603050405020304" pitchFamily="18" charset="0"/>
              </a:rPr>
              <a:t>Cuero cabelludo</a:t>
            </a:r>
            <a:r>
              <a:rPr kumimoji="0" lang="es-ES" sz="1900" b="0" i="0" u="none" strike="noStrike" kern="1200" cap="none" spc="0" normalizeH="0" baseline="30000" noProof="0">
                <a:ln>
                  <a:noFill/>
                </a:ln>
                <a:solidFill>
                  <a:srgbClr val="15487B"/>
                </a:solidFill>
                <a:effectLst/>
                <a:uLnTx/>
                <a:uFillTx/>
                <a:latin typeface="Arial" panose="020B0604020202020204" pitchFamily="34" charset="0"/>
                <a:ea typeface="+mn-ea"/>
                <a:cs typeface="Times New Roman" panose="02020603050405020304" pitchFamily="18" charset="0"/>
              </a:rPr>
              <a:t>4</a:t>
            </a:r>
            <a:endParaRPr kumimoji="0" lang="es-ES" sz="1900" b="0" i="0" u="none" strike="noStrike" kern="1200" cap="none" spc="0" normalizeH="0" baseline="0" noProof="0">
              <a:ln>
                <a:noFill/>
              </a:ln>
              <a:solidFill>
                <a:srgbClr val="15487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782A8EA9-EF87-6416-36B2-DD1E62E383CB}"/>
              </a:ext>
            </a:extLst>
          </p:cNvPr>
          <p:cNvSpPr txBox="1"/>
          <p:nvPr/>
        </p:nvSpPr>
        <p:spPr>
          <a:xfrm>
            <a:off x="1559219" y="2087706"/>
            <a:ext cx="2880000" cy="413251"/>
          </a:xfrm>
          <a:prstGeom prst="rect">
            <a:avLst/>
          </a:prstGeom>
          <a:noFill/>
        </p:spPr>
        <p:txBody>
          <a:bodyPr wrap="square" lIns="121917" tIns="60958" rIns="121917" bIns="60958" anchor="t">
            <a:spAutoFit/>
          </a:bodyPr>
          <a:lstStyle/>
          <a:p>
            <a:pPr marL="0" marR="0" lvl="0" indent="0" algn="ctr" defTabSz="914400" rtl="0" eaLnBrk="1" fontAlgn="auto" latinLnBrk="0" hangingPunct="1">
              <a:lnSpc>
                <a:spcPct val="107000"/>
              </a:lnSpc>
              <a:spcBef>
                <a:spcPts val="0"/>
              </a:spcBef>
              <a:spcAft>
                <a:spcPts val="1067"/>
              </a:spcAft>
              <a:buClrTx/>
              <a:buSzTx/>
              <a:buFontTx/>
              <a:buNone/>
              <a:tabLst/>
              <a:defRPr/>
            </a:pPr>
            <a:r>
              <a:rPr lang="es-ES" sz="1900" dirty="0">
                <a:solidFill>
                  <a:srgbClr val="15487B"/>
                </a:solidFill>
                <a:latin typeface="Arial"/>
                <a:cs typeface="Times New Roman"/>
              </a:rPr>
              <a:t>Afectación</a:t>
            </a:r>
            <a:r>
              <a:rPr kumimoji="0" lang="es-ES" sz="1900" b="0" i="0" u="none" strike="noStrike" kern="1200" cap="none" spc="0" normalizeH="0" baseline="0" noProof="0" dirty="0">
                <a:ln>
                  <a:noFill/>
                </a:ln>
                <a:solidFill>
                  <a:srgbClr val="15487B"/>
                </a:solidFill>
                <a:effectLst/>
                <a:uLnTx/>
                <a:uFillTx/>
                <a:latin typeface="Arial"/>
                <a:cs typeface="Times New Roman"/>
              </a:rPr>
              <a:t> ungueal</a:t>
            </a:r>
            <a:r>
              <a:rPr kumimoji="0" lang="es-ES" sz="1900" b="0" i="0" u="none" strike="noStrike" kern="1200" cap="none" spc="0" normalizeH="0" baseline="30000" noProof="0" dirty="0">
                <a:ln>
                  <a:noFill/>
                </a:ln>
                <a:solidFill>
                  <a:srgbClr val="15487B"/>
                </a:solidFill>
                <a:effectLst/>
                <a:uLnTx/>
                <a:uFillTx/>
                <a:latin typeface="Arial"/>
                <a:cs typeface="Times New Roman"/>
              </a:rPr>
              <a:t>4</a:t>
            </a:r>
            <a:endParaRPr kumimoji="0" lang="es-ES" sz="1900" b="0" i="0" u="none" strike="noStrike" kern="1200" cap="none" spc="0" normalizeH="0" baseline="0" noProof="0" dirty="0">
              <a:ln>
                <a:noFill/>
              </a:ln>
              <a:solidFill>
                <a:srgbClr val="15487B"/>
              </a:solidFill>
              <a:effectLst/>
              <a:uLnTx/>
              <a:uFillTx/>
              <a:latin typeface="Arial"/>
              <a:ea typeface="Calibri" panose="020F0502020204030204" pitchFamily="34" charset="0"/>
              <a:cs typeface="Times New Roman"/>
            </a:endParaRPr>
          </a:p>
        </p:txBody>
      </p:sp>
      <p:pic>
        <p:nvPicPr>
          <p:cNvPr id="11" name="Gráfico 10">
            <a:extLst>
              <a:ext uri="{FF2B5EF4-FFF2-40B4-BE49-F238E27FC236}">
                <a16:creationId xmlns:a16="http://schemas.microsoft.com/office/drawing/2014/main" id="{3A004114-CD01-B41B-0DEF-1CBC952CF6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0204" y="2737320"/>
            <a:ext cx="1198033" cy="1198033"/>
          </a:xfrm>
          <a:prstGeom prst="rect">
            <a:avLst/>
          </a:prstGeom>
        </p:spPr>
      </p:pic>
    </p:spTree>
    <p:extLst>
      <p:ext uri="{BB962C8B-B14F-4D97-AF65-F5344CB8AC3E}">
        <p14:creationId xmlns:p14="http://schemas.microsoft.com/office/powerpoint/2010/main" val="28133432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Valoración de la salud mental del paciente con psoriasis</a:t>
            </a:r>
          </a:p>
        </p:txBody>
      </p:sp>
      <p:sp>
        <p:nvSpPr>
          <p:cNvPr id="3" name="Marcador de contenido 2"/>
          <p:cNvSpPr>
            <a:spLocks noGrp="1"/>
          </p:cNvSpPr>
          <p:nvPr>
            <p:ph idx="1"/>
          </p:nvPr>
        </p:nvSpPr>
        <p:spPr>
          <a:xfrm>
            <a:off x="1195397" y="1995279"/>
            <a:ext cx="10289131" cy="2867442"/>
          </a:xfrm>
        </p:spPr>
        <p:txBody>
          <a:bodyPr vert="horz" lIns="91440" tIns="45720" rIns="91440" bIns="45720" rtlCol="0" anchor="t">
            <a:normAutofit/>
          </a:bodyPr>
          <a:lstStyle/>
          <a:p>
            <a:r>
              <a:rPr lang="es-ES" dirty="0">
                <a:latin typeface="Arial"/>
                <a:cs typeface="Arial"/>
              </a:rPr>
              <a:t>Se recomienda la valoración periódica del paciente mediante la anamnesis y el empleo de herramientas como los cuestionarios HADS.</a:t>
            </a:r>
            <a:endParaRPr lang="es-ES" dirty="0"/>
          </a:p>
          <a:p>
            <a:r>
              <a:rPr lang="es-ES" dirty="0">
                <a:latin typeface="Arial"/>
                <a:cs typeface="Arial"/>
              </a:rPr>
              <a:t>Estos cuestionarios, validados en castellano, valoran el grado de ansiedad y depresión del paciente.</a:t>
            </a:r>
          </a:p>
          <a:p>
            <a:r>
              <a:rPr lang="es-ES" dirty="0">
                <a:latin typeface="Arial"/>
                <a:cs typeface="Arial"/>
              </a:rPr>
              <a:t>Si puntúan más de ocho, debe derivarse el paciente a salud mental.</a:t>
            </a:r>
          </a:p>
          <a:p>
            <a:r>
              <a:rPr lang="es-ES" dirty="0">
                <a:latin typeface="Arial"/>
                <a:cs typeface="Arial"/>
              </a:rPr>
              <a:t>También si en cualquier momento se detecta ideación suicida.</a:t>
            </a:r>
          </a:p>
        </p:txBody>
      </p:sp>
      <p:sp>
        <p:nvSpPr>
          <p:cNvPr id="5" name="CuadroTexto 4"/>
          <p:cNvSpPr txBox="1"/>
          <p:nvPr/>
        </p:nvSpPr>
        <p:spPr>
          <a:xfrm>
            <a:off x="348345" y="6263713"/>
            <a:ext cx="215796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Dauden</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et al. JEADV 2018;32:2058-73</a:t>
            </a:r>
          </a:p>
        </p:txBody>
      </p:sp>
    </p:spTree>
    <p:extLst>
      <p:ext uri="{BB962C8B-B14F-4D97-AF65-F5344CB8AC3E}">
        <p14:creationId xmlns:p14="http://schemas.microsoft.com/office/powerpoint/2010/main" val="29408956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Marcador de contenido 4" descr="Captura de pantalla 2023-02-05 a las 18.47.18.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985" r="1653" b="1534"/>
          <a:stretch/>
        </p:blipFill>
        <p:spPr>
          <a:xfrm>
            <a:off x="1375795" y="112961"/>
            <a:ext cx="4815281" cy="6480787"/>
          </a:xfrm>
        </p:spPr>
      </p:pic>
      <p:pic>
        <p:nvPicPr>
          <p:cNvPr id="6" name="Imagen 5" descr="Captura de pantalla 2023-02-05 a las 18.47.33.png"/>
          <p:cNvPicPr>
            <a:picLocks noChangeAspect="1"/>
          </p:cNvPicPr>
          <p:nvPr/>
        </p:nvPicPr>
        <p:blipFill rotWithShape="1">
          <a:blip r:embed="rId3">
            <a:extLst>
              <a:ext uri="{28A0092B-C50C-407E-A947-70E740481C1C}">
                <a14:useLocalDpi xmlns:a14="http://schemas.microsoft.com/office/drawing/2010/main" val="0"/>
              </a:ext>
            </a:extLst>
          </a:blip>
          <a:srcRect l="1643" t="2401" r="2431" b="4649"/>
          <a:stretch/>
        </p:blipFill>
        <p:spPr>
          <a:xfrm>
            <a:off x="6367243" y="2055302"/>
            <a:ext cx="5201175" cy="3103927"/>
          </a:xfrm>
          <a:prstGeom prst="rect">
            <a:avLst/>
          </a:prstGeom>
        </p:spPr>
      </p:pic>
    </p:spTree>
    <p:extLst>
      <p:ext uri="{BB962C8B-B14F-4D97-AF65-F5344CB8AC3E}">
        <p14:creationId xmlns:p14="http://schemas.microsoft.com/office/powerpoint/2010/main" val="31368001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ES"/>
              <a:t>Otras comorbilidades</a:t>
            </a:r>
          </a:p>
        </p:txBody>
      </p:sp>
    </p:spTree>
    <p:extLst>
      <p:ext uri="{BB962C8B-B14F-4D97-AF65-F5344CB8AC3E}">
        <p14:creationId xmlns:p14="http://schemas.microsoft.com/office/powerpoint/2010/main" val="39131149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Osteoporosis</a:t>
            </a:r>
          </a:p>
        </p:txBody>
      </p:sp>
      <p:sp>
        <p:nvSpPr>
          <p:cNvPr id="3" name="Marcador de contenido 2"/>
          <p:cNvSpPr>
            <a:spLocks noGrp="1"/>
          </p:cNvSpPr>
          <p:nvPr>
            <p:ph idx="1"/>
          </p:nvPr>
        </p:nvSpPr>
        <p:spPr>
          <a:xfrm>
            <a:off x="1413511" y="1936359"/>
            <a:ext cx="8198217" cy="2867442"/>
          </a:xfrm>
        </p:spPr>
        <p:txBody>
          <a:bodyPr vert="horz" lIns="91440" tIns="45720" rIns="91440" bIns="45720" rtlCol="0" anchor="t">
            <a:normAutofit/>
          </a:bodyPr>
          <a:lstStyle/>
          <a:p>
            <a:r>
              <a:rPr lang="es-ES" dirty="0">
                <a:latin typeface="Arial"/>
                <a:cs typeface="Arial"/>
              </a:rPr>
              <a:t>Incidencia</a:t>
            </a:r>
          </a:p>
          <a:p>
            <a:pPr lvl="1"/>
            <a:r>
              <a:rPr lang="es-ES" dirty="0">
                <a:latin typeface="Arial"/>
                <a:cs typeface="Arial"/>
              </a:rPr>
              <a:t>HR 2,92 (IC del 95 % 2,89-3,06) para osteoporosis.</a:t>
            </a:r>
          </a:p>
          <a:p>
            <a:pPr lvl="1"/>
            <a:r>
              <a:rPr lang="es-ES" dirty="0">
                <a:latin typeface="Arial"/>
                <a:cs typeface="Arial"/>
              </a:rPr>
              <a:t>HR 2,35 (IC del 95 % 2,19-2,53) para fractura patológica.</a:t>
            </a:r>
          </a:p>
          <a:p>
            <a:pPr lvl="1"/>
            <a:r>
              <a:rPr lang="es-ES" dirty="0">
                <a:latin typeface="Arial"/>
                <a:cs typeface="Arial"/>
              </a:rPr>
              <a:t>Más incidencia cuanto más grave es la psoriasis.</a:t>
            </a:r>
          </a:p>
          <a:p>
            <a:r>
              <a:rPr lang="es-ES" dirty="0">
                <a:latin typeface="Arial"/>
                <a:cs typeface="Arial"/>
              </a:rPr>
              <a:t>Mecanismo</a:t>
            </a:r>
          </a:p>
          <a:p>
            <a:pPr lvl="1"/>
            <a:r>
              <a:rPr lang="es-ES" dirty="0">
                <a:latin typeface="Arial"/>
                <a:cs typeface="Arial"/>
              </a:rPr>
              <a:t>TNF alfa activa al osteoclasto.</a:t>
            </a:r>
            <a:endParaRPr lang="es-ES" dirty="0"/>
          </a:p>
          <a:p>
            <a:pPr lvl="1"/>
            <a:r>
              <a:rPr lang="es-ES" dirty="0">
                <a:latin typeface="Arial"/>
                <a:cs typeface="Arial"/>
              </a:rPr>
              <a:t>IL-17 e IL-23 favorecen la diferenciación del osteoclasto.</a:t>
            </a:r>
            <a:endParaRPr lang="es-ES" dirty="0"/>
          </a:p>
        </p:txBody>
      </p:sp>
      <p:sp>
        <p:nvSpPr>
          <p:cNvPr id="5" name="CuadroTexto 4"/>
          <p:cNvSpPr txBox="1"/>
          <p:nvPr/>
        </p:nvSpPr>
        <p:spPr>
          <a:xfrm>
            <a:off x="365759" y="6263713"/>
            <a:ext cx="236795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Tashiro</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T et al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Int</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J Mol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Sci</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2022;23:4457 </a:t>
            </a:r>
          </a:p>
        </p:txBody>
      </p:sp>
    </p:spTree>
    <p:extLst>
      <p:ext uri="{BB962C8B-B14F-4D97-AF65-F5344CB8AC3E}">
        <p14:creationId xmlns:p14="http://schemas.microsoft.com/office/powerpoint/2010/main" val="41561771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Enfermedad renal crónica</a:t>
            </a:r>
          </a:p>
        </p:txBody>
      </p:sp>
      <p:sp>
        <p:nvSpPr>
          <p:cNvPr id="3" name="Marcador de contenido 2"/>
          <p:cNvSpPr>
            <a:spLocks noGrp="1"/>
          </p:cNvSpPr>
          <p:nvPr>
            <p:ph idx="1"/>
          </p:nvPr>
        </p:nvSpPr>
        <p:spPr>
          <a:xfrm>
            <a:off x="1177937" y="1411941"/>
            <a:ext cx="9836126" cy="4034117"/>
          </a:xfrm>
        </p:spPr>
        <p:txBody>
          <a:bodyPr vert="horz" lIns="91440" tIns="45720" rIns="91440" bIns="45720" rtlCol="0" anchor="t">
            <a:normAutofit/>
          </a:bodyPr>
          <a:lstStyle/>
          <a:p>
            <a:r>
              <a:rPr lang="es-ES" dirty="0">
                <a:latin typeface="Arial"/>
                <a:cs typeface="Arial"/>
              </a:rPr>
              <a:t>Incidencia</a:t>
            </a:r>
          </a:p>
          <a:p>
            <a:pPr lvl="1"/>
            <a:r>
              <a:rPr lang="es-ES" dirty="0">
                <a:latin typeface="Arial"/>
                <a:cs typeface="Arial"/>
              </a:rPr>
              <a:t>HR global 1,05.</a:t>
            </a:r>
            <a:endParaRPr lang="es-ES" dirty="0"/>
          </a:p>
          <a:p>
            <a:pPr lvl="1"/>
            <a:r>
              <a:rPr lang="es-ES" dirty="0">
                <a:latin typeface="Arial"/>
                <a:cs typeface="Arial"/>
              </a:rPr>
              <a:t>HR pacientes graves 1,58.</a:t>
            </a:r>
            <a:endParaRPr lang="es-ES" dirty="0"/>
          </a:p>
          <a:p>
            <a:pPr lvl="1"/>
            <a:r>
              <a:rPr lang="es-ES" dirty="0">
                <a:latin typeface="Arial"/>
                <a:cs typeface="Arial"/>
              </a:rPr>
              <a:t>HR en pacientes con artritis 1,64.</a:t>
            </a:r>
            <a:endParaRPr lang="es-ES" dirty="0"/>
          </a:p>
          <a:p>
            <a:r>
              <a:rPr lang="es-ES" dirty="0">
                <a:latin typeface="Arial"/>
                <a:cs typeface="Arial"/>
              </a:rPr>
              <a:t>Mecanismo</a:t>
            </a:r>
          </a:p>
          <a:p>
            <a:pPr lvl="1"/>
            <a:r>
              <a:rPr lang="es-ES" dirty="0">
                <a:latin typeface="Arial"/>
                <a:cs typeface="Arial"/>
              </a:rPr>
              <a:t>Factores relacionados con la incidencia de HTA o DM en los pacientes con psoriasis.</a:t>
            </a:r>
            <a:endParaRPr lang="es-ES" dirty="0"/>
          </a:p>
          <a:p>
            <a:pPr lvl="1"/>
            <a:r>
              <a:rPr lang="es-ES" dirty="0">
                <a:latin typeface="Arial"/>
                <a:cs typeface="Arial"/>
              </a:rPr>
              <a:t>Factores derivados de tratamientos clásicos, como la ciclosporina.</a:t>
            </a:r>
            <a:endParaRPr lang="es-ES" dirty="0"/>
          </a:p>
          <a:p>
            <a:pPr lvl="1"/>
            <a:r>
              <a:rPr lang="es-ES" dirty="0">
                <a:latin typeface="Arial"/>
                <a:cs typeface="Arial"/>
              </a:rPr>
              <a:t>Factores relacionados con la propia enfermedad, como el papel de la IL 17 A en el daño renal.</a:t>
            </a:r>
            <a:endParaRPr lang="es-ES" dirty="0"/>
          </a:p>
        </p:txBody>
      </p:sp>
      <p:sp>
        <p:nvSpPr>
          <p:cNvPr id="5" name="CuadroTexto 4"/>
          <p:cNvSpPr txBox="1"/>
          <p:nvPr/>
        </p:nvSpPr>
        <p:spPr>
          <a:xfrm>
            <a:off x="342303" y="6248916"/>
            <a:ext cx="2367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Tashiro</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T et al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Int</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J Mol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Sci</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2022;23:4457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spTree>
    <p:extLst>
      <p:ext uri="{BB962C8B-B14F-4D97-AF65-F5344CB8AC3E}">
        <p14:creationId xmlns:p14="http://schemas.microsoft.com/office/powerpoint/2010/main" val="29164265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err="1"/>
              <a:t>Uveitis</a:t>
            </a:r>
            <a:endParaRPr lang="es-ES"/>
          </a:p>
        </p:txBody>
      </p:sp>
      <p:sp>
        <p:nvSpPr>
          <p:cNvPr id="3" name="Marcador de contenido 2"/>
          <p:cNvSpPr>
            <a:spLocks noGrp="1"/>
          </p:cNvSpPr>
          <p:nvPr>
            <p:ph idx="1"/>
          </p:nvPr>
        </p:nvSpPr>
        <p:spPr>
          <a:xfrm>
            <a:off x="1338010" y="1634552"/>
            <a:ext cx="9165007" cy="2867442"/>
          </a:xfrm>
        </p:spPr>
        <p:txBody>
          <a:bodyPr vert="horz" lIns="91440" tIns="45720" rIns="91440" bIns="45720" rtlCol="0" anchor="t">
            <a:normAutofit/>
          </a:bodyPr>
          <a:lstStyle/>
          <a:p>
            <a:r>
              <a:rPr lang="es-ES" dirty="0">
                <a:latin typeface="Arial"/>
                <a:cs typeface="Arial"/>
              </a:rPr>
              <a:t>Incidencia</a:t>
            </a:r>
          </a:p>
          <a:p>
            <a:pPr lvl="1"/>
            <a:r>
              <a:rPr lang="es-ES" dirty="0">
                <a:latin typeface="Arial"/>
                <a:cs typeface="Arial"/>
              </a:rPr>
              <a:t>HR 1,38 psoriasis leve.</a:t>
            </a:r>
            <a:endParaRPr lang="es-ES" dirty="0"/>
          </a:p>
          <a:p>
            <a:pPr lvl="1"/>
            <a:r>
              <a:rPr lang="es-ES" dirty="0">
                <a:latin typeface="Arial"/>
                <a:cs typeface="Arial"/>
              </a:rPr>
              <a:t>HR 1,40 psoriasis grave.</a:t>
            </a:r>
          </a:p>
          <a:p>
            <a:pPr lvl="1"/>
            <a:r>
              <a:rPr lang="es-ES" dirty="0">
                <a:latin typeface="Arial"/>
                <a:cs typeface="Arial"/>
              </a:rPr>
              <a:t>HR 1,50 en artritis psoriásica.</a:t>
            </a:r>
          </a:p>
          <a:p>
            <a:r>
              <a:rPr lang="es-ES" dirty="0">
                <a:latin typeface="Arial"/>
                <a:cs typeface="Arial"/>
              </a:rPr>
              <a:t>Mecanismo</a:t>
            </a:r>
          </a:p>
          <a:p>
            <a:pPr lvl="1"/>
            <a:r>
              <a:rPr lang="es-ES" dirty="0">
                <a:latin typeface="Arial"/>
                <a:cs typeface="Arial"/>
              </a:rPr>
              <a:t>Se ha implicado en su etiopatogenia tanto la IL-17 A como TNF alfa.</a:t>
            </a:r>
            <a:endParaRPr lang="es-ES" dirty="0"/>
          </a:p>
        </p:txBody>
      </p:sp>
      <p:sp>
        <p:nvSpPr>
          <p:cNvPr id="5" name="CuadroTexto 4"/>
          <p:cNvSpPr txBox="1"/>
          <p:nvPr/>
        </p:nvSpPr>
        <p:spPr>
          <a:xfrm>
            <a:off x="356623" y="6275043"/>
            <a:ext cx="2367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Tashiro</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T et al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Int</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J Mol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Sci</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2022;23:4457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spTree>
    <p:extLst>
      <p:ext uri="{BB962C8B-B14F-4D97-AF65-F5344CB8AC3E}">
        <p14:creationId xmlns:p14="http://schemas.microsoft.com/office/powerpoint/2010/main" val="27099941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Enfermedad pulmonar obstructiva crónica</a:t>
            </a:r>
          </a:p>
        </p:txBody>
      </p:sp>
      <p:sp>
        <p:nvSpPr>
          <p:cNvPr id="3" name="Marcador de contenido 2"/>
          <p:cNvSpPr>
            <a:spLocks noGrp="1"/>
          </p:cNvSpPr>
          <p:nvPr>
            <p:ph idx="1"/>
          </p:nvPr>
        </p:nvSpPr>
        <p:spPr>
          <a:xfrm>
            <a:off x="1702495" y="1882068"/>
            <a:ext cx="9359656" cy="2867442"/>
          </a:xfrm>
        </p:spPr>
        <p:txBody>
          <a:bodyPr vert="horz" lIns="91440" tIns="45720" rIns="91440" bIns="45720" rtlCol="0" anchor="t">
            <a:normAutofit/>
          </a:bodyPr>
          <a:lstStyle/>
          <a:p>
            <a:r>
              <a:rPr lang="es-ES" dirty="0">
                <a:latin typeface="Arial"/>
                <a:cs typeface="Arial"/>
              </a:rPr>
              <a:t>Incidencia</a:t>
            </a:r>
          </a:p>
          <a:p>
            <a:pPr lvl="1"/>
            <a:r>
              <a:rPr lang="es-ES" dirty="0">
                <a:latin typeface="Arial"/>
                <a:cs typeface="Arial"/>
              </a:rPr>
              <a:t>HR 2,35.</a:t>
            </a:r>
            <a:endParaRPr lang="es-ES" dirty="0"/>
          </a:p>
          <a:p>
            <a:pPr lvl="1"/>
            <a:r>
              <a:rPr lang="es-ES" dirty="0">
                <a:latin typeface="Arial"/>
                <a:cs typeface="Arial"/>
              </a:rPr>
              <a:t>Mayor incidencia en psoriasis grave y mayores de 50 años.</a:t>
            </a:r>
            <a:endParaRPr lang="es-ES" dirty="0"/>
          </a:p>
          <a:p>
            <a:r>
              <a:rPr lang="es-ES" dirty="0">
                <a:latin typeface="Arial"/>
                <a:cs typeface="Arial"/>
              </a:rPr>
              <a:t>Mecanismo.</a:t>
            </a:r>
            <a:endParaRPr lang="es-ES" dirty="0"/>
          </a:p>
          <a:p>
            <a:r>
              <a:rPr lang="es-ES" dirty="0">
                <a:latin typeface="Arial"/>
                <a:cs typeface="Arial"/>
              </a:rPr>
              <a:t>Posible papel del tabaquismo.</a:t>
            </a:r>
            <a:endParaRPr lang="es-ES" dirty="0"/>
          </a:p>
          <a:p>
            <a:r>
              <a:rPr lang="es-ES" dirty="0">
                <a:latin typeface="Arial"/>
                <a:cs typeface="Arial"/>
              </a:rPr>
              <a:t>Se han implicado también citoquinas proinflamatorias, como TNF alfa e IL 17.</a:t>
            </a:r>
          </a:p>
        </p:txBody>
      </p:sp>
      <p:sp>
        <p:nvSpPr>
          <p:cNvPr id="5" name="CuadroTexto 4"/>
          <p:cNvSpPr txBox="1"/>
          <p:nvPr/>
        </p:nvSpPr>
        <p:spPr>
          <a:xfrm>
            <a:off x="339637" y="6215426"/>
            <a:ext cx="2367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Tashiro</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T et al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Int</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J Mol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Sci</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2022;23:4457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spTree>
    <p:extLst>
      <p:ext uri="{BB962C8B-B14F-4D97-AF65-F5344CB8AC3E}">
        <p14:creationId xmlns:p14="http://schemas.microsoft.com/office/powerpoint/2010/main" val="1884062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Enfermedad inflamatoria intestinal</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767067351"/>
              </p:ext>
            </p:extLst>
          </p:nvPr>
        </p:nvGraphicFramePr>
        <p:xfrm>
          <a:off x="474226" y="1872880"/>
          <a:ext cx="11109324" cy="1854200"/>
        </p:xfrm>
        <a:graphic>
          <a:graphicData uri="http://schemas.openxmlformats.org/drawingml/2006/table">
            <a:tbl>
              <a:tblPr firstRow="1" bandRow="1">
                <a:tableStyleId>{5C22544A-7EE6-4342-B048-85BDC9FD1C3A}</a:tableStyleId>
              </a:tblPr>
              <a:tblGrid>
                <a:gridCol w="3703108">
                  <a:extLst>
                    <a:ext uri="{9D8B030D-6E8A-4147-A177-3AD203B41FA5}">
                      <a16:colId xmlns:a16="http://schemas.microsoft.com/office/drawing/2014/main" val="20000"/>
                    </a:ext>
                  </a:extLst>
                </a:gridCol>
                <a:gridCol w="3703108">
                  <a:extLst>
                    <a:ext uri="{9D8B030D-6E8A-4147-A177-3AD203B41FA5}">
                      <a16:colId xmlns:a16="http://schemas.microsoft.com/office/drawing/2014/main" val="20001"/>
                    </a:ext>
                  </a:extLst>
                </a:gridCol>
                <a:gridCol w="3703108">
                  <a:extLst>
                    <a:ext uri="{9D8B030D-6E8A-4147-A177-3AD203B41FA5}">
                      <a16:colId xmlns:a16="http://schemas.microsoft.com/office/drawing/2014/main" val="20002"/>
                    </a:ext>
                  </a:extLst>
                </a:gridCol>
              </a:tblGrid>
              <a:tr h="370840">
                <a:tc>
                  <a:txBody>
                    <a:bodyPr/>
                    <a:lstStyle/>
                    <a:p>
                      <a:endParaRPr lang="es-ES">
                        <a:latin typeface="Arial" panose="020B0604020202020204" pitchFamily="34" charset="0"/>
                        <a:cs typeface="Arial" panose="020B0604020202020204" pitchFamily="34" charset="0"/>
                      </a:endParaRPr>
                    </a:p>
                  </a:txBody>
                  <a:tcPr>
                    <a:solidFill>
                      <a:schemeClr val="tx2"/>
                    </a:solidFill>
                  </a:tcPr>
                </a:tc>
                <a:tc>
                  <a:txBody>
                    <a:bodyPr/>
                    <a:lstStyle/>
                    <a:p>
                      <a:r>
                        <a:rPr lang="es-ES" dirty="0">
                          <a:latin typeface="Arial"/>
                          <a:cs typeface="Arial"/>
                        </a:rPr>
                        <a:t>Crohn</a:t>
                      </a:r>
                    </a:p>
                  </a:txBody>
                  <a:tcPr>
                    <a:solidFill>
                      <a:schemeClr val="tx2"/>
                    </a:solidFill>
                  </a:tcPr>
                </a:tc>
                <a:tc>
                  <a:txBody>
                    <a:bodyPr/>
                    <a:lstStyle/>
                    <a:p>
                      <a:r>
                        <a:rPr lang="es-ES" dirty="0">
                          <a:latin typeface="Arial"/>
                          <a:cs typeface="Arial"/>
                        </a:rPr>
                        <a:t>Colitis ulcerosa</a:t>
                      </a:r>
                    </a:p>
                  </a:txBody>
                  <a:tcPr>
                    <a:solidFill>
                      <a:schemeClr val="tx2"/>
                    </a:solidFill>
                  </a:tcPr>
                </a:tc>
                <a:extLst>
                  <a:ext uri="{0D108BD9-81ED-4DB2-BD59-A6C34878D82A}">
                    <a16:rowId xmlns:a16="http://schemas.microsoft.com/office/drawing/2014/main" val="10000"/>
                  </a:ext>
                </a:extLst>
              </a:tr>
              <a:tr h="370840">
                <a:tc>
                  <a:txBody>
                    <a:bodyPr/>
                    <a:lstStyle/>
                    <a:p>
                      <a:r>
                        <a:rPr lang="es-ES" dirty="0">
                          <a:latin typeface="Arial"/>
                          <a:cs typeface="Arial"/>
                        </a:rPr>
                        <a:t>Psoriasis </a:t>
                      </a:r>
                      <a:endParaRPr lang="es-ES">
                        <a:latin typeface="Arial" panose="020B0604020202020204" pitchFamily="34" charset="0"/>
                        <a:cs typeface="Arial" panose="020B0604020202020204" pitchFamily="34" charset="0"/>
                      </a:endParaRPr>
                    </a:p>
                  </a:txBody>
                  <a:tcPr/>
                </a:tc>
                <a:tc>
                  <a:txBody>
                    <a:bodyPr/>
                    <a:lstStyle/>
                    <a:p>
                      <a:r>
                        <a:rPr lang="es-ES" dirty="0">
                          <a:latin typeface="Arial"/>
                          <a:cs typeface="Arial"/>
                        </a:rPr>
                        <a:t>1,94</a:t>
                      </a:r>
                      <a:endParaRPr lang="es-ES" dirty="0">
                        <a:latin typeface="Arial" panose="020B0604020202020204" pitchFamily="34" charset="0"/>
                        <a:cs typeface="Arial" panose="020B0604020202020204" pitchFamily="34" charset="0"/>
                      </a:endParaRPr>
                    </a:p>
                  </a:txBody>
                  <a:tcPr/>
                </a:tc>
                <a:tc>
                  <a:txBody>
                    <a:bodyPr/>
                    <a:lstStyle/>
                    <a:p>
                      <a:r>
                        <a:rPr lang="es-ES" dirty="0">
                          <a:latin typeface="Arial"/>
                          <a:cs typeface="Arial"/>
                        </a:rPr>
                        <a:t>1,72</a:t>
                      </a:r>
                      <a:endParaRPr lang="es-E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s-ES" dirty="0">
                          <a:latin typeface="Arial"/>
                          <a:cs typeface="Arial"/>
                        </a:rPr>
                        <a:t>Psoriasis leve</a:t>
                      </a:r>
                    </a:p>
                  </a:txBody>
                  <a:tcPr/>
                </a:tc>
                <a:tc>
                  <a:txBody>
                    <a:bodyPr/>
                    <a:lstStyle/>
                    <a:p>
                      <a:r>
                        <a:rPr lang="es-ES" dirty="0">
                          <a:latin typeface="Arial"/>
                          <a:cs typeface="Arial"/>
                        </a:rPr>
                        <a:t>1,78</a:t>
                      </a:r>
                      <a:endParaRPr lang="es-ES" dirty="0">
                        <a:latin typeface="Arial" panose="020B0604020202020204" pitchFamily="34" charset="0"/>
                        <a:cs typeface="Arial" panose="020B0604020202020204" pitchFamily="34" charset="0"/>
                      </a:endParaRPr>
                    </a:p>
                  </a:txBody>
                  <a:tcPr/>
                </a:tc>
                <a:tc>
                  <a:txBody>
                    <a:bodyPr/>
                    <a:lstStyle/>
                    <a:p>
                      <a:r>
                        <a:rPr lang="es-ES" dirty="0">
                          <a:latin typeface="Arial"/>
                          <a:cs typeface="Arial"/>
                        </a:rPr>
                        <a:t>1,49</a:t>
                      </a:r>
                      <a:endParaRPr lang="es-E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s-ES" dirty="0">
                          <a:latin typeface="Arial"/>
                          <a:cs typeface="Arial"/>
                        </a:rPr>
                        <a:t>Psoriasis grave</a:t>
                      </a:r>
                    </a:p>
                  </a:txBody>
                  <a:tcPr/>
                </a:tc>
                <a:tc>
                  <a:txBody>
                    <a:bodyPr/>
                    <a:lstStyle/>
                    <a:p>
                      <a:r>
                        <a:rPr lang="es-ES" dirty="0">
                          <a:latin typeface="Arial"/>
                          <a:cs typeface="Arial"/>
                        </a:rPr>
                        <a:t>2,56</a:t>
                      </a:r>
                      <a:endParaRPr lang="es-ES" dirty="0">
                        <a:latin typeface="Arial" panose="020B0604020202020204" pitchFamily="34" charset="0"/>
                        <a:cs typeface="Arial" panose="020B0604020202020204" pitchFamily="34" charset="0"/>
                      </a:endParaRPr>
                    </a:p>
                  </a:txBody>
                  <a:tcPr/>
                </a:tc>
                <a:tc>
                  <a:txBody>
                    <a:bodyPr/>
                    <a:lstStyle/>
                    <a:p>
                      <a:r>
                        <a:rPr lang="es-ES" dirty="0">
                          <a:latin typeface="Arial"/>
                          <a:cs typeface="Arial"/>
                        </a:rPr>
                        <a:t>1,56</a:t>
                      </a:r>
                      <a:endParaRPr lang="es-E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r>
                        <a:rPr lang="es-ES" dirty="0">
                          <a:latin typeface="Arial"/>
                          <a:cs typeface="Arial"/>
                        </a:rPr>
                        <a:t>Artritis</a:t>
                      </a:r>
                      <a:r>
                        <a:rPr lang="es-ES" baseline="0" dirty="0">
                          <a:latin typeface="Arial"/>
                          <a:cs typeface="Arial"/>
                        </a:rPr>
                        <a:t> psoriásica</a:t>
                      </a:r>
                      <a:endParaRPr lang="es-ES" dirty="0">
                        <a:latin typeface="Arial"/>
                        <a:cs typeface="Arial"/>
                      </a:endParaRPr>
                    </a:p>
                  </a:txBody>
                  <a:tcPr/>
                </a:tc>
                <a:tc>
                  <a:txBody>
                    <a:bodyPr/>
                    <a:lstStyle/>
                    <a:p>
                      <a:r>
                        <a:rPr lang="es-ES" dirty="0">
                          <a:latin typeface="Arial"/>
                          <a:cs typeface="Arial"/>
                        </a:rPr>
                        <a:t>3,43</a:t>
                      </a:r>
                      <a:endParaRPr lang="es-ES" dirty="0">
                        <a:latin typeface="Arial" panose="020B0604020202020204" pitchFamily="34" charset="0"/>
                        <a:cs typeface="Arial" panose="020B0604020202020204" pitchFamily="34" charset="0"/>
                      </a:endParaRPr>
                    </a:p>
                  </a:txBody>
                  <a:tcPr/>
                </a:tc>
                <a:tc>
                  <a:txBody>
                    <a:bodyPr/>
                    <a:lstStyle/>
                    <a:p>
                      <a:r>
                        <a:rPr lang="es-ES" dirty="0">
                          <a:latin typeface="Arial"/>
                          <a:cs typeface="Arial"/>
                        </a:rPr>
                        <a:t>2,43</a:t>
                      </a:r>
                      <a:endParaRPr lang="es-E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6" name="CuadroTexto 5"/>
          <p:cNvSpPr txBox="1"/>
          <p:nvPr/>
        </p:nvSpPr>
        <p:spPr>
          <a:xfrm>
            <a:off x="962490" y="4253767"/>
            <a:ext cx="8938222" cy="92333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8BAABC"/>
              </a:buClr>
              <a:buSzTx/>
              <a:buFont typeface="Arial" panose="020B0604020202020204" pitchFamily="34" charset="0"/>
              <a:buChar char="•"/>
              <a:tabLst/>
              <a:defRPr/>
            </a:pPr>
            <a:r>
              <a:rPr kumimoji="0" lang="es-ES" sz="1800" b="0" i="0" u="none" strike="noStrike" kern="1200" cap="none" spc="0" normalizeH="0" baseline="0" noProof="0" dirty="0">
                <a:ln>
                  <a:noFill/>
                </a:ln>
                <a:solidFill>
                  <a:schemeClr val="tx2"/>
                </a:solidFill>
                <a:effectLst/>
                <a:uLnTx/>
                <a:uFillTx/>
                <a:latin typeface="Arial"/>
                <a:cs typeface="Arial"/>
              </a:rPr>
              <a:t>Algunos estudios no encuentran relación con la colitis ulcerosa</a:t>
            </a:r>
            <a:r>
              <a:rPr lang="es-ES" dirty="0">
                <a:solidFill>
                  <a:schemeClr val="tx2"/>
                </a:solidFill>
                <a:latin typeface="Arial"/>
                <a:cs typeface="Arial"/>
              </a:rPr>
              <a:t>.</a:t>
            </a:r>
            <a:endParaRPr kumimoji="0" lang="es-ES" sz="1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8BAABC"/>
              </a:buClr>
              <a:buSzTx/>
              <a:buFont typeface="Arial" panose="020B0604020202020204" pitchFamily="34" charset="0"/>
              <a:buChar char="•"/>
              <a:tabLst/>
              <a:defRPr/>
            </a:pPr>
            <a:r>
              <a:rPr kumimoji="0" lang="es-ES" sz="1800" b="0" i="0" u="none" strike="noStrike" kern="1200" cap="none" spc="0" normalizeH="0" baseline="0" noProof="0" dirty="0">
                <a:ln>
                  <a:noFill/>
                </a:ln>
                <a:solidFill>
                  <a:schemeClr val="tx2"/>
                </a:solidFill>
                <a:effectLst/>
                <a:uLnTx/>
                <a:uFillTx/>
                <a:latin typeface="Arial"/>
                <a:cs typeface="Arial"/>
              </a:rPr>
              <a:t>Existen tratamientos eficaces</a:t>
            </a:r>
            <a:r>
              <a:rPr lang="es-ES" dirty="0">
                <a:solidFill>
                  <a:schemeClr val="tx2"/>
                </a:solidFill>
                <a:latin typeface="Arial"/>
                <a:cs typeface="Arial"/>
              </a:rPr>
              <a:t>,</a:t>
            </a:r>
            <a:r>
              <a:rPr kumimoji="0" lang="es-ES" sz="1800" b="0" i="0" u="none" strike="noStrike" kern="1200" cap="none" spc="0" normalizeH="0" baseline="0" noProof="0" dirty="0">
                <a:ln>
                  <a:noFill/>
                </a:ln>
                <a:solidFill>
                  <a:schemeClr val="tx2"/>
                </a:solidFill>
                <a:effectLst/>
                <a:uLnTx/>
                <a:uFillTx/>
                <a:latin typeface="Arial"/>
                <a:cs typeface="Arial"/>
              </a:rPr>
              <a:t> tanto en Crohn como en psoriasis</a:t>
            </a:r>
            <a:r>
              <a:rPr lang="es-ES" dirty="0">
                <a:solidFill>
                  <a:schemeClr val="tx2"/>
                </a:solidFill>
                <a:latin typeface="Arial"/>
                <a:cs typeface="Arial"/>
              </a:rPr>
              <a:t>,</a:t>
            </a:r>
            <a:r>
              <a:rPr kumimoji="0" lang="es-ES" sz="1800" b="0" i="0" u="none" strike="noStrike" kern="1200" cap="none" spc="0" normalizeH="0" baseline="0" noProof="0" dirty="0">
                <a:ln>
                  <a:noFill/>
                </a:ln>
                <a:solidFill>
                  <a:schemeClr val="tx2"/>
                </a:solidFill>
                <a:effectLst/>
                <a:uLnTx/>
                <a:uFillTx/>
                <a:latin typeface="Arial"/>
                <a:cs typeface="Arial"/>
              </a:rPr>
              <a:t> como los </a:t>
            </a:r>
            <a:r>
              <a:rPr lang="es-ES" dirty="0">
                <a:solidFill>
                  <a:schemeClr val="tx2"/>
                </a:solidFill>
                <a:latin typeface="Arial"/>
                <a:cs typeface="Arial"/>
              </a:rPr>
              <a:t>anti-TNF</a:t>
            </a:r>
            <a:r>
              <a:rPr kumimoji="0" lang="es-ES" sz="1800" b="0" i="0" u="none" strike="noStrike" kern="1200" cap="none" spc="0" normalizeH="0" baseline="0" noProof="0" dirty="0">
                <a:ln>
                  <a:noFill/>
                </a:ln>
                <a:solidFill>
                  <a:schemeClr val="tx2"/>
                </a:solidFill>
                <a:effectLst/>
                <a:uLnTx/>
                <a:uFillTx/>
                <a:latin typeface="Arial"/>
                <a:cs typeface="Arial"/>
              </a:rPr>
              <a:t>, </a:t>
            </a:r>
            <a:r>
              <a:rPr kumimoji="0" lang="es-ES" sz="1800" b="0" i="0" u="none" strike="noStrike" kern="1200" cap="none" spc="0" normalizeH="0" baseline="0" noProof="0" dirty="0" err="1">
                <a:ln>
                  <a:noFill/>
                </a:ln>
                <a:solidFill>
                  <a:schemeClr val="tx2"/>
                </a:solidFill>
                <a:effectLst/>
                <a:uLnTx/>
                <a:uFillTx/>
                <a:latin typeface="Arial"/>
                <a:cs typeface="Arial"/>
              </a:rPr>
              <a:t>ustekinumab</a:t>
            </a:r>
            <a:r>
              <a:rPr kumimoji="0" lang="es-ES" sz="1800" b="0" i="0" u="none" strike="noStrike" kern="1200" cap="none" spc="0" normalizeH="0" baseline="0" noProof="0" dirty="0">
                <a:ln>
                  <a:noFill/>
                </a:ln>
                <a:solidFill>
                  <a:schemeClr val="tx2"/>
                </a:solidFill>
                <a:effectLst/>
                <a:uLnTx/>
                <a:uFillTx/>
                <a:latin typeface="Arial"/>
                <a:cs typeface="Arial"/>
              </a:rPr>
              <a:t> o </a:t>
            </a:r>
            <a:r>
              <a:rPr lang="es-ES" dirty="0">
                <a:solidFill>
                  <a:schemeClr val="tx2"/>
                </a:solidFill>
                <a:latin typeface="Arial"/>
                <a:cs typeface="Arial"/>
              </a:rPr>
              <a:t>anti-IL23.</a:t>
            </a:r>
            <a:endParaRPr lang="es-ES" sz="1800" b="0" i="0" u="none" strike="noStrike" kern="1200" cap="none" spc="0" normalizeH="0" baseline="0" noProof="0" dirty="0">
              <a:ln>
                <a:noFill/>
              </a:ln>
              <a:solidFill>
                <a:schemeClr val="tx2"/>
              </a:solidFill>
              <a:effectLst/>
              <a:uLnTx/>
              <a:uFillTx/>
              <a:latin typeface="Arial"/>
              <a:cs typeface="Arial"/>
            </a:endParaRPr>
          </a:p>
        </p:txBody>
      </p:sp>
      <p:sp>
        <p:nvSpPr>
          <p:cNvPr id="7" name="CuadroTexto 6"/>
          <p:cNvSpPr txBox="1"/>
          <p:nvPr/>
        </p:nvSpPr>
        <p:spPr>
          <a:xfrm>
            <a:off x="322217" y="6263713"/>
            <a:ext cx="254909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Egeberg</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et al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Br J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Dermatol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2016;175:487-92</a:t>
            </a:r>
          </a:p>
        </p:txBody>
      </p:sp>
    </p:spTree>
    <p:extLst>
      <p:ext uri="{BB962C8B-B14F-4D97-AF65-F5344CB8AC3E}">
        <p14:creationId xmlns:p14="http://schemas.microsoft.com/office/powerpoint/2010/main" val="34765864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Mortalidad por cáncer</a:t>
            </a:r>
          </a:p>
        </p:txBody>
      </p:sp>
      <p:sp>
        <p:nvSpPr>
          <p:cNvPr id="3" name="Marcador de contenido 2"/>
          <p:cNvSpPr>
            <a:spLocks noGrp="1"/>
          </p:cNvSpPr>
          <p:nvPr>
            <p:ph idx="1"/>
          </p:nvPr>
        </p:nvSpPr>
        <p:spPr>
          <a:xfrm>
            <a:off x="1270898" y="1712901"/>
            <a:ext cx="9844515" cy="2867442"/>
          </a:xfrm>
        </p:spPr>
        <p:txBody>
          <a:bodyPr vert="horz" lIns="91440" tIns="45720" rIns="91440" bIns="45720" rtlCol="0" anchor="t">
            <a:normAutofit/>
          </a:bodyPr>
          <a:lstStyle/>
          <a:p>
            <a:r>
              <a:rPr lang="es-ES" dirty="0">
                <a:latin typeface="Arial"/>
                <a:cs typeface="Arial"/>
              </a:rPr>
              <a:t>Incidencia</a:t>
            </a:r>
          </a:p>
          <a:p>
            <a:pPr lvl="1"/>
            <a:r>
              <a:rPr lang="es-ES" dirty="0">
                <a:latin typeface="Arial"/>
                <a:cs typeface="Arial"/>
              </a:rPr>
              <a:t>RR 1,18 en cualquier psoriasis.</a:t>
            </a:r>
          </a:p>
          <a:p>
            <a:pPr lvl="1"/>
            <a:r>
              <a:rPr lang="es-ES" dirty="0">
                <a:latin typeface="Arial"/>
                <a:cs typeface="Arial"/>
              </a:rPr>
              <a:t>RR 1,22 en psoriasis grave.</a:t>
            </a:r>
          </a:p>
          <a:p>
            <a:pPr lvl="1"/>
            <a:r>
              <a:rPr lang="es-ES" dirty="0">
                <a:latin typeface="Arial"/>
                <a:cs typeface="Arial"/>
              </a:rPr>
              <a:t>Incidencia aumentada de cáncer de hígado, esofágico, páncreas.</a:t>
            </a:r>
            <a:endParaRPr lang="es-ES" dirty="0"/>
          </a:p>
          <a:p>
            <a:r>
              <a:rPr lang="es-ES" dirty="0">
                <a:latin typeface="Arial"/>
                <a:cs typeface="Arial"/>
              </a:rPr>
              <a:t>Mecanismo</a:t>
            </a:r>
          </a:p>
          <a:p>
            <a:pPr lvl="1"/>
            <a:r>
              <a:rPr lang="es-ES" dirty="0">
                <a:latin typeface="Arial"/>
                <a:cs typeface="Arial"/>
              </a:rPr>
              <a:t>Numerosos factores de confusión, como hábitos tóxicos, estilo de vida, tratamientos inmunosupresores.</a:t>
            </a:r>
          </a:p>
        </p:txBody>
      </p:sp>
      <p:sp>
        <p:nvSpPr>
          <p:cNvPr id="6" name="CuadroTexto 5"/>
          <p:cNvSpPr txBox="1"/>
          <p:nvPr/>
        </p:nvSpPr>
        <p:spPr>
          <a:xfrm>
            <a:off x="322217" y="6263713"/>
            <a:ext cx="30716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Trafford</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AM et al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JAMA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Dermatol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2019;155:1390-1403</a:t>
            </a:r>
          </a:p>
        </p:txBody>
      </p:sp>
    </p:spTree>
    <p:extLst>
      <p:ext uri="{BB962C8B-B14F-4D97-AF65-F5344CB8AC3E}">
        <p14:creationId xmlns:p14="http://schemas.microsoft.com/office/powerpoint/2010/main" val="16007268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Neoplasias hematológicas </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419673899"/>
              </p:ext>
            </p:extLst>
          </p:nvPr>
        </p:nvGraphicFramePr>
        <p:xfrm>
          <a:off x="541338" y="1995488"/>
          <a:ext cx="11109326" cy="2225040"/>
        </p:xfrm>
        <a:graphic>
          <a:graphicData uri="http://schemas.openxmlformats.org/drawingml/2006/table">
            <a:tbl>
              <a:tblPr firstRow="1" bandRow="1">
                <a:tableStyleId>{5C22544A-7EE6-4342-B048-85BDC9FD1C3A}</a:tableStyleId>
              </a:tblPr>
              <a:tblGrid>
                <a:gridCol w="5554663">
                  <a:extLst>
                    <a:ext uri="{9D8B030D-6E8A-4147-A177-3AD203B41FA5}">
                      <a16:colId xmlns:a16="http://schemas.microsoft.com/office/drawing/2014/main" val="20000"/>
                    </a:ext>
                  </a:extLst>
                </a:gridCol>
                <a:gridCol w="5554663">
                  <a:extLst>
                    <a:ext uri="{9D8B030D-6E8A-4147-A177-3AD203B41FA5}">
                      <a16:colId xmlns:a16="http://schemas.microsoft.com/office/drawing/2014/main" val="20001"/>
                    </a:ext>
                  </a:extLst>
                </a:gridCol>
              </a:tblGrid>
              <a:tr h="370840">
                <a:tc>
                  <a:txBody>
                    <a:bodyPr/>
                    <a:lstStyle/>
                    <a:p>
                      <a:endParaRPr lang="es-ES">
                        <a:latin typeface="Arial" panose="020B0604020202020204" pitchFamily="34" charset="0"/>
                        <a:cs typeface="Arial" panose="020B0604020202020204" pitchFamily="34" charset="0"/>
                      </a:endParaRPr>
                    </a:p>
                  </a:txBody>
                  <a:tcPr>
                    <a:solidFill>
                      <a:schemeClr val="tx2"/>
                    </a:solidFill>
                  </a:tcPr>
                </a:tc>
                <a:tc>
                  <a:txBody>
                    <a:bodyPr/>
                    <a:lstStyle/>
                    <a:p>
                      <a:r>
                        <a:rPr lang="es-ES">
                          <a:latin typeface="Arial" panose="020B0604020202020204" pitchFamily="34" charset="0"/>
                          <a:cs typeface="Arial" panose="020B0604020202020204" pitchFamily="34" charset="0"/>
                        </a:rPr>
                        <a:t>HR</a:t>
                      </a:r>
                    </a:p>
                  </a:txBody>
                  <a:tcPr>
                    <a:solidFill>
                      <a:schemeClr val="tx2"/>
                    </a:solidFill>
                  </a:tcPr>
                </a:tc>
                <a:extLst>
                  <a:ext uri="{0D108BD9-81ED-4DB2-BD59-A6C34878D82A}">
                    <a16:rowId xmlns:a16="http://schemas.microsoft.com/office/drawing/2014/main" val="10000"/>
                  </a:ext>
                </a:extLst>
              </a:tr>
              <a:tr h="370840">
                <a:tc>
                  <a:txBody>
                    <a:bodyPr/>
                    <a:lstStyle/>
                    <a:p>
                      <a:r>
                        <a:rPr lang="es-ES" err="1">
                          <a:latin typeface="Arial" panose="020B0604020202020204" pitchFamily="34" charset="0"/>
                          <a:cs typeface="Arial" panose="020B0604020202020204" pitchFamily="34" charset="0"/>
                        </a:rPr>
                        <a:t>Hodgkin</a:t>
                      </a:r>
                      <a:endParaRPr lang="es-ES">
                        <a:latin typeface="Arial" panose="020B0604020202020204" pitchFamily="34" charset="0"/>
                        <a:cs typeface="Arial" panose="020B0604020202020204" pitchFamily="34" charset="0"/>
                      </a:endParaRPr>
                    </a:p>
                  </a:txBody>
                  <a:tcPr/>
                </a:tc>
                <a:tc>
                  <a:txBody>
                    <a:bodyPr/>
                    <a:lstStyle/>
                    <a:p>
                      <a:r>
                        <a:rPr lang="es-ES">
                          <a:latin typeface="Arial" panose="020B0604020202020204" pitchFamily="34" charset="0"/>
                          <a:cs typeface="Arial" panose="020B0604020202020204" pitchFamily="34" charset="0"/>
                        </a:rPr>
                        <a:t>1.71</a:t>
                      </a:r>
                    </a:p>
                  </a:txBody>
                  <a:tcPr/>
                </a:tc>
                <a:extLst>
                  <a:ext uri="{0D108BD9-81ED-4DB2-BD59-A6C34878D82A}">
                    <a16:rowId xmlns:a16="http://schemas.microsoft.com/office/drawing/2014/main" val="10001"/>
                  </a:ext>
                </a:extLst>
              </a:tr>
              <a:tr h="370840">
                <a:tc>
                  <a:txBody>
                    <a:bodyPr/>
                    <a:lstStyle/>
                    <a:p>
                      <a:r>
                        <a:rPr lang="es-ES">
                          <a:latin typeface="Arial" panose="020B0604020202020204" pitchFamily="34" charset="0"/>
                          <a:cs typeface="Arial" panose="020B0604020202020204" pitchFamily="34" charset="0"/>
                        </a:rPr>
                        <a:t>Linfoma no </a:t>
                      </a:r>
                      <a:r>
                        <a:rPr lang="es-ES" err="1">
                          <a:latin typeface="Arial" panose="020B0604020202020204" pitchFamily="34" charset="0"/>
                          <a:cs typeface="Arial" panose="020B0604020202020204" pitchFamily="34" charset="0"/>
                        </a:rPr>
                        <a:t>Hodgkin</a:t>
                      </a:r>
                      <a:endParaRPr lang="es-ES">
                        <a:latin typeface="Arial" panose="020B0604020202020204" pitchFamily="34" charset="0"/>
                        <a:cs typeface="Arial" panose="020B0604020202020204" pitchFamily="34" charset="0"/>
                      </a:endParaRPr>
                    </a:p>
                  </a:txBody>
                  <a:tcPr/>
                </a:tc>
                <a:tc>
                  <a:txBody>
                    <a:bodyPr/>
                    <a:lstStyle/>
                    <a:p>
                      <a:r>
                        <a:rPr lang="es-ES">
                          <a:latin typeface="Arial" panose="020B0604020202020204" pitchFamily="34" charset="0"/>
                          <a:cs typeface="Arial" panose="020B0604020202020204" pitchFamily="34" charset="0"/>
                        </a:rPr>
                        <a:t>1.27</a:t>
                      </a:r>
                    </a:p>
                  </a:txBody>
                  <a:tcPr/>
                </a:tc>
                <a:extLst>
                  <a:ext uri="{0D108BD9-81ED-4DB2-BD59-A6C34878D82A}">
                    <a16:rowId xmlns:a16="http://schemas.microsoft.com/office/drawing/2014/main" val="10002"/>
                  </a:ext>
                </a:extLst>
              </a:tr>
              <a:tr h="370840">
                <a:tc>
                  <a:txBody>
                    <a:bodyPr/>
                    <a:lstStyle/>
                    <a:p>
                      <a:r>
                        <a:rPr lang="es-ES">
                          <a:latin typeface="Arial" panose="020B0604020202020204" pitchFamily="34" charset="0"/>
                          <a:cs typeface="Arial" panose="020B0604020202020204" pitchFamily="34" charset="0"/>
                        </a:rPr>
                        <a:t>Mieloma</a:t>
                      </a:r>
                      <a:r>
                        <a:rPr lang="es-ES" baseline="0">
                          <a:latin typeface="Arial" panose="020B0604020202020204" pitchFamily="34" charset="0"/>
                          <a:cs typeface="Arial" panose="020B0604020202020204" pitchFamily="34" charset="0"/>
                        </a:rPr>
                        <a:t> múltiple</a:t>
                      </a:r>
                      <a:endParaRPr lang="es-ES">
                        <a:latin typeface="Arial" panose="020B0604020202020204" pitchFamily="34" charset="0"/>
                        <a:cs typeface="Arial" panose="020B0604020202020204" pitchFamily="34" charset="0"/>
                      </a:endParaRPr>
                    </a:p>
                  </a:txBody>
                  <a:tcPr/>
                </a:tc>
                <a:tc>
                  <a:txBody>
                    <a:bodyPr/>
                    <a:lstStyle/>
                    <a:p>
                      <a:r>
                        <a:rPr lang="es-ES">
                          <a:latin typeface="Arial" panose="020B0604020202020204" pitchFamily="34" charset="0"/>
                          <a:cs typeface="Arial" panose="020B0604020202020204" pitchFamily="34" charset="0"/>
                        </a:rPr>
                        <a:t>1.32</a:t>
                      </a:r>
                    </a:p>
                  </a:txBody>
                  <a:tcPr/>
                </a:tc>
                <a:extLst>
                  <a:ext uri="{0D108BD9-81ED-4DB2-BD59-A6C34878D82A}">
                    <a16:rowId xmlns:a16="http://schemas.microsoft.com/office/drawing/2014/main" val="10003"/>
                  </a:ext>
                </a:extLst>
              </a:tr>
              <a:tr h="370840">
                <a:tc>
                  <a:txBody>
                    <a:bodyPr/>
                    <a:lstStyle/>
                    <a:p>
                      <a:r>
                        <a:rPr lang="es-ES">
                          <a:latin typeface="Arial" panose="020B0604020202020204" pitchFamily="34" charset="0"/>
                          <a:cs typeface="Arial" panose="020B0604020202020204" pitchFamily="34" charset="0"/>
                        </a:rPr>
                        <a:t>Leucemia</a:t>
                      </a:r>
                    </a:p>
                  </a:txBody>
                  <a:tcPr/>
                </a:tc>
                <a:tc>
                  <a:txBody>
                    <a:bodyPr/>
                    <a:lstStyle/>
                    <a:p>
                      <a:r>
                        <a:rPr lang="es-ES">
                          <a:latin typeface="Arial" panose="020B0604020202020204" pitchFamily="34" charset="0"/>
                          <a:cs typeface="Arial" panose="020B0604020202020204" pitchFamily="34" charset="0"/>
                        </a:rPr>
                        <a:t>1.28</a:t>
                      </a:r>
                    </a:p>
                  </a:txBody>
                  <a:tcPr/>
                </a:tc>
                <a:extLst>
                  <a:ext uri="{0D108BD9-81ED-4DB2-BD59-A6C34878D82A}">
                    <a16:rowId xmlns:a16="http://schemas.microsoft.com/office/drawing/2014/main" val="10004"/>
                  </a:ext>
                </a:extLst>
              </a:tr>
              <a:tr h="370840">
                <a:tc>
                  <a:txBody>
                    <a:bodyPr/>
                    <a:lstStyle/>
                    <a:p>
                      <a:r>
                        <a:rPr lang="es-ES">
                          <a:latin typeface="Arial" panose="020B0604020202020204" pitchFamily="34" charset="0"/>
                          <a:cs typeface="Arial" panose="020B0604020202020204" pitchFamily="34" charset="0"/>
                        </a:rPr>
                        <a:t>Linfoma</a:t>
                      </a:r>
                      <a:r>
                        <a:rPr lang="es-ES" baseline="0">
                          <a:latin typeface="Arial" panose="020B0604020202020204" pitchFamily="34" charset="0"/>
                          <a:cs typeface="Arial" panose="020B0604020202020204" pitchFamily="34" charset="0"/>
                        </a:rPr>
                        <a:t> cutáneo de células T </a:t>
                      </a:r>
                      <a:endParaRPr lang="es-ES">
                        <a:latin typeface="Arial" panose="020B0604020202020204" pitchFamily="34" charset="0"/>
                        <a:cs typeface="Arial" panose="020B0604020202020204" pitchFamily="34" charset="0"/>
                      </a:endParaRPr>
                    </a:p>
                  </a:txBody>
                  <a:tcPr/>
                </a:tc>
                <a:tc>
                  <a:txBody>
                    <a:bodyPr/>
                    <a:lstStyle/>
                    <a:p>
                      <a:r>
                        <a:rPr lang="es-ES">
                          <a:latin typeface="Arial" panose="020B0604020202020204" pitchFamily="34" charset="0"/>
                          <a:cs typeface="Arial" panose="020B0604020202020204" pitchFamily="34" charset="0"/>
                        </a:rPr>
                        <a:t>6.22</a:t>
                      </a:r>
                    </a:p>
                  </a:txBody>
                  <a:tcPr/>
                </a:tc>
                <a:extLst>
                  <a:ext uri="{0D108BD9-81ED-4DB2-BD59-A6C34878D82A}">
                    <a16:rowId xmlns:a16="http://schemas.microsoft.com/office/drawing/2014/main" val="10005"/>
                  </a:ext>
                </a:extLst>
              </a:tr>
            </a:tbl>
          </a:graphicData>
        </a:graphic>
      </p:graphicFrame>
      <p:sp>
        <p:nvSpPr>
          <p:cNvPr id="6" name="CuadroTexto 5"/>
          <p:cNvSpPr txBox="1"/>
          <p:nvPr/>
        </p:nvSpPr>
        <p:spPr>
          <a:xfrm>
            <a:off x="994008" y="4922204"/>
            <a:ext cx="9732636"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chemeClr val="tx2"/>
                </a:solidFill>
                <a:effectLst/>
                <a:uLnTx/>
                <a:uFillTx/>
                <a:latin typeface="Arial"/>
                <a:cs typeface="Arial"/>
              </a:rPr>
              <a:t>Parece existir una relación entre linfoma y psoriasis independiente de otros factores, especialmente </a:t>
            </a:r>
            <a:r>
              <a:rPr lang="es-ES" dirty="0">
                <a:solidFill>
                  <a:schemeClr val="tx2"/>
                </a:solidFill>
                <a:latin typeface="Arial"/>
                <a:cs typeface="Arial"/>
              </a:rPr>
              <a:t>c</a:t>
            </a:r>
            <a:r>
              <a:rPr kumimoji="0" lang="es-ES" sz="1800" b="0" i="0" u="none" strike="noStrike" kern="1200" cap="none" spc="0" normalizeH="0" baseline="0" noProof="0" dirty="0">
                <a:ln>
                  <a:noFill/>
                </a:ln>
                <a:solidFill>
                  <a:schemeClr val="tx2"/>
                </a:solidFill>
                <a:effectLst/>
                <a:uLnTx/>
                <a:uFillTx/>
                <a:latin typeface="Arial"/>
                <a:cs typeface="Arial"/>
              </a:rPr>
              <a:t>on el linfoma cutáneo de células T</a:t>
            </a:r>
            <a:r>
              <a:rPr lang="es-ES" dirty="0">
                <a:solidFill>
                  <a:schemeClr val="tx2"/>
                </a:solidFill>
                <a:latin typeface="Arial"/>
                <a:cs typeface="Arial"/>
              </a:rPr>
              <a:t>.</a:t>
            </a:r>
            <a:endParaRPr kumimoji="0" lang="es-ES" sz="1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7" name="CuadroTexto 6"/>
          <p:cNvSpPr txBox="1"/>
          <p:nvPr/>
        </p:nvSpPr>
        <p:spPr>
          <a:xfrm>
            <a:off x="302111" y="6270211"/>
            <a:ext cx="28007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Bellinato</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et al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J Am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Acad</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Dermatol</a:t>
            </a:r>
            <a:r>
              <a:rPr kumimoji="0" lang="es-ES"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2022;86:86-96</a:t>
            </a:r>
          </a:p>
        </p:txBody>
      </p:sp>
    </p:spTree>
    <p:extLst>
      <p:ext uri="{BB962C8B-B14F-4D97-AF65-F5344CB8AC3E}">
        <p14:creationId xmlns:p14="http://schemas.microsoft.com/office/powerpoint/2010/main" val="3634828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4515917-E737-9E8D-93A8-5BADE72360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5895" y="1970497"/>
            <a:ext cx="4077383" cy="4056889"/>
          </a:xfrm>
          <a:prstGeom prst="rect">
            <a:avLst/>
          </a:prstGeom>
        </p:spPr>
      </p:pic>
      <p:sp>
        <p:nvSpPr>
          <p:cNvPr id="3" name="Título 4">
            <a:extLst>
              <a:ext uri="{FF2B5EF4-FFF2-40B4-BE49-F238E27FC236}">
                <a16:creationId xmlns:a16="http://schemas.microsoft.com/office/drawing/2014/main" id="{9B3A8ED1-30F1-5BBA-8FB9-F4FC82C1B0F0}"/>
              </a:ext>
            </a:extLst>
          </p:cNvPr>
          <p:cNvSpPr>
            <a:spLocks noGrp="1"/>
          </p:cNvSpPr>
          <p:nvPr>
            <p:ph type="title"/>
          </p:nvPr>
        </p:nvSpPr>
        <p:spPr>
          <a:xfrm>
            <a:off x="1702495" y="348066"/>
            <a:ext cx="8198217" cy="565035"/>
          </a:xfrm>
        </p:spPr>
        <p:txBody>
          <a:bodyPr/>
          <a:lstStyle/>
          <a:p>
            <a:r>
              <a:rPr lang="es-ES"/>
              <a:t>Factores de riesgo: afectación ungueal</a:t>
            </a:r>
            <a:r>
              <a:rPr lang="es-ES" baseline="30000"/>
              <a:t>2,3</a:t>
            </a:r>
          </a:p>
        </p:txBody>
      </p:sp>
      <p:sp>
        <p:nvSpPr>
          <p:cNvPr id="4" name="Marcador de contenido 8">
            <a:extLst>
              <a:ext uri="{FF2B5EF4-FFF2-40B4-BE49-F238E27FC236}">
                <a16:creationId xmlns:a16="http://schemas.microsoft.com/office/drawing/2014/main" id="{A07C565D-DDA6-C6D1-D375-271FE2369778}"/>
              </a:ext>
            </a:extLst>
          </p:cNvPr>
          <p:cNvSpPr>
            <a:spLocks noGrp="1"/>
          </p:cNvSpPr>
          <p:nvPr>
            <p:ph idx="1"/>
          </p:nvPr>
        </p:nvSpPr>
        <p:spPr>
          <a:xfrm>
            <a:off x="731556" y="1523764"/>
            <a:ext cx="11109605" cy="2867442"/>
          </a:xfrm>
        </p:spPr>
        <p:txBody>
          <a:bodyPr/>
          <a:lstStyle/>
          <a:p>
            <a:r>
              <a:rPr lang="es-ES"/>
              <a:t>Las lesiones ungueales aparecen con mayor frecuencia en pacientes con APs</a:t>
            </a:r>
            <a:r>
              <a:rPr lang="es-ES" baseline="30000"/>
              <a:t>2</a:t>
            </a:r>
          </a:p>
        </p:txBody>
      </p:sp>
      <p:sp>
        <p:nvSpPr>
          <p:cNvPr id="5" name="Marcador de contenido 5">
            <a:extLst>
              <a:ext uri="{FF2B5EF4-FFF2-40B4-BE49-F238E27FC236}">
                <a16:creationId xmlns:a16="http://schemas.microsoft.com/office/drawing/2014/main" id="{A8D38CD9-4466-4603-CF41-BAE242D2A163}"/>
              </a:ext>
            </a:extLst>
          </p:cNvPr>
          <p:cNvSpPr>
            <a:spLocks noGrp="1"/>
          </p:cNvSpPr>
          <p:nvPr>
            <p:ph type="body" sz="quarter" idx="13"/>
          </p:nvPr>
        </p:nvSpPr>
        <p:spPr>
          <a:xfrm>
            <a:off x="297758" y="5937871"/>
            <a:ext cx="11596484" cy="757126"/>
          </a:xfrm>
        </p:spPr>
        <p:txBody>
          <a:bodyPr>
            <a:noAutofit/>
          </a:bodyPr>
          <a:lstStyle/>
          <a:p>
            <a:pPr>
              <a:lnSpc>
                <a:spcPct val="100000"/>
              </a:lnSpc>
              <a:spcBef>
                <a:spcPts val="0"/>
              </a:spcBef>
            </a:pPr>
            <a:r>
              <a:rPr lang="es-ES" sz="1000" dirty="0" err="1">
                <a:solidFill>
                  <a:schemeClr val="tx1">
                    <a:lumMod val="50000"/>
                    <a:lumOff val="50000"/>
                  </a:schemeClr>
                </a:solidFill>
                <a:latin typeface="+mn-lt"/>
                <a:cs typeface="Arial"/>
              </a:rPr>
              <a:t>APs</a:t>
            </a:r>
            <a:r>
              <a:rPr lang="es-ES" sz="1000" dirty="0">
                <a:solidFill>
                  <a:schemeClr val="tx1">
                    <a:lumMod val="50000"/>
                    <a:lumOff val="50000"/>
                  </a:schemeClr>
                </a:solidFill>
                <a:latin typeface="+mn-lt"/>
                <a:cs typeface="Arial"/>
              </a:rPr>
              <a:t>: artritis psoriásica; HR: </a:t>
            </a:r>
            <a:r>
              <a:rPr lang="es-ES" sz="1000" i="1" dirty="0">
                <a:solidFill>
                  <a:schemeClr val="tx1">
                    <a:lumMod val="50000"/>
                    <a:lumOff val="50000"/>
                  </a:schemeClr>
                </a:solidFill>
                <a:latin typeface="+mn-lt"/>
                <a:cs typeface="Arial"/>
              </a:rPr>
              <a:t>Hazard Ratio</a:t>
            </a:r>
            <a:r>
              <a:rPr lang="es-ES" sz="1000" dirty="0">
                <a:solidFill>
                  <a:schemeClr val="tx1">
                    <a:lumMod val="50000"/>
                    <a:lumOff val="50000"/>
                  </a:schemeClr>
                </a:solidFill>
                <a:latin typeface="+mn-lt"/>
                <a:cs typeface="Arial"/>
              </a:rPr>
              <a:t>; IC: intervalo de confianza.</a:t>
            </a:r>
          </a:p>
          <a:p>
            <a:pPr>
              <a:lnSpc>
                <a:spcPct val="100000"/>
              </a:lnSpc>
              <a:spcBef>
                <a:spcPts val="0"/>
              </a:spcBef>
            </a:pPr>
            <a:r>
              <a:rPr lang="es-ES" sz="1000" b="1" dirty="0">
                <a:solidFill>
                  <a:schemeClr val="tx1">
                    <a:lumMod val="50000"/>
                    <a:lumOff val="50000"/>
                  </a:schemeClr>
                </a:solidFill>
                <a:latin typeface="+mn-lt"/>
                <a:cs typeface="Arial"/>
              </a:rPr>
              <a:t>2. </a:t>
            </a:r>
            <a:r>
              <a:rPr lang="es-ES" sz="1000" dirty="0">
                <a:solidFill>
                  <a:schemeClr val="tx1">
                    <a:lumMod val="50000"/>
                    <a:lumOff val="50000"/>
                  </a:schemeClr>
                </a:solidFill>
                <a:latin typeface="+mn-lt"/>
                <a:cs typeface="Arial"/>
              </a:rPr>
              <a:t>López-Ferrer A, et al. Artritis psoriásica: lo que el dermatólogo debe saber (Parte 1). Actas Dermosifiliogr.2010;101(7):578–584. </a:t>
            </a:r>
            <a:endParaRPr lang="es-ES" sz="1000" dirty="0">
              <a:solidFill>
                <a:schemeClr val="tx1">
                  <a:lumMod val="50000"/>
                  <a:lumOff val="50000"/>
                </a:schemeClr>
              </a:solidFill>
              <a:latin typeface="+mn-lt"/>
            </a:endParaRPr>
          </a:p>
          <a:p>
            <a:pPr>
              <a:lnSpc>
                <a:spcPct val="100000"/>
              </a:lnSpc>
              <a:spcBef>
                <a:spcPts val="0"/>
              </a:spcBef>
            </a:pPr>
            <a:r>
              <a:rPr lang="es-ES" sz="1000" b="1" dirty="0">
                <a:solidFill>
                  <a:schemeClr val="tx1">
                    <a:lumMod val="50000"/>
                    <a:lumOff val="50000"/>
                  </a:schemeClr>
                </a:solidFill>
                <a:latin typeface="+mn-lt"/>
                <a:cs typeface="Arial"/>
              </a:rPr>
              <a:t>3. </a:t>
            </a:r>
            <a:r>
              <a:rPr lang="es-ES" sz="1000" dirty="0">
                <a:solidFill>
                  <a:schemeClr val="tx1">
                    <a:lumMod val="50000"/>
                    <a:lumOff val="50000"/>
                  </a:schemeClr>
                </a:solidFill>
                <a:latin typeface="+mn-lt"/>
                <a:cs typeface="Arial"/>
              </a:rPr>
              <a:t>Mease PJ et al.  </a:t>
            </a:r>
            <a:r>
              <a:rPr lang="es-ES" sz="1000" dirty="0" err="1">
                <a:solidFill>
                  <a:schemeClr val="tx1">
                    <a:lumMod val="50000"/>
                    <a:lumOff val="50000"/>
                  </a:schemeClr>
                </a:solidFill>
                <a:latin typeface="+mn-lt"/>
                <a:cs typeface="Arial"/>
              </a:rPr>
              <a:t>Managing</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Patients</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with</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Psoriatic</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Disease</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The</a:t>
            </a:r>
            <a:r>
              <a:rPr lang="es-ES" sz="1000" dirty="0">
                <a:solidFill>
                  <a:schemeClr val="tx1">
                    <a:lumMod val="50000"/>
                    <a:lumOff val="50000"/>
                  </a:schemeClr>
                </a:solidFill>
                <a:latin typeface="+mn-lt"/>
                <a:cs typeface="Arial"/>
              </a:rPr>
              <a:t> Diagnosis and </a:t>
            </a:r>
            <a:r>
              <a:rPr lang="es-ES" sz="1000" dirty="0" err="1">
                <a:solidFill>
                  <a:schemeClr val="tx1">
                    <a:lumMod val="50000"/>
                    <a:lumOff val="50000"/>
                  </a:schemeClr>
                </a:solidFill>
                <a:latin typeface="+mn-lt"/>
                <a:cs typeface="Arial"/>
              </a:rPr>
              <a:t>Pharmacologic</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Treatment</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of</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Psoriatic</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Arthritis</a:t>
            </a:r>
            <a:r>
              <a:rPr lang="es-ES" sz="1000" dirty="0">
                <a:solidFill>
                  <a:schemeClr val="tx1">
                    <a:lumMod val="50000"/>
                    <a:lumOff val="50000"/>
                  </a:schemeClr>
                </a:solidFill>
                <a:latin typeface="+mn-lt"/>
                <a:cs typeface="Arial"/>
              </a:rPr>
              <a:t> in </a:t>
            </a:r>
            <a:r>
              <a:rPr lang="es-ES" sz="1000" dirty="0" err="1">
                <a:solidFill>
                  <a:schemeClr val="tx1">
                    <a:lumMod val="50000"/>
                    <a:lumOff val="50000"/>
                  </a:schemeClr>
                </a:solidFill>
                <a:latin typeface="+mn-lt"/>
                <a:cs typeface="Arial"/>
              </a:rPr>
              <a:t>Patients</a:t>
            </a:r>
            <a:r>
              <a:rPr lang="es-ES" sz="1000" dirty="0">
                <a:solidFill>
                  <a:schemeClr val="tx1">
                    <a:lumMod val="50000"/>
                    <a:lumOff val="50000"/>
                  </a:schemeClr>
                </a:solidFill>
                <a:latin typeface="+mn-lt"/>
                <a:cs typeface="Arial"/>
              </a:rPr>
              <a:t> </a:t>
            </a:r>
            <a:r>
              <a:rPr lang="es-ES" sz="1000" dirty="0" err="1">
                <a:solidFill>
                  <a:schemeClr val="tx1">
                    <a:lumMod val="50000"/>
                    <a:lumOff val="50000"/>
                  </a:schemeClr>
                </a:solidFill>
                <a:latin typeface="+mn-lt"/>
                <a:cs typeface="Arial"/>
              </a:rPr>
              <a:t>with</a:t>
            </a:r>
            <a:r>
              <a:rPr lang="es-ES" sz="1000" dirty="0">
                <a:solidFill>
                  <a:schemeClr val="tx1">
                    <a:lumMod val="50000"/>
                    <a:lumOff val="50000"/>
                  </a:schemeClr>
                </a:solidFill>
                <a:latin typeface="+mn-lt"/>
                <a:cs typeface="Arial"/>
              </a:rPr>
              <a:t> Psoriasis. </a:t>
            </a:r>
            <a:r>
              <a:rPr lang="es-ES" sz="1000" dirty="0" err="1">
                <a:solidFill>
                  <a:schemeClr val="tx1">
                    <a:lumMod val="50000"/>
                    <a:lumOff val="50000"/>
                  </a:schemeClr>
                </a:solidFill>
                <a:latin typeface="+mn-lt"/>
                <a:cs typeface="Arial"/>
              </a:rPr>
              <a:t>Drugs</a:t>
            </a:r>
            <a:r>
              <a:rPr lang="es-ES" sz="1000" dirty="0">
                <a:solidFill>
                  <a:schemeClr val="tx1">
                    <a:lumMod val="50000"/>
                    <a:lumOff val="50000"/>
                  </a:schemeClr>
                </a:solidFill>
                <a:latin typeface="+mn-lt"/>
                <a:cs typeface="Arial"/>
              </a:rPr>
              <a:t> (2014) 74:423–441.</a:t>
            </a:r>
          </a:p>
        </p:txBody>
      </p:sp>
      <p:sp>
        <p:nvSpPr>
          <p:cNvPr id="6" name="CuadroTexto 5">
            <a:extLst>
              <a:ext uri="{FF2B5EF4-FFF2-40B4-BE49-F238E27FC236}">
                <a16:creationId xmlns:a16="http://schemas.microsoft.com/office/drawing/2014/main" id="{0DE950E8-2B00-0B86-787F-7515A58381C5}"/>
              </a:ext>
            </a:extLst>
          </p:cNvPr>
          <p:cNvSpPr txBox="1"/>
          <p:nvPr/>
        </p:nvSpPr>
        <p:spPr>
          <a:xfrm>
            <a:off x="6081008" y="2867759"/>
            <a:ext cx="4342771" cy="2251227"/>
          </a:xfrm>
          <a:prstGeom prst="rect">
            <a:avLst/>
          </a:prstGeom>
          <a:noFill/>
        </p:spPr>
        <p:txBody>
          <a:bodyPr wrap="square" lIns="121917" tIns="60958" rIns="121917" bIns="60958"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a:ln>
                  <a:noFill/>
                </a:ln>
                <a:solidFill>
                  <a:srgbClr val="646B74"/>
                </a:solidFill>
                <a:effectLst/>
                <a:uLnTx/>
                <a:uFillTx/>
                <a:latin typeface="Arial" panose="020B0604020202020204" pitchFamily="34" charset="0"/>
                <a:ea typeface="+mn-ea"/>
                <a:cs typeface="Arial" panose="020B0604020202020204" pitchFamily="34" charset="0"/>
              </a:rPr>
              <a:t>La </a:t>
            </a:r>
            <a:r>
              <a:rPr kumimoji="0" lang="es-ES" sz="1900" b="1" i="0" u="none" strike="noStrike" kern="1200" cap="none" spc="0" normalizeH="0" baseline="0" noProof="0">
                <a:ln>
                  <a:noFill/>
                </a:ln>
                <a:solidFill>
                  <a:srgbClr val="0084A8"/>
                </a:solidFill>
                <a:effectLst/>
                <a:uLnTx/>
                <a:uFillTx/>
                <a:latin typeface="Arial" panose="020B0604020202020204" pitchFamily="34" charset="0"/>
                <a:ea typeface="+mn-ea"/>
                <a:cs typeface="Arial" panose="020B0604020202020204" pitchFamily="34" charset="0"/>
              </a:rPr>
              <a:t>distrofia ungueal</a:t>
            </a:r>
            <a:endParaRPr kumimoji="0" lang="es-ES" sz="1500" b="0" i="0" u="none" strike="noStrike" kern="1200" cap="none" spc="0" normalizeH="0" baseline="0" noProof="0">
              <a:ln>
                <a:noFill/>
              </a:ln>
              <a:solidFill>
                <a:srgbClr val="0084A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300" b="1" i="0" u="none" strike="noStrike" kern="1200" cap="none" spc="0" normalizeH="0" baseline="0" noProof="0">
                <a:ln>
                  <a:noFill/>
                </a:ln>
                <a:solidFill>
                  <a:srgbClr val="15487B"/>
                </a:solidFill>
                <a:effectLst/>
                <a:uLnTx/>
                <a:uFillTx/>
                <a:latin typeface="Arial" panose="020B0604020202020204" pitchFamily="34" charset="0"/>
                <a:ea typeface="+mn-ea"/>
                <a:cs typeface="Arial" panose="020B0604020202020204" pitchFamily="34" charset="0"/>
              </a:rPr>
              <a:t>x3 veces</a:t>
            </a:r>
            <a:r>
              <a:rPr kumimoji="0" lang="es-ES" sz="3200" b="1" i="0" u="none" strike="noStrike" kern="1200" cap="none" spc="0" normalizeH="0" baseline="0" noProof="0">
                <a:ln>
                  <a:noFill/>
                </a:ln>
                <a:solidFill>
                  <a:srgbClr val="15487B"/>
                </a:solidFill>
                <a:effectLst/>
                <a:uLnTx/>
                <a:uFillTx/>
                <a:latin typeface="Arial" panose="020B0604020202020204" pitchFamily="34" charset="0"/>
                <a:ea typeface="+mn-ea"/>
                <a:cs typeface="Arial" panose="020B0604020202020204" pitchFamily="34" charset="0"/>
              </a:rPr>
              <a:t> </a:t>
            </a:r>
            <a:endParaRPr kumimoji="0" lang="es-ES" sz="1900" b="1" i="0" u="none" strike="noStrike" kern="1200" cap="none" spc="0" normalizeH="0" baseline="0" noProof="0">
              <a:ln>
                <a:noFill/>
              </a:ln>
              <a:solidFill>
                <a:srgbClr val="15487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900" b="1" i="0" u="none" strike="noStrike" kern="1200" cap="none" spc="0" normalizeH="0" baseline="0" noProof="0">
                <a:ln>
                  <a:noFill/>
                </a:ln>
                <a:solidFill>
                  <a:srgbClr val="0084A8"/>
                </a:solidFill>
                <a:effectLst/>
                <a:uLnTx/>
                <a:uFillTx/>
                <a:latin typeface="Arial" panose="020B0604020202020204" pitchFamily="34" charset="0"/>
                <a:ea typeface="+mn-ea"/>
                <a:cs typeface="Arial" panose="020B0604020202020204" pitchFamily="34" charset="0"/>
              </a:rPr>
              <a:t>la coexistencia de APs</a:t>
            </a:r>
            <a:r>
              <a:rPr kumimoji="0" lang="es-ES" sz="1500" b="1" i="0" u="none" strike="noStrike" kern="1200" cap="none" spc="0" normalizeH="0" baseline="30000" noProof="0">
                <a:ln>
                  <a:noFill/>
                </a:ln>
                <a:solidFill>
                  <a:srgbClr val="0084A8"/>
                </a:solidFill>
                <a:effectLst/>
                <a:uLnTx/>
                <a:uFillTx/>
                <a:latin typeface="Arial" panose="020B0604020202020204" pitchFamily="34" charset="0"/>
                <a:ea typeface="+mn-ea"/>
                <a:cs typeface="Arial" panose="020B060402020202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Cohorte de 1593 pacientes;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HR: 2,93. IC 95%: 1,68-5,12</a:t>
            </a:r>
          </a:p>
        </p:txBody>
      </p:sp>
      <p:sp>
        <p:nvSpPr>
          <p:cNvPr id="7" name="Marcador de contenido 4">
            <a:extLst>
              <a:ext uri="{FF2B5EF4-FFF2-40B4-BE49-F238E27FC236}">
                <a16:creationId xmlns:a16="http://schemas.microsoft.com/office/drawing/2014/main" id="{E182E2AB-B817-963A-044E-1928E1C51E63}"/>
              </a:ext>
            </a:extLst>
          </p:cNvPr>
          <p:cNvSpPr txBox="1">
            <a:spLocks/>
          </p:cNvSpPr>
          <p:nvPr/>
        </p:nvSpPr>
        <p:spPr>
          <a:xfrm>
            <a:off x="1668021" y="2867760"/>
            <a:ext cx="3310379" cy="1521449"/>
          </a:xfrm>
          <a:prstGeom prst="rect">
            <a:avLst/>
          </a:prstGeom>
        </p:spPr>
        <p:txBody>
          <a:bodyPr vert="horz" lIns="121917" tIns="60958" rIns="121917" bIns="6095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s-ES" sz="1900" b="0" i="0" u="none" strike="noStrike" kern="1200" cap="none" spc="0" normalizeH="0" baseline="0" noProof="0">
                <a:ln>
                  <a:noFill/>
                </a:ln>
                <a:solidFill>
                  <a:srgbClr val="646B74"/>
                </a:solidFill>
                <a:effectLst/>
                <a:uLnTx/>
                <a:uFillTx/>
                <a:latin typeface="Arial" panose="020B0604020202020204" pitchFamily="34" charset="0"/>
                <a:ea typeface="+mn-ea"/>
                <a:cs typeface="Arial" panose="020B0604020202020204" pitchFamily="34" charset="0"/>
              </a:rPr>
              <a:t>Se piensa que podría deberse a la relación </a:t>
            </a:r>
            <a:r>
              <a:rPr kumimoji="0" lang="es-ES" sz="1900" b="0" i="0" u="none" strike="noStrike" kern="1200" cap="none" spc="0" normalizeH="0" baseline="0" noProof="0" err="1">
                <a:ln>
                  <a:noFill/>
                </a:ln>
                <a:solidFill>
                  <a:srgbClr val="646B74"/>
                </a:solidFill>
                <a:effectLst/>
                <a:uLnTx/>
                <a:uFillTx/>
                <a:latin typeface="Arial" panose="020B0604020202020204" pitchFamily="34" charset="0"/>
                <a:ea typeface="+mn-ea"/>
                <a:cs typeface="Arial" panose="020B0604020202020204" pitchFamily="34" charset="0"/>
              </a:rPr>
              <a:t>microanatómica</a:t>
            </a:r>
            <a:r>
              <a:rPr kumimoji="0" lang="es-ES" sz="1900" b="0" i="0" u="none" strike="noStrike" kern="1200" cap="none" spc="0" normalizeH="0" baseline="0" noProof="0">
                <a:ln>
                  <a:noFill/>
                </a:ln>
                <a:solidFill>
                  <a:srgbClr val="646B74"/>
                </a:solidFill>
                <a:effectLst/>
                <a:uLnTx/>
                <a:uFillTx/>
                <a:latin typeface="Arial" panose="020B0604020202020204" pitchFamily="34" charset="0"/>
                <a:ea typeface="+mn-ea"/>
                <a:cs typeface="Arial" panose="020B0604020202020204" pitchFamily="34" charset="0"/>
              </a:rPr>
              <a:t> entre el sistema musculoesquelético y la matriz ungueal</a:t>
            </a:r>
            <a:r>
              <a:rPr kumimoji="0" lang="es-ES" sz="1900" b="0" i="0" u="none" strike="noStrike" kern="1200" cap="none" spc="0" normalizeH="0" baseline="30000" noProof="0">
                <a:ln>
                  <a:noFill/>
                </a:ln>
                <a:solidFill>
                  <a:srgbClr val="646B74"/>
                </a:solidFill>
                <a:effectLst/>
                <a:uLnTx/>
                <a:uFillTx/>
                <a:latin typeface="Arial" panose="020B0604020202020204" pitchFamily="34" charset="0"/>
                <a:ea typeface="+mn-ea"/>
                <a:cs typeface="Arial" panose="020B0604020202020204" pitchFamily="34" charset="0"/>
              </a:rPr>
              <a:t>2</a:t>
            </a:r>
          </a:p>
        </p:txBody>
      </p:sp>
      <p:pic>
        <p:nvPicPr>
          <p:cNvPr id="8" name="Gráfico 7">
            <a:extLst>
              <a:ext uri="{FF2B5EF4-FFF2-40B4-BE49-F238E27FC236}">
                <a16:creationId xmlns:a16="http://schemas.microsoft.com/office/drawing/2014/main" id="{05B170A1-1885-A78B-ECA6-734129BC93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090" y="2900450"/>
            <a:ext cx="904281" cy="361025"/>
          </a:xfrm>
          <a:prstGeom prst="rect">
            <a:avLst/>
          </a:prstGeom>
        </p:spPr>
      </p:pic>
    </p:spTree>
    <p:extLst>
      <p:ext uri="{BB962C8B-B14F-4D97-AF65-F5344CB8AC3E}">
        <p14:creationId xmlns:p14="http://schemas.microsoft.com/office/powerpoint/2010/main" val="27964721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latin typeface="Arial"/>
                <a:cs typeface="Arial"/>
              </a:rPr>
              <a:t>Conclusiones </a:t>
            </a:r>
            <a:endParaRPr lang="es-ES" dirty="0"/>
          </a:p>
        </p:txBody>
      </p:sp>
      <p:sp>
        <p:nvSpPr>
          <p:cNvPr id="3" name="Marcador de contenido 2"/>
          <p:cNvSpPr>
            <a:spLocks noGrp="1"/>
          </p:cNvSpPr>
          <p:nvPr>
            <p:ph idx="1"/>
          </p:nvPr>
        </p:nvSpPr>
        <p:spPr>
          <a:xfrm>
            <a:off x="1037080" y="2054002"/>
            <a:ext cx="10117839" cy="2867442"/>
          </a:xfrm>
        </p:spPr>
        <p:txBody>
          <a:bodyPr vert="horz" lIns="91440" tIns="45720" rIns="91440" bIns="45720" rtlCol="0" anchor="t">
            <a:normAutofit/>
          </a:bodyPr>
          <a:lstStyle/>
          <a:p>
            <a:r>
              <a:rPr lang="es-ES" dirty="0">
                <a:latin typeface="Arial"/>
                <a:cs typeface="Arial"/>
              </a:rPr>
              <a:t>El dermatólogo y el médico de primaria deben estar atentos a la aparición de síntomas de depresión, ansiedad o ideación suicida en estos pacientes.</a:t>
            </a:r>
            <a:endParaRPr lang="es-ES" dirty="0"/>
          </a:p>
          <a:p>
            <a:endParaRPr lang="es-ES"/>
          </a:p>
          <a:p>
            <a:r>
              <a:rPr lang="es-ES" dirty="0">
                <a:latin typeface="Arial"/>
                <a:cs typeface="Arial"/>
              </a:rPr>
              <a:t>Es necesario conocer la posibilidad de aparición de síntomas de otras comorbilidades para tomar las decisiones terapéuticas y derivar al especialista correspondiente.</a:t>
            </a:r>
          </a:p>
        </p:txBody>
      </p:sp>
    </p:spTree>
    <p:extLst>
      <p:ext uri="{BB962C8B-B14F-4D97-AF65-F5344CB8AC3E}">
        <p14:creationId xmlns:p14="http://schemas.microsoft.com/office/powerpoint/2010/main" val="3099954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4">
            <a:extLst>
              <a:ext uri="{FF2B5EF4-FFF2-40B4-BE49-F238E27FC236}">
                <a16:creationId xmlns:a16="http://schemas.microsoft.com/office/drawing/2014/main" id="{7DCCB781-204E-BBB9-6C84-0E3D191A560D}"/>
              </a:ext>
            </a:extLst>
          </p:cNvPr>
          <p:cNvSpPr>
            <a:spLocks noGrp="1"/>
          </p:cNvSpPr>
          <p:nvPr>
            <p:ph type="title"/>
          </p:nvPr>
        </p:nvSpPr>
        <p:spPr>
          <a:xfrm>
            <a:off x="1702495" y="348066"/>
            <a:ext cx="8198217" cy="565035"/>
          </a:xfrm>
        </p:spPr>
        <p:txBody>
          <a:bodyPr/>
          <a:lstStyle/>
          <a:p>
            <a:r>
              <a:rPr lang="es-ES"/>
              <a:t>Factores de riesgo: obesidad</a:t>
            </a:r>
            <a:r>
              <a:rPr lang="es-ES" baseline="30000"/>
              <a:t>4</a:t>
            </a:r>
          </a:p>
        </p:txBody>
      </p:sp>
      <p:sp>
        <p:nvSpPr>
          <p:cNvPr id="3" name="Marcador de contenido 2">
            <a:extLst>
              <a:ext uri="{FF2B5EF4-FFF2-40B4-BE49-F238E27FC236}">
                <a16:creationId xmlns:a16="http://schemas.microsoft.com/office/drawing/2014/main" id="{15C7599A-CB39-AE11-FD43-D479221EC274}"/>
              </a:ext>
            </a:extLst>
          </p:cNvPr>
          <p:cNvSpPr>
            <a:spLocks noGrp="1"/>
          </p:cNvSpPr>
          <p:nvPr>
            <p:ph idx="1"/>
          </p:nvPr>
        </p:nvSpPr>
        <p:spPr>
          <a:xfrm>
            <a:off x="1089997" y="1651460"/>
            <a:ext cx="9206810" cy="2867442"/>
          </a:xfrm>
        </p:spPr>
        <p:txBody>
          <a:bodyPr>
            <a:normAutofit/>
          </a:bodyPr>
          <a:lstStyle/>
          <a:p>
            <a:r>
              <a:rPr lang="es-ES">
                <a:effectLst/>
                <a:latin typeface="Arial" panose="020B0604020202020204" pitchFamily="34" charset="0"/>
                <a:ea typeface="Calibri" panose="020F0502020204030204" pitchFamily="34" charset="0"/>
                <a:cs typeface="Times New Roman" panose="02020603050405020304" pitchFamily="18" charset="0"/>
              </a:rPr>
              <a:t>La obesidad está vinculada con un mayor riesgo de desarrollar APs</a:t>
            </a:r>
            <a:r>
              <a:rPr lang="es-ES" baseline="30000">
                <a:ea typeface="Calibri" panose="020F0502020204030204" pitchFamily="34" charset="0"/>
                <a:cs typeface="Times New Roman" panose="02020603050405020304" pitchFamily="18" charset="0"/>
              </a:rPr>
              <a:t>4</a:t>
            </a:r>
            <a:endParaRPr lang="es-ES" baseline="30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Marcador de contenido 5">
            <a:extLst>
              <a:ext uri="{FF2B5EF4-FFF2-40B4-BE49-F238E27FC236}">
                <a16:creationId xmlns:a16="http://schemas.microsoft.com/office/drawing/2014/main" id="{20452D6C-38AD-98DB-A682-322732100C7D}"/>
              </a:ext>
            </a:extLst>
          </p:cNvPr>
          <p:cNvSpPr>
            <a:spLocks noGrp="1"/>
          </p:cNvSpPr>
          <p:nvPr>
            <p:ph type="body" sz="quarter" idx="13"/>
          </p:nvPr>
        </p:nvSpPr>
        <p:spPr>
          <a:xfrm>
            <a:off x="339634" y="5988645"/>
            <a:ext cx="9042397" cy="380711"/>
          </a:xfrm>
        </p:spPr>
        <p:txBody>
          <a:bodyPr>
            <a:noAutofit/>
          </a:bodyPr>
          <a:lstStyle/>
          <a:p>
            <a:pPr>
              <a:lnSpc>
                <a:spcPct val="100000"/>
              </a:lnSpc>
              <a:spcBef>
                <a:spcPts val="0"/>
              </a:spcBef>
            </a:pPr>
            <a:r>
              <a:rPr lang="es-ES" sz="1000" err="1">
                <a:solidFill>
                  <a:schemeClr val="tx1">
                    <a:lumMod val="50000"/>
                    <a:lumOff val="50000"/>
                  </a:schemeClr>
                </a:solidFill>
                <a:latin typeface="+mn-lt"/>
              </a:rPr>
              <a:t>APs</a:t>
            </a:r>
            <a:r>
              <a:rPr lang="es-ES" sz="1000">
                <a:solidFill>
                  <a:schemeClr val="tx1">
                    <a:lumMod val="50000"/>
                    <a:lumOff val="50000"/>
                  </a:schemeClr>
                </a:solidFill>
                <a:latin typeface="+mn-lt"/>
              </a:rPr>
              <a:t>: artritis psoriásica; IMC: índice de masa corporal.</a:t>
            </a:r>
          </a:p>
          <a:p>
            <a:pPr>
              <a:lnSpc>
                <a:spcPct val="100000"/>
              </a:lnSpc>
              <a:spcBef>
                <a:spcPts val="0"/>
              </a:spcBef>
            </a:pPr>
            <a:r>
              <a:rPr lang="es-ES" sz="1000" b="1">
                <a:solidFill>
                  <a:schemeClr val="tx1">
                    <a:lumMod val="50000"/>
                    <a:lumOff val="50000"/>
                  </a:schemeClr>
                </a:solidFill>
                <a:latin typeface="+mn-lt"/>
              </a:rPr>
              <a:t>4. </a:t>
            </a:r>
            <a:r>
              <a:rPr lang="es-ES" sz="1000">
                <a:solidFill>
                  <a:schemeClr val="tx1">
                    <a:lumMod val="50000"/>
                    <a:lumOff val="50000"/>
                  </a:schemeClr>
                </a:solidFill>
                <a:latin typeface="+mn-lt"/>
              </a:rPr>
              <a:t>Zhang A et al.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and </a:t>
            </a:r>
            <a:r>
              <a:rPr lang="es-ES" sz="1000" err="1">
                <a:solidFill>
                  <a:schemeClr val="tx1">
                    <a:lumMod val="50000"/>
                    <a:lumOff val="50000"/>
                  </a:schemeClr>
                </a:solidFill>
                <a:latin typeface="+mn-lt"/>
              </a:rPr>
              <a:t>the</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Dermatologist</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An</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Approach</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to</a:t>
            </a:r>
            <a:r>
              <a:rPr lang="es-ES" sz="1000">
                <a:solidFill>
                  <a:schemeClr val="tx1">
                    <a:lumMod val="50000"/>
                    <a:lumOff val="50000"/>
                  </a:schemeClr>
                </a:solidFill>
                <a:latin typeface="+mn-lt"/>
              </a:rPr>
              <a:t> Screening and </a:t>
            </a:r>
            <a:r>
              <a:rPr lang="es-ES" sz="1000" err="1">
                <a:solidFill>
                  <a:schemeClr val="tx1">
                    <a:lumMod val="50000"/>
                    <a:lumOff val="50000"/>
                  </a:schemeClr>
                </a:solidFill>
                <a:latin typeface="+mn-lt"/>
              </a:rPr>
              <a:t>Clinical</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Evaluation</a:t>
            </a:r>
            <a:r>
              <a:rPr lang="es-ES" sz="1000">
                <a:solidFill>
                  <a:schemeClr val="tx1">
                    <a:lumMod val="50000"/>
                    <a:lumOff val="50000"/>
                  </a:schemeClr>
                </a:solidFill>
                <a:latin typeface="+mn-lt"/>
              </a:rPr>
              <a:t>. Clin </a:t>
            </a:r>
            <a:r>
              <a:rPr lang="es-ES" sz="1000" err="1">
                <a:solidFill>
                  <a:schemeClr val="tx1">
                    <a:lumMod val="50000"/>
                    <a:lumOff val="50000"/>
                  </a:schemeClr>
                </a:solidFill>
                <a:latin typeface="+mn-lt"/>
              </a:rPr>
              <a:t>Dermatol</a:t>
            </a:r>
            <a:r>
              <a:rPr lang="es-ES" sz="1000">
                <a:solidFill>
                  <a:schemeClr val="tx1">
                    <a:lumMod val="50000"/>
                    <a:lumOff val="50000"/>
                  </a:schemeClr>
                </a:solidFill>
                <a:latin typeface="+mn-lt"/>
              </a:rPr>
              <a:t>. 2018 Jul-Aug;36(4):551-560. </a:t>
            </a:r>
          </a:p>
        </p:txBody>
      </p:sp>
      <p:sp>
        <p:nvSpPr>
          <p:cNvPr id="5" name="CuadroTexto 4">
            <a:extLst>
              <a:ext uri="{FF2B5EF4-FFF2-40B4-BE49-F238E27FC236}">
                <a16:creationId xmlns:a16="http://schemas.microsoft.com/office/drawing/2014/main" id="{D7898B26-6C91-192B-11DE-3B08C5E84D9C}"/>
              </a:ext>
            </a:extLst>
          </p:cNvPr>
          <p:cNvSpPr txBox="1"/>
          <p:nvPr/>
        </p:nvSpPr>
        <p:spPr>
          <a:xfrm>
            <a:off x="6628796" y="3000538"/>
            <a:ext cx="3840000" cy="1928733"/>
          </a:xfrm>
          <a:prstGeom prst="rect">
            <a:avLst/>
          </a:prstGeom>
          <a:noFill/>
        </p:spPr>
        <p:txBody>
          <a:bodyPr wrap="square" lIns="121917" tIns="60958" rIns="121917" bIns="60958" rtlCol="0" anchor="t">
            <a:spAutoFit/>
          </a:bodyPr>
          <a:lstStyle/>
          <a:p>
            <a:pPr algn="ctr">
              <a:defRPr/>
            </a:pPr>
            <a:r>
              <a:rPr kumimoji="0" lang="es-ES" sz="1600" b="0" i="0" u="none" strike="noStrike" kern="1200" cap="none" spc="0" normalizeH="0" baseline="0" noProof="0" dirty="0">
                <a:ln>
                  <a:noFill/>
                </a:ln>
                <a:solidFill>
                  <a:schemeClr val="tx2"/>
                </a:solidFill>
                <a:effectLst/>
                <a:uLnTx/>
                <a:uFillTx/>
                <a:latin typeface="Arial"/>
                <a:cs typeface="Arial"/>
              </a:rPr>
              <a:t>Un IMC </a:t>
            </a:r>
            <a:r>
              <a:rPr lang="es-ES" sz="1600" dirty="0">
                <a:solidFill>
                  <a:schemeClr val="tx2"/>
                </a:solidFill>
                <a:latin typeface="Arial"/>
                <a:cs typeface="Arial"/>
              </a:rPr>
              <a:t>de 30</a:t>
            </a:r>
            <a:r>
              <a:rPr kumimoji="0" lang="es-ES" sz="1600" b="0" i="0" u="none" strike="noStrike" kern="1200" cap="none" spc="0" normalizeH="0" baseline="0" noProof="0" dirty="0">
                <a:ln>
                  <a:noFill/>
                </a:ln>
                <a:solidFill>
                  <a:schemeClr val="tx2"/>
                </a:solidFill>
                <a:effectLst/>
                <a:uLnTx/>
                <a:uFillTx/>
                <a:latin typeface="Arial"/>
                <a:cs typeface="Arial"/>
              </a:rPr>
              <a:t> a los 18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5900" b="1" dirty="0">
                <a:solidFill>
                  <a:srgbClr val="15487B"/>
                </a:solidFill>
                <a:latin typeface="Arial"/>
                <a:cs typeface="Arial"/>
              </a:rPr>
              <a:t>x</a:t>
            </a:r>
            <a:r>
              <a:rPr kumimoji="0" lang="es-ES" sz="5900" b="1" i="0" u="none" strike="noStrike" kern="1200" cap="none" spc="0" normalizeH="0" baseline="0" noProof="0" dirty="0">
                <a:ln>
                  <a:noFill/>
                </a:ln>
                <a:solidFill>
                  <a:srgbClr val="15487B"/>
                </a:solidFill>
                <a:effectLst/>
                <a:uLnTx/>
                <a:uFillTx/>
                <a:latin typeface="Arial"/>
                <a:cs typeface="Arial"/>
              </a:rPr>
              <a:t>3</a:t>
            </a:r>
            <a:endParaRPr kumimoji="0" lang="es-ES" sz="3700" b="1" i="0" u="none" strike="noStrike" kern="1200" cap="none" spc="0" normalizeH="0" baseline="0" noProof="0">
              <a:ln>
                <a:noFill/>
              </a:ln>
              <a:solidFill>
                <a:srgbClr val="15487B"/>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1" i="0" u="none" strike="noStrike" kern="1200" cap="none" spc="0" normalizeH="0" baseline="0" noProof="0" dirty="0">
                <a:ln>
                  <a:noFill/>
                </a:ln>
                <a:solidFill>
                  <a:srgbClr val="15487B"/>
                </a:solidFill>
                <a:effectLst/>
                <a:uLnTx/>
                <a:uFillTx/>
                <a:latin typeface="Arial"/>
                <a:cs typeface="Arial"/>
              </a:rPr>
              <a:t>el riesgo de </a:t>
            </a:r>
            <a:r>
              <a:rPr kumimoji="0" lang="es-ES" sz="2100" b="1" i="0" u="none" strike="noStrike" kern="1200" cap="none" spc="0" normalizeH="0" baseline="0" noProof="0" dirty="0" err="1">
                <a:ln>
                  <a:noFill/>
                </a:ln>
                <a:solidFill>
                  <a:srgbClr val="15487B"/>
                </a:solidFill>
                <a:effectLst/>
                <a:uLnTx/>
                <a:uFillTx/>
                <a:latin typeface="Arial"/>
                <a:cs typeface="Arial"/>
              </a:rPr>
              <a:t>APs</a:t>
            </a:r>
            <a:br>
              <a:rPr lang="es-ES" sz="21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s-ES" sz="2100" b="1" i="0" u="none" strike="noStrike" kern="1200" cap="none" spc="0" normalizeH="0" baseline="0" noProof="0" dirty="0">
                <a:ln>
                  <a:noFill/>
                </a:ln>
                <a:solidFill>
                  <a:srgbClr val="15487B"/>
                </a:solidFill>
                <a:effectLst/>
                <a:uLnTx/>
                <a:uFillTx/>
                <a:latin typeface="Arial"/>
                <a:cs typeface="Arial"/>
              </a:rPr>
              <a:t>en la edad adulta</a:t>
            </a:r>
            <a:r>
              <a:rPr kumimoji="0" lang="es-ES" sz="2100" b="1" i="0" u="none" strike="noStrike" kern="1200" cap="none" spc="0" normalizeH="0" baseline="30000" noProof="0" dirty="0">
                <a:ln>
                  <a:noFill/>
                </a:ln>
                <a:solidFill>
                  <a:srgbClr val="15487B"/>
                </a:solidFill>
                <a:effectLst/>
                <a:uLnTx/>
                <a:uFillTx/>
                <a:latin typeface="Arial"/>
                <a:cs typeface="Arial"/>
              </a:rPr>
              <a:t>4</a:t>
            </a:r>
            <a:endParaRPr lang="es-ES" sz="2100" b="1" i="0" u="none" strike="noStrike" kern="1200" cap="none" spc="0" normalizeH="0" baseline="30000" noProof="0" dirty="0">
              <a:ln>
                <a:noFill/>
              </a:ln>
              <a:solidFill>
                <a:srgbClr val="15487B"/>
              </a:solidFill>
              <a:effectLst/>
              <a:uLnTx/>
              <a:uFillTx/>
              <a:latin typeface="Arial"/>
              <a:cs typeface="Arial"/>
            </a:endParaRPr>
          </a:p>
        </p:txBody>
      </p:sp>
      <p:sp>
        <p:nvSpPr>
          <p:cNvPr id="6" name="CuadroTexto 5">
            <a:extLst>
              <a:ext uri="{FF2B5EF4-FFF2-40B4-BE49-F238E27FC236}">
                <a16:creationId xmlns:a16="http://schemas.microsoft.com/office/drawing/2014/main" id="{08099336-BBB0-31B7-EB99-F32D3715C1CD}"/>
              </a:ext>
            </a:extLst>
          </p:cNvPr>
          <p:cNvSpPr txBox="1"/>
          <p:nvPr/>
        </p:nvSpPr>
        <p:spPr>
          <a:xfrm>
            <a:off x="1458691" y="3000538"/>
            <a:ext cx="4116533" cy="1518364"/>
          </a:xfrm>
          <a:prstGeom prst="rect">
            <a:avLst/>
          </a:prstGeom>
          <a:noFill/>
        </p:spPr>
        <p:txBody>
          <a:bodyPr wrap="square" lIns="121917" tIns="60958" rIns="121917" bIns="60958"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chemeClr val="tx2"/>
                </a:solidFill>
                <a:effectLst/>
                <a:uLnTx/>
                <a:uFillTx/>
                <a:latin typeface="Arial"/>
                <a:cs typeface="Arial"/>
              </a:rPr>
              <a:t>Cada unidad adicional de </a:t>
            </a:r>
            <a:r>
              <a:rPr kumimoji="0" lang="es-ES" sz="1600" b="1" i="0" u="none" strike="noStrike" kern="1200" cap="none" spc="0" normalizeH="0" baseline="0" noProof="0" dirty="0">
                <a:ln>
                  <a:noFill/>
                </a:ln>
                <a:solidFill>
                  <a:schemeClr val="tx2"/>
                </a:solidFill>
                <a:effectLst/>
                <a:uLnTx/>
                <a:uFillTx/>
                <a:latin typeface="Arial"/>
                <a:cs typeface="Arial"/>
              </a:rPr>
              <a:t>IMC sobre 25</a:t>
            </a:r>
          </a:p>
          <a:p>
            <a:pPr algn="ctr">
              <a:defRPr/>
            </a:pPr>
            <a:r>
              <a:rPr kumimoji="0" lang="es-ES" sz="1600" b="1" i="0" u="none" strike="noStrike" kern="1200" cap="none" spc="0" normalizeH="0" baseline="0" noProof="0" dirty="0">
                <a:ln>
                  <a:noFill/>
                </a:ln>
                <a:solidFill>
                  <a:schemeClr val="tx2"/>
                </a:solidFill>
                <a:effectLst/>
                <a:uLnTx/>
                <a:uFillTx/>
                <a:latin typeface="Arial"/>
                <a:cs typeface="Arial"/>
              </a:rPr>
              <a:t>aumentó el riesgo de </a:t>
            </a:r>
            <a:r>
              <a:rPr kumimoji="0" lang="es-ES" sz="1600" b="1" i="0" u="none" strike="noStrike" kern="1200" cap="none" spc="0" normalizeH="0" baseline="0" noProof="0" dirty="0" err="1">
                <a:ln>
                  <a:noFill/>
                </a:ln>
                <a:solidFill>
                  <a:schemeClr val="tx2"/>
                </a:solidFill>
                <a:effectLst/>
                <a:uLnTx/>
                <a:uFillTx/>
                <a:latin typeface="Arial"/>
                <a:cs typeface="Arial"/>
              </a:rPr>
              <a:t>APs</a:t>
            </a:r>
            <a:r>
              <a:rPr kumimoji="0" lang="es-ES" sz="1600" b="1" i="0" u="none" strike="noStrike" kern="1200" cap="none" spc="0" normalizeH="0" baseline="0" noProof="0" dirty="0">
                <a:ln>
                  <a:noFill/>
                </a:ln>
                <a:solidFill>
                  <a:schemeClr val="tx2"/>
                </a:solidFill>
                <a:effectLst/>
                <a:uLnTx/>
                <a:uFillTx/>
                <a:latin typeface="Arial"/>
                <a:cs typeface="Arial"/>
              </a:rPr>
              <a:t> un</a:t>
            </a:r>
            <a:r>
              <a:rPr lang="es-ES" sz="1600" dirty="0">
                <a:solidFill>
                  <a:schemeClr val="tx2"/>
                </a:solidFill>
                <a:latin typeface="Arial"/>
                <a:cs typeface="Arial"/>
              </a:rPr>
              <a:t> </a:t>
            </a:r>
            <a:endParaRPr lang="es-ES"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algn="ctr">
              <a:defRPr/>
            </a:pPr>
            <a:r>
              <a:rPr lang="es-ES" sz="5900" b="1" dirty="0">
                <a:solidFill>
                  <a:srgbClr val="15487B"/>
                </a:solidFill>
                <a:latin typeface="Arial"/>
                <a:cs typeface="Arial"/>
              </a:rPr>
              <a:t>5,3 </a:t>
            </a:r>
            <a:r>
              <a:rPr lang="es-ES" sz="3200" b="1" dirty="0">
                <a:solidFill>
                  <a:srgbClr val="15487B"/>
                </a:solidFill>
                <a:latin typeface="Arial"/>
                <a:cs typeface="Arial"/>
              </a:rPr>
              <a:t>%</a:t>
            </a:r>
            <a:r>
              <a:rPr lang="es-ES" sz="3200" b="1" baseline="30000" dirty="0">
                <a:solidFill>
                  <a:srgbClr val="15487B"/>
                </a:solidFill>
                <a:latin typeface="Arial"/>
                <a:cs typeface="Arial"/>
              </a:rPr>
              <a:t>4</a:t>
            </a:r>
            <a:endParaRPr kumimoji="0" lang="es-ES" sz="3700" b="1" i="0" u="none" strike="noStrike" kern="1200" cap="none" spc="0" normalizeH="0" baseline="30000" noProof="0">
              <a:ln>
                <a:noFill/>
              </a:ln>
              <a:solidFill>
                <a:srgbClr val="15487B"/>
              </a:solidFill>
              <a:effectLst/>
              <a:uLnTx/>
              <a:uFillTx/>
              <a:latin typeface="Arial" panose="020B0604020202020204" pitchFamily="34" charset="0"/>
              <a:ea typeface="+mn-ea"/>
              <a:cs typeface="Arial" panose="020B0604020202020204" pitchFamily="34" charset="0"/>
            </a:endParaRPr>
          </a:p>
        </p:txBody>
      </p:sp>
      <p:cxnSp>
        <p:nvCxnSpPr>
          <p:cNvPr id="7" name="Conector recto 6">
            <a:extLst>
              <a:ext uri="{FF2B5EF4-FFF2-40B4-BE49-F238E27FC236}">
                <a16:creationId xmlns:a16="http://schemas.microsoft.com/office/drawing/2014/main" id="{5D4AB733-108F-60B4-09DA-CB8A9F787DF8}"/>
              </a:ext>
            </a:extLst>
          </p:cNvPr>
          <p:cNvCxnSpPr>
            <a:cxnSpLocks/>
          </p:cNvCxnSpPr>
          <p:nvPr/>
        </p:nvCxnSpPr>
        <p:spPr>
          <a:xfrm flipV="1">
            <a:off x="6096000" y="3091545"/>
            <a:ext cx="0" cy="1837727"/>
          </a:xfrm>
          <a:prstGeom prst="line">
            <a:avLst/>
          </a:prstGeom>
          <a:ln w="15875">
            <a:solidFill>
              <a:srgbClr val="15487B"/>
            </a:solidFill>
          </a:ln>
        </p:spPr>
        <p:style>
          <a:lnRef idx="1">
            <a:schemeClr val="accent1"/>
          </a:lnRef>
          <a:fillRef idx="0">
            <a:schemeClr val="accent1"/>
          </a:fillRef>
          <a:effectRef idx="0">
            <a:schemeClr val="accent1"/>
          </a:effectRef>
          <a:fontRef idx="minor">
            <a:schemeClr val="tx1"/>
          </a:fontRef>
        </p:style>
      </p:cxnSp>
      <p:pic>
        <p:nvPicPr>
          <p:cNvPr id="8" name="Gráfico 7">
            <a:extLst>
              <a:ext uri="{FF2B5EF4-FFF2-40B4-BE49-F238E27FC236}">
                <a16:creationId xmlns:a16="http://schemas.microsoft.com/office/drawing/2014/main" id="{24F60752-1E01-E684-C1F6-D5E3E1C754A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5973"/>
          <a:stretch/>
        </p:blipFill>
        <p:spPr>
          <a:xfrm rot="5400000">
            <a:off x="3312179" y="2485766"/>
            <a:ext cx="409556" cy="480525"/>
          </a:xfrm>
          <a:prstGeom prst="rect">
            <a:avLst/>
          </a:prstGeom>
        </p:spPr>
      </p:pic>
      <p:pic>
        <p:nvPicPr>
          <p:cNvPr id="9" name="Gráfico 8">
            <a:extLst>
              <a:ext uri="{FF2B5EF4-FFF2-40B4-BE49-F238E27FC236}">
                <a16:creationId xmlns:a16="http://schemas.microsoft.com/office/drawing/2014/main" id="{09EC0579-F5B4-B0E6-4FF4-DB9020ADABB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5973"/>
          <a:stretch/>
        </p:blipFill>
        <p:spPr>
          <a:xfrm rot="5400000">
            <a:off x="8344018" y="2485770"/>
            <a:ext cx="409556" cy="480525"/>
          </a:xfrm>
          <a:prstGeom prst="rect">
            <a:avLst/>
          </a:prstGeom>
        </p:spPr>
      </p:pic>
    </p:spTree>
    <p:extLst>
      <p:ext uri="{BB962C8B-B14F-4D97-AF65-F5344CB8AC3E}">
        <p14:creationId xmlns:p14="http://schemas.microsoft.com/office/powerpoint/2010/main" val="329795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Dominios clínicos de la artritis </a:t>
            </a:r>
            <a:r>
              <a:rPr lang="es-ES" err="1"/>
              <a:t>psoriásica</a:t>
            </a:r>
            <a:endParaRPr lang="es-ES"/>
          </a:p>
        </p:txBody>
      </p:sp>
      <p:sp>
        <p:nvSpPr>
          <p:cNvPr id="3" name="Marcador de contenido 2"/>
          <p:cNvSpPr>
            <a:spLocks noGrp="1"/>
          </p:cNvSpPr>
          <p:nvPr>
            <p:ph idx="1"/>
          </p:nvPr>
        </p:nvSpPr>
        <p:spPr>
          <a:xfrm>
            <a:off x="985194" y="1620809"/>
            <a:ext cx="10248864" cy="4205309"/>
          </a:xfrm>
        </p:spPr>
        <p:txBody>
          <a:bodyPr vert="horz" lIns="91440" tIns="45720" rIns="91440" bIns="45720" rtlCol="0" anchor="t">
            <a:normAutofit/>
          </a:bodyPr>
          <a:lstStyle/>
          <a:p>
            <a:r>
              <a:rPr lang="es-ES" dirty="0">
                <a:latin typeface="Arial"/>
                <a:cs typeface="Arial"/>
              </a:rPr>
              <a:t>Artritis periférica</a:t>
            </a:r>
          </a:p>
          <a:p>
            <a:pPr lvl="1"/>
            <a:r>
              <a:rPr lang="es-ES" dirty="0">
                <a:latin typeface="Arial"/>
                <a:cs typeface="Arial"/>
              </a:rPr>
              <a:t>Dolor de ritmo inflamatorio en articulaciones, de forma simétrica o no, con posible aparición de edema, calor, enrojecimiento.</a:t>
            </a:r>
            <a:endParaRPr lang="es-ES" dirty="0"/>
          </a:p>
          <a:p>
            <a:pPr lvl="1"/>
            <a:r>
              <a:rPr lang="es-ES" dirty="0">
                <a:latin typeface="Arial"/>
                <a:cs typeface="Arial"/>
              </a:rPr>
              <a:t>Articulaciones más afectadas: rodillas(41 %), dedos (26 %), cadera (19 %), tobillos (19 %) y muñecas (16 %). </a:t>
            </a:r>
            <a:endParaRPr lang="es-ES" dirty="0"/>
          </a:p>
          <a:p>
            <a:pPr lvl="1"/>
            <a:endParaRPr lang="es-ES"/>
          </a:p>
          <a:p>
            <a:r>
              <a:rPr lang="es-ES" dirty="0">
                <a:latin typeface="Arial"/>
                <a:cs typeface="Arial"/>
              </a:rPr>
              <a:t>Afectación axial</a:t>
            </a:r>
          </a:p>
          <a:p>
            <a:pPr lvl="1"/>
            <a:r>
              <a:rPr lang="es-ES" dirty="0">
                <a:latin typeface="Arial"/>
                <a:cs typeface="Arial"/>
              </a:rPr>
              <a:t>Dolor de ritmo inflamatorio en zona lumbar y/o glúteos.</a:t>
            </a:r>
            <a:endParaRPr lang="es-ES" dirty="0"/>
          </a:p>
          <a:p>
            <a:r>
              <a:rPr lang="es-ES" dirty="0">
                <a:latin typeface="Arial"/>
                <a:cs typeface="Arial"/>
              </a:rPr>
              <a:t>Entesitis</a:t>
            </a:r>
          </a:p>
          <a:p>
            <a:r>
              <a:rPr lang="es-ES" dirty="0">
                <a:latin typeface="Arial"/>
                <a:cs typeface="Arial"/>
              </a:rPr>
              <a:t>Dactilitis</a:t>
            </a:r>
          </a:p>
        </p:txBody>
      </p:sp>
      <p:sp>
        <p:nvSpPr>
          <p:cNvPr id="5" name="CuadroTexto 4"/>
          <p:cNvSpPr txBox="1"/>
          <p:nvPr/>
        </p:nvSpPr>
        <p:spPr>
          <a:xfrm>
            <a:off x="330926" y="6263713"/>
            <a:ext cx="50481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Gottlieb</a:t>
            </a:r>
            <a:r>
              <a:rPr kumimoji="0" lang="es-ES_tradnl"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 </a:t>
            </a:r>
            <a:r>
              <a:rPr kumimoji="0" lang="es-ES_tradnl"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Merola</a:t>
            </a:r>
            <a:r>
              <a:rPr kumimoji="0" lang="es-ES_tradnl"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JF. </a:t>
            </a:r>
            <a:r>
              <a:rPr kumimoji="0" lang="es-ES_tradnl"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Psoriatic</a:t>
            </a:r>
            <a:r>
              <a:rPr kumimoji="0" lang="es-ES_tradnl"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_tradnl"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arthritis</a:t>
            </a:r>
            <a:r>
              <a:rPr kumimoji="0" lang="es-ES_tradnl"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_tradnl"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for</a:t>
            </a:r>
            <a:r>
              <a:rPr kumimoji="0" lang="es-ES_tradnl"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_tradnl"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dermatologists</a:t>
            </a:r>
            <a:r>
              <a:rPr kumimoji="0" lang="es-ES_tradnl"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_tradnl"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J </a:t>
            </a:r>
            <a:r>
              <a:rPr kumimoji="0" lang="es-ES_tradnl"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Dermatol</a:t>
            </a:r>
            <a:r>
              <a:rPr kumimoji="0" lang="es-ES_tradnl"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_tradnl" sz="1000" b="0" i="1" u="none" strike="noStrike" kern="1200" cap="none" spc="0" normalizeH="0" baseline="0" noProof="0" err="1">
                <a:ln>
                  <a:noFill/>
                </a:ln>
                <a:solidFill>
                  <a:schemeClr val="tx1">
                    <a:lumMod val="50000"/>
                    <a:lumOff val="50000"/>
                  </a:schemeClr>
                </a:solidFill>
                <a:effectLst/>
                <a:uLnTx/>
                <a:uFillTx/>
                <a:latin typeface="Calibri"/>
                <a:ea typeface="+mn-ea"/>
                <a:cs typeface="+mn-cs"/>
              </a:rPr>
              <a:t>Treat</a:t>
            </a:r>
            <a:r>
              <a:rPr kumimoji="0" lang="es-ES_tradnl" sz="1000" b="0" i="1" u="none" strike="noStrike" kern="1200" cap="none" spc="0" normalizeH="0" baseline="0" noProof="0">
                <a:ln>
                  <a:noFill/>
                </a:ln>
                <a:solidFill>
                  <a:schemeClr val="tx1">
                    <a:lumMod val="50000"/>
                    <a:lumOff val="50000"/>
                  </a:schemeClr>
                </a:solidFill>
                <a:effectLst/>
                <a:uLnTx/>
                <a:uFillTx/>
                <a:latin typeface="Calibri"/>
                <a:ea typeface="+mn-ea"/>
                <a:cs typeface="+mn-cs"/>
              </a:rPr>
              <a:t> 2020; 31:662-79</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p>
        </p:txBody>
      </p:sp>
    </p:spTree>
    <p:extLst>
      <p:ext uri="{BB962C8B-B14F-4D97-AF65-F5344CB8AC3E}">
        <p14:creationId xmlns:p14="http://schemas.microsoft.com/office/powerpoint/2010/main" val="3827129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84CCAC83-383A-4B81-98FF-38D663AB3A01}"/>
              </a:ext>
            </a:extLst>
          </p:cNvPr>
          <p:cNvSpPr txBox="1">
            <a:spLocks/>
          </p:cNvSpPr>
          <p:nvPr/>
        </p:nvSpPr>
        <p:spPr>
          <a:xfrm>
            <a:off x="364362" y="330027"/>
            <a:ext cx="11516167" cy="443199"/>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3600" b="1" i="1" u="none" strike="noStrike" kern="1200" cap="none" spc="0" normalizeH="0" baseline="30000" noProof="0">
              <a:ln>
                <a:noFill/>
              </a:ln>
              <a:solidFill>
                <a:srgbClr val="00A5A4"/>
              </a:solidFill>
              <a:effectLst/>
              <a:uLnTx/>
              <a:uFillTx/>
              <a:latin typeface="Arial Narrow" panose="020B0604020202020204" pitchFamily="34" charset="0"/>
              <a:ea typeface="+mj-ea"/>
              <a:cs typeface="+mj-cs"/>
            </a:endParaRPr>
          </a:p>
        </p:txBody>
      </p:sp>
      <p:grpSp>
        <p:nvGrpSpPr>
          <p:cNvPr id="5" name="Grupo 4">
            <a:extLst>
              <a:ext uri="{FF2B5EF4-FFF2-40B4-BE49-F238E27FC236}">
                <a16:creationId xmlns:a16="http://schemas.microsoft.com/office/drawing/2014/main" id="{DFC234D5-A23D-1FAD-1789-D701C30ED12A}"/>
              </a:ext>
            </a:extLst>
          </p:cNvPr>
          <p:cNvGrpSpPr/>
          <p:nvPr/>
        </p:nvGrpSpPr>
        <p:grpSpPr>
          <a:xfrm>
            <a:off x="2429859" y="2243958"/>
            <a:ext cx="7397633" cy="3507263"/>
            <a:chOff x="2429859" y="2243958"/>
            <a:chExt cx="7397633" cy="3507263"/>
          </a:xfrm>
        </p:grpSpPr>
        <p:pic>
          <p:nvPicPr>
            <p:cNvPr id="7" name="Gráfico 6">
              <a:extLst>
                <a:ext uri="{FF2B5EF4-FFF2-40B4-BE49-F238E27FC236}">
                  <a16:creationId xmlns:a16="http://schemas.microsoft.com/office/drawing/2014/main" id="{3210FE6A-FA1E-A845-8868-26009E92D8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9036" y="2400502"/>
              <a:ext cx="1161349" cy="3276151"/>
            </a:xfrm>
            <a:prstGeom prst="rect">
              <a:avLst/>
            </a:prstGeom>
          </p:spPr>
        </p:pic>
        <p:pic>
          <p:nvPicPr>
            <p:cNvPr id="9" name="Gráfico 8">
              <a:extLst>
                <a:ext uri="{FF2B5EF4-FFF2-40B4-BE49-F238E27FC236}">
                  <a16:creationId xmlns:a16="http://schemas.microsoft.com/office/drawing/2014/main" id="{25A16648-E011-9942-B9ED-13859344F8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1837" y="2243958"/>
              <a:ext cx="1254543" cy="3491215"/>
            </a:xfrm>
            <a:prstGeom prst="rect">
              <a:avLst/>
            </a:prstGeom>
          </p:spPr>
        </p:pic>
        <p:pic>
          <p:nvPicPr>
            <p:cNvPr id="57" name="Gráfico 56">
              <a:extLst>
                <a:ext uri="{FF2B5EF4-FFF2-40B4-BE49-F238E27FC236}">
                  <a16:creationId xmlns:a16="http://schemas.microsoft.com/office/drawing/2014/main" id="{3FB6225F-4B4D-4BAB-8971-F6A179D0E1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0446" y="4229356"/>
              <a:ext cx="381463" cy="664705"/>
            </a:xfrm>
            <a:prstGeom prst="rect">
              <a:avLst/>
            </a:prstGeom>
          </p:spPr>
        </p:pic>
        <p:sp>
          <p:nvSpPr>
            <p:cNvPr id="63" name="Rectangle 32">
              <a:extLst>
                <a:ext uri="{FF2B5EF4-FFF2-40B4-BE49-F238E27FC236}">
                  <a16:creationId xmlns:a16="http://schemas.microsoft.com/office/drawing/2014/main" id="{AA8FA8DC-8C53-4893-B34D-F5B1331A8103}"/>
                </a:ext>
              </a:extLst>
            </p:cNvPr>
            <p:cNvSpPr/>
            <p:nvPr/>
          </p:nvSpPr>
          <p:spPr>
            <a:xfrm>
              <a:off x="8547251" y="3671517"/>
              <a:ext cx="944485" cy="815606"/>
            </a:xfrm>
            <a:prstGeom prst="rect">
              <a:avLst/>
            </a:prstGeom>
          </p:spPr>
          <p:txBody>
            <a:bodyPr wrap="none" lIns="91438" tIns="45719" rIns="91438" bIns="45719" anchor="t">
              <a:spAutoFit/>
            </a:bodyPr>
            <a:lstStyle/>
            <a:p>
              <a:pPr algn="ctr" defTabSz="914296">
                <a:defRPr/>
              </a:pPr>
              <a:r>
                <a:rPr kumimoji="0" lang="en-US" sz="3600" b="1" i="0" u="none" strike="noStrike" kern="0" cap="none" spc="0" normalizeH="0" baseline="0" noProof="0" dirty="0">
                  <a:ln>
                    <a:noFill/>
                  </a:ln>
                  <a:solidFill>
                    <a:srgbClr val="00A5A4"/>
                  </a:solidFill>
                  <a:effectLst/>
                  <a:uLnTx/>
                  <a:uFillTx/>
                  <a:latin typeface="Calibri"/>
                  <a:ea typeface="Verdana"/>
                  <a:cs typeface="Arial"/>
                </a:rPr>
                <a:t>36</a:t>
              </a:r>
              <a:r>
                <a:rPr lang="en-US" sz="3600" b="1" kern="0" dirty="0">
                  <a:solidFill>
                    <a:srgbClr val="00A5A4"/>
                  </a:solidFill>
                  <a:latin typeface="Calibri"/>
                  <a:ea typeface="Verdana"/>
                  <a:cs typeface="Arial"/>
                </a:rPr>
                <a:t> </a:t>
              </a:r>
              <a:r>
                <a:rPr kumimoji="0" lang="en-US" sz="2000" b="1" i="0" u="none" strike="noStrike" kern="0" cap="none" spc="0" normalizeH="0" baseline="0" noProof="0" dirty="0">
                  <a:ln>
                    <a:noFill/>
                  </a:ln>
                  <a:solidFill>
                    <a:srgbClr val="00A5A4"/>
                  </a:solidFill>
                  <a:effectLst/>
                  <a:uLnTx/>
                  <a:uFillTx/>
                  <a:latin typeface="Calibri"/>
                  <a:ea typeface="Verdana"/>
                  <a:cs typeface="Arial"/>
                </a:rPr>
                <a:t>%</a:t>
              </a:r>
            </a:p>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a:ea typeface="Verdana"/>
                  <a:cs typeface="Arial"/>
                </a:rPr>
                <a:t>entesitis</a:t>
              </a:r>
              <a:r>
                <a:rPr kumimoji="0" lang="en-US" sz="1100" b="0" i="0" u="none" strike="noStrike" kern="0" cap="none" spc="0" normalizeH="0" baseline="30000" noProof="0" dirty="0">
                  <a:ln>
                    <a:noFill/>
                  </a:ln>
                  <a:effectLst/>
                  <a:uLnTx/>
                  <a:uFillTx/>
                  <a:latin typeface="Calibri"/>
                  <a:ea typeface="Verdana"/>
                  <a:cs typeface="Arial"/>
                </a:rPr>
                <a:t>3</a:t>
              </a:r>
              <a:endParaRPr lang="en-US" sz="1100" b="0" i="0" u="none" strike="noStrike" kern="0" cap="none" spc="0" normalizeH="0" baseline="30000" noProof="0" dirty="0">
                <a:ln>
                  <a:noFill/>
                </a:ln>
                <a:effectLst/>
                <a:uLnTx/>
                <a:uFillTx/>
                <a:latin typeface="Calibri"/>
                <a:ea typeface="Verdana"/>
                <a:cs typeface="Arial"/>
              </a:endParaRPr>
            </a:p>
          </p:txBody>
        </p:sp>
        <p:sp>
          <p:nvSpPr>
            <p:cNvPr id="64" name="Oval 30">
              <a:extLst>
                <a:ext uri="{FF2B5EF4-FFF2-40B4-BE49-F238E27FC236}">
                  <a16:creationId xmlns:a16="http://schemas.microsoft.com/office/drawing/2014/main" id="{5CB6E41B-5735-44F0-A3A4-8C8A62710D1A}"/>
                </a:ext>
              </a:extLst>
            </p:cNvPr>
            <p:cNvSpPr/>
            <p:nvPr/>
          </p:nvSpPr>
          <p:spPr bwMode="auto">
            <a:xfrm>
              <a:off x="7564241" y="3640981"/>
              <a:ext cx="853167" cy="849059"/>
            </a:xfrm>
            <a:prstGeom prst="ellipse">
              <a:avLst/>
            </a:prstGeom>
            <a:noFill/>
            <a:ln w="12700" cap="flat" cmpd="sng" algn="ctr">
              <a:solidFill>
                <a:srgbClr val="00A0E1"/>
              </a:solidFill>
              <a:prstDash val="solid"/>
              <a:miter lim="800000"/>
            </a:ln>
            <a:effectLst/>
          </p:spPr>
          <p:txBody>
            <a:bodyPr lIns="91438" tIns="45719" rIns="91438" bIns="45719"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5" name="Rectangle 37">
              <a:extLst>
                <a:ext uri="{FF2B5EF4-FFF2-40B4-BE49-F238E27FC236}">
                  <a16:creationId xmlns:a16="http://schemas.microsoft.com/office/drawing/2014/main" id="{AAB7E38C-6BF9-42A7-8AC0-ED9AE95F5251}"/>
                </a:ext>
              </a:extLst>
            </p:cNvPr>
            <p:cNvSpPr/>
            <p:nvPr/>
          </p:nvSpPr>
          <p:spPr>
            <a:xfrm>
              <a:off x="2595124" y="4206666"/>
              <a:ext cx="945165" cy="984883"/>
            </a:xfrm>
            <a:prstGeom prst="rect">
              <a:avLst/>
            </a:prstGeom>
          </p:spPr>
          <p:txBody>
            <a:bodyPr wrap="square" lIns="91438" tIns="45719" rIns="91438" bIns="45719" anchor="t">
              <a:spAutoFit/>
            </a:bodyPr>
            <a:lstStyle/>
            <a:p>
              <a:pPr algn="ctr" defTabSz="914296">
                <a:defRPr/>
              </a:pPr>
              <a:r>
                <a:rPr kumimoji="0" lang="en-US" sz="3600" b="1" i="0" u="none" strike="noStrike" kern="0" cap="none" spc="0" normalizeH="0" baseline="0" noProof="0" dirty="0">
                  <a:ln>
                    <a:noFill/>
                  </a:ln>
                  <a:solidFill>
                    <a:srgbClr val="00A5A4"/>
                  </a:solidFill>
                  <a:effectLst/>
                  <a:uLnTx/>
                  <a:uFillTx/>
                  <a:latin typeface="Calibri"/>
                  <a:ea typeface="Verdana"/>
                  <a:cs typeface="Arial"/>
                </a:rPr>
                <a:t>95</a:t>
              </a:r>
              <a:r>
                <a:rPr lang="en-US" sz="3600" b="1" kern="0" dirty="0">
                  <a:solidFill>
                    <a:srgbClr val="00A5A4"/>
                  </a:solidFill>
                  <a:latin typeface="Calibri"/>
                  <a:ea typeface="Verdana"/>
                  <a:cs typeface="Arial"/>
                </a:rPr>
                <a:t> </a:t>
              </a:r>
              <a:r>
                <a:rPr kumimoji="0" lang="en-US" sz="2000" b="1" i="0" u="none" strike="noStrike" kern="0" cap="none" spc="0" normalizeH="0" baseline="0" noProof="0" dirty="0">
                  <a:ln>
                    <a:noFill/>
                  </a:ln>
                  <a:solidFill>
                    <a:srgbClr val="00A5A4"/>
                  </a:solidFill>
                  <a:effectLst/>
                  <a:uLnTx/>
                  <a:uFillTx/>
                  <a:latin typeface="Calibri"/>
                  <a:ea typeface="Verdana"/>
                  <a:cs typeface="Arial"/>
                </a:rPr>
                <a:t>%</a:t>
              </a:r>
            </a:p>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effectLst/>
                  <a:uLnTx/>
                  <a:uFillTx/>
                  <a:latin typeface="Calibri"/>
                  <a:ea typeface="Verdana"/>
                  <a:cs typeface="Arial"/>
                </a:rPr>
                <a:t>artritis</a:t>
              </a:r>
              <a:r>
                <a:rPr kumimoji="0" lang="en-US" sz="1100" b="0" i="0" u="none" strike="noStrike" kern="0" cap="none" spc="0" normalizeH="0" baseline="0" noProof="0" dirty="0">
                  <a:ln>
                    <a:noFill/>
                  </a:ln>
                  <a:effectLst/>
                  <a:uLnTx/>
                  <a:uFillTx/>
                  <a:latin typeface="Calibri"/>
                  <a:ea typeface="Verdana"/>
                  <a:cs typeface="Arial"/>
                </a:rPr>
                <a:t> periférica</a:t>
              </a:r>
              <a:r>
                <a:rPr kumimoji="0" lang="en-US" sz="1100" b="0" i="0" u="none" strike="noStrike" kern="0" cap="none" spc="0" normalizeH="0" baseline="30000" noProof="0" dirty="0">
                  <a:ln>
                    <a:noFill/>
                  </a:ln>
                  <a:effectLst/>
                  <a:uLnTx/>
                  <a:uFillTx/>
                  <a:latin typeface="Calibri"/>
                  <a:ea typeface="Verdana"/>
                  <a:cs typeface="Arial"/>
                </a:rPr>
                <a:t>2</a:t>
              </a:r>
              <a:endParaRPr lang="en-US" sz="1100" b="0" i="0" u="none" strike="noStrike" kern="0" cap="none" spc="0" normalizeH="0" baseline="30000" noProof="0" dirty="0">
                <a:ln>
                  <a:noFill/>
                </a:ln>
                <a:effectLst/>
                <a:uLnTx/>
                <a:uFillTx/>
                <a:latin typeface="Calibri"/>
                <a:ea typeface="Verdana"/>
                <a:cs typeface="Arial"/>
              </a:endParaRPr>
            </a:p>
          </p:txBody>
        </p:sp>
        <p:sp>
          <p:nvSpPr>
            <p:cNvPr id="66" name="Freeform 386">
              <a:extLst>
                <a:ext uri="{FF2B5EF4-FFF2-40B4-BE49-F238E27FC236}">
                  <a16:creationId xmlns:a16="http://schemas.microsoft.com/office/drawing/2014/main" id="{078EFEDC-124C-4B7E-B3E8-6F6BC78B761C}"/>
                </a:ext>
              </a:extLst>
            </p:cNvPr>
            <p:cNvSpPr>
              <a:spLocks noEditPoints="1"/>
            </p:cNvSpPr>
            <p:nvPr/>
          </p:nvSpPr>
          <p:spPr bwMode="auto">
            <a:xfrm>
              <a:off x="3971539" y="4478201"/>
              <a:ext cx="82300" cy="83507"/>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67" name="Freeform 386">
              <a:extLst>
                <a:ext uri="{FF2B5EF4-FFF2-40B4-BE49-F238E27FC236}">
                  <a16:creationId xmlns:a16="http://schemas.microsoft.com/office/drawing/2014/main" id="{7CED5399-12B8-4BBB-845F-6E42620E9CDE}"/>
                </a:ext>
              </a:extLst>
            </p:cNvPr>
            <p:cNvSpPr>
              <a:spLocks noEditPoints="1"/>
            </p:cNvSpPr>
            <p:nvPr/>
          </p:nvSpPr>
          <p:spPr bwMode="auto">
            <a:xfrm>
              <a:off x="3925143" y="4568232"/>
              <a:ext cx="82300" cy="83507"/>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68" name="Freeform 386">
              <a:extLst>
                <a:ext uri="{FF2B5EF4-FFF2-40B4-BE49-F238E27FC236}">
                  <a16:creationId xmlns:a16="http://schemas.microsoft.com/office/drawing/2014/main" id="{130A0FF8-1933-4253-BCD4-C87EEBD96233}"/>
                </a:ext>
              </a:extLst>
            </p:cNvPr>
            <p:cNvSpPr>
              <a:spLocks noEditPoints="1"/>
            </p:cNvSpPr>
            <p:nvPr/>
          </p:nvSpPr>
          <p:spPr bwMode="auto">
            <a:xfrm>
              <a:off x="4062383" y="4469977"/>
              <a:ext cx="82300" cy="83507"/>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69" name="Freeform 386">
              <a:extLst>
                <a:ext uri="{FF2B5EF4-FFF2-40B4-BE49-F238E27FC236}">
                  <a16:creationId xmlns:a16="http://schemas.microsoft.com/office/drawing/2014/main" id="{944C1073-C55A-44CA-8688-E1B060C5FD9B}"/>
                </a:ext>
              </a:extLst>
            </p:cNvPr>
            <p:cNvSpPr>
              <a:spLocks noEditPoints="1"/>
            </p:cNvSpPr>
            <p:nvPr/>
          </p:nvSpPr>
          <p:spPr bwMode="auto">
            <a:xfrm>
              <a:off x="4151911" y="4373752"/>
              <a:ext cx="82300" cy="83507"/>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70" name="Freeform 386">
              <a:extLst>
                <a:ext uri="{FF2B5EF4-FFF2-40B4-BE49-F238E27FC236}">
                  <a16:creationId xmlns:a16="http://schemas.microsoft.com/office/drawing/2014/main" id="{DEC9CD45-7F02-407C-A536-CA73DC5AB414}"/>
                </a:ext>
              </a:extLst>
            </p:cNvPr>
            <p:cNvSpPr>
              <a:spLocks noEditPoints="1"/>
            </p:cNvSpPr>
            <p:nvPr/>
          </p:nvSpPr>
          <p:spPr bwMode="auto">
            <a:xfrm>
              <a:off x="3985385" y="4345777"/>
              <a:ext cx="82300" cy="83507"/>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71" name="Freeform 386">
              <a:extLst>
                <a:ext uri="{FF2B5EF4-FFF2-40B4-BE49-F238E27FC236}">
                  <a16:creationId xmlns:a16="http://schemas.microsoft.com/office/drawing/2014/main" id="{CA33CB87-317C-4F30-8842-61AD50006464}"/>
                </a:ext>
              </a:extLst>
            </p:cNvPr>
            <p:cNvSpPr>
              <a:spLocks noEditPoints="1"/>
            </p:cNvSpPr>
            <p:nvPr/>
          </p:nvSpPr>
          <p:spPr bwMode="auto">
            <a:xfrm>
              <a:off x="4059601" y="4341193"/>
              <a:ext cx="82300" cy="83507"/>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73" name="Rectangle 59">
              <a:extLst>
                <a:ext uri="{FF2B5EF4-FFF2-40B4-BE49-F238E27FC236}">
                  <a16:creationId xmlns:a16="http://schemas.microsoft.com/office/drawing/2014/main" id="{F5ED953A-7C8F-4A82-AC58-8B69E4DAD3A4}"/>
                </a:ext>
              </a:extLst>
            </p:cNvPr>
            <p:cNvSpPr/>
            <p:nvPr/>
          </p:nvSpPr>
          <p:spPr>
            <a:xfrm>
              <a:off x="8493901" y="2483585"/>
              <a:ext cx="1333591" cy="808043"/>
            </a:xfrm>
            <a:prstGeom prst="rect">
              <a:avLst/>
            </a:prstGeom>
          </p:spPr>
          <p:txBody>
            <a:bodyPr wrap="square" lIns="91438" tIns="45719" rIns="91438" bIns="45719" anchor="t">
              <a:spAutoFit/>
            </a:bodyPr>
            <a:lstStyle/>
            <a:p>
              <a:pPr algn="ctr" defTabSz="914296">
                <a:defRPr/>
              </a:pPr>
              <a:r>
                <a:rPr kumimoji="0" lang="en-US" sz="3600" b="1" i="0" u="none" strike="noStrike" kern="0" cap="none" spc="0" normalizeH="0" baseline="0" noProof="0" dirty="0">
                  <a:ln>
                    <a:noFill/>
                  </a:ln>
                  <a:solidFill>
                    <a:srgbClr val="00A5A4"/>
                  </a:solidFill>
                  <a:effectLst/>
                  <a:uLnTx/>
                  <a:uFillTx/>
                  <a:latin typeface="Calibri"/>
                  <a:ea typeface="Verdana"/>
                  <a:cs typeface="Arial"/>
                </a:rPr>
                <a:t>32</a:t>
              </a:r>
              <a:r>
                <a:rPr lang="en-US" sz="3600" b="1" kern="0" dirty="0">
                  <a:solidFill>
                    <a:srgbClr val="00A5A4"/>
                  </a:solidFill>
                  <a:latin typeface="Calibri"/>
                  <a:ea typeface="Verdana"/>
                  <a:cs typeface="Arial"/>
                </a:rPr>
                <a:t> </a:t>
              </a:r>
              <a:r>
                <a:rPr kumimoji="0" lang="en-US" sz="2000" b="1" i="0" u="none" strike="noStrike" kern="0" cap="none" spc="0" normalizeH="0" baseline="0" noProof="0" dirty="0">
                  <a:ln>
                    <a:noFill/>
                  </a:ln>
                  <a:solidFill>
                    <a:srgbClr val="00A5A4"/>
                  </a:solidFill>
                  <a:effectLst/>
                  <a:uLnTx/>
                  <a:uFillTx/>
                  <a:latin typeface="Calibri"/>
                  <a:ea typeface="Verdana"/>
                  <a:cs typeface="Arial"/>
                </a:rPr>
                <a:t>%</a:t>
              </a:r>
            </a:p>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effectLst/>
                  <a:uLnTx/>
                  <a:uFillTx/>
                  <a:latin typeface="Calibri"/>
                  <a:ea typeface="Verdana"/>
                  <a:cs typeface="Arial"/>
                </a:rPr>
                <a:t>enfermedad</a:t>
              </a:r>
              <a:r>
                <a:rPr kumimoji="0" lang="en-US" sz="1100" b="0" i="0" u="none" strike="noStrike" kern="0" cap="none" spc="0" normalizeH="0" baseline="0" noProof="0" dirty="0">
                  <a:ln>
                    <a:noFill/>
                  </a:ln>
                  <a:effectLst/>
                  <a:uLnTx/>
                  <a:uFillTx/>
                  <a:latin typeface="Calibri"/>
                  <a:ea typeface="Verdana"/>
                  <a:cs typeface="Arial"/>
                </a:rPr>
                <a:t> axial</a:t>
              </a:r>
              <a:r>
                <a:rPr kumimoji="0" lang="en-US" sz="1100" b="0" i="0" u="none" strike="noStrike" kern="0" cap="none" spc="0" normalizeH="0" baseline="30000" noProof="0" dirty="0">
                  <a:ln>
                    <a:noFill/>
                  </a:ln>
                  <a:effectLst/>
                  <a:uLnTx/>
                  <a:uFillTx/>
                  <a:latin typeface="Calibri"/>
                  <a:ea typeface="Verdana"/>
                  <a:cs typeface="Arial"/>
                </a:rPr>
                <a:t>3</a:t>
              </a:r>
              <a:endParaRPr lang="en-US" sz="1100" b="0" i="0" u="none" strike="noStrike" kern="0" cap="none" spc="0" normalizeH="0" baseline="30000" noProof="0" dirty="0">
                <a:ln>
                  <a:noFill/>
                </a:ln>
                <a:effectLst/>
                <a:uLnTx/>
                <a:uFillTx/>
                <a:latin typeface="Calibri"/>
                <a:ea typeface="Verdana"/>
                <a:cs typeface="Arial"/>
              </a:endParaRPr>
            </a:p>
          </p:txBody>
        </p:sp>
        <p:sp>
          <p:nvSpPr>
            <p:cNvPr id="74" name="Rectangle 60">
              <a:extLst>
                <a:ext uri="{FF2B5EF4-FFF2-40B4-BE49-F238E27FC236}">
                  <a16:creationId xmlns:a16="http://schemas.microsoft.com/office/drawing/2014/main" id="{18BD4C31-0405-4476-92A5-5678B340704F}"/>
                </a:ext>
              </a:extLst>
            </p:cNvPr>
            <p:cNvSpPr/>
            <p:nvPr/>
          </p:nvSpPr>
          <p:spPr>
            <a:xfrm>
              <a:off x="8737376" y="2430520"/>
              <a:ext cx="690234" cy="261608"/>
            </a:xfrm>
            <a:prstGeom prst="rect">
              <a:avLst/>
            </a:prstGeom>
          </p:spPr>
          <p:txBody>
            <a:bodyPr wrap="none" lIns="91438" tIns="45719" rIns="91438" bIns="45719">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lumMod val="50000"/>
                    </a:prstClr>
                  </a:solidFill>
                  <a:effectLst/>
                  <a:uLnTx/>
                  <a:uFillTx/>
                  <a:latin typeface="Calibri"/>
                  <a:ea typeface="Verdana" panose="020B0604030504040204" pitchFamily="34" charset="0"/>
                  <a:cs typeface="Arial" panose="020B0604020202020204" pitchFamily="34" charset="0"/>
                </a:rPr>
                <a:t>Hasta un </a:t>
              </a:r>
            </a:p>
          </p:txBody>
        </p:sp>
        <p:sp>
          <p:nvSpPr>
            <p:cNvPr id="75" name="Oval 57">
              <a:extLst>
                <a:ext uri="{FF2B5EF4-FFF2-40B4-BE49-F238E27FC236}">
                  <a16:creationId xmlns:a16="http://schemas.microsoft.com/office/drawing/2014/main" id="{78DDC461-B4A8-4B3B-810B-F34EEDD75D5C}"/>
                </a:ext>
              </a:extLst>
            </p:cNvPr>
            <p:cNvSpPr/>
            <p:nvPr/>
          </p:nvSpPr>
          <p:spPr bwMode="auto">
            <a:xfrm>
              <a:off x="7558882" y="2511120"/>
              <a:ext cx="853167" cy="849059"/>
            </a:xfrm>
            <a:prstGeom prst="ellipse">
              <a:avLst/>
            </a:prstGeom>
            <a:noFill/>
            <a:ln w="12700" cap="flat" cmpd="sng" algn="ctr">
              <a:solidFill>
                <a:srgbClr val="00A0E1"/>
              </a:solidFill>
              <a:prstDash val="solid"/>
              <a:miter lim="800000"/>
            </a:ln>
            <a:effectLst/>
          </p:spPr>
          <p:txBody>
            <a:bodyPr lIns="91438" tIns="45719" rIns="91438" bIns="45719"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6" name="Oval 61">
              <a:extLst>
                <a:ext uri="{FF2B5EF4-FFF2-40B4-BE49-F238E27FC236}">
                  <a16:creationId xmlns:a16="http://schemas.microsoft.com/office/drawing/2014/main" id="{DB97DFFD-BF52-47B5-A0D9-426776842D4A}"/>
                </a:ext>
              </a:extLst>
            </p:cNvPr>
            <p:cNvSpPr/>
            <p:nvPr/>
          </p:nvSpPr>
          <p:spPr>
            <a:xfrm>
              <a:off x="3523001" y="2768777"/>
              <a:ext cx="853152" cy="849047"/>
            </a:xfrm>
            <a:prstGeom prst="ellipse">
              <a:avLst/>
            </a:prstGeom>
            <a:noFill/>
            <a:ln w="12700" cap="flat" cmpd="sng" algn="ctr">
              <a:noFill/>
              <a:prstDash val="solid"/>
              <a:miter lim="800000"/>
            </a:ln>
            <a:effectLst/>
          </p:spPr>
          <p:txBody>
            <a:bodyPr lIns="91438" tIns="45719" rIns="91438" bIns="45719"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8" name="Rectangle 63">
              <a:extLst>
                <a:ext uri="{FF2B5EF4-FFF2-40B4-BE49-F238E27FC236}">
                  <a16:creationId xmlns:a16="http://schemas.microsoft.com/office/drawing/2014/main" id="{6ED96468-3960-4A52-AFCE-D19EEA2D3518}"/>
                </a:ext>
              </a:extLst>
            </p:cNvPr>
            <p:cNvSpPr/>
            <p:nvPr/>
          </p:nvSpPr>
          <p:spPr>
            <a:xfrm>
              <a:off x="2429859" y="2825416"/>
              <a:ext cx="1366156" cy="984883"/>
            </a:xfrm>
            <a:prstGeom prst="rect">
              <a:avLst/>
            </a:prstGeom>
          </p:spPr>
          <p:txBody>
            <a:bodyPr wrap="square" lIns="91438" tIns="45719" rIns="91438" bIns="45719" anchor="t">
              <a:spAutoFit/>
            </a:bodyPr>
            <a:lstStyle/>
            <a:p>
              <a:pPr algn="ctr" defTabSz="914296">
                <a:defRPr/>
              </a:pPr>
              <a:r>
                <a:rPr kumimoji="0" lang="en-US" sz="3600" b="1" i="0" u="none" strike="noStrike" kern="0" cap="none" spc="0" normalizeH="0" baseline="0" noProof="0" dirty="0">
                  <a:ln>
                    <a:noFill/>
                  </a:ln>
                  <a:solidFill>
                    <a:srgbClr val="00A5A4"/>
                  </a:solidFill>
                  <a:effectLst/>
                  <a:uLnTx/>
                  <a:uFillTx/>
                  <a:latin typeface="Calibri"/>
                  <a:ea typeface="Verdana"/>
                  <a:cs typeface="Arial"/>
                </a:rPr>
                <a:t>20</a:t>
              </a:r>
              <a:r>
                <a:rPr lang="en-US" sz="3600" b="1" kern="0" dirty="0">
                  <a:solidFill>
                    <a:srgbClr val="00A5A4"/>
                  </a:solidFill>
                  <a:latin typeface="Calibri"/>
                  <a:ea typeface="Verdana"/>
                  <a:cs typeface="Arial"/>
                </a:rPr>
                <a:t> </a:t>
              </a:r>
              <a:r>
                <a:rPr kumimoji="0" lang="en-US" sz="2000" b="1" i="0" u="none" strike="noStrike" kern="0" cap="none" spc="0" normalizeH="0" baseline="0" noProof="0" dirty="0">
                  <a:ln>
                    <a:noFill/>
                  </a:ln>
                  <a:solidFill>
                    <a:srgbClr val="00A5A4"/>
                  </a:solidFill>
                  <a:effectLst/>
                  <a:uLnTx/>
                  <a:uFillTx/>
                  <a:latin typeface="Calibri"/>
                  <a:ea typeface="Verdana"/>
                  <a:cs typeface="Arial"/>
                </a:rPr>
                <a:t>%</a:t>
              </a:r>
            </a:p>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a:ea typeface="Verdana"/>
                  <a:cs typeface="Arial"/>
                </a:rPr>
                <a:t>de </a:t>
              </a:r>
              <a:r>
                <a:rPr kumimoji="0" lang="en-US" sz="1100" b="0" i="0" u="none" strike="noStrike" kern="0" cap="none" spc="0" normalizeH="0" baseline="0" noProof="0" dirty="0" err="1">
                  <a:ln>
                    <a:noFill/>
                  </a:ln>
                  <a:effectLst/>
                  <a:uLnTx/>
                  <a:uFillTx/>
                  <a:latin typeface="Calibri"/>
                  <a:ea typeface="Verdana"/>
                  <a:cs typeface="Arial"/>
                </a:rPr>
                <a:t>pacientes</a:t>
              </a:r>
              <a:r>
                <a:rPr kumimoji="0" lang="en-US" sz="1100" b="0" i="0" u="none" strike="noStrike" kern="0" cap="none" spc="0" normalizeH="0" baseline="0" noProof="0" dirty="0">
                  <a:ln>
                    <a:noFill/>
                  </a:ln>
                  <a:effectLst/>
                  <a:uLnTx/>
                  <a:uFillTx/>
                  <a:latin typeface="Calibri"/>
                  <a:ea typeface="Verdana"/>
                  <a:cs typeface="Arial"/>
                </a:rPr>
                <a:t> con </a:t>
              </a:r>
              <a:r>
                <a:rPr kumimoji="0" lang="en-US" sz="1100" b="0" i="0" u="none" strike="noStrike" kern="0" cap="none" spc="0" normalizeH="0" baseline="0" noProof="0" dirty="0" err="1">
                  <a:ln>
                    <a:noFill/>
                  </a:ln>
                  <a:effectLst/>
                  <a:uLnTx/>
                  <a:uFillTx/>
                  <a:latin typeface="Calibri"/>
                  <a:ea typeface="Verdana"/>
                  <a:cs typeface="Arial"/>
                </a:rPr>
                <a:t>Pso</a:t>
              </a:r>
              <a:r>
                <a:rPr kumimoji="0" lang="en-US" sz="1100" b="0" i="0" u="none" strike="noStrike" kern="0" cap="none" spc="0" normalizeH="0" baseline="0" noProof="0" dirty="0">
                  <a:ln>
                    <a:noFill/>
                  </a:ln>
                  <a:effectLst/>
                  <a:uLnTx/>
                  <a:uFillTx/>
                  <a:latin typeface="Calibri"/>
                  <a:ea typeface="Verdana"/>
                  <a:cs typeface="Arial"/>
                </a:rPr>
                <a:t> </a:t>
              </a:r>
              <a:r>
                <a:rPr kumimoji="0" lang="en-US" sz="1100" b="0" i="0" u="none" strike="noStrike" kern="0" cap="none" spc="0" normalizeH="0" baseline="0" noProof="0" dirty="0" err="1">
                  <a:ln>
                    <a:noFill/>
                  </a:ln>
                  <a:effectLst/>
                  <a:uLnTx/>
                  <a:uFillTx/>
                  <a:latin typeface="Calibri"/>
                  <a:ea typeface="Verdana"/>
                  <a:cs typeface="Arial"/>
                </a:rPr>
                <a:t>desarrollan</a:t>
              </a:r>
              <a:r>
                <a:rPr kumimoji="0" lang="en-US" sz="1100" b="0" i="0" u="none" strike="noStrike" kern="0" cap="none" spc="0" normalizeH="0" baseline="0" noProof="0" dirty="0">
                  <a:ln>
                    <a:noFill/>
                  </a:ln>
                  <a:effectLst/>
                  <a:uLnTx/>
                  <a:uFillTx/>
                  <a:latin typeface="Calibri"/>
                  <a:ea typeface="Verdana"/>
                  <a:cs typeface="Arial"/>
                </a:rPr>
                <a:t> APs</a:t>
              </a:r>
              <a:r>
                <a:rPr kumimoji="0" lang="en-US" sz="1100" b="0" i="0" u="none" strike="noStrike" kern="0" cap="none" spc="0" normalizeH="0" baseline="30000" noProof="0" dirty="0">
                  <a:ln>
                    <a:noFill/>
                  </a:ln>
                  <a:effectLst/>
                  <a:uLnTx/>
                  <a:uFillTx/>
                  <a:latin typeface="Calibri"/>
                  <a:ea typeface="Verdana"/>
                  <a:cs typeface="Arial"/>
                </a:rPr>
                <a:t>1</a:t>
              </a:r>
              <a:endParaRPr kumimoji="0" lang="en-US" sz="1100" b="0" i="0" u="none" strike="noStrike" kern="0" cap="none" spc="0" normalizeH="0" baseline="0" noProof="0" dirty="0">
                <a:ln>
                  <a:noFill/>
                </a:ln>
                <a:effectLst/>
                <a:highlight>
                  <a:srgbClr val="FFFF00"/>
                </a:highlight>
                <a:uLnTx/>
                <a:uFillTx/>
                <a:latin typeface="Calibri"/>
                <a:ea typeface="Verdana"/>
                <a:cs typeface="Arial"/>
              </a:endParaRPr>
            </a:p>
          </p:txBody>
        </p:sp>
        <p:sp>
          <p:nvSpPr>
            <p:cNvPr id="79" name="Rectangle 64">
              <a:extLst>
                <a:ext uri="{FF2B5EF4-FFF2-40B4-BE49-F238E27FC236}">
                  <a16:creationId xmlns:a16="http://schemas.microsoft.com/office/drawing/2014/main" id="{F9A327B3-8C4E-426F-BD82-A8CBE947A5D3}"/>
                </a:ext>
              </a:extLst>
            </p:cNvPr>
            <p:cNvSpPr/>
            <p:nvPr/>
          </p:nvSpPr>
          <p:spPr>
            <a:xfrm>
              <a:off x="2700340" y="2712593"/>
              <a:ext cx="772571" cy="261608"/>
            </a:xfrm>
            <a:prstGeom prst="rect">
              <a:avLst/>
            </a:prstGeom>
          </p:spPr>
          <p:txBody>
            <a:bodyPr wrap="square" lIns="91438" tIns="45719" rIns="91438" bIns="45719">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lumMod val="50000"/>
                    </a:prstClr>
                  </a:solidFill>
                  <a:effectLst/>
                  <a:uLnTx/>
                  <a:uFillTx/>
                  <a:latin typeface="Calibri"/>
                  <a:ea typeface="Verdana" panose="020B0604030504040204" pitchFamily="34" charset="0"/>
                  <a:cs typeface="Arial" panose="020B0604020202020204" pitchFamily="34" charset="0"/>
                </a:rPr>
                <a:t>Más del</a:t>
              </a:r>
              <a:endParaRPr kumimoji="0" lang="en-US" sz="1100" b="0" i="0" u="none" strike="noStrike" kern="0" cap="none" spc="0" normalizeH="0" baseline="0" noProof="0">
                <a:ln>
                  <a:noFill/>
                </a:ln>
                <a:solidFill>
                  <a:prstClr val="white">
                    <a:lumMod val="50000"/>
                  </a:prstClr>
                </a:solidFill>
                <a:effectLst/>
                <a:uLnTx/>
                <a:uFillTx/>
                <a:latin typeface="Calibri"/>
                <a:ea typeface="+mn-ea"/>
                <a:cs typeface="Arial" panose="020B0604020202020204" pitchFamily="34" charset="0"/>
              </a:endParaRPr>
            </a:p>
          </p:txBody>
        </p:sp>
        <p:sp>
          <p:nvSpPr>
            <p:cNvPr id="84" name="Rectangle 92">
              <a:extLst>
                <a:ext uri="{FF2B5EF4-FFF2-40B4-BE49-F238E27FC236}">
                  <a16:creationId xmlns:a16="http://schemas.microsoft.com/office/drawing/2014/main" id="{CBB420B2-4418-476F-9BC5-AB2867ADD956}"/>
                </a:ext>
              </a:extLst>
            </p:cNvPr>
            <p:cNvSpPr/>
            <p:nvPr/>
          </p:nvSpPr>
          <p:spPr>
            <a:xfrm>
              <a:off x="8741214" y="4703359"/>
              <a:ext cx="556559" cy="261608"/>
            </a:xfrm>
            <a:prstGeom prst="rect">
              <a:avLst/>
            </a:prstGeom>
          </p:spPr>
          <p:txBody>
            <a:bodyPr wrap="none" lIns="91438" tIns="45719" rIns="91438" bIns="45719">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err="1">
                  <a:ln>
                    <a:noFill/>
                  </a:ln>
                  <a:solidFill>
                    <a:prstClr val="white">
                      <a:lumMod val="50000"/>
                    </a:prstClr>
                  </a:solidFill>
                  <a:effectLst/>
                  <a:uLnTx/>
                  <a:uFillTx/>
                  <a:latin typeface="Calibri"/>
                  <a:ea typeface="Verdana" panose="020B0604030504040204" pitchFamily="34" charset="0"/>
                  <a:cs typeface="Arial" panose="020B0604020202020204" pitchFamily="34" charset="0"/>
                </a:rPr>
                <a:t>Aprox</a:t>
              </a:r>
              <a:r>
                <a:rPr kumimoji="0" lang="en-US" sz="800" b="0" i="0" u="none" strike="noStrike" kern="0" cap="none" spc="0" normalizeH="0" baseline="0" noProof="0">
                  <a:ln>
                    <a:noFill/>
                  </a:ln>
                  <a:solidFill>
                    <a:srgbClr val="505050"/>
                  </a:solidFill>
                  <a:effectLst/>
                  <a:uLnTx/>
                  <a:uFillTx/>
                  <a:latin typeface="Calibri"/>
                  <a:ea typeface="Verdana" panose="020B0604030504040204" pitchFamily="34" charset="0"/>
                  <a:cs typeface="Verdana" panose="020B0604030504040204" pitchFamily="34" charset="0"/>
                </a:rPr>
                <a:t>.</a:t>
              </a:r>
              <a:endParaRPr kumimoji="0" lang="en-US" sz="800" b="0" i="0" u="none" strike="noStrike" kern="0" cap="none" spc="0" normalizeH="0" baseline="0" noProof="0">
                <a:ln>
                  <a:noFill/>
                </a:ln>
                <a:solidFill>
                  <a:prstClr val="black"/>
                </a:solidFill>
                <a:effectLst/>
                <a:uLnTx/>
                <a:uFillTx/>
                <a:latin typeface="Calibri"/>
                <a:ea typeface="+mn-ea"/>
                <a:cs typeface="+mn-cs"/>
              </a:endParaRPr>
            </a:p>
          </p:txBody>
        </p:sp>
        <p:sp>
          <p:nvSpPr>
            <p:cNvPr id="85" name="Oval 89">
              <a:extLst>
                <a:ext uri="{FF2B5EF4-FFF2-40B4-BE49-F238E27FC236}">
                  <a16:creationId xmlns:a16="http://schemas.microsoft.com/office/drawing/2014/main" id="{C83AC762-7677-48E1-B8B5-B22B1614A148}"/>
                </a:ext>
              </a:extLst>
            </p:cNvPr>
            <p:cNvSpPr/>
            <p:nvPr/>
          </p:nvSpPr>
          <p:spPr bwMode="auto">
            <a:xfrm>
              <a:off x="7564238" y="4756885"/>
              <a:ext cx="853167" cy="849059"/>
            </a:xfrm>
            <a:prstGeom prst="ellipse">
              <a:avLst/>
            </a:prstGeom>
            <a:noFill/>
            <a:ln w="12700" cap="flat" cmpd="sng" algn="ctr">
              <a:solidFill>
                <a:srgbClr val="00A0E1"/>
              </a:solidFill>
              <a:prstDash val="solid"/>
              <a:miter lim="800000"/>
            </a:ln>
            <a:effectLst/>
          </p:spPr>
          <p:txBody>
            <a:bodyPr lIns="91438" tIns="45719" rIns="91438" bIns="45719"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6" name="Rectangle 94">
              <a:extLst>
                <a:ext uri="{FF2B5EF4-FFF2-40B4-BE49-F238E27FC236}">
                  <a16:creationId xmlns:a16="http://schemas.microsoft.com/office/drawing/2014/main" id="{C4D14C97-AC49-481D-89C0-59F4BF89BFB9}"/>
                </a:ext>
              </a:extLst>
            </p:cNvPr>
            <p:cNvSpPr/>
            <p:nvPr/>
          </p:nvSpPr>
          <p:spPr>
            <a:xfrm>
              <a:off x="2745425" y="4081083"/>
              <a:ext cx="644567" cy="261608"/>
            </a:xfrm>
            <a:prstGeom prst="rect">
              <a:avLst/>
            </a:prstGeom>
          </p:spPr>
          <p:txBody>
            <a:bodyPr wrap="none" lIns="91438" tIns="45719" rIns="91438" bIns="45719">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lumMod val="50000"/>
                    </a:prstClr>
                  </a:solidFill>
                  <a:effectLst/>
                  <a:uLnTx/>
                  <a:uFillTx/>
                  <a:latin typeface="Calibri"/>
                  <a:ea typeface="Verdana" panose="020B0604030504040204" pitchFamily="34" charset="0"/>
                  <a:cs typeface="Arial" panose="020B0604020202020204" pitchFamily="34" charset="0"/>
                </a:rPr>
                <a:t>Hasta el</a:t>
              </a:r>
            </a:p>
          </p:txBody>
        </p:sp>
        <p:sp>
          <p:nvSpPr>
            <p:cNvPr id="87" name="Elipse 86">
              <a:extLst>
                <a:ext uri="{FF2B5EF4-FFF2-40B4-BE49-F238E27FC236}">
                  <a16:creationId xmlns:a16="http://schemas.microsoft.com/office/drawing/2014/main" id="{89772F00-F70A-4AD4-91CE-B7DFF0D88648}"/>
                </a:ext>
              </a:extLst>
            </p:cNvPr>
            <p:cNvSpPr/>
            <p:nvPr/>
          </p:nvSpPr>
          <p:spPr>
            <a:xfrm>
              <a:off x="3730050" y="2831681"/>
              <a:ext cx="829268" cy="857827"/>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Elipse 87">
              <a:extLst>
                <a:ext uri="{FF2B5EF4-FFF2-40B4-BE49-F238E27FC236}">
                  <a16:creationId xmlns:a16="http://schemas.microsoft.com/office/drawing/2014/main" id="{66E30F49-0D4A-4B5A-BEAE-528D2A0791B7}"/>
                </a:ext>
              </a:extLst>
            </p:cNvPr>
            <p:cNvSpPr/>
            <p:nvPr/>
          </p:nvSpPr>
          <p:spPr>
            <a:xfrm>
              <a:off x="4934399" y="3387465"/>
              <a:ext cx="228124" cy="235980"/>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Elipse 88">
              <a:extLst>
                <a:ext uri="{FF2B5EF4-FFF2-40B4-BE49-F238E27FC236}">
                  <a16:creationId xmlns:a16="http://schemas.microsoft.com/office/drawing/2014/main" id="{6940C125-3BB7-4ABA-818B-44194F990A9C}"/>
                </a:ext>
              </a:extLst>
            </p:cNvPr>
            <p:cNvSpPr/>
            <p:nvPr/>
          </p:nvSpPr>
          <p:spPr>
            <a:xfrm>
              <a:off x="4962319" y="4218103"/>
              <a:ext cx="228124" cy="235980"/>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Elipse 89">
              <a:extLst>
                <a:ext uri="{FF2B5EF4-FFF2-40B4-BE49-F238E27FC236}">
                  <a16:creationId xmlns:a16="http://schemas.microsoft.com/office/drawing/2014/main" id="{6A10934E-D9F0-4862-B1CB-F71124552210}"/>
                </a:ext>
              </a:extLst>
            </p:cNvPr>
            <p:cNvSpPr/>
            <p:nvPr/>
          </p:nvSpPr>
          <p:spPr>
            <a:xfrm>
              <a:off x="6589807" y="3532473"/>
              <a:ext cx="228124" cy="235980"/>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Elipse 90">
              <a:extLst>
                <a:ext uri="{FF2B5EF4-FFF2-40B4-BE49-F238E27FC236}">
                  <a16:creationId xmlns:a16="http://schemas.microsoft.com/office/drawing/2014/main" id="{51B17B38-B0FA-4670-B3FA-77338FD3EAC3}"/>
                </a:ext>
              </a:extLst>
            </p:cNvPr>
            <p:cNvSpPr/>
            <p:nvPr/>
          </p:nvSpPr>
          <p:spPr>
            <a:xfrm>
              <a:off x="6876315" y="5515241"/>
              <a:ext cx="228124" cy="235980"/>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Elipse 91">
              <a:extLst>
                <a:ext uri="{FF2B5EF4-FFF2-40B4-BE49-F238E27FC236}">
                  <a16:creationId xmlns:a16="http://schemas.microsoft.com/office/drawing/2014/main" id="{0B287E36-FE0C-47A7-825F-9E4F1CC8335A}"/>
                </a:ext>
              </a:extLst>
            </p:cNvPr>
            <p:cNvSpPr/>
            <p:nvPr/>
          </p:nvSpPr>
          <p:spPr>
            <a:xfrm>
              <a:off x="3711174" y="4137149"/>
              <a:ext cx="829268" cy="857827"/>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Elipse 93">
              <a:extLst>
                <a:ext uri="{FF2B5EF4-FFF2-40B4-BE49-F238E27FC236}">
                  <a16:creationId xmlns:a16="http://schemas.microsoft.com/office/drawing/2014/main" id="{B4079E05-CF1E-4581-95D4-F07A1D780FB5}"/>
                </a:ext>
              </a:extLst>
            </p:cNvPr>
            <p:cNvSpPr/>
            <p:nvPr/>
          </p:nvSpPr>
          <p:spPr>
            <a:xfrm>
              <a:off x="7565791" y="2508389"/>
              <a:ext cx="853167" cy="857827"/>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Elipse 94">
              <a:extLst>
                <a:ext uri="{FF2B5EF4-FFF2-40B4-BE49-F238E27FC236}">
                  <a16:creationId xmlns:a16="http://schemas.microsoft.com/office/drawing/2014/main" id="{5DD27B18-8F43-4500-A4F9-587099D80F6B}"/>
                </a:ext>
              </a:extLst>
            </p:cNvPr>
            <p:cNvSpPr/>
            <p:nvPr/>
          </p:nvSpPr>
          <p:spPr>
            <a:xfrm>
              <a:off x="7565791" y="3632193"/>
              <a:ext cx="853167" cy="857827"/>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60">
              <a:extLst>
                <a:ext uri="{FF2B5EF4-FFF2-40B4-BE49-F238E27FC236}">
                  <a16:creationId xmlns:a16="http://schemas.microsoft.com/office/drawing/2014/main" id="{122B7410-86F8-43A6-B1BE-DC3C9AF81009}"/>
                </a:ext>
              </a:extLst>
            </p:cNvPr>
            <p:cNvSpPr/>
            <p:nvPr/>
          </p:nvSpPr>
          <p:spPr>
            <a:xfrm>
              <a:off x="8876536" y="3548947"/>
              <a:ext cx="285914" cy="261608"/>
            </a:xfrm>
            <a:prstGeom prst="rect">
              <a:avLst/>
            </a:prstGeom>
          </p:spPr>
          <p:txBody>
            <a:bodyPr wrap="none" lIns="91438" tIns="45719" rIns="91438" bIns="45719">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lumMod val="50000"/>
                    </a:prstClr>
                  </a:solidFill>
                  <a:effectLst/>
                  <a:uLnTx/>
                  <a:uFillTx/>
                  <a:latin typeface="Calibri"/>
                  <a:ea typeface="Verdana" panose="020B0604030504040204" pitchFamily="34" charset="0"/>
                  <a:cs typeface="Arial" panose="020B0604020202020204" pitchFamily="34" charset="0"/>
                </a:rPr>
                <a:t>El</a:t>
              </a:r>
            </a:p>
          </p:txBody>
        </p:sp>
        <p:sp>
          <p:nvSpPr>
            <p:cNvPr id="97" name="Elipse 96">
              <a:extLst>
                <a:ext uri="{FF2B5EF4-FFF2-40B4-BE49-F238E27FC236}">
                  <a16:creationId xmlns:a16="http://schemas.microsoft.com/office/drawing/2014/main" id="{B3B30A4D-AFBA-4B39-92FC-29EFE8C45CFB}"/>
                </a:ext>
              </a:extLst>
            </p:cNvPr>
            <p:cNvSpPr/>
            <p:nvPr/>
          </p:nvSpPr>
          <p:spPr>
            <a:xfrm>
              <a:off x="7565791" y="4749017"/>
              <a:ext cx="853167" cy="857827"/>
            </a:xfrm>
            <a:prstGeom prst="ellipse">
              <a:avLst/>
            </a:prstGeom>
            <a:noFill/>
            <a:ln w="34925">
              <a:solidFill>
                <a:srgbClr val="FECA3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1">
              <a:extLst>
                <a:ext uri="{FF2B5EF4-FFF2-40B4-BE49-F238E27FC236}">
                  <a16:creationId xmlns:a16="http://schemas.microsoft.com/office/drawing/2014/main" id="{B6B97A7F-B17B-496A-B3CB-5525F619828B}"/>
                </a:ext>
              </a:extLst>
            </p:cNvPr>
            <p:cNvSpPr/>
            <p:nvPr/>
          </p:nvSpPr>
          <p:spPr>
            <a:xfrm>
              <a:off x="8547251" y="4852332"/>
              <a:ext cx="944485" cy="815606"/>
            </a:xfrm>
            <a:prstGeom prst="rect">
              <a:avLst/>
            </a:prstGeom>
          </p:spPr>
          <p:txBody>
            <a:bodyPr wrap="none" lIns="91438" tIns="45719" rIns="91438" bIns="45719" anchor="t">
              <a:spAutoFit/>
            </a:bodyPr>
            <a:lstStyle/>
            <a:p>
              <a:pPr algn="ctr" defTabSz="914296">
                <a:defRPr/>
              </a:pPr>
              <a:r>
                <a:rPr kumimoji="0" lang="en-US" sz="3600" b="1" i="0" u="none" strike="noStrike" kern="0" cap="none" spc="0" normalizeH="0" baseline="0" noProof="0" dirty="0">
                  <a:ln>
                    <a:noFill/>
                  </a:ln>
                  <a:solidFill>
                    <a:srgbClr val="00A5A4"/>
                  </a:solidFill>
                  <a:effectLst/>
                  <a:uLnTx/>
                  <a:uFillTx/>
                  <a:latin typeface="Calibri"/>
                  <a:ea typeface="Verdana"/>
                  <a:cs typeface="Arial"/>
                </a:rPr>
                <a:t>50</a:t>
              </a:r>
              <a:r>
                <a:rPr lang="en-US" sz="3600" b="1" kern="0" dirty="0">
                  <a:solidFill>
                    <a:srgbClr val="00A5A4"/>
                  </a:solidFill>
                  <a:latin typeface="Calibri"/>
                  <a:ea typeface="Verdana"/>
                  <a:cs typeface="Arial"/>
                </a:rPr>
                <a:t> </a:t>
              </a:r>
              <a:r>
                <a:rPr kumimoji="0" lang="en-US" sz="2000" b="1" i="0" u="none" strike="noStrike" kern="0" cap="none" spc="0" normalizeH="0" baseline="0" noProof="0" dirty="0">
                  <a:ln>
                    <a:noFill/>
                  </a:ln>
                  <a:solidFill>
                    <a:srgbClr val="00A5A4"/>
                  </a:solidFill>
                  <a:effectLst/>
                  <a:uLnTx/>
                  <a:uFillTx/>
                  <a:latin typeface="Calibri"/>
                  <a:ea typeface="Verdana"/>
                  <a:cs typeface="Arial"/>
                </a:rPr>
                <a:t>%</a:t>
              </a:r>
            </a:p>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Calibri"/>
                  <a:ea typeface="Verdana"/>
                  <a:cs typeface="Arial"/>
                </a:rPr>
                <a:t>dactilitis</a:t>
              </a:r>
              <a:r>
                <a:rPr kumimoji="0" lang="en-US" sz="1100" b="0" i="0" u="none" strike="noStrike" kern="0" cap="none" spc="0" normalizeH="0" baseline="30000" noProof="0" dirty="0">
                  <a:ln>
                    <a:noFill/>
                  </a:ln>
                  <a:effectLst/>
                  <a:uLnTx/>
                  <a:uFillTx/>
                  <a:latin typeface="Calibri"/>
                  <a:ea typeface="Verdana"/>
                  <a:cs typeface="Arial"/>
                </a:rPr>
                <a:t>3</a:t>
              </a:r>
              <a:endParaRPr lang="en-US" sz="1100" b="0" i="0" u="none" strike="noStrike" kern="0" cap="none" spc="0" normalizeH="0" baseline="30000" noProof="0" dirty="0">
                <a:ln>
                  <a:noFill/>
                </a:ln>
                <a:effectLst/>
                <a:uLnTx/>
                <a:uFillTx/>
                <a:latin typeface="Calibri"/>
                <a:ea typeface="Verdana"/>
                <a:cs typeface="Arial"/>
              </a:endParaRPr>
            </a:p>
          </p:txBody>
        </p:sp>
        <p:pic>
          <p:nvPicPr>
            <p:cNvPr id="100" name="Gráfico 99">
              <a:extLst>
                <a:ext uri="{FF2B5EF4-FFF2-40B4-BE49-F238E27FC236}">
                  <a16:creationId xmlns:a16="http://schemas.microsoft.com/office/drawing/2014/main" id="{5C1A501C-E4E5-4212-9855-3733F914F0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76092" y="3761070"/>
              <a:ext cx="525145" cy="525145"/>
            </a:xfrm>
            <a:prstGeom prst="rect">
              <a:avLst/>
            </a:prstGeom>
          </p:spPr>
        </p:pic>
        <p:pic>
          <p:nvPicPr>
            <p:cNvPr id="101" name="Gráfico 100">
              <a:extLst>
                <a:ext uri="{FF2B5EF4-FFF2-40B4-BE49-F238E27FC236}">
                  <a16:creationId xmlns:a16="http://schemas.microsoft.com/office/drawing/2014/main" id="{F92853C8-86DB-46B9-8075-0329D47187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64059" y="2656942"/>
              <a:ext cx="459931" cy="525145"/>
            </a:xfrm>
            <a:prstGeom prst="rect">
              <a:avLst/>
            </a:prstGeom>
          </p:spPr>
        </p:pic>
        <p:pic>
          <p:nvPicPr>
            <p:cNvPr id="102" name="Gráfico 101">
              <a:extLst>
                <a:ext uri="{FF2B5EF4-FFF2-40B4-BE49-F238E27FC236}">
                  <a16:creationId xmlns:a16="http://schemas.microsoft.com/office/drawing/2014/main" id="{1B632AEF-F774-41B3-B6C7-E3AFAA05D5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43815" y="2958610"/>
              <a:ext cx="543679" cy="543679"/>
            </a:xfrm>
            <a:prstGeom prst="rect">
              <a:avLst/>
            </a:prstGeom>
          </p:spPr>
        </p:pic>
        <p:pic>
          <p:nvPicPr>
            <p:cNvPr id="103" name="Gráfico 102">
              <a:extLst>
                <a:ext uri="{FF2B5EF4-FFF2-40B4-BE49-F238E27FC236}">
                  <a16:creationId xmlns:a16="http://schemas.microsoft.com/office/drawing/2014/main" id="{300F113B-CCB1-46BD-BA6F-E1D1BCA80C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94610" y="4844030"/>
              <a:ext cx="622967" cy="659005"/>
            </a:xfrm>
            <a:prstGeom prst="rect">
              <a:avLst/>
            </a:prstGeom>
          </p:spPr>
        </p:pic>
        <p:sp>
          <p:nvSpPr>
            <p:cNvPr id="105" name="Freeform 386">
              <a:extLst>
                <a:ext uri="{FF2B5EF4-FFF2-40B4-BE49-F238E27FC236}">
                  <a16:creationId xmlns:a16="http://schemas.microsoft.com/office/drawing/2014/main" id="{D156F33D-79F1-42AA-9E21-6575C73EAB43}"/>
                </a:ext>
              </a:extLst>
            </p:cNvPr>
            <p:cNvSpPr>
              <a:spLocks noEditPoints="1"/>
            </p:cNvSpPr>
            <p:nvPr/>
          </p:nvSpPr>
          <p:spPr bwMode="auto">
            <a:xfrm>
              <a:off x="7735921" y="4023642"/>
              <a:ext cx="168309" cy="169245"/>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107" name="Freeform 386">
              <a:extLst>
                <a:ext uri="{FF2B5EF4-FFF2-40B4-BE49-F238E27FC236}">
                  <a16:creationId xmlns:a16="http://schemas.microsoft.com/office/drawing/2014/main" id="{C5E62A30-3E48-429E-A48E-36A4AAF213DA}"/>
                </a:ext>
              </a:extLst>
            </p:cNvPr>
            <p:cNvSpPr>
              <a:spLocks noEditPoints="1"/>
            </p:cNvSpPr>
            <p:nvPr/>
          </p:nvSpPr>
          <p:spPr bwMode="auto">
            <a:xfrm>
              <a:off x="7761591" y="4921873"/>
              <a:ext cx="115552" cy="116195"/>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108" name="Freeform 386">
              <a:extLst>
                <a:ext uri="{FF2B5EF4-FFF2-40B4-BE49-F238E27FC236}">
                  <a16:creationId xmlns:a16="http://schemas.microsoft.com/office/drawing/2014/main" id="{4C2C6012-E10F-4E86-AFAA-4A8C3F012EFF}"/>
                </a:ext>
              </a:extLst>
            </p:cNvPr>
            <p:cNvSpPr>
              <a:spLocks noEditPoints="1"/>
            </p:cNvSpPr>
            <p:nvPr/>
          </p:nvSpPr>
          <p:spPr bwMode="auto">
            <a:xfrm>
              <a:off x="8160102" y="4925093"/>
              <a:ext cx="115551" cy="116195"/>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ctr"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109" name="Freeform 386">
              <a:extLst>
                <a:ext uri="{FF2B5EF4-FFF2-40B4-BE49-F238E27FC236}">
                  <a16:creationId xmlns:a16="http://schemas.microsoft.com/office/drawing/2014/main" id="{07C5E409-F740-4D9C-B5B6-54BFEF6BD99C}"/>
                </a:ext>
              </a:extLst>
            </p:cNvPr>
            <p:cNvSpPr>
              <a:spLocks noEditPoints="1"/>
            </p:cNvSpPr>
            <p:nvPr/>
          </p:nvSpPr>
          <p:spPr bwMode="auto">
            <a:xfrm>
              <a:off x="7908324" y="2793410"/>
              <a:ext cx="168309" cy="169245"/>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sp>
          <p:nvSpPr>
            <p:cNvPr id="110" name="Freeform 386">
              <a:extLst>
                <a:ext uri="{FF2B5EF4-FFF2-40B4-BE49-F238E27FC236}">
                  <a16:creationId xmlns:a16="http://schemas.microsoft.com/office/drawing/2014/main" id="{985668EC-858A-4754-95BA-46655BE7F2B4}"/>
                </a:ext>
              </a:extLst>
            </p:cNvPr>
            <p:cNvSpPr>
              <a:spLocks noEditPoints="1"/>
            </p:cNvSpPr>
            <p:nvPr/>
          </p:nvSpPr>
          <p:spPr bwMode="auto">
            <a:xfrm>
              <a:off x="3965334" y="3358948"/>
              <a:ext cx="168309" cy="169245"/>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rgbClr val="E9004C"/>
            </a:solidFill>
            <a:ln>
              <a:noFill/>
            </a:ln>
            <a:effectLst>
              <a:glow rad="63500">
                <a:srgbClr val="E9004C">
                  <a:satMod val="175000"/>
                  <a:alpha val="40000"/>
                </a:srgbClr>
              </a:glow>
            </a:effectLst>
          </p:spPr>
          <p:txBody>
            <a:bodyPr vert="horz" wrap="square" lIns="91438" tIns="45719" rIns="91438" bIns="45719"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prstClr val="black"/>
                </a:solidFill>
                <a:effectLst/>
                <a:uLnTx/>
                <a:uFillTx/>
                <a:latin typeface="Calibri"/>
                <a:ea typeface="+mn-ea"/>
                <a:cs typeface="+mn-cs"/>
              </a:endParaRPr>
            </a:p>
          </p:txBody>
        </p:sp>
      </p:grpSp>
      <p:sp>
        <p:nvSpPr>
          <p:cNvPr id="112" name="Marcador de texto 34">
            <a:extLst>
              <a:ext uri="{FF2B5EF4-FFF2-40B4-BE49-F238E27FC236}">
                <a16:creationId xmlns:a16="http://schemas.microsoft.com/office/drawing/2014/main" id="{423B6C01-AE7D-4083-B55B-2D3DF20FEF05}"/>
              </a:ext>
            </a:extLst>
          </p:cNvPr>
          <p:cNvSpPr txBox="1">
            <a:spLocks/>
          </p:cNvSpPr>
          <p:nvPr/>
        </p:nvSpPr>
        <p:spPr>
          <a:xfrm>
            <a:off x="287383" y="5878091"/>
            <a:ext cx="10781211" cy="609445"/>
          </a:xfrm>
          <a:prstGeom prst="rect">
            <a:avLst/>
          </a:prstGeom>
        </p:spPr>
        <p:txBody>
          <a:bodyPr lIns="91438" tIns="45719" rIns="91438" bIns="45719"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_tradnl"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Pso: psoriasis; APs: artritis psoriásica</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1.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Rech</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J, et al.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Psoriatic</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arthritis</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epidemiology</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comorbid</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disease</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profiles</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and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risk</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factors</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results</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from</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claims</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database</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analysis</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Rheumatol</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Adv</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Pract</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2020 Jul 10;4(2):rkaa033.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doi</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10.1093/rap/rkaa033A; 2. Cho HH, Kim BS. J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Lifestyle</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Med</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2013;3:85-90; 3.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Gladman</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DD, et al.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Rheumatology</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(Oxford). 2011;50:25-31. . </a:t>
            </a:r>
          </a:p>
        </p:txBody>
      </p:sp>
      <p:sp>
        <p:nvSpPr>
          <p:cNvPr id="4" name="Título 3">
            <a:extLst>
              <a:ext uri="{FF2B5EF4-FFF2-40B4-BE49-F238E27FC236}">
                <a16:creationId xmlns:a16="http://schemas.microsoft.com/office/drawing/2014/main" id="{7BDC2F48-FC42-8B4C-ADE9-6BCD5C11ED4E}"/>
              </a:ext>
            </a:extLst>
          </p:cNvPr>
          <p:cNvSpPr>
            <a:spLocks noGrp="1"/>
          </p:cNvSpPr>
          <p:nvPr>
            <p:ph type="title"/>
          </p:nvPr>
        </p:nvSpPr>
        <p:spPr/>
        <p:txBody>
          <a:bodyPr/>
          <a:lstStyle/>
          <a:p>
            <a:r>
              <a:rPr lang="es-ES" dirty="0">
                <a:latin typeface="Arial"/>
                <a:cs typeface="Arial"/>
              </a:rPr>
              <a:t>Dominios de la artritis psoriásica</a:t>
            </a:r>
          </a:p>
        </p:txBody>
      </p:sp>
      <p:sp>
        <p:nvSpPr>
          <p:cNvPr id="111" name="Rectángulo redondeado 110">
            <a:extLst>
              <a:ext uri="{FF2B5EF4-FFF2-40B4-BE49-F238E27FC236}">
                <a16:creationId xmlns:a16="http://schemas.microsoft.com/office/drawing/2014/main" id="{098271B0-EB18-6944-82CC-C00D12E08CAA}"/>
              </a:ext>
            </a:extLst>
          </p:cNvPr>
          <p:cNvSpPr/>
          <p:nvPr/>
        </p:nvSpPr>
        <p:spPr>
          <a:xfrm>
            <a:off x="999700" y="1515191"/>
            <a:ext cx="10245489" cy="471519"/>
          </a:xfrm>
          <a:prstGeom prst="roundRect">
            <a:avLst>
              <a:gd name="adj" fmla="val 50000"/>
            </a:avLst>
          </a:prstGeom>
          <a:noFill/>
          <a:ln>
            <a:solidFill>
              <a:srgbClr val="FFB543"/>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0" i="0" u="none" strike="noStrike" kern="1200" cap="none" spc="0" normalizeH="0" baseline="0" noProof="0">
                <a:ln>
                  <a:noFill/>
                </a:ln>
                <a:solidFill>
                  <a:prstClr val="white">
                    <a:lumMod val="50000"/>
                  </a:prstClr>
                </a:solidFill>
                <a:effectLst/>
                <a:uLnTx/>
                <a:uFillTx/>
                <a:latin typeface="Calibri"/>
                <a:ea typeface="+mn-ea"/>
                <a:cs typeface="+mn-cs"/>
              </a:rPr>
              <a:t>Prevalencia de los distintos </a:t>
            </a:r>
            <a:r>
              <a:rPr kumimoji="0" lang="es-ES" sz="2100" b="1" i="0" u="none" strike="noStrike" kern="1200" cap="none" spc="0" normalizeH="0" baseline="0" noProof="0">
                <a:ln>
                  <a:noFill/>
                </a:ln>
                <a:solidFill>
                  <a:srgbClr val="009692"/>
                </a:solidFill>
                <a:effectLst/>
                <a:uLnTx/>
                <a:uFillTx/>
                <a:latin typeface="Calibri"/>
                <a:ea typeface="+mn-ea"/>
                <a:cs typeface="+mn-cs"/>
              </a:rPr>
              <a:t>dominios de la APs</a:t>
            </a:r>
          </a:p>
        </p:txBody>
      </p:sp>
      <p:sp>
        <p:nvSpPr>
          <p:cNvPr id="53" name="Title 1">
            <a:extLst>
              <a:ext uri="{FF2B5EF4-FFF2-40B4-BE49-F238E27FC236}">
                <a16:creationId xmlns:a16="http://schemas.microsoft.com/office/drawing/2014/main" id="{2429B7E9-E184-413E-B9BC-3DD142DB3AC1}"/>
              </a:ext>
            </a:extLst>
          </p:cNvPr>
          <p:cNvSpPr txBox="1">
            <a:spLocks/>
          </p:cNvSpPr>
          <p:nvPr/>
        </p:nvSpPr>
        <p:spPr>
          <a:xfrm>
            <a:off x="163628" y="6065701"/>
            <a:ext cx="7780421" cy="212211"/>
          </a:xfrm>
          <a:prstGeom prst="rect">
            <a:avLst/>
          </a:prstGeom>
        </p:spPr>
        <p:txBody>
          <a:bodyPr lIns="91438" tIns="45719" rIns="91438" bIns="45719" anchor="b"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800" b="0" i="0" u="none" strike="noStrike" kern="1200" cap="none" spc="0" normalizeH="0" baseline="0" noProof="0">
              <a:ln>
                <a:noFill/>
              </a:ln>
              <a:solidFill>
                <a:prstClr val="white">
                  <a:lumMod val="50000"/>
                </a:prstClr>
              </a:solidFill>
              <a:effectLst/>
              <a:uLnTx/>
              <a:uFillTx/>
              <a:latin typeface="Calibri"/>
              <a:ea typeface="+mj-ea"/>
              <a:cs typeface="+mj-cs"/>
            </a:endParaRPr>
          </a:p>
        </p:txBody>
      </p:sp>
    </p:spTree>
    <p:extLst>
      <p:ext uri="{BB962C8B-B14F-4D97-AF65-F5344CB8AC3E}">
        <p14:creationId xmlns:p14="http://schemas.microsoft.com/office/powerpoint/2010/main" val="1122335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7CB50E2-24B2-7C4A-89AE-7173A9B2FB98}"/>
              </a:ext>
            </a:extLst>
          </p:cNvPr>
          <p:cNvSpPr>
            <a:spLocks noGrp="1"/>
          </p:cNvSpPr>
          <p:nvPr>
            <p:ph type="title"/>
          </p:nvPr>
        </p:nvSpPr>
        <p:spPr>
          <a:xfrm>
            <a:off x="1699399" y="333472"/>
            <a:ext cx="8198217" cy="1106968"/>
          </a:xfrm>
        </p:spPr>
        <p:txBody>
          <a:bodyPr>
            <a:noAutofit/>
          </a:bodyPr>
          <a:lstStyle/>
          <a:p>
            <a:r>
              <a:rPr lang="es-ES" dirty="0">
                <a:latin typeface="Arial"/>
                <a:cs typeface="Arial"/>
              </a:rPr>
              <a:t>Entesitis: inflamación del punto de unión del tendón y el hueso</a:t>
            </a:r>
            <a:endParaRPr lang="es-ES" baseline="30000" dirty="0">
              <a:latin typeface="Arial"/>
              <a:cs typeface="Arial"/>
            </a:endParaRPr>
          </a:p>
        </p:txBody>
      </p:sp>
      <p:sp>
        <p:nvSpPr>
          <p:cNvPr id="3" name="Marcador de contenido 2">
            <a:extLst>
              <a:ext uri="{FF2B5EF4-FFF2-40B4-BE49-F238E27FC236}">
                <a16:creationId xmlns:a16="http://schemas.microsoft.com/office/drawing/2014/main" id="{0DB9D55D-86A3-42AC-91F6-7AA8ABF2FF9F}"/>
              </a:ext>
            </a:extLst>
          </p:cNvPr>
          <p:cNvSpPr>
            <a:spLocks noGrp="1"/>
          </p:cNvSpPr>
          <p:nvPr>
            <p:ph idx="1"/>
          </p:nvPr>
        </p:nvSpPr>
        <p:spPr/>
        <p:txBody>
          <a:bodyPr>
            <a:normAutofit/>
          </a:bodyPr>
          <a:lstStyle/>
          <a:p>
            <a:pPr>
              <a:buClr>
                <a:schemeClr val="bg1">
                  <a:lumMod val="50000"/>
                </a:schemeClr>
              </a:buClr>
            </a:pPr>
            <a:r>
              <a:rPr lang="es-ES" sz="2100">
                <a:ea typeface="Calibri" panose="020F0502020204030204" pitchFamily="34" charset="0"/>
                <a:cs typeface="Times New Roman" panose="02020603050405020304" pitchFamily="18" charset="0"/>
              </a:rPr>
              <a:t>Puede ser uno de los signos más tempranos de APs</a:t>
            </a:r>
            <a:r>
              <a:rPr lang="es-ES" sz="2100" baseline="30000">
                <a:ea typeface="Calibri" panose="020F0502020204030204" pitchFamily="34" charset="0"/>
                <a:cs typeface="Times New Roman" panose="02020603050405020304" pitchFamily="18" charset="0"/>
              </a:rPr>
              <a:t>1</a:t>
            </a:r>
          </a:p>
        </p:txBody>
      </p:sp>
      <p:sp>
        <p:nvSpPr>
          <p:cNvPr id="6" name="Marcador de contenido 5">
            <a:extLst>
              <a:ext uri="{FF2B5EF4-FFF2-40B4-BE49-F238E27FC236}">
                <a16:creationId xmlns:a16="http://schemas.microsoft.com/office/drawing/2014/main" id="{48951413-66D0-43F4-B9D4-CBABB6B6F83B}"/>
              </a:ext>
            </a:extLst>
          </p:cNvPr>
          <p:cNvSpPr>
            <a:spLocks noGrp="1"/>
          </p:cNvSpPr>
          <p:nvPr>
            <p:ph type="body" sz="quarter" idx="13"/>
          </p:nvPr>
        </p:nvSpPr>
        <p:spPr>
          <a:xfrm>
            <a:off x="334760" y="6006539"/>
            <a:ext cx="8508274" cy="495151"/>
          </a:xfrm>
        </p:spPr>
        <p:txBody>
          <a:bodyPr anchor="b" anchorCtr="0">
            <a:noAutofit/>
          </a:bodyPr>
          <a:lstStyle/>
          <a:p>
            <a:pPr marL="0" indent="0">
              <a:buNone/>
            </a:pPr>
            <a:r>
              <a:rPr lang="es-ES" sz="1000" dirty="0" err="1">
                <a:solidFill>
                  <a:schemeClr val="tx1">
                    <a:lumMod val="50000"/>
                    <a:lumOff val="50000"/>
                  </a:schemeClr>
                </a:solidFill>
                <a:latin typeface="+mn-lt"/>
              </a:rPr>
              <a:t>APs</a:t>
            </a:r>
            <a:r>
              <a:rPr lang="es-ES" sz="1000" dirty="0">
                <a:solidFill>
                  <a:schemeClr val="tx1">
                    <a:lumMod val="50000"/>
                    <a:lumOff val="50000"/>
                  </a:schemeClr>
                </a:solidFill>
                <a:latin typeface="+mn-lt"/>
              </a:rPr>
              <a:t>: artritis Psoriásica.</a:t>
            </a:r>
          </a:p>
          <a:p>
            <a:pPr marL="0" indent="0">
              <a:buNone/>
            </a:pPr>
            <a:r>
              <a:rPr lang="es-ES" sz="1000" dirty="0">
                <a:solidFill>
                  <a:schemeClr val="tx1">
                    <a:lumMod val="50000"/>
                    <a:lumOff val="50000"/>
                  </a:schemeClr>
                </a:solidFill>
                <a:latin typeface="+mn-lt"/>
              </a:rPr>
              <a:t>1. Mease P.J, et al. </a:t>
            </a:r>
            <a:r>
              <a:rPr lang="es-ES" sz="1000" dirty="0" err="1">
                <a:solidFill>
                  <a:schemeClr val="tx1">
                    <a:lumMod val="50000"/>
                    <a:lumOff val="50000"/>
                  </a:schemeClr>
                </a:solidFill>
                <a:latin typeface="+mn-lt"/>
              </a:rPr>
              <a:t>Drugs</a:t>
            </a:r>
            <a:r>
              <a:rPr lang="es-ES" sz="1000" dirty="0">
                <a:solidFill>
                  <a:schemeClr val="tx1">
                    <a:lumMod val="50000"/>
                    <a:lumOff val="50000"/>
                  </a:schemeClr>
                </a:solidFill>
                <a:latin typeface="+mn-lt"/>
              </a:rPr>
              <a:t> (2014) 74:423–441.  2. Zhang A, et al. Clin </a:t>
            </a:r>
            <a:r>
              <a:rPr lang="es-ES" sz="1000" dirty="0" err="1">
                <a:solidFill>
                  <a:schemeClr val="tx1">
                    <a:lumMod val="50000"/>
                    <a:lumOff val="50000"/>
                  </a:schemeClr>
                </a:solidFill>
                <a:latin typeface="+mn-lt"/>
              </a:rPr>
              <a:t>Dermatol</a:t>
            </a:r>
            <a:r>
              <a:rPr lang="es-ES" sz="1000" dirty="0">
                <a:solidFill>
                  <a:schemeClr val="tx1">
                    <a:lumMod val="50000"/>
                    <a:lumOff val="50000"/>
                  </a:schemeClr>
                </a:solidFill>
                <a:latin typeface="+mn-lt"/>
              </a:rPr>
              <a:t>. 2018 Jul-Aug;36(4):551-560. 3. </a:t>
            </a:r>
            <a:r>
              <a:rPr lang="es-ES" sz="1000" dirty="0" err="1">
                <a:solidFill>
                  <a:schemeClr val="tx1">
                    <a:lumMod val="50000"/>
                    <a:lumOff val="50000"/>
                  </a:schemeClr>
                </a:solidFill>
                <a:latin typeface="+mn-lt"/>
              </a:rPr>
              <a:t>Esthed</a:t>
            </a:r>
            <a:r>
              <a:rPr lang="es-ES" sz="1000" dirty="0">
                <a:solidFill>
                  <a:schemeClr val="tx1">
                    <a:lumMod val="50000"/>
                    <a:lumOff val="50000"/>
                  </a:schemeClr>
                </a:solidFill>
                <a:latin typeface="+mn-lt"/>
              </a:rPr>
              <a:t> I, et al. Ann </a:t>
            </a:r>
            <a:r>
              <a:rPr lang="es-ES" sz="1000" dirty="0" err="1">
                <a:solidFill>
                  <a:schemeClr val="tx1">
                    <a:lumMod val="50000"/>
                    <a:lumOff val="50000"/>
                  </a:schemeClr>
                </a:solidFill>
                <a:latin typeface="+mn-lt"/>
              </a:rPr>
              <a:t>Rheum</a:t>
            </a:r>
            <a:r>
              <a:rPr lang="es-ES" sz="1000" dirty="0">
                <a:solidFill>
                  <a:schemeClr val="tx1">
                    <a:lumMod val="50000"/>
                    <a:lumOff val="50000"/>
                  </a:schemeClr>
                </a:solidFill>
                <a:latin typeface="+mn-lt"/>
              </a:rPr>
              <a:t> </a:t>
            </a:r>
            <a:r>
              <a:rPr lang="es-ES" sz="1000" dirty="0" err="1">
                <a:solidFill>
                  <a:schemeClr val="tx1">
                    <a:lumMod val="50000"/>
                    <a:lumOff val="50000"/>
                  </a:schemeClr>
                </a:solidFill>
                <a:latin typeface="+mn-lt"/>
              </a:rPr>
              <a:t>Dis</a:t>
            </a:r>
            <a:r>
              <a:rPr lang="es-ES" sz="1000" dirty="0">
                <a:solidFill>
                  <a:schemeClr val="tx1">
                    <a:lumMod val="50000"/>
                    <a:lumOff val="50000"/>
                  </a:schemeClr>
                </a:solidFill>
                <a:latin typeface="+mn-lt"/>
              </a:rPr>
              <a:t> 2007;66:1553–1559.</a:t>
            </a:r>
          </a:p>
        </p:txBody>
      </p:sp>
      <p:sp>
        <p:nvSpPr>
          <p:cNvPr id="7" name="CuadroTexto 6">
            <a:extLst>
              <a:ext uri="{FF2B5EF4-FFF2-40B4-BE49-F238E27FC236}">
                <a16:creationId xmlns:a16="http://schemas.microsoft.com/office/drawing/2014/main" id="{F1A13ED1-3435-495C-BE33-AD097281E817}"/>
              </a:ext>
            </a:extLst>
          </p:cNvPr>
          <p:cNvSpPr txBox="1"/>
          <p:nvPr/>
        </p:nvSpPr>
        <p:spPr>
          <a:xfrm>
            <a:off x="1025013" y="3205382"/>
            <a:ext cx="4870148" cy="714629"/>
          </a:xfrm>
          <a:prstGeom prst="rect">
            <a:avLst/>
          </a:prstGeom>
          <a:noFill/>
        </p:spPr>
        <p:txBody>
          <a:bodyPr wrap="square" lIns="91438" tIns="45719" rIns="91438" bIns="45719" anchor="t">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900" b="0" i="0" u="none" strike="noStrike" kern="1200" cap="none" spc="0" normalizeH="0" baseline="0" noProof="0" dirty="0">
                <a:ln>
                  <a:noFill/>
                </a:ln>
                <a:effectLst/>
                <a:uLnTx/>
                <a:uFillTx/>
                <a:latin typeface="Calibri"/>
                <a:ea typeface="+mn-ea"/>
                <a:cs typeface="Times New Roman"/>
              </a:rPr>
              <a:t>Se aplica presión en los puntos de entesis, para determinar </a:t>
            </a:r>
            <a:r>
              <a:rPr lang="es-ES" sz="1900" dirty="0">
                <a:latin typeface="Calibri"/>
                <a:cs typeface="Times New Roman"/>
              </a:rPr>
              <a:t>dónde</a:t>
            </a:r>
            <a:r>
              <a:rPr kumimoji="0" lang="es-ES" sz="1900" b="0" i="0" u="none" strike="noStrike" kern="1200" cap="none" spc="0" normalizeH="0" baseline="0" noProof="0" dirty="0">
                <a:ln>
                  <a:noFill/>
                </a:ln>
                <a:effectLst/>
                <a:uLnTx/>
                <a:uFillTx/>
                <a:latin typeface="Calibri"/>
                <a:ea typeface="+mn-ea"/>
                <a:cs typeface="Times New Roman"/>
              </a:rPr>
              <a:t> o no existe dolor</a:t>
            </a:r>
            <a:endParaRPr kumimoji="0" lang="es-ES" sz="1900" b="0" i="0" u="none" strike="noStrike" kern="1200" cap="none" spc="0" normalizeH="0" baseline="0" noProof="0" dirty="0">
              <a:ln>
                <a:noFill/>
              </a:ln>
              <a:effectLst/>
              <a:uLnTx/>
              <a:uFillTx/>
              <a:latin typeface="Calibri"/>
              <a:ea typeface="Calibri" panose="020F0502020204030204" pitchFamily="34" charset="0"/>
              <a:cs typeface="Times New Roman"/>
            </a:endParaRPr>
          </a:p>
        </p:txBody>
      </p:sp>
      <p:sp>
        <p:nvSpPr>
          <p:cNvPr id="17" name="CuadroTexto 16">
            <a:extLst>
              <a:ext uri="{FF2B5EF4-FFF2-40B4-BE49-F238E27FC236}">
                <a16:creationId xmlns:a16="http://schemas.microsoft.com/office/drawing/2014/main" id="{B48827B7-34C1-4451-BBC1-1BD03F12AEF2}"/>
              </a:ext>
            </a:extLst>
          </p:cNvPr>
          <p:cNvSpPr txBox="1"/>
          <p:nvPr/>
        </p:nvSpPr>
        <p:spPr>
          <a:xfrm>
            <a:off x="9304929" y="5798370"/>
            <a:ext cx="2062472" cy="261608"/>
          </a:xfrm>
          <a:prstGeom prst="rect">
            <a:avLst/>
          </a:prstGeom>
          <a:noFill/>
        </p:spPr>
        <p:txBody>
          <a:bodyPr wrap="square" lIns="91438" tIns="45719" rIns="91438" bIns="45719">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prstClr val="white">
                    <a:lumMod val="50000"/>
                  </a:prstClr>
                </a:solidFill>
                <a:effectLst/>
                <a:uLnTx/>
                <a:uFillTx/>
                <a:latin typeface="Calibri"/>
                <a:ea typeface="+mn-ea"/>
                <a:cs typeface="Arial" panose="020B0604020202020204" pitchFamily="34" charset="0"/>
              </a:rPr>
              <a:t>Figura 1 de </a:t>
            </a:r>
            <a:r>
              <a:rPr kumimoji="0" lang="es-ES" sz="1100" b="0" i="0" u="none" strike="noStrike" kern="1200" cap="none" spc="0" normalizeH="0" baseline="0" noProof="0" err="1">
                <a:ln>
                  <a:noFill/>
                </a:ln>
                <a:solidFill>
                  <a:prstClr val="white">
                    <a:lumMod val="50000"/>
                  </a:prstClr>
                </a:solidFill>
                <a:effectLst/>
                <a:uLnTx/>
                <a:uFillTx/>
                <a:latin typeface="Calibri"/>
                <a:ea typeface="+mn-ea"/>
                <a:cs typeface="Arial" panose="020B0604020202020204" pitchFamily="34" charset="0"/>
              </a:rPr>
              <a:t>Esthed</a:t>
            </a:r>
            <a:r>
              <a:rPr kumimoji="0" lang="es-ES" sz="1100" b="0" i="0" u="none" strike="noStrike" kern="1200" cap="none" spc="0" normalizeH="0" baseline="0" noProof="0">
                <a:ln>
                  <a:noFill/>
                </a:ln>
                <a:solidFill>
                  <a:prstClr val="white">
                    <a:lumMod val="50000"/>
                  </a:prstClr>
                </a:solidFill>
                <a:effectLst/>
                <a:uLnTx/>
                <a:uFillTx/>
                <a:latin typeface="Calibri"/>
                <a:ea typeface="+mn-ea"/>
                <a:cs typeface="Arial" panose="020B0604020202020204" pitchFamily="34" charset="0"/>
              </a:rPr>
              <a:t> I, et al.</a:t>
            </a:r>
            <a:r>
              <a:rPr kumimoji="0" lang="es-ES" sz="1100" b="0" i="0" u="none" strike="noStrike" kern="1200" cap="none" spc="0" normalizeH="0" baseline="30000" noProof="0">
                <a:ln>
                  <a:noFill/>
                </a:ln>
                <a:solidFill>
                  <a:prstClr val="white">
                    <a:lumMod val="50000"/>
                  </a:prstClr>
                </a:solidFill>
                <a:effectLst/>
                <a:uLnTx/>
                <a:uFillTx/>
                <a:latin typeface="Calibri"/>
                <a:ea typeface="+mn-ea"/>
                <a:cs typeface="Arial" panose="020B0604020202020204" pitchFamily="34" charset="0"/>
              </a:rPr>
              <a:t>3</a:t>
            </a:r>
            <a:endParaRPr kumimoji="0" lang="es-ES" sz="1800" b="0" i="0" u="none" strike="noStrike" kern="1200" cap="none" spc="0" normalizeH="0" baseline="30000" noProof="0">
              <a:ln>
                <a:noFill/>
              </a:ln>
              <a:solidFill>
                <a:prstClr val="white">
                  <a:lumMod val="50000"/>
                </a:prstClr>
              </a:solidFill>
              <a:effectLst/>
              <a:uLnTx/>
              <a:uFillTx/>
              <a:latin typeface="Calibri"/>
              <a:ea typeface="+mn-ea"/>
              <a:cs typeface="Arial" panose="020B0604020202020204" pitchFamily="34" charset="0"/>
            </a:endParaRPr>
          </a:p>
        </p:txBody>
      </p:sp>
      <p:grpSp>
        <p:nvGrpSpPr>
          <p:cNvPr id="4" name="Grupo 3">
            <a:extLst>
              <a:ext uri="{FF2B5EF4-FFF2-40B4-BE49-F238E27FC236}">
                <a16:creationId xmlns:a16="http://schemas.microsoft.com/office/drawing/2014/main" id="{6F4FAD58-8E7F-41DB-84AA-2D91ACEBC301}"/>
              </a:ext>
            </a:extLst>
          </p:cNvPr>
          <p:cNvGrpSpPr/>
          <p:nvPr/>
        </p:nvGrpSpPr>
        <p:grpSpPr>
          <a:xfrm>
            <a:off x="8867713" y="1510509"/>
            <a:ext cx="2735295" cy="4291060"/>
            <a:chOff x="6286473" y="1124716"/>
            <a:chExt cx="2051471" cy="3218295"/>
          </a:xfrm>
        </p:grpSpPr>
        <p:pic>
          <p:nvPicPr>
            <p:cNvPr id="18" name="Gráfico 17">
              <a:extLst>
                <a:ext uri="{FF2B5EF4-FFF2-40B4-BE49-F238E27FC236}">
                  <a16:creationId xmlns:a16="http://schemas.microsoft.com/office/drawing/2014/main" id="{8BF2F478-9D5E-D74B-8184-B2300E2433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1746" y="1124716"/>
              <a:ext cx="2036198" cy="3211735"/>
            </a:xfrm>
            <a:prstGeom prst="rect">
              <a:avLst/>
            </a:prstGeom>
          </p:spPr>
        </p:pic>
        <p:sp>
          <p:nvSpPr>
            <p:cNvPr id="19" name="Elipse 18">
              <a:extLst>
                <a:ext uri="{FF2B5EF4-FFF2-40B4-BE49-F238E27FC236}">
                  <a16:creationId xmlns:a16="http://schemas.microsoft.com/office/drawing/2014/main" id="{1433613B-A419-ED40-9328-1A72206348A4}"/>
                </a:ext>
              </a:extLst>
            </p:cNvPr>
            <p:cNvSpPr/>
            <p:nvPr/>
          </p:nvSpPr>
          <p:spPr>
            <a:xfrm>
              <a:off x="6370556" y="1708080"/>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lipse 26">
              <a:extLst>
                <a:ext uri="{FF2B5EF4-FFF2-40B4-BE49-F238E27FC236}">
                  <a16:creationId xmlns:a16="http://schemas.microsoft.com/office/drawing/2014/main" id="{3BEEE47D-057F-E94E-934C-915E526FC150}"/>
                </a:ext>
              </a:extLst>
            </p:cNvPr>
            <p:cNvSpPr/>
            <p:nvPr/>
          </p:nvSpPr>
          <p:spPr>
            <a:xfrm>
              <a:off x="6312749" y="1834204"/>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Elipse 27">
              <a:extLst>
                <a:ext uri="{FF2B5EF4-FFF2-40B4-BE49-F238E27FC236}">
                  <a16:creationId xmlns:a16="http://schemas.microsoft.com/office/drawing/2014/main" id="{58B1D73E-1475-6240-8EED-03EB063A04D3}"/>
                </a:ext>
              </a:extLst>
            </p:cNvPr>
            <p:cNvSpPr/>
            <p:nvPr/>
          </p:nvSpPr>
          <p:spPr>
            <a:xfrm>
              <a:off x="6402087" y="2769625"/>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Elipse 28">
              <a:extLst>
                <a:ext uri="{FF2B5EF4-FFF2-40B4-BE49-F238E27FC236}">
                  <a16:creationId xmlns:a16="http://schemas.microsoft.com/office/drawing/2014/main" id="{00745E29-DC6F-C14B-A84B-41D3658843FE}"/>
                </a:ext>
              </a:extLst>
            </p:cNvPr>
            <p:cNvSpPr/>
            <p:nvPr/>
          </p:nvSpPr>
          <p:spPr>
            <a:xfrm>
              <a:off x="6507190" y="2864217"/>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Elipse 29">
              <a:extLst>
                <a:ext uri="{FF2B5EF4-FFF2-40B4-BE49-F238E27FC236}">
                  <a16:creationId xmlns:a16="http://schemas.microsoft.com/office/drawing/2014/main" id="{93FB28F5-3E5E-3E4A-AEF9-13ED1B3EF2CC}"/>
                </a:ext>
              </a:extLst>
            </p:cNvPr>
            <p:cNvSpPr/>
            <p:nvPr/>
          </p:nvSpPr>
          <p:spPr>
            <a:xfrm>
              <a:off x="6286473" y="2816921"/>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Elipse 30">
              <a:extLst>
                <a:ext uri="{FF2B5EF4-FFF2-40B4-BE49-F238E27FC236}">
                  <a16:creationId xmlns:a16="http://schemas.microsoft.com/office/drawing/2014/main" id="{5F565B9A-5049-C143-B368-F8CE9CC1BDE8}"/>
                </a:ext>
              </a:extLst>
            </p:cNvPr>
            <p:cNvSpPr/>
            <p:nvPr/>
          </p:nvSpPr>
          <p:spPr>
            <a:xfrm>
              <a:off x="6323259" y="2922024"/>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Elipse 31">
              <a:extLst>
                <a:ext uri="{FF2B5EF4-FFF2-40B4-BE49-F238E27FC236}">
                  <a16:creationId xmlns:a16="http://schemas.microsoft.com/office/drawing/2014/main" id="{E1103E4D-3818-1C43-B370-30E72E2C0F7D}"/>
                </a:ext>
              </a:extLst>
            </p:cNvPr>
            <p:cNvSpPr/>
            <p:nvPr/>
          </p:nvSpPr>
          <p:spPr>
            <a:xfrm>
              <a:off x="6423108" y="3000851"/>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Elipse 32">
              <a:extLst>
                <a:ext uri="{FF2B5EF4-FFF2-40B4-BE49-F238E27FC236}">
                  <a16:creationId xmlns:a16="http://schemas.microsoft.com/office/drawing/2014/main" id="{FA573A0D-AD9B-3743-B10A-559300334E9D}"/>
                </a:ext>
              </a:extLst>
            </p:cNvPr>
            <p:cNvSpPr/>
            <p:nvPr/>
          </p:nvSpPr>
          <p:spPr>
            <a:xfrm>
              <a:off x="6480915" y="3342437"/>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Elipse 33">
              <a:extLst>
                <a:ext uri="{FF2B5EF4-FFF2-40B4-BE49-F238E27FC236}">
                  <a16:creationId xmlns:a16="http://schemas.microsoft.com/office/drawing/2014/main" id="{D8D57CD3-B05C-114D-8F72-641100378791}"/>
                </a:ext>
              </a:extLst>
            </p:cNvPr>
            <p:cNvSpPr/>
            <p:nvPr/>
          </p:nvSpPr>
          <p:spPr>
            <a:xfrm>
              <a:off x="6449384" y="4057141"/>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Elipse 34">
              <a:extLst>
                <a:ext uri="{FF2B5EF4-FFF2-40B4-BE49-F238E27FC236}">
                  <a16:creationId xmlns:a16="http://schemas.microsoft.com/office/drawing/2014/main" id="{AC047190-39C0-9F40-91FB-57C78D50A026}"/>
                </a:ext>
              </a:extLst>
            </p:cNvPr>
            <p:cNvSpPr/>
            <p:nvPr/>
          </p:nvSpPr>
          <p:spPr>
            <a:xfrm>
              <a:off x="6349536" y="4183265"/>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lipse 35">
              <a:extLst>
                <a:ext uri="{FF2B5EF4-FFF2-40B4-BE49-F238E27FC236}">
                  <a16:creationId xmlns:a16="http://schemas.microsoft.com/office/drawing/2014/main" id="{C443E853-3630-E443-A743-340CFE7DEF5D}"/>
                </a:ext>
              </a:extLst>
            </p:cNvPr>
            <p:cNvSpPr/>
            <p:nvPr/>
          </p:nvSpPr>
          <p:spPr>
            <a:xfrm>
              <a:off x="6948625" y="2811664"/>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lipse 37">
              <a:extLst>
                <a:ext uri="{FF2B5EF4-FFF2-40B4-BE49-F238E27FC236}">
                  <a16:creationId xmlns:a16="http://schemas.microsoft.com/office/drawing/2014/main" id="{59102250-A680-1345-944F-9F8D86A67639}"/>
                </a:ext>
              </a:extLst>
            </p:cNvPr>
            <p:cNvSpPr/>
            <p:nvPr/>
          </p:nvSpPr>
          <p:spPr>
            <a:xfrm>
              <a:off x="6906584" y="2927278"/>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lipse 38">
              <a:extLst>
                <a:ext uri="{FF2B5EF4-FFF2-40B4-BE49-F238E27FC236}">
                  <a16:creationId xmlns:a16="http://schemas.microsoft.com/office/drawing/2014/main" id="{AED41288-B43E-B64D-89F1-CB2D40D46C3F}"/>
                </a:ext>
              </a:extLst>
            </p:cNvPr>
            <p:cNvSpPr/>
            <p:nvPr/>
          </p:nvSpPr>
          <p:spPr>
            <a:xfrm>
              <a:off x="7037962" y="1834204"/>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lipse 39">
              <a:extLst>
                <a:ext uri="{FF2B5EF4-FFF2-40B4-BE49-F238E27FC236}">
                  <a16:creationId xmlns:a16="http://schemas.microsoft.com/office/drawing/2014/main" id="{470D912A-7F57-A849-8D71-82011BAF4260}"/>
                </a:ext>
              </a:extLst>
            </p:cNvPr>
            <p:cNvSpPr/>
            <p:nvPr/>
          </p:nvSpPr>
          <p:spPr>
            <a:xfrm>
              <a:off x="6969645" y="1708080"/>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lipse 40">
              <a:extLst>
                <a:ext uri="{FF2B5EF4-FFF2-40B4-BE49-F238E27FC236}">
                  <a16:creationId xmlns:a16="http://schemas.microsoft.com/office/drawing/2014/main" id="{9C04C9BC-3DBD-5E48-8E7A-AE706B8040A5}"/>
                </a:ext>
              </a:extLst>
            </p:cNvPr>
            <p:cNvSpPr/>
            <p:nvPr/>
          </p:nvSpPr>
          <p:spPr>
            <a:xfrm>
              <a:off x="6901329" y="3342437"/>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lipse 41">
              <a:extLst>
                <a:ext uri="{FF2B5EF4-FFF2-40B4-BE49-F238E27FC236}">
                  <a16:creationId xmlns:a16="http://schemas.microsoft.com/office/drawing/2014/main" id="{1DB329FA-84FF-A849-8700-5170BB8F87F1}"/>
                </a:ext>
              </a:extLst>
            </p:cNvPr>
            <p:cNvSpPr/>
            <p:nvPr/>
          </p:nvSpPr>
          <p:spPr>
            <a:xfrm>
              <a:off x="6922350" y="4057141"/>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lipse 42">
              <a:extLst>
                <a:ext uri="{FF2B5EF4-FFF2-40B4-BE49-F238E27FC236}">
                  <a16:creationId xmlns:a16="http://schemas.microsoft.com/office/drawing/2014/main" id="{2C8061B5-5778-8144-AF08-CCF91173E4AF}"/>
                </a:ext>
              </a:extLst>
            </p:cNvPr>
            <p:cNvSpPr/>
            <p:nvPr/>
          </p:nvSpPr>
          <p:spPr>
            <a:xfrm>
              <a:off x="7011688" y="4183265"/>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lipse 43">
              <a:extLst>
                <a:ext uri="{FF2B5EF4-FFF2-40B4-BE49-F238E27FC236}">
                  <a16:creationId xmlns:a16="http://schemas.microsoft.com/office/drawing/2014/main" id="{96980424-3D0B-9B44-9763-11621555F885}"/>
                </a:ext>
              </a:extLst>
            </p:cNvPr>
            <p:cNvSpPr/>
            <p:nvPr/>
          </p:nvSpPr>
          <p:spPr>
            <a:xfrm>
              <a:off x="7726390" y="2864217"/>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lipse 44">
              <a:extLst>
                <a:ext uri="{FF2B5EF4-FFF2-40B4-BE49-F238E27FC236}">
                  <a16:creationId xmlns:a16="http://schemas.microsoft.com/office/drawing/2014/main" id="{53E461AE-25F0-9843-850C-41D7C38CEDBD}"/>
                </a:ext>
              </a:extLst>
            </p:cNvPr>
            <p:cNvSpPr/>
            <p:nvPr/>
          </p:nvSpPr>
          <p:spPr>
            <a:xfrm>
              <a:off x="7910321" y="2864217"/>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Elipse 45">
              <a:extLst>
                <a:ext uri="{FF2B5EF4-FFF2-40B4-BE49-F238E27FC236}">
                  <a16:creationId xmlns:a16="http://schemas.microsoft.com/office/drawing/2014/main" id="{290780D0-5EA4-4043-8684-4C8676CD4DA0}"/>
                </a:ext>
              </a:extLst>
            </p:cNvPr>
            <p:cNvSpPr/>
            <p:nvPr/>
          </p:nvSpPr>
          <p:spPr>
            <a:xfrm>
              <a:off x="7647562" y="4104437"/>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lipse 46">
              <a:extLst>
                <a:ext uri="{FF2B5EF4-FFF2-40B4-BE49-F238E27FC236}">
                  <a16:creationId xmlns:a16="http://schemas.microsoft.com/office/drawing/2014/main" id="{6AA95952-30D1-4C47-B00C-2B3900B180E6}"/>
                </a:ext>
              </a:extLst>
            </p:cNvPr>
            <p:cNvSpPr/>
            <p:nvPr/>
          </p:nvSpPr>
          <p:spPr>
            <a:xfrm>
              <a:off x="7973383" y="4104437"/>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lipse 47">
              <a:extLst>
                <a:ext uri="{FF2B5EF4-FFF2-40B4-BE49-F238E27FC236}">
                  <a16:creationId xmlns:a16="http://schemas.microsoft.com/office/drawing/2014/main" id="{A9AA1EB2-6BC4-AE4F-8C69-F5ED479F4A29}"/>
                </a:ext>
              </a:extLst>
            </p:cNvPr>
            <p:cNvSpPr/>
            <p:nvPr/>
          </p:nvSpPr>
          <p:spPr>
            <a:xfrm>
              <a:off x="7605520" y="4235816"/>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Elipse 48">
              <a:extLst>
                <a:ext uri="{FF2B5EF4-FFF2-40B4-BE49-F238E27FC236}">
                  <a16:creationId xmlns:a16="http://schemas.microsoft.com/office/drawing/2014/main" id="{0FB00657-1408-614A-8110-EBEB4CD682A9}"/>
                </a:ext>
              </a:extLst>
            </p:cNvPr>
            <p:cNvSpPr/>
            <p:nvPr/>
          </p:nvSpPr>
          <p:spPr>
            <a:xfrm>
              <a:off x="8015424" y="4235816"/>
              <a:ext cx="107195" cy="107195"/>
            </a:xfrm>
            <a:prstGeom prst="ellipse">
              <a:avLst/>
            </a:prstGeom>
            <a:gradFill>
              <a:gsLst>
                <a:gs pos="7000">
                  <a:srgbClr val="E0232D"/>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CuadroTexto 7">
            <a:extLst>
              <a:ext uri="{FF2B5EF4-FFF2-40B4-BE49-F238E27FC236}">
                <a16:creationId xmlns:a16="http://schemas.microsoft.com/office/drawing/2014/main" id="{173E551E-9F44-4B75-BC9C-87E88C737884}"/>
              </a:ext>
            </a:extLst>
          </p:cNvPr>
          <p:cNvSpPr txBox="1"/>
          <p:nvPr/>
        </p:nvSpPr>
        <p:spPr>
          <a:xfrm>
            <a:off x="1415129" y="4058012"/>
            <a:ext cx="857959" cy="287771"/>
          </a:xfrm>
          <a:prstGeom prst="rect">
            <a:avLst/>
          </a:prstGeom>
          <a:noFill/>
        </p:spPr>
        <p:txBody>
          <a:bodyPr wrap="square" lIns="0"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t>Rodilla</a:t>
            </a:r>
            <a:endPar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70B113E1-E28E-42C8-AD20-58BD93D0361A}"/>
              </a:ext>
            </a:extLst>
          </p:cNvPr>
          <p:cNvSpPr txBox="1"/>
          <p:nvPr/>
        </p:nvSpPr>
        <p:spPr>
          <a:xfrm>
            <a:off x="2479180" y="4058012"/>
            <a:ext cx="705105" cy="287771"/>
          </a:xfrm>
          <a:prstGeom prst="rect">
            <a:avLst/>
          </a:prstGeom>
          <a:noFill/>
        </p:spPr>
        <p:txBody>
          <a:bodyPr wrap="square" lIns="0"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t>Pies</a:t>
            </a:r>
            <a:endPar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470B2876-D60E-4793-BAFB-88FAA6824886}"/>
              </a:ext>
            </a:extLst>
          </p:cNvPr>
          <p:cNvSpPr txBox="1"/>
          <p:nvPr/>
        </p:nvSpPr>
        <p:spPr>
          <a:xfrm>
            <a:off x="4446579" y="4480990"/>
            <a:ext cx="1427589" cy="485364"/>
          </a:xfrm>
          <a:prstGeom prst="rect">
            <a:avLst/>
          </a:prstGeom>
          <a:noFill/>
        </p:spPr>
        <p:txBody>
          <a:bodyPr wrap="square" lIns="0"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t>Columna </a:t>
            </a:r>
            <a:b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br>
            <a: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t>vertebral</a:t>
            </a:r>
            <a:endPar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D7E13CC9-7AB1-4EEB-A6BB-0AA460A5AF2E}"/>
              </a:ext>
            </a:extLst>
          </p:cNvPr>
          <p:cNvSpPr txBox="1"/>
          <p:nvPr/>
        </p:nvSpPr>
        <p:spPr>
          <a:xfrm>
            <a:off x="3405626" y="4058012"/>
            <a:ext cx="857959" cy="287771"/>
          </a:xfrm>
          <a:prstGeom prst="rect">
            <a:avLst/>
          </a:prstGeom>
          <a:noFill/>
        </p:spPr>
        <p:txBody>
          <a:bodyPr wrap="square" lIns="0"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t>Hombro</a:t>
            </a:r>
            <a:endPar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6BAB0F32-F5D3-4B6D-AB34-184A730414D2}"/>
              </a:ext>
            </a:extLst>
          </p:cNvPr>
          <p:cNvSpPr txBox="1"/>
          <p:nvPr/>
        </p:nvSpPr>
        <p:spPr>
          <a:xfrm>
            <a:off x="2505171" y="4480990"/>
            <a:ext cx="1273264" cy="485364"/>
          </a:xfrm>
          <a:prstGeom prst="rect">
            <a:avLst/>
          </a:prstGeom>
          <a:noFill/>
        </p:spPr>
        <p:txBody>
          <a:bodyPr wrap="square" lIns="0"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rPr>
              <a:t>Caja </a:t>
            </a:r>
            <a:br>
              <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rPr>
            </a:br>
            <a:r>
              <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rPr>
              <a:t>torácica</a:t>
            </a:r>
          </a:p>
        </p:txBody>
      </p:sp>
      <p:sp>
        <p:nvSpPr>
          <p:cNvPr id="14" name="CuadroTexto 13">
            <a:extLst>
              <a:ext uri="{FF2B5EF4-FFF2-40B4-BE49-F238E27FC236}">
                <a16:creationId xmlns:a16="http://schemas.microsoft.com/office/drawing/2014/main" id="{A9572F62-D325-49F0-BA2A-67F2C6160610}"/>
              </a:ext>
            </a:extLst>
          </p:cNvPr>
          <p:cNvSpPr txBox="1"/>
          <p:nvPr/>
        </p:nvSpPr>
        <p:spPr>
          <a:xfrm>
            <a:off x="4446578" y="4058012"/>
            <a:ext cx="857959" cy="287771"/>
          </a:xfrm>
          <a:prstGeom prst="rect">
            <a:avLst/>
          </a:prstGeom>
          <a:noFill/>
        </p:spPr>
        <p:txBody>
          <a:bodyPr wrap="square" lIns="0"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t>Codos</a:t>
            </a:r>
            <a:endPar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8199FF40-294E-499D-962F-4D3375023096}"/>
              </a:ext>
            </a:extLst>
          </p:cNvPr>
          <p:cNvSpPr txBox="1"/>
          <p:nvPr/>
        </p:nvSpPr>
        <p:spPr>
          <a:xfrm>
            <a:off x="1415127" y="4480990"/>
            <a:ext cx="1704296" cy="485364"/>
          </a:xfrm>
          <a:prstGeom prst="rect">
            <a:avLst/>
          </a:prstGeom>
          <a:noFill/>
        </p:spPr>
        <p:txBody>
          <a:bodyPr wrap="square" lIns="0"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t>Tendón </a:t>
            </a:r>
            <a:b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br>
            <a:r>
              <a:rPr kumimoji="0" lang="es-ES" sz="1200" b="0" i="0" u="none" strike="noStrike" kern="1200" cap="none" spc="0" normalizeH="0" baseline="0" noProof="0">
                <a:ln>
                  <a:noFill/>
                </a:ln>
                <a:solidFill>
                  <a:srgbClr val="1EB09F"/>
                </a:solidFill>
                <a:effectLst/>
                <a:uLnTx/>
                <a:uFillTx/>
                <a:latin typeface="Calibri"/>
                <a:ea typeface="+mn-ea"/>
                <a:cs typeface="Times New Roman" panose="02020603050405020304" pitchFamily="18" charset="0"/>
              </a:rPr>
              <a:t>de Aquiles</a:t>
            </a:r>
            <a:endParaRPr kumimoji="0" lang="es-ES" sz="1200" b="0" i="0" u="none" strike="noStrike" kern="1200" cap="none" spc="0" normalizeH="0" baseline="0" noProof="0">
              <a:ln>
                <a:noFill/>
              </a:ln>
              <a:solidFill>
                <a:srgbClr val="1EB09F"/>
              </a:solidFill>
              <a:effectLst/>
              <a:uLnTx/>
              <a:uFillTx/>
              <a:latin typeface="Calibri"/>
              <a:ea typeface="Calibri" panose="020F0502020204030204" pitchFamily="34" charset="0"/>
              <a:cs typeface="Times New Roman" panose="02020603050405020304" pitchFamily="18" charset="0"/>
            </a:endParaRPr>
          </a:p>
        </p:txBody>
      </p:sp>
      <p:sp>
        <p:nvSpPr>
          <p:cNvPr id="59" name="Rectángulo redondeado 58">
            <a:extLst>
              <a:ext uri="{FF2B5EF4-FFF2-40B4-BE49-F238E27FC236}">
                <a16:creationId xmlns:a16="http://schemas.microsoft.com/office/drawing/2014/main" id="{6B821EFD-774F-7348-9B8E-99B333ECA46E}"/>
              </a:ext>
            </a:extLst>
          </p:cNvPr>
          <p:cNvSpPr/>
          <p:nvPr/>
        </p:nvSpPr>
        <p:spPr>
          <a:xfrm>
            <a:off x="759729" y="2483679"/>
            <a:ext cx="5334051" cy="2724272"/>
          </a:xfrm>
          <a:prstGeom prst="roundRect">
            <a:avLst>
              <a:gd name="adj" fmla="val 8358"/>
            </a:avLst>
          </a:prstGeom>
          <a:noFill/>
          <a:ln w="25400">
            <a:solidFill>
              <a:srgbClr val="FFB543"/>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30000" noProof="0">
              <a:ln>
                <a:noFill/>
              </a:ln>
              <a:solidFill>
                <a:srgbClr val="7F7F7F"/>
              </a:solidFill>
              <a:effectLst/>
              <a:uLnTx/>
              <a:uFillTx/>
              <a:latin typeface="Calibri"/>
              <a:ea typeface="+mn-ea"/>
              <a:cs typeface="+mn-cs"/>
            </a:endParaRPr>
          </a:p>
        </p:txBody>
      </p:sp>
      <p:pic>
        <p:nvPicPr>
          <p:cNvPr id="51" name="Gráfico 50">
            <a:extLst>
              <a:ext uri="{FF2B5EF4-FFF2-40B4-BE49-F238E27FC236}">
                <a16:creationId xmlns:a16="http://schemas.microsoft.com/office/drawing/2014/main" id="{EE94FE66-03C3-5F49-BBC3-01A56D0F57E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1112279" y="4033916"/>
            <a:ext cx="279731" cy="328205"/>
          </a:xfrm>
          <a:prstGeom prst="rect">
            <a:avLst/>
          </a:prstGeom>
        </p:spPr>
      </p:pic>
      <p:pic>
        <p:nvPicPr>
          <p:cNvPr id="61" name="Gráfico 60">
            <a:extLst>
              <a:ext uri="{FF2B5EF4-FFF2-40B4-BE49-F238E27FC236}">
                <a16:creationId xmlns:a16="http://schemas.microsoft.com/office/drawing/2014/main" id="{DCD31FF3-B864-4549-A92B-9599182DF53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2176091" y="4033916"/>
            <a:ext cx="279731" cy="328205"/>
          </a:xfrm>
          <a:prstGeom prst="rect">
            <a:avLst/>
          </a:prstGeom>
        </p:spPr>
      </p:pic>
      <p:pic>
        <p:nvPicPr>
          <p:cNvPr id="64" name="Gráfico 63">
            <a:extLst>
              <a:ext uri="{FF2B5EF4-FFF2-40B4-BE49-F238E27FC236}">
                <a16:creationId xmlns:a16="http://schemas.microsoft.com/office/drawing/2014/main" id="{2EC7B3DF-6FB6-6D49-9BED-7A2F9B07F8A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3096467" y="4033916"/>
            <a:ext cx="279731" cy="328205"/>
          </a:xfrm>
          <a:prstGeom prst="rect">
            <a:avLst/>
          </a:prstGeom>
        </p:spPr>
      </p:pic>
      <p:pic>
        <p:nvPicPr>
          <p:cNvPr id="67" name="Gráfico 66">
            <a:extLst>
              <a:ext uri="{FF2B5EF4-FFF2-40B4-BE49-F238E27FC236}">
                <a16:creationId xmlns:a16="http://schemas.microsoft.com/office/drawing/2014/main" id="{1907140A-B07E-9E45-8959-6F85D5F5FA9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4136373" y="4033916"/>
            <a:ext cx="279731" cy="328205"/>
          </a:xfrm>
          <a:prstGeom prst="rect">
            <a:avLst/>
          </a:prstGeom>
        </p:spPr>
      </p:pic>
      <p:pic>
        <p:nvPicPr>
          <p:cNvPr id="70" name="Gráfico 69">
            <a:extLst>
              <a:ext uri="{FF2B5EF4-FFF2-40B4-BE49-F238E27FC236}">
                <a16:creationId xmlns:a16="http://schemas.microsoft.com/office/drawing/2014/main" id="{F8F494E5-F569-A74F-98F8-86157244B8F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1112279" y="4458244"/>
            <a:ext cx="279731" cy="328205"/>
          </a:xfrm>
          <a:prstGeom prst="rect">
            <a:avLst/>
          </a:prstGeom>
        </p:spPr>
      </p:pic>
      <p:pic>
        <p:nvPicPr>
          <p:cNvPr id="73" name="Gráfico 72">
            <a:extLst>
              <a:ext uri="{FF2B5EF4-FFF2-40B4-BE49-F238E27FC236}">
                <a16:creationId xmlns:a16="http://schemas.microsoft.com/office/drawing/2014/main" id="{0EE7ECD9-4A55-6241-8AB0-43D546940E3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2176091" y="4439554"/>
            <a:ext cx="279731" cy="328205"/>
          </a:xfrm>
          <a:prstGeom prst="rect">
            <a:avLst/>
          </a:prstGeom>
        </p:spPr>
      </p:pic>
      <p:pic>
        <p:nvPicPr>
          <p:cNvPr id="76" name="Gráfico 75">
            <a:extLst>
              <a:ext uri="{FF2B5EF4-FFF2-40B4-BE49-F238E27FC236}">
                <a16:creationId xmlns:a16="http://schemas.microsoft.com/office/drawing/2014/main" id="{18148ADE-ACA0-0A42-9C0F-788337CBF7F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4130397" y="4458244"/>
            <a:ext cx="279731" cy="328205"/>
          </a:xfrm>
          <a:prstGeom prst="rect">
            <a:avLst/>
          </a:prstGeom>
        </p:spPr>
      </p:pic>
      <p:sp>
        <p:nvSpPr>
          <p:cNvPr id="79" name="Rectángulo redondeado 78">
            <a:extLst>
              <a:ext uri="{FF2B5EF4-FFF2-40B4-BE49-F238E27FC236}">
                <a16:creationId xmlns:a16="http://schemas.microsoft.com/office/drawing/2014/main" id="{2E166053-796E-2546-B818-1329D98BA7FD}"/>
              </a:ext>
            </a:extLst>
          </p:cNvPr>
          <p:cNvSpPr/>
          <p:nvPr/>
        </p:nvSpPr>
        <p:spPr>
          <a:xfrm>
            <a:off x="579862" y="2694157"/>
            <a:ext cx="5513919" cy="390251"/>
          </a:xfrm>
          <a:prstGeom prst="roundRect">
            <a:avLst>
              <a:gd name="adj" fmla="val 33141"/>
            </a:avLst>
          </a:prstGeom>
          <a:solidFill>
            <a:srgbClr val="1EB09F"/>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30000" noProof="0">
              <a:ln>
                <a:noFill/>
              </a:ln>
              <a:solidFill>
                <a:srgbClr val="7F7F7F"/>
              </a:solidFill>
              <a:effectLst/>
              <a:uLnTx/>
              <a:uFillTx/>
              <a:latin typeface="Calibri"/>
              <a:ea typeface="+mn-ea"/>
              <a:cs typeface="+mn-cs"/>
            </a:endParaRPr>
          </a:p>
        </p:txBody>
      </p:sp>
      <p:sp>
        <p:nvSpPr>
          <p:cNvPr id="80" name="Rectángulo redondeado 79">
            <a:extLst>
              <a:ext uri="{FF2B5EF4-FFF2-40B4-BE49-F238E27FC236}">
                <a16:creationId xmlns:a16="http://schemas.microsoft.com/office/drawing/2014/main" id="{E2A8FBF4-4068-BB42-B513-1F7AAB90AFB9}"/>
              </a:ext>
            </a:extLst>
          </p:cNvPr>
          <p:cNvSpPr/>
          <p:nvPr/>
        </p:nvSpPr>
        <p:spPr>
          <a:xfrm>
            <a:off x="5917734" y="2456492"/>
            <a:ext cx="2284740" cy="2724272"/>
          </a:xfrm>
          <a:prstGeom prst="roundRect">
            <a:avLst>
              <a:gd name="adj" fmla="val 12833"/>
            </a:avLst>
          </a:prstGeom>
          <a:solidFill>
            <a:srgbClr val="FFB543"/>
          </a:solidFill>
          <a:ln w="25400">
            <a:solidFill>
              <a:srgbClr val="FFB543"/>
            </a:solidFill>
          </a:ln>
        </p:spPr>
        <p:style>
          <a:lnRef idx="2">
            <a:schemeClr val="accent1">
              <a:shade val="50000"/>
            </a:schemeClr>
          </a:lnRef>
          <a:fillRef idx="1">
            <a:schemeClr val="accent1"/>
          </a:fillRef>
          <a:effectRef idx="0">
            <a:schemeClr val="accent1"/>
          </a:effectRef>
          <a:fontRef idx="minor">
            <a:schemeClr val="lt1"/>
          </a:fontRef>
        </p:style>
        <p:txBody>
          <a:bodyPr lIns="71998" tIns="45719" rIns="0" bIns="4571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Calibri"/>
                <a:ea typeface="+mn-ea"/>
                <a:cs typeface="Arial" panose="020B0604020202020204" pitchFamily="34" charset="0"/>
              </a:rPr>
              <a:t>Entesis apendiculares afectadas más habitualmente en APs</a:t>
            </a:r>
            <a:r>
              <a:rPr kumimoji="0" lang="es-ES" sz="1600" b="0" i="0" u="none" strike="noStrike" kern="1200" cap="none" spc="0" normalizeH="0" baseline="30000" noProof="0">
                <a:ln>
                  <a:noFill/>
                </a:ln>
                <a:solidFill>
                  <a:prstClr val="white"/>
                </a:solidFill>
                <a:effectLst/>
                <a:uLnTx/>
                <a:uFillTx/>
                <a:latin typeface="Calibri"/>
                <a:ea typeface="+mn-ea"/>
                <a:cs typeface="Arial" panose="020B0604020202020204" pitchFamily="34" charset="0"/>
              </a:rPr>
              <a:t>3</a:t>
            </a:r>
          </a:p>
        </p:txBody>
      </p:sp>
      <p:sp>
        <p:nvSpPr>
          <p:cNvPr id="81" name="CuadroTexto 80">
            <a:extLst>
              <a:ext uri="{FF2B5EF4-FFF2-40B4-BE49-F238E27FC236}">
                <a16:creationId xmlns:a16="http://schemas.microsoft.com/office/drawing/2014/main" id="{F76168D8-02DA-3245-A908-DFD97351280D}"/>
              </a:ext>
            </a:extLst>
          </p:cNvPr>
          <p:cNvSpPr txBox="1"/>
          <p:nvPr/>
        </p:nvSpPr>
        <p:spPr>
          <a:xfrm>
            <a:off x="1025013" y="2684502"/>
            <a:ext cx="2922393" cy="401775"/>
          </a:xfrm>
          <a:prstGeom prst="rect">
            <a:avLst/>
          </a:prstGeom>
          <a:noFill/>
        </p:spPr>
        <p:txBody>
          <a:bodyPr wrap="square" lIns="91438"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9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Detección</a:t>
            </a:r>
            <a:r>
              <a:rPr kumimoji="0" lang="es-ES" sz="1900" b="1" i="0" u="none" strike="noStrike" kern="1200" cap="none" spc="0" normalizeH="0" baseline="30000" noProof="0">
                <a:ln>
                  <a:noFill/>
                </a:ln>
                <a:solidFill>
                  <a:prstClr val="white"/>
                </a:solidFill>
                <a:effectLst/>
                <a:uLnTx/>
                <a:uFillTx/>
                <a:latin typeface="Calibri"/>
                <a:ea typeface="+mn-ea"/>
                <a:cs typeface="Times New Roman" panose="02020603050405020304" pitchFamily="18" charset="0"/>
              </a:rPr>
              <a:t>2</a:t>
            </a:r>
            <a:endParaRPr kumimoji="0" lang="es-ES" sz="1900" b="1" i="0" u="none" strike="noStrike" kern="1200" cap="none" spc="0" normalizeH="0" baseline="3000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50" name="CuadroTexto 11">
            <a:extLst>
              <a:ext uri="{FF2B5EF4-FFF2-40B4-BE49-F238E27FC236}">
                <a16:creationId xmlns:a16="http://schemas.microsoft.com/office/drawing/2014/main" id="{79BF8903-3A59-4A85-8E8A-AF3F1A344661}"/>
              </a:ext>
            </a:extLst>
          </p:cNvPr>
          <p:cNvSpPr txBox="1"/>
          <p:nvPr/>
        </p:nvSpPr>
        <p:spPr>
          <a:xfrm>
            <a:off x="3403690" y="4460729"/>
            <a:ext cx="857959" cy="287771"/>
          </a:xfrm>
          <a:prstGeom prst="rect">
            <a:avLst/>
          </a:prstGeom>
          <a:noFill/>
        </p:spPr>
        <p:txBody>
          <a:bodyPr wrap="square" lIns="0" tIns="45719" rIns="91438" bIns="45719" anchor="t">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lang="es-ES" sz="1200" dirty="0">
                <a:solidFill>
                  <a:srgbClr val="1EB09F"/>
                </a:solidFill>
                <a:latin typeface="Calibri"/>
                <a:ea typeface="Calibri" panose="020F0502020204030204" pitchFamily="34" charset="0"/>
                <a:cs typeface="Times New Roman"/>
              </a:rPr>
              <a:t>Pelvis</a:t>
            </a:r>
            <a:endParaRPr kumimoji="0" lang="es-ES" sz="1200" b="0" i="0" u="none" strike="noStrike" kern="1200" cap="none" spc="0" normalizeH="0" baseline="0" noProof="0" dirty="0">
              <a:ln>
                <a:noFill/>
              </a:ln>
              <a:solidFill>
                <a:srgbClr val="1EB09F"/>
              </a:solidFill>
              <a:effectLst/>
              <a:uLnTx/>
              <a:uFillTx/>
              <a:latin typeface="Calibri"/>
              <a:ea typeface="Calibri" panose="020F0502020204030204" pitchFamily="34" charset="0"/>
              <a:cs typeface="Times New Roman"/>
            </a:endParaRPr>
          </a:p>
        </p:txBody>
      </p:sp>
      <p:pic>
        <p:nvPicPr>
          <p:cNvPr id="52" name="Gráfico 63">
            <a:extLst>
              <a:ext uri="{FF2B5EF4-FFF2-40B4-BE49-F238E27FC236}">
                <a16:creationId xmlns:a16="http://schemas.microsoft.com/office/drawing/2014/main" id="{4F6893B9-86A2-407A-A843-34D2E021C9C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3094529" y="4436634"/>
            <a:ext cx="279731" cy="328205"/>
          </a:xfrm>
          <a:prstGeom prst="rect">
            <a:avLst/>
          </a:prstGeom>
        </p:spPr>
      </p:pic>
    </p:spTree>
    <p:extLst>
      <p:ext uri="{BB962C8B-B14F-4D97-AF65-F5344CB8AC3E}">
        <p14:creationId xmlns:p14="http://schemas.microsoft.com/office/powerpoint/2010/main" val="2687067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CAC5E160-D5E4-C647-B8DD-438404E755C6}"/>
              </a:ext>
            </a:extLst>
          </p:cNvPr>
          <p:cNvSpPr>
            <a:spLocks noGrp="1"/>
          </p:cNvSpPr>
          <p:nvPr>
            <p:ph type="title"/>
          </p:nvPr>
        </p:nvSpPr>
        <p:spPr/>
        <p:txBody>
          <a:bodyPr>
            <a:normAutofit/>
          </a:bodyPr>
          <a:lstStyle/>
          <a:p>
            <a:r>
              <a:rPr lang="es-ES"/>
              <a:t>Dactilitis: hinchazón de todo un dedo</a:t>
            </a:r>
            <a:endParaRPr lang="es-ES" baseline="30000"/>
          </a:p>
        </p:txBody>
      </p:sp>
      <p:sp>
        <p:nvSpPr>
          <p:cNvPr id="3" name="Marcador de contenido 2">
            <a:extLst>
              <a:ext uri="{FF2B5EF4-FFF2-40B4-BE49-F238E27FC236}">
                <a16:creationId xmlns:a16="http://schemas.microsoft.com/office/drawing/2014/main" id="{0DB9D55D-86A3-42AC-91F6-7AA8ABF2FF9F}"/>
              </a:ext>
            </a:extLst>
          </p:cNvPr>
          <p:cNvSpPr>
            <a:spLocks noGrp="1"/>
          </p:cNvSpPr>
          <p:nvPr>
            <p:ph idx="1"/>
          </p:nvPr>
        </p:nvSpPr>
        <p:spPr>
          <a:xfrm>
            <a:off x="1702495" y="1216856"/>
            <a:ext cx="8390739" cy="893303"/>
          </a:xfrm>
        </p:spPr>
        <p:txBody>
          <a:bodyPr vert="horz" lIns="91440" tIns="45720" rIns="91440" bIns="45720" rtlCol="0" anchor="t">
            <a:normAutofit/>
          </a:bodyPr>
          <a:lstStyle/>
          <a:p>
            <a:pPr>
              <a:buClr>
                <a:srgbClr val="009692"/>
              </a:buClr>
            </a:pPr>
            <a:r>
              <a:rPr lang="es-ES" sz="2000" dirty="0">
                <a:latin typeface="Arial"/>
                <a:ea typeface="Calibri" panose="020F0502020204030204" pitchFamily="34" charset="0"/>
                <a:cs typeface="Times New Roman"/>
              </a:rPr>
              <a:t>Ocurre en un 50</a:t>
            </a:r>
            <a:r>
              <a:rPr lang="es-ES" dirty="0">
                <a:latin typeface="Arial"/>
                <a:ea typeface="Calibri" panose="020F0502020204030204" pitchFamily="34" charset="0"/>
                <a:cs typeface="Times New Roman"/>
              </a:rPr>
              <a:t> </a:t>
            </a:r>
            <a:r>
              <a:rPr lang="es-ES" sz="2000" dirty="0">
                <a:latin typeface="Arial"/>
                <a:ea typeface="Calibri" panose="020F0502020204030204" pitchFamily="34" charset="0"/>
                <a:cs typeface="Times New Roman"/>
              </a:rPr>
              <a:t>% de los </a:t>
            </a:r>
            <a:r>
              <a:rPr lang="es-ES" dirty="0">
                <a:latin typeface="Arial"/>
                <a:ea typeface="Calibri" panose="020F0502020204030204" pitchFamily="34" charset="0"/>
                <a:cs typeface="Times New Roman"/>
              </a:rPr>
              <a:t>pacientes.</a:t>
            </a:r>
            <a:r>
              <a:rPr lang="es-ES" baseline="30000" dirty="0">
                <a:latin typeface="Arial"/>
                <a:ea typeface="Calibri" panose="020F0502020204030204" pitchFamily="34" charset="0"/>
                <a:cs typeface="Times New Roman"/>
              </a:rPr>
              <a:t>1</a:t>
            </a:r>
            <a:endParaRPr lang="es-ES" sz="2000" baseline="30000" dirty="0">
              <a:latin typeface="Arial"/>
              <a:ea typeface="Calibri" panose="020F0502020204030204" pitchFamily="34" charset="0"/>
              <a:cs typeface="Times New Roman"/>
            </a:endParaRPr>
          </a:p>
          <a:p>
            <a:pPr>
              <a:buClr>
                <a:srgbClr val="009692"/>
              </a:buClr>
            </a:pPr>
            <a:r>
              <a:rPr lang="es-ES" sz="2000" dirty="0">
                <a:latin typeface="Arial"/>
                <a:cs typeface="Times New Roman"/>
              </a:rPr>
              <a:t>Es un marcador de la progresión de la </a:t>
            </a:r>
            <a:r>
              <a:rPr lang="es-ES" dirty="0">
                <a:latin typeface="Arial"/>
                <a:cs typeface="Times New Roman"/>
              </a:rPr>
              <a:t>enfermedad.</a:t>
            </a:r>
            <a:r>
              <a:rPr lang="es-ES" baseline="30000" dirty="0">
                <a:latin typeface="Arial"/>
                <a:cs typeface="Times New Roman"/>
              </a:rPr>
              <a:t>1</a:t>
            </a:r>
            <a:endParaRPr lang="es-ES" sz="2000" baseline="30000" dirty="0">
              <a:cs typeface="Times New Roman" panose="02020603050405020304" pitchFamily="18" charset="0"/>
            </a:endParaRPr>
          </a:p>
        </p:txBody>
      </p:sp>
      <p:sp>
        <p:nvSpPr>
          <p:cNvPr id="6" name="Marcador de contenido 5">
            <a:extLst>
              <a:ext uri="{FF2B5EF4-FFF2-40B4-BE49-F238E27FC236}">
                <a16:creationId xmlns:a16="http://schemas.microsoft.com/office/drawing/2014/main" id="{48951413-66D0-43F4-B9D4-CBABB6B6F83B}"/>
              </a:ext>
            </a:extLst>
          </p:cNvPr>
          <p:cNvSpPr>
            <a:spLocks noGrp="1"/>
          </p:cNvSpPr>
          <p:nvPr>
            <p:ph type="body" sz="quarter" idx="13"/>
          </p:nvPr>
        </p:nvSpPr>
        <p:spPr>
          <a:xfrm>
            <a:off x="359653" y="6277936"/>
            <a:ext cx="10883900" cy="231998"/>
          </a:xfrm>
        </p:spPr>
        <p:txBody>
          <a:bodyPr>
            <a:noAutofit/>
          </a:bodyPr>
          <a:lstStyle/>
          <a:p>
            <a:pPr marL="0" indent="0">
              <a:spcBef>
                <a:spcPts val="0"/>
              </a:spcBef>
              <a:buNone/>
            </a:pPr>
            <a:r>
              <a:rPr lang="es-ES" sz="1000" b="1">
                <a:solidFill>
                  <a:schemeClr val="tx1">
                    <a:lumMod val="50000"/>
                    <a:lumOff val="50000"/>
                  </a:schemeClr>
                </a:solidFill>
                <a:latin typeface="+mn-lt"/>
              </a:rPr>
              <a:t>1</a:t>
            </a:r>
            <a:r>
              <a:rPr lang="es-ES" sz="1000">
                <a:solidFill>
                  <a:schemeClr val="tx1">
                    <a:lumMod val="50000"/>
                    <a:lumOff val="50000"/>
                  </a:schemeClr>
                </a:solidFill>
                <a:latin typeface="+mn-lt"/>
              </a:rPr>
              <a:t>. Zhang A, et al.. Clin </a:t>
            </a:r>
            <a:r>
              <a:rPr lang="es-ES" sz="1000" err="1">
                <a:solidFill>
                  <a:schemeClr val="tx1">
                    <a:lumMod val="50000"/>
                    <a:lumOff val="50000"/>
                  </a:schemeClr>
                </a:solidFill>
                <a:latin typeface="+mn-lt"/>
              </a:rPr>
              <a:t>Dermatol</a:t>
            </a:r>
            <a:r>
              <a:rPr lang="es-ES" sz="1000">
                <a:solidFill>
                  <a:schemeClr val="tx1">
                    <a:lumMod val="50000"/>
                    <a:lumOff val="50000"/>
                  </a:schemeClr>
                </a:solidFill>
                <a:latin typeface="+mn-lt"/>
              </a:rPr>
              <a:t>. 2018 Jul-Aug;36(4):551-560.  2. </a:t>
            </a:r>
            <a:r>
              <a:rPr lang="es-ES" sz="1000" err="1">
                <a:solidFill>
                  <a:schemeClr val="tx1">
                    <a:lumMod val="50000"/>
                    <a:lumOff val="50000"/>
                  </a:schemeClr>
                </a:solidFill>
                <a:latin typeface="+mn-lt"/>
              </a:rPr>
              <a:t>Kaeley</a:t>
            </a:r>
            <a:r>
              <a:rPr lang="es-ES" sz="1000">
                <a:solidFill>
                  <a:schemeClr val="tx1">
                    <a:lumMod val="50000"/>
                    <a:lumOff val="50000"/>
                  </a:schemeClr>
                </a:solidFill>
                <a:latin typeface="+mn-lt"/>
              </a:rPr>
              <a:t> GS, et al. </a:t>
            </a:r>
            <a:r>
              <a:rPr lang="es-ES" sz="1000" err="1">
                <a:solidFill>
                  <a:schemeClr val="tx1">
                    <a:lumMod val="50000"/>
                    <a:lumOff val="50000"/>
                  </a:schemeClr>
                </a:solidFill>
                <a:latin typeface="+mn-lt"/>
              </a:rPr>
              <a:t>Dactylitis</a:t>
            </a:r>
            <a:r>
              <a:rPr lang="es-ES" sz="1000">
                <a:solidFill>
                  <a:schemeClr val="tx1">
                    <a:lumMod val="50000"/>
                    <a:lumOff val="50000"/>
                  </a:schemeClr>
                </a:solidFill>
                <a:latin typeface="+mn-lt"/>
              </a:rPr>
              <a:t>: A </a:t>
            </a:r>
            <a:r>
              <a:rPr lang="es-ES" sz="1000" err="1">
                <a:solidFill>
                  <a:schemeClr val="tx1">
                    <a:lumMod val="50000"/>
                    <a:lumOff val="50000"/>
                  </a:schemeClr>
                </a:solidFill>
                <a:latin typeface="+mn-lt"/>
              </a:rPr>
              <a:t>hallmark</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of</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Seminars</a:t>
            </a:r>
            <a:r>
              <a:rPr lang="es-ES" sz="1000">
                <a:solidFill>
                  <a:schemeClr val="tx1">
                    <a:lumMod val="50000"/>
                    <a:lumOff val="50000"/>
                  </a:schemeClr>
                </a:solidFill>
                <a:latin typeface="+mn-lt"/>
              </a:rPr>
              <a:t> in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and </a:t>
            </a:r>
            <a:r>
              <a:rPr lang="es-ES" sz="1000" err="1">
                <a:solidFill>
                  <a:schemeClr val="tx1">
                    <a:lumMod val="50000"/>
                    <a:lumOff val="50000"/>
                  </a:schemeClr>
                </a:solidFill>
                <a:latin typeface="+mn-lt"/>
              </a:rPr>
              <a:t>Rheumatism</a:t>
            </a:r>
            <a:r>
              <a:rPr lang="es-ES" sz="1000">
                <a:solidFill>
                  <a:schemeClr val="tx1">
                    <a:lumMod val="50000"/>
                    <a:lumOff val="50000"/>
                  </a:schemeClr>
                </a:solidFill>
                <a:latin typeface="+mn-lt"/>
              </a:rPr>
              <a:t>. 2018;48:263–73.</a:t>
            </a:r>
          </a:p>
        </p:txBody>
      </p:sp>
      <p:sp>
        <p:nvSpPr>
          <p:cNvPr id="7" name="CuadroTexto 6">
            <a:extLst>
              <a:ext uri="{FF2B5EF4-FFF2-40B4-BE49-F238E27FC236}">
                <a16:creationId xmlns:a16="http://schemas.microsoft.com/office/drawing/2014/main" id="{F1A13ED1-3435-495C-BE33-AD097281E817}"/>
              </a:ext>
            </a:extLst>
          </p:cNvPr>
          <p:cNvSpPr txBox="1"/>
          <p:nvPr/>
        </p:nvSpPr>
        <p:spPr>
          <a:xfrm>
            <a:off x="1299327" y="3486980"/>
            <a:ext cx="3033624" cy="830610"/>
          </a:xfrm>
          <a:prstGeom prst="rect">
            <a:avLst/>
          </a:prstGeom>
          <a:noFill/>
        </p:spPr>
        <p:txBody>
          <a:bodyPr wrap="square" lIns="91438" tIns="45719" rIns="91438" bIns="45719" anchor="t">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500" b="0" i="0" u="none" strike="noStrike" kern="1200" cap="none" spc="0" normalizeH="0" baseline="0" noProof="0" dirty="0">
                <a:ln>
                  <a:noFill/>
                </a:ln>
                <a:solidFill>
                  <a:srgbClr val="7F7F7F"/>
                </a:solidFill>
                <a:effectLst/>
                <a:uLnTx/>
                <a:uFillTx/>
                <a:latin typeface="Calibri"/>
                <a:ea typeface="+mn-ea"/>
                <a:cs typeface="Times New Roman"/>
              </a:rPr>
              <a:t>Se caracteriza por </a:t>
            </a:r>
            <a:r>
              <a:rPr lang="es-ES" sz="1500" dirty="0">
                <a:solidFill>
                  <a:srgbClr val="7F7F7F"/>
                </a:solidFill>
                <a:latin typeface="Calibri"/>
                <a:cs typeface="Times New Roman"/>
              </a:rPr>
              <a:t>dos</a:t>
            </a:r>
            <a:r>
              <a:rPr kumimoji="0" lang="es-ES" sz="1500" b="0" i="0" u="none" strike="noStrike" kern="1200" cap="none" spc="0" normalizeH="0" baseline="0" noProof="0" dirty="0">
                <a:ln>
                  <a:noFill/>
                </a:ln>
                <a:solidFill>
                  <a:srgbClr val="7F7F7F"/>
                </a:solidFill>
                <a:effectLst/>
                <a:uLnTx/>
                <a:uFillTx/>
                <a:latin typeface="Calibri"/>
                <a:ea typeface="+mn-ea"/>
                <a:cs typeface="Times New Roman"/>
              </a:rPr>
              <a:t> o más articulaciones contiguas inflamadas en un solo dedo</a:t>
            </a:r>
            <a:r>
              <a:rPr lang="es-ES" sz="1500" dirty="0">
                <a:solidFill>
                  <a:srgbClr val="7F7F7F"/>
                </a:solidFill>
                <a:latin typeface="Calibri"/>
                <a:cs typeface="Times New Roman"/>
              </a:rPr>
              <a:t>.</a:t>
            </a:r>
            <a:endParaRPr kumimoji="0" lang="es-ES" sz="1500" b="0" i="0" u="none" strike="noStrike" kern="1200" cap="none" spc="0" normalizeH="0" baseline="0" noProof="0" dirty="0">
              <a:ln>
                <a:noFill/>
              </a:ln>
              <a:solidFill>
                <a:srgbClr val="7F7F7F"/>
              </a:solidFill>
              <a:effectLst/>
              <a:uLnTx/>
              <a:uFillTx/>
              <a:latin typeface="Calibri"/>
              <a:ea typeface="Calibri" panose="020F0502020204030204" pitchFamily="34" charset="0"/>
              <a:cs typeface="Times New Roman"/>
            </a:endParaRPr>
          </a:p>
        </p:txBody>
      </p:sp>
      <p:sp>
        <p:nvSpPr>
          <p:cNvPr id="9" name="CuadroTexto 8">
            <a:extLst>
              <a:ext uri="{FF2B5EF4-FFF2-40B4-BE49-F238E27FC236}">
                <a16:creationId xmlns:a16="http://schemas.microsoft.com/office/drawing/2014/main" id="{8E33AF20-BA9D-4733-A53C-B7E7FE8CF6D1}"/>
              </a:ext>
            </a:extLst>
          </p:cNvPr>
          <p:cNvSpPr txBox="1"/>
          <p:nvPr/>
        </p:nvSpPr>
        <p:spPr>
          <a:xfrm>
            <a:off x="1299327" y="4381584"/>
            <a:ext cx="3174703" cy="830610"/>
          </a:xfrm>
          <a:prstGeom prst="rect">
            <a:avLst/>
          </a:prstGeom>
          <a:noFill/>
        </p:spPr>
        <p:txBody>
          <a:bodyPr wrap="square" lIns="91438" tIns="45719" rIns="91438" bIns="45719" anchor="t">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500" b="0" i="0" u="none" strike="noStrike" kern="1200" cap="none" spc="0" normalizeH="0" baseline="0" noProof="0" dirty="0">
                <a:ln>
                  <a:noFill/>
                </a:ln>
                <a:solidFill>
                  <a:srgbClr val="7F7F7F"/>
                </a:solidFill>
                <a:effectLst/>
                <a:uLnTx/>
                <a:uFillTx/>
                <a:latin typeface="Calibri"/>
                <a:ea typeface="+mn-ea"/>
                <a:cs typeface="Times New Roman"/>
              </a:rPr>
              <a:t>Puede verse con un examen simple, comparando las partes afectadas con las no afectadas</a:t>
            </a:r>
            <a:r>
              <a:rPr lang="es-ES" sz="1500" dirty="0">
                <a:solidFill>
                  <a:srgbClr val="7F7F7F"/>
                </a:solidFill>
                <a:latin typeface="Calibri"/>
                <a:cs typeface="Times New Roman"/>
              </a:rPr>
              <a:t>.</a:t>
            </a:r>
            <a:endParaRPr kumimoji="0" lang="es-ES" sz="1500" b="0" i="0" u="none" strike="noStrike" kern="1200" cap="none" spc="0" normalizeH="0" baseline="0" noProof="0" dirty="0">
              <a:ln>
                <a:noFill/>
              </a:ln>
              <a:solidFill>
                <a:srgbClr val="7F7F7F"/>
              </a:solidFill>
              <a:effectLst/>
              <a:uLnTx/>
              <a:uFillTx/>
              <a:latin typeface="Calibri"/>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606DFF7F-0260-4234-96A2-4108B3420768}"/>
              </a:ext>
            </a:extLst>
          </p:cNvPr>
          <p:cNvPicPr>
            <a:picLocks noChangeAspect="1"/>
          </p:cNvPicPr>
          <p:nvPr/>
        </p:nvPicPr>
        <p:blipFill rotWithShape="1">
          <a:blip r:embed="rId3"/>
          <a:srcRect t="10467" r="60454"/>
          <a:stretch/>
        </p:blipFill>
        <p:spPr>
          <a:xfrm>
            <a:off x="5129689" y="3206869"/>
            <a:ext cx="2537449" cy="2286235"/>
          </a:xfrm>
          <a:prstGeom prst="roundRect">
            <a:avLst>
              <a:gd name="adj" fmla="val 7715"/>
            </a:avLst>
          </a:prstGeom>
          <a:ln w="25400">
            <a:solidFill>
              <a:srgbClr val="FFB543"/>
            </a:solidFill>
          </a:ln>
        </p:spPr>
      </p:pic>
      <p:sp>
        <p:nvSpPr>
          <p:cNvPr id="11" name="CuadroTexto 10">
            <a:extLst>
              <a:ext uri="{FF2B5EF4-FFF2-40B4-BE49-F238E27FC236}">
                <a16:creationId xmlns:a16="http://schemas.microsoft.com/office/drawing/2014/main" id="{10C132A3-D801-493B-8A26-D86FDB1FEE76}"/>
              </a:ext>
            </a:extLst>
          </p:cNvPr>
          <p:cNvSpPr txBox="1"/>
          <p:nvPr/>
        </p:nvSpPr>
        <p:spPr>
          <a:xfrm>
            <a:off x="5407992" y="5594800"/>
            <a:ext cx="6096000" cy="261608"/>
          </a:xfrm>
          <a:prstGeom prst="rect">
            <a:avLst/>
          </a:prstGeom>
          <a:noFill/>
        </p:spPr>
        <p:txBody>
          <a:bodyPr wrap="square" lIns="91438" tIns="45719" rIns="91438" bIns="45719">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7F7F7F"/>
                </a:solidFill>
                <a:effectLst/>
                <a:uLnTx/>
                <a:uFillTx/>
                <a:latin typeface="Calibri"/>
                <a:ea typeface="+mn-ea"/>
                <a:cs typeface="Arial" panose="020B0604020202020204" pitchFamily="34" charset="0"/>
              </a:rPr>
              <a:t>Figura 1 de </a:t>
            </a:r>
            <a:r>
              <a:rPr kumimoji="0" lang="es-ES" sz="1100" b="0" i="0" u="none" strike="noStrike" kern="1200" cap="none" spc="0" normalizeH="0" baseline="0" noProof="0" err="1">
                <a:ln>
                  <a:noFill/>
                </a:ln>
                <a:solidFill>
                  <a:srgbClr val="7F7F7F"/>
                </a:solidFill>
                <a:effectLst/>
                <a:uLnTx/>
                <a:uFillTx/>
                <a:latin typeface="Calibri"/>
                <a:ea typeface="+mn-ea"/>
                <a:cs typeface="Arial" panose="020B0604020202020204" pitchFamily="34" charset="0"/>
              </a:rPr>
              <a:t>Kaeley</a:t>
            </a:r>
            <a:r>
              <a:rPr kumimoji="0" lang="es-ES" sz="1100" b="0" i="0" u="none" strike="noStrike" kern="1200" cap="none" spc="0" normalizeH="0" baseline="0" noProof="0">
                <a:ln>
                  <a:noFill/>
                </a:ln>
                <a:solidFill>
                  <a:srgbClr val="7F7F7F"/>
                </a:solidFill>
                <a:effectLst/>
                <a:uLnTx/>
                <a:uFillTx/>
                <a:latin typeface="Calibri"/>
                <a:ea typeface="+mn-ea"/>
                <a:cs typeface="Arial" panose="020B0604020202020204" pitchFamily="34" charset="0"/>
              </a:rPr>
              <a:t> G.S, et al.</a:t>
            </a:r>
            <a:r>
              <a:rPr kumimoji="0" lang="es-ES" sz="1100" b="0" i="0" u="none" strike="noStrike" kern="1200" cap="none" spc="0" normalizeH="0" baseline="30000" noProof="0">
                <a:ln>
                  <a:noFill/>
                </a:ln>
                <a:solidFill>
                  <a:srgbClr val="7F7F7F"/>
                </a:solidFill>
                <a:effectLst/>
                <a:uLnTx/>
                <a:uFillTx/>
                <a:latin typeface="Calibri"/>
                <a:ea typeface="+mn-ea"/>
                <a:cs typeface="Arial" panose="020B0604020202020204" pitchFamily="34" charset="0"/>
              </a:rPr>
              <a:t>2</a:t>
            </a:r>
            <a:endParaRPr kumimoji="0" lang="es-ES" sz="1800" b="0" i="0" u="none" strike="noStrike" kern="1200" cap="none" spc="0" normalizeH="0" baseline="30000" noProof="0">
              <a:ln>
                <a:noFill/>
              </a:ln>
              <a:solidFill>
                <a:srgbClr val="7F7F7F"/>
              </a:solidFill>
              <a:effectLst/>
              <a:uLnTx/>
              <a:uFillTx/>
              <a:latin typeface="Calibri"/>
              <a:ea typeface="+mn-ea"/>
              <a:cs typeface="Arial" panose="020B0604020202020204" pitchFamily="34" charset="0"/>
            </a:endParaRPr>
          </a:p>
        </p:txBody>
      </p:sp>
      <p:pic>
        <p:nvPicPr>
          <p:cNvPr id="15" name="Imagen 14">
            <a:extLst>
              <a:ext uri="{FF2B5EF4-FFF2-40B4-BE49-F238E27FC236}">
                <a16:creationId xmlns:a16="http://schemas.microsoft.com/office/drawing/2014/main" id="{2E12BC58-423A-324D-ABF6-C064098D1CFA}"/>
              </a:ext>
            </a:extLst>
          </p:cNvPr>
          <p:cNvPicPr>
            <a:picLocks noChangeAspect="1"/>
          </p:cNvPicPr>
          <p:nvPr/>
        </p:nvPicPr>
        <p:blipFill rotWithShape="1">
          <a:blip r:embed="rId3"/>
          <a:srcRect l="42525" t="10467" r="2203"/>
          <a:stretch/>
        </p:blipFill>
        <p:spPr>
          <a:xfrm>
            <a:off x="7957461" y="3206869"/>
            <a:ext cx="3546532" cy="2286236"/>
          </a:xfrm>
          <a:prstGeom prst="roundRect">
            <a:avLst>
              <a:gd name="adj" fmla="val 8567"/>
            </a:avLst>
          </a:prstGeom>
          <a:ln w="25400">
            <a:solidFill>
              <a:srgbClr val="FFB543"/>
            </a:solidFill>
          </a:ln>
        </p:spPr>
      </p:pic>
      <p:sp>
        <p:nvSpPr>
          <p:cNvPr id="16" name="Elipse 15">
            <a:extLst>
              <a:ext uri="{FF2B5EF4-FFF2-40B4-BE49-F238E27FC236}">
                <a16:creationId xmlns:a16="http://schemas.microsoft.com/office/drawing/2014/main" id="{4690950F-65A8-7F4C-8A5C-0526C20CE98A}"/>
              </a:ext>
            </a:extLst>
          </p:cNvPr>
          <p:cNvSpPr/>
          <p:nvPr/>
        </p:nvSpPr>
        <p:spPr>
          <a:xfrm>
            <a:off x="4928567" y="3034663"/>
            <a:ext cx="463668" cy="463668"/>
          </a:xfrm>
          <a:prstGeom prst="ellipse">
            <a:avLst/>
          </a:prstGeom>
          <a:solidFill>
            <a:srgbClr val="FFB5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Calibri"/>
                <a:ea typeface="+mn-ea"/>
                <a:cs typeface="+mn-cs"/>
              </a:rPr>
              <a:t>A</a:t>
            </a:r>
          </a:p>
        </p:txBody>
      </p:sp>
      <p:sp>
        <p:nvSpPr>
          <p:cNvPr id="17" name="Elipse 16">
            <a:extLst>
              <a:ext uri="{FF2B5EF4-FFF2-40B4-BE49-F238E27FC236}">
                <a16:creationId xmlns:a16="http://schemas.microsoft.com/office/drawing/2014/main" id="{54E0D080-77A2-6146-BE43-59F04004C63B}"/>
              </a:ext>
            </a:extLst>
          </p:cNvPr>
          <p:cNvSpPr/>
          <p:nvPr/>
        </p:nvSpPr>
        <p:spPr>
          <a:xfrm>
            <a:off x="7737083" y="3034663"/>
            <a:ext cx="463668" cy="463668"/>
          </a:xfrm>
          <a:prstGeom prst="ellipse">
            <a:avLst/>
          </a:prstGeom>
          <a:solidFill>
            <a:srgbClr val="FFB5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Calibri"/>
                <a:ea typeface="+mn-ea"/>
                <a:cs typeface="+mn-cs"/>
              </a:rPr>
              <a:t>B</a:t>
            </a:r>
          </a:p>
        </p:txBody>
      </p:sp>
      <p:sp>
        <p:nvSpPr>
          <p:cNvPr id="18" name="Rectángulo redondeado 17">
            <a:extLst>
              <a:ext uri="{FF2B5EF4-FFF2-40B4-BE49-F238E27FC236}">
                <a16:creationId xmlns:a16="http://schemas.microsoft.com/office/drawing/2014/main" id="{97F11398-623E-7F4B-91B5-6F25F30FA20E}"/>
              </a:ext>
            </a:extLst>
          </p:cNvPr>
          <p:cNvSpPr/>
          <p:nvPr/>
        </p:nvSpPr>
        <p:spPr>
          <a:xfrm>
            <a:off x="768863" y="2954312"/>
            <a:ext cx="3927872" cy="2312189"/>
          </a:xfrm>
          <a:prstGeom prst="roundRect">
            <a:avLst>
              <a:gd name="adj" fmla="val 12833"/>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30000" noProof="0">
              <a:ln>
                <a:noFill/>
              </a:ln>
              <a:solidFill>
                <a:srgbClr val="7F7F7F"/>
              </a:solidFill>
              <a:effectLst/>
              <a:uLnTx/>
              <a:uFillTx/>
              <a:latin typeface="Calibri"/>
              <a:ea typeface="+mn-ea"/>
              <a:cs typeface="+mn-cs"/>
            </a:endParaRPr>
          </a:p>
        </p:txBody>
      </p:sp>
      <p:sp>
        <p:nvSpPr>
          <p:cNvPr id="20" name="Rectángulo redondeado 87">
            <a:extLst>
              <a:ext uri="{FF2B5EF4-FFF2-40B4-BE49-F238E27FC236}">
                <a16:creationId xmlns:a16="http://schemas.microsoft.com/office/drawing/2014/main" id="{2B0A388D-7D1C-4240-ACFD-EF088B762CF2}"/>
              </a:ext>
            </a:extLst>
          </p:cNvPr>
          <p:cNvSpPr/>
          <p:nvPr/>
        </p:nvSpPr>
        <p:spPr>
          <a:xfrm>
            <a:off x="5407993" y="2417237"/>
            <a:ext cx="5670316" cy="515731"/>
          </a:xfrm>
          <a:prstGeom prst="roundRect">
            <a:avLst>
              <a:gd name="adj" fmla="val 50000"/>
            </a:avLst>
          </a:prstGeom>
          <a:solidFill>
            <a:srgbClr val="FFB54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effectLst/>
                <a:uLnTx/>
                <a:uFillTx/>
                <a:latin typeface="Calibri"/>
                <a:ea typeface="+mn-ea"/>
                <a:cs typeface="+mn-cs"/>
              </a:rPr>
              <a:t>Imágenes de dedo del pie y pulgar con dactilitis</a:t>
            </a:r>
            <a:r>
              <a:rPr lang="es-ES" sz="1500" dirty="0">
                <a:latin typeface="Calibri"/>
              </a:rPr>
              <a:t>:</a:t>
            </a:r>
            <a:r>
              <a:rPr kumimoji="0" lang="es-ES" sz="1500" b="0" i="0" u="none" strike="noStrike" kern="1200" cap="none" spc="0" normalizeH="0" baseline="0" noProof="0" dirty="0">
                <a:ln>
                  <a:noFill/>
                </a:ln>
                <a:effectLst/>
                <a:uLnTx/>
                <a:uFillTx/>
                <a:latin typeface="Calibri"/>
                <a:ea typeface="+mn-ea"/>
                <a:cs typeface="+mn-cs"/>
              </a:rPr>
              <a:t> </a:t>
            </a:r>
            <a:r>
              <a:rPr kumimoji="0" lang="es-ES" sz="1500" b="1" i="0" u="none" strike="noStrike" kern="1200" cap="none" spc="0" normalizeH="0" baseline="0" noProof="0" dirty="0">
                <a:ln>
                  <a:noFill/>
                </a:ln>
                <a:solidFill>
                  <a:srgbClr val="1EB09F"/>
                </a:solidFill>
                <a:effectLst/>
                <a:uLnTx/>
                <a:uFillTx/>
                <a:latin typeface="Calibri"/>
                <a:ea typeface="+mn-ea"/>
                <a:cs typeface="+mn-cs"/>
              </a:rPr>
              <a:t>A)</a:t>
            </a:r>
            <a:r>
              <a:rPr kumimoji="0" lang="es-ES" sz="1500" b="0" i="0" u="none" strike="noStrike" kern="1200" cap="none" spc="0" normalizeH="0" baseline="0" noProof="0" dirty="0">
                <a:ln>
                  <a:noFill/>
                </a:ln>
                <a:effectLst/>
                <a:uLnTx/>
                <a:uFillTx/>
                <a:latin typeface="Calibri"/>
                <a:ea typeface="+mn-ea"/>
                <a:cs typeface="+mn-cs"/>
              </a:rPr>
              <a:t> dactilitis en el 4º dedo del pie derecho. </a:t>
            </a:r>
            <a:r>
              <a:rPr kumimoji="0" lang="es-ES" sz="1500" b="1" i="0" u="none" strike="noStrike" kern="1200" cap="none" spc="0" normalizeH="0" baseline="0" noProof="0" dirty="0">
                <a:ln>
                  <a:noFill/>
                </a:ln>
                <a:solidFill>
                  <a:srgbClr val="1EB09F"/>
                </a:solidFill>
                <a:effectLst/>
                <a:uLnTx/>
                <a:uFillTx/>
                <a:latin typeface="Calibri"/>
                <a:ea typeface="+mn-ea"/>
                <a:cs typeface="+mn-cs"/>
              </a:rPr>
              <a:t>B)</a:t>
            </a:r>
            <a:r>
              <a:rPr kumimoji="0" lang="es-ES" sz="1500" b="0" i="0" u="none" strike="noStrike" kern="1200" cap="none" spc="0" normalizeH="0" baseline="0" noProof="0" dirty="0">
                <a:ln>
                  <a:noFill/>
                </a:ln>
                <a:effectLst/>
                <a:uLnTx/>
                <a:uFillTx/>
                <a:latin typeface="Calibri"/>
                <a:ea typeface="+mn-ea"/>
                <a:cs typeface="+mn-cs"/>
              </a:rPr>
              <a:t> dactilitis en el pulgar izquierdo</a:t>
            </a:r>
            <a:r>
              <a:rPr kumimoji="0" lang="es-ES" sz="1500" b="0" i="0" u="none" strike="noStrike" kern="1200" cap="none" spc="0" normalizeH="0" baseline="30000" noProof="0" dirty="0">
                <a:ln>
                  <a:noFill/>
                </a:ln>
                <a:effectLst/>
                <a:uLnTx/>
                <a:uFillTx/>
                <a:latin typeface="Calibri"/>
                <a:ea typeface="+mn-ea"/>
                <a:cs typeface="+mn-cs"/>
              </a:rPr>
              <a:t>2</a:t>
            </a:r>
          </a:p>
        </p:txBody>
      </p:sp>
      <p:pic>
        <p:nvPicPr>
          <p:cNvPr id="27" name="Gráfico 26">
            <a:extLst>
              <a:ext uri="{FF2B5EF4-FFF2-40B4-BE49-F238E27FC236}">
                <a16:creationId xmlns:a16="http://schemas.microsoft.com/office/drawing/2014/main" id="{2B9DE8FD-0515-2345-8C4E-6727FE10832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1019597" y="3503580"/>
            <a:ext cx="279731" cy="328205"/>
          </a:xfrm>
          <a:prstGeom prst="rect">
            <a:avLst/>
          </a:prstGeom>
        </p:spPr>
      </p:pic>
      <p:pic>
        <p:nvPicPr>
          <p:cNvPr id="30" name="Gráfico 29">
            <a:extLst>
              <a:ext uri="{FF2B5EF4-FFF2-40B4-BE49-F238E27FC236}">
                <a16:creationId xmlns:a16="http://schemas.microsoft.com/office/drawing/2014/main" id="{DA4F9285-FCE2-8543-A0F2-43D9096A2BD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a:off x="1019597" y="4382812"/>
            <a:ext cx="279731" cy="328205"/>
          </a:xfrm>
          <a:prstGeom prst="rect">
            <a:avLst/>
          </a:prstGeom>
        </p:spPr>
      </p:pic>
      <p:sp>
        <p:nvSpPr>
          <p:cNvPr id="32" name="Rectángulo redondeado 31">
            <a:extLst>
              <a:ext uri="{FF2B5EF4-FFF2-40B4-BE49-F238E27FC236}">
                <a16:creationId xmlns:a16="http://schemas.microsoft.com/office/drawing/2014/main" id="{D2F47579-3DC0-3044-8605-5BD3773B32EF}"/>
              </a:ext>
            </a:extLst>
          </p:cNvPr>
          <p:cNvSpPr/>
          <p:nvPr/>
        </p:nvSpPr>
        <p:spPr>
          <a:xfrm>
            <a:off x="588995" y="2936508"/>
            <a:ext cx="4107740" cy="390251"/>
          </a:xfrm>
          <a:prstGeom prst="roundRect">
            <a:avLst>
              <a:gd name="adj" fmla="val 33141"/>
            </a:avLst>
          </a:prstGeom>
          <a:solidFill>
            <a:srgbClr val="1EB09F"/>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30000" noProof="0">
              <a:ln>
                <a:noFill/>
              </a:ln>
              <a:solidFill>
                <a:srgbClr val="7F7F7F"/>
              </a:solidFill>
              <a:effectLst/>
              <a:uLnTx/>
              <a:uFillTx/>
              <a:latin typeface="Calibri"/>
              <a:ea typeface="+mn-ea"/>
              <a:cs typeface="+mn-cs"/>
            </a:endParaRPr>
          </a:p>
        </p:txBody>
      </p:sp>
      <p:sp>
        <p:nvSpPr>
          <p:cNvPr id="33" name="CuadroTexto 32">
            <a:extLst>
              <a:ext uri="{FF2B5EF4-FFF2-40B4-BE49-F238E27FC236}">
                <a16:creationId xmlns:a16="http://schemas.microsoft.com/office/drawing/2014/main" id="{AD92DF14-CD08-1C42-BA83-92717A57759A}"/>
              </a:ext>
            </a:extLst>
          </p:cNvPr>
          <p:cNvSpPr txBox="1"/>
          <p:nvPr/>
        </p:nvSpPr>
        <p:spPr>
          <a:xfrm>
            <a:off x="1034146" y="2926853"/>
            <a:ext cx="2922393" cy="401775"/>
          </a:xfrm>
          <a:prstGeom prst="rect">
            <a:avLst/>
          </a:prstGeom>
          <a:noFill/>
        </p:spPr>
        <p:txBody>
          <a:bodyPr wrap="square" lIns="91438" tIns="45719" rIns="91438" bIns="45719">
            <a:spAutoFit/>
          </a:bodyPr>
          <a:lstStyle/>
          <a:p>
            <a:pPr marL="0" marR="0" lvl="0" indent="0" algn="l" defTabSz="914400" rtl="0" eaLnBrk="1" fontAlgn="auto" latinLnBrk="0" hangingPunct="1">
              <a:lnSpc>
                <a:spcPct val="107000"/>
              </a:lnSpc>
              <a:spcBef>
                <a:spcPts val="0"/>
              </a:spcBef>
              <a:spcAft>
                <a:spcPts val="1067"/>
              </a:spcAft>
              <a:buClrTx/>
              <a:buSzTx/>
              <a:buFontTx/>
              <a:buNone/>
              <a:tabLst/>
              <a:defRPr/>
            </a:pPr>
            <a:r>
              <a:rPr kumimoji="0" lang="es-ES" sz="1900" b="1"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Detección</a:t>
            </a:r>
            <a:r>
              <a:rPr kumimoji="0" lang="es-ES" sz="1900" b="1" i="0" u="none" strike="noStrike" kern="1200" cap="none" spc="0" normalizeH="0" baseline="30000" noProof="0">
                <a:ln>
                  <a:noFill/>
                </a:ln>
                <a:solidFill>
                  <a:prstClr val="white"/>
                </a:solidFill>
                <a:effectLst/>
                <a:uLnTx/>
                <a:uFillTx/>
                <a:latin typeface="Calibri"/>
                <a:ea typeface="+mn-ea"/>
                <a:cs typeface="Times New Roman" panose="02020603050405020304" pitchFamily="18" charset="0"/>
              </a:rPr>
              <a:t>1</a:t>
            </a:r>
            <a:endParaRPr kumimoji="0" lang="es-ES" sz="1900" b="1" i="0" u="none" strike="noStrike" kern="1200" cap="none" spc="0" normalizeH="0" baseline="3000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572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Diagnóstico de la artritis </a:t>
            </a:r>
            <a:r>
              <a:rPr lang="es-ES" err="1"/>
              <a:t>psoriásica</a:t>
            </a:r>
            <a:endParaRPr lang="es-ES"/>
          </a:p>
        </p:txBody>
      </p:sp>
      <p:sp>
        <p:nvSpPr>
          <p:cNvPr id="4" name="Marcador de texto 3"/>
          <p:cNvSpPr>
            <a:spLocks noGrp="1"/>
          </p:cNvSpPr>
          <p:nvPr>
            <p:ph type="body" sz="quarter" idx="13"/>
          </p:nvPr>
        </p:nvSpPr>
        <p:spPr/>
        <p:txBody>
          <a:bodyPr/>
          <a:lstStyle/>
          <a:p>
            <a:r>
              <a:rPr lang="es-ES"/>
              <a:t>Criterios CASPAR</a:t>
            </a:r>
          </a:p>
        </p:txBody>
      </p:sp>
      <p:sp>
        <p:nvSpPr>
          <p:cNvPr id="6" name="Marcador de contenido 2">
            <a:extLst>
              <a:ext uri="{FF2B5EF4-FFF2-40B4-BE49-F238E27FC236}">
                <a16:creationId xmlns:a16="http://schemas.microsoft.com/office/drawing/2014/main" id="{27932C71-16BE-928F-E900-324D491AFCA7}"/>
              </a:ext>
            </a:extLst>
          </p:cNvPr>
          <p:cNvSpPr txBox="1">
            <a:spLocks/>
          </p:cNvSpPr>
          <p:nvPr/>
        </p:nvSpPr>
        <p:spPr>
          <a:xfrm>
            <a:off x="1016401" y="1478136"/>
            <a:ext cx="10661794" cy="4586986"/>
          </a:xfrm>
          <a:prstGeom prst="rect">
            <a:avLst/>
          </a:prstGeom>
        </p:spPr>
        <p:txBody>
          <a:bodyPr vert="horz" lIns="91440" tIns="45720" rIns="91440" bIns="45720" rtlCol="0" anchor="t">
            <a:normAutofit/>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600"/>
              </a:spcAft>
              <a:buNone/>
            </a:pPr>
            <a:r>
              <a:rPr lang="es-ES" dirty="0">
                <a:latin typeface="Arial"/>
                <a:cs typeface="Arial"/>
              </a:rPr>
              <a:t>Presencia de enfermedad articular inflamatoria (artritis periférica, axial o entesitis) y puntuar 3 o más en la siguiente escala:</a:t>
            </a:r>
          </a:p>
          <a:p>
            <a:pPr marL="914400" lvl="1" indent="-457200">
              <a:spcAft>
                <a:spcPts val="600"/>
              </a:spcAft>
              <a:buAutoNum type="arabicPeriod"/>
            </a:pPr>
            <a:r>
              <a:rPr lang="es-ES" dirty="0">
                <a:latin typeface="Arial"/>
                <a:cs typeface="Arial"/>
              </a:rPr>
              <a:t>Psoriasis</a:t>
            </a:r>
            <a:endParaRPr lang="es-ES" baseline="30000" dirty="0">
              <a:latin typeface="Arial"/>
              <a:cs typeface="Arial"/>
            </a:endParaRPr>
          </a:p>
          <a:p>
            <a:pPr marL="1371600" lvl="2" indent="-457200">
              <a:buFont typeface="+mj-lt"/>
              <a:buAutoNum type="alphaLcPeriod"/>
            </a:pPr>
            <a:r>
              <a:rPr lang="es-ES" sz="2000" dirty="0">
                <a:latin typeface="Arial"/>
                <a:cs typeface="Arial"/>
              </a:rPr>
              <a:t>Presencia de psoriasis activa: 2 puntos</a:t>
            </a:r>
          </a:p>
          <a:p>
            <a:pPr marL="1371600" lvl="2" indent="-457200">
              <a:buFont typeface="+mj-lt"/>
              <a:buAutoNum type="alphaLcPeriod"/>
            </a:pPr>
            <a:r>
              <a:rPr lang="es-ES" sz="2000" dirty="0">
                <a:latin typeface="Arial"/>
                <a:cs typeface="Arial"/>
              </a:rPr>
              <a:t>Historial personal de psoriasis: 1 punto</a:t>
            </a:r>
          </a:p>
          <a:p>
            <a:pPr marL="1371600" lvl="2" indent="-457200">
              <a:buFont typeface="+mj-lt"/>
              <a:buAutoNum type="alphaLcPeriod"/>
            </a:pPr>
            <a:r>
              <a:rPr lang="es-ES" sz="2000" dirty="0">
                <a:latin typeface="Arial"/>
                <a:cs typeface="Arial"/>
              </a:rPr>
              <a:t>Historial familiar de psoriasis: 1 punto</a:t>
            </a:r>
          </a:p>
          <a:p>
            <a:pPr marL="914400" lvl="2" indent="0">
              <a:spcAft>
                <a:spcPts val="600"/>
              </a:spcAft>
              <a:buNone/>
            </a:pPr>
            <a:r>
              <a:rPr lang="es-ES" sz="2000" dirty="0">
                <a:latin typeface="Arial"/>
                <a:cs typeface="Arial"/>
              </a:rPr>
              <a:t>Estos dos últimos, solo en ausencia de psoriasis activa.</a:t>
            </a:r>
          </a:p>
          <a:p>
            <a:pPr marL="914400" lvl="1" indent="-457200">
              <a:spcAft>
                <a:spcPts val="600"/>
              </a:spcAft>
              <a:buFont typeface="Arial" panose="020B0604020202020204" pitchFamily="34" charset="0"/>
              <a:buAutoNum type="arabicPeriod"/>
            </a:pPr>
            <a:r>
              <a:rPr lang="es-ES" dirty="0">
                <a:latin typeface="Arial"/>
                <a:cs typeface="Arial"/>
              </a:rPr>
              <a:t>Dactilitis o historia de dactilitis: 1 punto</a:t>
            </a:r>
          </a:p>
          <a:p>
            <a:pPr marL="914400" lvl="1" indent="-457200">
              <a:spcAft>
                <a:spcPts val="600"/>
              </a:spcAft>
              <a:buFont typeface="Arial" panose="020B0604020202020204" pitchFamily="34" charset="0"/>
              <a:buAutoNum type="arabicPeriod"/>
            </a:pPr>
            <a:r>
              <a:rPr lang="es-ES" dirty="0" err="1">
                <a:latin typeface="Arial"/>
                <a:cs typeface="Arial"/>
              </a:rPr>
              <a:t>Onicopatía</a:t>
            </a:r>
            <a:r>
              <a:rPr lang="es-ES" dirty="0">
                <a:latin typeface="Arial"/>
                <a:cs typeface="Arial"/>
              </a:rPr>
              <a:t> psoriásica: 1 punto</a:t>
            </a:r>
          </a:p>
          <a:p>
            <a:pPr marL="914400" lvl="1" indent="-457200">
              <a:spcAft>
                <a:spcPts val="600"/>
              </a:spcAft>
              <a:buFont typeface="Arial" panose="020B0604020202020204" pitchFamily="34" charset="0"/>
              <a:buAutoNum type="arabicPeriod"/>
            </a:pPr>
            <a:r>
              <a:rPr lang="es-ES" dirty="0">
                <a:latin typeface="Arial"/>
                <a:cs typeface="Arial"/>
              </a:rPr>
              <a:t>Negatividad del factor reumatoide: 1 punto</a:t>
            </a:r>
          </a:p>
          <a:p>
            <a:pPr marL="914400" lvl="1" indent="-457200">
              <a:spcAft>
                <a:spcPts val="600"/>
              </a:spcAft>
              <a:buFont typeface="Arial" panose="020B0604020202020204" pitchFamily="34" charset="0"/>
              <a:buAutoNum type="arabicPeriod"/>
            </a:pPr>
            <a:r>
              <a:rPr lang="es-ES" dirty="0">
                <a:latin typeface="Arial"/>
                <a:cs typeface="Arial"/>
              </a:rPr>
              <a:t>Estudio radiológico con neoformación hueso </a:t>
            </a:r>
            <a:r>
              <a:rPr lang="es-ES" dirty="0" err="1">
                <a:latin typeface="Arial"/>
                <a:cs typeface="Arial"/>
              </a:rPr>
              <a:t>yuxtaarticular</a:t>
            </a:r>
            <a:r>
              <a:rPr lang="es-ES" dirty="0">
                <a:latin typeface="Arial"/>
                <a:cs typeface="Arial"/>
              </a:rPr>
              <a:t>: 1 punto</a:t>
            </a:r>
          </a:p>
          <a:p>
            <a:pPr marL="914400" lvl="1" indent="-457200">
              <a:buAutoNum type="arabicPeriod"/>
            </a:pPr>
            <a:endParaRPr lang="es-ES"/>
          </a:p>
          <a:p>
            <a:pPr marL="457200" lvl="1" indent="0">
              <a:buNone/>
            </a:pPr>
            <a:endParaRPr lang="es-ES"/>
          </a:p>
        </p:txBody>
      </p:sp>
    </p:spTree>
    <p:extLst>
      <p:ext uri="{BB962C8B-B14F-4D97-AF65-F5344CB8AC3E}">
        <p14:creationId xmlns:p14="http://schemas.microsoft.com/office/powerpoint/2010/main" val="19230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274DD-47F0-F3B8-9F7E-B4824EB5EB17}"/>
              </a:ext>
            </a:extLst>
          </p:cNvPr>
          <p:cNvSpPr>
            <a:spLocks noGrp="1"/>
          </p:cNvSpPr>
          <p:nvPr>
            <p:ph type="title"/>
          </p:nvPr>
        </p:nvSpPr>
        <p:spPr>
          <a:xfrm>
            <a:off x="1702495" y="348066"/>
            <a:ext cx="8198217" cy="565035"/>
          </a:xfrm>
        </p:spPr>
        <p:txBody>
          <a:bodyPr>
            <a:normAutofit fontScale="90000"/>
          </a:bodyPr>
          <a:lstStyle/>
          <a:p>
            <a:r>
              <a:rPr lang="es-ES"/>
              <a:t>Diagnóstico precoz por parte del dermatólogo</a:t>
            </a:r>
          </a:p>
        </p:txBody>
      </p:sp>
      <p:pic>
        <p:nvPicPr>
          <p:cNvPr id="3" name="Marcador de contenido 4">
            <a:extLst>
              <a:ext uri="{FF2B5EF4-FFF2-40B4-BE49-F238E27FC236}">
                <a16:creationId xmlns:a16="http://schemas.microsoft.com/office/drawing/2014/main" id="{860F0814-2753-7D01-85A4-738D90B6C388}"/>
              </a:ext>
            </a:extLst>
          </p:cNvPr>
          <p:cNvPicPr>
            <a:picLocks noGrp="1" noChangeAspect="1"/>
          </p:cNvPicPr>
          <p:nvPr>
            <p:ph idx="1"/>
          </p:nvPr>
        </p:nvPicPr>
        <p:blipFill>
          <a:blip r:embed="rId2"/>
          <a:stretch>
            <a:fillRect/>
          </a:stretch>
        </p:blipFill>
        <p:spPr>
          <a:xfrm>
            <a:off x="2206093" y="1433513"/>
            <a:ext cx="7791471" cy="3814762"/>
          </a:xfrm>
        </p:spPr>
      </p:pic>
      <p:sp>
        <p:nvSpPr>
          <p:cNvPr id="4" name="CuadroTexto 3">
            <a:extLst>
              <a:ext uri="{FF2B5EF4-FFF2-40B4-BE49-F238E27FC236}">
                <a16:creationId xmlns:a16="http://schemas.microsoft.com/office/drawing/2014/main" id="{0EC4844D-FD3D-515B-AADA-E28037CA0BDC}"/>
              </a:ext>
            </a:extLst>
          </p:cNvPr>
          <p:cNvSpPr txBox="1"/>
          <p:nvPr/>
        </p:nvSpPr>
        <p:spPr>
          <a:xfrm>
            <a:off x="1712020" y="5603071"/>
            <a:ext cx="3260030" cy="369332"/>
          </a:xfrm>
          <a:prstGeom prst="rect">
            <a:avLst/>
          </a:prstGeom>
          <a:noFill/>
        </p:spPr>
        <p:txBody>
          <a:bodyPr wrap="square">
            <a:spAutoFit/>
          </a:bodyPr>
          <a:lstStyle/>
          <a:p>
            <a:r>
              <a:rPr lang="es-ES" b="0" i="0" err="1">
                <a:solidFill>
                  <a:srgbClr val="212121"/>
                </a:solidFill>
                <a:effectLst/>
                <a:latin typeface="Arial" panose="020B0604020202020204" pitchFamily="34" charset="0"/>
                <a:cs typeface="Arial" panose="020B0604020202020204" pitchFamily="34" charset="0"/>
              </a:rPr>
              <a:t>doi</a:t>
            </a:r>
            <a:r>
              <a:rPr lang="es-ES" b="0" i="0">
                <a:solidFill>
                  <a:srgbClr val="212121"/>
                </a:solidFill>
                <a:effectLst/>
                <a:latin typeface="Arial" panose="020B0604020202020204" pitchFamily="34" charset="0"/>
                <a:cs typeface="Arial" panose="020B0604020202020204" pitchFamily="34" charset="0"/>
              </a:rPr>
              <a:t>: </a:t>
            </a:r>
            <a:r>
              <a:rPr lang="es-ES" b="0" i="0" u="sng">
                <a:solidFill>
                  <a:srgbClr val="376FAA"/>
                </a:solidFill>
                <a:effectLst/>
                <a:latin typeface="Arial" panose="020B0604020202020204" pitchFamily="34" charset="0"/>
                <a:cs typeface="Arial" panose="020B0604020202020204" pitchFamily="34" charset="0"/>
                <a:hlinkClick r:id="rId3"/>
              </a:rPr>
              <a:t>10.1016/j.ad.2020.06.004</a:t>
            </a:r>
            <a:endParaRPr lang="es-ES">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0F9DB87B-38A1-A499-62D2-000881C21534}"/>
              </a:ext>
            </a:extLst>
          </p:cNvPr>
          <p:cNvSpPr/>
          <p:nvPr/>
        </p:nvSpPr>
        <p:spPr>
          <a:xfrm>
            <a:off x="1702495" y="5584021"/>
            <a:ext cx="3260030" cy="44530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26099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ES"/>
              <a:t>La psoriasis es una enfermedad sistémica</a:t>
            </a:r>
          </a:p>
        </p:txBody>
      </p:sp>
      <p:sp>
        <p:nvSpPr>
          <p:cNvPr id="6" name="Marcador de texto 5"/>
          <p:cNvSpPr>
            <a:spLocks noGrp="1"/>
          </p:cNvSpPr>
          <p:nvPr>
            <p:ph type="body" sz="quarter" idx="13"/>
          </p:nvPr>
        </p:nvSpPr>
        <p:spPr/>
        <p:txBody>
          <a:bodyPr/>
          <a:lstStyle/>
          <a:p>
            <a:r>
              <a:rPr lang="es-ES"/>
              <a:t>Asocia diferentes comorbilidades </a:t>
            </a:r>
          </a:p>
        </p:txBody>
      </p:sp>
      <p:grpSp>
        <p:nvGrpSpPr>
          <p:cNvPr id="8" name="Grupo 7">
            <a:extLst>
              <a:ext uri="{FF2B5EF4-FFF2-40B4-BE49-F238E27FC236}">
                <a16:creationId xmlns:a16="http://schemas.microsoft.com/office/drawing/2014/main" id="{51BA691D-499C-0679-C512-04D408A7BBEA}"/>
              </a:ext>
            </a:extLst>
          </p:cNvPr>
          <p:cNvGrpSpPr/>
          <p:nvPr/>
        </p:nvGrpSpPr>
        <p:grpSpPr>
          <a:xfrm>
            <a:off x="616332" y="2573558"/>
            <a:ext cx="7800975" cy="1710881"/>
            <a:chOff x="884780" y="2197916"/>
            <a:chExt cx="7800975" cy="1710881"/>
          </a:xfrm>
        </p:grpSpPr>
        <p:pic>
          <p:nvPicPr>
            <p:cNvPr id="3" name="Imagen 2">
              <a:extLst>
                <a:ext uri="{FF2B5EF4-FFF2-40B4-BE49-F238E27FC236}">
                  <a16:creationId xmlns:a16="http://schemas.microsoft.com/office/drawing/2014/main" id="{36F8FE3A-3041-587B-5523-7CFC76645990}"/>
                </a:ext>
              </a:extLst>
            </p:cNvPr>
            <p:cNvPicPr>
              <a:picLocks noChangeAspect="1"/>
            </p:cNvPicPr>
            <p:nvPr/>
          </p:nvPicPr>
          <p:blipFill>
            <a:blip r:embed="rId2"/>
            <a:stretch>
              <a:fillRect/>
            </a:stretch>
          </p:blipFill>
          <p:spPr>
            <a:xfrm>
              <a:off x="884780" y="2318122"/>
              <a:ext cx="7800975" cy="1590675"/>
            </a:xfrm>
            <a:prstGeom prst="rect">
              <a:avLst/>
            </a:prstGeom>
          </p:spPr>
        </p:pic>
        <p:sp>
          <p:nvSpPr>
            <p:cNvPr id="5" name="Rectángulo 4">
              <a:extLst>
                <a:ext uri="{FF2B5EF4-FFF2-40B4-BE49-F238E27FC236}">
                  <a16:creationId xmlns:a16="http://schemas.microsoft.com/office/drawing/2014/main" id="{B2B0F391-EA27-3D72-7E45-786CD79AD469}"/>
                </a:ext>
              </a:extLst>
            </p:cNvPr>
            <p:cNvSpPr/>
            <p:nvPr/>
          </p:nvSpPr>
          <p:spPr>
            <a:xfrm>
              <a:off x="884780" y="2197916"/>
              <a:ext cx="7800975" cy="17108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28" name="Picture 4" descr="Sala de prensa | Real Academia Española">
            <a:extLst>
              <a:ext uri="{FF2B5EF4-FFF2-40B4-BE49-F238E27FC236}">
                <a16:creationId xmlns:a16="http://schemas.microsoft.com/office/drawing/2014/main" id="{77FE5032-264F-EA26-8C18-0D605CBD0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7674" y="1900104"/>
            <a:ext cx="4086959" cy="305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128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11F0-4016-776F-F454-8EF4B743DFBB}"/>
              </a:ext>
            </a:extLst>
          </p:cNvPr>
          <p:cNvSpPr>
            <a:spLocks noGrp="1"/>
          </p:cNvSpPr>
          <p:nvPr>
            <p:ph type="title"/>
          </p:nvPr>
        </p:nvSpPr>
        <p:spPr>
          <a:xfrm>
            <a:off x="1702495" y="348066"/>
            <a:ext cx="8198217" cy="565035"/>
          </a:xfrm>
        </p:spPr>
        <p:txBody>
          <a:bodyPr/>
          <a:lstStyle/>
          <a:p>
            <a:r>
              <a:rPr lang="es-ES"/>
              <a:t>¿Qué tenemos que preguntar?</a:t>
            </a:r>
          </a:p>
        </p:txBody>
      </p:sp>
      <p:pic>
        <p:nvPicPr>
          <p:cNvPr id="3" name="Imagen 2">
            <a:extLst>
              <a:ext uri="{FF2B5EF4-FFF2-40B4-BE49-F238E27FC236}">
                <a16:creationId xmlns:a16="http://schemas.microsoft.com/office/drawing/2014/main" id="{93E0E4ED-6CCC-1CA1-F250-A949097F0C24}"/>
              </a:ext>
            </a:extLst>
          </p:cNvPr>
          <p:cNvPicPr>
            <a:picLocks noChangeAspect="1"/>
          </p:cNvPicPr>
          <p:nvPr/>
        </p:nvPicPr>
        <p:blipFill rotWithShape="1">
          <a:blip r:embed="rId2"/>
          <a:srcRect l="1350"/>
          <a:stretch/>
        </p:blipFill>
        <p:spPr>
          <a:xfrm>
            <a:off x="1390650" y="1595436"/>
            <a:ext cx="4264714" cy="4257675"/>
          </a:xfrm>
          <a:prstGeom prst="rect">
            <a:avLst/>
          </a:prstGeom>
        </p:spPr>
      </p:pic>
      <p:pic>
        <p:nvPicPr>
          <p:cNvPr id="4" name="Imagen 3">
            <a:extLst>
              <a:ext uri="{FF2B5EF4-FFF2-40B4-BE49-F238E27FC236}">
                <a16:creationId xmlns:a16="http://schemas.microsoft.com/office/drawing/2014/main" id="{0951CD7C-5DFF-B3A1-7354-BFCF4379B031}"/>
              </a:ext>
            </a:extLst>
          </p:cNvPr>
          <p:cNvPicPr>
            <a:picLocks noChangeAspect="1"/>
          </p:cNvPicPr>
          <p:nvPr/>
        </p:nvPicPr>
        <p:blipFill rotWithShape="1">
          <a:blip r:embed="rId3"/>
          <a:srcRect r="845"/>
          <a:stretch/>
        </p:blipFill>
        <p:spPr>
          <a:xfrm>
            <a:off x="6196095" y="1595437"/>
            <a:ext cx="4338556" cy="4257675"/>
          </a:xfrm>
          <a:prstGeom prst="rect">
            <a:avLst/>
          </a:prstGeom>
        </p:spPr>
      </p:pic>
      <p:sp>
        <p:nvSpPr>
          <p:cNvPr id="5" name="CuadroTexto 4">
            <a:extLst>
              <a:ext uri="{FF2B5EF4-FFF2-40B4-BE49-F238E27FC236}">
                <a16:creationId xmlns:a16="http://schemas.microsoft.com/office/drawing/2014/main" id="{D27EDEE1-DFED-F3DC-E1CC-716BB09A671B}"/>
              </a:ext>
            </a:extLst>
          </p:cNvPr>
          <p:cNvSpPr txBox="1"/>
          <p:nvPr/>
        </p:nvSpPr>
        <p:spPr>
          <a:xfrm>
            <a:off x="1390650" y="1167430"/>
            <a:ext cx="9144001" cy="338554"/>
          </a:xfrm>
          <a:prstGeom prst="rect">
            <a:avLst/>
          </a:prstGeom>
          <a:noFill/>
        </p:spPr>
        <p:txBody>
          <a:bodyPr wrap="square">
            <a:spAutoFit/>
          </a:bodyPr>
          <a:lstStyle/>
          <a:p>
            <a:pPr algn="ctr"/>
            <a:r>
              <a:rPr lang="es-ES" sz="1600">
                <a:solidFill>
                  <a:schemeClr val="tx2"/>
                </a:solidFill>
                <a:latin typeface="Arial" panose="020B0604020202020204" pitchFamily="34" charset="0"/>
                <a:cs typeface="Arial" panose="020B0604020202020204" pitchFamily="34" charset="0"/>
              </a:rPr>
              <a:t>Características clínicas de la artritis inflamatoria, entesitis, dactilitis y espondilitis o dolor axial</a:t>
            </a:r>
          </a:p>
        </p:txBody>
      </p:sp>
      <p:sp>
        <p:nvSpPr>
          <p:cNvPr id="6" name="CuadroTexto 5">
            <a:extLst>
              <a:ext uri="{FF2B5EF4-FFF2-40B4-BE49-F238E27FC236}">
                <a16:creationId xmlns:a16="http://schemas.microsoft.com/office/drawing/2014/main" id="{E8B347D5-1C89-7E15-089F-B91EC43893C6}"/>
              </a:ext>
            </a:extLst>
          </p:cNvPr>
          <p:cNvSpPr txBox="1"/>
          <p:nvPr/>
        </p:nvSpPr>
        <p:spPr>
          <a:xfrm>
            <a:off x="357051" y="6109824"/>
            <a:ext cx="10241280" cy="400110"/>
          </a:xfrm>
          <a:prstGeom prst="rect">
            <a:avLst/>
          </a:prstGeom>
          <a:noFill/>
        </p:spPr>
        <p:txBody>
          <a:bodyPr wrap="square">
            <a:spAutoFit/>
          </a:bodyPr>
          <a:lstStyle/>
          <a:p>
            <a:r>
              <a:rPr lang="es-ES" sz="1000" b="0" i="0">
                <a:solidFill>
                  <a:schemeClr val="tx1">
                    <a:lumMod val="50000"/>
                    <a:lumOff val="50000"/>
                  </a:schemeClr>
                </a:solidFill>
                <a:effectLst/>
                <a:cs typeface="Arial" panose="020B0604020202020204" pitchFamily="34" charset="0"/>
              </a:rPr>
              <a:t>Belinchón I, Salgado-Boquete L, López-Ferrer A, Ferran M, Coto-Segura P, Rivera R, Vidal D, Rodríguez L, de la Cueva P, </a:t>
            </a:r>
            <a:r>
              <a:rPr lang="es-ES" sz="1000" b="0" i="0" err="1">
                <a:solidFill>
                  <a:schemeClr val="tx1">
                    <a:lumMod val="50000"/>
                    <a:lumOff val="50000"/>
                  </a:schemeClr>
                </a:solidFill>
                <a:effectLst/>
                <a:cs typeface="Arial" panose="020B0604020202020204" pitchFamily="34" charset="0"/>
              </a:rPr>
              <a:t>Queiro</a:t>
            </a:r>
            <a:r>
              <a:rPr lang="es-ES" sz="1000" b="0" i="0">
                <a:solidFill>
                  <a:schemeClr val="tx1">
                    <a:lumMod val="50000"/>
                    <a:lumOff val="50000"/>
                  </a:schemeClr>
                </a:solidFill>
                <a:effectLst/>
                <a:cs typeface="Arial" panose="020B0604020202020204" pitchFamily="34" charset="0"/>
              </a:rPr>
              <a:t> R. </a:t>
            </a:r>
            <a:r>
              <a:rPr lang="es-ES" sz="1000" b="0" i="0" err="1">
                <a:solidFill>
                  <a:schemeClr val="tx1">
                    <a:lumMod val="50000"/>
                    <a:lumOff val="50000"/>
                  </a:schemeClr>
                </a:solidFill>
                <a:effectLst/>
                <a:cs typeface="Arial" panose="020B0604020202020204" pitchFamily="34" charset="0"/>
              </a:rPr>
              <a:t>Dermatologists</a:t>
            </a:r>
            <a:r>
              <a:rPr lang="es-ES" sz="1000" b="0" i="0">
                <a:solidFill>
                  <a:schemeClr val="tx1">
                    <a:lumMod val="50000"/>
                    <a:lumOff val="50000"/>
                  </a:schemeClr>
                </a:solidFill>
                <a:effectLst/>
                <a:cs typeface="Arial" panose="020B0604020202020204" pitchFamily="34" charset="0"/>
              </a:rPr>
              <a:t>' Role in </a:t>
            </a:r>
            <a:r>
              <a:rPr lang="es-ES" sz="1000" b="0" i="0" err="1">
                <a:solidFill>
                  <a:schemeClr val="tx1">
                    <a:lumMod val="50000"/>
                    <a:lumOff val="50000"/>
                  </a:schemeClr>
                </a:solidFill>
                <a:effectLst/>
                <a:cs typeface="Arial" panose="020B0604020202020204" pitchFamily="34" charset="0"/>
              </a:rPr>
              <a:t>the</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Early</a:t>
            </a:r>
            <a:r>
              <a:rPr lang="es-ES" sz="1000" b="0" i="0">
                <a:solidFill>
                  <a:schemeClr val="tx1">
                    <a:lumMod val="50000"/>
                    <a:lumOff val="50000"/>
                  </a:schemeClr>
                </a:solidFill>
                <a:effectLst/>
                <a:cs typeface="Arial" panose="020B0604020202020204" pitchFamily="34" charset="0"/>
              </a:rPr>
              <a:t> Diagnosis </a:t>
            </a:r>
            <a:r>
              <a:rPr lang="es-ES" sz="1000" b="0" i="0" err="1">
                <a:solidFill>
                  <a:schemeClr val="tx1">
                    <a:lumMod val="50000"/>
                    <a:lumOff val="50000"/>
                  </a:schemeClr>
                </a:solidFill>
                <a:effectLst/>
                <a:cs typeface="Arial" panose="020B0604020202020204" pitchFamily="34" charset="0"/>
              </a:rPr>
              <a:t>of</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Psoriatic</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Arthritis</a:t>
            </a:r>
            <a:r>
              <a:rPr lang="es-ES" sz="1000" b="0" i="0">
                <a:solidFill>
                  <a:schemeClr val="tx1">
                    <a:lumMod val="50000"/>
                    <a:lumOff val="50000"/>
                  </a:schemeClr>
                </a:solidFill>
                <a:effectLst/>
                <a:cs typeface="Arial" panose="020B0604020202020204" pitchFamily="34" charset="0"/>
              </a:rPr>
              <a:t>: Expert </a:t>
            </a:r>
            <a:r>
              <a:rPr lang="es-ES" sz="1000" b="0" i="0" err="1">
                <a:solidFill>
                  <a:schemeClr val="tx1">
                    <a:lumMod val="50000"/>
                    <a:lumOff val="50000"/>
                  </a:schemeClr>
                </a:solidFill>
                <a:effectLst/>
                <a:cs typeface="Arial" panose="020B0604020202020204" pitchFamily="34" charset="0"/>
              </a:rPr>
              <a:t>Recommendations</a:t>
            </a:r>
            <a:r>
              <a:rPr lang="es-ES" sz="1000" b="0" i="0">
                <a:solidFill>
                  <a:schemeClr val="tx1">
                    <a:lumMod val="50000"/>
                    <a:lumOff val="50000"/>
                  </a:schemeClr>
                </a:solidFill>
                <a:effectLst/>
                <a:cs typeface="Arial" panose="020B0604020202020204" pitchFamily="34" charset="0"/>
              </a:rPr>
              <a:t>. Actas </a:t>
            </a:r>
            <a:r>
              <a:rPr lang="es-ES" sz="1000" b="0" i="0" err="1">
                <a:solidFill>
                  <a:schemeClr val="tx1">
                    <a:lumMod val="50000"/>
                    <a:lumOff val="50000"/>
                  </a:schemeClr>
                </a:solidFill>
                <a:effectLst/>
                <a:cs typeface="Arial" panose="020B0604020202020204" pitchFamily="34" charset="0"/>
              </a:rPr>
              <a:t>Dermosifiliogr</a:t>
            </a:r>
            <a:r>
              <a:rPr lang="es-ES" sz="1000" b="0" i="0">
                <a:solidFill>
                  <a:schemeClr val="tx1">
                    <a:lumMod val="50000"/>
                    <a:lumOff val="50000"/>
                  </a:schemeClr>
                </a:solidFill>
                <a:effectLst/>
                <a:cs typeface="Arial" panose="020B0604020202020204" pitchFamily="34" charset="0"/>
              </a:rPr>
              <a:t> (Engl Ed). 2020 Dec;111(10):835-846. English, </a:t>
            </a:r>
            <a:r>
              <a:rPr lang="es-ES" sz="1000" b="0" i="0" err="1">
                <a:solidFill>
                  <a:schemeClr val="tx1">
                    <a:lumMod val="50000"/>
                    <a:lumOff val="50000"/>
                  </a:schemeClr>
                </a:solidFill>
                <a:effectLst/>
                <a:cs typeface="Arial" panose="020B0604020202020204" pitchFamily="34" charset="0"/>
              </a:rPr>
              <a:t>Spanish</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doi</a:t>
            </a:r>
            <a:r>
              <a:rPr lang="es-ES" sz="1000" b="0" i="0">
                <a:solidFill>
                  <a:schemeClr val="tx1">
                    <a:lumMod val="50000"/>
                    <a:lumOff val="50000"/>
                  </a:schemeClr>
                </a:solidFill>
                <a:effectLst/>
                <a:cs typeface="Arial" panose="020B0604020202020204" pitchFamily="34" charset="0"/>
              </a:rPr>
              <a:t>: 10.1016/j.ad.2020.06.004. </a:t>
            </a:r>
            <a:r>
              <a:rPr lang="es-ES" sz="1000" b="0" i="0" err="1">
                <a:solidFill>
                  <a:schemeClr val="tx1">
                    <a:lumMod val="50000"/>
                    <a:lumOff val="50000"/>
                  </a:schemeClr>
                </a:solidFill>
                <a:effectLst/>
                <a:cs typeface="Arial" panose="020B0604020202020204" pitchFamily="34" charset="0"/>
              </a:rPr>
              <a:t>Epub</a:t>
            </a:r>
            <a:r>
              <a:rPr lang="es-ES" sz="1000" b="0" i="0">
                <a:solidFill>
                  <a:schemeClr val="tx1">
                    <a:lumMod val="50000"/>
                    <a:lumOff val="50000"/>
                  </a:schemeClr>
                </a:solidFill>
                <a:effectLst/>
                <a:cs typeface="Arial" panose="020B0604020202020204" pitchFamily="34" charset="0"/>
              </a:rPr>
              <a:t> 2020 Jul 10. PMID: 32659259; PMCID: PMC7351070.</a:t>
            </a:r>
            <a:endParaRPr lang="es-ES" sz="1000">
              <a:solidFill>
                <a:schemeClr val="tx1">
                  <a:lumMod val="50000"/>
                  <a:lumOff val="50000"/>
                </a:schemeClr>
              </a:solidFill>
              <a:cs typeface="Arial" panose="020B0604020202020204" pitchFamily="34" charset="0"/>
            </a:endParaRPr>
          </a:p>
        </p:txBody>
      </p:sp>
    </p:spTree>
    <p:extLst>
      <p:ext uri="{BB962C8B-B14F-4D97-AF65-F5344CB8AC3E}">
        <p14:creationId xmlns:p14="http://schemas.microsoft.com/office/powerpoint/2010/main" val="2320033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024236-0F9F-2096-5A24-C85BF7270459}"/>
              </a:ext>
            </a:extLst>
          </p:cNvPr>
          <p:cNvSpPr>
            <a:spLocks noGrp="1"/>
          </p:cNvSpPr>
          <p:nvPr>
            <p:ph type="title"/>
          </p:nvPr>
        </p:nvSpPr>
        <p:spPr>
          <a:xfrm>
            <a:off x="1702495" y="348066"/>
            <a:ext cx="8198217" cy="565035"/>
          </a:xfrm>
        </p:spPr>
        <p:txBody>
          <a:bodyPr/>
          <a:lstStyle/>
          <a:p>
            <a:r>
              <a:rPr lang="es-ES"/>
              <a:t>Herramientas de cribado</a:t>
            </a:r>
          </a:p>
        </p:txBody>
      </p:sp>
      <p:pic>
        <p:nvPicPr>
          <p:cNvPr id="4" name="Imagen 3">
            <a:extLst>
              <a:ext uri="{FF2B5EF4-FFF2-40B4-BE49-F238E27FC236}">
                <a16:creationId xmlns:a16="http://schemas.microsoft.com/office/drawing/2014/main" id="{E85DE0C8-3BB8-2A1B-D7F8-ADA7248ECA15}"/>
              </a:ext>
            </a:extLst>
          </p:cNvPr>
          <p:cNvPicPr>
            <a:picLocks noChangeAspect="1"/>
          </p:cNvPicPr>
          <p:nvPr/>
        </p:nvPicPr>
        <p:blipFill rotWithShape="1">
          <a:blip r:embed="rId2"/>
          <a:srcRect b="18155"/>
          <a:stretch/>
        </p:blipFill>
        <p:spPr>
          <a:xfrm>
            <a:off x="1504659" y="1063013"/>
            <a:ext cx="8958762" cy="4297074"/>
          </a:xfrm>
          <a:prstGeom prst="rect">
            <a:avLst/>
          </a:prstGeom>
        </p:spPr>
      </p:pic>
      <p:sp>
        <p:nvSpPr>
          <p:cNvPr id="5" name="CuadroTexto 4">
            <a:extLst>
              <a:ext uri="{FF2B5EF4-FFF2-40B4-BE49-F238E27FC236}">
                <a16:creationId xmlns:a16="http://schemas.microsoft.com/office/drawing/2014/main" id="{FA8E3B26-2975-FC4E-6141-5FC470A3D5BC}"/>
              </a:ext>
            </a:extLst>
          </p:cNvPr>
          <p:cNvSpPr txBox="1"/>
          <p:nvPr/>
        </p:nvSpPr>
        <p:spPr>
          <a:xfrm>
            <a:off x="1504659" y="5379923"/>
            <a:ext cx="8958762" cy="707886"/>
          </a:xfrm>
          <a:prstGeom prst="rect">
            <a:avLst/>
          </a:prstGeom>
          <a:noFill/>
        </p:spPr>
        <p:txBody>
          <a:bodyPr wrap="square" lIns="91440" tIns="45720" rIns="91440" bIns="45720" anchor="t">
            <a:spAutoFit/>
          </a:bodyPr>
          <a:lstStyle/>
          <a:p>
            <a:r>
              <a:rPr lang="es-ES" sz="1000" dirty="0" err="1">
                <a:solidFill>
                  <a:schemeClr val="tx2"/>
                </a:solidFill>
              </a:rPr>
              <a:t>APs</a:t>
            </a:r>
            <a:r>
              <a:rPr lang="es-ES" sz="1000" dirty="0">
                <a:solidFill>
                  <a:schemeClr val="tx2"/>
                </a:solidFill>
              </a:rPr>
              <a:t>: artritis psoriásica; EARP: cuestionario de cribado </a:t>
            </a:r>
            <a:r>
              <a:rPr lang="es-ES" sz="1000" i="1" dirty="0" err="1">
                <a:solidFill>
                  <a:schemeClr val="tx2"/>
                </a:solidFill>
              </a:rPr>
              <a:t>Early</a:t>
            </a:r>
            <a:r>
              <a:rPr lang="es-ES" sz="1000" i="1" dirty="0">
                <a:solidFill>
                  <a:schemeClr val="tx2"/>
                </a:solidFill>
              </a:rPr>
              <a:t> </a:t>
            </a:r>
            <a:r>
              <a:rPr lang="es-ES" sz="1000" i="1" dirty="0" err="1">
                <a:solidFill>
                  <a:schemeClr val="tx2"/>
                </a:solidFill>
              </a:rPr>
              <a:t>Psoriatic</a:t>
            </a:r>
            <a:r>
              <a:rPr lang="es-ES" sz="1000" i="1" dirty="0">
                <a:solidFill>
                  <a:schemeClr val="tx2"/>
                </a:solidFill>
              </a:rPr>
              <a:t> </a:t>
            </a:r>
            <a:r>
              <a:rPr lang="es-ES" sz="1000" i="1" dirty="0" err="1">
                <a:solidFill>
                  <a:schemeClr val="tx2"/>
                </a:solidFill>
              </a:rPr>
              <a:t>Arthritis</a:t>
            </a:r>
            <a:r>
              <a:rPr lang="es-ES" sz="1000" i="1" dirty="0">
                <a:solidFill>
                  <a:schemeClr val="tx2"/>
                </a:solidFill>
              </a:rPr>
              <a:t> Screening</a:t>
            </a:r>
            <a:r>
              <a:rPr lang="es-ES" sz="1000" dirty="0">
                <a:solidFill>
                  <a:schemeClr val="tx2"/>
                </a:solidFill>
              </a:rPr>
              <a:t>; PASE: cuestionario </a:t>
            </a:r>
            <a:r>
              <a:rPr lang="es-ES" sz="1000" i="1" dirty="0" err="1">
                <a:solidFill>
                  <a:schemeClr val="tx2"/>
                </a:solidFill>
              </a:rPr>
              <a:t>Psoriatic</a:t>
            </a:r>
            <a:r>
              <a:rPr lang="es-ES" sz="1000" i="1" dirty="0">
                <a:solidFill>
                  <a:schemeClr val="tx2"/>
                </a:solidFill>
              </a:rPr>
              <a:t> </a:t>
            </a:r>
            <a:r>
              <a:rPr lang="es-ES" sz="1000" i="1" dirty="0" err="1">
                <a:solidFill>
                  <a:schemeClr val="tx2"/>
                </a:solidFill>
              </a:rPr>
              <a:t>arthritis</a:t>
            </a:r>
            <a:r>
              <a:rPr lang="es-ES" sz="1000" i="1" dirty="0">
                <a:solidFill>
                  <a:schemeClr val="tx2"/>
                </a:solidFill>
              </a:rPr>
              <a:t> screening and </a:t>
            </a:r>
            <a:r>
              <a:rPr lang="es-ES" sz="1000" i="1" dirty="0" err="1">
                <a:solidFill>
                  <a:schemeClr val="tx2"/>
                </a:solidFill>
              </a:rPr>
              <a:t>evaluation</a:t>
            </a:r>
            <a:r>
              <a:rPr lang="es-ES" sz="1000" i="1" dirty="0">
                <a:solidFill>
                  <a:schemeClr val="tx2"/>
                </a:solidFill>
              </a:rPr>
              <a:t> </a:t>
            </a:r>
            <a:r>
              <a:rPr lang="es-ES" sz="1000" i="1" dirty="0" err="1">
                <a:solidFill>
                  <a:schemeClr val="tx2"/>
                </a:solidFill>
              </a:rPr>
              <a:t>questionnaire</a:t>
            </a:r>
            <a:r>
              <a:rPr lang="es-ES" sz="1000" dirty="0">
                <a:solidFill>
                  <a:schemeClr val="tx2"/>
                </a:solidFill>
              </a:rPr>
              <a:t>; PASQ: cuestionario </a:t>
            </a:r>
            <a:r>
              <a:rPr lang="es-ES" sz="1000" i="1" dirty="0">
                <a:solidFill>
                  <a:schemeClr val="tx2"/>
                </a:solidFill>
              </a:rPr>
              <a:t>Psoriasis and </a:t>
            </a:r>
            <a:r>
              <a:rPr lang="es-ES" sz="1000" i="1" dirty="0" err="1">
                <a:solidFill>
                  <a:schemeClr val="tx2"/>
                </a:solidFill>
              </a:rPr>
              <a:t>Arthritis</a:t>
            </a:r>
            <a:r>
              <a:rPr lang="es-ES" sz="1000" i="1" dirty="0">
                <a:solidFill>
                  <a:schemeClr val="tx2"/>
                </a:solidFill>
              </a:rPr>
              <a:t> Screening</a:t>
            </a:r>
            <a:r>
              <a:rPr lang="es-ES" sz="1000" dirty="0">
                <a:solidFill>
                  <a:schemeClr val="tx2"/>
                </a:solidFill>
              </a:rPr>
              <a:t>; </a:t>
            </a:r>
            <a:r>
              <a:rPr lang="es-ES" sz="1000" dirty="0" err="1">
                <a:solidFill>
                  <a:schemeClr val="tx2"/>
                </a:solidFill>
              </a:rPr>
              <a:t>ToPAS</a:t>
            </a:r>
            <a:r>
              <a:rPr lang="es-ES" sz="1000" dirty="0">
                <a:solidFill>
                  <a:schemeClr val="tx2"/>
                </a:solidFill>
              </a:rPr>
              <a:t>: cuestionario de cribado </a:t>
            </a:r>
            <a:r>
              <a:rPr lang="es-ES" sz="1000" i="1" dirty="0">
                <a:solidFill>
                  <a:schemeClr val="tx2"/>
                </a:solidFill>
              </a:rPr>
              <a:t>Toronto </a:t>
            </a:r>
            <a:r>
              <a:rPr lang="es-ES" sz="1000" i="1" dirty="0" err="1">
                <a:solidFill>
                  <a:schemeClr val="tx2"/>
                </a:solidFill>
              </a:rPr>
              <a:t>Psoriatic</a:t>
            </a:r>
            <a:r>
              <a:rPr lang="es-ES" sz="1000" i="1" dirty="0">
                <a:solidFill>
                  <a:schemeClr val="tx2"/>
                </a:solidFill>
              </a:rPr>
              <a:t> </a:t>
            </a:r>
            <a:r>
              <a:rPr lang="es-ES" sz="1000" i="1" dirty="0" err="1">
                <a:solidFill>
                  <a:schemeClr val="tx2"/>
                </a:solidFill>
              </a:rPr>
              <a:t>Arthritis</a:t>
            </a:r>
            <a:r>
              <a:rPr lang="es-ES" sz="1000" i="1" dirty="0">
                <a:solidFill>
                  <a:schemeClr val="tx2"/>
                </a:solidFill>
              </a:rPr>
              <a:t> Screening</a:t>
            </a:r>
            <a:r>
              <a:rPr lang="es-ES" sz="1000" dirty="0">
                <a:solidFill>
                  <a:schemeClr val="tx2"/>
                </a:solidFill>
              </a:rPr>
              <a:t>. </a:t>
            </a:r>
            <a:br>
              <a:rPr lang="es-ES" sz="1000" dirty="0"/>
            </a:br>
            <a:r>
              <a:rPr lang="es-ES" sz="1000" dirty="0">
                <a:solidFill>
                  <a:schemeClr val="tx2"/>
                </a:solidFill>
              </a:rPr>
              <a:t>a Cuadro establecido.</a:t>
            </a:r>
          </a:p>
          <a:p>
            <a:r>
              <a:rPr lang="es-ES" sz="1000" dirty="0">
                <a:solidFill>
                  <a:schemeClr val="tx2"/>
                </a:solidFill>
              </a:rPr>
              <a:t>b Cuadro precoz.</a:t>
            </a:r>
            <a:endParaRPr lang="es-ES" sz="1000" dirty="0">
              <a:solidFill>
                <a:schemeClr val="tx2"/>
              </a:solidFill>
              <a:cs typeface="Calibri"/>
            </a:endParaRPr>
          </a:p>
        </p:txBody>
      </p:sp>
      <p:sp>
        <p:nvSpPr>
          <p:cNvPr id="6" name="CuadroTexto 5">
            <a:extLst>
              <a:ext uri="{FF2B5EF4-FFF2-40B4-BE49-F238E27FC236}">
                <a16:creationId xmlns:a16="http://schemas.microsoft.com/office/drawing/2014/main" id="{CB6F2E3B-C462-B451-FBA2-FDCEABF9AA63}"/>
              </a:ext>
            </a:extLst>
          </p:cNvPr>
          <p:cNvSpPr txBox="1"/>
          <p:nvPr/>
        </p:nvSpPr>
        <p:spPr>
          <a:xfrm>
            <a:off x="357051" y="6109824"/>
            <a:ext cx="10241280" cy="400110"/>
          </a:xfrm>
          <a:prstGeom prst="rect">
            <a:avLst/>
          </a:prstGeom>
          <a:noFill/>
        </p:spPr>
        <p:txBody>
          <a:bodyPr wrap="square">
            <a:spAutoFit/>
          </a:bodyPr>
          <a:lstStyle/>
          <a:p>
            <a:r>
              <a:rPr lang="es-ES" sz="1000" b="0" i="0">
                <a:solidFill>
                  <a:schemeClr val="tx1">
                    <a:lumMod val="50000"/>
                    <a:lumOff val="50000"/>
                  </a:schemeClr>
                </a:solidFill>
                <a:effectLst/>
                <a:cs typeface="Arial" panose="020B0604020202020204" pitchFamily="34" charset="0"/>
              </a:rPr>
              <a:t>Belinchón I, Salgado-Boquete L, López-Ferrer A, Ferran M, Coto-Segura P, Rivera R, Vidal D, Rodríguez L, de la Cueva P, </a:t>
            </a:r>
            <a:r>
              <a:rPr lang="es-ES" sz="1000" b="0" i="0" err="1">
                <a:solidFill>
                  <a:schemeClr val="tx1">
                    <a:lumMod val="50000"/>
                    <a:lumOff val="50000"/>
                  </a:schemeClr>
                </a:solidFill>
                <a:effectLst/>
                <a:cs typeface="Arial" panose="020B0604020202020204" pitchFamily="34" charset="0"/>
              </a:rPr>
              <a:t>Queiro</a:t>
            </a:r>
            <a:r>
              <a:rPr lang="es-ES" sz="1000" b="0" i="0">
                <a:solidFill>
                  <a:schemeClr val="tx1">
                    <a:lumMod val="50000"/>
                    <a:lumOff val="50000"/>
                  </a:schemeClr>
                </a:solidFill>
                <a:effectLst/>
                <a:cs typeface="Arial" panose="020B0604020202020204" pitchFamily="34" charset="0"/>
              </a:rPr>
              <a:t> R. </a:t>
            </a:r>
            <a:r>
              <a:rPr lang="es-ES" sz="1000" b="0" i="0" err="1">
                <a:solidFill>
                  <a:schemeClr val="tx1">
                    <a:lumMod val="50000"/>
                    <a:lumOff val="50000"/>
                  </a:schemeClr>
                </a:solidFill>
                <a:effectLst/>
                <a:cs typeface="Arial" panose="020B0604020202020204" pitchFamily="34" charset="0"/>
              </a:rPr>
              <a:t>Dermatologists</a:t>
            </a:r>
            <a:r>
              <a:rPr lang="es-ES" sz="1000" b="0" i="0">
                <a:solidFill>
                  <a:schemeClr val="tx1">
                    <a:lumMod val="50000"/>
                    <a:lumOff val="50000"/>
                  </a:schemeClr>
                </a:solidFill>
                <a:effectLst/>
                <a:cs typeface="Arial" panose="020B0604020202020204" pitchFamily="34" charset="0"/>
              </a:rPr>
              <a:t>' Role in </a:t>
            </a:r>
            <a:r>
              <a:rPr lang="es-ES" sz="1000" b="0" i="0" err="1">
                <a:solidFill>
                  <a:schemeClr val="tx1">
                    <a:lumMod val="50000"/>
                    <a:lumOff val="50000"/>
                  </a:schemeClr>
                </a:solidFill>
                <a:effectLst/>
                <a:cs typeface="Arial" panose="020B0604020202020204" pitchFamily="34" charset="0"/>
              </a:rPr>
              <a:t>the</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Early</a:t>
            </a:r>
            <a:r>
              <a:rPr lang="es-ES" sz="1000" b="0" i="0">
                <a:solidFill>
                  <a:schemeClr val="tx1">
                    <a:lumMod val="50000"/>
                    <a:lumOff val="50000"/>
                  </a:schemeClr>
                </a:solidFill>
                <a:effectLst/>
                <a:cs typeface="Arial" panose="020B0604020202020204" pitchFamily="34" charset="0"/>
              </a:rPr>
              <a:t> Diagnosis </a:t>
            </a:r>
            <a:r>
              <a:rPr lang="es-ES" sz="1000" b="0" i="0" err="1">
                <a:solidFill>
                  <a:schemeClr val="tx1">
                    <a:lumMod val="50000"/>
                    <a:lumOff val="50000"/>
                  </a:schemeClr>
                </a:solidFill>
                <a:effectLst/>
                <a:cs typeface="Arial" panose="020B0604020202020204" pitchFamily="34" charset="0"/>
              </a:rPr>
              <a:t>of</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Psoriatic</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Arthritis</a:t>
            </a:r>
            <a:r>
              <a:rPr lang="es-ES" sz="1000" b="0" i="0">
                <a:solidFill>
                  <a:schemeClr val="tx1">
                    <a:lumMod val="50000"/>
                    <a:lumOff val="50000"/>
                  </a:schemeClr>
                </a:solidFill>
                <a:effectLst/>
                <a:cs typeface="Arial" panose="020B0604020202020204" pitchFamily="34" charset="0"/>
              </a:rPr>
              <a:t>: Expert </a:t>
            </a:r>
            <a:r>
              <a:rPr lang="es-ES" sz="1000" b="0" i="0" err="1">
                <a:solidFill>
                  <a:schemeClr val="tx1">
                    <a:lumMod val="50000"/>
                    <a:lumOff val="50000"/>
                  </a:schemeClr>
                </a:solidFill>
                <a:effectLst/>
                <a:cs typeface="Arial" panose="020B0604020202020204" pitchFamily="34" charset="0"/>
              </a:rPr>
              <a:t>Recommendations</a:t>
            </a:r>
            <a:r>
              <a:rPr lang="es-ES" sz="1000" b="0" i="0">
                <a:solidFill>
                  <a:schemeClr val="tx1">
                    <a:lumMod val="50000"/>
                    <a:lumOff val="50000"/>
                  </a:schemeClr>
                </a:solidFill>
                <a:effectLst/>
                <a:cs typeface="Arial" panose="020B0604020202020204" pitchFamily="34" charset="0"/>
              </a:rPr>
              <a:t>. Actas </a:t>
            </a:r>
            <a:r>
              <a:rPr lang="es-ES" sz="1000" b="0" i="0" err="1">
                <a:solidFill>
                  <a:schemeClr val="tx1">
                    <a:lumMod val="50000"/>
                    <a:lumOff val="50000"/>
                  </a:schemeClr>
                </a:solidFill>
                <a:effectLst/>
                <a:cs typeface="Arial" panose="020B0604020202020204" pitchFamily="34" charset="0"/>
              </a:rPr>
              <a:t>Dermosifiliogr</a:t>
            </a:r>
            <a:r>
              <a:rPr lang="es-ES" sz="1000" b="0" i="0">
                <a:solidFill>
                  <a:schemeClr val="tx1">
                    <a:lumMod val="50000"/>
                    <a:lumOff val="50000"/>
                  </a:schemeClr>
                </a:solidFill>
                <a:effectLst/>
                <a:cs typeface="Arial" panose="020B0604020202020204" pitchFamily="34" charset="0"/>
              </a:rPr>
              <a:t> (Engl Ed). 2020 Dec;111(10):835-846. English, </a:t>
            </a:r>
            <a:r>
              <a:rPr lang="es-ES" sz="1000" b="0" i="0" err="1">
                <a:solidFill>
                  <a:schemeClr val="tx1">
                    <a:lumMod val="50000"/>
                    <a:lumOff val="50000"/>
                  </a:schemeClr>
                </a:solidFill>
                <a:effectLst/>
                <a:cs typeface="Arial" panose="020B0604020202020204" pitchFamily="34" charset="0"/>
              </a:rPr>
              <a:t>Spanish</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doi</a:t>
            </a:r>
            <a:r>
              <a:rPr lang="es-ES" sz="1000" b="0" i="0">
                <a:solidFill>
                  <a:schemeClr val="tx1">
                    <a:lumMod val="50000"/>
                    <a:lumOff val="50000"/>
                  </a:schemeClr>
                </a:solidFill>
                <a:effectLst/>
                <a:cs typeface="Arial" panose="020B0604020202020204" pitchFamily="34" charset="0"/>
              </a:rPr>
              <a:t>: 10.1016/j.ad.2020.06.004. </a:t>
            </a:r>
            <a:r>
              <a:rPr lang="es-ES" sz="1000" b="0" i="0" err="1">
                <a:solidFill>
                  <a:schemeClr val="tx1">
                    <a:lumMod val="50000"/>
                    <a:lumOff val="50000"/>
                  </a:schemeClr>
                </a:solidFill>
                <a:effectLst/>
                <a:cs typeface="Arial" panose="020B0604020202020204" pitchFamily="34" charset="0"/>
              </a:rPr>
              <a:t>Epub</a:t>
            </a:r>
            <a:r>
              <a:rPr lang="es-ES" sz="1000" b="0" i="0">
                <a:solidFill>
                  <a:schemeClr val="tx1">
                    <a:lumMod val="50000"/>
                    <a:lumOff val="50000"/>
                  </a:schemeClr>
                </a:solidFill>
                <a:effectLst/>
                <a:cs typeface="Arial" panose="020B0604020202020204" pitchFamily="34" charset="0"/>
              </a:rPr>
              <a:t> 2020 Jul 10. PMID: 32659259; PMCID: PMC7351070.</a:t>
            </a:r>
            <a:endParaRPr lang="es-ES" sz="1000">
              <a:solidFill>
                <a:schemeClr val="tx1">
                  <a:lumMod val="50000"/>
                  <a:lumOff val="50000"/>
                </a:schemeClr>
              </a:solidFill>
              <a:cs typeface="Arial" panose="020B0604020202020204" pitchFamily="34" charset="0"/>
            </a:endParaRPr>
          </a:p>
        </p:txBody>
      </p:sp>
    </p:spTree>
    <p:extLst>
      <p:ext uri="{BB962C8B-B14F-4D97-AF65-F5344CB8AC3E}">
        <p14:creationId xmlns:p14="http://schemas.microsoft.com/office/powerpoint/2010/main" val="1908903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PURE-4. Nueva herramienta de cribado</a:t>
            </a:r>
            <a:endParaRPr lang="en-US"/>
          </a:p>
        </p:txBody>
      </p:sp>
      <p:sp>
        <p:nvSpPr>
          <p:cNvPr id="16" name="Footer Placeholder 3"/>
          <p:cNvSpPr>
            <a:spLocks noGrp="1"/>
          </p:cNvSpPr>
          <p:nvPr>
            <p:ph type="ftr" sz="quarter" idx="4294967295"/>
          </p:nvPr>
        </p:nvSpPr>
        <p:spPr>
          <a:xfrm>
            <a:off x="348342" y="6059771"/>
            <a:ext cx="8853487" cy="4716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Belinchón</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I, et al. El papel del dermatólogo en el diagnóstico precoz de la artritis psoriásica: recomendaciones de un grupo de expertos. Actas </a:t>
            </a:r>
            <a:r>
              <a:rPr kumimoji="0" lang="es-ES" sz="1000" b="0" i="0" u="none" strike="noStrike" kern="1200" cap="none" spc="0" normalizeH="0" baseline="0" noProof="0" err="1">
                <a:ln>
                  <a:noFill/>
                </a:ln>
                <a:solidFill>
                  <a:schemeClr val="tx1">
                    <a:lumMod val="50000"/>
                    <a:lumOff val="50000"/>
                  </a:schemeClr>
                </a:solidFill>
                <a:effectLst/>
                <a:uLnTx/>
                <a:uFillTx/>
                <a:latin typeface="Calibri"/>
                <a:ea typeface="+mn-ea"/>
                <a:cs typeface="+mn-cs"/>
              </a:rPr>
              <a:t>Dermosifiliogr</a:t>
            </a:r>
            <a:r>
              <a:rPr kumimoji="0" lang="es-ES" sz="1000" b="0" i="0" u="none" strike="noStrike" kern="1200" cap="none" spc="0" normalizeH="0" baseline="0" noProof="0">
                <a:ln>
                  <a:noFill/>
                </a:ln>
                <a:solidFill>
                  <a:schemeClr val="tx1">
                    <a:lumMod val="50000"/>
                    <a:lumOff val="50000"/>
                  </a:schemeClr>
                </a:solidFill>
                <a:effectLst/>
                <a:uLnTx/>
                <a:uFillTx/>
                <a:latin typeface="Calibri"/>
                <a:ea typeface="+mn-ea"/>
                <a:cs typeface="+mn-cs"/>
              </a:rPr>
              <a:t>. 2020. https://doi.org/10.1016/j.ad.2020.06.004.</a:t>
            </a:r>
            <a:endParaRPr kumimoji="0" lang="es-ES_tradnl" sz="1000" b="0" i="0" u="none" strike="noStrike" kern="1200" cap="none" spc="0" normalizeH="0" baseline="0" noProof="0">
              <a:ln>
                <a:noFill/>
              </a:ln>
              <a:solidFill>
                <a:schemeClr val="tx1">
                  <a:lumMod val="50000"/>
                  <a:lumOff val="50000"/>
                </a:schemeClr>
              </a:solidFill>
              <a:effectLst/>
              <a:uLnTx/>
              <a:uFillTx/>
              <a:latin typeface="Calibri"/>
              <a:ea typeface="+mn-ea"/>
              <a:cs typeface="+mn-cs"/>
            </a:endParaRPr>
          </a:p>
        </p:txBody>
      </p:sp>
      <p:sp>
        <p:nvSpPr>
          <p:cNvPr id="5" name="Rectangle 4"/>
          <p:cNvSpPr/>
          <p:nvPr/>
        </p:nvSpPr>
        <p:spPr>
          <a:xfrm>
            <a:off x="1327172" y="1683613"/>
            <a:ext cx="9434245" cy="3970316"/>
          </a:xfrm>
          <a:prstGeom prst="rect">
            <a:avLst/>
          </a:prstGeom>
        </p:spPr>
        <p:txBody>
          <a:bodyPr wrap="square" lIns="91438" tIns="45719" rIns="91438" b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211D1E"/>
                </a:solidFill>
                <a:effectLst/>
                <a:uLnTx/>
                <a:uFillTx/>
                <a:latin typeface="BAKIB G+ Trebuchet MS"/>
                <a:ea typeface="+mn-ea"/>
                <a:cs typeface="+mn-cs"/>
              </a:rPr>
              <a:t>1. Signos sugestivos de dactilitis (dedo en forma de salchicha)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1" u="none" strike="noStrike" kern="1200" cap="none" spc="0" normalizeH="0" baseline="0" noProof="0">
                <a:ln>
                  <a:noFill/>
                </a:ln>
                <a:solidFill>
                  <a:srgbClr val="211D1E"/>
                </a:solidFill>
                <a:effectLst/>
                <a:uLnTx/>
                <a:uFillTx/>
                <a:latin typeface="BAKIB G+ Trebuchet MS"/>
                <a:ea typeface="+mn-ea"/>
                <a:cs typeface="+mn-cs"/>
              </a:rPr>
              <a:t>¿Ha tenido alguna vez dolor e hinchazón/inflamación que afectara a todo un dedo de la mano o del pie?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600" b="0" i="0" u="none" strike="noStrike" kern="1200" cap="none" spc="0" normalizeH="0" baseline="0" noProof="0">
              <a:ln>
                <a:noFill/>
              </a:ln>
              <a:solidFill>
                <a:srgbClr val="211D1E"/>
              </a:solidFill>
              <a:effectLst/>
              <a:uLnTx/>
              <a:uFillTx/>
              <a:latin typeface="BAKIB E+ 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0" u="none" strike="noStrike" kern="1200" cap="none" spc="0" normalizeH="0" baseline="0" noProof="0">
              <a:ln>
                <a:noFill/>
              </a:ln>
              <a:solidFill>
                <a:srgbClr val="211D1E"/>
              </a:solidFill>
              <a:effectLst/>
              <a:uLnTx/>
              <a:uFillTx/>
              <a:latin typeface="BAKIB E+ 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211D1E"/>
                </a:solidFill>
                <a:effectLst/>
                <a:uLnTx/>
                <a:uFillTx/>
                <a:latin typeface="BAKIB G+ Trebuchet MS"/>
                <a:ea typeface="+mn-ea"/>
                <a:cs typeface="+mn-cs"/>
              </a:rPr>
              <a:t>2. Dolor con inflamación en el talón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1" u="none" strike="noStrike" kern="1200" cap="none" spc="0" normalizeH="0" baseline="0" noProof="0">
                <a:ln>
                  <a:noFill/>
                </a:ln>
                <a:solidFill>
                  <a:srgbClr val="211D1E"/>
                </a:solidFill>
                <a:effectLst/>
                <a:uLnTx/>
                <a:uFillTx/>
                <a:latin typeface="BAKIB G+ Trebuchet MS"/>
                <a:ea typeface="+mn-ea"/>
                <a:cs typeface="+mn-cs"/>
              </a:rPr>
              <a:t>¿Ha tenido o notado alguna vez dolor en el talón al ponerse de pie por la mañana?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0" i="1" u="none" strike="noStrike" kern="1200" cap="none" spc="0" normalizeH="0" baseline="0" noProof="0">
              <a:ln>
                <a:noFill/>
              </a:ln>
              <a:solidFill>
                <a:srgbClr val="211D1E"/>
              </a:solidFill>
              <a:effectLst/>
              <a:uLnTx/>
              <a:uFillTx/>
              <a:latin typeface="BAKIB G+ 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600" b="0" i="1" u="none" strike="noStrike" kern="1200" cap="none" spc="0" normalizeH="0" baseline="0" noProof="0">
              <a:ln>
                <a:noFill/>
              </a:ln>
              <a:solidFill>
                <a:srgbClr val="211D1E"/>
              </a:solidFill>
              <a:effectLst/>
              <a:uLnTx/>
              <a:uFillTx/>
              <a:latin typeface="BAKIB G+ 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211D1E"/>
                </a:solidFill>
                <a:effectLst/>
                <a:uLnTx/>
                <a:uFillTx/>
                <a:latin typeface="BAKIB G+ Trebuchet MS"/>
                <a:ea typeface="+mn-ea"/>
                <a:cs typeface="+mn-cs"/>
              </a:rPr>
              <a:t>3. Dolor en los dos glúteos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1" u="none" strike="noStrike" kern="1200" cap="none" spc="0" normalizeH="0" baseline="0" noProof="0">
                <a:ln>
                  <a:noFill/>
                </a:ln>
                <a:solidFill>
                  <a:srgbClr val="211D1E"/>
                </a:solidFill>
                <a:effectLst/>
                <a:uLnTx/>
                <a:uFillTx/>
                <a:latin typeface="BAKIB G+ Trebuchet MS"/>
                <a:ea typeface="+mn-ea"/>
                <a:cs typeface="+mn-cs"/>
              </a:rPr>
              <a:t>¿Ha tenido alguna vez dolor en el glúteo derecho o izquierdo, al mismo tiempo o por separado?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600" b="0" i="1" u="none" strike="noStrike" kern="1200" cap="none" spc="0" normalizeH="0" baseline="0" noProof="0">
              <a:ln>
                <a:noFill/>
              </a:ln>
              <a:solidFill>
                <a:srgbClr val="211D1E"/>
              </a:solidFill>
              <a:effectLst/>
              <a:uLnTx/>
              <a:uFillTx/>
              <a:latin typeface="BAKIB G+ 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b="1" i="0" u="none" strike="noStrike" kern="1200" cap="none" spc="0" normalizeH="0" baseline="0" noProof="0">
              <a:ln>
                <a:noFill/>
              </a:ln>
              <a:solidFill>
                <a:srgbClr val="211D1E"/>
              </a:solidFill>
              <a:effectLst/>
              <a:uLnTx/>
              <a:uFillTx/>
              <a:latin typeface="BAKIB G+ 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211D1E"/>
                </a:solidFill>
                <a:effectLst/>
                <a:uLnTx/>
                <a:uFillTx/>
                <a:latin typeface="BAKIB G+ Trebuchet MS"/>
                <a:ea typeface="+mn-ea"/>
                <a:cs typeface="+mn-cs"/>
              </a:rPr>
              <a:t>4. Dolor articular periférico con hinchazón, antes de los 50 años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1" u="none" strike="noStrike" kern="1200" cap="none" spc="0" normalizeH="0" baseline="0" noProof="0">
                <a:ln>
                  <a:noFill/>
                </a:ln>
                <a:solidFill>
                  <a:srgbClr val="211D1E"/>
                </a:solidFill>
                <a:effectLst/>
                <a:uLnTx/>
                <a:uFillTx/>
                <a:latin typeface="BAKIB G+ Trebuchet MS"/>
                <a:ea typeface="+mn-ea"/>
                <a:cs typeface="+mn-cs"/>
              </a:rPr>
              <a:t>¿Ha tenido alguna vez hinchazón y dolor en una articulación (manos, pies, rodillas o tobillos, por ejemplo)? </a:t>
            </a:r>
            <a:endParaRPr kumimoji="0" lang="en-US" b="0" i="1" u="none" strike="noStrike" kern="1200" cap="none" spc="0" normalizeH="0" baseline="0" noProof="0">
              <a:ln>
                <a:noFill/>
              </a:ln>
              <a:solidFill>
                <a:srgbClr val="211D1E"/>
              </a:solidFill>
              <a:effectLst/>
              <a:uLnTx/>
              <a:uFillTx/>
              <a:latin typeface="BAKIB G+ Trebuchet MS"/>
              <a:ea typeface="+mn-ea"/>
              <a:cs typeface="+mn-cs"/>
            </a:endParaRPr>
          </a:p>
        </p:txBody>
      </p:sp>
      <p:pic>
        <p:nvPicPr>
          <p:cNvPr id="7" name="Picture 6"/>
          <p:cNvPicPr>
            <a:picLocks noChangeAspect="1"/>
          </p:cNvPicPr>
          <p:nvPr/>
        </p:nvPicPr>
        <p:blipFill rotWithShape="1">
          <a:blip r:embed="rId2">
            <a:clrChange>
              <a:clrFrom>
                <a:srgbClr val="FFFFFF"/>
              </a:clrFrom>
              <a:clrTo>
                <a:srgbClr val="FFFFFF">
                  <a:alpha val="0"/>
                </a:srgbClr>
              </a:clrTo>
            </a:clrChange>
          </a:blip>
          <a:srcRect l="15236" t="85841" r="27573"/>
          <a:stretch/>
        </p:blipFill>
        <p:spPr>
          <a:xfrm>
            <a:off x="589835" y="4747103"/>
            <a:ext cx="588984" cy="548791"/>
          </a:xfrm>
          <a:prstGeom prst="rect">
            <a:avLst/>
          </a:prstGeom>
        </p:spPr>
      </p:pic>
      <p:pic>
        <p:nvPicPr>
          <p:cNvPr id="8" name="Picture 7"/>
          <p:cNvPicPr>
            <a:picLocks noChangeAspect="1"/>
          </p:cNvPicPr>
          <p:nvPr/>
        </p:nvPicPr>
        <p:blipFill rotWithShape="1">
          <a:blip r:embed="rId2">
            <a:clrChange>
              <a:clrFrom>
                <a:srgbClr val="FFFFFF"/>
              </a:clrFrom>
              <a:clrTo>
                <a:srgbClr val="FFFFFF">
                  <a:alpha val="0"/>
                </a:srgbClr>
              </a:clrTo>
            </a:clrChange>
          </a:blip>
          <a:srcRect l="16471" t="619" r="25278" b="84466"/>
          <a:stretch/>
        </p:blipFill>
        <p:spPr>
          <a:xfrm>
            <a:off x="642388" y="1735404"/>
            <a:ext cx="599893" cy="578077"/>
          </a:xfrm>
          <a:prstGeom prst="rect">
            <a:avLst/>
          </a:prstGeom>
        </p:spPr>
      </p:pic>
      <p:pic>
        <p:nvPicPr>
          <p:cNvPr id="9" name="Picture 8"/>
          <p:cNvPicPr>
            <a:picLocks noChangeAspect="1"/>
          </p:cNvPicPr>
          <p:nvPr/>
        </p:nvPicPr>
        <p:blipFill rotWithShape="1">
          <a:blip r:embed="rId2">
            <a:clrChange>
              <a:clrFrom>
                <a:srgbClr val="FFFFFF"/>
              </a:clrFrom>
              <a:clrTo>
                <a:srgbClr val="FFFFFF">
                  <a:alpha val="0"/>
                </a:srgbClr>
              </a:clrTo>
            </a:clrChange>
          </a:blip>
          <a:srcRect l="18590" t="31013" r="30574" b="55199"/>
          <a:stretch/>
        </p:blipFill>
        <p:spPr>
          <a:xfrm>
            <a:off x="622557" y="2880314"/>
            <a:ext cx="523541" cy="534450"/>
          </a:xfrm>
          <a:prstGeom prst="rect">
            <a:avLst/>
          </a:prstGeom>
        </p:spPr>
      </p:pic>
      <p:pic>
        <p:nvPicPr>
          <p:cNvPr id="10" name="Picture 9"/>
          <p:cNvPicPr>
            <a:picLocks noChangeAspect="1"/>
          </p:cNvPicPr>
          <p:nvPr/>
        </p:nvPicPr>
        <p:blipFill rotWithShape="1">
          <a:blip r:embed="rId2">
            <a:clrChange>
              <a:clrFrom>
                <a:srgbClr val="FFFFFF"/>
              </a:clrFrom>
              <a:clrTo>
                <a:srgbClr val="FFFFFF">
                  <a:alpha val="0"/>
                </a:srgbClr>
              </a:clrTo>
            </a:clrChange>
          </a:blip>
          <a:srcRect l="18589" t="58027" r="27396" b="27902"/>
          <a:stretch/>
        </p:blipFill>
        <p:spPr>
          <a:xfrm>
            <a:off x="647759" y="3820606"/>
            <a:ext cx="556262" cy="545355"/>
          </a:xfrm>
          <a:prstGeom prst="rect">
            <a:avLst/>
          </a:prstGeom>
        </p:spPr>
      </p:pic>
      <p:grpSp>
        <p:nvGrpSpPr>
          <p:cNvPr id="24" name="Grupo 23">
            <a:extLst>
              <a:ext uri="{FF2B5EF4-FFF2-40B4-BE49-F238E27FC236}">
                <a16:creationId xmlns:a16="http://schemas.microsoft.com/office/drawing/2014/main" id="{0CEB91DA-30B0-A3D5-156E-3AF8355579EE}"/>
              </a:ext>
            </a:extLst>
          </p:cNvPr>
          <p:cNvGrpSpPr/>
          <p:nvPr/>
        </p:nvGrpSpPr>
        <p:grpSpPr>
          <a:xfrm>
            <a:off x="10843578" y="1643442"/>
            <a:ext cx="827759" cy="762000"/>
            <a:chOff x="9551462" y="982179"/>
            <a:chExt cx="827759" cy="762000"/>
          </a:xfrm>
        </p:grpSpPr>
        <p:sp>
          <p:nvSpPr>
            <p:cNvPr id="20" name="Elipse 19">
              <a:extLst>
                <a:ext uri="{FF2B5EF4-FFF2-40B4-BE49-F238E27FC236}">
                  <a16:creationId xmlns:a16="http://schemas.microsoft.com/office/drawing/2014/main" id="{13B9BE03-DEB2-9F10-827A-CEA528A1C420}"/>
                </a:ext>
              </a:extLst>
            </p:cNvPr>
            <p:cNvSpPr/>
            <p:nvPr/>
          </p:nvSpPr>
          <p:spPr>
            <a:xfrm>
              <a:off x="9551462" y="1071662"/>
              <a:ext cx="244800" cy="237600"/>
            </a:xfrm>
            <a:prstGeom prst="ellipse">
              <a:avLst/>
            </a:prstGeom>
            <a:noFill/>
            <a:ln w="28575">
              <a:solidFill>
                <a:srgbClr val="654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20">
              <a:extLst>
                <a:ext uri="{FF2B5EF4-FFF2-40B4-BE49-F238E27FC236}">
                  <a16:creationId xmlns:a16="http://schemas.microsoft.com/office/drawing/2014/main" id="{7D6D84ED-5555-4960-A350-9233CDAE4C31}"/>
                </a:ext>
              </a:extLst>
            </p:cNvPr>
            <p:cNvSpPr/>
            <p:nvPr/>
          </p:nvSpPr>
          <p:spPr>
            <a:xfrm>
              <a:off x="9551462" y="1422514"/>
              <a:ext cx="244800" cy="237600"/>
            </a:xfrm>
            <a:prstGeom prst="ellipse">
              <a:avLst/>
            </a:prstGeom>
            <a:noFill/>
            <a:ln w="28575">
              <a:solidFill>
                <a:srgbClr val="654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E2C630F0-3513-D490-34F3-527564922CA5}"/>
                </a:ext>
              </a:extLst>
            </p:cNvPr>
            <p:cNvSpPr txBox="1"/>
            <p:nvPr/>
          </p:nvSpPr>
          <p:spPr>
            <a:xfrm>
              <a:off x="9840533" y="982179"/>
              <a:ext cx="538688" cy="381000"/>
            </a:xfrm>
            <a:prstGeom prst="rect">
              <a:avLst/>
            </a:prstGeom>
            <a:noFill/>
          </p:spPr>
          <p:txBody>
            <a:bodyPr wrap="square" rtlCol="0">
              <a:spAutoFit/>
            </a:bodyPr>
            <a:lstStyle/>
            <a:p>
              <a:r>
                <a:rPr lang="es-ES" b="1">
                  <a:solidFill>
                    <a:srgbClr val="E20F64"/>
                  </a:solidFill>
                </a:rPr>
                <a:t>Sí</a:t>
              </a:r>
            </a:p>
          </p:txBody>
        </p:sp>
        <p:sp>
          <p:nvSpPr>
            <p:cNvPr id="23" name="CuadroTexto 22">
              <a:extLst>
                <a:ext uri="{FF2B5EF4-FFF2-40B4-BE49-F238E27FC236}">
                  <a16:creationId xmlns:a16="http://schemas.microsoft.com/office/drawing/2014/main" id="{23651ABB-2CAC-260B-A6BC-664FCAE3F7DF}"/>
                </a:ext>
              </a:extLst>
            </p:cNvPr>
            <p:cNvSpPr txBox="1"/>
            <p:nvPr/>
          </p:nvSpPr>
          <p:spPr>
            <a:xfrm>
              <a:off x="9835095" y="1363179"/>
              <a:ext cx="538688" cy="381000"/>
            </a:xfrm>
            <a:prstGeom prst="rect">
              <a:avLst/>
            </a:prstGeom>
            <a:noFill/>
          </p:spPr>
          <p:txBody>
            <a:bodyPr wrap="square" rtlCol="0">
              <a:spAutoFit/>
            </a:bodyPr>
            <a:lstStyle/>
            <a:p>
              <a:r>
                <a:rPr lang="es-ES" b="1">
                  <a:solidFill>
                    <a:srgbClr val="E20F64"/>
                  </a:solidFill>
                </a:rPr>
                <a:t>No</a:t>
              </a:r>
            </a:p>
          </p:txBody>
        </p:sp>
      </p:grpSp>
      <p:grpSp>
        <p:nvGrpSpPr>
          <p:cNvPr id="40" name="Grupo 39">
            <a:extLst>
              <a:ext uri="{FF2B5EF4-FFF2-40B4-BE49-F238E27FC236}">
                <a16:creationId xmlns:a16="http://schemas.microsoft.com/office/drawing/2014/main" id="{DF57AE0B-4323-843B-E87D-B80A4E9720A6}"/>
              </a:ext>
            </a:extLst>
          </p:cNvPr>
          <p:cNvGrpSpPr/>
          <p:nvPr/>
        </p:nvGrpSpPr>
        <p:grpSpPr>
          <a:xfrm>
            <a:off x="10837467" y="2661153"/>
            <a:ext cx="827759" cy="762000"/>
            <a:chOff x="9551462" y="982179"/>
            <a:chExt cx="827759" cy="762000"/>
          </a:xfrm>
        </p:grpSpPr>
        <p:sp>
          <p:nvSpPr>
            <p:cNvPr id="41" name="Elipse 40">
              <a:extLst>
                <a:ext uri="{FF2B5EF4-FFF2-40B4-BE49-F238E27FC236}">
                  <a16:creationId xmlns:a16="http://schemas.microsoft.com/office/drawing/2014/main" id="{EF8CD80C-06AE-294A-9357-51E4ED164179}"/>
                </a:ext>
              </a:extLst>
            </p:cNvPr>
            <p:cNvSpPr/>
            <p:nvPr/>
          </p:nvSpPr>
          <p:spPr>
            <a:xfrm>
              <a:off x="9551462" y="1071662"/>
              <a:ext cx="244800" cy="237600"/>
            </a:xfrm>
            <a:prstGeom prst="ellipse">
              <a:avLst/>
            </a:prstGeom>
            <a:noFill/>
            <a:ln w="28575">
              <a:solidFill>
                <a:srgbClr val="654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Elipse 41">
              <a:extLst>
                <a:ext uri="{FF2B5EF4-FFF2-40B4-BE49-F238E27FC236}">
                  <a16:creationId xmlns:a16="http://schemas.microsoft.com/office/drawing/2014/main" id="{BA87EB8E-CF55-CF8A-4F63-4A3223C5FC64}"/>
                </a:ext>
              </a:extLst>
            </p:cNvPr>
            <p:cNvSpPr/>
            <p:nvPr/>
          </p:nvSpPr>
          <p:spPr>
            <a:xfrm>
              <a:off x="9551462" y="1422514"/>
              <a:ext cx="244800" cy="237600"/>
            </a:xfrm>
            <a:prstGeom prst="ellipse">
              <a:avLst/>
            </a:prstGeom>
            <a:noFill/>
            <a:ln w="28575">
              <a:solidFill>
                <a:srgbClr val="654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CuadroTexto 42">
              <a:extLst>
                <a:ext uri="{FF2B5EF4-FFF2-40B4-BE49-F238E27FC236}">
                  <a16:creationId xmlns:a16="http://schemas.microsoft.com/office/drawing/2014/main" id="{EA98C962-5376-8288-101C-D88923F285AB}"/>
                </a:ext>
              </a:extLst>
            </p:cNvPr>
            <p:cNvSpPr txBox="1"/>
            <p:nvPr/>
          </p:nvSpPr>
          <p:spPr>
            <a:xfrm>
              <a:off x="9840533" y="982179"/>
              <a:ext cx="538688" cy="381000"/>
            </a:xfrm>
            <a:prstGeom prst="rect">
              <a:avLst/>
            </a:prstGeom>
            <a:noFill/>
          </p:spPr>
          <p:txBody>
            <a:bodyPr wrap="square" rtlCol="0">
              <a:spAutoFit/>
            </a:bodyPr>
            <a:lstStyle/>
            <a:p>
              <a:r>
                <a:rPr lang="es-ES" b="1">
                  <a:solidFill>
                    <a:srgbClr val="E20F64"/>
                  </a:solidFill>
                </a:rPr>
                <a:t>Sí</a:t>
              </a:r>
            </a:p>
          </p:txBody>
        </p:sp>
        <p:sp>
          <p:nvSpPr>
            <p:cNvPr id="44" name="CuadroTexto 43">
              <a:extLst>
                <a:ext uri="{FF2B5EF4-FFF2-40B4-BE49-F238E27FC236}">
                  <a16:creationId xmlns:a16="http://schemas.microsoft.com/office/drawing/2014/main" id="{0EFDDF3F-D32B-C7F6-2075-51255AC28431}"/>
                </a:ext>
              </a:extLst>
            </p:cNvPr>
            <p:cNvSpPr txBox="1"/>
            <p:nvPr/>
          </p:nvSpPr>
          <p:spPr>
            <a:xfrm>
              <a:off x="9835095" y="1363179"/>
              <a:ext cx="538688" cy="381000"/>
            </a:xfrm>
            <a:prstGeom prst="rect">
              <a:avLst/>
            </a:prstGeom>
            <a:noFill/>
          </p:spPr>
          <p:txBody>
            <a:bodyPr wrap="square" rtlCol="0">
              <a:spAutoFit/>
            </a:bodyPr>
            <a:lstStyle/>
            <a:p>
              <a:r>
                <a:rPr lang="es-ES" b="1">
                  <a:solidFill>
                    <a:srgbClr val="E20F64"/>
                  </a:solidFill>
                </a:rPr>
                <a:t>No</a:t>
              </a:r>
            </a:p>
          </p:txBody>
        </p:sp>
      </p:grpSp>
      <p:grpSp>
        <p:nvGrpSpPr>
          <p:cNvPr id="50" name="Grupo 49">
            <a:extLst>
              <a:ext uri="{FF2B5EF4-FFF2-40B4-BE49-F238E27FC236}">
                <a16:creationId xmlns:a16="http://schemas.microsoft.com/office/drawing/2014/main" id="{DEBF1167-BDC4-C096-0C26-70D6CB15E3B5}"/>
              </a:ext>
            </a:extLst>
          </p:cNvPr>
          <p:cNvGrpSpPr/>
          <p:nvPr/>
        </p:nvGrpSpPr>
        <p:grpSpPr>
          <a:xfrm>
            <a:off x="10831356" y="3705161"/>
            <a:ext cx="827759" cy="762000"/>
            <a:chOff x="9551462" y="982179"/>
            <a:chExt cx="827759" cy="762000"/>
          </a:xfrm>
        </p:grpSpPr>
        <p:sp>
          <p:nvSpPr>
            <p:cNvPr id="51" name="Elipse 50">
              <a:extLst>
                <a:ext uri="{FF2B5EF4-FFF2-40B4-BE49-F238E27FC236}">
                  <a16:creationId xmlns:a16="http://schemas.microsoft.com/office/drawing/2014/main" id="{95D98066-3ABD-F520-E440-9C653209DBB0}"/>
                </a:ext>
              </a:extLst>
            </p:cNvPr>
            <p:cNvSpPr/>
            <p:nvPr/>
          </p:nvSpPr>
          <p:spPr>
            <a:xfrm>
              <a:off x="9551462" y="1071662"/>
              <a:ext cx="244800" cy="237600"/>
            </a:xfrm>
            <a:prstGeom prst="ellipse">
              <a:avLst/>
            </a:prstGeom>
            <a:noFill/>
            <a:ln w="28575">
              <a:solidFill>
                <a:srgbClr val="654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Elipse 51">
              <a:extLst>
                <a:ext uri="{FF2B5EF4-FFF2-40B4-BE49-F238E27FC236}">
                  <a16:creationId xmlns:a16="http://schemas.microsoft.com/office/drawing/2014/main" id="{20008753-0AE3-C0A5-7783-F6318C40EEC7}"/>
                </a:ext>
              </a:extLst>
            </p:cNvPr>
            <p:cNvSpPr/>
            <p:nvPr/>
          </p:nvSpPr>
          <p:spPr>
            <a:xfrm>
              <a:off x="9551462" y="1422514"/>
              <a:ext cx="244800" cy="237600"/>
            </a:xfrm>
            <a:prstGeom prst="ellipse">
              <a:avLst/>
            </a:prstGeom>
            <a:noFill/>
            <a:ln w="28575">
              <a:solidFill>
                <a:srgbClr val="654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CuadroTexto 52">
              <a:extLst>
                <a:ext uri="{FF2B5EF4-FFF2-40B4-BE49-F238E27FC236}">
                  <a16:creationId xmlns:a16="http://schemas.microsoft.com/office/drawing/2014/main" id="{7DF93CD9-EB52-D08C-3AB4-4BF021DDB547}"/>
                </a:ext>
              </a:extLst>
            </p:cNvPr>
            <p:cNvSpPr txBox="1"/>
            <p:nvPr/>
          </p:nvSpPr>
          <p:spPr>
            <a:xfrm>
              <a:off x="9840533" y="982179"/>
              <a:ext cx="538688" cy="381000"/>
            </a:xfrm>
            <a:prstGeom prst="rect">
              <a:avLst/>
            </a:prstGeom>
            <a:noFill/>
          </p:spPr>
          <p:txBody>
            <a:bodyPr wrap="square" rtlCol="0">
              <a:spAutoFit/>
            </a:bodyPr>
            <a:lstStyle/>
            <a:p>
              <a:r>
                <a:rPr lang="es-ES" b="1">
                  <a:solidFill>
                    <a:srgbClr val="E20F64"/>
                  </a:solidFill>
                </a:rPr>
                <a:t>Sí</a:t>
              </a:r>
            </a:p>
          </p:txBody>
        </p:sp>
        <p:sp>
          <p:nvSpPr>
            <p:cNvPr id="54" name="CuadroTexto 53">
              <a:extLst>
                <a:ext uri="{FF2B5EF4-FFF2-40B4-BE49-F238E27FC236}">
                  <a16:creationId xmlns:a16="http://schemas.microsoft.com/office/drawing/2014/main" id="{E82C8AA5-C3B8-017C-49EB-77D08089C825}"/>
                </a:ext>
              </a:extLst>
            </p:cNvPr>
            <p:cNvSpPr txBox="1"/>
            <p:nvPr/>
          </p:nvSpPr>
          <p:spPr>
            <a:xfrm>
              <a:off x="9835095" y="1363179"/>
              <a:ext cx="538688" cy="381000"/>
            </a:xfrm>
            <a:prstGeom prst="rect">
              <a:avLst/>
            </a:prstGeom>
            <a:noFill/>
          </p:spPr>
          <p:txBody>
            <a:bodyPr wrap="square" rtlCol="0">
              <a:spAutoFit/>
            </a:bodyPr>
            <a:lstStyle/>
            <a:p>
              <a:r>
                <a:rPr lang="es-ES" b="1">
                  <a:solidFill>
                    <a:srgbClr val="E20F64"/>
                  </a:solidFill>
                </a:rPr>
                <a:t>No</a:t>
              </a:r>
            </a:p>
          </p:txBody>
        </p:sp>
      </p:grpSp>
      <p:grpSp>
        <p:nvGrpSpPr>
          <p:cNvPr id="55" name="Grupo 54">
            <a:extLst>
              <a:ext uri="{FF2B5EF4-FFF2-40B4-BE49-F238E27FC236}">
                <a16:creationId xmlns:a16="http://schemas.microsoft.com/office/drawing/2014/main" id="{D3F255E7-ED75-2555-EB1E-9DE5AFDDA8A3}"/>
              </a:ext>
            </a:extLst>
          </p:cNvPr>
          <p:cNvGrpSpPr/>
          <p:nvPr/>
        </p:nvGrpSpPr>
        <p:grpSpPr>
          <a:xfrm>
            <a:off x="10831356" y="4747094"/>
            <a:ext cx="827759" cy="762000"/>
            <a:chOff x="9551462" y="982179"/>
            <a:chExt cx="827759" cy="762000"/>
          </a:xfrm>
        </p:grpSpPr>
        <p:sp>
          <p:nvSpPr>
            <p:cNvPr id="56" name="Elipse 55">
              <a:extLst>
                <a:ext uri="{FF2B5EF4-FFF2-40B4-BE49-F238E27FC236}">
                  <a16:creationId xmlns:a16="http://schemas.microsoft.com/office/drawing/2014/main" id="{9B74A899-8A6E-EF5D-5323-8FA3AD7C07F7}"/>
                </a:ext>
              </a:extLst>
            </p:cNvPr>
            <p:cNvSpPr/>
            <p:nvPr/>
          </p:nvSpPr>
          <p:spPr>
            <a:xfrm>
              <a:off x="9551462" y="1071662"/>
              <a:ext cx="244800" cy="237600"/>
            </a:xfrm>
            <a:prstGeom prst="ellipse">
              <a:avLst/>
            </a:prstGeom>
            <a:noFill/>
            <a:ln w="28575">
              <a:solidFill>
                <a:srgbClr val="654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Elipse 56">
              <a:extLst>
                <a:ext uri="{FF2B5EF4-FFF2-40B4-BE49-F238E27FC236}">
                  <a16:creationId xmlns:a16="http://schemas.microsoft.com/office/drawing/2014/main" id="{289AABAD-263E-022C-5AA4-6369A762FE58}"/>
                </a:ext>
              </a:extLst>
            </p:cNvPr>
            <p:cNvSpPr/>
            <p:nvPr/>
          </p:nvSpPr>
          <p:spPr>
            <a:xfrm>
              <a:off x="9551462" y="1422514"/>
              <a:ext cx="244800" cy="237600"/>
            </a:xfrm>
            <a:prstGeom prst="ellipse">
              <a:avLst/>
            </a:prstGeom>
            <a:noFill/>
            <a:ln w="28575">
              <a:solidFill>
                <a:srgbClr val="654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CuadroTexto 57">
              <a:extLst>
                <a:ext uri="{FF2B5EF4-FFF2-40B4-BE49-F238E27FC236}">
                  <a16:creationId xmlns:a16="http://schemas.microsoft.com/office/drawing/2014/main" id="{5A957399-9DB0-BA41-E042-DF948E33904E}"/>
                </a:ext>
              </a:extLst>
            </p:cNvPr>
            <p:cNvSpPr txBox="1"/>
            <p:nvPr/>
          </p:nvSpPr>
          <p:spPr>
            <a:xfrm>
              <a:off x="9840533" y="982179"/>
              <a:ext cx="538688" cy="381000"/>
            </a:xfrm>
            <a:prstGeom prst="rect">
              <a:avLst/>
            </a:prstGeom>
            <a:noFill/>
          </p:spPr>
          <p:txBody>
            <a:bodyPr wrap="square" rtlCol="0">
              <a:spAutoFit/>
            </a:bodyPr>
            <a:lstStyle/>
            <a:p>
              <a:r>
                <a:rPr lang="es-ES" b="1">
                  <a:solidFill>
                    <a:srgbClr val="E20F64"/>
                  </a:solidFill>
                </a:rPr>
                <a:t>Sí</a:t>
              </a:r>
            </a:p>
          </p:txBody>
        </p:sp>
        <p:sp>
          <p:nvSpPr>
            <p:cNvPr id="59" name="CuadroTexto 58">
              <a:extLst>
                <a:ext uri="{FF2B5EF4-FFF2-40B4-BE49-F238E27FC236}">
                  <a16:creationId xmlns:a16="http://schemas.microsoft.com/office/drawing/2014/main" id="{8C1459D3-3565-49A0-4D62-83DA753DA131}"/>
                </a:ext>
              </a:extLst>
            </p:cNvPr>
            <p:cNvSpPr txBox="1"/>
            <p:nvPr/>
          </p:nvSpPr>
          <p:spPr>
            <a:xfrm>
              <a:off x="9835095" y="1363179"/>
              <a:ext cx="538688" cy="381000"/>
            </a:xfrm>
            <a:prstGeom prst="rect">
              <a:avLst/>
            </a:prstGeom>
            <a:noFill/>
          </p:spPr>
          <p:txBody>
            <a:bodyPr wrap="square" rtlCol="0">
              <a:spAutoFit/>
            </a:bodyPr>
            <a:lstStyle/>
            <a:p>
              <a:r>
                <a:rPr lang="es-ES" b="1">
                  <a:solidFill>
                    <a:srgbClr val="E20F64"/>
                  </a:solidFill>
                </a:rPr>
                <a:t>No</a:t>
              </a:r>
            </a:p>
          </p:txBody>
        </p:sp>
      </p:grpSp>
    </p:spTree>
    <p:extLst>
      <p:ext uri="{BB962C8B-B14F-4D97-AF65-F5344CB8AC3E}">
        <p14:creationId xmlns:p14="http://schemas.microsoft.com/office/powerpoint/2010/main" val="3898591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Algoritmo de actuación</a:t>
            </a:r>
          </a:p>
        </p:txBody>
      </p:sp>
      <p:pic>
        <p:nvPicPr>
          <p:cNvPr id="9" name="Imagen 8">
            <a:extLst>
              <a:ext uri="{FF2B5EF4-FFF2-40B4-BE49-F238E27FC236}">
                <a16:creationId xmlns:a16="http://schemas.microsoft.com/office/drawing/2014/main" id="{EED7CB05-B420-3EEC-F697-7E377B6C52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67477" y="1018637"/>
            <a:ext cx="6210265" cy="4820726"/>
          </a:xfrm>
          <a:prstGeom prst="rect">
            <a:avLst/>
          </a:prstGeom>
        </p:spPr>
      </p:pic>
      <p:sp>
        <p:nvSpPr>
          <p:cNvPr id="10" name="CuadroTexto 9">
            <a:extLst>
              <a:ext uri="{FF2B5EF4-FFF2-40B4-BE49-F238E27FC236}">
                <a16:creationId xmlns:a16="http://schemas.microsoft.com/office/drawing/2014/main" id="{874E58DB-294C-9CD9-B0A6-89E5449E107C}"/>
              </a:ext>
            </a:extLst>
          </p:cNvPr>
          <p:cNvSpPr txBox="1"/>
          <p:nvPr/>
        </p:nvSpPr>
        <p:spPr>
          <a:xfrm>
            <a:off x="348759" y="6109824"/>
            <a:ext cx="10905688" cy="400110"/>
          </a:xfrm>
          <a:prstGeom prst="rect">
            <a:avLst/>
          </a:prstGeom>
          <a:noFill/>
        </p:spPr>
        <p:txBody>
          <a:bodyPr wrap="square">
            <a:spAutoFit/>
          </a:bodyPr>
          <a:lstStyle/>
          <a:p>
            <a:r>
              <a:rPr lang="es-ES" sz="1000" b="0" i="0">
                <a:solidFill>
                  <a:schemeClr val="tx1">
                    <a:lumMod val="50000"/>
                    <a:lumOff val="50000"/>
                  </a:schemeClr>
                </a:solidFill>
                <a:effectLst/>
                <a:cs typeface="Arial" panose="020B0604020202020204" pitchFamily="34" charset="0"/>
              </a:rPr>
              <a:t>Belinchón I, Salgado-Boquete L, López-Ferrer A, Ferran M, Coto-Segura P, Rivera R, Vidal D, Rodríguez L, de la Cueva P, </a:t>
            </a:r>
            <a:r>
              <a:rPr lang="es-ES" sz="1000" b="0" i="0" err="1">
                <a:solidFill>
                  <a:schemeClr val="tx1">
                    <a:lumMod val="50000"/>
                    <a:lumOff val="50000"/>
                  </a:schemeClr>
                </a:solidFill>
                <a:effectLst/>
                <a:cs typeface="Arial" panose="020B0604020202020204" pitchFamily="34" charset="0"/>
              </a:rPr>
              <a:t>Queiro</a:t>
            </a:r>
            <a:r>
              <a:rPr lang="es-ES" sz="1000" b="0" i="0">
                <a:solidFill>
                  <a:schemeClr val="tx1">
                    <a:lumMod val="50000"/>
                    <a:lumOff val="50000"/>
                  </a:schemeClr>
                </a:solidFill>
                <a:effectLst/>
                <a:cs typeface="Arial" panose="020B0604020202020204" pitchFamily="34" charset="0"/>
              </a:rPr>
              <a:t> R. </a:t>
            </a:r>
            <a:r>
              <a:rPr lang="es-ES" sz="1000" b="0" i="0" err="1">
                <a:solidFill>
                  <a:schemeClr val="tx1">
                    <a:lumMod val="50000"/>
                    <a:lumOff val="50000"/>
                  </a:schemeClr>
                </a:solidFill>
                <a:effectLst/>
                <a:cs typeface="Arial" panose="020B0604020202020204" pitchFamily="34" charset="0"/>
              </a:rPr>
              <a:t>Dermatologists</a:t>
            </a:r>
            <a:r>
              <a:rPr lang="es-ES" sz="1000" b="0" i="0">
                <a:solidFill>
                  <a:schemeClr val="tx1">
                    <a:lumMod val="50000"/>
                    <a:lumOff val="50000"/>
                  </a:schemeClr>
                </a:solidFill>
                <a:effectLst/>
                <a:cs typeface="Arial" panose="020B0604020202020204" pitchFamily="34" charset="0"/>
              </a:rPr>
              <a:t>' Role in </a:t>
            </a:r>
            <a:r>
              <a:rPr lang="es-ES" sz="1000" b="0" i="0" err="1">
                <a:solidFill>
                  <a:schemeClr val="tx1">
                    <a:lumMod val="50000"/>
                    <a:lumOff val="50000"/>
                  </a:schemeClr>
                </a:solidFill>
                <a:effectLst/>
                <a:cs typeface="Arial" panose="020B0604020202020204" pitchFamily="34" charset="0"/>
              </a:rPr>
              <a:t>the</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Early</a:t>
            </a:r>
            <a:r>
              <a:rPr lang="es-ES" sz="1000" b="0" i="0">
                <a:solidFill>
                  <a:schemeClr val="tx1">
                    <a:lumMod val="50000"/>
                    <a:lumOff val="50000"/>
                  </a:schemeClr>
                </a:solidFill>
                <a:effectLst/>
                <a:cs typeface="Arial" panose="020B0604020202020204" pitchFamily="34" charset="0"/>
              </a:rPr>
              <a:t> Diagnosis </a:t>
            </a:r>
            <a:r>
              <a:rPr lang="es-ES" sz="1000" b="0" i="0" err="1">
                <a:solidFill>
                  <a:schemeClr val="tx1">
                    <a:lumMod val="50000"/>
                    <a:lumOff val="50000"/>
                  </a:schemeClr>
                </a:solidFill>
                <a:effectLst/>
                <a:cs typeface="Arial" panose="020B0604020202020204" pitchFamily="34" charset="0"/>
              </a:rPr>
              <a:t>of</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Psoriatic</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Arthritis</a:t>
            </a:r>
            <a:r>
              <a:rPr lang="es-ES" sz="1000" b="0" i="0">
                <a:solidFill>
                  <a:schemeClr val="tx1">
                    <a:lumMod val="50000"/>
                    <a:lumOff val="50000"/>
                  </a:schemeClr>
                </a:solidFill>
                <a:effectLst/>
                <a:cs typeface="Arial" panose="020B0604020202020204" pitchFamily="34" charset="0"/>
              </a:rPr>
              <a:t>: Expert </a:t>
            </a:r>
            <a:r>
              <a:rPr lang="es-ES" sz="1000" b="0" i="0" err="1">
                <a:solidFill>
                  <a:schemeClr val="tx1">
                    <a:lumMod val="50000"/>
                    <a:lumOff val="50000"/>
                  </a:schemeClr>
                </a:solidFill>
                <a:effectLst/>
                <a:cs typeface="Arial" panose="020B0604020202020204" pitchFamily="34" charset="0"/>
              </a:rPr>
              <a:t>Recommendations</a:t>
            </a:r>
            <a:r>
              <a:rPr lang="es-ES" sz="1000" b="0" i="0">
                <a:solidFill>
                  <a:schemeClr val="tx1">
                    <a:lumMod val="50000"/>
                    <a:lumOff val="50000"/>
                  </a:schemeClr>
                </a:solidFill>
                <a:effectLst/>
                <a:cs typeface="Arial" panose="020B0604020202020204" pitchFamily="34" charset="0"/>
              </a:rPr>
              <a:t>. Actas </a:t>
            </a:r>
            <a:r>
              <a:rPr lang="es-ES" sz="1000" b="0" i="0" err="1">
                <a:solidFill>
                  <a:schemeClr val="tx1">
                    <a:lumMod val="50000"/>
                    <a:lumOff val="50000"/>
                  </a:schemeClr>
                </a:solidFill>
                <a:effectLst/>
                <a:cs typeface="Arial" panose="020B0604020202020204" pitchFamily="34" charset="0"/>
              </a:rPr>
              <a:t>Dermosifiliogr</a:t>
            </a:r>
            <a:r>
              <a:rPr lang="es-ES" sz="1000" b="0" i="0">
                <a:solidFill>
                  <a:schemeClr val="tx1">
                    <a:lumMod val="50000"/>
                    <a:lumOff val="50000"/>
                  </a:schemeClr>
                </a:solidFill>
                <a:effectLst/>
                <a:cs typeface="Arial" panose="020B0604020202020204" pitchFamily="34" charset="0"/>
              </a:rPr>
              <a:t> (Engl Ed). 2020 Dec;111(10):835-846. English, </a:t>
            </a:r>
            <a:r>
              <a:rPr lang="es-ES" sz="1000" b="0" i="0" err="1">
                <a:solidFill>
                  <a:schemeClr val="tx1">
                    <a:lumMod val="50000"/>
                    <a:lumOff val="50000"/>
                  </a:schemeClr>
                </a:solidFill>
                <a:effectLst/>
                <a:cs typeface="Arial" panose="020B0604020202020204" pitchFamily="34" charset="0"/>
              </a:rPr>
              <a:t>Spanish</a:t>
            </a:r>
            <a:r>
              <a:rPr lang="es-ES" sz="1000" b="0" i="0">
                <a:solidFill>
                  <a:schemeClr val="tx1">
                    <a:lumMod val="50000"/>
                    <a:lumOff val="50000"/>
                  </a:schemeClr>
                </a:solidFill>
                <a:effectLst/>
                <a:cs typeface="Arial" panose="020B0604020202020204" pitchFamily="34" charset="0"/>
              </a:rPr>
              <a:t>. </a:t>
            </a:r>
            <a:r>
              <a:rPr lang="es-ES" sz="1000" b="0" i="0" err="1">
                <a:solidFill>
                  <a:schemeClr val="tx1">
                    <a:lumMod val="50000"/>
                    <a:lumOff val="50000"/>
                  </a:schemeClr>
                </a:solidFill>
                <a:effectLst/>
                <a:cs typeface="Arial" panose="020B0604020202020204" pitchFamily="34" charset="0"/>
              </a:rPr>
              <a:t>doi</a:t>
            </a:r>
            <a:r>
              <a:rPr lang="es-ES" sz="1000" b="0" i="0">
                <a:solidFill>
                  <a:schemeClr val="tx1">
                    <a:lumMod val="50000"/>
                    <a:lumOff val="50000"/>
                  </a:schemeClr>
                </a:solidFill>
                <a:effectLst/>
                <a:cs typeface="Arial" panose="020B0604020202020204" pitchFamily="34" charset="0"/>
              </a:rPr>
              <a:t>: 10.1016/j.ad.2020.06.004. </a:t>
            </a:r>
            <a:r>
              <a:rPr lang="es-ES" sz="1000" b="0" i="0" err="1">
                <a:solidFill>
                  <a:schemeClr val="tx1">
                    <a:lumMod val="50000"/>
                    <a:lumOff val="50000"/>
                  </a:schemeClr>
                </a:solidFill>
                <a:effectLst/>
                <a:cs typeface="Arial" panose="020B0604020202020204" pitchFamily="34" charset="0"/>
              </a:rPr>
              <a:t>Epub</a:t>
            </a:r>
            <a:r>
              <a:rPr lang="es-ES" sz="1000" b="0" i="0">
                <a:solidFill>
                  <a:schemeClr val="tx1">
                    <a:lumMod val="50000"/>
                    <a:lumOff val="50000"/>
                  </a:schemeClr>
                </a:solidFill>
                <a:effectLst/>
                <a:cs typeface="Arial" panose="020B0604020202020204" pitchFamily="34" charset="0"/>
              </a:rPr>
              <a:t> 2020 Jul 10. PMID: 32659259; PMCID: PMC7351070.</a:t>
            </a:r>
            <a:endParaRPr lang="es-ES" sz="1000">
              <a:solidFill>
                <a:schemeClr val="tx1">
                  <a:lumMod val="50000"/>
                  <a:lumOff val="50000"/>
                </a:schemeClr>
              </a:solidFill>
              <a:cs typeface="Arial" panose="020B0604020202020204" pitchFamily="34" charset="0"/>
            </a:endParaRPr>
          </a:p>
        </p:txBody>
      </p:sp>
    </p:spTree>
    <p:extLst>
      <p:ext uri="{BB962C8B-B14F-4D97-AF65-F5344CB8AC3E}">
        <p14:creationId xmlns:p14="http://schemas.microsoft.com/office/powerpoint/2010/main" val="468007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Tratamiento</a:t>
            </a:r>
          </a:p>
        </p:txBody>
      </p:sp>
      <p:sp>
        <p:nvSpPr>
          <p:cNvPr id="4" name="Marcador de texto 3"/>
          <p:cNvSpPr>
            <a:spLocks noGrp="1"/>
          </p:cNvSpPr>
          <p:nvPr>
            <p:ph type="body" sz="quarter" idx="13"/>
          </p:nvPr>
        </p:nvSpPr>
        <p:spPr/>
        <p:txBody>
          <a:bodyPr/>
          <a:lstStyle/>
          <a:p>
            <a:r>
              <a:rPr lang="es-ES"/>
              <a:t>Tabla basada en las guías GRAPPA de 2021</a:t>
            </a:r>
          </a:p>
        </p:txBody>
      </p:sp>
      <p:pic>
        <p:nvPicPr>
          <p:cNvPr id="5" name="Marcador de contenido 4"/>
          <p:cNvPicPr>
            <a:picLocks noGrp="1" noChangeAspect="1"/>
          </p:cNvPicPr>
          <p:nvPr>
            <p:ph idx="1"/>
          </p:nvPr>
        </p:nvPicPr>
        <p:blipFill rotWithShape="1">
          <a:blip r:embed="rId2"/>
          <a:srcRect l="-211" r="-2522"/>
          <a:stretch/>
        </p:blipFill>
        <p:spPr>
          <a:xfrm>
            <a:off x="964624" y="1218267"/>
            <a:ext cx="9876118" cy="4726632"/>
          </a:xfrm>
          <a:prstGeom prst="rect">
            <a:avLst/>
          </a:prstGeom>
        </p:spPr>
      </p:pic>
    </p:spTree>
    <p:extLst>
      <p:ext uri="{BB962C8B-B14F-4D97-AF65-F5344CB8AC3E}">
        <p14:creationId xmlns:p14="http://schemas.microsoft.com/office/powerpoint/2010/main" val="1362350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Ideas para llevar a casa </a:t>
            </a:r>
          </a:p>
        </p:txBody>
      </p:sp>
      <p:sp>
        <p:nvSpPr>
          <p:cNvPr id="3" name="Marcador de contenido 2"/>
          <p:cNvSpPr>
            <a:spLocks noGrp="1"/>
          </p:cNvSpPr>
          <p:nvPr>
            <p:ph idx="1"/>
          </p:nvPr>
        </p:nvSpPr>
        <p:spPr>
          <a:xfrm>
            <a:off x="1774825" y="1995279"/>
            <a:ext cx="8198217" cy="2867442"/>
          </a:xfrm>
        </p:spPr>
        <p:txBody>
          <a:bodyPr vert="horz" lIns="91440" tIns="45720" rIns="91440" bIns="45720" rtlCol="0" anchor="t">
            <a:normAutofit/>
          </a:bodyPr>
          <a:lstStyle/>
          <a:p>
            <a:r>
              <a:rPr lang="es-ES" dirty="0">
                <a:latin typeface="Arial"/>
                <a:cs typeface="Arial"/>
              </a:rPr>
              <a:t>La psoriasis suele preceder a la aparición de artritis, lo que obliga a descartar la sintomatología articular mediante cuestionarios como el </a:t>
            </a:r>
            <a:r>
              <a:rPr lang="es-ES" b="1" dirty="0">
                <a:latin typeface="Arial"/>
                <a:cs typeface="Arial"/>
              </a:rPr>
              <a:t>PURE 4</a:t>
            </a:r>
            <a:r>
              <a:rPr lang="es-ES" dirty="0">
                <a:latin typeface="Arial"/>
                <a:cs typeface="Arial"/>
              </a:rPr>
              <a:t>.</a:t>
            </a:r>
            <a:endParaRPr lang="es-ES" b="1" dirty="0"/>
          </a:p>
          <a:p>
            <a:r>
              <a:rPr lang="es-ES" dirty="0">
                <a:latin typeface="Arial"/>
                <a:cs typeface="Arial"/>
              </a:rPr>
              <a:t>La positividad de algún ítem de este cuestionario aconseja derivar al reumatólogo.</a:t>
            </a:r>
          </a:p>
        </p:txBody>
      </p:sp>
    </p:spTree>
    <p:extLst>
      <p:ext uri="{BB962C8B-B14F-4D97-AF65-F5344CB8AC3E}">
        <p14:creationId xmlns:p14="http://schemas.microsoft.com/office/powerpoint/2010/main" val="436565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BEBFEF0-27BD-43AD-437F-ED94E8A6B7C3}"/>
              </a:ext>
            </a:extLst>
          </p:cNvPr>
          <p:cNvSpPr>
            <a:spLocks noGrp="1"/>
          </p:cNvSpPr>
          <p:nvPr>
            <p:ph type="ctrTitle"/>
          </p:nvPr>
        </p:nvSpPr>
        <p:spPr/>
        <p:txBody>
          <a:bodyPr/>
          <a:lstStyle/>
          <a:p>
            <a:r>
              <a:rPr lang="es-ES" dirty="0">
                <a:latin typeface="Arial"/>
                <a:cs typeface="Arial"/>
              </a:rPr>
              <a:t>Artritis psoriásica</a:t>
            </a:r>
            <a:endParaRPr lang="es-ES" dirty="0"/>
          </a:p>
        </p:txBody>
      </p:sp>
      <p:sp>
        <p:nvSpPr>
          <p:cNvPr id="5" name="Subtítulo 4">
            <a:extLst>
              <a:ext uri="{FF2B5EF4-FFF2-40B4-BE49-F238E27FC236}">
                <a16:creationId xmlns:a16="http://schemas.microsoft.com/office/drawing/2014/main" id="{546859B0-B89C-24F9-4EA1-6D8A61C7019D}"/>
              </a:ext>
            </a:extLst>
          </p:cNvPr>
          <p:cNvSpPr>
            <a:spLocks noGrp="1"/>
          </p:cNvSpPr>
          <p:nvPr>
            <p:ph type="subTitle" idx="1"/>
          </p:nvPr>
        </p:nvSpPr>
        <p:spPr/>
        <p:txBody>
          <a:bodyPr/>
          <a:lstStyle/>
          <a:p>
            <a:r>
              <a:rPr lang="es-ES"/>
              <a:t>Caso clínico</a:t>
            </a:r>
          </a:p>
        </p:txBody>
      </p:sp>
    </p:spTree>
    <p:extLst>
      <p:ext uri="{BB962C8B-B14F-4D97-AF65-F5344CB8AC3E}">
        <p14:creationId xmlns:p14="http://schemas.microsoft.com/office/powerpoint/2010/main" val="3564640009"/>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8083" b="7109"/>
          <a:stretch/>
        </p:blipFill>
        <p:spPr>
          <a:xfrm>
            <a:off x="5582839" y="446198"/>
            <a:ext cx="6350000" cy="5816088"/>
          </a:xfrm>
          <a:prstGeom prst="rect">
            <a:avLst/>
          </a:prstGeom>
        </p:spPr>
      </p:pic>
      <p:sp>
        <p:nvSpPr>
          <p:cNvPr id="6" name="CuadroTexto 5"/>
          <p:cNvSpPr txBox="1"/>
          <p:nvPr/>
        </p:nvSpPr>
        <p:spPr>
          <a:xfrm>
            <a:off x="550872" y="2467411"/>
            <a:ext cx="4713186" cy="1354213"/>
          </a:xfrm>
          <a:prstGeom prst="rect">
            <a:avLst/>
          </a:prstGeom>
          <a:noFill/>
        </p:spPr>
        <p:txBody>
          <a:bodyPr wrap="square" lIns="121917" tIns="60958" rIns="121917" bIns="60958" rtlCol="0" anchor="t">
            <a:spAutoFit/>
          </a:bodyPr>
          <a:lstStyle/>
          <a:p>
            <a:pPr marL="342900" marR="0" lvl="0" indent="-342900" algn="l" defTabSz="914400" rtl="0" eaLnBrk="1" fontAlgn="auto" latinLnBrk="0" hangingPunct="1">
              <a:lnSpc>
                <a:spcPct val="100000"/>
              </a:lnSpc>
              <a:spcBef>
                <a:spcPts val="0"/>
              </a:spcBef>
              <a:spcAft>
                <a:spcPts val="0"/>
              </a:spcAft>
              <a:buClr>
                <a:srgbClr val="8BAABC"/>
              </a:buClr>
              <a:buSzTx/>
              <a:buFont typeface="Arial" panose="020B0604020202020204" pitchFamily="34" charset="0"/>
              <a:buChar char="•"/>
              <a:tabLst/>
              <a:defRPr/>
            </a:pPr>
            <a:r>
              <a:rPr kumimoji="0" lang="es-ES" sz="2000" b="0" i="0" u="none" strike="noStrike" kern="1200" cap="none" spc="0" normalizeH="0" baseline="0" noProof="0" dirty="0">
                <a:ln>
                  <a:noFill/>
                </a:ln>
                <a:solidFill>
                  <a:schemeClr val="tx2"/>
                </a:solidFill>
                <a:effectLst/>
                <a:uLnTx/>
                <a:uFillTx/>
                <a:latin typeface="Arial"/>
                <a:cs typeface="Arial"/>
              </a:rPr>
              <a:t>Laura</a:t>
            </a:r>
            <a:r>
              <a:rPr lang="es-ES" sz="2000" dirty="0">
                <a:solidFill>
                  <a:schemeClr val="tx2"/>
                </a:solidFill>
                <a:latin typeface="Arial"/>
                <a:cs typeface="Arial"/>
              </a:rPr>
              <a:t>,</a:t>
            </a:r>
            <a:r>
              <a:rPr kumimoji="0" lang="es-ES" sz="2000" b="0" i="0" u="none" strike="noStrike" kern="1200" cap="none" spc="0" normalizeH="0" baseline="0" noProof="0" dirty="0">
                <a:ln>
                  <a:noFill/>
                </a:ln>
                <a:solidFill>
                  <a:schemeClr val="tx2"/>
                </a:solidFill>
                <a:effectLst/>
                <a:uLnTx/>
                <a:uFillTx/>
                <a:latin typeface="Arial"/>
                <a:cs typeface="Arial"/>
              </a:rPr>
              <a:t> 32 años</a:t>
            </a:r>
          </a:p>
          <a:p>
            <a:pPr marL="342900" marR="0" lvl="0" indent="-342900" algn="l" defTabSz="914400" rtl="0" eaLnBrk="1" fontAlgn="auto" latinLnBrk="0" hangingPunct="1">
              <a:lnSpc>
                <a:spcPct val="100000"/>
              </a:lnSpc>
              <a:spcBef>
                <a:spcPts val="0"/>
              </a:spcBef>
              <a:spcAft>
                <a:spcPts val="0"/>
              </a:spcAft>
              <a:buClr>
                <a:srgbClr val="8BAABC"/>
              </a:buClr>
              <a:buSzTx/>
              <a:buFont typeface="Arial" panose="020B0604020202020204" pitchFamily="34" charset="0"/>
              <a:buChar char="•"/>
              <a:tabLst/>
              <a:defRPr/>
            </a:pPr>
            <a:r>
              <a:rPr kumimoji="0" lang="es-ES" sz="2000" b="0" i="0" u="none" strike="noStrike" kern="1200" cap="none" spc="0" normalizeH="0" baseline="0" noProof="0" dirty="0">
                <a:ln>
                  <a:noFill/>
                </a:ln>
                <a:solidFill>
                  <a:schemeClr val="tx2"/>
                </a:solidFill>
                <a:effectLst/>
                <a:uLnTx/>
                <a:uFillTx/>
                <a:latin typeface="Arial"/>
                <a:cs typeface="Arial"/>
              </a:rPr>
              <a:t>Primera visita al dermatólogo</a:t>
            </a:r>
            <a:endParaRPr lang="es-ES" sz="2000" b="0" i="0" u="none" strike="noStrike" kern="1200" cap="none" spc="0" normalizeH="0" baseline="0" noProof="0" dirty="0">
              <a:ln>
                <a:noFill/>
              </a:ln>
              <a:solidFill>
                <a:schemeClr val="tx2"/>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
                <a:srgbClr val="8BAABC"/>
              </a:buClr>
              <a:buSzTx/>
              <a:buFont typeface="Arial" panose="020B0604020202020204" pitchFamily="34" charset="0"/>
              <a:buChar char="•"/>
              <a:tabLst/>
              <a:defRPr/>
            </a:pPr>
            <a:r>
              <a:rPr kumimoji="0" lang="es-ES" sz="2000" b="0" i="0" u="none" strike="noStrike" kern="1200" cap="none" spc="0" normalizeH="0" baseline="0" noProof="0" dirty="0">
                <a:ln>
                  <a:noFill/>
                </a:ln>
                <a:solidFill>
                  <a:schemeClr val="tx2"/>
                </a:solidFill>
                <a:effectLst/>
                <a:uLnTx/>
                <a:uFillTx/>
                <a:latin typeface="Arial"/>
                <a:cs typeface="Arial"/>
              </a:rPr>
              <a:t>Psoriasis en los codos</a:t>
            </a:r>
            <a:endParaRPr lang="es-ES" sz="2000" b="0" i="0" u="none" strike="noStrike" kern="1200" cap="none" spc="0" normalizeH="0" baseline="0" noProof="0" dirty="0">
              <a:ln>
                <a:noFill/>
              </a:ln>
              <a:solidFill>
                <a:schemeClr val="tx2"/>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
                <a:srgbClr val="8BAABC"/>
              </a:buClr>
              <a:buSzTx/>
              <a:buFont typeface="Arial" panose="020B0604020202020204" pitchFamily="34" charset="0"/>
              <a:buChar char="•"/>
              <a:tabLst/>
              <a:defRPr/>
            </a:pPr>
            <a:r>
              <a:rPr kumimoji="0" lang="es-ES" sz="2000" b="0" i="0" u="none" strike="noStrike" kern="1200" cap="none" spc="0" normalizeH="0" baseline="0" noProof="0" dirty="0">
                <a:ln>
                  <a:noFill/>
                </a:ln>
                <a:solidFill>
                  <a:schemeClr val="tx2"/>
                </a:solidFill>
                <a:effectLst/>
                <a:uLnTx/>
                <a:uFillTx/>
                <a:latin typeface="Arial"/>
                <a:cs typeface="Arial"/>
              </a:rPr>
              <a:t>Informamos sobre la enfermedad</a:t>
            </a:r>
            <a:endParaRPr lang="es-ES" sz="2000" b="0" i="0" u="none" strike="noStrike" kern="1200" cap="none" spc="0" normalizeH="0" baseline="0" noProof="0" dirty="0">
              <a:ln>
                <a:noFill/>
              </a:ln>
              <a:solidFill>
                <a:schemeClr val="tx2"/>
              </a:solidFill>
              <a:effectLst/>
              <a:uLnTx/>
              <a:uFillTx/>
              <a:latin typeface="Arial"/>
              <a:cs typeface="Arial"/>
            </a:endParaRPr>
          </a:p>
        </p:txBody>
      </p:sp>
    </p:spTree>
    <p:extLst>
      <p:ext uri="{BB962C8B-B14F-4D97-AF65-F5344CB8AC3E}">
        <p14:creationId xmlns:p14="http://schemas.microsoft.com/office/powerpoint/2010/main" val="985981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489167" y="1995279"/>
            <a:ext cx="9457508" cy="2867442"/>
          </a:xfrm>
        </p:spPr>
        <p:txBody>
          <a:bodyPr vert="horz" lIns="91440" tIns="45720" rIns="91440" bIns="45720" rtlCol="0" anchor="t">
            <a:normAutofit/>
          </a:bodyPr>
          <a:lstStyle/>
          <a:p>
            <a:r>
              <a:rPr lang="es-ES" dirty="0">
                <a:latin typeface="Arial"/>
                <a:cs typeface="Arial"/>
              </a:rPr>
              <a:t>Iniciamos tratamiento con crema de </a:t>
            </a:r>
            <a:r>
              <a:rPr lang="es-ES" dirty="0" err="1">
                <a:latin typeface="Arial"/>
                <a:cs typeface="Arial"/>
              </a:rPr>
              <a:t>calcipotriol</a:t>
            </a:r>
            <a:r>
              <a:rPr lang="es-ES" dirty="0">
                <a:latin typeface="Arial"/>
                <a:cs typeface="Arial"/>
              </a:rPr>
              <a:t> y betametasona aplicada una vez al día. </a:t>
            </a:r>
            <a:endParaRPr lang="es-ES"/>
          </a:p>
          <a:p>
            <a:r>
              <a:rPr lang="es-ES" dirty="0">
                <a:latin typeface="Arial"/>
                <a:cs typeface="Arial"/>
              </a:rPr>
              <a:t>Realizamos el cuestionario PURE 4 a la paciente y resulta positivo en dos ítems de dactilitis y entesitis de talón.</a:t>
            </a:r>
            <a:endParaRPr lang="es-ES" dirty="0"/>
          </a:p>
          <a:p>
            <a:r>
              <a:rPr lang="es-ES" dirty="0">
                <a:latin typeface="Arial"/>
                <a:cs typeface="Arial"/>
              </a:rPr>
              <a:t>Pedimos analítica con HLA B27, pedimos radiografías y remitimos a la consulta conjunta de Dermatología/Reumatología.</a:t>
            </a:r>
            <a:endParaRPr lang="es-ES" dirty="0"/>
          </a:p>
        </p:txBody>
      </p:sp>
    </p:spTree>
    <p:extLst>
      <p:ext uri="{BB962C8B-B14F-4D97-AF65-F5344CB8AC3E}">
        <p14:creationId xmlns:p14="http://schemas.microsoft.com/office/powerpoint/2010/main" val="3015513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2668" y="2314060"/>
            <a:ext cx="5830641" cy="2867442"/>
          </a:xfrm>
        </p:spPr>
        <p:txBody>
          <a:bodyPr vert="horz" lIns="91440" tIns="45720" rIns="91440" bIns="45720" rtlCol="0" anchor="t">
            <a:normAutofit/>
          </a:bodyPr>
          <a:lstStyle/>
          <a:p>
            <a:r>
              <a:rPr lang="es-ES" dirty="0">
                <a:latin typeface="Arial"/>
                <a:cs typeface="Arial"/>
              </a:rPr>
              <a:t>En la consulta conjunta el reumatólogo confirma el diagnóstico de artritis psoriásica.</a:t>
            </a:r>
            <a:endParaRPr lang="es-ES" dirty="0"/>
          </a:p>
          <a:p>
            <a:r>
              <a:rPr lang="es-ES" dirty="0">
                <a:latin typeface="Arial"/>
                <a:cs typeface="Arial"/>
              </a:rPr>
              <a:t>De común acuerdo se inicia tratamiento con </a:t>
            </a:r>
            <a:r>
              <a:rPr lang="es-ES" dirty="0" err="1">
                <a:latin typeface="Arial"/>
                <a:cs typeface="Arial"/>
              </a:rPr>
              <a:t>ixekizumab</a:t>
            </a:r>
            <a:r>
              <a:rPr lang="es-ES" dirty="0">
                <a:latin typeface="Arial"/>
                <a:cs typeface="Arial"/>
              </a:rPr>
              <a:t> subcutáneo.</a:t>
            </a:r>
          </a:p>
          <a:p>
            <a:r>
              <a:rPr lang="es-ES" dirty="0">
                <a:latin typeface="Arial"/>
                <a:cs typeface="Arial"/>
              </a:rPr>
              <a:t>La psoriasis se blanquea del todo y la artritis mejora notablemente en pocos meses.</a:t>
            </a:r>
            <a:endParaRPr lang="es-ES" dirty="0"/>
          </a:p>
        </p:txBody>
      </p:sp>
      <p:pic>
        <p:nvPicPr>
          <p:cNvPr id="7" name="Imagen 6" descr="Imagen que contiene tabla, silla, hombre, cuarto&#10;&#10;Descripción generada automáticamente">
            <a:extLst>
              <a:ext uri="{FF2B5EF4-FFF2-40B4-BE49-F238E27FC236}">
                <a16:creationId xmlns:a16="http://schemas.microsoft.com/office/drawing/2014/main" id="{255EDF52-0D3D-CE2B-A3C8-0C6CDBCA99FF}"/>
              </a:ext>
            </a:extLst>
          </p:cNvPr>
          <p:cNvPicPr>
            <a:picLocks noChangeAspect="1"/>
          </p:cNvPicPr>
          <p:nvPr/>
        </p:nvPicPr>
        <p:blipFill rotWithShape="1">
          <a:blip r:embed="rId2">
            <a:extLst>
              <a:ext uri="{28A0092B-C50C-407E-A947-70E740481C1C}">
                <a14:useLocalDpi xmlns:a14="http://schemas.microsoft.com/office/drawing/2010/main" val="0"/>
              </a:ext>
            </a:extLst>
          </a:blip>
          <a:srcRect t="8561"/>
          <a:stretch/>
        </p:blipFill>
        <p:spPr>
          <a:xfrm>
            <a:off x="6642520" y="1572152"/>
            <a:ext cx="4581950" cy="4189724"/>
          </a:xfrm>
          <a:prstGeom prst="rect">
            <a:avLst/>
          </a:prstGeom>
        </p:spPr>
      </p:pic>
    </p:spTree>
    <p:extLst>
      <p:ext uri="{BB962C8B-B14F-4D97-AF65-F5344CB8AC3E}">
        <p14:creationId xmlns:p14="http://schemas.microsoft.com/office/powerpoint/2010/main" val="541153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a:t>La base común de las comorbilidades de la psoriasis es el aumento de citoquinas a nivel sistémico </a:t>
            </a:r>
          </a:p>
        </p:txBody>
      </p:sp>
      <p:sp>
        <p:nvSpPr>
          <p:cNvPr id="3" name="Marcador de contenido 2"/>
          <p:cNvSpPr>
            <a:spLocks noGrp="1"/>
          </p:cNvSpPr>
          <p:nvPr>
            <p:ph idx="1"/>
          </p:nvPr>
        </p:nvSpPr>
        <p:spPr>
          <a:xfrm>
            <a:off x="541056" y="1995278"/>
            <a:ext cx="3328709" cy="3697309"/>
          </a:xfrm>
        </p:spPr>
        <p:txBody>
          <a:bodyPr vert="horz" lIns="91440" tIns="45720" rIns="91440" bIns="45720" rtlCol="0" anchor="t">
            <a:normAutofit fontScale="85000" lnSpcReduction="10000"/>
          </a:bodyPr>
          <a:lstStyle/>
          <a:p>
            <a:r>
              <a:rPr lang="es-ES" dirty="0">
                <a:latin typeface="Arial"/>
                <a:cs typeface="Arial"/>
              </a:rPr>
              <a:t>No todas las comorbilidades de la psoriasis han podido relacionarse con las citoquinas implicadas en la etiopatogenia.</a:t>
            </a:r>
            <a:endParaRPr lang="es-ES" dirty="0"/>
          </a:p>
          <a:p>
            <a:r>
              <a:rPr lang="es-ES" dirty="0">
                <a:latin typeface="Arial"/>
                <a:cs typeface="Arial"/>
              </a:rPr>
              <a:t>Algunas solo presentan un mayor riesgo desde el punto de vista epidemiológico.</a:t>
            </a:r>
            <a:endParaRPr lang="es-ES" dirty="0"/>
          </a:p>
          <a:p>
            <a:r>
              <a:rPr lang="es-ES" dirty="0">
                <a:latin typeface="Arial"/>
                <a:cs typeface="Arial"/>
              </a:rPr>
              <a:t>En general, a mayor gravedad de la psoriasis, más frecuencia de comorbilidades.</a:t>
            </a:r>
            <a:endParaRPr lang="es-ES" dirty="0"/>
          </a:p>
        </p:txBody>
      </p:sp>
      <p:sp>
        <p:nvSpPr>
          <p:cNvPr id="6" name="CuadroTexto 5"/>
          <p:cNvSpPr txBox="1"/>
          <p:nvPr/>
        </p:nvSpPr>
        <p:spPr>
          <a:xfrm>
            <a:off x="279002" y="6263713"/>
            <a:ext cx="6902852" cy="246221"/>
          </a:xfrm>
          <a:prstGeom prst="rect">
            <a:avLst/>
          </a:prstGeom>
          <a:noFill/>
        </p:spPr>
        <p:txBody>
          <a:bodyPr wrap="none" rtlCol="0">
            <a:spAutoFit/>
          </a:bodyPr>
          <a:lstStyle/>
          <a:p>
            <a:r>
              <a:rPr lang="es-ES" sz="1000" err="1">
                <a:solidFill>
                  <a:schemeClr val="tx1">
                    <a:lumMod val="50000"/>
                    <a:lumOff val="50000"/>
                  </a:schemeClr>
                </a:solidFill>
              </a:rPr>
              <a:t>Tashiro</a:t>
            </a:r>
            <a:r>
              <a:rPr lang="es-ES" sz="1000">
                <a:solidFill>
                  <a:schemeClr val="tx1">
                    <a:lumMod val="50000"/>
                    <a:lumOff val="50000"/>
                  </a:schemeClr>
                </a:solidFill>
              </a:rPr>
              <a:t> T. Et al. Psoriasis and </a:t>
            </a:r>
            <a:r>
              <a:rPr lang="es-ES" sz="1000" err="1">
                <a:solidFill>
                  <a:schemeClr val="tx1">
                    <a:lumMod val="50000"/>
                    <a:lumOff val="50000"/>
                  </a:schemeClr>
                </a:solidFill>
              </a:rPr>
              <a:t>systemic</a:t>
            </a:r>
            <a:r>
              <a:rPr lang="es-ES" sz="1000">
                <a:solidFill>
                  <a:schemeClr val="tx1">
                    <a:lumMod val="50000"/>
                    <a:lumOff val="50000"/>
                  </a:schemeClr>
                </a:solidFill>
              </a:rPr>
              <a:t> </a:t>
            </a:r>
            <a:r>
              <a:rPr lang="es-ES" sz="1000" err="1">
                <a:solidFill>
                  <a:schemeClr val="tx1">
                    <a:lumMod val="50000"/>
                    <a:lumOff val="50000"/>
                  </a:schemeClr>
                </a:solidFill>
              </a:rPr>
              <a:t>inflammatory</a:t>
            </a:r>
            <a:r>
              <a:rPr lang="es-ES" sz="1000">
                <a:solidFill>
                  <a:schemeClr val="tx1">
                    <a:lumMod val="50000"/>
                    <a:lumOff val="50000"/>
                  </a:schemeClr>
                </a:solidFill>
              </a:rPr>
              <a:t> </a:t>
            </a:r>
            <a:r>
              <a:rPr lang="es-ES" sz="1000" err="1">
                <a:solidFill>
                  <a:schemeClr val="tx1">
                    <a:lumMod val="50000"/>
                    <a:lumOff val="50000"/>
                  </a:schemeClr>
                </a:solidFill>
              </a:rPr>
              <a:t>disorders</a:t>
            </a:r>
            <a:r>
              <a:rPr lang="es-ES" sz="1000">
                <a:solidFill>
                  <a:schemeClr val="tx1">
                    <a:lumMod val="50000"/>
                    <a:lumOff val="50000"/>
                  </a:schemeClr>
                </a:solidFill>
              </a:rPr>
              <a:t>. </a:t>
            </a:r>
            <a:r>
              <a:rPr lang="es-ES" sz="1000" i="1" err="1">
                <a:solidFill>
                  <a:schemeClr val="tx1">
                    <a:lumMod val="50000"/>
                    <a:lumOff val="50000"/>
                  </a:schemeClr>
                </a:solidFill>
              </a:rPr>
              <a:t>Int</a:t>
            </a:r>
            <a:r>
              <a:rPr lang="es-ES" sz="1000" i="1">
                <a:solidFill>
                  <a:schemeClr val="tx1">
                    <a:lumMod val="50000"/>
                    <a:lumOff val="50000"/>
                  </a:schemeClr>
                </a:solidFill>
              </a:rPr>
              <a:t> L Mol Sci.2022:23:4457.https://</a:t>
            </a:r>
            <a:r>
              <a:rPr lang="es-ES" sz="1000" i="1" err="1">
                <a:solidFill>
                  <a:schemeClr val="tx1">
                    <a:lumMod val="50000"/>
                    <a:lumOff val="50000"/>
                  </a:schemeClr>
                </a:solidFill>
              </a:rPr>
              <a:t>doi.org</a:t>
            </a:r>
            <a:r>
              <a:rPr lang="es-ES" sz="1000" i="1">
                <a:solidFill>
                  <a:schemeClr val="tx1">
                    <a:lumMod val="50000"/>
                    <a:lumOff val="50000"/>
                  </a:schemeClr>
                </a:solidFill>
              </a:rPr>
              <a:t>/10.3390/ijms23084457</a:t>
            </a:r>
            <a:endParaRPr lang="es-ES" sz="1000">
              <a:solidFill>
                <a:schemeClr val="tx1">
                  <a:lumMod val="50000"/>
                  <a:lumOff val="50000"/>
                </a:schemeClr>
              </a:solidFill>
            </a:endParaRPr>
          </a:p>
        </p:txBody>
      </p:sp>
      <p:pic>
        <p:nvPicPr>
          <p:cNvPr id="7" name="Imagen 6" descr="Diagrama, Esquemático&#10;&#10;Descripción generada automáticamente">
            <a:extLst>
              <a:ext uri="{FF2B5EF4-FFF2-40B4-BE49-F238E27FC236}">
                <a16:creationId xmlns:a16="http://schemas.microsoft.com/office/drawing/2014/main" id="{52A1024A-39BD-FE1E-84AE-1853FC43D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385" y="1765595"/>
            <a:ext cx="7520280" cy="4156673"/>
          </a:xfrm>
          <a:prstGeom prst="rect">
            <a:avLst/>
          </a:prstGeom>
          <a:ln w="12700">
            <a:solidFill>
              <a:schemeClr val="accent1"/>
            </a:solidFill>
          </a:ln>
        </p:spPr>
      </p:pic>
    </p:spTree>
    <p:extLst>
      <p:ext uri="{BB962C8B-B14F-4D97-AF65-F5344CB8AC3E}">
        <p14:creationId xmlns:p14="http://schemas.microsoft.com/office/powerpoint/2010/main" val="159800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1056" y="1995279"/>
            <a:ext cx="6654953" cy="2867442"/>
          </a:xfrm>
        </p:spPr>
        <p:txBody>
          <a:bodyPr vert="horz" lIns="91440" tIns="45720" rIns="91440" bIns="45720" rtlCol="0" anchor="t">
            <a:normAutofit/>
          </a:bodyPr>
          <a:lstStyle/>
          <a:p>
            <a:r>
              <a:rPr lang="es-ES" dirty="0">
                <a:latin typeface="Arial"/>
                <a:cs typeface="Arial"/>
              </a:rPr>
              <a:t>En la revisión de los nueve meses, la paciente nos cuenta que lleva unas semanas con deposiciones muy abundantes y dolorosas.</a:t>
            </a:r>
          </a:p>
          <a:p>
            <a:r>
              <a:rPr lang="es-ES" dirty="0">
                <a:latin typeface="Arial"/>
                <a:cs typeface="Arial"/>
              </a:rPr>
              <a:t>Además, presenta dolor abdominal. </a:t>
            </a:r>
            <a:endParaRPr lang="es-ES" dirty="0"/>
          </a:p>
          <a:p>
            <a:r>
              <a:rPr lang="es-ES" dirty="0">
                <a:latin typeface="Arial"/>
                <a:cs typeface="Arial"/>
              </a:rPr>
              <a:t>Realizamos analítica con </a:t>
            </a:r>
            <a:r>
              <a:rPr lang="es-ES" dirty="0" err="1">
                <a:latin typeface="Arial"/>
                <a:cs typeface="Arial"/>
              </a:rPr>
              <a:t>calprotectina</a:t>
            </a:r>
            <a:r>
              <a:rPr lang="es-ES" dirty="0">
                <a:latin typeface="Arial"/>
                <a:cs typeface="Arial"/>
              </a:rPr>
              <a:t> que resulta estar muy elevada y remitimos a digestivo.</a:t>
            </a:r>
            <a:endParaRPr lang="es-ES" dirty="0"/>
          </a:p>
          <a:p>
            <a:r>
              <a:rPr lang="es-ES" dirty="0">
                <a:latin typeface="Arial"/>
                <a:cs typeface="Arial"/>
              </a:rPr>
              <a:t>Suspendemos </a:t>
            </a:r>
            <a:r>
              <a:rPr lang="es-ES" dirty="0" err="1">
                <a:latin typeface="Arial"/>
                <a:cs typeface="Arial"/>
              </a:rPr>
              <a:t>ixekizumab</a:t>
            </a:r>
            <a:r>
              <a:rPr lang="es-ES" dirty="0">
                <a:latin typeface="Arial"/>
                <a:cs typeface="Arial"/>
              </a:rPr>
              <a:t>.</a:t>
            </a:r>
            <a:endParaRPr lang="es-ES" dirty="0"/>
          </a:p>
        </p:txBody>
      </p:sp>
      <p:pic>
        <p:nvPicPr>
          <p:cNvPr id="6" name="Imagen 5"/>
          <p:cNvPicPr>
            <a:picLocks noChangeAspect="1"/>
          </p:cNvPicPr>
          <p:nvPr/>
        </p:nvPicPr>
        <p:blipFill rotWithShape="1">
          <a:blip r:embed="rId2"/>
          <a:srcRect t="8080" b="7110"/>
          <a:stretch/>
        </p:blipFill>
        <p:spPr>
          <a:xfrm>
            <a:off x="7097086" y="1419189"/>
            <a:ext cx="4388521" cy="4019621"/>
          </a:xfrm>
          <a:prstGeom prst="rect">
            <a:avLst/>
          </a:prstGeom>
        </p:spPr>
      </p:pic>
    </p:spTree>
    <p:extLst>
      <p:ext uri="{BB962C8B-B14F-4D97-AF65-F5344CB8AC3E}">
        <p14:creationId xmlns:p14="http://schemas.microsoft.com/office/powerpoint/2010/main" val="696727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6394" y="1876011"/>
            <a:ext cx="6260464" cy="2867442"/>
          </a:xfrm>
        </p:spPr>
        <p:txBody>
          <a:bodyPr vert="horz" lIns="91440" tIns="45720" rIns="91440" bIns="45720" rtlCol="0" anchor="t">
            <a:normAutofit/>
          </a:bodyPr>
          <a:lstStyle/>
          <a:p>
            <a:r>
              <a:rPr lang="es-ES" dirty="0">
                <a:latin typeface="Arial"/>
                <a:cs typeface="Arial"/>
              </a:rPr>
              <a:t>En digestivo se confirma el diagnóstico de enfermedad de Crohn tras colonoscopia y biopsia.</a:t>
            </a:r>
            <a:endParaRPr lang="es-ES" dirty="0"/>
          </a:p>
          <a:p>
            <a:r>
              <a:rPr lang="es-ES" dirty="0">
                <a:latin typeface="Arial"/>
                <a:cs typeface="Arial"/>
              </a:rPr>
              <a:t>Se inicia tratamiento con </a:t>
            </a:r>
            <a:r>
              <a:rPr lang="es-ES" dirty="0" err="1">
                <a:latin typeface="Arial"/>
                <a:cs typeface="Arial"/>
              </a:rPr>
              <a:t>adalimumab</a:t>
            </a:r>
            <a:r>
              <a:rPr lang="es-ES" dirty="0">
                <a:latin typeface="Arial"/>
                <a:cs typeface="Arial"/>
              </a:rPr>
              <a:t>.</a:t>
            </a:r>
          </a:p>
          <a:p>
            <a:r>
              <a:rPr lang="es-ES" dirty="0">
                <a:latin typeface="Arial"/>
                <a:cs typeface="Arial"/>
              </a:rPr>
              <a:t>En el momento actual la paciente se encuentra controlada de su psoriasis, su artritis y su enfermedad inflamatoria intestinal.  </a:t>
            </a:r>
            <a:endParaRPr lang="es-ES" dirty="0"/>
          </a:p>
        </p:txBody>
      </p:sp>
      <p:pic>
        <p:nvPicPr>
          <p:cNvPr id="6" name="Imagen 5">
            <a:extLst>
              <a:ext uri="{FF2B5EF4-FFF2-40B4-BE49-F238E27FC236}">
                <a16:creationId xmlns:a16="http://schemas.microsoft.com/office/drawing/2014/main" id="{98B684E1-919D-4590-FFD2-659339AB67F2}"/>
              </a:ext>
            </a:extLst>
          </p:cNvPr>
          <p:cNvPicPr>
            <a:picLocks noChangeAspect="1"/>
          </p:cNvPicPr>
          <p:nvPr/>
        </p:nvPicPr>
        <p:blipFill rotWithShape="1">
          <a:blip r:embed="rId2"/>
          <a:srcRect t="8080" b="7110"/>
          <a:stretch/>
        </p:blipFill>
        <p:spPr>
          <a:xfrm>
            <a:off x="7097086" y="1419189"/>
            <a:ext cx="4388521" cy="4019621"/>
          </a:xfrm>
          <a:prstGeom prst="rect">
            <a:avLst/>
          </a:prstGeom>
        </p:spPr>
      </p:pic>
    </p:spTree>
    <p:extLst>
      <p:ext uri="{BB962C8B-B14F-4D97-AF65-F5344CB8AC3E}">
        <p14:creationId xmlns:p14="http://schemas.microsoft.com/office/powerpoint/2010/main" val="1054871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1197" y="1617773"/>
            <a:ext cx="11109605" cy="4355753"/>
          </a:xfrm>
        </p:spPr>
        <p:txBody>
          <a:bodyPr vert="horz" lIns="91440" tIns="45720" rIns="91440" bIns="45720" rtlCol="0" anchor="t">
            <a:normAutofit/>
          </a:bodyPr>
          <a:lstStyle/>
          <a:p>
            <a:r>
              <a:rPr lang="es-ES" dirty="0">
                <a:latin typeface="Arial"/>
                <a:cs typeface="Arial"/>
              </a:rPr>
              <a:t>La aparición de comorbilidades en los pacientes con psoriasis obliga al dermatólogo a realizar cribados frecuentes.</a:t>
            </a:r>
            <a:endParaRPr lang="es-ES" dirty="0"/>
          </a:p>
          <a:p>
            <a:r>
              <a:rPr lang="es-ES" dirty="0">
                <a:latin typeface="Arial"/>
                <a:cs typeface="Arial"/>
              </a:rPr>
              <a:t>El abordaje de estos pacientes tiene que ser multidisciplinar e implicar a varias especialidades.</a:t>
            </a:r>
            <a:endParaRPr lang="es-ES" dirty="0"/>
          </a:p>
          <a:p>
            <a:r>
              <a:rPr lang="es-ES" dirty="0">
                <a:latin typeface="Arial"/>
                <a:cs typeface="Arial"/>
              </a:rPr>
              <a:t>En muchos hospitales se han formado unidades conjuntas, con especialidades como Reumatología, para valorar a estos pacientes.</a:t>
            </a:r>
            <a:endParaRPr lang="es-ES" dirty="0"/>
          </a:p>
          <a:p>
            <a:r>
              <a:rPr lang="es-ES" dirty="0">
                <a:latin typeface="Arial"/>
                <a:cs typeface="Arial"/>
              </a:rPr>
              <a:t>Algunos tratamientos biológicos pueden usarse para tratar varias de estas comorbilidades, pero otros no.</a:t>
            </a:r>
          </a:p>
          <a:p>
            <a:r>
              <a:rPr lang="es-ES" dirty="0">
                <a:latin typeface="Arial"/>
                <a:cs typeface="Arial"/>
              </a:rPr>
              <a:t>Por ejemplo, los anti-IL 17 pueden tratar artritis y psoriasis, pero no enfermedad intestinal.</a:t>
            </a:r>
          </a:p>
          <a:p>
            <a:r>
              <a:rPr lang="es-ES" dirty="0">
                <a:latin typeface="Arial"/>
                <a:cs typeface="Arial"/>
              </a:rPr>
              <a:t>Los anti-TNF pueden tratar los tres procesos.</a:t>
            </a:r>
            <a:endParaRPr lang="es-ES" dirty="0"/>
          </a:p>
        </p:txBody>
      </p:sp>
    </p:spTree>
    <p:extLst>
      <p:ext uri="{BB962C8B-B14F-4D97-AF65-F5344CB8AC3E}">
        <p14:creationId xmlns:p14="http://schemas.microsoft.com/office/powerpoint/2010/main" val="960253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normAutofit fontScale="90000"/>
          </a:bodyPr>
          <a:lstStyle/>
          <a:p>
            <a:r>
              <a:rPr lang="es-ES" dirty="0">
                <a:latin typeface="Arial"/>
                <a:cs typeface="Arial"/>
              </a:rPr>
              <a:t>Comorbilidades </a:t>
            </a:r>
            <a:r>
              <a:rPr lang="es-ES" dirty="0" err="1">
                <a:latin typeface="Arial"/>
                <a:cs typeface="Arial"/>
              </a:rPr>
              <a:t>cardiometabólicas</a:t>
            </a:r>
            <a:endParaRPr lang="es-ES" dirty="0" err="1"/>
          </a:p>
        </p:txBody>
      </p:sp>
      <p:sp>
        <p:nvSpPr>
          <p:cNvPr id="6" name="Subtítulo 5"/>
          <p:cNvSpPr>
            <a:spLocks noGrp="1"/>
          </p:cNvSpPr>
          <p:nvPr>
            <p:ph type="subTitle" idx="1"/>
          </p:nvPr>
        </p:nvSpPr>
        <p:spPr/>
        <p:txBody>
          <a:bodyPr vert="horz" lIns="91440" tIns="45720" rIns="91440" bIns="45720" rtlCol="0" anchor="t">
            <a:normAutofit fontScale="25000" lnSpcReduction="20000"/>
          </a:bodyPr>
          <a:lstStyle/>
          <a:p>
            <a:r>
              <a:rPr lang="es-ES_tradnl" sz="7200" dirty="0">
                <a:latin typeface="Arial"/>
                <a:cs typeface="Arial"/>
              </a:rPr>
              <a:t>Dr. Daniel Rey Aldana</a:t>
            </a:r>
          </a:p>
          <a:p>
            <a:r>
              <a:rPr lang="es-ES_tradnl" sz="7200" dirty="0">
                <a:latin typeface="Arial"/>
                <a:cs typeface="Arial"/>
              </a:rPr>
              <a:t>Médico de familia. Centro de Salud de A Estrada</a:t>
            </a:r>
          </a:p>
          <a:p>
            <a:r>
              <a:rPr lang="es-ES_tradnl" sz="7200" dirty="0">
                <a:latin typeface="Arial"/>
                <a:cs typeface="Arial"/>
              </a:rPr>
              <a:t>Área Sanitaria de Santiago de Compostela y </a:t>
            </a:r>
            <a:r>
              <a:rPr lang="es-ES_tradnl" sz="7200" dirty="0" err="1">
                <a:latin typeface="Arial"/>
                <a:cs typeface="Arial"/>
              </a:rPr>
              <a:t>Barbanza</a:t>
            </a:r>
          </a:p>
          <a:p>
            <a:endParaRPr lang="es-ES"/>
          </a:p>
        </p:txBody>
      </p:sp>
    </p:spTree>
    <p:extLst>
      <p:ext uri="{BB962C8B-B14F-4D97-AF65-F5344CB8AC3E}">
        <p14:creationId xmlns:p14="http://schemas.microsoft.com/office/powerpoint/2010/main" val="3708247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EE6CC3-6D67-12FD-CEE6-C180C29D6701}"/>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17F8F5CF-397C-6CFF-2FF9-5A1099313AC0}"/>
              </a:ext>
            </a:extLst>
          </p:cNvPr>
          <p:cNvSpPr>
            <a:spLocks noGrp="1"/>
          </p:cNvSpPr>
          <p:nvPr>
            <p:ph idx="1"/>
          </p:nvPr>
        </p:nvSpPr>
        <p:spPr>
          <a:xfrm>
            <a:off x="918562" y="2288647"/>
            <a:ext cx="6354694" cy="2867442"/>
          </a:xfrm>
        </p:spPr>
        <p:txBody>
          <a:bodyPr vert="horz" lIns="91440" tIns="45720" rIns="91440" bIns="45720" rtlCol="0" anchor="t">
            <a:normAutofit/>
          </a:bodyPr>
          <a:lstStyle/>
          <a:p>
            <a:r>
              <a:rPr lang="es-ES" dirty="0">
                <a:latin typeface="Arial"/>
                <a:cs typeface="Arial"/>
              </a:rPr>
              <a:t>La psoriasis se asocia con un mayor riesgo de mortalidad y se incrementa aún más en las formas severas.</a:t>
            </a:r>
          </a:p>
          <a:p>
            <a:r>
              <a:rPr lang="es-ES" dirty="0"/>
              <a:t>Los pacientes con psoriasis deben recibir las intervenciones preventivas y de detección de comorbilidades adecuadas, con el objetivo de reducir su morbimortalidad.</a:t>
            </a:r>
          </a:p>
        </p:txBody>
      </p:sp>
      <p:sp>
        <p:nvSpPr>
          <p:cNvPr id="4" name="Marcador de texto 3">
            <a:extLst>
              <a:ext uri="{FF2B5EF4-FFF2-40B4-BE49-F238E27FC236}">
                <a16:creationId xmlns:a16="http://schemas.microsoft.com/office/drawing/2014/main" id="{582F3E43-5EA5-501B-553F-4EC54EC49000}"/>
              </a:ext>
            </a:extLst>
          </p:cNvPr>
          <p:cNvSpPr>
            <a:spLocks noGrp="1"/>
          </p:cNvSpPr>
          <p:nvPr>
            <p:ph type="body" sz="quarter" idx="13"/>
          </p:nvPr>
        </p:nvSpPr>
        <p:spPr/>
        <p:txBody>
          <a:bodyPr/>
          <a:lstStyle/>
          <a:p>
            <a:r>
              <a:rPr lang="es-ES"/>
              <a:t>Causas de mortalidad en pacientes con psoriasis</a:t>
            </a:r>
          </a:p>
        </p:txBody>
      </p:sp>
      <p:pic>
        <p:nvPicPr>
          <p:cNvPr id="6" name="Imagen 5">
            <a:extLst>
              <a:ext uri="{FF2B5EF4-FFF2-40B4-BE49-F238E27FC236}">
                <a16:creationId xmlns:a16="http://schemas.microsoft.com/office/drawing/2014/main" id="{7E7386BE-F9EE-1074-4C96-8A6275E1F6F9}"/>
              </a:ext>
            </a:extLst>
          </p:cNvPr>
          <p:cNvPicPr>
            <a:picLocks noChangeAspect="1"/>
          </p:cNvPicPr>
          <p:nvPr/>
        </p:nvPicPr>
        <p:blipFill>
          <a:blip r:embed="rId2"/>
          <a:stretch>
            <a:fillRect/>
          </a:stretch>
        </p:blipFill>
        <p:spPr>
          <a:xfrm>
            <a:off x="7729062" y="913101"/>
            <a:ext cx="2428956" cy="5237824"/>
          </a:xfrm>
          <a:prstGeom prst="rect">
            <a:avLst/>
          </a:prstGeom>
        </p:spPr>
      </p:pic>
      <p:sp>
        <p:nvSpPr>
          <p:cNvPr id="8" name="CuadroTexto 7">
            <a:extLst>
              <a:ext uri="{FF2B5EF4-FFF2-40B4-BE49-F238E27FC236}">
                <a16:creationId xmlns:a16="http://schemas.microsoft.com/office/drawing/2014/main" id="{B3857B09-2823-E43F-9F54-2F417AF4783E}"/>
              </a:ext>
            </a:extLst>
          </p:cNvPr>
          <p:cNvSpPr txBox="1"/>
          <p:nvPr/>
        </p:nvSpPr>
        <p:spPr>
          <a:xfrm>
            <a:off x="308268" y="6285414"/>
            <a:ext cx="949665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Dhana et al. All-cause and cause-specific mortality in psoriasis: a systematic review and meta-analysis. Journal of the American Academy of Dermatology. 2018;80(5):1332-1343</a:t>
            </a:r>
          </a:p>
        </p:txBody>
      </p:sp>
    </p:spTree>
    <p:extLst>
      <p:ext uri="{BB962C8B-B14F-4D97-AF65-F5344CB8AC3E}">
        <p14:creationId xmlns:p14="http://schemas.microsoft.com/office/powerpoint/2010/main" val="3530012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lstStyle/>
          <a:p>
            <a:r>
              <a:rPr lang="es-ES"/>
              <a:t>Comorbilidades</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800907" y="1488362"/>
            <a:ext cx="10911253" cy="4588242"/>
          </a:xfrm>
        </p:spPr>
        <p:txBody>
          <a:bodyPr vert="horz" lIns="91440" tIns="45720" rIns="91440" bIns="45720" rtlCol="0" anchor="t">
            <a:normAutofit/>
          </a:bodyPr>
          <a:lstStyle/>
          <a:p>
            <a:r>
              <a:rPr lang="es-ES" dirty="0">
                <a:latin typeface="Arial"/>
                <a:cs typeface="Arial"/>
              </a:rPr>
              <a:t>Entre las comorbilidades más importantes asociadas a la psoriasis están las enfermedades cardiovasculares y sus factores de riesgo, como la HTA, la dislipidemia, la obesidad y la diabetes mellitus tipo 2.</a:t>
            </a:r>
          </a:p>
          <a:p>
            <a:pPr lvl="1"/>
            <a:r>
              <a:rPr lang="es-ES" dirty="0">
                <a:latin typeface="Arial"/>
                <a:cs typeface="Arial"/>
              </a:rPr>
              <a:t>La psoriasis se asocia con un mayor riesgo de sufrir eventos cardiovasculares (IAM, ACVA, tromboembolismo, arritmia y muerte cardiovascular).</a:t>
            </a:r>
          </a:p>
          <a:p>
            <a:pPr lvl="1"/>
            <a:r>
              <a:rPr lang="es-ES" dirty="0">
                <a:latin typeface="Arial"/>
                <a:cs typeface="Arial"/>
              </a:rPr>
              <a:t>Esta asociación es mayor en pacientes con psoriasis moderada o grave.</a:t>
            </a:r>
          </a:p>
          <a:p>
            <a:r>
              <a:rPr lang="es-ES" dirty="0">
                <a:latin typeface="Arial"/>
                <a:cs typeface="Arial"/>
              </a:rPr>
              <a:t>La psoriasis puede ser un factor de riesgo cardiovascular independiente.</a:t>
            </a:r>
          </a:p>
          <a:p>
            <a:r>
              <a:rPr lang="es-ES" dirty="0">
                <a:latin typeface="Arial"/>
                <a:cs typeface="Arial"/>
              </a:rPr>
              <a:t>Determinados tratamientos pueden empeorar alguno de estos FRCV.</a:t>
            </a:r>
            <a:endParaRPr lang="es-ES" dirty="0"/>
          </a:p>
          <a:p>
            <a:r>
              <a:rPr lang="es-ES" b="1" dirty="0"/>
              <a:t>Los médicos de Atención Primaria tienen un papel clave en el diagnóstico y manejo de las comorbilidades del paciente con psoriasis.</a:t>
            </a:r>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p:txBody>
          <a:bodyPr/>
          <a:lstStyle/>
          <a:p>
            <a:r>
              <a:rPr lang="es-ES"/>
              <a:t>Cardiovasculares</a:t>
            </a:r>
          </a:p>
        </p:txBody>
      </p:sp>
      <p:sp>
        <p:nvSpPr>
          <p:cNvPr id="3" name="CuadroTexto 2">
            <a:extLst>
              <a:ext uri="{FF2B5EF4-FFF2-40B4-BE49-F238E27FC236}">
                <a16:creationId xmlns:a16="http://schemas.microsoft.com/office/drawing/2014/main" id="{4A5CB0A7-F394-F5DA-7EFF-D55AC7885AB6}"/>
              </a:ext>
            </a:extLst>
          </p:cNvPr>
          <p:cNvSpPr txBox="1"/>
          <p:nvPr/>
        </p:nvSpPr>
        <p:spPr>
          <a:xfrm>
            <a:off x="348663" y="6109824"/>
            <a:ext cx="101280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Liu L, Cui S, Liu M,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Huo</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X, Zhang G and Wang N (2022) Psoriasis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Increased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the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Risk</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Adverse Cardiovascular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Outcomes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 New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Systematic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Review</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and Meta-</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Analysis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Cohort</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Study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Front.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Cardiovasc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Med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9:829709.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doi</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10.3389/fcvm.2022.829709</a:t>
            </a:r>
          </a:p>
        </p:txBody>
      </p:sp>
    </p:spTree>
    <p:extLst>
      <p:ext uri="{BB962C8B-B14F-4D97-AF65-F5344CB8AC3E}">
        <p14:creationId xmlns:p14="http://schemas.microsoft.com/office/powerpoint/2010/main" val="1817349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EC38CD-A72C-3DFA-DB43-F5C433BAF0BE}"/>
              </a:ext>
            </a:extLst>
          </p:cNvPr>
          <p:cNvSpPr>
            <a:spLocks noGrp="1"/>
          </p:cNvSpPr>
          <p:nvPr>
            <p:ph type="title"/>
          </p:nvPr>
        </p:nvSpPr>
        <p:spPr/>
        <p:txBody>
          <a:bodyPr/>
          <a:lstStyle/>
          <a:p>
            <a:r>
              <a:rPr lang="es-ES"/>
              <a:t>Comorbilidades</a:t>
            </a:r>
          </a:p>
        </p:txBody>
      </p:sp>
      <p:sp>
        <p:nvSpPr>
          <p:cNvPr id="5" name="Marcador de contenido 4">
            <a:extLst>
              <a:ext uri="{FF2B5EF4-FFF2-40B4-BE49-F238E27FC236}">
                <a16:creationId xmlns:a16="http://schemas.microsoft.com/office/drawing/2014/main" id="{BDBE116D-2C35-84AD-7860-75A08F54E5D0}"/>
              </a:ext>
            </a:extLst>
          </p:cNvPr>
          <p:cNvSpPr>
            <a:spLocks noGrp="1"/>
          </p:cNvSpPr>
          <p:nvPr>
            <p:ph idx="1"/>
          </p:nvPr>
        </p:nvSpPr>
        <p:spPr>
          <a:xfrm>
            <a:off x="800907" y="1631287"/>
            <a:ext cx="10911253" cy="4588242"/>
          </a:xfrm>
        </p:spPr>
        <p:txBody>
          <a:bodyPr vert="horz" lIns="91440" tIns="45720" rIns="91440" bIns="45720" rtlCol="0" anchor="t">
            <a:normAutofit/>
          </a:bodyPr>
          <a:lstStyle/>
          <a:p>
            <a:r>
              <a:rPr lang="es-ES" dirty="0">
                <a:latin typeface="Arial"/>
                <a:cs typeface="Arial"/>
              </a:rPr>
              <a:t>En 2021, el 26,47 % de los fallecimientos en España se debieron a las enfermedades cardiovasculares, siendo la primera causa de muerte.</a:t>
            </a:r>
            <a:r>
              <a:rPr lang="es-ES" baseline="30000" dirty="0">
                <a:latin typeface="Arial"/>
                <a:cs typeface="Arial"/>
              </a:rPr>
              <a:t>(1)</a:t>
            </a:r>
          </a:p>
          <a:p>
            <a:r>
              <a:rPr lang="es-ES" dirty="0">
                <a:latin typeface="Arial"/>
                <a:cs typeface="Arial"/>
              </a:rPr>
              <a:t>El mecanismo exacto de la asociación entre la psoriasis y la enfermedad cardiovascular sigue sin estar claro, pero puede involucrar mediadores inflamatorios humorales y celulares, implicados también en el desarrollo de arteriosclerosis. </a:t>
            </a:r>
            <a:r>
              <a:rPr lang="es-ES" baseline="30000" dirty="0">
                <a:latin typeface="Arial"/>
                <a:cs typeface="Arial"/>
              </a:rPr>
              <a:t>(2)</a:t>
            </a:r>
          </a:p>
          <a:p>
            <a:pPr lvl="1"/>
            <a:r>
              <a:rPr lang="es-ES" dirty="0">
                <a:latin typeface="Arial"/>
                <a:cs typeface="Arial"/>
              </a:rPr>
              <a:t>Alteración de las </a:t>
            </a:r>
            <a:r>
              <a:rPr lang="es-ES" dirty="0" err="1">
                <a:latin typeface="Arial"/>
                <a:cs typeface="Arial"/>
              </a:rPr>
              <a:t>interleuquinas</a:t>
            </a:r>
            <a:r>
              <a:rPr lang="es-ES" dirty="0">
                <a:latin typeface="Arial"/>
                <a:cs typeface="Arial"/>
              </a:rPr>
              <a:t>.</a:t>
            </a:r>
            <a:endParaRPr lang="es-ES" dirty="0"/>
          </a:p>
          <a:p>
            <a:pPr lvl="1"/>
            <a:r>
              <a:rPr lang="es-ES" dirty="0">
                <a:latin typeface="Arial"/>
                <a:cs typeface="Arial"/>
              </a:rPr>
              <a:t>Niveles elevados de TNF-</a:t>
            </a:r>
            <a:r>
              <a:rPr lang="el-GR" dirty="0">
                <a:latin typeface="Arial"/>
                <a:cs typeface="Arial"/>
              </a:rPr>
              <a:t>α</a:t>
            </a:r>
            <a:r>
              <a:rPr lang="es-ES" dirty="0">
                <a:latin typeface="Arial"/>
                <a:cs typeface="Arial"/>
              </a:rPr>
              <a:t>.</a:t>
            </a:r>
          </a:p>
          <a:p>
            <a:pPr lvl="1"/>
            <a:r>
              <a:rPr lang="es-ES" dirty="0"/>
              <a:t>Niveles elevados de proteína C reactiva.</a:t>
            </a:r>
          </a:p>
          <a:p>
            <a:r>
              <a:rPr lang="es-ES" dirty="0">
                <a:latin typeface="Arial"/>
                <a:cs typeface="Arial"/>
              </a:rPr>
              <a:t>Ambas enfermedades comparten factores de riesgo comunes, como el consumo de alcohol, el  tabaquismo, la obesidad y el sedentarismo.</a:t>
            </a:r>
            <a:endParaRPr lang="es-ES" dirty="0"/>
          </a:p>
        </p:txBody>
      </p:sp>
      <p:sp>
        <p:nvSpPr>
          <p:cNvPr id="6" name="Marcador de texto 5">
            <a:extLst>
              <a:ext uri="{FF2B5EF4-FFF2-40B4-BE49-F238E27FC236}">
                <a16:creationId xmlns:a16="http://schemas.microsoft.com/office/drawing/2014/main" id="{9F7C254C-1618-E0A2-1AFD-8E8C4485488C}"/>
              </a:ext>
            </a:extLst>
          </p:cNvPr>
          <p:cNvSpPr>
            <a:spLocks noGrp="1"/>
          </p:cNvSpPr>
          <p:nvPr>
            <p:ph type="body" sz="quarter" idx="13"/>
          </p:nvPr>
        </p:nvSpPr>
        <p:spPr/>
        <p:txBody>
          <a:bodyPr/>
          <a:lstStyle/>
          <a:p>
            <a:r>
              <a:rPr lang="es-ES" dirty="0">
                <a:latin typeface="Arial"/>
                <a:cs typeface="Arial"/>
              </a:rPr>
              <a:t>Psoriasis y enfermedad cardiovascular</a:t>
            </a:r>
          </a:p>
        </p:txBody>
      </p:sp>
      <p:sp>
        <p:nvSpPr>
          <p:cNvPr id="3" name="CuadroTexto 2">
            <a:extLst>
              <a:ext uri="{FF2B5EF4-FFF2-40B4-BE49-F238E27FC236}">
                <a16:creationId xmlns:a16="http://schemas.microsoft.com/office/drawing/2014/main" id="{4A5CB0A7-F394-F5DA-7EFF-D55AC7885AB6}"/>
              </a:ext>
            </a:extLst>
          </p:cNvPr>
          <p:cNvSpPr txBox="1"/>
          <p:nvPr/>
        </p:nvSpPr>
        <p:spPr>
          <a:xfrm>
            <a:off x="330926" y="5908532"/>
            <a:ext cx="10493829" cy="669414"/>
          </a:xfrm>
          <a:prstGeom prst="rect">
            <a:avLst/>
          </a:prstGeom>
          <a:noFill/>
        </p:spPr>
        <p:txBody>
          <a:bodyPr wrap="square" lIns="91440" tIns="45720" rIns="91440" bIns="45720" anchor="t">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Defunciones según la </a:t>
            </a:r>
            <a:r>
              <a:rPr lang="es-ES" sz="900" dirty="0">
                <a:solidFill>
                  <a:schemeClr val="tx1">
                    <a:lumMod val="50000"/>
                    <a:lumOff val="50000"/>
                  </a:schemeClr>
                </a:solidFill>
                <a:latin typeface="Calibri" panose="020F0502020204030204"/>
              </a:rPr>
              <a:t>causa</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de </a:t>
            </a:r>
            <a:r>
              <a:rPr lang="es-ES" sz="900" dirty="0">
                <a:solidFill>
                  <a:schemeClr val="tx1">
                    <a:lumMod val="50000"/>
                    <a:lumOff val="50000"/>
                  </a:schemeClr>
                </a:solidFill>
                <a:latin typeface="Calibri" panose="020F0502020204030204"/>
              </a:rPr>
              <a:t>muerte,</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lang="es-ES" sz="900" dirty="0">
                <a:solidFill>
                  <a:schemeClr val="tx1">
                    <a:lumMod val="50000"/>
                    <a:lumOff val="50000"/>
                  </a:schemeClr>
                </a:solidFill>
                <a:latin typeface="Calibri" panose="020F0502020204030204"/>
              </a:rPr>
              <a:t>año</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2021 (datos definitivos) y primer semestre 2022 (datos provisionales) INE.</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Dauden</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E, Castaneda S, Suarez C, et al.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Integrated</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approach</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to</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comorbidity</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in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patients</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with</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psoriasis.Working</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Group</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on</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Psoriasis-</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associated</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Comorbidities</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Actas </a:t>
            </a:r>
            <a:r>
              <a:rPr kumimoji="0" lang="es-ES" sz="9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Dermosifiliogr</a:t>
            </a:r>
            <a:r>
              <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2012;103(1):1-64.</a:t>
            </a:r>
          </a:p>
          <a:p>
            <a:pPr marR="0" lvl="0" algn="l" defTabSz="914400" rtl="0" eaLnBrk="1" fontAlgn="auto" latinLnBrk="0" hangingPunct="1">
              <a:lnSpc>
                <a:spcPct val="100000"/>
              </a:lnSpc>
              <a:spcBef>
                <a:spcPts val="0"/>
              </a:spcBef>
              <a:spcAft>
                <a:spcPts val="0"/>
              </a:spcAft>
              <a:buClrTx/>
              <a:buSzTx/>
              <a:tabLst/>
              <a:defRPr/>
            </a:pPr>
            <a:endParaRPr kumimoji="0" lang="es-ES" sz="9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kumimoji="0" lang="es-ES" sz="105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249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DE238-0631-83E2-FBE2-DADD8306BD4C}"/>
              </a:ext>
            </a:extLst>
          </p:cNvPr>
          <p:cNvSpPr>
            <a:spLocks noGrp="1"/>
          </p:cNvSpPr>
          <p:nvPr>
            <p:ph type="title"/>
          </p:nvPr>
        </p:nvSpPr>
        <p:spPr/>
        <p:txBody>
          <a:bodyPr/>
          <a:lstStyle/>
          <a:p>
            <a:r>
              <a:rPr lang="es-ES"/>
              <a:t>Comorbilidades</a:t>
            </a:r>
          </a:p>
        </p:txBody>
      </p:sp>
      <p:sp>
        <p:nvSpPr>
          <p:cNvPr id="4" name="Marcador de texto 3">
            <a:extLst>
              <a:ext uri="{FF2B5EF4-FFF2-40B4-BE49-F238E27FC236}">
                <a16:creationId xmlns:a16="http://schemas.microsoft.com/office/drawing/2014/main" id="{4B33A18A-F2CD-0F30-D9B3-6FBB29FFD6C1}"/>
              </a:ext>
            </a:extLst>
          </p:cNvPr>
          <p:cNvSpPr>
            <a:spLocks noGrp="1"/>
          </p:cNvSpPr>
          <p:nvPr>
            <p:ph type="body" sz="quarter" idx="13"/>
          </p:nvPr>
        </p:nvSpPr>
        <p:spPr/>
        <p:txBody>
          <a:bodyPr/>
          <a:lstStyle/>
          <a:p>
            <a:r>
              <a:rPr lang="es-ES" dirty="0">
                <a:latin typeface="Arial"/>
                <a:cs typeface="Arial"/>
              </a:rPr>
              <a:t>Psoriasis y enfermedad cardiovascular</a:t>
            </a:r>
          </a:p>
          <a:p>
            <a:endParaRPr lang="es-ES"/>
          </a:p>
        </p:txBody>
      </p:sp>
      <p:sp>
        <p:nvSpPr>
          <p:cNvPr id="8" name="CuadroTexto 7">
            <a:extLst>
              <a:ext uri="{FF2B5EF4-FFF2-40B4-BE49-F238E27FC236}">
                <a16:creationId xmlns:a16="http://schemas.microsoft.com/office/drawing/2014/main" id="{DA7CAA35-7AF5-99A1-23C3-7F358477F810}"/>
              </a:ext>
            </a:extLst>
          </p:cNvPr>
          <p:cNvSpPr txBox="1"/>
          <p:nvPr/>
        </p:nvSpPr>
        <p:spPr>
          <a:xfrm>
            <a:off x="336381" y="6094436"/>
            <a:ext cx="10331619" cy="41549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Liu L, Cui S, Liu M,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Huo</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X, Zhang G and Wang N (2022) Psoriasis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Increased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the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Risk</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Adverse Cardiovascular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Outcomes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 New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Systematic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Review</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and Meta-</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Analysis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Cohort</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Study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Front.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Cardiovasc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Med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9:829709.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doi</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10.3389/fcvm.2022.829709</a:t>
            </a:r>
          </a:p>
        </p:txBody>
      </p:sp>
      <p:pic>
        <p:nvPicPr>
          <p:cNvPr id="12" name="Imagen 11">
            <a:extLst>
              <a:ext uri="{FF2B5EF4-FFF2-40B4-BE49-F238E27FC236}">
                <a16:creationId xmlns:a16="http://schemas.microsoft.com/office/drawing/2014/main" id="{840179E5-5D48-074B-166E-95D1232471FA}"/>
              </a:ext>
            </a:extLst>
          </p:cNvPr>
          <p:cNvPicPr>
            <a:picLocks noChangeAspect="1"/>
          </p:cNvPicPr>
          <p:nvPr/>
        </p:nvPicPr>
        <p:blipFill>
          <a:blip r:embed="rId3"/>
          <a:stretch>
            <a:fillRect/>
          </a:stretch>
        </p:blipFill>
        <p:spPr>
          <a:xfrm>
            <a:off x="6057431" y="1913767"/>
            <a:ext cx="5654530" cy="3680779"/>
          </a:xfrm>
          <a:prstGeom prst="rect">
            <a:avLst/>
          </a:prstGeom>
        </p:spPr>
      </p:pic>
      <p:sp>
        <p:nvSpPr>
          <p:cNvPr id="14" name="Marcador de contenido 13">
            <a:extLst>
              <a:ext uri="{FF2B5EF4-FFF2-40B4-BE49-F238E27FC236}">
                <a16:creationId xmlns:a16="http://schemas.microsoft.com/office/drawing/2014/main" id="{BB6D7614-1C03-F08B-4414-10EFEC74DD0C}"/>
              </a:ext>
            </a:extLst>
          </p:cNvPr>
          <p:cNvSpPr>
            <a:spLocks noGrp="1"/>
          </p:cNvSpPr>
          <p:nvPr>
            <p:ph idx="1"/>
          </p:nvPr>
        </p:nvSpPr>
        <p:spPr>
          <a:xfrm>
            <a:off x="417962" y="1858847"/>
            <a:ext cx="5529831" cy="4132367"/>
          </a:xfrm>
        </p:spPr>
        <p:txBody>
          <a:bodyPr vert="horz" lIns="91440" tIns="45720" rIns="91440" bIns="45720" rtlCol="0" anchor="t">
            <a:normAutofit/>
          </a:bodyPr>
          <a:lstStyle/>
          <a:p>
            <a:r>
              <a:rPr lang="es-ES" sz="1800" dirty="0">
                <a:latin typeface="Arial"/>
                <a:cs typeface="Arial"/>
              </a:rPr>
              <a:t>Resultados del reciente metaanálisis de cohortes que evalúa la correlación entre psoriasis y ECV.</a:t>
            </a:r>
          </a:p>
          <a:p>
            <a:r>
              <a:rPr lang="es-ES" sz="1800" dirty="0">
                <a:latin typeface="Arial"/>
                <a:cs typeface="Arial"/>
              </a:rPr>
              <a:t>Incluye 31 estudios de cohortes, con 665.009 pacientes con psoriasis y 17.902.757 sujetos control sin psoriasis.</a:t>
            </a:r>
          </a:p>
          <a:p>
            <a:r>
              <a:rPr lang="es-ES" sz="1800" dirty="0">
                <a:latin typeface="Arial"/>
                <a:cs typeface="Arial"/>
              </a:rPr>
              <a:t>Los pacientes con psoriasis corren un riesgo aumentado de sufrir IAM y otras formas de cardiopatía isquémica, ACVA, muerte cardiovascular, tromboembolismo y arritmias.</a:t>
            </a:r>
            <a:endParaRPr lang="es-ES" sz="1800" dirty="0"/>
          </a:p>
          <a:p>
            <a:r>
              <a:rPr lang="es-ES" sz="1800" dirty="0">
                <a:latin typeface="Arial"/>
                <a:cs typeface="Arial"/>
              </a:rPr>
              <a:t>Este riesgo se incrementa a su vez en pacientes con psoriasis más severas.</a:t>
            </a:r>
            <a:endParaRPr lang="es-ES" sz="1800" dirty="0"/>
          </a:p>
        </p:txBody>
      </p:sp>
    </p:spTree>
    <p:extLst>
      <p:ext uri="{BB962C8B-B14F-4D97-AF65-F5344CB8AC3E}">
        <p14:creationId xmlns:p14="http://schemas.microsoft.com/office/powerpoint/2010/main" val="3188823793"/>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F31CEF-E466-5EB2-627B-AD091D3F09FE}"/>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6E144326-2DCC-5130-4C4B-2996AE5990CE}"/>
              </a:ext>
            </a:extLst>
          </p:cNvPr>
          <p:cNvSpPr>
            <a:spLocks noGrp="1"/>
          </p:cNvSpPr>
          <p:nvPr>
            <p:ph idx="1"/>
          </p:nvPr>
        </p:nvSpPr>
        <p:spPr>
          <a:xfrm>
            <a:off x="541197" y="1630431"/>
            <a:ext cx="11109605" cy="3597138"/>
          </a:xfrm>
        </p:spPr>
        <p:txBody>
          <a:bodyPr vert="horz" lIns="91440" tIns="45720" rIns="91440" bIns="45720" rtlCol="0" anchor="t">
            <a:normAutofit fontScale="85000" lnSpcReduction="10000"/>
          </a:bodyPr>
          <a:lstStyle/>
          <a:p>
            <a:r>
              <a:rPr lang="es-ES" sz="1600" dirty="0"/>
              <a:t>El tabaquismo es uno de los principales factores de riesgo para desarrollar enfermedad cardiovascular y se considera un </a:t>
            </a:r>
            <a:r>
              <a:rPr lang="es-ES" sz="1600" b="1" dirty="0"/>
              <a:t>factor de riesgo para la psoriasis:</a:t>
            </a:r>
          </a:p>
          <a:p>
            <a:pPr lvl="1"/>
            <a:r>
              <a:rPr lang="es-ES" sz="1600" dirty="0">
                <a:latin typeface="Arial"/>
                <a:cs typeface="Arial"/>
              </a:rPr>
              <a:t>Se asocia con un incremento del riesgo de desarrollar psoriasis. (</a:t>
            </a:r>
            <a:r>
              <a:rPr lang="fr-FR" sz="1600" dirty="0">
                <a:latin typeface="Arial"/>
                <a:cs typeface="Arial"/>
              </a:rPr>
              <a:t>OR 1,78, IC </a:t>
            </a:r>
            <a:r>
              <a:rPr lang="fr-FR" sz="1600" dirty="0" err="1">
                <a:latin typeface="Arial"/>
                <a:cs typeface="Arial"/>
              </a:rPr>
              <a:t>del</a:t>
            </a:r>
            <a:r>
              <a:rPr lang="fr-FR" sz="1600" dirty="0">
                <a:latin typeface="Arial"/>
                <a:cs typeface="Arial"/>
              </a:rPr>
              <a:t> 95 % 1,52-2,06</a:t>
            </a:r>
            <a:r>
              <a:rPr lang="es-ES" sz="1600" dirty="0">
                <a:latin typeface="Arial"/>
                <a:cs typeface="Arial"/>
              </a:rPr>
              <a:t>)</a:t>
            </a:r>
            <a:r>
              <a:rPr lang="es-ES" sz="1600" baseline="30000" dirty="0">
                <a:latin typeface="Arial"/>
                <a:cs typeface="Arial"/>
              </a:rPr>
              <a:t>(1)</a:t>
            </a:r>
          </a:p>
          <a:p>
            <a:pPr lvl="1"/>
            <a:r>
              <a:rPr lang="es-ES" sz="1600" dirty="0">
                <a:latin typeface="Arial"/>
                <a:cs typeface="Arial"/>
              </a:rPr>
              <a:t>La severidad de la psoriasis aumenta con el número de cigarrillos que se consumen y con los años de consumo.</a:t>
            </a:r>
            <a:r>
              <a:rPr lang="es-ES" sz="1600" baseline="30000" dirty="0">
                <a:latin typeface="Arial"/>
                <a:cs typeface="Arial"/>
              </a:rPr>
              <a:t>(2)</a:t>
            </a:r>
          </a:p>
          <a:p>
            <a:pPr lvl="2"/>
            <a:r>
              <a:rPr lang="es-ES" sz="1400" dirty="0">
                <a:latin typeface="Arial"/>
                <a:cs typeface="Arial"/>
              </a:rPr>
              <a:t>Los pacientes fumadores de más de 15 años de evolución padecen formas más severas de psoriasis que los que han fumado &lt;15 años. </a:t>
            </a:r>
            <a:endParaRPr lang="es-ES" sz="1400" dirty="0"/>
          </a:p>
          <a:p>
            <a:pPr lvl="1"/>
            <a:r>
              <a:rPr lang="es-ES" sz="1600" dirty="0">
                <a:latin typeface="Arial"/>
                <a:cs typeface="Arial"/>
              </a:rPr>
              <a:t>Si cesa el consumo de tabaco, la severidad de la psoriasis disminuye. (</a:t>
            </a:r>
            <a:r>
              <a:rPr lang="en-US" sz="1600" dirty="0">
                <a:latin typeface="Arial"/>
                <a:cs typeface="Arial"/>
              </a:rPr>
              <a:t>OR &lt;1 </a:t>
            </a:r>
            <a:r>
              <a:rPr lang="en-US" sz="1600" dirty="0" err="1">
                <a:latin typeface="Arial"/>
                <a:cs typeface="Arial"/>
              </a:rPr>
              <a:t>año</a:t>
            </a:r>
            <a:r>
              <a:rPr lang="en-US" sz="1600" dirty="0">
                <a:latin typeface="Arial"/>
                <a:cs typeface="Arial"/>
              </a:rPr>
              <a:t>, 1,0; 1-9 </a:t>
            </a:r>
            <a:r>
              <a:rPr lang="en-US" sz="1600" dirty="0" err="1">
                <a:latin typeface="Arial"/>
                <a:cs typeface="Arial"/>
              </a:rPr>
              <a:t>años</a:t>
            </a:r>
            <a:r>
              <a:rPr lang="en-US" sz="1600" dirty="0">
                <a:latin typeface="Arial"/>
                <a:cs typeface="Arial"/>
              </a:rPr>
              <a:t>, 0,6, IC 95% 0,2-2,0; ≥10 </a:t>
            </a:r>
            <a:r>
              <a:rPr lang="en-US" sz="1600" dirty="0" err="1">
                <a:latin typeface="Arial"/>
                <a:cs typeface="Arial"/>
              </a:rPr>
              <a:t>años</a:t>
            </a:r>
            <a:r>
              <a:rPr lang="en-US" sz="1600" dirty="0">
                <a:latin typeface="Arial"/>
                <a:cs typeface="Arial"/>
              </a:rPr>
              <a:t>, 0,1, IC del 95 % 0-1,1) </a:t>
            </a:r>
            <a:r>
              <a:rPr lang="en-US" sz="1600" baseline="30000" dirty="0">
                <a:latin typeface="Arial"/>
                <a:cs typeface="Arial"/>
              </a:rPr>
              <a:t>(3)</a:t>
            </a:r>
          </a:p>
          <a:p>
            <a:r>
              <a:rPr lang="en-US" sz="1600" b="1" dirty="0">
                <a:latin typeface="Arial"/>
                <a:cs typeface="Arial"/>
              </a:rPr>
              <a:t>Se </a:t>
            </a:r>
            <a:r>
              <a:rPr lang="en-US" sz="1600" b="1" dirty="0" err="1">
                <a:latin typeface="Arial"/>
                <a:cs typeface="Arial"/>
              </a:rPr>
              <a:t>recomienda</a:t>
            </a:r>
            <a:r>
              <a:rPr lang="en-US" sz="1600" b="1" dirty="0">
                <a:latin typeface="Arial"/>
                <a:cs typeface="Arial"/>
              </a:rPr>
              <a:t> </a:t>
            </a:r>
            <a:r>
              <a:rPr lang="en-US" sz="1600" b="1" dirty="0" err="1">
                <a:latin typeface="Arial"/>
                <a:cs typeface="Arial"/>
              </a:rPr>
              <a:t>interrogar</a:t>
            </a:r>
            <a:r>
              <a:rPr lang="en-US" sz="1600" b="1" dirty="0">
                <a:latin typeface="Arial"/>
                <a:cs typeface="Arial"/>
              </a:rPr>
              <a:t> a </a:t>
            </a:r>
            <a:r>
              <a:rPr lang="en-US" sz="1600" b="1" dirty="0" err="1">
                <a:latin typeface="Arial"/>
                <a:cs typeface="Arial"/>
              </a:rPr>
              <a:t>todos</a:t>
            </a:r>
            <a:r>
              <a:rPr lang="en-US" sz="1600" b="1" dirty="0">
                <a:latin typeface="Arial"/>
                <a:cs typeface="Arial"/>
              </a:rPr>
              <a:t> </a:t>
            </a:r>
            <a:r>
              <a:rPr lang="en-US" sz="1600" b="1" dirty="0" err="1">
                <a:latin typeface="Arial"/>
                <a:cs typeface="Arial"/>
              </a:rPr>
              <a:t>los</a:t>
            </a:r>
            <a:r>
              <a:rPr lang="en-US" sz="1600" b="1" dirty="0">
                <a:latin typeface="Arial"/>
                <a:cs typeface="Arial"/>
              </a:rPr>
              <a:t> </a:t>
            </a:r>
            <a:r>
              <a:rPr lang="en-US" sz="1600" b="1" dirty="0" err="1">
                <a:latin typeface="Arial"/>
                <a:cs typeface="Arial"/>
              </a:rPr>
              <a:t>pacientes</a:t>
            </a:r>
            <a:r>
              <a:rPr lang="en-US" sz="1600" b="1" dirty="0">
                <a:latin typeface="Arial"/>
                <a:cs typeface="Arial"/>
              </a:rPr>
              <a:t> </a:t>
            </a:r>
            <a:r>
              <a:rPr lang="en-US" sz="1600" b="1" dirty="0" err="1">
                <a:latin typeface="Arial"/>
                <a:cs typeface="Arial"/>
              </a:rPr>
              <a:t>sobre</a:t>
            </a:r>
            <a:r>
              <a:rPr lang="en-US" sz="1600" b="1" dirty="0">
                <a:latin typeface="Arial"/>
                <a:cs typeface="Arial"/>
              </a:rPr>
              <a:t> </a:t>
            </a:r>
            <a:r>
              <a:rPr lang="en-US" sz="1600" b="1" dirty="0" err="1">
                <a:latin typeface="Arial"/>
                <a:cs typeface="Arial"/>
              </a:rPr>
              <a:t>su</a:t>
            </a:r>
            <a:r>
              <a:rPr lang="en-US" sz="1600" b="1" dirty="0">
                <a:latin typeface="Arial"/>
                <a:cs typeface="Arial"/>
              </a:rPr>
              <a:t> </a:t>
            </a:r>
            <a:r>
              <a:rPr lang="en-US" sz="1600" b="1" dirty="0" err="1">
                <a:latin typeface="Arial"/>
                <a:cs typeface="Arial"/>
              </a:rPr>
              <a:t>consumo</a:t>
            </a:r>
            <a:r>
              <a:rPr lang="en-US" sz="1600" b="1" dirty="0">
                <a:latin typeface="Arial"/>
                <a:cs typeface="Arial"/>
              </a:rPr>
              <a:t> de tabaco de forma </a:t>
            </a:r>
            <a:r>
              <a:rPr lang="en-US" sz="1600" b="1" dirty="0" err="1">
                <a:latin typeface="Arial"/>
                <a:cs typeface="Arial"/>
              </a:rPr>
              <a:t>oportunista</a:t>
            </a:r>
            <a:r>
              <a:rPr lang="en-US" sz="1600" b="1" dirty="0">
                <a:latin typeface="Arial"/>
                <a:cs typeface="Arial"/>
              </a:rPr>
              <a:t>.</a:t>
            </a:r>
          </a:p>
          <a:p>
            <a:r>
              <a:rPr lang="en-US" sz="1600" b="1" dirty="0">
                <a:latin typeface="Arial"/>
                <a:cs typeface="Arial"/>
              </a:rPr>
              <a:t>Estrategia de las 5 A: </a:t>
            </a:r>
            <a:r>
              <a:rPr lang="en-US" sz="1600" dirty="0">
                <a:latin typeface="Arial"/>
                <a:cs typeface="Arial"/>
              </a:rPr>
              <a:t>(</a:t>
            </a:r>
            <a:r>
              <a:rPr lang="en-US" sz="1600" dirty="0" err="1">
                <a:latin typeface="Arial"/>
                <a:cs typeface="Arial"/>
              </a:rPr>
              <a:t>Averigüe</a:t>
            </a:r>
            <a:r>
              <a:rPr lang="en-US" sz="1600" dirty="0">
                <a:latin typeface="Arial"/>
                <a:cs typeface="Arial"/>
              </a:rPr>
              <a:t>, </a:t>
            </a:r>
            <a:r>
              <a:rPr lang="en-US" sz="1600" dirty="0" err="1">
                <a:latin typeface="Arial"/>
                <a:cs typeface="Arial"/>
              </a:rPr>
              <a:t>Asesore</a:t>
            </a:r>
            <a:r>
              <a:rPr lang="en-US" sz="1600" dirty="0">
                <a:latin typeface="Arial"/>
                <a:cs typeface="Arial"/>
              </a:rPr>
              <a:t>, </a:t>
            </a:r>
            <a:r>
              <a:rPr lang="en-US" sz="1600" dirty="0" err="1">
                <a:latin typeface="Arial"/>
                <a:cs typeface="Arial"/>
              </a:rPr>
              <a:t>Aprecie</a:t>
            </a:r>
            <a:r>
              <a:rPr lang="en-US" sz="1600" dirty="0">
                <a:latin typeface="Arial"/>
                <a:cs typeface="Arial"/>
              </a:rPr>
              <a:t>, </a:t>
            </a:r>
            <a:r>
              <a:rPr lang="en-US" sz="1600" dirty="0" err="1">
                <a:latin typeface="Arial"/>
                <a:cs typeface="Arial"/>
              </a:rPr>
              <a:t>Ayude</a:t>
            </a:r>
            <a:r>
              <a:rPr lang="en-US" sz="1600" dirty="0">
                <a:latin typeface="Arial"/>
                <a:cs typeface="Arial"/>
              </a:rPr>
              <a:t> y </a:t>
            </a:r>
            <a:r>
              <a:rPr lang="en-US" sz="1600" dirty="0" err="1">
                <a:latin typeface="Arial"/>
                <a:cs typeface="Arial"/>
              </a:rPr>
              <a:t>Arregle</a:t>
            </a:r>
            <a:r>
              <a:rPr lang="en-US" sz="1600" dirty="0">
                <a:latin typeface="Arial"/>
                <a:cs typeface="Arial"/>
              </a:rPr>
              <a:t>).</a:t>
            </a:r>
            <a:r>
              <a:rPr lang="en-US" sz="1600" baseline="30000" dirty="0">
                <a:latin typeface="Arial"/>
                <a:cs typeface="Arial"/>
              </a:rPr>
              <a:t>(4)</a:t>
            </a:r>
            <a:endParaRPr lang="es-ES" sz="1600" baseline="30000" dirty="0">
              <a:latin typeface="Arial"/>
              <a:cs typeface="Arial"/>
            </a:endParaRPr>
          </a:p>
        </p:txBody>
      </p:sp>
      <p:sp>
        <p:nvSpPr>
          <p:cNvPr id="4" name="Marcador de texto 3">
            <a:extLst>
              <a:ext uri="{FF2B5EF4-FFF2-40B4-BE49-F238E27FC236}">
                <a16:creationId xmlns:a16="http://schemas.microsoft.com/office/drawing/2014/main" id="{0088145C-AFA5-8D65-E9E5-60537038D996}"/>
              </a:ext>
            </a:extLst>
          </p:cNvPr>
          <p:cNvSpPr>
            <a:spLocks noGrp="1"/>
          </p:cNvSpPr>
          <p:nvPr>
            <p:ph type="body" sz="quarter" idx="13"/>
          </p:nvPr>
        </p:nvSpPr>
        <p:spPr/>
        <p:txBody>
          <a:bodyPr/>
          <a:lstStyle/>
          <a:p>
            <a:r>
              <a:rPr lang="es-ES" dirty="0">
                <a:latin typeface="Arial"/>
                <a:cs typeface="Arial"/>
              </a:rPr>
              <a:t>Psoriasis y tabaco</a:t>
            </a:r>
            <a:endParaRPr lang="es-ES" dirty="0"/>
          </a:p>
        </p:txBody>
      </p:sp>
      <p:sp>
        <p:nvSpPr>
          <p:cNvPr id="6" name="CuadroTexto 5">
            <a:extLst>
              <a:ext uri="{FF2B5EF4-FFF2-40B4-BE49-F238E27FC236}">
                <a16:creationId xmlns:a16="http://schemas.microsoft.com/office/drawing/2014/main" id="{1CBC4E13-60D5-07E6-0576-D3F942B254DD}"/>
              </a:ext>
            </a:extLst>
          </p:cNvPr>
          <p:cNvSpPr txBox="1"/>
          <p:nvPr/>
        </p:nvSpPr>
        <p:spPr>
          <a:xfrm>
            <a:off x="391886" y="5494271"/>
            <a:ext cx="10659292" cy="1015663"/>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Armstrong EJ, </a:t>
            </a: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Harskamp</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CT, Armstrong AW. Psoriasis and major adverse cardiovascular events: a systematic review and meta-analysis of observational studies. J Am Heart Assoc. 2013;2(2):e000062.</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Fortes C, Mastroeni S, </a:t>
            </a: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Leffondre</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K, et al. Relationship between smoking and the clinical severity of psoriasis. Arch Dermatol. 2005;141(12):1580-1584.</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Richer</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V,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Roubille</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C, Fleming P, et al. Psoriasis and smoking: a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systematic</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literature</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review</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and meta-</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analysis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with</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qualitative</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analysis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of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effect</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of smoking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on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psoriasis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severity</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J Cutan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Med</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Surg</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2016;20(3):221-227.</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US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Public</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Health</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Service. Guía de tratamiento del tabaquismo. Barcelona: Sociedad Española de Neumología y Cirugía Torácica; 2010. 3, Intervenciones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clinicas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sobre el tabaquismo.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Available</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from</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https://www.ncbi.nlm.nih.gov/books/NBK47495/</a:t>
            </a:r>
          </a:p>
        </p:txBody>
      </p:sp>
    </p:spTree>
    <p:extLst>
      <p:ext uri="{BB962C8B-B14F-4D97-AF65-F5344CB8AC3E}">
        <p14:creationId xmlns:p14="http://schemas.microsoft.com/office/powerpoint/2010/main" val="3145932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F31CEF-E466-5EB2-627B-AD091D3F09FE}"/>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6E144326-2DCC-5130-4C4B-2996AE5990CE}"/>
              </a:ext>
            </a:extLst>
          </p:cNvPr>
          <p:cNvSpPr>
            <a:spLocks noGrp="1"/>
          </p:cNvSpPr>
          <p:nvPr>
            <p:ph idx="1"/>
          </p:nvPr>
        </p:nvSpPr>
        <p:spPr>
          <a:xfrm>
            <a:off x="541197" y="1858847"/>
            <a:ext cx="11109605" cy="3597138"/>
          </a:xfrm>
        </p:spPr>
        <p:txBody>
          <a:bodyPr vert="horz" lIns="91440" tIns="45720" rIns="91440" bIns="45720" rtlCol="0" anchor="t">
            <a:normAutofit/>
          </a:bodyPr>
          <a:lstStyle/>
          <a:p>
            <a:r>
              <a:rPr lang="es-ES" dirty="0">
                <a:latin typeface="Arial"/>
                <a:cs typeface="Arial"/>
              </a:rPr>
              <a:t>El consumo de alcohol empeora la severidad de la psoriasis. A su vez los pacientes con psoriasis consumen una mayor cantidad de alcohol que la población sin psoriasis. (&gt;100 g/día, </a:t>
            </a:r>
            <a:r>
              <a:rPr lang="en-US" dirty="0">
                <a:latin typeface="Arial"/>
                <a:cs typeface="Arial"/>
              </a:rPr>
              <a:t>OR 2,2, IC del 95 % 1,3-3,9) </a:t>
            </a:r>
            <a:r>
              <a:rPr lang="en-US" baseline="30000" dirty="0">
                <a:latin typeface="Arial"/>
                <a:cs typeface="Arial"/>
              </a:rPr>
              <a:t>(1)</a:t>
            </a:r>
            <a:endParaRPr lang="es-ES" baseline="30000" dirty="0">
              <a:latin typeface="Arial"/>
              <a:cs typeface="Arial"/>
            </a:endParaRPr>
          </a:p>
          <a:p>
            <a:r>
              <a:rPr lang="es-ES" dirty="0">
                <a:latin typeface="Arial"/>
                <a:cs typeface="Arial"/>
              </a:rPr>
              <a:t>En un estudio de casos y controles con &gt; 55.000 pacientes con psoriasis, el HR de muerte relacionada con el alcohol fue de 1,58 (IC del 95 %: 1,31-1,91), en comparación con los controles sin psoriasis.</a:t>
            </a:r>
            <a:r>
              <a:rPr lang="es-ES" baseline="30000" dirty="0">
                <a:latin typeface="Arial"/>
                <a:cs typeface="Arial"/>
              </a:rPr>
              <a:t>(2)</a:t>
            </a:r>
          </a:p>
          <a:p>
            <a:r>
              <a:rPr lang="es-ES" dirty="0">
                <a:latin typeface="Arial"/>
                <a:cs typeface="Arial"/>
              </a:rPr>
              <a:t>A su vez, tener una psoriasis severa, constituye un factor causante de adicción al alcohol y al tabaco.</a:t>
            </a:r>
            <a:r>
              <a:rPr lang="es-ES" baseline="30000" dirty="0">
                <a:latin typeface="Arial"/>
                <a:cs typeface="Arial"/>
              </a:rPr>
              <a:t>(3)</a:t>
            </a:r>
          </a:p>
          <a:p>
            <a:r>
              <a:rPr lang="es-ES" dirty="0"/>
              <a:t>Las enfermedades hepáticas relacionadas con el consumo de alcohol, especialmente la cirrosis hepática, limitan las opciones de uso de algún tratamiento sistémico.</a:t>
            </a:r>
          </a:p>
        </p:txBody>
      </p:sp>
      <p:sp>
        <p:nvSpPr>
          <p:cNvPr id="4" name="Marcador de texto 3">
            <a:extLst>
              <a:ext uri="{FF2B5EF4-FFF2-40B4-BE49-F238E27FC236}">
                <a16:creationId xmlns:a16="http://schemas.microsoft.com/office/drawing/2014/main" id="{0088145C-AFA5-8D65-E9E5-60537038D996}"/>
              </a:ext>
            </a:extLst>
          </p:cNvPr>
          <p:cNvSpPr>
            <a:spLocks noGrp="1"/>
          </p:cNvSpPr>
          <p:nvPr>
            <p:ph type="body" sz="quarter" idx="13"/>
          </p:nvPr>
        </p:nvSpPr>
        <p:spPr/>
        <p:txBody>
          <a:bodyPr/>
          <a:lstStyle/>
          <a:p>
            <a:r>
              <a:rPr lang="es-ES"/>
              <a:t>Psoriasis y Alcohol</a:t>
            </a:r>
          </a:p>
        </p:txBody>
      </p:sp>
      <p:sp>
        <p:nvSpPr>
          <p:cNvPr id="6" name="CuadroTexto 5">
            <a:extLst>
              <a:ext uri="{FF2B5EF4-FFF2-40B4-BE49-F238E27FC236}">
                <a16:creationId xmlns:a16="http://schemas.microsoft.com/office/drawing/2014/main" id="{1CBC4E13-60D5-07E6-0576-D3F942B254DD}"/>
              </a:ext>
            </a:extLst>
          </p:cNvPr>
          <p:cNvSpPr txBox="1"/>
          <p:nvPr/>
        </p:nvSpPr>
        <p:spPr>
          <a:xfrm>
            <a:off x="339637" y="5802048"/>
            <a:ext cx="10633166" cy="70788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Poikolainen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K,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Reunala</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Karvonen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J,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Lauharanta</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J,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Karkkainen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P. Alcohol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intake</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risk</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factor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for</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psoriasis in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young</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and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middle</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aged</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men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BMJ. 1990;300(6727):780-783</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Parisi R,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Webb</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RT,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Carr</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MJ, et al. Alcohol-</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related</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mortality</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in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patients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with</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psoriasis: a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population-based</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cohort</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study</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JAMA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Dermatol</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2017;153(12):1256-1262</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Naldi</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L,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Chatenoud</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L, Linder D, et al.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Cigarette</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smoking,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body</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mass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index</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and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stressful</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life</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events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as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risk</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factors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for</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psoriasis: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results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from</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Italian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case-control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study</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J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Invest</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Dermatol</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2005;125(1):61-67.</a:t>
            </a:r>
          </a:p>
        </p:txBody>
      </p:sp>
    </p:spTree>
    <p:extLst>
      <p:ext uri="{BB962C8B-B14F-4D97-AF65-F5344CB8AC3E}">
        <p14:creationId xmlns:p14="http://schemas.microsoft.com/office/powerpoint/2010/main" val="4125347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41520-E403-8725-ED4E-13B3AEA6035E}"/>
              </a:ext>
            </a:extLst>
          </p:cNvPr>
          <p:cNvSpPr>
            <a:spLocks noGrp="1"/>
          </p:cNvSpPr>
          <p:nvPr>
            <p:ph type="title"/>
          </p:nvPr>
        </p:nvSpPr>
        <p:spPr/>
        <p:txBody>
          <a:bodyPr/>
          <a:lstStyle/>
          <a:p>
            <a:r>
              <a:rPr lang="es-ES"/>
              <a:t>Comorbilidades</a:t>
            </a:r>
          </a:p>
        </p:txBody>
      </p:sp>
      <p:sp>
        <p:nvSpPr>
          <p:cNvPr id="8" name="CuadroTexto 7">
            <a:extLst>
              <a:ext uri="{FF2B5EF4-FFF2-40B4-BE49-F238E27FC236}">
                <a16:creationId xmlns:a16="http://schemas.microsoft.com/office/drawing/2014/main" id="{ED76C694-DF89-5047-9635-1016766B5A27}"/>
              </a:ext>
            </a:extLst>
          </p:cNvPr>
          <p:cNvSpPr txBox="1"/>
          <p:nvPr/>
        </p:nvSpPr>
        <p:spPr>
          <a:xfrm>
            <a:off x="306591" y="6286778"/>
            <a:ext cx="11790484"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Prusik RB, Miele L. Non-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alcoholic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fatty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liver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disease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in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patients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with</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psoriasis: a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consequence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systemic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inflammatory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burden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Br J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Dermatol</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2018;179(1):16–29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8425050A-2FF0-8A9A-1398-C34FA64E89D1}"/>
              </a:ext>
            </a:extLst>
          </p:cNvPr>
          <p:cNvSpPr/>
          <p:nvPr/>
        </p:nvSpPr>
        <p:spPr>
          <a:xfrm>
            <a:off x="5487403" y="3152717"/>
            <a:ext cx="1577009" cy="577081"/>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Psoriasis</a:t>
            </a:r>
          </a:p>
        </p:txBody>
      </p:sp>
      <p:sp>
        <p:nvSpPr>
          <p:cNvPr id="9" name="Elipse 8">
            <a:extLst>
              <a:ext uri="{FF2B5EF4-FFF2-40B4-BE49-F238E27FC236}">
                <a16:creationId xmlns:a16="http://schemas.microsoft.com/office/drawing/2014/main" id="{BF4830F6-80E9-AE95-936C-F27F172BF0E5}"/>
              </a:ext>
            </a:extLst>
          </p:cNvPr>
          <p:cNvSpPr/>
          <p:nvPr/>
        </p:nvSpPr>
        <p:spPr>
          <a:xfrm>
            <a:off x="2855505" y="1782452"/>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Cáncer</a:t>
            </a:r>
          </a:p>
        </p:txBody>
      </p:sp>
      <p:sp>
        <p:nvSpPr>
          <p:cNvPr id="10" name="Elipse 9">
            <a:extLst>
              <a:ext uri="{FF2B5EF4-FFF2-40B4-BE49-F238E27FC236}">
                <a16:creationId xmlns:a16="http://schemas.microsoft.com/office/drawing/2014/main" id="{C8455886-2B7A-B448-578D-34077034E1FF}"/>
              </a:ext>
            </a:extLst>
          </p:cNvPr>
          <p:cNvSpPr/>
          <p:nvPr/>
        </p:nvSpPr>
        <p:spPr>
          <a:xfrm>
            <a:off x="1445144" y="3098831"/>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effectLst/>
                <a:uLnTx/>
                <a:uFillTx/>
                <a:latin typeface="Arial"/>
                <a:cs typeface="Arial"/>
              </a:rPr>
              <a:t>Enfermedad </a:t>
            </a:r>
            <a:r>
              <a:rPr lang="es-ES" sz="1100" dirty="0">
                <a:latin typeface="Arial"/>
                <a:cs typeface="Arial"/>
              </a:rPr>
              <a:t>celíaca</a:t>
            </a:r>
            <a:endParaRPr lang="ca-ES" dirty="0"/>
          </a:p>
        </p:txBody>
      </p:sp>
      <p:sp>
        <p:nvSpPr>
          <p:cNvPr id="11" name="Elipse 10">
            <a:extLst>
              <a:ext uri="{FF2B5EF4-FFF2-40B4-BE49-F238E27FC236}">
                <a16:creationId xmlns:a16="http://schemas.microsoft.com/office/drawing/2014/main" id="{03E8AA2C-1033-AD7C-A9E6-703EFA0D5C25}"/>
              </a:ext>
            </a:extLst>
          </p:cNvPr>
          <p:cNvSpPr/>
          <p:nvPr/>
        </p:nvSpPr>
        <p:spPr>
          <a:xfrm>
            <a:off x="2855505" y="4381686"/>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EPOC</a:t>
            </a:r>
          </a:p>
        </p:txBody>
      </p:sp>
      <p:sp>
        <p:nvSpPr>
          <p:cNvPr id="12" name="Elipse 11">
            <a:extLst>
              <a:ext uri="{FF2B5EF4-FFF2-40B4-BE49-F238E27FC236}">
                <a16:creationId xmlns:a16="http://schemas.microsoft.com/office/drawing/2014/main" id="{E2DB9BD5-D07F-3C6C-C1CF-7C681C67B6C1}"/>
              </a:ext>
            </a:extLst>
          </p:cNvPr>
          <p:cNvSpPr/>
          <p:nvPr/>
        </p:nvSpPr>
        <p:spPr>
          <a:xfrm>
            <a:off x="6802084" y="4880903"/>
            <a:ext cx="1562866"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Osteoporosis</a:t>
            </a:r>
          </a:p>
        </p:txBody>
      </p:sp>
      <p:sp>
        <p:nvSpPr>
          <p:cNvPr id="13" name="Elipse 12">
            <a:extLst>
              <a:ext uri="{FF2B5EF4-FFF2-40B4-BE49-F238E27FC236}">
                <a16:creationId xmlns:a16="http://schemas.microsoft.com/office/drawing/2014/main" id="{4086E59C-75FC-F56A-EBE2-E4C853E1C000}"/>
              </a:ext>
            </a:extLst>
          </p:cNvPr>
          <p:cNvSpPr/>
          <p:nvPr/>
        </p:nvSpPr>
        <p:spPr>
          <a:xfrm>
            <a:off x="8889972" y="2281818"/>
            <a:ext cx="1490870" cy="530746"/>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Arial"/>
                <a:cs typeface="Arial"/>
              </a:rPr>
              <a:t>S. </a:t>
            </a:r>
            <a:r>
              <a:rPr lang="es-ES" sz="1400" dirty="0">
                <a:latin typeface="Arial"/>
                <a:cs typeface="Arial"/>
              </a:rPr>
              <a:t>metabólico</a:t>
            </a:r>
            <a:endParaRPr kumimoji="0" lang="es-ES"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Elipse 13">
            <a:extLst>
              <a:ext uri="{FF2B5EF4-FFF2-40B4-BE49-F238E27FC236}">
                <a16:creationId xmlns:a16="http://schemas.microsoft.com/office/drawing/2014/main" id="{B0C418E6-BFE3-A671-8587-04B563AB7461}"/>
              </a:ext>
            </a:extLst>
          </p:cNvPr>
          <p:cNvSpPr/>
          <p:nvPr/>
        </p:nvSpPr>
        <p:spPr>
          <a:xfrm>
            <a:off x="7900637" y="1837056"/>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Obesidad</a:t>
            </a:r>
          </a:p>
        </p:txBody>
      </p:sp>
      <p:sp>
        <p:nvSpPr>
          <p:cNvPr id="15" name="Elipse 14">
            <a:extLst>
              <a:ext uri="{FF2B5EF4-FFF2-40B4-BE49-F238E27FC236}">
                <a16:creationId xmlns:a16="http://schemas.microsoft.com/office/drawing/2014/main" id="{4654030C-B4C2-95E8-A611-D71D0950F13A}"/>
              </a:ext>
            </a:extLst>
          </p:cNvPr>
          <p:cNvSpPr/>
          <p:nvPr/>
        </p:nvSpPr>
        <p:spPr>
          <a:xfrm>
            <a:off x="6968798" y="1365567"/>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Diabetes</a:t>
            </a:r>
          </a:p>
        </p:txBody>
      </p:sp>
      <p:sp>
        <p:nvSpPr>
          <p:cNvPr id="16" name="Elipse 15">
            <a:extLst>
              <a:ext uri="{FF2B5EF4-FFF2-40B4-BE49-F238E27FC236}">
                <a16:creationId xmlns:a16="http://schemas.microsoft.com/office/drawing/2014/main" id="{8D6FFC0C-FD54-8297-AC8B-356A4487D131}"/>
              </a:ext>
            </a:extLst>
          </p:cNvPr>
          <p:cNvSpPr/>
          <p:nvPr/>
        </p:nvSpPr>
        <p:spPr>
          <a:xfrm>
            <a:off x="4070462" y="1361469"/>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Depresión</a:t>
            </a:r>
          </a:p>
        </p:txBody>
      </p:sp>
      <p:sp>
        <p:nvSpPr>
          <p:cNvPr id="17" name="Elipse 16">
            <a:extLst>
              <a:ext uri="{FF2B5EF4-FFF2-40B4-BE49-F238E27FC236}">
                <a16:creationId xmlns:a16="http://schemas.microsoft.com/office/drawing/2014/main" id="{488C2356-C39E-3F4C-DF29-DEA5F2EB995E}"/>
              </a:ext>
            </a:extLst>
          </p:cNvPr>
          <p:cNvSpPr/>
          <p:nvPr/>
        </p:nvSpPr>
        <p:spPr>
          <a:xfrm>
            <a:off x="1866170" y="3812816"/>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Enf</a:t>
            </a:r>
            <a:r>
              <a:rPr kumimoji="0" lang="es-E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Crohn</a:t>
            </a:r>
          </a:p>
        </p:txBody>
      </p:sp>
      <p:sp>
        <p:nvSpPr>
          <p:cNvPr id="18" name="Elipse 17">
            <a:extLst>
              <a:ext uri="{FF2B5EF4-FFF2-40B4-BE49-F238E27FC236}">
                <a16:creationId xmlns:a16="http://schemas.microsoft.com/office/drawing/2014/main" id="{1FABAAD3-D5C2-3A8A-1DBC-92CCBC09FA75}"/>
              </a:ext>
            </a:extLst>
          </p:cNvPr>
          <p:cNvSpPr/>
          <p:nvPr/>
        </p:nvSpPr>
        <p:spPr>
          <a:xfrm>
            <a:off x="5552370" y="5293262"/>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Artritis psoriásica</a:t>
            </a:r>
          </a:p>
        </p:txBody>
      </p:sp>
      <p:sp>
        <p:nvSpPr>
          <p:cNvPr id="19" name="Elipse 18">
            <a:extLst>
              <a:ext uri="{FF2B5EF4-FFF2-40B4-BE49-F238E27FC236}">
                <a16:creationId xmlns:a16="http://schemas.microsoft.com/office/drawing/2014/main" id="{550EC655-0E6B-2DA9-E739-24800D96E2A0}"/>
              </a:ext>
            </a:extLst>
          </p:cNvPr>
          <p:cNvSpPr/>
          <p:nvPr/>
        </p:nvSpPr>
        <p:spPr>
          <a:xfrm>
            <a:off x="7773476" y="4398836"/>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ERC</a:t>
            </a:r>
          </a:p>
        </p:txBody>
      </p:sp>
      <p:sp>
        <p:nvSpPr>
          <p:cNvPr id="20" name="Elipse 19">
            <a:extLst>
              <a:ext uri="{FF2B5EF4-FFF2-40B4-BE49-F238E27FC236}">
                <a16:creationId xmlns:a16="http://schemas.microsoft.com/office/drawing/2014/main" id="{E4C69DDF-20E2-B059-3437-1A1EFA3676DB}"/>
              </a:ext>
            </a:extLst>
          </p:cNvPr>
          <p:cNvSpPr/>
          <p:nvPr/>
        </p:nvSpPr>
        <p:spPr>
          <a:xfrm>
            <a:off x="8744868" y="3912629"/>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EHGNA</a:t>
            </a:r>
          </a:p>
        </p:txBody>
      </p:sp>
      <p:sp>
        <p:nvSpPr>
          <p:cNvPr id="21" name="Elipse 20">
            <a:extLst>
              <a:ext uri="{FF2B5EF4-FFF2-40B4-BE49-F238E27FC236}">
                <a16:creationId xmlns:a16="http://schemas.microsoft.com/office/drawing/2014/main" id="{25A98C83-BFD7-6651-AC1E-6B059566F8FA}"/>
              </a:ext>
            </a:extLst>
          </p:cNvPr>
          <p:cNvSpPr/>
          <p:nvPr/>
        </p:nvSpPr>
        <p:spPr>
          <a:xfrm>
            <a:off x="5528808" y="1134538"/>
            <a:ext cx="1535604"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s-ES" sz="1100" i="0" u="none" strike="noStrike" kern="1200" cap="none" spc="0" normalizeH="0" baseline="0" noProof="0" dirty="0" err="1">
                <a:ln>
                  <a:noFill/>
                </a:ln>
                <a:effectLst/>
                <a:uLnTx/>
                <a:uFillTx/>
                <a:latin typeface="Arial"/>
                <a:cs typeface="Arial"/>
              </a:rPr>
              <a:t>Enf</a:t>
            </a:r>
            <a:r>
              <a:rPr lang="es-ES" sz="1100" dirty="0">
                <a:latin typeface="Arial"/>
                <a:cs typeface="Arial"/>
              </a:rPr>
              <a:t>. cardiovascular</a:t>
            </a:r>
            <a:endParaRPr kumimoji="0" lang="es-ES" sz="11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2" name="Elipse 21">
            <a:extLst>
              <a:ext uri="{FF2B5EF4-FFF2-40B4-BE49-F238E27FC236}">
                <a16:creationId xmlns:a16="http://schemas.microsoft.com/office/drawing/2014/main" id="{D4DC3376-EC06-73AC-6DB4-DCCE081FA899}"/>
              </a:ext>
            </a:extLst>
          </p:cNvPr>
          <p:cNvSpPr/>
          <p:nvPr/>
        </p:nvSpPr>
        <p:spPr>
          <a:xfrm>
            <a:off x="4039602" y="4924232"/>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latin typeface="Arial"/>
                <a:cs typeface="Arial"/>
              </a:rPr>
              <a:t>Uveítis</a:t>
            </a:r>
            <a:endParaRPr kumimoji="0" lang="es-E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 name="Elipse 22">
            <a:extLst>
              <a:ext uri="{FF2B5EF4-FFF2-40B4-BE49-F238E27FC236}">
                <a16:creationId xmlns:a16="http://schemas.microsoft.com/office/drawing/2014/main" id="{455E02A9-2E75-FBC9-61A7-FA87F10C41AE}"/>
              </a:ext>
            </a:extLst>
          </p:cNvPr>
          <p:cNvSpPr/>
          <p:nvPr/>
        </p:nvSpPr>
        <p:spPr>
          <a:xfrm>
            <a:off x="1866170" y="2289554"/>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SAOS</a:t>
            </a:r>
          </a:p>
        </p:txBody>
      </p:sp>
      <p:sp>
        <p:nvSpPr>
          <p:cNvPr id="24" name="Elipse 23">
            <a:extLst>
              <a:ext uri="{FF2B5EF4-FFF2-40B4-BE49-F238E27FC236}">
                <a16:creationId xmlns:a16="http://schemas.microsoft.com/office/drawing/2014/main" id="{11962574-C517-54B5-5A00-B47425EDC568}"/>
              </a:ext>
            </a:extLst>
          </p:cNvPr>
          <p:cNvSpPr/>
          <p:nvPr/>
        </p:nvSpPr>
        <p:spPr>
          <a:xfrm>
            <a:off x="9370364" y="2859762"/>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HTA</a:t>
            </a:r>
          </a:p>
        </p:txBody>
      </p:sp>
      <p:sp>
        <p:nvSpPr>
          <p:cNvPr id="25" name="Elipse 24">
            <a:extLst>
              <a:ext uri="{FF2B5EF4-FFF2-40B4-BE49-F238E27FC236}">
                <a16:creationId xmlns:a16="http://schemas.microsoft.com/office/drawing/2014/main" id="{B4111510-4C41-0FCB-0E19-016644AC6DEE}"/>
              </a:ext>
            </a:extLst>
          </p:cNvPr>
          <p:cNvSpPr/>
          <p:nvPr/>
        </p:nvSpPr>
        <p:spPr>
          <a:xfrm>
            <a:off x="9814581" y="3424013"/>
            <a:ext cx="1490870" cy="499217"/>
          </a:xfrm>
          <a:prstGeom prst="ellipse">
            <a:avLst/>
          </a:prstGeom>
          <a:solidFill>
            <a:srgbClr val="8BAABC"/>
          </a:solidFill>
          <a:ln>
            <a:solidFill>
              <a:srgbClr val="006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Dislipemia</a:t>
            </a:r>
          </a:p>
        </p:txBody>
      </p:sp>
      <p:cxnSp>
        <p:nvCxnSpPr>
          <p:cNvPr id="29" name="Conector recto de flecha 28">
            <a:extLst>
              <a:ext uri="{FF2B5EF4-FFF2-40B4-BE49-F238E27FC236}">
                <a16:creationId xmlns:a16="http://schemas.microsoft.com/office/drawing/2014/main" id="{8B93BF71-8A11-B72F-140F-ED1E57CF4E81}"/>
              </a:ext>
            </a:extLst>
          </p:cNvPr>
          <p:cNvCxnSpPr>
            <a:cxnSpLocks/>
            <a:endCxn id="21" idx="4"/>
          </p:cNvCxnSpPr>
          <p:nvPr/>
        </p:nvCxnSpPr>
        <p:spPr>
          <a:xfrm flipV="1">
            <a:off x="6266341" y="1633755"/>
            <a:ext cx="30269" cy="1291343"/>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onector recto de flecha 30">
            <a:extLst>
              <a:ext uri="{FF2B5EF4-FFF2-40B4-BE49-F238E27FC236}">
                <a16:creationId xmlns:a16="http://schemas.microsoft.com/office/drawing/2014/main" id="{4636AF27-2273-AA47-1C60-B64281EE2985}"/>
              </a:ext>
            </a:extLst>
          </p:cNvPr>
          <p:cNvCxnSpPr>
            <a:cxnSpLocks/>
          </p:cNvCxnSpPr>
          <p:nvPr/>
        </p:nvCxnSpPr>
        <p:spPr>
          <a:xfrm flipV="1">
            <a:off x="6727690" y="1849682"/>
            <a:ext cx="594324" cy="1132409"/>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ector recto de flecha 32">
            <a:extLst>
              <a:ext uri="{FF2B5EF4-FFF2-40B4-BE49-F238E27FC236}">
                <a16:creationId xmlns:a16="http://schemas.microsoft.com/office/drawing/2014/main" id="{CEE222EA-7DDA-BCD1-90EB-C9821E831877}"/>
              </a:ext>
            </a:extLst>
          </p:cNvPr>
          <p:cNvCxnSpPr>
            <a:cxnSpLocks/>
          </p:cNvCxnSpPr>
          <p:nvPr/>
        </p:nvCxnSpPr>
        <p:spPr>
          <a:xfrm flipH="1" flipV="1">
            <a:off x="5126787" y="1848141"/>
            <a:ext cx="745376" cy="1118420"/>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ector recto de flecha 34">
            <a:extLst>
              <a:ext uri="{FF2B5EF4-FFF2-40B4-BE49-F238E27FC236}">
                <a16:creationId xmlns:a16="http://schemas.microsoft.com/office/drawing/2014/main" id="{1E9B583E-9956-9D0E-0B92-4A8BA850D5AA}"/>
              </a:ext>
            </a:extLst>
          </p:cNvPr>
          <p:cNvCxnSpPr>
            <a:cxnSpLocks/>
            <a:endCxn id="14" idx="3"/>
          </p:cNvCxnSpPr>
          <p:nvPr/>
        </p:nvCxnSpPr>
        <p:spPr>
          <a:xfrm flipV="1">
            <a:off x="6966463" y="2263164"/>
            <a:ext cx="1152507" cy="814243"/>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ector recto de flecha 36">
            <a:extLst>
              <a:ext uri="{FF2B5EF4-FFF2-40B4-BE49-F238E27FC236}">
                <a16:creationId xmlns:a16="http://schemas.microsoft.com/office/drawing/2014/main" id="{CA201127-2081-7160-E339-E340B0F73069}"/>
              </a:ext>
            </a:extLst>
          </p:cNvPr>
          <p:cNvCxnSpPr>
            <a:cxnSpLocks/>
            <a:endCxn id="9" idx="5"/>
          </p:cNvCxnSpPr>
          <p:nvPr/>
        </p:nvCxnSpPr>
        <p:spPr>
          <a:xfrm flipH="1" flipV="1">
            <a:off x="4128042" y="2208560"/>
            <a:ext cx="1438177" cy="868847"/>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ector recto de flecha 38">
            <a:extLst>
              <a:ext uri="{FF2B5EF4-FFF2-40B4-BE49-F238E27FC236}">
                <a16:creationId xmlns:a16="http://schemas.microsoft.com/office/drawing/2014/main" id="{5EDFCF19-81F5-BBFA-C2F8-ABCC0A484648}"/>
              </a:ext>
            </a:extLst>
          </p:cNvPr>
          <p:cNvCxnSpPr>
            <a:cxnSpLocks/>
            <a:endCxn id="23" idx="6"/>
          </p:cNvCxnSpPr>
          <p:nvPr/>
        </p:nvCxnSpPr>
        <p:spPr>
          <a:xfrm flipH="1" flipV="1">
            <a:off x="3357040" y="2539163"/>
            <a:ext cx="1957495" cy="746659"/>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onector recto de flecha 40">
            <a:extLst>
              <a:ext uri="{FF2B5EF4-FFF2-40B4-BE49-F238E27FC236}">
                <a16:creationId xmlns:a16="http://schemas.microsoft.com/office/drawing/2014/main" id="{44981B3D-D8A3-8559-A90D-ADC6752F54E3}"/>
              </a:ext>
            </a:extLst>
          </p:cNvPr>
          <p:cNvCxnSpPr>
            <a:cxnSpLocks/>
            <a:endCxn id="10" idx="6"/>
          </p:cNvCxnSpPr>
          <p:nvPr/>
        </p:nvCxnSpPr>
        <p:spPr>
          <a:xfrm flipH="1" flipV="1">
            <a:off x="2936014" y="3348440"/>
            <a:ext cx="2340205" cy="96673"/>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43" name="Conector recto de flecha 42">
            <a:extLst>
              <a:ext uri="{FF2B5EF4-FFF2-40B4-BE49-F238E27FC236}">
                <a16:creationId xmlns:a16="http://schemas.microsoft.com/office/drawing/2014/main" id="{19F19AB8-1148-4FAC-8102-96192EEA8632}"/>
              </a:ext>
            </a:extLst>
          </p:cNvPr>
          <p:cNvCxnSpPr>
            <a:cxnSpLocks/>
            <a:endCxn id="17" idx="6"/>
          </p:cNvCxnSpPr>
          <p:nvPr/>
        </p:nvCxnSpPr>
        <p:spPr>
          <a:xfrm flipH="1">
            <a:off x="3357040" y="3615739"/>
            <a:ext cx="1957495" cy="446686"/>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45" name="Conector recto de flecha 44">
            <a:extLst>
              <a:ext uri="{FF2B5EF4-FFF2-40B4-BE49-F238E27FC236}">
                <a16:creationId xmlns:a16="http://schemas.microsoft.com/office/drawing/2014/main" id="{1B880EEF-4A85-537C-DC55-A4AF81375383}"/>
              </a:ext>
            </a:extLst>
          </p:cNvPr>
          <p:cNvCxnSpPr>
            <a:cxnSpLocks/>
            <a:endCxn id="11" idx="6"/>
          </p:cNvCxnSpPr>
          <p:nvPr/>
        </p:nvCxnSpPr>
        <p:spPr>
          <a:xfrm flipH="1">
            <a:off x="4346375" y="3799451"/>
            <a:ext cx="1182433" cy="831844"/>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onector recto de flecha 47">
            <a:extLst>
              <a:ext uri="{FF2B5EF4-FFF2-40B4-BE49-F238E27FC236}">
                <a16:creationId xmlns:a16="http://schemas.microsoft.com/office/drawing/2014/main" id="{39F5F0D9-F31C-5A35-F637-17D636D616A8}"/>
              </a:ext>
            </a:extLst>
          </p:cNvPr>
          <p:cNvCxnSpPr>
            <a:cxnSpLocks/>
          </p:cNvCxnSpPr>
          <p:nvPr/>
        </p:nvCxnSpPr>
        <p:spPr>
          <a:xfrm flipH="1">
            <a:off x="5215509" y="3900424"/>
            <a:ext cx="566810" cy="1030639"/>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50" name="Conector recto de flecha 49">
            <a:extLst>
              <a:ext uri="{FF2B5EF4-FFF2-40B4-BE49-F238E27FC236}">
                <a16:creationId xmlns:a16="http://schemas.microsoft.com/office/drawing/2014/main" id="{98206F6C-5147-E345-254E-AE6E97245A76}"/>
              </a:ext>
            </a:extLst>
          </p:cNvPr>
          <p:cNvCxnSpPr>
            <a:cxnSpLocks/>
            <a:endCxn id="18" idx="0"/>
          </p:cNvCxnSpPr>
          <p:nvPr/>
        </p:nvCxnSpPr>
        <p:spPr>
          <a:xfrm>
            <a:off x="6266341" y="3965127"/>
            <a:ext cx="31464" cy="1328135"/>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55" name="Conector recto de flecha 54">
            <a:extLst>
              <a:ext uri="{FF2B5EF4-FFF2-40B4-BE49-F238E27FC236}">
                <a16:creationId xmlns:a16="http://schemas.microsoft.com/office/drawing/2014/main" id="{E5A2EB9C-A881-1FC4-D010-0BA40A2422D5}"/>
              </a:ext>
            </a:extLst>
          </p:cNvPr>
          <p:cNvCxnSpPr>
            <a:cxnSpLocks/>
          </p:cNvCxnSpPr>
          <p:nvPr/>
        </p:nvCxnSpPr>
        <p:spPr>
          <a:xfrm>
            <a:off x="6727690" y="3909331"/>
            <a:ext cx="691889" cy="971572"/>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57" name="Conector recto de flecha 56">
            <a:extLst>
              <a:ext uri="{FF2B5EF4-FFF2-40B4-BE49-F238E27FC236}">
                <a16:creationId xmlns:a16="http://schemas.microsoft.com/office/drawing/2014/main" id="{8E6C9A24-D5FC-E41B-4BF3-DFE8D79DFA07}"/>
              </a:ext>
            </a:extLst>
          </p:cNvPr>
          <p:cNvCxnSpPr>
            <a:cxnSpLocks/>
          </p:cNvCxnSpPr>
          <p:nvPr/>
        </p:nvCxnSpPr>
        <p:spPr>
          <a:xfrm>
            <a:off x="7064412" y="3742147"/>
            <a:ext cx="1097700" cy="669699"/>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59" name="Conector recto de flecha 58">
            <a:extLst>
              <a:ext uri="{FF2B5EF4-FFF2-40B4-BE49-F238E27FC236}">
                <a16:creationId xmlns:a16="http://schemas.microsoft.com/office/drawing/2014/main" id="{0C6FCC18-8F47-4D5D-DFE5-734EC35573FA}"/>
              </a:ext>
            </a:extLst>
          </p:cNvPr>
          <p:cNvCxnSpPr>
            <a:cxnSpLocks/>
          </p:cNvCxnSpPr>
          <p:nvPr/>
        </p:nvCxnSpPr>
        <p:spPr>
          <a:xfrm>
            <a:off x="7214532" y="3605948"/>
            <a:ext cx="1599757" cy="446686"/>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61" name="Conector recto de flecha 60">
            <a:extLst>
              <a:ext uri="{FF2B5EF4-FFF2-40B4-BE49-F238E27FC236}">
                <a16:creationId xmlns:a16="http://schemas.microsoft.com/office/drawing/2014/main" id="{7B3FFDD9-51FB-BB0B-CE4E-881386AE0FAB}"/>
              </a:ext>
            </a:extLst>
          </p:cNvPr>
          <p:cNvCxnSpPr>
            <a:cxnSpLocks/>
          </p:cNvCxnSpPr>
          <p:nvPr/>
        </p:nvCxnSpPr>
        <p:spPr>
          <a:xfrm>
            <a:off x="7256463" y="3445113"/>
            <a:ext cx="2558118" cy="228508"/>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63" name="Conector recto de flecha 62">
            <a:extLst>
              <a:ext uri="{FF2B5EF4-FFF2-40B4-BE49-F238E27FC236}">
                <a16:creationId xmlns:a16="http://schemas.microsoft.com/office/drawing/2014/main" id="{81DAD436-2E4B-FDA5-2624-E0D374A94576}"/>
              </a:ext>
            </a:extLst>
          </p:cNvPr>
          <p:cNvCxnSpPr>
            <a:cxnSpLocks/>
          </p:cNvCxnSpPr>
          <p:nvPr/>
        </p:nvCxnSpPr>
        <p:spPr>
          <a:xfrm flipV="1">
            <a:off x="7214532" y="3109370"/>
            <a:ext cx="2148541" cy="220418"/>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cxnSp>
        <p:nvCxnSpPr>
          <p:cNvPr id="65" name="Conector recto de flecha 64">
            <a:extLst>
              <a:ext uri="{FF2B5EF4-FFF2-40B4-BE49-F238E27FC236}">
                <a16:creationId xmlns:a16="http://schemas.microsoft.com/office/drawing/2014/main" id="{27A865D5-C5E8-0F02-3AC4-5BD8180DF143}"/>
              </a:ext>
            </a:extLst>
          </p:cNvPr>
          <p:cNvCxnSpPr>
            <a:cxnSpLocks/>
            <a:endCxn id="13" idx="2"/>
          </p:cNvCxnSpPr>
          <p:nvPr/>
        </p:nvCxnSpPr>
        <p:spPr>
          <a:xfrm flipV="1">
            <a:off x="7141303" y="2547191"/>
            <a:ext cx="1748669" cy="671240"/>
          </a:xfrm>
          <a:prstGeom prst="straightConnector1">
            <a:avLst/>
          </a:prstGeom>
          <a:ln w="19050">
            <a:solidFill>
              <a:srgbClr val="00678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7484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F31CEF-E466-5EB2-627B-AD091D3F09FE}"/>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6E144326-2DCC-5130-4C4B-2996AE5990CE}"/>
              </a:ext>
            </a:extLst>
          </p:cNvPr>
          <p:cNvSpPr>
            <a:spLocks noGrp="1"/>
          </p:cNvSpPr>
          <p:nvPr>
            <p:ph idx="1"/>
          </p:nvPr>
        </p:nvSpPr>
        <p:spPr>
          <a:xfrm>
            <a:off x="541198" y="1557544"/>
            <a:ext cx="11085944" cy="4574808"/>
          </a:xfrm>
        </p:spPr>
        <p:txBody>
          <a:bodyPr vert="horz" lIns="91440" tIns="45720" rIns="91440" bIns="45720" rtlCol="0" anchor="t">
            <a:normAutofit/>
          </a:bodyPr>
          <a:lstStyle/>
          <a:p>
            <a:r>
              <a:rPr lang="es-ES" sz="1600" dirty="0">
                <a:latin typeface="Arial"/>
                <a:cs typeface="Arial"/>
              </a:rPr>
              <a:t>Se recomienda evaluar el consumo de alcohol mediante el </a:t>
            </a:r>
            <a:r>
              <a:rPr lang="es-ES" sz="1600" b="1" dirty="0">
                <a:latin typeface="Arial"/>
                <a:cs typeface="Arial"/>
              </a:rPr>
              <a:t>cuestionario CAGE </a:t>
            </a:r>
            <a:endParaRPr lang="es-ES" sz="1600" b="1"/>
          </a:p>
          <a:p>
            <a:pPr lvl="1">
              <a:lnSpc>
                <a:spcPct val="120000"/>
              </a:lnSpc>
            </a:pPr>
            <a:r>
              <a:rPr lang="es-ES" sz="1600" dirty="0">
                <a:latin typeface="Arial"/>
                <a:cs typeface="Arial"/>
              </a:rPr>
              <a:t>¿Has sentido alguna vez que deberías beber menos? </a:t>
            </a:r>
            <a:endParaRPr lang="es-ES" sz="1600"/>
          </a:p>
          <a:p>
            <a:pPr lvl="1">
              <a:lnSpc>
                <a:spcPct val="120000"/>
              </a:lnSpc>
            </a:pPr>
            <a:r>
              <a:rPr lang="es-ES" sz="1600" dirty="0">
                <a:latin typeface="Arial"/>
                <a:cs typeface="Arial"/>
              </a:rPr>
              <a:t>¿Te ha molestado que la gente te critique por tu forma de beber?</a:t>
            </a:r>
          </a:p>
          <a:p>
            <a:pPr lvl="1">
              <a:lnSpc>
                <a:spcPct val="120000"/>
              </a:lnSpc>
            </a:pPr>
            <a:r>
              <a:rPr lang="es-ES" sz="1600" dirty="0">
                <a:latin typeface="Arial"/>
                <a:cs typeface="Arial"/>
              </a:rPr>
              <a:t>¿Alguna vez te has sentido mal o culpable por tu forma de beber?</a:t>
            </a:r>
            <a:endParaRPr lang="es-ES" sz="1600"/>
          </a:p>
          <a:p>
            <a:pPr lvl="1">
              <a:lnSpc>
                <a:spcPct val="120000"/>
              </a:lnSpc>
            </a:pPr>
            <a:r>
              <a:rPr lang="es-ES" sz="1600" dirty="0">
                <a:latin typeface="Arial"/>
                <a:cs typeface="Arial"/>
              </a:rPr>
              <a:t>¿Alguna vez has necesitado beber por la mañana para calmar los nervios o eliminar molestias por haber bebido la noche anterior?</a:t>
            </a:r>
            <a:endParaRPr lang="es-ES" sz="1600" dirty="0"/>
          </a:p>
          <a:p>
            <a:r>
              <a:rPr lang="es-ES" sz="1600" b="1" dirty="0">
                <a:latin typeface="Arial"/>
                <a:cs typeface="Arial"/>
              </a:rPr>
              <a:t>Interpretación: </a:t>
            </a:r>
            <a:endParaRPr lang="es-ES" sz="1600" b="1" dirty="0"/>
          </a:p>
          <a:p>
            <a:pPr lvl="1">
              <a:lnSpc>
                <a:spcPct val="120000"/>
              </a:lnSpc>
            </a:pPr>
            <a:r>
              <a:rPr lang="es-ES" sz="1600" dirty="0">
                <a:latin typeface="Arial"/>
                <a:cs typeface="Arial"/>
              </a:rPr>
              <a:t>0-1 Bebedor social</a:t>
            </a:r>
          </a:p>
          <a:p>
            <a:pPr lvl="1">
              <a:lnSpc>
                <a:spcPct val="120000"/>
              </a:lnSpc>
            </a:pPr>
            <a:r>
              <a:rPr lang="es-ES" sz="1600" dirty="0">
                <a:latin typeface="Arial"/>
                <a:cs typeface="Arial"/>
              </a:rPr>
              <a:t>2 Consumo de riesgo</a:t>
            </a:r>
          </a:p>
          <a:p>
            <a:pPr lvl="1">
              <a:lnSpc>
                <a:spcPct val="120000"/>
              </a:lnSpc>
            </a:pPr>
            <a:r>
              <a:rPr lang="es-ES" sz="1600" dirty="0">
                <a:latin typeface="Arial"/>
                <a:cs typeface="Arial"/>
              </a:rPr>
              <a:t>3 Consumo perjudicial  </a:t>
            </a:r>
            <a:endParaRPr lang="es-ES" sz="1600" dirty="0"/>
          </a:p>
          <a:p>
            <a:pPr lvl="1">
              <a:lnSpc>
                <a:spcPct val="120000"/>
              </a:lnSpc>
            </a:pPr>
            <a:r>
              <a:rPr lang="es-ES" sz="1600" dirty="0">
                <a:latin typeface="Arial"/>
                <a:cs typeface="Arial"/>
              </a:rPr>
              <a:t>4 Dependencia alcohólica </a:t>
            </a:r>
            <a:endParaRPr lang="es-ES" sz="1600" dirty="0"/>
          </a:p>
          <a:p>
            <a:pPr>
              <a:lnSpc>
                <a:spcPct val="120000"/>
              </a:lnSpc>
            </a:pPr>
            <a:r>
              <a:rPr lang="es-ES" sz="1600" dirty="0">
                <a:latin typeface="Arial"/>
                <a:cs typeface="Arial"/>
              </a:rPr>
              <a:t>Los pacientes con puntuaciones ≥ 2 deben recibir una intervención específica para el cese de consumo de alcohol.</a:t>
            </a:r>
          </a:p>
          <a:p>
            <a:endParaRPr lang="es-ES" sz="1600"/>
          </a:p>
        </p:txBody>
      </p:sp>
      <p:sp>
        <p:nvSpPr>
          <p:cNvPr id="4" name="Marcador de texto 3">
            <a:extLst>
              <a:ext uri="{FF2B5EF4-FFF2-40B4-BE49-F238E27FC236}">
                <a16:creationId xmlns:a16="http://schemas.microsoft.com/office/drawing/2014/main" id="{0088145C-AFA5-8D65-E9E5-60537038D996}"/>
              </a:ext>
            </a:extLst>
          </p:cNvPr>
          <p:cNvSpPr>
            <a:spLocks noGrp="1"/>
          </p:cNvSpPr>
          <p:nvPr>
            <p:ph type="body" sz="quarter" idx="13"/>
          </p:nvPr>
        </p:nvSpPr>
        <p:spPr/>
        <p:txBody>
          <a:bodyPr/>
          <a:lstStyle/>
          <a:p>
            <a:r>
              <a:rPr lang="es-ES">
                <a:latin typeface="Arial"/>
                <a:cs typeface="Arial"/>
              </a:rPr>
              <a:t>Psoriasis y alcohol</a:t>
            </a:r>
            <a:endParaRPr lang="es-ES"/>
          </a:p>
        </p:txBody>
      </p:sp>
      <p:sp>
        <p:nvSpPr>
          <p:cNvPr id="6" name="CuadroTexto 5">
            <a:extLst>
              <a:ext uri="{FF2B5EF4-FFF2-40B4-BE49-F238E27FC236}">
                <a16:creationId xmlns:a16="http://schemas.microsoft.com/office/drawing/2014/main" id="{1CBC4E13-60D5-07E6-0576-D3F942B254DD}"/>
              </a:ext>
            </a:extLst>
          </p:cNvPr>
          <p:cNvSpPr txBox="1"/>
          <p:nvPr/>
        </p:nvSpPr>
        <p:spPr>
          <a:xfrm>
            <a:off x="330606" y="6269126"/>
            <a:ext cx="11184835" cy="25391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Ewing JA. Detecting alcoholism. The cage questionnaire. JAMA 1984; 252 (14): 1905-7</a:t>
            </a: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p:txBody>
      </p:sp>
    </p:spTree>
    <p:extLst>
      <p:ext uri="{BB962C8B-B14F-4D97-AF65-F5344CB8AC3E}">
        <p14:creationId xmlns:p14="http://schemas.microsoft.com/office/powerpoint/2010/main" val="2060937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A1A238-0B20-0F3C-3928-BA9FFF3FB53A}"/>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64262162-5628-242D-1E9A-3404B6942312}"/>
              </a:ext>
            </a:extLst>
          </p:cNvPr>
          <p:cNvSpPr>
            <a:spLocks noGrp="1"/>
          </p:cNvSpPr>
          <p:nvPr>
            <p:ph idx="1"/>
          </p:nvPr>
        </p:nvSpPr>
        <p:spPr>
          <a:xfrm>
            <a:off x="541197" y="1330531"/>
            <a:ext cx="11214118" cy="1542324"/>
          </a:xfrm>
        </p:spPr>
        <p:txBody>
          <a:bodyPr vert="horz" lIns="91440" tIns="45720" rIns="91440" bIns="45720" rtlCol="0" anchor="t">
            <a:normAutofit/>
          </a:bodyPr>
          <a:lstStyle/>
          <a:p>
            <a:r>
              <a:rPr lang="es-ES" dirty="0"/>
              <a:t>La psoriasis se asocia con un mayor riesgo de hipertensión (OR: 1,43, IC del 95 %: 1,25–1,64) en comparación con las personas sin psoriasis.</a:t>
            </a:r>
            <a:r>
              <a:rPr lang="es-ES" baseline="30000" dirty="0"/>
              <a:t>(1)</a:t>
            </a:r>
            <a:endParaRPr lang="es-ES" dirty="0"/>
          </a:p>
          <a:p>
            <a:r>
              <a:rPr lang="es-ES" dirty="0">
                <a:latin typeface="Arial"/>
                <a:cs typeface="Arial"/>
              </a:rPr>
              <a:t>La HTA se asocia a su vez con otros FRCV, como la obesidad, la diabetes, el tabaquismo y el consumo de alcohol, que son más prevalentes en los pacientes con psoriasis.</a:t>
            </a:r>
          </a:p>
        </p:txBody>
      </p:sp>
      <p:sp>
        <p:nvSpPr>
          <p:cNvPr id="4" name="Marcador de texto 3">
            <a:extLst>
              <a:ext uri="{FF2B5EF4-FFF2-40B4-BE49-F238E27FC236}">
                <a16:creationId xmlns:a16="http://schemas.microsoft.com/office/drawing/2014/main" id="{898967AD-1FDF-3EF6-1FEB-7430E8778834}"/>
              </a:ext>
            </a:extLst>
          </p:cNvPr>
          <p:cNvSpPr>
            <a:spLocks noGrp="1"/>
          </p:cNvSpPr>
          <p:nvPr>
            <p:ph type="body" sz="quarter" idx="13"/>
          </p:nvPr>
        </p:nvSpPr>
        <p:spPr/>
        <p:txBody>
          <a:bodyPr/>
          <a:lstStyle/>
          <a:p>
            <a:r>
              <a:rPr lang="es-ES" dirty="0">
                <a:latin typeface="Arial"/>
                <a:cs typeface="Arial"/>
              </a:rPr>
              <a:t>Psoriasis e hipertensión arterial</a:t>
            </a:r>
          </a:p>
        </p:txBody>
      </p:sp>
      <p:sp>
        <p:nvSpPr>
          <p:cNvPr id="6" name="CuadroTexto 5">
            <a:extLst>
              <a:ext uri="{FF2B5EF4-FFF2-40B4-BE49-F238E27FC236}">
                <a16:creationId xmlns:a16="http://schemas.microsoft.com/office/drawing/2014/main" id="{51BEE3E8-3A2F-6A4E-8773-63F04FCD1F98}"/>
              </a:ext>
            </a:extLst>
          </p:cNvPr>
          <p:cNvSpPr txBox="1"/>
          <p:nvPr/>
        </p:nvSpPr>
        <p:spPr>
          <a:xfrm>
            <a:off x="292123" y="6010849"/>
            <a:ext cx="1101896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(1) </a:t>
            </a:r>
            <a:r>
              <a:rPr kumimoji="0" lang="da-DK" sz="1000" b="0" i="0" u="none" strike="noStrike" kern="1200" cap="none" spc="0" normalizeH="0" baseline="0" noProof="0">
                <a:ln>
                  <a:noFill/>
                </a:ln>
                <a:solidFill>
                  <a:schemeClr val="tx1">
                    <a:lumMod val="50000"/>
                    <a:lumOff val="50000"/>
                  </a:schemeClr>
                </a:solidFill>
                <a:effectLst/>
                <a:uLnTx/>
                <a:uFillTx/>
                <a:ea typeface="+mn-ea"/>
                <a:cs typeface="+mn-cs"/>
              </a:rPr>
              <a:t>Duan et al.</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A systematic review and meta-analysis of the association between psoriasis and hypertension with adjustment for covariates.</a:t>
            </a:r>
            <a:r>
              <a:rPr kumimoji="0" lang="da-DK" sz="1000" b="0" i="0" u="none" strike="noStrike" kern="1200" cap="none" spc="0" normalizeH="0" baseline="0" noProof="0">
                <a:ln>
                  <a:noFill/>
                </a:ln>
                <a:solidFill>
                  <a:schemeClr val="tx1">
                    <a:lumMod val="50000"/>
                    <a:lumOff val="50000"/>
                  </a:schemeClr>
                </a:solidFill>
                <a:effectLst/>
                <a:uLnTx/>
                <a:uFillTx/>
                <a:ea typeface="+mn-ea"/>
                <a:cs typeface="+mn-cs"/>
              </a:rPr>
              <a:t> Medicine (2020) 99:9</a:t>
            </a: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(2)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deShazo</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et al. </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Addressing Hypertension in Patients With Psoriasis: Review and Recommendations. Journal of Psoriasis and Psoriatic Arthritis, 247553032093637. doi:10.1177/2475530320936373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(3) Armstrong AW, Lin SW, Chambers CJ, </a:t>
            </a: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Sockolov</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ME, Chin DL. Psoriasis and hypertension severity: results from a case-control study. </a:t>
            </a: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PLoS</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One. 2011;6(3): e18227.</a:t>
            </a: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p:txBody>
      </p:sp>
      <p:grpSp>
        <p:nvGrpSpPr>
          <p:cNvPr id="7" name="Grupo 6">
            <a:extLst>
              <a:ext uri="{FF2B5EF4-FFF2-40B4-BE49-F238E27FC236}">
                <a16:creationId xmlns:a16="http://schemas.microsoft.com/office/drawing/2014/main" id="{94792A19-4E4A-22FB-3151-92A08AA0443B}"/>
              </a:ext>
            </a:extLst>
          </p:cNvPr>
          <p:cNvGrpSpPr/>
          <p:nvPr/>
        </p:nvGrpSpPr>
        <p:grpSpPr>
          <a:xfrm>
            <a:off x="5600660" y="3001314"/>
            <a:ext cx="5269782" cy="2264545"/>
            <a:chOff x="4015559" y="1480806"/>
            <a:chExt cx="4160881" cy="1745131"/>
          </a:xfrm>
        </p:grpSpPr>
        <p:pic>
          <p:nvPicPr>
            <p:cNvPr id="8" name="Imagen 7">
              <a:extLst>
                <a:ext uri="{FF2B5EF4-FFF2-40B4-BE49-F238E27FC236}">
                  <a16:creationId xmlns:a16="http://schemas.microsoft.com/office/drawing/2014/main" id="{9782AF05-296D-863E-38D7-788437F074C2}"/>
                </a:ext>
              </a:extLst>
            </p:cNvPr>
            <p:cNvPicPr>
              <a:picLocks noChangeAspect="1"/>
            </p:cNvPicPr>
            <p:nvPr/>
          </p:nvPicPr>
          <p:blipFill>
            <a:blip r:embed="rId3"/>
            <a:stretch>
              <a:fillRect/>
            </a:stretch>
          </p:blipFill>
          <p:spPr>
            <a:xfrm>
              <a:off x="4015559" y="1480806"/>
              <a:ext cx="4160881" cy="320068"/>
            </a:xfrm>
            <a:prstGeom prst="rect">
              <a:avLst/>
            </a:prstGeom>
          </p:spPr>
        </p:pic>
        <p:pic>
          <p:nvPicPr>
            <p:cNvPr id="9" name="Imagen 8">
              <a:extLst>
                <a:ext uri="{FF2B5EF4-FFF2-40B4-BE49-F238E27FC236}">
                  <a16:creationId xmlns:a16="http://schemas.microsoft.com/office/drawing/2014/main" id="{AEA0C39B-BB90-C7CE-BA67-6C663AE6B6DB}"/>
                </a:ext>
              </a:extLst>
            </p:cNvPr>
            <p:cNvPicPr>
              <a:picLocks noChangeAspect="1"/>
            </p:cNvPicPr>
            <p:nvPr/>
          </p:nvPicPr>
          <p:blipFill>
            <a:blip r:embed="rId4"/>
            <a:stretch>
              <a:fillRect/>
            </a:stretch>
          </p:blipFill>
          <p:spPr>
            <a:xfrm>
              <a:off x="4023180" y="1800874"/>
              <a:ext cx="4153260" cy="1425063"/>
            </a:xfrm>
            <a:prstGeom prst="rect">
              <a:avLst/>
            </a:prstGeom>
          </p:spPr>
        </p:pic>
      </p:grpSp>
      <p:sp>
        <p:nvSpPr>
          <p:cNvPr id="10" name="CuadroTexto 9">
            <a:extLst>
              <a:ext uri="{FF2B5EF4-FFF2-40B4-BE49-F238E27FC236}">
                <a16:creationId xmlns:a16="http://schemas.microsoft.com/office/drawing/2014/main" id="{56AE608B-9C60-69F3-2222-7B4C312AFD06}"/>
              </a:ext>
            </a:extLst>
          </p:cNvPr>
          <p:cNvSpPr txBox="1"/>
          <p:nvPr/>
        </p:nvSpPr>
        <p:spPr>
          <a:xfrm>
            <a:off x="5505125" y="5396664"/>
            <a:ext cx="565988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Adaptado</a:t>
            </a:r>
            <a:r>
              <a:rPr kumimoji="0" lang="en-US" sz="11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de Psoriasis and hypertension severity: results from a case-control study. </a:t>
            </a:r>
            <a:r>
              <a:rPr kumimoji="0" lang="en-US" sz="1100" b="0" i="0" u="none" strike="noStrike" kern="1200" cap="none" spc="0" normalizeH="0" baseline="0" noProof="0" dirty="0" err="1">
                <a:ln>
                  <a:noFill/>
                </a:ln>
                <a:solidFill>
                  <a:schemeClr val="tx1">
                    <a:lumMod val="50000"/>
                    <a:lumOff val="50000"/>
                  </a:schemeClr>
                </a:solidFill>
                <a:effectLst/>
                <a:uLnTx/>
                <a:uFillTx/>
                <a:latin typeface="Calibri" panose="020F0502020204030204"/>
                <a:ea typeface="+mn-ea"/>
                <a:cs typeface="+mn-cs"/>
              </a:rPr>
              <a:t>PLoS</a:t>
            </a:r>
            <a:r>
              <a:rPr kumimoji="0" lang="en-US" sz="11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 One</a:t>
            </a:r>
            <a:endParaRPr kumimoji="0" lang="es-ES" sz="11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sp>
        <p:nvSpPr>
          <p:cNvPr id="11" name="Marcador de contenido 2">
            <a:extLst>
              <a:ext uri="{FF2B5EF4-FFF2-40B4-BE49-F238E27FC236}">
                <a16:creationId xmlns:a16="http://schemas.microsoft.com/office/drawing/2014/main" id="{D6E05571-7B96-3AEE-F54D-1DE67C1BB0CD}"/>
              </a:ext>
            </a:extLst>
          </p:cNvPr>
          <p:cNvSpPr txBox="1">
            <a:spLocks/>
          </p:cNvSpPr>
          <p:nvPr/>
        </p:nvSpPr>
        <p:spPr>
          <a:xfrm>
            <a:off x="541197" y="2909574"/>
            <a:ext cx="4810389" cy="3876379"/>
          </a:xfrm>
          <a:prstGeom prst="rect">
            <a:avLst/>
          </a:prstGeom>
        </p:spPr>
        <p:txBody>
          <a:bodyPr vert="horz" lIns="91440" tIns="45720" rIns="91440" bIns="45720" rtlCol="0">
            <a:normAutofit/>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400"/>
              </a:lnSpc>
              <a:spcBef>
                <a:spcPts val="1000"/>
              </a:spcBef>
              <a:spcAft>
                <a:spcPts val="0"/>
              </a:spcAft>
              <a:buClr>
                <a:srgbClr val="AAC1E6"/>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rPr>
              <a:t>La HTA está infradiagnosticada e </a:t>
            </a:r>
            <a:r>
              <a:rPr kumimoji="0" lang="es-ES" sz="2000" b="0" i="0" u="none" strike="noStrike" kern="1200" cap="none" spc="0" normalizeH="0" baseline="0" noProof="0" dirty="0" err="1">
                <a:ln>
                  <a:noFill/>
                </a:ln>
                <a:solidFill>
                  <a:srgbClr val="006782"/>
                </a:solidFill>
                <a:effectLst/>
                <a:uLnTx/>
                <a:uFillTx/>
                <a:latin typeface="Arial" panose="020B0604020202020204" pitchFamily="34" charset="0"/>
                <a:ea typeface="+mn-ea"/>
                <a:cs typeface="Arial" panose="020B0604020202020204" pitchFamily="34" charset="0"/>
              </a:rPr>
              <a:t>infratratada</a:t>
            </a:r>
            <a:r>
              <a:rPr kumimoji="0" lang="es-ES" sz="2000" b="0"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rPr>
              <a:t> en los pacientes con psoriasis.</a:t>
            </a:r>
            <a:r>
              <a:rPr kumimoji="0" lang="es-ES" sz="2000" b="0" i="0" u="none" strike="noStrike" kern="1200" cap="none" spc="0" normalizeH="0" baseline="30000" noProof="0" dirty="0">
                <a:ln>
                  <a:noFill/>
                </a:ln>
                <a:solidFill>
                  <a:srgbClr val="006782"/>
                </a:solidFill>
                <a:effectLst/>
                <a:uLnTx/>
                <a:uFillTx/>
                <a:latin typeface="Arial" panose="020B0604020202020204" pitchFamily="34" charset="0"/>
                <a:ea typeface="+mn-ea"/>
                <a:cs typeface="Arial" panose="020B0604020202020204" pitchFamily="34" charset="0"/>
              </a:rPr>
              <a:t>(2)</a:t>
            </a:r>
          </a:p>
          <a:p>
            <a:pPr marL="228600" marR="0" lvl="0" indent="-228600" algn="l" defTabSz="914400" rtl="0" eaLnBrk="1" fontAlgn="auto" latinLnBrk="0" hangingPunct="1">
              <a:lnSpc>
                <a:spcPts val="2400"/>
              </a:lnSpc>
              <a:spcBef>
                <a:spcPts val="1000"/>
              </a:spcBef>
              <a:spcAft>
                <a:spcPts val="0"/>
              </a:spcAft>
              <a:buClr>
                <a:srgbClr val="AAC1E6"/>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rPr>
              <a:t>Los pacientes con psoriasis presentan una HTA más severa y requieren más antihipertensivos para su correcto control </a:t>
            </a:r>
            <a:r>
              <a:rPr kumimoji="0" lang="es-ES" sz="2000" b="0" i="0" u="none" strike="noStrike" kern="1200" cap="none" spc="0" normalizeH="0" baseline="30000" noProof="0" dirty="0">
                <a:ln>
                  <a:noFill/>
                </a:ln>
                <a:solidFill>
                  <a:srgbClr val="006782"/>
                </a:solidFill>
                <a:effectLst/>
                <a:uLnTx/>
                <a:uFillTx/>
                <a:latin typeface="Arial" panose="020B0604020202020204" pitchFamily="34" charset="0"/>
                <a:ea typeface="+mn-ea"/>
                <a:cs typeface="Arial" panose="020B0604020202020204" pitchFamily="34" charset="0"/>
              </a:rPr>
              <a:t>(3)</a:t>
            </a:r>
          </a:p>
          <a:p>
            <a:pPr marL="685800" marR="0" lvl="1" indent="-228600" algn="l" defTabSz="914400" rtl="0" eaLnBrk="1" fontAlgn="auto" latinLnBrk="0" hangingPunct="1">
              <a:lnSpc>
                <a:spcPts val="2400"/>
              </a:lnSpc>
              <a:spcBef>
                <a:spcPts val="500"/>
              </a:spcBef>
              <a:spcAft>
                <a:spcPts val="0"/>
              </a:spcAft>
              <a:buClr>
                <a:srgbClr val="AAC1E6"/>
              </a:buClr>
              <a:buSzTx/>
              <a:buFont typeface="Arial" panose="020B0604020202020204" pitchFamily="34" charset="0"/>
              <a:buChar char="•"/>
              <a:tabLst/>
              <a:defRPr/>
            </a:pPr>
            <a:endParaRPr kumimoji="0" lang="es-ES" sz="2000" b="0"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7367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DC9195-1F62-D40B-772E-7C97AA9ED337}"/>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7C88504-A407-4331-9290-55F399D3811C}"/>
              </a:ext>
            </a:extLst>
          </p:cNvPr>
          <p:cNvSpPr>
            <a:spLocks noGrp="1"/>
          </p:cNvSpPr>
          <p:nvPr>
            <p:ph idx="1"/>
          </p:nvPr>
        </p:nvSpPr>
        <p:spPr>
          <a:xfrm>
            <a:off x="541195" y="1746584"/>
            <a:ext cx="11109605" cy="2867442"/>
          </a:xfrm>
        </p:spPr>
        <p:txBody>
          <a:bodyPr/>
          <a:lstStyle/>
          <a:p>
            <a:r>
              <a:rPr lang="es-ES" dirty="0"/>
              <a:t>El diagnóstico de HTA debe basarse en: </a:t>
            </a:r>
          </a:p>
          <a:p>
            <a:pPr lvl="1"/>
            <a:r>
              <a:rPr lang="es-ES" dirty="0"/>
              <a:t>Mediciones repetidas de la PA en distintas visitas, excepto en los casos de HTA grave.</a:t>
            </a:r>
          </a:p>
          <a:p>
            <a:pPr lvl="1"/>
            <a:r>
              <a:rPr lang="es-ES" dirty="0"/>
              <a:t>Mediciones de la PA fuera de consulta mediante MAPA o AMPA.</a:t>
            </a:r>
          </a:p>
          <a:p>
            <a:endParaRPr lang="es-ES" dirty="0"/>
          </a:p>
        </p:txBody>
      </p:sp>
      <p:sp>
        <p:nvSpPr>
          <p:cNvPr id="4" name="Marcador de texto 3">
            <a:extLst>
              <a:ext uri="{FF2B5EF4-FFF2-40B4-BE49-F238E27FC236}">
                <a16:creationId xmlns:a16="http://schemas.microsoft.com/office/drawing/2014/main" id="{A12B96EB-4BB3-78CE-58AC-DDDA7C425634}"/>
              </a:ext>
            </a:extLst>
          </p:cNvPr>
          <p:cNvSpPr>
            <a:spLocks noGrp="1"/>
          </p:cNvSpPr>
          <p:nvPr>
            <p:ph type="body" sz="quarter" idx="13"/>
          </p:nvPr>
        </p:nvSpPr>
        <p:spPr/>
        <p:txBody>
          <a:bodyPr/>
          <a:lstStyle/>
          <a:p>
            <a:r>
              <a:rPr lang="es-ES" dirty="0">
                <a:latin typeface="Arial"/>
                <a:cs typeface="Arial"/>
              </a:rPr>
              <a:t>Psoriasis e hipertensión arterial</a:t>
            </a:r>
            <a:endParaRPr lang="es-ES" dirty="0"/>
          </a:p>
          <a:p>
            <a:endParaRPr lang="es-ES"/>
          </a:p>
        </p:txBody>
      </p:sp>
      <p:sp>
        <p:nvSpPr>
          <p:cNvPr id="9" name="CuadroTexto 8">
            <a:extLst>
              <a:ext uri="{FF2B5EF4-FFF2-40B4-BE49-F238E27FC236}">
                <a16:creationId xmlns:a16="http://schemas.microsoft.com/office/drawing/2014/main" id="{8FFAC8FF-3460-408F-6809-8036A584FB92}"/>
              </a:ext>
            </a:extLst>
          </p:cNvPr>
          <p:cNvSpPr txBox="1"/>
          <p:nvPr/>
        </p:nvSpPr>
        <p:spPr>
          <a:xfrm>
            <a:off x="349939" y="6088846"/>
            <a:ext cx="11018960" cy="553998"/>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it-IT" sz="1000" b="0" i="0" u="none" strike="noStrike" kern="1200" cap="none" spc="0" normalizeH="0" baseline="0" noProof="0">
                <a:ln>
                  <a:noFill/>
                </a:ln>
                <a:solidFill>
                  <a:schemeClr val="tx1">
                    <a:lumMod val="50000"/>
                    <a:lumOff val="50000"/>
                  </a:schemeClr>
                </a:solidFill>
                <a:effectLst/>
                <a:uLnTx/>
                <a:uFillTx/>
                <a:ea typeface="+mn-ea"/>
                <a:cs typeface="+mn-cs"/>
              </a:rPr>
              <a:t>B. Williams et al. </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Guía ESC/ESH 2018 sobre el diagnóstico y tratamiento de la hipertensión Arterial </a:t>
            </a:r>
            <a:r>
              <a:rPr kumimoji="0" lang="it-IT" sz="1000" b="0" i="0" u="none" strike="noStrike" kern="1200" cap="none" spc="0" normalizeH="0" baseline="0" noProof="0">
                <a:ln>
                  <a:noFill/>
                </a:ln>
                <a:solidFill>
                  <a:schemeClr val="tx1">
                    <a:lumMod val="50000"/>
                    <a:lumOff val="50000"/>
                  </a:schemeClr>
                </a:solidFill>
                <a:effectLst/>
                <a:uLnTx/>
                <a:uFillTx/>
                <a:ea typeface="+mn-ea"/>
                <a:cs typeface="+mn-cs"/>
              </a:rPr>
              <a:t>Rev Esp Cardiol. 2019;72(2):160.e1-e78</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Elmets</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et al. Joint AAD-NPF guidelines of care for the management and treatment of psoriasis with awareness and attention to comorbidities. J Am </a:t>
            </a: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Acad</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Dermatol 2019;80:1073-113.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p:txBody>
      </p:sp>
      <p:sp>
        <p:nvSpPr>
          <p:cNvPr id="12" name="Marcador de contenido 2">
            <a:extLst>
              <a:ext uri="{FF2B5EF4-FFF2-40B4-BE49-F238E27FC236}">
                <a16:creationId xmlns:a16="http://schemas.microsoft.com/office/drawing/2014/main" id="{E1C2ABD9-3E65-0F53-60AA-50220170AA94}"/>
              </a:ext>
            </a:extLst>
          </p:cNvPr>
          <p:cNvSpPr txBox="1">
            <a:spLocks/>
          </p:cNvSpPr>
          <p:nvPr/>
        </p:nvSpPr>
        <p:spPr>
          <a:xfrm>
            <a:off x="541196" y="3096415"/>
            <a:ext cx="11109605" cy="2867442"/>
          </a:xfrm>
          <a:prstGeom prst="rect">
            <a:avLst/>
          </a:prstGeom>
        </p:spPr>
        <p:txBody>
          <a:bodyPr vert="horz" lIns="91440" tIns="45720" rIns="91440" bIns="45720" rtlCol="0" anchor="t">
            <a:normAutofit/>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400"/>
              </a:lnSpc>
              <a:spcBef>
                <a:spcPts val="1000"/>
              </a:spcBef>
              <a:spcAft>
                <a:spcPts val="0"/>
              </a:spcAft>
              <a:buClr>
                <a:srgbClr val="AAC1E6"/>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006782"/>
                </a:solidFill>
                <a:effectLst/>
                <a:uLnTx/>
                <a:uFillTx/>
                <a:latin typeface="Arial"/>
                <a:cs typeface="Arial"/>
              </a:rPr>
              <a:t>El cribado de HTA en el paciente con psoriasis se </a:t>
            </a:r>
            <a:r>
              <a:rPr lang="es-ES" dirty="0">
                <a:latin typeface="Arial"/>
                <a:cs typeface="Arial"/>
              </a:rPr>
              <a:t>realizará</a:t>
            </a:r>
            <a:r>
              <a:rPr kumimoji="0" lang="es-ES" sz="2000" b="0" i="0" u="none" strike="noStrike" kern="1200" cap="none" spc="0" normalizeH="0" baseline="0" noProof="0" dirty="0">
                <a:ln>
                  <a:noFill/>
                </a:ln>
                <a:solidFill>
                  <a:srgbClr val="006782"/>
                </a:solidFill>
                <a:effectLst/>
                <a:uLnTx/>
                <a:uFillTx/>
                <a:latin typeface="Arial"/>
                <a:cs typeface="Arial"/>
              </a:rPr>
              <a:t> con la misma periodicidad que en la población general:</a:t>
            </a:r>
          </a:p>
          <a:p>
            <a:pPr marL="685800" marR="0" lvl="1" indent="-228600" algn="l" defTabSz="914400" rtl="0" eaLnBrk="1" fontAlgn="auto" latinLnBrk="0" hangingPunct="1">
              <a:lnSpc>
                <a:spcPts val="2400"/>
              </a:lnSpc>
              <a:spcBef>
                <a:spcPts val="500"/>
              </a:spcBef>
              <a:spcAft>
                <a:spcPts val="0"/>
              </a:spcAft>
              <a:buClr>
                <a:srgbClr val="AAC1E6"/>
              </a:buClr>
              <a:buSzTx/>
              <a:buFont typeface="Arial" panose="020B0604020202020204" pitchFamily="34" charset="0"/>
              <a:buChar char="•"/>
              <a:tabLst/>
              <a:defRPr/>
            </a:pPr>
            <a:r>
              <a:rPr kumimoji="0" lang="es-ES" sz="2000" b="0" i="0" u="none" strike="noStrike" kern="1200" cap="none" spc="0" normalizeH="0" baseline="0" noProof="0" dirty="0">
                <a:ln>
                  <a:noFill/>
                </a:ln>
                <a:solidFill>
                  <a:srgbClr val="006782"/>
                </a:solidFill>
                <a:effectLst/>
                <a:uLnTx/>
                <a:uFillTx/>
                <a:latin typeface="Arial"/>
                <a:cs typeface="Arial"/>
              </a:rPr>
              <a:t>Medir y registrar en la historia clínica la PA de todas las personas ≥18:</a:t>
            </a:r>
            <a:endParaRPr lang="es-ES" sz="2000" b="0" i="0" u="none" strike="noStrike" kern="1200" cap="none" spc="0" normalizeH="0" baseline="0" noProof="0" dirty="0">
              <a:ln>
                <a:noFill/>
              </a:ln>
              <a:solidFill>
                <a:srgbClr val="006782"/>
              </a:solidFill>
              <a:effectLst/>
              <a:uLnTx/>
              <a:uFillTx/>
              <a:latin typeface="Arial"/>
              <a:cs typeface="Arial"/>
            </a:endParaRPr>
          </a:p>
          <a:p>
            <a:pPr lvl="2">
              <a:defRPr/>
            </a:pPr>
            <a:r>
              <a:rPr kumimoji="0" lang="es-ES" sz="1800" b="0" i="0" u="none" strike="noStrike" kern="1200" cap="none" spc="0" normalizeH="0" baseline="0" noProof="0" dirty="0">
                <a:ln>
                  <a:noFill/>
                </a:ln>
                <a:solidFill>
                  <a:srgbClr val="006782"/>
                </a:solidFill>
                <a:effectLst/>
                <a:uLnTx/>
                <a:uFillTx/>
                <a:latin typeface="Arial"/>
                <a:cs typeface="Arial"/>
              </a:rPr>
              <a:t>Al menos cada</a:t>
            </a:r>
            <a:r>
              <a:rPr lang="es-ES" dirty="0">
                <a:latin typeface="Arial"/>
                <a:cs typeface="Arial"/>
              </a:rPr>
              <a:t> cinco</a:t>
            </a:r>
            <a:r>
              <a:rPr kumimoji="0" lang="es-ES" sz="1800" b="0" i="0" u="none" strike="noStrike" kern="1200" cap="none" spc="0" normalizeH="0" baseline="0" noProof="0" dirty="0">
                <a:ln>
                  <a:noFill/>
                </a:ln>
                <a:solidFill>
                  <a:srgbClr val="006782"/>
                </a:solidFill>
                <a:effectLst/>
                <a:uLnTx/>
                <a:uFillTx/>
                <a:latin typeface="Arial"/>
                <a:cs typeface="Arial"/>
              </a:rPr>
              <a:t> años si la PA es óptima</a:t>
            </a:r>
            <a:r>
              <a:rPr lang="es-ES" dirty="0">
                <a:latin typeface="Arial"/>
                <a:cs typeface="Arial"/>
              </a:rPr>
              <a:t>.</a:t>
            </a:r>
            <a:endParaRPr lang="es-ES" sz="1800" b="0" i="0" u="none" strike="noStrike" kern="1200" cap="none" spc="0" normalizeH="0" baseline="0" noProof="0" dirty="0">
              <a:ln>
                <a:noFill/>
              </a:ln>
              <a:solidFill>
                <a:srgbClr val="006782"/>
              </a:solidFill>
              <a:effectLst/>
              <a:uLnTx/>
              <a:uFillTx/>
              <a:latin typeface="Arial" panose="020B0604020202020204" pitchFamily="34" charset="0"/>
              <a:cs typeface="Arial" panose="020B0604020202020204" pitchFamily="34" charset="0"/>
            </a:endParaRPr>
          </a:p>
          <a:p>
            <a:pPr marL="1143000" marR="0" lvl="2" indent="-228600" algn="l" defTabSz="914400" rtl="0" eaLnBrk="1" fontAlgn="auto" latinLnBrk="0" hangingPunct="1">
              <a:lnSpc>
                <a:spcPts val="2400"/>
              </a:lnSpc>
              <a:spcBef>
                <a:spcPts val="500"/>
              </a:spcBef>
              <a:spcAft>
                <a:spcPts val="0"/>
              </a:spcAft>
              <a:buClr>
                <a:srgbClr val="AAC1E6"/>
              </a:buClr>
              <a:buSzTx/>
              <a:buFont typeface="Arial" panose="020B0604020202020204" pitchFamily="34" charset="0"/>
              <a:buChar char="•"/>
              <a:tabLst/>
              <a:defRPr/>
            </a:pPr>
            <a:r>
              <a:rPr kumimoji="0" lang="es-ES" sz="1800" b="0" i="0" u="none" strike="noStrike" kern="1200" cap="none" spc="0" normalizeH="0" baseline="0" noProof="0" dirty="0">
                <a:ln>
                  <a:noFill/>
                </a:ln>
                <a:solidFill>
                  <a:srgbClr val="006782"/>
                </a:solidFill>
                <a:effectLst/>
                <a:uLnTx/>
                <a:uFillTx/>
                <a:latin typeface="Arial"/>
                <a:cs typeface="Arial"/>
              </a:rPr>
              <a:t>Al menos cada </a:t>
            </a:r>
            <a:r>
              <a:rPr lang="es-ES" dirty="0">
                <a:latin typeface="Arial"/>
                <a:cs typeface="Arial"/>
              </a:rPr>
              <a:t>tres</a:t>
            </a:r>
            <a:r>
              <a:rPr kumimoji="0" lang="es-ES" sz="1800" b="0" i="0" u="none" strike="noStrike" kern="1200" cap="none" spc="0" normalizeH="0" baseline="0" noProof="0" dirty="0">
                <a:ln>
                  <a:noFill/>
                </a:ln>
                <a:solidFill>
                  <a:srgbClr val="006782"/>
                </a:solidFill>
                <a:effectLst/>
                <a:uLnTx/>
                <a:uFillTx/>
                <a:latin typeface="Arial"/>
                <a:cs typeface="Arial"/>
              </a:rPr>
              <a:t> años si la PA es normal</a:t>
            </a:r>
            <a:r>
              <a:rPr lang="es-ES" dirty="0">
                <a:latin typeface="Arial"/>
                <a:cs typeface="Arial"/>
              </a:rPr>
              <a:t>.</a:t>
            </a:r>
            <a:endParaRPr lang="es-ES" sz="1800" b="0" i="0" u="none" strike="noStrike" kern="1200" cap="none" spc="0" normalizeH="0" baseline="0" noProof="0" dirty="0">
              <a:ln>
                <a:noFill/>
              </a:ln>
              <a:solidFill>
                <a:srgbClr val="006782"/>
              </a:solidFill>
              <a:effectLst/>
              <a:uLnTx/>
              <a:uFillTx/>
              <a:latin typeface="Arial" panose="020B0604020202020204" pitchFamily="34" charset="0"/>
              <a:cs typeface="Arial" panose="020B0604020202020204" pitchFamily="34" charset="0"/>
            </a:endParaRPr>
          </a:p>
          <a:p>
            <a:pPr marL="1143000" marR="0" lvl="2" indent="-228600" algn="l" defTabSz="914400" rtl="0" eaLnBrk="1" fontAlgn="auto" latinLnBrk="0" hangingPunct="1">
              <a:lnSpc>
                <a:spcPts val="2400"/>
              </a:lnSpc>
              <a:spcBef>
                <a:spcPts val="500"/>
              </a:spcBef>
              <a:spcAft>
                <a:spcPts val="0"/>
              </a:spcAft>
              <a:buClr>
                <a:srgbClr val="AAC1E6"/>
              </a:buClr>
              <a:buSzTx/>
              <a:buFont typeface="Arial" panose="020B0604020202020204" pitchFamily="34" charset="0"/>
              <a:buChar char="•"/>
              <a:tabLst/>
              <a:defRPr/>
            </a:pPr>
            <a:r>
              <a:rPr kumimoji="0" lang="es-ES" sz="1800" b="0" i="0" u="none" strike="noStrike" kern="1200" cap="none" spc="0" normalizeH="0" baseline="0" noProof="0" dirty="0">
                <a:ln>
                  <a:noFill/>
                </a:ln>
                <a:solidFill>
                  <a:srgbClr val="006782"/>
                </a:solidFill>
                <a:effectLst/>
                <a:uLnTx/>
                <a:uFillTx/>
                <a:latin typeface="Arial"/>
                <a:cs typeface="Arial"/>
              </a:rPr>
              <a:t>Al menos </a:t>
            </a:r>
            <a:r>
              <a:rPr lang="es-ES" dirty="0">
                <a:latin typeface="Arial"/>
                <a:cs typeface="Arial"/>
              </a:rPr>
              <a:t>una</a:t>
            </a:r>
            <a:r>
              <a:rPr kumimoji="0" lang="es-ES" sz="1800" b="0" i="0" u="none" strike="noStrike" kern="1200" cap="none" spc="0" normalizeH="0" baseline="0" noProof="0" dirty="0">
                <a:ln>
                  <a:noFill/>
                </a:ln>
                <a:solidFill>
                  <a:srgbClr val="006782"/>
                </a:solidFill>
                <a:effectLst/>
                <a:uLnTx/>
                <a:uFillTx/>
                <a:latin typeface="Arial"/>
                <a:cs typeface="Arial"/>
              </a:rPr>
              <a:t> vez al año si la PA es normal-alta</a:t>
            </a:r>
            <a:r>
              <a:rPr lang="es-ES" dirty="0">
                <a:latin typeface="Arial"/>
                <a:cs typeface="Arial"/>
              </a:rPr>
              <a:t>.</a:t>
            </a:r>
            <a:endParaRPr lang="es-ES" sz="1800" b="0" i="0" u="none" strike="noStrike" kern="1200" cap="none" spc="0" normalizeH="0" baseline="0" noProof="0" dirty="0">
              <a:ln>
                <a:noFill/>
              </a:ln>
              <a:solidFill>
                <a:srgbClr val="006782"/>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ts val="2400"/>
              </a:lnSpc>
              <a:spcBef>
                <a:spcPts val="1000"/>
              </a:spcBef>
              <a:spcAft>
                <a:spcPts val="0"/>
              </a:spcAft>
              <a:buClr>
                <a:srgbClr val="AAC1E6"/>
              </a:buClr>
              <a:buSzTx/>
              <a:buFont typeface="Arial" panose="020B0604020202020204" pitchFamily="34" charset="0"/>
              <a:buChar char="•"/>
              <a:tabLst/>
              <a:defRPr/>
            </a:pPr>
            <a:endParaRPr kumimoji="0" lang="es-ES" sz="2000" b="0"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1930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11A05-031B-1536-5352-C0148B5AF567}"/>
              </a:ext>
            </a:extLst>
          </p:cNvPr>
          <p:cNvSpPr>
            <a:spLocks noGrp="1"/>
          </p:cNvSpPr>
          <p:nvPr>
            <p:ph type="title"/>
          </p:nvPr>
        </p:nvSpPr>
        <p:spPr/>
        <p:txBody>
          <a:bodyPr/>
          <a:lstStyle/>
          <a:p>
            <a:r>
              <a:rPr lang="es-ES"/>
              <a:t>Comorbilidades</a:t>
            </a:r>
          </a:p>
        </p:txBody>
      </p:sp>
      <p:sp>
        <p:nvSpPr>
          <p:cNvPr id="4" name="Marcador de texto 3">
            <a:extLst>
              <a:ext uri="{FF2B5EF4-FFF2-40B4-BE49-F238E27FC236}">
                <a16:creationId xmlns:a16="http://schemas.microsoft.com/office/drawing/2014/main" id="{8CF2A13D-3AF4-A249-A0C3-A9E8AED0CE16}"/>
              </a:ext>
            </a:extLst>
          </p:cNvPr>
          <p:cNvSpPr>
            <a:spLocks noGrp="1"/>
          </p:cNvSpPr>
          <p:nvPr>
            <p:ph type="body" sz="quarter" idx="13"/>
          </p:nvPr>
        </p:nvSpPr>
        <p:spPr/>
        <p:txBody>
          <a:bodyPr/>
          <a:lstStyle/>
          <a:p>
            <a:r>
              <a:rPr lang="es-ES" dirty="0">
                <a:latin typeface="Arial"/>
                <a:cs typeface="Arial"/>
              </a:rPr>
              <a:t>Psoriasis e hipertensión arterial</a:t>
            </a:r>
            <a:endParaRPr lang="es-ES" dirty="0"/>
          </a:p>
          <a:p>
            <a:endParaRPr lang="es-ES"/>
          </a:p>
        </p:txBody>
      </p:sp>
      <p:graphicFrame>
        <p:nvGraphicFramePr>
          <p:cNvPr id="5" name="Tabla 5">
            <a:extLst>
              <a:ext uri="{FF2B5EF4-FFF2-40B4-BE49-F238E27FC236}">
                <a16:creationId xmlns:a16="http://schemas.microsoft.com/office/drawing/2014/main" id="{FEBB224A-9108-447C-FBF7-2D18FCC4249D}"/>
              </a:ext>
            </a:extLst>
          </p:cNvPr>
          <p:cNvGraphicFramePr>
            <a:graphicFrameLocks noGrp="1"/>
          </p:cNvGraphicFramePr>
          <p:nvPr>
            <p:extLst>
              <p:ext uri="{D42A27DB-BD31-4B8C-83A1-F6EECF244321}">
                <p14:modId xmlns:p14="http://schemas.microsoft.com/office/powerpoint/2010/main" val="4087415385"/>
              </p:ext>
            </p:extLst>
          </p:nvPr>
        </p:nvGraphicFramePr>
        <p:xfrm>
          <a:off x="3091218" y="1710210"/>
          <a:ext cx="5247565" cy="2349108"/>
        </p:xfrm>
        <a:graphic>
          <a:graphicData uri="http://schemas.openxmlformats.org/drawingml/2006/table">
            <a:tbl>
              <a:tblPr firstRow="1" bandRow="1">
                <a:tableStyleId>{5C22544A-7EE6-4342-B048-85BDC9FD1C3A}</a:tableStyleId>
              </a:tblPr>
              <a:tblGrid>
                <a:gridCol w="1690183">
                  <a:extLst>
                    <a:ext uri="{9D8B030D-6E8A-4147-A177-3AD203B41FA5}">
                      <a16:colId xmlns:a16="http://schemas.microsoft.com/office/drawing/2014/main" val="838259379"/>
                    </a:ext>
                  </a:extLst>
                </a:gridCol>
                <a:gridCol w="1778691">
                  <a:extLst>
                    <a:ext uri="{9D8B030D-6E8A-4147-A177-3AD203B41FA5}">
                      <a16:colId xmlns:a16="http://schemas.microsoft.com/office/drawing/2014/main" val="2800353547"/>
                    </a:ext>
                  </a:extLst>
                </a:gridCol>
                <a:gridCol w="1778691">
                  <a:extLst>
                    <a:ext uri="{9D8B030D-6E8A-4147-A177-3AD203B41FA5}">
                      <a16:colId xmlns:a16="http://schemas.microsoft.com/office/drawing/2014/main" val="2435000866"/>
                    </a:ext>
                  </a:extLst>
                </a:gridCol>
              </a:tblGrid>
              <a:tr h="292044">
                <a:tc>
                  <a:txBody>
                    <a:bodyPr/>
                    <a:lstStyle/>
                    <a:p>
                      <a:pPr algn="ctr"/>
                      <a:r>
                        <a:rPr lang="es-ES" sz="1400"/>
                        <a:t>Categoría</a:t>
                      </a:r>
                    </a:p>
                  </a:txBody>
                  <a:tcPr/>
                </a:tc>
                <a:tc>
                  <a:txBody>
                    <a:bodyPr/>
                    <a:lstStyle/>
                    <a:p>
                      <a:pPr algn="ctr"/>
                      <a:r>
                        <a:rPr lang="es-ES" sz="1400"/>
                        <a:t>Sistólica (mmHg)</a:t>
                      </a:r>
                    </a:p>
                  </a:txBody>
                  <a:tcPr/>
                </a:tc>
                <a:tc>
                  <a:txBody>
                    <a:bodyPr/>
                    <a:lstStyle/>
                    <a:p>
                      <a:pPr algn="ctr"/>
                      <a:r>
                        <a:rPr lang="es-ES" sz="1400"/>
                        <a:t>Diastólica (mmHg)</a:t>
                      </a:r>
                    </a:p>
                  </a:txBody>
                  <a:tcPr/>
                </a:tc>
                <a:extLst>
                  <a:ext uri="{0D108BD9-81ED-4DB2-BD59-A6C34878D82A}">
                    <a16:rowId xmlns:a16="http://schemas.microsoft.com/office/drawing/2014/main" val="2614348966"/>
                  </a:ext>
                </a:extLst>
              </a:tr>
              <a:tr h="292044">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Óptima</a:t>
                      </a:r>
                    </a:p>
                  </a:txBody>
                  <a:tcPr/>
                </a:tc>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&lt;120</a:t>
                      </a:r>
                    </a:p>
                  </a:txBody>
                  <a:tcPr/>
                </a:tc>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&lt;80</a:t>
                      </a:r>
                    </a:p>
                  </a:txBody>
                  <a:tcPr/>
                </a:tc>
                <a:extLst>
                  <a:ext uri="{0D108BD9-81ED-4DB2-BD59-A6C34878D82A}">
                    <a16:rowId xmlns:a16="http://schemas.microsoft.com/office/drawing/2014/main" val="3411633258"/>
                  </a:ext>
                </a:extLst>
              </a:tr>
              <a:tr h="292044">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Normal</a:t>
                      </a:r>
                    </a:p>
                  </a:txBody>
                  <a:tcPr/>
                </a:tc>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120-129</a:t>
                      </a:r>
                    </a:p>
                  </a:txBody>
                  <a:tcPr/>
                </a:tc>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80-84</a:t>
                      </a:r>
                    </a:p>
                  </a:txBody>
                  <a:tcPr/>
                </a:tc>
                <a:extLst>
                  <a:ext uri="{0D108BD9-81ED-4DB2-BD59-A6C34878D82A}">
                    <a16:rowId xmlns:a16="http://schemas.microsoft.com/office/drawing/2014/main" val="1815074808"/>
                  </a:ext>
                </a:extLst>
              </a:tr>
              <a:tr h="292044">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Normal-alta</a:t>
                      </a:r>
                    </a:p>
                  </a:txBody>
                  <a:tcPr/>
                </a:tc>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130-139</a:t>
                      </a:r>
                    </a:p>
                  </a:txBody>
                  <a:tcPr/>
                </a:tc>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85-89</a:t>
                      </a:r>
                    </a:p>
                  </a:txBody>
                  <a:tcPr/>
                </a:tc>
                <a:extLst>
                  <a:ext uri="{0D108BD9-81ED-4DB2-BD59-A6C34878D82A}">
                    <a16:rowId xmlns:a16="http://schemas.microsoft.com/office/drawing/2014/main" val="2152703064"/>
                  </a:ext>
                </a:extLst>
              </a:tr>
              <a:tr h="292044">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HTA grado 1</a:t>
                      </a:r>
                    </a:p>
                  </a:txBody>
                  <a:tcPr/>
                </a:tc>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140-159</a:t>
                      </a:r>
                    </a:p>
                  </a:txBody>
                  <a:tcPr/>
                </a:tc>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90-99</a:t>
                      </a:r>
                    </a:p>
                  </a:txBody>
                  <a:tcPr/>
                </a:tc>
                <a:extLst>
                  <a:ext uri="{0D108BD9-81ED-4DB2-BD59-A6C34878D82A}">
                    <a16:rowId xmlns:a16="http://schemas.microsoft.com/office/drawing/2014/main" val="2601893602"/>
                  </a:ext>
                </a:extLst>
              </a:tr>
              <a:tr h="292044">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HTA grado 2</a:t>
                      </a:r>
                    </a:p>
                  </a:txBody>
                  <a:tcPr/>
                </a:tc>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160-179</a:t>
                      </a:r>
                    </a:p>
                  </a:txBody>
                  <a:tcPr/>
                </a:tc>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100-109</a:t>
                      </a:r>
                    </a:p>
                  </a:txBody>
                  <a:tcPr/>
                </a:tc>
                <a:extLst>
                  <a:ext uri="{0D108BD9-81ED-4DB2-BD59-A6C34878D82A}">
                    <a16:rowId xmlns:a16="http://schemas.microsoft.com/office/drawing/2014/main" val="3723688394"/>
                  </a:ext>
                </a:extLst>
              </a:tr>
              <a:tr h="292044">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HTA grado 3</a:t>
                      </a:r>
                    </a:p>
                  </a:txBody>
                  <a:tcPr/>
                </a:tc>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≥180</a:t>
                      </a:r>
                    </a:p>
                  </a:txBody>
                  <a:tcPr/>
                </a:tc>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≥110</a:t>
                      </a:r>
                    </a:p>
                  </a:txBody>
                  <a:tcPr/>
                </a:tc>
                <a:extLst>
                  <a:ext uri="{0D108BD9-81ED-4DB2-BD59-A6C34878D82A}">
                    <a16:rowId xmlns:a16="http://schemas.microsoft.com/office/drawing/2014/main" val="2315666750"/>
                  </a:ext>
                </a:extLst>
              </a:tr>
              <a:tr h="292044">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HTA sistólica aislada</a:t>
                      </a:r>
                    </a:p>
                  </a:txBody>
                  <a:tcPr/>
                </a:tc>
                <a:tc>
                  <a:txBody>
                    <a:bodyPr/>
                    <a:lstStyle/>
                    <a:p>
                      <a:pPr algn="ctr"/>
                      <a:r>
                        <a:rPr kumimoji="0" lang="es-ES" sz="1200" b="0" i="0" u="none" strike="noStrike" kern="1200" cap="none" spc="0" normalizeH="0" baseline="0">
                          <a:ln>
                            <a:noFill/>
                          </a:ln>
                          <a:solidFill>
                            <a:srgbClr val="006782"/>
                          </a:solidFill>
                          <a:effectLst/>
                          <a:uLnTx/>
                          <a:uFillTx/>
                          <a:latin typeface="Arial" panose="020B0604020202020204" pitchFamily="34" charset="0"/>
                          <a:ea typeface="+mn-ea"/>
                          <a:cs typeface="Arial" panose="020B0604020202020204" pitchFamily="34" charset="0"/>
                        </a:rPr>
                        <a:t>≥140</a:t>
                      </a:r>
                    </a:p>
                  </a:txBody>
                  <a:tcPr/>
                </a:tc>
                <a:tc>
                  <a:txBody>
                    <a:bodyPr/>
                    <a:lstStyle/>
                    <a:p>
                      <a:pPr algn="ctr"/>
                      <a:r>
                        <a:rPr kumimoji="0" lang="es-ES" sz="1200" b="0" i="0" u="none" strike="noStrike" kern="1200" cap="none" spc="0" normalizeH="0" baseline="0" dirty="0">
                          <a:ln>
                            <a:noFill/>
                          </a:ln>
                          <a:solidFill>
                            <a:srgbClr val="006782"/>
                          </a:solidFill>
                          <a:effectLst/>
                          <a:uLnTx/>
                          <a:uFillTx/>
                          <a:latin typeface="Arial" panose="020B0604020202020204" pitchFamily="34" charset="0"/>
                          <a:ea typeface="+mn-ea"/>
                          <a:cs typeface="Arial" panose="020B0604020202020204" pitchFamily="34" charset="0"/>
                        </a:rPr>
                        <a:t>&lt;90</a:t>
                      </a:r>
                    </a:p>
                  </a:txBody>
                  <a:tcPr/>
                </a:tc>
                <a:extLst>
                  <a:ext uri="{0D108BD9-81ED-4DB2-BD59-A6C34878D82A}">
                    <a16:rowId xmlns:a16="http://schemas.microsoft.com/office/drawing/2014/main" val="818071532"/>
                  </a:ext>
                </a:extLst>
              </a:tr>
            </a:tbl>
          </a:graphicData>
        </a:graphic>
      </p:graphicFrame>
      <p:sp>
        <p:nvSpPr>
          <p:cNvPr id="8" name="Marcador de contenido 2">
            <a:extLst>
              <a:ext uri="{FF2B5EF4-FFF2-40B4-BE49-F238E27FC236}">
                <a16:creationId xmlns:a16="http://schemas.microsoft.com/office/drawing/2014/main" id="{A231EFD5-FA73-255E-F223-0505D3E5CFC3}"/>
              </a:ext>
            </a:extLst>
          </p:cNvPr>
          <p:cNvSpPr txBox="1">
            <a:spLocks/>
          </p:cNvSpPr>
          <p:nvPr/>
        </p:nvSpPr>
        <p:spPr>
          <a:xfrm>
            <a:off x="484593" y="4287170"/>
            <a:ext cx="11109605" cy="188567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400"/>
              </a:lnSpc>
              <a:spcBef>
                <a:spcPts val="1000"/>
              </a:spcBef>
              <a:spcAft>
                <a:spcPts val="0"/>
              </a:spcAft>
              <a:buClr>
                <a:srgbClr val="AAC1E6"/>
              </a:buClr>
              <a:buSzTx/>
              <a:buFont typeface="Arial" panose="020B0604020202020204" pitchFamily="34" charset="0"/>
              <a:buChar char="•"/>
              <a:tabLst/>
              <a:defRPr/>
            </a:pPr>
            <a:r>
              <a:rPr kumimoji="0" lang="es-ES" sz="1800" b="0" i="0" u="none" strike="noStrike" kern="1200" cap="none" spc="0" normalizeH="0" baseline="0" noProof="0" dirty="0">
                <a:ln>
                  <a:noFill/>
                </a:ln>
                <a:solidFill>
                  <a:srgbClr val="006782"/>
                </a:solidFill>
                <a:effectLst/>
                <a:uLnTx/>
                <a:uFillTx/>
                <a:latin typeface="Arial"/>
                <a:cs typeface="Arial"/>
              </a:rPr>
              <a:t>La guía europea de HTA identifica los </a:t>
            </a:r>
            <a:r>
              <a:rPr kumimoji="0" lang="es-ES" sz="1800" b="1" i="0" u="none" strike="noStrike" kern="1200" cap="none" spc="0" normalizeH="0" baseline="0" noProof="0" dirty="0">
                <a:ln>
                  <a:noFill/>
                </a:ln>
                <a:solidFill>
                  <a:srgbClr val="006782"/>
                </a:solidFill>
                <a:effectLst/>
                <a:uLnTx/>
                <a:uFillTx/>
                <a:latin typeface="Arial"/>
                <a:cs typeface="Arial"/>
              </a:rPr>
              <a:t>trastornos autoinmunitarios y otras enfermedades inflamatorias </a:t>
            </a:r>
            <a:r>
              <a:rPr kumimoji="0" lang="es-ES" sz="1800" b="0" i="0" u="none" strike="noStrike" kern="1200" cap="none" spc="0" normalizeH="0" baseline="0" noProof="0" dirty="0">
                <a:ln>
                  <a:noFill/>
                </a:ln>
                <a:solidFill>
                  <a:srgbClr val="006782"/>
                </a:solidFill>
                <a:effectLst/>
                <a:uLnTx/>
                <a:uFillTx/>
                <a:latin typeface="Arial"/>
                <a:cs typeface="Arial"/>
              </a:rPr>
              <a:t>(como puede ser la psoriasis) como modificadores específicos del riesgo cardiovascular en pacientes con HTA</a:t>
            </a:r>
            <a:r>
              <a:rPr lang="es-ES" sz="1800" dirty="0">
                <a:latin typeface="Arial"/>
                <a:cs typeface="Arial"/>
              </a:rPr>
              <a:t>.</a:t>
            </a:r>
            <a:r>
              <a:rPr lang="es-ES" sz="1800" baseline="30000" dirty="0">
                <a:latin typeface="Arial"/>
                <a:cs typeface="Arial"/>
              </a:rPr>
              <a:t>(</a:t>
            </a:r>
            <a:r>
              <a:rPr kumimoji="0" lang="es-ES" sz="1800" b="0" i="0" u="none" strike="noStrike" kern="1200" cap="none" spc="0" normalizeH="0" baseline="30000" noProof="0" dirty="0">
                <a:ln>
                  <a:noFill/>
                </a:ln>
                <a:solidFill>
                  <a:srgbClr val="006782"/>
                </a:solidFill>
                <a:effectLst/>
                <a:uLnTx/>
                <a:uFillTx/>
                <a:latin typeface="Arial"/>
                <a:cs typeface="Arial"/>
              </a:rPr>
              <a:t>1)</a:t>
            </a:r>
          </a:p>
          <a:p>
            <a:pPr marL="228600" marR="0" lvl="0" indent="-228600" algn="l" defTabSz="914400" rtl="0" eaLnBrk="1" fontAlgn="auto" latinLnBrk="0" hangingPunct="1">
              <a:lnSpc>
                <a:spcPts val="2400"/>
              </a:lnSpc>
              <a:spcBef>
                <a:spcPts val="1000"/>
              </a:spcBef>
              <a:spcAft>
                <a:spcPts val="0"/>
              </a:spcAft>
              <a:buClr>
                <a:srgbClr val="AAC1E6"/>
              </a:buClr>
              <a:buSzTx/>
              <a:buFont typeface="Arial" panose="020B0604020202020204" pitchFamily="34" charset="0"/>
              <a:buChar char="•"/>
              <a:tabLst/>
              <a:defRPr/>
            </a:pPr>
            <a:r>
              <a:rPr kumimoji="0" lang="es-ES" sz="1800" b="0" i="0" u="none" strike="noStrike" kern="1200" cap="none" spc="0" normalizeH="0" baseline="0" noProof="0" dirty="0">
                <a:ln>
                  <a:noFill/>
                </a:ln>
                <a:solidFill>
                  <a:srgbClr val="006782"/>
                </a:solidFill>
                <a:effectLst/>
                <a:uLnTx/>
                <a:uFillTx/>
                <a:latin typeface="Arial"/>
                <a:cs typeface="Arial"/>
              </a:rPr>
              <a:t>Los modelos de evaluación del riesgo en pacientes con </a:t>
            </a:r>
            <a:r>
              <a:rPr kumimoji="0" lang="es-ES" sz="1800" b="1" i="0" u="none" strike="noStrike" kern="1200" cap="none" spc="0" normalizeH="0" baseline="0" noProof="0" dirty="0">
                <a:ln>
                  <a:noFill/>
                </a:ln>
                <a:solidFill>
                  <a:srgbClr val="006782"/>
                </a:solidFill>
                <a:effectLst/>
                <a:uLnTx/>
                <a:uFillTx/>
                <a:latin typeface="Arial"/>
                <a:cs typeface="Arial"/>
              </a:rPr>
              <a:t>psoriasis con una afectación del 10 % </a:t>
            </a:r>
            <a:r>
              <a:rPr kumimoji="0" lang="es-ES" sz="1800" b="0" i="0" u="none" strike="noStrike" kern="1200" cap="none" spc="0" normalizeH="0" baseline="0" noProof="0" dirty="0">
                <a:ln>
                  <a:noFill/>
                </a:ln>
                <a:solidFill>
                  <a:srgbClr val="006782"/>
                </a:solidFill>
                <a:effectLst/>
                <a:uLnTx/>
                <a:uFillTx/>
                <a:latin typeface="Arial"/>
                <a:cs typeface="Arial"/>
              </a:rPr>
              <a:t>de la superficie corporal</a:t>
            </a:r>
            <a:r>
              <a:rPr lang="es-ES" sz="1800" dirty="0">
                <a:latin typeface="Arial"/>
                <a:cs typeface="Arial"/>
              </a:rPr>
              <a:t>,</a:t>
            </a:r>
            <a:r>
              <a:rPr kumimoji="0" lang="es-ES" sz="1800" b="0" i="0" u="none" strike="noStrike" kern="1200" cap="none" spc="0" normalizeH="0" baseline="0" noProof="0" dirty="0">
                <a:ln>
                  <a:noFill/>
                </a:ln>
                <a:solidFill>
                  <a:srgbClr val="006782"/>
                </a:solidFill>
                <a:effectLst/>
                <a:uLnTx/>
                <a:uFillTx/>
                <a:latin typeface="Arial"/>
                <a:cs typeface="Arial"/>
              </a:rPr>
              <a:t> o para aquellos que son candidatos a </a:t>
            </a:r>
            <a:r>
              <a:rPr kumimoji="0" lang="es-ES" sz="1800" b="1" i="0" u="none" strike="noStrike" kern="1200" cap="none" spc="0" normalizeH="0" baseline="0" noProof="0" dirty="0">
                <a:ln>
                  <a:noFill/>
                </a:ln>
                <a:solidFill>
                  <a:srgbClr val="006782"/>
                </a:solidFill>
                <a:effectLst/>
                <a:uLnTx/>
                <a:uFillTx/>
                <a:latin typeface="Arial"/>
                <a:cs typeface="Arial"/>
              </a:rPr>
              <a:t>fototerapia o terapia sistémica</a:t>
            </a:r>
            <a:r>
              <a:rPr kumimoji="0" lang="es-ES" sz="1800" b="0" i="0" u="none" strike="noStrike" kern="1200" cap="none" spc="0" normalizeH="0" baseline="0" noProof="0" dirty="0">
                <a:ln>
                  <a:noFill/>
                </a:ln>
                <a:solidFill>
                  <a:srgbClr val="006782"/>
                </a:solidFill>
                <a:effectLst/>
                <a:uLnTx/>
                <a:uFillTx/>
                <a:latin typeface="Arial"/>
                <a:cs typeface="Arial"/>
              </a:rPr>
              <a:t>, deben adaptarse mediante la introducción de un </a:t>
            </a:r>
            <a:r>
              <a:rPr kumimoji="0" lang="es-ES" sz="1800" b="1" i="0" u="none" strike="noStrike" kern="1200" cap="none" spc="0" normalizeH="0" baseline="0" noProof="0" dirty="0">
                <a:ln>
                  <a:noFill/>
                </a:ln>
                <a:solidFill>
                  <a:srgbClr val="006782"/>
                </a:solidFill>
                <a:effectLst/>
                <a:uLnTx/>
                <a:uFillTx/>
                <a:latin typeface="Arial"/>
                <a:cs typeface="Arial"/>
              </a:rPr>
              <a:t>factor corrector de multiplicación del RCV de 1,5</a:t>
            </a:r>
            <a:r>
              <a:rPr lang="es-ES" sz="1800" dirty="0">
                <a:latin typeface="Arial"/>
                <a:cs typeface="Arial"/>
              </a:rPr>
              <a:t>.</a:t>
            </a:r>
            <a:r>
              <a:rPr lang="es-ES" sz="1800" baseline="30000" dirty="0">
                <a:latin typeface="Arial"/>
                <a:cs typeface="Arial"/>
              </a:rPr>
              <a:t>(</a:t>
            </a:r>
            <a:r>
              <a:rPr kumimoji="0" lang="es-ES" sz="1800" b="0" i="0" u="none" strike="noStrike" kern="1200" cap="none" spc="0" normalizeH="0" baseline="30000" noProof="0" dirty="0">
                <a:ln>
                  <a:noFill/>
                </a:ln>
                <a:solidFill>
                  <a:srgbClr val="006782"/>
                </a:solidFill>
                <a:effectLst/>
                <a:uLnTx/>
                <a:uFillTx/>
                <a:latin typeface="Arial"/>
                <a:cs typeface="Arial"/>
              </a:rPr>
              <a:t>2)</a:t>
            </a:r>
            <a:endParaRPr lang="es-ES" sz="1800" b="0" i="0" u="none" strike="noStrike" kern="1200" cap="none" spc="0" normalizeH="0" baseline="30000" noProof="0" dirty="0">
              <a:ln>
                <a:noFill/>
              </a:ln>
              <a:solidFill>
                <a:srgbClr val="006782"/>
              </a:solidFill>
              <a:effectLst/>
              <a:uLnTx/>
              <a:uFillTx/>
              <a:latin typeface="Arial"/>
              <a:cs typeface="Arial"/>
            </a:endParaRPr>
          </a:p>
        </p:txBody>
      </p:sp>
      <p:sp>
        <p:nvSpPr>
          <p:cNvPr id="9" name="CuadroTexto 8">
            <a:extLst>
              <a:ext uri="{FF2B5EF4-FFF2-40B4-BE49-F238E27FC236}">
                <a16:creationId xmlns:a16="http://schemas.microsoft.com/office/drawing/2014/main" id="{FCA2E3D7-CFDF-CFD0-1BF4-F78AA554D872}"/>
              </a:ext>
            </a:extLst>
          </p:cNvPr>
          <p:cNvSpPr txBox="1"/>
          <p:nvPr/>
        </p:nvSpPr>
        <p:spPr>
          <a:xfrm>
            <a:off x="335668" y="6106037"/>
            <a:ext cx="11018960" cy="415498"/>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it-IT" sz="1000" b="0" i="0" u="none" strike="noStrike" kern="1200" cap="none" spc="0" normalizeH="0" baseline="0" noProof="0">
                <a:ln>
                  <a:noFill/>
                </a:ln>
                <a:solidFill>
                  <a:schemeClr val="tx1">
                    <a:lumMod val="50000"/>
                    <a:lumOff val="50000"/>
                  </a:schemeClr>
                </a:solidFill>
                <a:effectLst/>
                <a:uLnTx/>
                <a:uFillTx/>
                <a:ea typeface="+mn-ea"/>
                <a:cs typeface="+mn-cs"/>
              </a:rPr>
              <a:t>B. Williams et al. </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Guía ESC/ESH 2018 sobre el diagnóstico y tratamiento de la hipertensión Arterial </a:t>
            </a:r>
            <a:r>
              <a:rPr kumimoji="0" lang="it-IT" sz="1000" b="0" i="0" u="none" strike="noStrike" kern="1200" cap="none" spc="0" normalizeH="0" baseline="0" noProof="0">
                <a:ln>
                  <a:noFill/>
                </a:ln>
                <a:solidFill>
                  <a:schemeClr val="tx1">
                    <a:lumMod val="50000"/>
                    <a:lumOff val="50000"/>
                  </a:schemeClr>
                </a:solidFill>
                <a:effectLst/>
                <a:uLnTx/>
                <a:uFillTx/>
                <a:ea typeface="+mn-ea"/>
                <a:cs typeface="+mn-cs"/>
              </a:rPr>
              <a:t>Rev Esp Cardiol. 2019;72(2):160.e1-e78</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Elmets</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et al. Joint AAD-NPF guidelines of care for the management and treatment of psoriasis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with</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awareness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and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attention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to</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comorbidities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de-DE" sz="1000" b="0" i="0" u="none" strike="noStrike" kern="1200" cap="none" spc="0" normalizeH="0" baseline="0" noProof="0">
                <a:ln>
                  <a:noFill/>
                </a:ln>
                <a:solidFill>
                  <a:schemeClr val="tx1">
                    <a:lumMod val="50000"/>
                    <a:lumOff val="50000"/>
                  </a:schemeClr>
                </a:solidFill>
                <a:effectLst/>
                <a:uLnTx/>
                <a:uFillTx/>
                <a:ea typeface="+mn-ea"/>
                <a:cs typeface="+mn-cs"/>
              </a:rPr>
              <a:t>J Am Acad Dermatol 2019;80:1073-113.</a:t>
            </a: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p:txBody>
      </p:sp>
      <p:sp>
        <p:nvSpPr>
          <p:cNvPr id="10" name="CuadroTexto 9">
            <a:extLst>
              <a:ext uri="{FF2B5EF4-FFF2-40B4-BE49-F238E27FC236}">
                <a16:creationId xmlns:a16="http://schemas.microsoft.com/office/drawing/2014/main" id="{C9E32154-0BFC-42B9-D078-6D1F437C8D1C}"/>
              </a:ext>
            </a:extLst>
          </p:cNvPr>
          <p:cNvSpPr txBox="1"/>
          <p:nvPr/>
        </p:nvSpPr>
        <p:spPr>
          <a:xfrm>
            <a:off x="3091218" y="1295206"/>
            <a:ext cx="5111087" cy="323165"/>
          </a:xfrm>
          <a:prstGeom prst="rect">
            <a:avLst/>
          </a:prstGeom>
          <a:noFill/>
        </p:spPr>
        <p:txBody>
          <a:bodyPr wrap="square" rtlCol="0">
            <a:spAutoFit/>
          </a:bodyPr>
          <a:lstStyle/>
          <a:p>
            <a:pPr algn="ctr"/>
            <a:r>
              <a:rPr lang="es-ES" sz="1500" dirty="0">
                <a:solidFill>
                  <a:srgbClr val="006782"/>
                </a:solidFill>
                <a:latin typeface="Arial" panose="020B0604020202020204" pitchFamily="34" charset="0"/>
                <a:cs typeface="Arial" panose="020B0604020202020204" pitchFamily="34" charset="0"/>
              </a:rPr>
              <a:t>Clasificación de la HTA</a:t>
            </a:r>
          </a:p>
        </p:txBody>
      </p:sp>
    </p:spTree>
    <p:extLst>
      <p:ext uri="{BB962C8B-B14F-4D97-AF65-F5344CB8AC3E}">
        <p14:creationId xmlns:p14="http://schemas.microsoft.com/office/powerpoint/2010/main" val="3718384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728435-E138-FB4B-FDFA-2FC7759B7E16}"/>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502265E5-B416-1728-3450-4C4BF78E892F}"/>
              </a:ext>
            </a:extLst>
          </p:cNvPr>
          <p:cNvSpPr>
            <a:spLocks noGrp="1"/>
          </p:cNvSpPr>
          <p:nvPr>
            <p:ph idx="1"/>
          </p:nvPr>
        </p:nvSpPr>
        <p:spPr>
          <a:xfrm>
            <a:off x="869812" y="1293812"/>
            <a:ext cx="5683897" cy="1304767"/>
          </a:xfrm>
        </p:spPr>
        <p:txBody>
          <a:bodyPr vert="horz" lIns="91440" tIns="45720" rIns="91440" bIns="45720" rtlCol="0" anchor="t">
            <a:normAutofit/>
          </a:bodyPr>
          <a:lstStyle/>
          <a:p>
            <a:r>
              <a:rPr lang="es-ES" sz="1900" dirty="0">
                <a:latin typeface="Arial"/>
                <a:cs typeface="Arial"/>
              </a:rPr>
              <a:t>Para el tratamiento de la HTA en el paciente con  psoriasis seguiremos el esquema general de tratamiento propuesto por la guía europea de HTA según el RCV del paciente.</a:t>
            </a:r>
            <a:endParaRPr lang="es-ES" dirty="0"/>
          </a:p>
        </p:txBody>
      </p:sp>
      <p:sp>
        <p:nvSpPr>
          <p:cNvPr id="4" name="Marcador de texto 3">
            <a:extLst>
              <a:ext uri="{FF2B5EF4-FFF2-40B4-BE49-F238E27FC236}">
                <a16:creationId xmlns:a16="http://schemas.microsoft.com/office/drawing/2014/main" id="{1B954C68-E17D-ADF8-4DBD-2DE4F658322F}"/>
              </a:ext>
            </a:extLst>
          </p:cNvPr>
          <p:cNvSpPr>
            <a:spLocks noGrp="1"/>
          </p:cNvSpPr>
          <p:nvPr>
            <p:ph type="body" sz="quarter" idx="13"/>
          </p:nvPr>
        </p:nvSpPr>
        <p:spPr/>
        <p:txBody>
          <a:bodyPr/>
          <a:lstStyle/>
          <a:p>
            <a:r>
              <a:rPr lang="es-ES" dirty="0">
                <a:latin typeface="Arial"/>
                <a:cs typeface="Arial"/>
              </a:rPr>
              <a:t>Psoriasis e hipertensión arterial</a:t>
            </a:r>
          </a:p>
          <a:p>
            <a:endParaRPr lang="es-ES"/>
          </a:p>
        </p:txBody>
      </p:sp>
      <p:pic>
        <p:nvPicPr>
          <p:cNvPr id="10" name="Imagen 9">
            <a:extLst>
              <a:ext uri="{FF2B5EF4-FFF2-40B4-BE49-F238E27FC236}">
                <a16:creationId xmlns:a16="http://schemas.microsoft.com/office/drawing/2014/main" id="{7F51699A-9FA5-BD7E-4554-A30D3113FFFC}"/>
              </a:ext>
            </a:extLst>
          </p:cNvPr>
          <p:cNvPicPr>
            <a:picLocks noChangeAspect="1"/>
          </p:cNvPicPr>
          <p:nvPr/>
        </p:nvPicPr>
        <p:blipFill>
          <a:blip r:embed="rId2"/>
          <a:stretch>
            <a:fillRect/>
          </a:stretch>
        </p:blipFill>
        <p:spPr>
          <a:xfrm>
            <a:off x="882009" y="2751801"/>
            <a:ext cx="5398461" cy="2877202"/>
          </a:xfrm>
          <a:prstGeom prst="rect">
            <a:avLst/>
          </a:prstGeom>
        </p:spPr>
      </p:pic>
      <p:sp>
        <p:nvSpPr>
          <p:cNvPr id="11" name="Marcador de contenido 2">
            <a:extLst>
              <a:ext uri="{FF2B5EF4-FFF2-40B4-BE49-F238E27FC236}">
                <a16:creationId xmlns:a16="http://schemas.microsoft.com/office/drawing/2014/main" id="{3D479D2F-C56F-D953-4A30-E7DB952660A8}"/>
              </a:ext>
            </a:extLst>
          </p:cNvPr>
          <p:cNvSpPr txBox="1">
            <a:spLocks/>
          </p:cNvSpPr>
          <p:nvPr/>
        </p:nvSpPr>
        <p:spPr>
          <a:xfrm>
            <a:off x="6680087" y="1295704"/>
            <a:ext cx="5511913" cy="2867442"/>
          </a:xfrm>
          <a:prstGeom prst="rect">
            <a:avLst/>
          </a:prstGeom>
        </p:spPr>
        <p:txBody>
          <a:bodyPr vert="horz" lIns="91440" tIns="45720" rIns="91440" bIns="45720" rtlCol="0" anchor="t">
            <a:normAutofit/>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400"/>
              </a:lnSpc>
              <a:spcBef>
                <a:spcPts val="1000"/>
              </a:spcBef>
              <a:spcAft>
                <a:spcPts val="0"/>
              </a:spcAft>
              <a:buClr>
                <a:srgbClr val="AAC1E6"/>
              </a:buClr>
              <a:buSzTx/>
              <a:buFont typeface="Arial" panose="020B0604020202020204" pitchFamily="34" charset="0"/>
              <a:buChar char="•"/>
              <a:tabLst/>
              <a:defRPr/>
            </a:pPr>
            <a:r>
              <a:rPr kumimoji="0" lang="es-ES" sz="2000" b="1" i="0" u="none" strike="noStrike" kern="1200" cap="none" spc="0" normalizeH="0" baseline="0" noProof="0" dirty="0">
                <a:ln>
                  <a:noFill/>
                </a:ln>
                <a:solidFill>
                  <a:srgbClr val="006782"/>
                </a:solidFill>
                <a:effectLst/>
                <a:uLnTx/>
                <a:uFillTx/>
              </a:rPr>
              <a:t>Objetivo de tratamiento:</a:t>
            </a:r>
          </a:p>
          <a:p>
            <a:pPr lvl="1">
              <a:defRPr/>
            </a:pPr>
            <a:r>
              <a:rPr kumimoji="0" lang="es-ES" sz="1800" b="0" i="0" u="none" strike="noStrike" kern="1200" cap="none" spc="0" normalizeH="0" baseline="0" noProof="0" dirty="0">
                <a:ln>
                  <a:noFill/>
                </a:ln>
                <a:solidFill>
                  <a:srgbClr val="006782"/>
                </a:solidFill>
                <a:effectLst/>
                <a:uLnTx/>
                <a:uFillTx/>
                <a:latin typeface="Arial"/>
                <a:cs typeface="Arial"/>
              </a:rPr>
              <a:t>PA &lt; 140/90 </a:t>
            </a:r>
            <a:r>
              <a:rPr kumimoji="0" lang="es-ES" sz="1800" b="0" i="0" u="none" strike="noStrike" kern="1200" cap="none" spc="0" normalizeH="0" baseline="0" noProof="0" dirty="0" err="1">
                <a:ln>
                  <a:noFill/>
                </a:ln>
                <a:solidFill>
                  <a:srgbClr val="006782"/>
                </a:solidFill>
                <a:effectLst/>
                <a:uLnTx/>
                <a:uFillTx/>
                <a:latin typeface="Arial"/>
                <a:cs typeface="Arial"/>
              </a:rPr>
              <a:t>mmHg</a:t>
            </a:r>
            <a:r>
              <a:rPr kumimoji="0" lang="es-ES" sz="1800" b="0" i="0" u="none" strike="noStrike" kern="1200" cap="none" spc="0" normalizeH="0" baseline="0" noProof="0" dirty="0">
                <a:ln>
                  <a:noFill/>
                </a:ln>
                <a:solidFill>
                  <a:srgbClr val="006782"/>
                </a:solidFill>
                <a:effectLst/>
                <a:uLnTx/>
                <a:uFillTx/>
                <a:latin typeface="Arial"/>
                <a:cs typeface="Arial"/>
              </a:rPr>
              <a:t> en todos los pacientes</a:t>
            </a:r>
            <a:r>
              <a:rPr lang="es-ES" sz="1800" dirty="0">
                <a:latin typeface="Arial"/>
                <a:cs typeface="Arial"/>
              </a:rPr>
              <a:t>, </a:t>
            </a:r>
            <a:r>
              <a:rPr kumimoji="0" lang="es-ES" sz="1800" b="0" i="0" u="none" strike="noStrike" kern="1200" cap="none" spc="0" normalizeH="0" baseline="0" noProof="0" dirty="0">
                <a:ln>
                  <a:noFill/>
                </a:ln>
                <a:solidFill>
                  <a:srgbClr val="006782"/>
                </a:solidFill>
                <a:effectLst/>
                <a:uLnTx/>
                <a:uFillTx/>
                <a:latin typeface="Arial"/>
                <a:cs typeface="Arial"/>
              </a:rPr>
              <a:t>siempre que el tratamiento se tolere bien.</a:t>
            </a:r>
            <a:endParaRPr lang="es-ES" sz="1800" b="0" i="0" u="none" strike="noStrike" kern="1200" cap="none" spc="0" normalizeH="0" baseline="0" noProof="0" dirty="0">
              <a:ln>
                <a:noFill/>
              </a:ln>
              <a:solidFill>
                <a:srgbClr val="006782"/>
              </a:solidFill>
              <a:effectLst/>
              <a:uLnTx/>
              <a:uFillTx/>
              <a:latin typeface="Arial"/>
              <a:cs typeface="Arial"/>
            </a:endParaRPr>
          </a:p>
        </p:txBody>
      </p:sp>
      <p:pic>
        <p:nvPicPr>
          <p:cNvPr id="13" name="Imagen 12">
            <a:extLst>
              <a:ext uri="{FF2B5EF4-FFF2-40B4-BE49-F238E27FC236}">
                <a16:creationId xmlns:a16="http://schemas.microsoft.com/office/drawing/2014/main" id="{2D213119-15C1-C8F3-99A0-2F44B2DE23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30361" y="2826015"/>
            <a:ext cx="5398461" cy="2704672"/>
          </a:xfrm>
          <a:prstGeom prst="rect">
            <a:avLst/>
          </a:prstGeom>
        </p:spPr>
      </p:pic>
      <p:sp>
        <p:nvSpPr>
          <p:cNvPr id="14" name="CuadroTexto 13">
            <a:extLst>
              <a:ext uri="{FF2B5EF4-FFF2-40B4-BE49-F238E27FC236}">
                <a16:creationId xmlns:a16="http://schemas.microsoft.com/office/drawing/2014/main" id="{39E54942-3C99-0CEF-8465-460995F508C3}"/>
              </a:ext>
            </a:extLst>
          </p:cNvPr>
          <p:cNvSpPr txBox="1"/>
          <p:nvPr/>
        </p:nvSpPr>
        <p:spPr>
          <a:xfrm>
            <a:off x="357052" y="6256018"/>
            <a:ext cx="1101896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chemeClr val="tx1">
                    <a:lumMod val="50000"/>
                    <a:lumOff val="50000"/>
                  </a:schemeClr>
                </a:solidFill>
                <a:effectLst/>
                <a:uLnTx/>
                <a:uFillTx/>
                <a:ea typeface="+mn-ea"/>
                <a:cs typeface="+mn-cs"/>
              </a:rPr>
              <a:t>B. Williams et al. </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Guía ESC/ESH 2018 sobre el diagnóstico y tratamiento de la hipertensión Arterial </a:t>
            </a:r>
            <a:r>
              <a:rPr kumimoji="0" lang="it-IT" sz="1000" b="0" i="0" u="none" strike="noStrike" kern="1200" cap="none" spc="0" normalizeH="0" baseline="0" noProof="0">
                <a:ln>
                  <a:noFill/>
                </a:ln>
                <a:solidFill>
                  <a:schemeClr val="tx1">
                    <a:lumMod val="50000"/>
                    <a:lumOff val="50000"/>
                  </a:schemeClr>
                </a:solidFill>
                <a:effectLst/>
                <a:uLnTx/>
                <a:uFillTx/>
                <a:ea typeface="+mn-ea"/>
                <a:cs typeface="+mn-cs"/>
              </a:rPr>
              <a:t>Rev Esp Cardiol. 2019;72(2):160.e1-e78</a:t>
            </a: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p:txBody>
      </p:sp>
    </p:spTree>
    <p:extLst>
      <p:ext uri="{BB962C8B-B14F-4D97-AF65-F5344CB8AC3E}">
        <p14:creationId xmlns:p14="http://schemas.microsoft.com/office/powerpoint/2010/main" val="2983820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59415-825E-FA6B-BC47-00998742639C}"/>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345E0579-A685-86CE-A764-27299F493344}"/>
              </a:ext>
            </a:extLst>
          </p:cNvPr>
          <p:cNvSpPr>
            <a:spLocks noGrp="1"/>
          </p:cNvSpPr>
          <p:nvPr>
            <p:ph idx="1"/>
          </p:nvPr>
        </p:nvSpPr>
        <p:spPr>
          <a:xfrm>
            <a:off x="613517" y="1832346"/>
            <a:ext cx="11109605" cy="3330920"/>
          </a:xfrm>
        </p:spPr>
        <p:txBody>
          <a:bodyPr vert="horz" lIns="91440" tIns="45720" rIns="91440" bIns="45720" rtlCol="0" anchor="t">
            <a:normAutofit/>
          </a:bodyPr>
          <a:lstStyle/>
          <a:p>
            <a:r>
              <a:rPr lang="es-ES" dirty="0">
                <a:latin typeface="Arial"/>
                <a:cs typeface="Arial"/>
              </a:rPr>
              <a:t>No existe contraindicación para el uso de fármacos antihipertensivos en el paciente con psoriasis.</a:t>
            </a:r>
            <a:r>
              <a:rPr lang="es-ES" baseline="30000" dirty="0">
                <a:latin typeface="Arial"/>
                <a:cs typeface="Arial"/>
              </a:rPr>
              <a:t>(1)</a:t>
            </a:r>
            <a:endParaRPr lang="es-ES" dirty="0">
              <a:latin typeface="Arial"/>
              <a:cs typeface="Arial"/>
            </a:endParaRPr>
          </a:p>
          <a:p>
            <a:r>
              <a:rPr lang="es-ES" dirty="0"/>
              <a:t>Debemos tener en cuenta algunos aspectos:</a:t>
            </a:r>
          </a:p>
          <a:p>
            <a:pPr lvl="1"/>
            <a:r>
              <a:rPr lang="es-ES" b="1" dirty="0">
                <a:latin typeface="Arial"/>
                <a:cs typeface="Arial"/>
              </a:rPr>
              <a:t>Diuréticos tiazídicos: </a:t>
            </a:r>
            <a:r>
              <a:rPr lang="es-ES" dirty="0">
                <a:latin typeface="Arial"/>
                <a:cs typeface="Arial"/>
              </a:rPr>
              <a:t>evitar su uso en pacientes que van a ser sometidos a fototerapia, ya que incrementan la fotosensibilidad.</a:t>
            </a:r>
            <a:r>
              <a:rPr lang="es-ES" baseline="30000" dirty="0">
                <a:latin typeface="Arial"/>
                <a:cs typeface="Arial"/>
              </a:rPr>
              <a:t>(2)</a:t>
            </a:r>
          </a:p>
          <a:p>
            <a:pPr lvl="1"/>
            <a:r>
              <a:rPr lang="el-GR" b="1" dirty="0">
                <a:latin typeface="Arial"/>
                <a:cs typeface="Arial"/>
              </a:rPr>
              <a:t>Β</a:t>
            </a:r>
            <a:r>
              <a:rPr lang="es-ES" b="1" dirty="0">
                <a:latin typeface="Arial"/>
                <a:cs typeface="Arial"/>
              </a:rPr>
              <a:t> bloqueantes: </a:t>
            </a:r>
            <a:r>
              <a:rPr lang="es-ES" dirty="0">
                <a:latin typeface="Arial"/>
                <a:cs typeface="Arial"/>
              </a:rPr>
              <a:t>pueden agravar la psoriasis.</a:t>
            </a:r>
            <a:r>
              <a:rPr lang="es-ES" baseline="30000" dirty="0">
                <a:latin typeface="Arial"/>
                <a:cs typeface="Arial"/>
              </a:rPr>
              <a:t>(3)</a:t>
            </a:r>
          </a:p>
          <a:p>
            <a:pPr lvl="1"/>
            <a:r>
              <a:rPr lang="es-ES" b="1" dirty="0">
                <a:latin typeface="Arial"/>
                <a:cs typeface="Arial"/>
              </a:rPr>
              <a:t>IECA y ARAII: </a:t>
            </a:r>
            <a:r>
              <a:rPr lang="es-ES" dirty="0">
                <a:latin typeface="Arial"/>
                <a:cs typeface="Arial"/>
              </a:rPr>
              <a:t>puede empeorar la psoriasis. Es necesario monitorizar la función renal cuando se combinan con otros medicamentos de eliminación renal.</a:t>
            </a:r>
            <a:r>
              <a:rPr lang="es-ES" baseline="30000" dirty="0">
                <a:latin typeface="Arial"/>
                <a:cs typeface="Arial"/>
              </a:rPr>
              <a:t>(4)</a:t>
            </a:r>
          </a:p>
          <a:p>
            <a:pPr lvl="1"/>
            <a:r>
              <a:rPr lang="es-ES" b="1" dirty="0">
                <a:latin typeface="Arial"/>
                <a:cs typeface="Arial"/>
              </a:rPr>
              <a:t>Antagonistas del calcio: </a:t>
            </a:r>
            <a:r>
              <a:rPr lang="es-ES" dirty="0">
                <a:latin typeface="Arial"/>
                <a:cs typeface="Arial"/>
              </a:rPr>
              <a:t>pueden agravar la psoriasis.</a:t>
            </a:r>
            <a:endParaRPr lang="es-ES" dirty="0"/>
          </a:p>
        </p:txBody>
      </p:sp>
      <p:sp>
        <p:nvSpPr>
          <p:cNvPr id="4" name="Marcador de texto 3">
            <a:extLst>
              <a:ext uri="{FF2B5EF4-FFF2-40B4-BE49-F238E27FC236}">
                <a16:creationId xmlns:a16="http://schemas.microsoft.com/office/drawing/2014/main" id="{EC96EF19-DCE2-D51D-50DC-A442C2F10595}"/>
              </a:ext>
            </a:extLst>
          </p:cNvPr>
          <p:cNvSpPr>
            <a:spLocks noGrp="1"/>
          </p:cNvSpPr>
          <p:nvPr>
            <p:ph type="body" sz="quarter" idx="13"/>
          </p:nvPr>
        </p:nvSpPr>
        <p:spPr/>
        <p:txBody>
          <a:bodyPr/>
          <a:lstStyle/>
          <a:p>
            <a:r>
              <a:rPr lang="es-ES" dirty="0">
                <a:latin typeface="Arial"/>
                <a:cs typeface="Arial"/>
              </a:rPr>
              <a:t>Psoriasis e hipertensión arterial</a:t>
            </a:r>
          </a:p>
        </p:txBody>
      </p:sp>
      <p:sp>
        <p:nvSpPr>
          <p:cNvPr id="6" name="CuadroTexto 5">
            <a:extLst>
              <a:ext uri="{FF2B5EF4-FFF2-40B4-BE49-F238E27FC236}">
                <a16:creationId xmlns:a16="http://schemas.microsoft.com/office/drawing/2014/main" id="{FE702E69-0529-4863-47FD-EE33D959B638}"/>
              </a:ext>
            </a:extLst>
          </p:cNvPr>
          <p:cNvSpPr txBox="1"/>
          <p:nvPr/>
        </p:nvSpPr>
        <p:spPr>
          <a:xfrm>
            <a:off x="347017" y="5802048"/>
            <a:ext cx="11827565" cy="70788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Elmets</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et al. Joint AAD-NPF guidelines of care for the management and treatment of psoriasis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with</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awareness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and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attention</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to</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comorbidities</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a:t>
            </a:r>
            <a:r>
              <a:rPr kumimoji="0" lang="de-DE" sz="1000" b="0" i="0" u="none" strike="noStrike" kern="1200" cap="none" spc="0" normalizeH="0" baseline="0" noProof="0">
                <a:ln>
                  <a:noFill/>
                </a:ln>
                <a:solidFill>
                  <a:schemeClr val="tx1">
                    <a:lumMod val="50000"/>
                    <a:lumOff val="50000"/>
                  </a:schemeClr>
                </a:solidFill>
                <a:effectLst/>
                <a:uLnTx/>
                <a:uFillTx/>
                <a:ea typeface="+mn-ea"/>
                <a:cs typeface="+mn-cs"/>
              </a:rPr>
              <a:t>J Am Acad Dermatol 2019;80:1073-113.</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S. Gómez-Bernal et al. Fotosensibilidad por tiazidas. Actas </a:t>
            </a: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Dermosifiliogr</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2014;105(4):359---366</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O’Brien M, Koo J. The mechanism of lithium and beta-blocking agents in inducing and exacerbating psoriasis. J Drugs Dermatol. 2006;5(5):426-432</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deShazo</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et al. </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Addressing Hypertension in Patients With Psoriasis: Review and Recommendations. Journal of Psoriasis and Psoriatic Arthritis, 247553032093637. doi:10.1177/2475530320936373</a:t>
            </a: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p:txBody>
      </p:sp>
    </p:spTree>
    <p:extLst>
      <p:ext uri="{BB962C8B-B14F-4D97-AF65-F5344CB8AC3E}">
        <p14:creationId xmlns:p14="http://schemas.microsoft.com/office/powerpoint/2010/main" val="2336018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8408BA-A2D9-A54A-CA62-C5E79BB9368D}"/>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E75069E8-913F-56AF-55D9-DCF97901371B}"/>
              </a:ext>
            </a:extLst>
          </p:cNvPr>
          <p:cNvSpPr>
            <a:spLocks noGrp="1"/>
          </p:cNvSpPr>
          <p:nvPr>
            <p:ph idx="1"/>
          </p:nvPr>
        </p:nvSpPr>
        <p:spPr>
          <a:xfrm>
            <a:off x="992957" y="1341702"/>
            <a:ext cx="11109605" cy="2867442"/>
          </a:xfrm>
        </p:spPr>
        <p:txBody>
          <a:bodyPr vert="horz" lIns="91440" tIns="45720" rIns="91440" bIns="45720" rtlCol="0" anchor="t">
            <a:normAutofit/>
          </a:bodyPr>
          <a:lstStyle/>
          <a:p>
            <a:r>
              <a:rPr lang="es-ES" dirty="0">
                <a:latin typeface="Arial"/>
                <a:cs typeface="Arial"/>
              </a:rPr>
              <a:t>Los pacientes tratados con antihipertensivos tienen una mayor incidencia de psoriasis.</a:t>
            </a:r>
            <a:endParaRPr lang="es-ES" dirty="0"/>
          </a:p>
        </p:txBody>
      </p:sp>
      <p:sp>
        <p:nvSpPr>
          <p:cNvPr id="4" name="Marcador de texto 3">
            <a:extLst>
              <a:ext uri="{FF2B5EF4-FFF2-40B4-BE49-F238E27FC236}">
                <a16:creationId xmlns:a16="http://schemas.microsoft.com/office/drawing/2014/main" id="{47930A5B-D300-C893-D0BE-6522BCADEF9F}"/>
              </a:ext>
            </a:extLst>
          </p:cNvPr>
          <p:cNvSpPr>
            <a:spLocks noGrp="1"/>
          </p:cNvSpPr>
          <p:nvPr>
            <p:ph type="body" sz="quarter" idx="13"/>
          </p:nvPr>
        </p:nvSpPr>
        <p:spPr/>
        <p:txBody>
          <a:bodyPr/>
          <a:lstStyle/>
          <a:p>
            <a:r>
              <a:rPr lang="es-ES" dirty="0">
                <a:latin typeface="Arial"/>
                <a:cs typeface="Arial"/>
              </a:rPr>
              <a:t>Psoriasis e hipertensión arterial</a:t>
            </a:r>
          </a:p>
          <a:p>
            <a:endParaRPr lang="es-ES"/>
          </a:p>
        </p:txBody>
      </p:sp>
      <p:sp>
        <p:nvSpPr>
          <p:cNvPr id="11" name="CuadroTexto 10">
            <a:extLst>
              <a:ext uri="{FF2B5EF4-FFF2-40B4-BE49-F238E27FC236}">
                <a16:creationId xmlns:a16="http://schemas.microsoft.com/office/drawing/2014/main" id="{04B0E0F8-45BC-C6F8-3C93-C9FF3C933309}"/>
              </a:ext>
            </a:extLst>
          </p:cNvPr>
          <p:cNvSpPr txBox="1"/>
          <p:nvPr/>
        </p:nvSpPr>
        <p:spPr>
          <a:xfrm>
            <a:off x="357052" y="6312582"/>
            <a:ext cx="1101896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lumMod val="50000"/>
                    <a:lumOff val="50000"/>
                  </a:schemeClr>
                </a:solidFill>
                <a:effectLst/>
                <a:uLnTx/>
                <a:uFillTx/>
                <a:ea typeface="+mn-ea"/>
                <a:cs typeface="+mn-cs"/>
              </a:rPr>
              <a:t>Song et al. </a:t>
            </a:r>
            <a:r>
              <a:rPr kumimoji="0" lang="en-US" sz="1000" b="0" i="0" u="none" strike="noStrike" kern="1200" cap="none" spc="0" normalizeH="0" baseline="0" noProof="0" dirty="0">
                <a:ln>
                  <a:noFill/>
                </a:ln>
                <a:solidFill>
                  <a:schemeClr val="tx1">
                    <a:lumMod val="50000"/>
                    <a:lumOff val="50000"/>
                  </a:schemeClr>
                </a:solidFill>
                <a:effectLst/>
                <a:uLnTx/>
                <a:uFillTx/>
                <a:ea typeface="+mn-ea"/>
                <a:cs typeface="+mn-cs"/>
              </a:rPr>
              <a:t>Antihypertensive drug use and psoriasis: A systematic review, </a:t>
            </a:r>
            <a:r>
              <a:rPr kumimoji="0" lang="es-ES" sz="1000" b="0" i="0" u="none" strike="noStrike" kern="1200" cap="none" spc="0" normalizeH="0" baseline="0" noProof="0" dirty="0">
                <a:ln>
                  <a:noFill/>
                </a:ln>
                <a:solidFill>
                  <a:schemeClr val="tx1">
                    <a:lumMod val="50000"/>
                    <a:lumOff val="50000"/>
                  </a:schemeClr>
                </a:solidFill>
                <a:effectLst/>
                <a:uLnTx/>
                <a:uFillTx/>
                <a:ea typeface="+mn-ea"/>
                <a:cs typeface="+mn-cs"/>
              </a:rPr>
              <a:t>meta- and </a:t>
            </a:r>
            <a:r>
              <a:rPr kumimoji="0" lang="es-ES" sz="1000" b="0" i="0" u="none" strike="noStrike" kern="1200" cap="none" spc="0" normalizeH="0" baseline="0" noProof="0" dirty="0" err="1">
                <a:ln>
                  <a:noFill/>
                </a:ln>
                <a:solidFill>
                  <a:schemeClr val="tx1">
                    <a:lumMod val="50000"/>
                    <a:lumOff val="50000"/>
                  </a:schemeClr>
                </a:solidFill>
                <a:effectLst/>
                <a:uLnTx/>
                <a:uFillTx/>
                <a:ea typeface="+mn-ea"/>
                <a:cs typeface="+mn-cs"/>
              </a:rPr>
              <a:t>network</a:t>
            </a:r>
            <a:r>
              <a:rPr kumimoji="0" lang="es-ES" sz="1000" b="0" i="0" u="none" strike="noStrike" kern="1200" cap="none" spc="0" normalizeH="0" baseline="0" noProof="0" dirty="0">
                <a:ln>
                  <a:noFill/>
                </a:ln>
                <a:solidFill>
                  <a:schemeClr val="tx1">
                    <a:lumMod val="50000"/>
                    <a:lumOff val="50000"/>
                  </a:schemeClr>
                </a:solidFill>
                <a:effectLst/>
                <a:uLnTx/>
                <a:uFillTx/>
                <a:ea typeface="+mn-ea"/>
                <a:cs typeface="+mn-cs"/>
              </a:rPr>
              <a:t> meta-análisis </a:t>
            </a:r>
            <a:r>
              <a:rPr kumimoji="0" lang="fr-FR" sz="1000" b="0" i="0" u="none" strike="noStrike" kern="1200" cap="none" spc="0" normalizeH="0" baseline="0" noProof="0" dirty="0">
                <a:ln>
                  <a:noFill/>
                </a:ln>
                <a:solidFill>
                  <a:schemeClr val="tx1">
                    <a:lumMod val="50000"/>
                    <a:lumOff val="50000"/>
                  </a:schemeClr>
                </a:solidFill>
                <a:effectLst/>
                <a:uLnTx/>
                <a:uFillTx/>
                <a:ea typeface="+mn-ea"/>
                <a:cs typeface="+mn-cs"/>
              </a:rPr>
              <a:t>Br J Clin </a:t>
            </a:r>
            <a:r>
              <a:rPr kumimoji="0" lang="fr-FR" sz="1000" b="0" i="0" u="none" strike="noStrike" kern="1200" cap="none" spc="0" normalizeH="0" baseline="0" noProof="0" dirty="0" err="1">
                <a:ln>
                  <a:noFill/>
                </a:ln>
                <a:solidFill>
                  <a:schemeClr val="tx1">
                    <a:lumMod val="50000"/>
                    <a:lumOff val="50000"/>
                  </a:schemeClr>
                </a:solidFill>
                <a:effectLst/>
                <a:uLnTx/>
                <a:uFillTx/>
                <a:ea typeface="+mn-ea"/>
                <a:cs typeface="+mn-cs"/>
              </a:rPr>
              <a:t>Pharmacol</a:t>
            </a:r>
            <a:r>
              <a:rPr kumimoji="0" lang="fr-FR" sz="1000" b="0" i="0" u="none" strike="noStrike" kern="1200" cap="none" spc="0" normalizeH="0" baseline="0" noProof="0" dirty="0">
                <a:ln>
                  <a:noFill/>
                </a:ln>
                <a:solidFill>
                  <a:schemeClr val="tx1">
                    <a:lumMod val="50000"/>
                    <a:lumOff val="50000"/>
                  </a:schemeClr>
                </a:solidFill>
                <a:effectLst/>
                <a:uLnTx/>
                <a:uFillTx/>
                <a:ea typeface="+mn-ea"/>
                <a:cs typeface="+mn-cs"/>
              </a:rPr>
              <a:t>. 2022;88:933–941.</a:t>
            </a:r>
            <a:endParaRPr kumimoji="0" lang="es-ES" sz="1000" b="0" i="0" u="none" strike="noStrike" kern="1200" cap="none" spc="0" normalizeH="0" baseline="0" noProof="0" dirty="0">
              <a:ln>
                <a:noFill/>
              </a:ln>
              <a:solidFill>
                <a:schemeClr val="tx1">
                  <a:lumMod val="50000"/>
                  <a:lumOff val="50000"/>
                </a:schemeClr>
              </a:solidFill>
              <a:effectLst/>
              <a:uLnTx/>
              <a:uFillTx/>
              <a:ea typeface="+mn-ea"/>
              <a:cs typeface="+mn-cs"/>
            </a:endParaRPr>
          </a:p>
        </p:txBody>
      </p:sp>
      <p:grpSp>
        <p:nvGrpSpPr>
          <p:cNvPr id="23" name="Grupo 22">
            <a:extLst>
              <a:ext uri="{FF2B5EF4-FFF2-40B4-BE49-F238E27FC236}">
                <a16:creationId xmlns:a16="http://schemas.microsoft.com/office/drawing/2014/main" id="{C3C9E414-BC9A-122A-4044-66B9B6028788}"/>
              </a:ext>
            </a:extLst>
          </p:cNvPr>
          <p:cNvGrpSpPr/>
          <p:nvPr/>
        </p:nvGrpSpPr>
        <p:grpSpPr>
          <a:xfrm>
            <a:off x="1506997" y="1811254"/>
            <a:ext cx="9178005" cy="4437958"/>
            <a:chOff x="2685124" y="3725920"/>
            <a:chExt cx="9178005" cy="4437958"/>
          </a:xfrm>
        </p:grpSpPr>
        <p:grpSp>
          <p:nvGrpSpPr>
            <p:cNvPr id="21" name="Grupo 20">
              <a:extLst>
                <a:ext uri="{FF2B5EF4-FFF2-40B4-BE49-F238E27FC236}">
                  <a16:creationId xmlns:a16="http://schemas.microsoft.com/office/drawing/2014/main" id="{35E00378-D70B-358F-5DC8-3490B7E298ED}"/>
                </a:ext>
              </a:extLst>
            </p:cNvPr>
            <p:cNvGrpSpPr/>
            <p:nvPr/>
          </p:nvGrpSpPr>
          <p:grpSpPr>
            <a:xfrm>
              <a:off x="2685124" y="3725920"/>
              <a:ext cx="9178005" cy="4437958"/>
              <a:chOff x="3217061" y="259897"/>
              <a:chExt cx="9178005" cy="4437958"/>
            </a:xfrm>
          </p:grpSpPr>
          <p:grpSp>
            <p:nvGrpSpPr>
              <p:cNvPr id="19" name="Grupo 18">
                <a:extLst>
                  <a:ext uri="{FF2B5EF4-FFF2-40B4-BE49-F238E27FC236}">
                    <a16:creationId xmlns:a16="http://schemas.microsoft.com/office/drawing/2014/main" id="{FCE17787-160F-3272-D173-533533AF2324}"/>
                  </a:ext>
                </a:extLst>
              </p:cNvPr>
              <p:cNvGrpSpPr/>
              <p:nvPr/>
            </p:nvGrpSpPr>
            <p:grpSpPr>
              <a:xfrm>
                <a:off x="3217061" y="259897"/>
                <a:ext cx="9178005" cy="4437958"/>
                <a:chOff x="3217061" y="259897"/>
                <a:chExt cx="9178005" cy="4437958"/>
              </a:xfrm>
            </p:grpSpPr>
            <p:grpSp>
              <p:nvGrpSpPr>
                <p:cNvPr id="16" name="Grupo 15">
                  <a:extLst>
                    <a:ext uri="{FF2B5EF4-FFF2-40B4-BE49-F238E27FC236}">
                      <a16:creationId xmlns:a16="http://schemas.microsoft.com/office/drawing/2014/main" id="{50FE4F81-6092-B26A-8A50-04BB365214B5}"/>
                    </a:ext>
                  </a:extLst>
                </p:cNvPr>
                <p:cNvGrpSpPr/>
                <p:nvPr/>
              </p:nvGrpSpPr>
              <p:grpSpPr>
                <a:xfrm>
                  <a:off x="3217061" y="259897"/>
                  <a:ext cx="9178005" cy="4437958"/>
                  <a:chOff x="3217061" y="259897"/>
                  <a:chExt cx="9178005" cy="4437958"/>
                </a:xfrm>
              </p:grpSpPr>
              <p:pic>
                <p:nvPicPr>
                  <p:cNvPr id="14" name="Imagen 13">
                    <a:extLst>
                      <a:ext uri="{FF2B5EF4-FFF2-40B4-BE49-F238E27FC236}">
                        <a16:creationId xmlns:a16="http://schemas.microsoft.com/office/drawing/2014/main" id="{3E0DB3C8-7120-DC0F-4C87-E04F41931617}"/>
                      </a:ext>
                    </a:extLst>
                  </p:cNvPr>
                  <p:cNvPicPr>
                    <a:picLocks noChangeAspect="1"/>
                  </p:cNvPicPr>
                  <p:nvPr/>
                </p:nvPicPr>
                <p:blipFill>
                  <a:blip r:embed="rId3"/>
                  <a:stretch>
                    <a:fillRect/>
                  </a:stretch>
                </p:blipFill>
                <p:spPr>
                  <a:xfrm>
                    <a:off x="3217061" y="259897"/>
                    <a:ext cx="9178005" cy="4437958"/>
                  </a:xfrm>
                  <a:prstGeom prst="rect">
                    <a:avLst/>
                  </a:prstGeom>
                </p:spPr>
              </p:pic>
              <p:sp>
                <p:nvSpPr>
                  <p:cNvPr id="15" name="Rectángulo: esquinas redondeadas 14">
                    <a:extLst>
                      <a:ext uri="{FF2B5EF4-FFF2-40B4-BE49-F238E27FC236}">
                        <a16:creationId xmlns:a16="http://schemas.microsoft.com/office/drawing/2014/main" id="{DC8B5B88-BE27-1263-D375-E95F7AD594CF}"/>
                      </a:ext>
                    </a:extLst>
                  </p:cNvPr>
                  <p:cNvSpPr/>
                  <p:nvPr/>
                </p:nvSpPr>
                <p:spPr>
                  <a:xfrm>
                    <a:off x="3285244" y="1566306"/>
                    <a:ext cx="3849756" cy="112812"/>
                  </a:xfrm>
                  <a:prstGeom prst="round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ángulo: esquinas redondeadas 16">
                  <a:extLst>
                    <a:ext uri="{FF2B5EF4-FFF2-40B4-BE49-F238E27FC236}">
                      <a16:creationId xmlns:a16="http://schemas.microsoft.com/office/drawing/2014/main" id="{BB8C13F7-6063-46AB-2F0C-D717445B3B8D}"/>
                    </a:ext>
                  </a:extLst>
                </p:cNvPr>
                <p:cNvSpPr/>
                <p:nvPr/>
              </p:nvSpPr>
              <p:spPr>
                <a:xfrm>
                  <a:off x="3285244" y="3945424"/>
                  <a:ext cx="3849756" cy="133248"/>
                </a:xfrm>
                <a:prstGeom prst="round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Rectángulo: esquinas redondeadas 19">
                <a:extLst>
                  <a:ext uri="{FF2B5EF4-FFF2-40B4-BE49-F238E27FC236}">
                    <a16:creationId xmlns:a16="http://schemas.microsoft.com/office/drawing/2014/main" id="{52EF4265-FCEE-1798-200C-9D8CE7A19095}"/>
                  </a:ext>
                </a:extLst>
              </p:cNvPr>
              <p:cNvSpPr/>
              <p:nvPr/>
            </p:nvSpPr>
            <p:spPr>
              <a:xfrm>
                <a:off x="7975834" y="3881439"/>
                <a:ext cx="3849756" cy="133248"/>
              </a:xfrm>
              <a:prstGeom prst="round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ángulo: esquinas redondeadas 21">
              <a:extLst>
                <a:ext uri="{FF2B5EF4-FFF2-40B4-BE49-F238E27FC236}">
                  <a16:creationId xmlns:a16="http://schemas.microsoft.com/office/drawing/2014/main" id="{64D62938-8E85-2EFD-280A-8FBBE4D929FD}"/>
                </a:ext>
              </a:extLst>
            </p:cNvPr>
            <p:cNvSpPr/>
            <p:nvPr/>
          </p:nvSpPr>
          <p:spPr>
            <a:xfrm>
              <a:off x="7385775" y="5277542"/>
              <a:ext cx="3849756" cy="133248"/>
            </a:xfrm>
            <a:prstGeom prst="round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033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616FD-C83C-DEFF-C5D9-78683607EA75}"/>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0AC56678-B0BB-D197-EB5F-6110BC8CA563}"/>
              </a:ext>
            </a:extLst>
          </p:cNvPr>
          <p:cNvSpPr>
            <a:spLocks noGrp="1"/>
          </p:cNvSpPr>
          <p:nvPr>
            <p:ph idx="1"/>
          </p:nvPr>
        </p:nvSpPr>
        <p:spPr>
          <a:xfrm>
            <a:off x="961800" y="1293812"/>
            <a:ext cx="11308577" cy="4797804"/>
          </a:xfrm>
        </p:spPr>
        <p:txBody>
          <a:bodyPr vert="horz" lIns="91440" tIns="45720" rIns="91440" bIns="45720" rtlCol="0" anchor="t">
            <a:normAutofit/>
          </a:bodyPr>
          <a:lstStyle/>
          <a:p>
            <a:r>
              <a:rPr lang="es-ES" sz="1600" dirty="0">
                <a:latin typeface="Arial"/>
                <a:cs typeface="Arial"/>
              </a:rPr>
              <a:t>Tratamientos para la psoriasis que pueden agravar la hipertensión:</a:t>
            </a:r>
          </a:p>
          <a:p>
            <a:pPr lvl="1"/>
            <a:r>
              <a:rPr lang="es-ES" sz="1600" b="1" dirty="0">
                <a:latin typeface="Arial"/>
                <a:cs typeface="Arial"/>
              </a:rPr>
              <a:t>Ciclosporina: </a:t>
            </a:r>
            <a:endParaRPr lang="es-ES" sz="1600" b="1" dirty="0"/>
          </a:p>
          <a:p>
            <a:pPr lvl="2"/>
            <a:r>
              <a:rPr lang="es-ES" sz="1600" dirty="0">
                <a:latin typeface="Arial"/>
                <a:cs typeface="Arial"/>
              </a:rPr>
              <a:t>Puede inducir o empeorar la HTA. </a:t>
            </a:r>
            <a:endParaRPr lang="es-ES" sz="1600" dirty="0"/>
          </a:p>
          <a:p>
            <a:pPr lvl="2"/>
            <a:r>
              <a:rPr lang="es-ES" sz="1600" dirty="0">
                <a:latin typeface="Arial"/>
                <a:cs typeface="Arial"/>
              </a:rPr>
              <a:t>Hay estudios en los que se evidencia que hasta un 27,4 % de los pacientes tratados con el fármaco desarrollan HTA.</a:t>
            </a:r>
            <a:r>
              <a:rPr lang="es-ES" sz="1600" baseline="30000" dirty="0">
                <a:latin typeface="Arial"/>
                <a:cs typeface="Arial"/>
              </a:rPr>
              <a:t>(1)</a:t>
            </a:r>
          </a:p>
          <a:p>
            <a:pPr lvl="2"/>
            <a:r>
              <a:rPr lang="es-ES" sz="1600" dirty="0">
                <a:latin typeface="Arial"/>
                <a:cs typeface="Arial"/>
              </a:rPr>
              <a:t>El tratamiento de elección en la HTA inducida por ciclosporina son los antagonistas del Ca </a:t>
            </a:r>
            <a:r>
              <a:rPr lang="es-ES" sz="1600" dirty="0" err="1">
                <a:latin typeface="Arial"/>
                <a:cs typeface="Arial"/>
              </a:rPr>
              <a:t>dihidropiridínicos</a:t>
            </a:r>
            <a:r>
              <a:rPr lang="es-ES" sz="1600" dirty="0">
                <a:latin typeface="Arial"/>
                <a:cs typeface="Arial"/>
              </a:rPr>
              <a:t> (amlodipino).</a:t>
            </a:r>
            <a:r>
              <a:rPr lang="es-ES" sz="1600" baseline="30000" dirty="0">
                <a:latin typeface="Arial"/>
                <a:cs typeface="Arial"/>
              </a:rPr>
              <a:t>(2)</a:t>
            </a:r>
          </a:p>
          <a:p>
            <a:pPr lvl="2"/>
            <a:r>
              <a:rPr lang="es-ES" sz="1600" dirty="0">
                <a:latin typeface="Arial"/>
                <a:cs typeface="Arial"/>
              </a:rPr>
              <a:t>El uso concomitante de ciclosporina e IECA se asocia a un empeoramiento del filtrado renal y puede potenciar la nefrotoxicidad inducida por ciclosporina y la hiperpotasemia.</a:t>
            </a:r>
            <a:r>
              <a:rPr lang="es-ES" sz="1600" baseline="30000" dirty="0">
                <a:latin typeface="Arial"/>
                <a:cs typeface="Arial"/>
              </a:rPr>
              <a:t>(2)</a:t>
            </a:r>
          </a:p>
          <a:p>
            <a:pPr lvl="1"/>
            <a:r>
              <a:rPr lang="es-ES" sz="1600" b="1" dirty="0">
                <a:latin typeface="Arial"/>
                <a:cs typeface="Arial"/>
              </a:rPr>
              <a:t>Metotrexato: </a:t>
            </a:r>
            <a:endParaRPr lang="es-ES" sz="1600" b="1" dirty="0"/>
          </a:p>
          <a:p>
            <a:pPr lvl="2"/>
            <a:r>
              <a:rPr lang="es-ES" sz="1600" dirty="0">
                <a:latin typeface="Arial"/>
                <a:cs typeface="Arial"/>
              </a:rPr>
              <a:t>No se asocia con el desarrollo de HTA, pero sí con el desarrollo de nefrotoxicidad.</a:t>
            </a:r>
            <a:endParaRPr lang="es-ES" sz="1600"/>
          </a:p>
          <a:p>
            <a:pPr lvl="2"/>
            <a:r>
              <a:rPr lang="es-ES" sz="1600" dirty="0">
                <a:latin typeface="Arial"/>
                <a:cs typeface="Arial"/>
              </a:rPr>
              <a:t>Está justificada una monitorización frecuente de la toxicidad del metotrexato en pacientes con HTA, especialmente si están tomando antihipertensivos como IECA o diuréticos.</a:t>
            </a:r>
          </a:p>
        </p:txBody>
      </p:sp>
      <p:sp>
        <p:nvSpPr>
          <p:cNvPr id="4" name="Marcador de texto 3">
            <a:extLst>
              <a:ext uri="{FF2B5EF4-FFF2-40B4-BE49-F238E27FC236}">
                <a16:creationId xmlns:a16="http://schemas.microsoft.com/office/drawing/2014/main" id="{8842178D-23BC-4C87-9B95-A354216296CE}"/>
              </a:ext>
            </a:extLst>
          </p:cNvPr>
          <p:cNvSpPr>
            <a:spLocks noGrp="1"/>
          </p:cNvSpPr>
          <p:nvPr>
            <p:ph type="body" sz="quarter" idx="13"/>
          </p:nvPr>
        </p:nvSpPr>
        <p:spPr/>
        <p:txBody>
          <a:bodyPr/>
          <a:lstStyle/>
          <a:p>
            <a:r>
              <a:rPr lang="es-ES" dirty="0">
                <a:latin typeface="Arial"/>
                <a:cs typeface="Arial"/>
              </a:rPr>
              <a:t>Psoriasis e hipertensión arterial</a:t>
            </a:r>
            <a:endParaRPr lang="es-ES" dirty="0"/>
          </a:p>
          <a:p>
            <a:endParaRPr lang="es-ES"/>
          </a:p>
        </p:txBody>
      </p:sp>
      <p:sp>
        <p:nvSpPr>
          <p:cNvPr id="7" name="CuadroTexto 6">
            <a:extLst>
              <a:ext uri="{FF2B5EF4-FFF2-40B4-BE49-F238E27FC236}">
                <a16:creationId xmlns:a16="http://schemas.microsoft.com/office/drawing/2014/main" id="{25F10C35-1CFC-E882-3E04-354F03996F3B}"/>
              </a:ext>
            </a:extLst>
          </p:cNvPr>
          <p:cNvSpPr txBox="1"/>
          <p:nvPr/>
        </p:nvSpPr>
        <p:spPr>
          <a:xfrm>
            <a:off x="364435" y="6091616"/>
            <a:ext cx="11827565" cy="553998"/>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Ryan C, Amor KT, </a:t>
            </a: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Menter</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A. The use of cyclosporine in dermatology: part II. J Am </a:t>
            </a:r>
            <a:r>
              <a:rPr kumimoji="0" lang="en-US" sz="1000" b="0" i="0" u="none" strike="noStrike" kern="1200" cap="none" spc="0" normalizeH="0" baseline="0" noProof="0" err="1">
                <a:ln>
                  <a:noFill/>
                </a:ln>
                <a:solidFill>
                  <a:schemeClr val="tx1">
                    <a:lumMod val="50000"/>
                    <a:lumOff val="50000"/>
                  </a:schemeClr>
                </a:solidFill>
                <a:effectLst/>
                <a:uLnTx/>
                <a:uFillTx/>
                <a:ea typeface="+mn-ea"/>
                <a:cs typeface="+mn-cs"/>
              </a:rPr>
              <a:t>Acad</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 Dermatol. 2010;63(6):949-972; quiz </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973-944.</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ea typeface="+mn-ea"/>
                <a:cs typeface="+mn-cs"/>
              </a:rPr>
              <a:t>deShazo</a:t>
            </a:r>
            <a:r>
              <a:rPr kumimoji="0" lang="es-ES" sz="1000" b="0" i="0" u="none" strike="noStrike" kern="1200" cap="none" spc="0" normalizeH="0" baseline="0" noProof="0">
                <a:ln>
                  <a:noFill/>
                </a:ln>
                <a:solidFill>
                  <a:schemeClr val="tx1">
                    <a:lumMod val="50000"/>
                    <a:lumOff val="50000"/>
                  </a:schemeClr>
                </a:solidFill>
                <a:effectLst/>
                <a:uLnTx/>
                <a:uFillTx/>
                <a:ea typeface="+mn-ea"/>
                <a:cs typeface="+mn-cs"/>
              </a:rPr>
              <a:t> et al. </a:t>
            </a:r>
            <a:r>
              <a:rPr kumimoji="0" lang="en-US" sz="1000" b="0" i="0" u="none" strike="noStrike" kern="1200" cap="none" spc="0" normalizeH="0" baseline="0" noProof="0">
                <a:ln>
                  <a:noFill/>
                </a:ln>
                <a:solidFill>
                  <a:schemeClr val="tx1">
                    <a:lumMod val="50000"/>
                    <a:lumOff val="50000"/>
                  </a:schemeClr>
                </a:solidFill>
                <a:effectLst/>
                <a:uLnTx/>
                <a:uFillTx/>
                <a:ea typeface="+mn-ea"/>
                <a:cs typeface="+mn-cs"/>
              </a:rPr>
              <a:t>Addressing Hypertension in Patients With Psoriasis: Review and Recommendations. Journal of Psoriasis and Psoriatic Arthritis, 247553032093637. doi:10.1177/2475530320936373</a:t>
            </a: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ea typeface="+mn-ea"/>
              <a:cs typeface="+mn-cs"/>
            </a:endParaRPr>
          </a:p>
        </p:txBody>
      </p:sp>
    </p:spTree>
    <p:extLst>
      <p:ext uri="{BB962C8B-B14F-4D97-AF65-F5344CB8AC3E}">
        <p14:creationId xmlns:p14="http://schemas.microsoft.com/office/powerpoint/2010/main" val="2226479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616FD-C83C-DEFF-C5D9-78683607EA75}"/>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0AC56678-B0BB-D197-EB5F-6110BC8CA563}"/>
              </a:ext>
            </a:extLst>
          </p:cNvPr>
          <p:cNvSpPr>
            <a:spLocks noGrp="1"/>
          </p:cNvSpPr>
          <p:nvPr>
            <p:ph idx="1"/>
          </p:nvPr>
        </p:nvSpPr>
        <p:spPr>
          <a:xfrm>
            <a:off x="996634" y="1321902"/>
            <a:ext cx="11195366" cy="4731075"/>
          </a:xfrm>
        </p:spPr>
        <p:txBody>
          <a:bodyPr vert="horz" lIns="91440" tIns="45720" rIns="91440" bIns="45720" rtlCol="0" anchor="t">
            <a:noAutofit/>
          </a:bodyPr>
          <a:lstStyle/>
          <a:p>
            <a:r>
              <a:rPr lang="es-ES" sz="1600" dirty="0">
                <a:latin typeface="Arial"/>
                <a:cs typeface="Arial"/>
              </a:rPr>
              <a:t>Tratamientos para la psoriasis que pueden agravar la hipertensión:</a:t>
            </a:r>
            <a:r>
              <a:rPr lang="es-ES" sz="1600" baseline="30000" dirty="0">
                <a:latin typeface="Arial"/>
                <a:cs typeface="Arial"/>
              </a:rPr>
              <a:t>(1)</a:t>
            </a:r>
          </a:p>
          <a:p>
            <a:pPr lvl="1"/>
            <a:r>
              <a:rPr lang="es-ES" sz="1600" b="1" dirty="0">
                <a:latin typeface="Arial"/>
                <a:cs typeface="Arial"/>
              </a:rPr>
              <a:t>Corticoides tópicos:</a:t>
            </a:r>
            <a:r>
              <a:rPr lang="es-ES" sz="1600" baseline="30000" dirty="0">
                <a:latin typeface="Arial"/>
                <a:cs typeface="Arial"/>
              </a:rPr>
              <a:t>(1,2)</a:t>
            </a:r>
          </a:p>
          <a:p>
            <a:pPr lvl="2"/>
            <a:r>
              <a:rPr lang="es-ES" sz="1600" dirty="0">
                <a:latin typeface="Arial"/>
                <a:cs typeface="Arial"/>
              </a:rPr>
              <a:t>El uso de esteroides tópicos potentes sobre una gran superficie corporal puede causar HTA. No se debe exceder los 50 g/</a:t>
            </a:r>
            <a:r>
              <a:rPr lang="es-ES" sz="1600" dirty="0" err="1">
                <a:latin typeface="Arial"/>
                <a:cs typeface="Arial"/>
              </a:rPr>
              <a:t>sem</a:t>
            </a:r>
            <a:r>
              <a:rPr lang="es-ES" sz="1600" dirty="0">
                <a:latin typeface="Arial"/>
                <a:cs typeface="Arial"/>
              </a:rPr>
              <a:t>.</a:t>
            </a:r>
          </a:p>
          <a:p>
            <a:pPr lvl="1"/>
            <a:r>
              <a:rPr lang="es-ES" sz="1600" b="1" dirty="0">
                <a:latin typeface="Arial"/>
                <a:cs typeface="Arial"/>
              </a:rPr>
              <a:t>Corticoides sistémicos:</a:t>
            </a:r>
            <a:r>
              <a:rPr lang="es-ES" sz="1600" baseline="30000" dirty="0">
                <a:latin typeface="Arial"/>
                <a:cs typeface="Arial"/>
              </a:rPr>
              <a:t>(1,3)</a:t>
            </a:r>
          </a:p>
          <a:p>
            <a:pPr lvl="2"/>
            <a:r>
              <a:rPr lang="es-ES" sz="1600" dirty="0">
                <a:latin typeface="Arial"/>
                <a:cs typeface="Arial"/>
              </a:rPr>
              <a:t>Algunos pacientes con artritis psoriásica requieren ocasionalmente corticosteroides sistémicos.</a:t>
            </a:r>
            <a:endParaRPr lang="es-ES" sz="1600" dirty="0"/>
          </a:p>
          <a:p>
            <a:pPr lvl="2"/>
            <a:r>
              <a:rPr lang="es-ES" sz="1600" dirty="0">
                <a:latin typeface="Arial"/>
                <a:cs typeface="Arial"/>
              </a:rPr>
              <a:t>De elección, la metilprednisolona frente a la prednisona, por su menor efecto mineralocorticoide.</a:t>
            </a:r>
          </a:p>
          <a:p>
            <a:pPr lvl="1"/>
            <a:r>
              <a:rPr lang="es-ES" sz="1600" b="1" dirty="0">
                <a:latin typeface="Arial"/>
                <a:cs typeface="Arial"/>
              </a:rPr>
              <a:t>AINE:</a:t>
            </a:r>
            <a:r>
              <a:rPr lang="es-ES" sz="1600" baseline="30000" dirty="0">
                <a:latin typeface="Arial"/>
                <a:cs typeface="Arial"/>
              </a:rPr>
              <a:t>(1,3)</a:t>
            </a:r>
          </a:p>
          <a:p>
            <a:pPr lvl="2"/>
            <a:r>
              <a:rPr lang="es-ES" sz="1600" dirty="0">
                <a:latin typeface="Arial"/>
                <a:cs typeface="Arial"/>
              </a:rPr>
              <a:t>Usados para el control del dolor en pacientes con artritis psoriásica.</a:t>
            </a:r>
          </a:p>
          <a:p>
            <a:pPr lvl="2"/>
            <a:r>
              <a:rPr lang="es-ES" sz="1600" dirty="0">
                <a:latin typeface="Arial"/>
                <a:cs typeface="Arial"/>
              </a:rPr>
              <a:t>Se han observado aumentos de la presión arterial media de hasta 6 mm Hg en las dos semanas posteriores al inicio de los AINE.</a:t>
            </a:r>
          </a:p>
          <a:p>
            <a:pPr lvl="2"/>
            <a:r>
              <a:rPr lang="es-ES" sz="1600" dirty="0">
                <a:latin typeface="Arial"/>
                <a:cs typeface="Arial"/>
              </a:rPr>
              <a:t>Este efecto hipertensivo es mayor en pacientes con diabetes, con tasas de filtrado glomerular entre 40 y 60 ml/min/m</a:t>
            </a:r>
            <a:r>
              <a:rPr lang="es-ES" sz="1600" baseline="30000" dirty="0">
                <a:latin typeface="Arial"/>
                <a:cs typeface="Arial"/>
              </a:rPr>
              <a:t>2</a:t>
            </a:r>
            <a:r>
              <a:rPr lang="es-ES" sz="1600" dirty="0">
                <a:latin typeface="Arial"/>
                <a:cs typeface="Arial"/>
              </a:rPr>
              <a:t> o que toman IECA, ARAII o diuréticos.</a:t>
            </a:r>
          </a:p>
        </p:txBody>
      </p:sp>
      <p:sp>
        <p:nvSpPr>
          <p:cNvPr id="4" name="Marcador de texto 3">
            <a:extLst>
              <a:ext uri="{FF2B5EF4-FFF2-40B4-BE49-F238E27FC236}">
                <a16:creationId xmlns:a16="http://schemas.microsoft.com/office/drawing/2014/main" id="{8842178D-23BC-4C87-9B95-A354216296CE}"/>
              </a:ext>
            </a:extLst>
          </p:cNvPr>
          <p:cNvSpPr>
            <a:spLocks noGrp="1"/>
          </p:cNvSpPr>
          <p:nvPr>
            <p:ph type="body" sz="quarter" idx="13"/>
          </p:nvPr>
        </p:nvSpPr>
        <p:spPr/>
        <p:txBody>
          <a:bodyPr/>
          <a:lstStyle/>
          <a:p>
            <a:r>
              <a:rPr lang="es-ES" dirty="0">
                <a:latin typeface="Arial"/>
                <a:cs typeface="Arial"/>
              </a:rPr>
              <a:t>Psoriasis e hipertensión arterial</a:t>
            </a:r>
          </a:p>
          <a:p>
            <a:endParaRPr lang="es-ES"/>
          </a:p>
        </p:txBody>
      </p:sp>
      <p:sp>
        <p:nvSpPr>
          <p:cNvPr id="7" name="CuadroTexto 6">
            <a:extLst>
              <a:ext uri="{FF2B5EF4-FFF2-40B4-BE49-F238E27FC236}">
                <a16:creationId xmlns:a16="http://schemas.microsoft.com/office/drawing/2014/main" id="{25F10C35-1CFC-E882-3E04-354F03996F3B}"/>
              </a:ext>
            </a:extLst>
          </p:cNvPr>
          <p:cNvSpPr txBox="1"/>
          <p:nvPr/>
        </p:nvSpPr>
        <p:spPr>
          <a:xfrm>
            <a:off x="342633" y="6027371"/>
            <a:ext cx="11827565" cy="70788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AdvPAC5B"/>
                <a:ea typeface="+mn-ea"/>
                <a:cs typeface="+mn-cs"/>
              </a:rPr>
              <a:t>deShazo</a:t>
            </a:r>
            <a:r>
              <a:rPr kumimoji="0" lang="es-ES" sz="1000" b="0" i="0" u="none" strike="noStrike" kern="1200" cap="none" spc="0" normalizeH="0" baseline="0" noProof="0">
                <a:ln>
                  <a:noFill/>
                </a:ln>
                <a:solidFill>
                  <a:schemeClr val="tx1">
                    <a:lumMod val="50000"/>
                    <a:lumOff val="50000"/>
                  </a:schemeClr>
                </a:solidFill>
                <a:effectLst/>
                <a:uLnTx/>
                <a:uFillTx/>
                <a:latin typeface="AdvPAC5B"/>
                <a:ea typeface="+mn-ea"/>
                <a:cs typeface="+mn-cs"/>
              </a:rPr>
              <a:t> et al. </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Addressing Hypertension in Patients With Psoriasis: Review and Recommendations. Journal of Psoriasis and Psoriatic Arthritis, 247553032093637. doi:10.1177/2475530320936373</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Abma</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EM,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Blanken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R, De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Heide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LJ.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Cushing’s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syndrome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caused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topical</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steroid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therapy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for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psoriasis.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Neth</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J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Med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2002;60(3): 148-150.</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White WB. Defining the problem of treating the patient with hypertension and arthritis pain. Am J Med. 2009;122(5 suppl): S3-S9.</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246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A9C09D-6007-B92C-BAE1-504375D29CBC}"/>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7D894A95-866E-FDFD-DE29-4A7DACCC3AD4}"/>
              </a:ext>
            </a:extLst>
          </p:cNvPr>
          <p:cNvSpPr>
            <a:spLocks noGrp="1"/>
          </p:cNvSpPr>
          <p:nvPr>
            <p:ph idx="1"/>
          </p:nvPr>
        </p:nvSpPr>
        <p:spPr>
          <a:xfrm>
            <a:off x="827314" y="1546562"/>
            <a:ext cx="10823488" cy="4006958"/>
          </a:xfrm>
        </p:spPr>
        <p:txBody>
          <a:bodyPr vert="horz" lIns="91440" tIns="45720" rIns="91440" bIns="45720" rtlCol="0" anchor="t">
            <a:normAutofit fontScale="92500"/>
          </a:bodyPr>
          <a:lstStyle/>
          <a:p>
            <a:r>
              <a:rPr lang="es-ES" dirty="0">
                <a:latin typeface="Arial"/>
                <a:cs typeface="Arial"/>
              </a:rPr>
              <a:t>La psoriasis se asocia a un incremento en la incidencia y prevalencia de la dislipemia.</a:t>
            </a:r>
          </a:p>
          <a:p>
            <a:r>
              <a:rPr lang="es-ES" dirty="0">
                <a:latin typeface="Arial"/>
                <a:cs typeface="Arial"/>
              </a:rPr>
              <a:t>A mayor severidad de la psoriasis, mayor prevalencia de dislipemia.</a:t>
            </a:r>
            <a:r>
              <a:rPr lang="es-ES" baseline="30000" dirty="0">
                <a:latin typeface="Arial"/>
                <a:cs typeface="Arial"/>
              </a:rPr>
              <a:t>(1)</a:t>
            </a:r>
          </a:p>
          <a:p>
            <a:r>
              <a:rPr lang="es-ES" dirty="0">
                <a:latin typeface="Arial"/>
                <a:cs typeface="Arial"/>
              </a:rPr>
              <a:t>La AHA, en su guía de prevención de la enfermedad cardiovascular, definió algunas enfermedades inflamatorias crónicas (</a:t>
            </a:r>
            <a:r>
              <a:rPr lang="es-ES" b="1" dirty="0">
                <a:latin typeface="Arial"/>
                <a:cs typeface="Arial"/>
              </a:rPr>
              <a:t>psoriasis</a:t>
            </a:r>
            <a:r>
              <a:rPr lang="es-ES" dirty="0">
                <a:latin typeface="Arial"/>
                <a:cs typeface="Arial"/>
              </a:rPr>
              <a:t>, artritis reumatoide o VIH/SIDA) como </a:t>
            </a:r>
            <a:r>
              <a:rPr lang="es-ES" b="1" dirty="0">
                <a:latin typeface="Arial"/>
                <a:cs typeface="Arial"/>
              </a:rPr>
              <a:t>factores que aumentan el riesgo de ECV</a:t>
            </a:r>
            <a:r>
              <a:rPr lang="es-ES" dirty="0">
                <a:latin typeface="Arial"/>
                <a:cs typeface="Arial"/>
              </a:rPr>
              <a:t> y favorecen la intervención temprana farmacológica.</a:t>
            </a:r>
          </a:p>
          <a:p>
            <a:pPr lvl="1"/>
            <a:r>
              <a:rPr lang="es-ES" dirty="0">
                <a:latin typeface="Arial"/>
                <a:cs typeface="Arial"/>
              </a:rPr>
              <a:t>Recomiendan que, en adultos con un </a:t>
            </a:r>
            <a:r>
              <a:rPr lang="es-ES" b="1" dirty="0">
                <a:latin typeface="Arial"/>
                <a:cs typeface="Arial"/>
              </a:rPr>
              <a:t>RCV calculado intermedio (≥7,5 % a &lt;20 %) </a:t>
            </a:r>
            <a:r>
              <a:rPr lang="es-ES" dirty="0">
                <a:latin typeface="Arial"/>
                <a:cs typeface="Arial"/>
              </a:rPr>
              <a:t>y la presencia de factores que incrementan el riesgo de ECV, </a:t>
            </a:r>
            <a:r>
              <a:rPr lang="es-ES" b="1" dirty="0">
                <a:latin typeface="Arial"/>
                <a:cs typeface="Arial"/>
              </a:rPr>
              <a:t>se inicie o intensifique el tratamiento con estatinas</a:t>
            </a:r>
            <a:r>
              <a:rPr lang="es-ES" dirty="0">
                <a:latin typeface="Arial"/>
                <a:cs typeface="Arial"/>
              </a:rPr>
              <a:t>.</a:t>
            </a:r>
            <a:r>
              <a:rPr lang="es-ES" baseline="30000" dirty="0">
                <a:latin typeface="Arial"/>
                <a:cs typeface="Arial"/>
              </a:rPr>
              <a:t>(2)</a:t>
            </a:r>
          </a:p>
          <a:p>
            <a:pPr lvl="1"/>
            <a:r>
              <a:rPr lang="es-ES" dirty="0">
                <a:latin typeface="Arial"/>
                <a:cs typeface="Arial"/>
              </a:rPr>
              <a:t>En pacientes con un </a:t>
            </a:r>
            <a:r>
              <a:rPr lang="es-ES" b="1" dirty="0">
                <a:latin typeface="Arial"/>
                <a:cs typeface="Arial"/>
              </a:rPr>
              <a:t>riesgo límite (5 % a &lt;7,5 %) </a:t>
            </a:r>
            <a:r>
              <a:rPr lang="es-ES" dirty="0">
                <a:latin typeface="Arial"/>
                <a:cs typeface="Arial"/>
              </a:rPr>
              <a:t>y la presencia de factores que incrementan el riesgo de ECV, </a:t>
            </a:r>
            <a:r>
              <a:rPr lang="es-ES" b="1" dirty="0">
                <a:latin typeface="Arial"/>
                <a:cs typeface="Arial"/>
              </a:rPr>
              <a:t>puede justificar el inicio de tratamiento con una estatina de intensidad moderada</a:t>
            </a:r>
            <a:r>
              <a:rPr lang="es-ES" dirty="0">
                <a:latin typeface="Arial"/>
                <a:cs typeface="Arial"/>
              </a:rPr>
              <a:t>.</a:t>
            </a:r>
            <a:r>
              <a:rPr lang="es-ES" b="1" dirty="0">
                <a:latin typeface="Arial"/>
                <a:cs typeface="Arial"/>
              </a:rPr>
              <a:t> </a:t>
            </a:r>
            <a:r>
              <a:rPr lang="es-ES" baseline="30000" dirty="0">
                <a:latin typeface="Arial"/>
                <a:cs typeface="Arial"/>
              </a:rPr>
              <a:t>(2)</a:t>
            </a:r>
            <a:r>
              <a:rPr lang="es-ES" b="1" dirty="0">
                <a:latin typeface="Arial"/>
                <a:cs typeface="Arial"/>
              </a:rPr>
              <a:t> </a:t>
            </a:r>
            <a:endParaRPr lang="es-ES" b="1" dirty="0"/>
          </a:p>
        </p:txBody>
      </p:sp>
      <p:sp>
        <p:nvSpPr>
          <p:cNvPr id="4" name="Marcador de texto 3">
            <a:extLst>
              <a:ext uri="{FF2B5EF4-FFF2-40B4-BE49-F238E27FC236}">
                <a16:creationId xmlns:a16="http://schemas.microsoft.com/office/drawing/2014/main" id="{8B5E5842-9D14-2F33-17F7-3145BE4E8721}"/>
              </a:ext>
            </a:extLst>
          </p:cNvPr>
          <p:cNvSpPr>
            <a:spLocks noGrp="1"/>
          </p:cNvSpPr>
          <p:nvPr>
            <p:ph type="body" sz="quarter" idx="13"/>
          </p:nvPr>
        </p:nvSpPr>
        <p:spPr/>
        <p:txBody>
          <a:bodyPr/>
          <a:lstStyle/>
          <a:p>
            <a:r>
              <a:rPr lang="es-ES" dirty="0">
                <a:latin typeface="Arial"/>
                <a:cs typeface="Arial"/>
              </a:rPr>
              <a:t>Psoriasis y dislipemia</a:t>
            </a:r>
            <a:endParaRPr lang="es-ES" dirty="0"/>
          </a:p>
          <a:p>
            <a:endParaRPr lang="es-ES"/>
          </a:p>
        </p:txBody>
      </p:sp>
      <p:sp>
        <p:nvSpPr>
          <p:cNvPr id="5" name="CuadroTexto 4">
            <a:extLst>
              <a:ext uri="{FF2B5EF4-FFF2-40B4-BE49-F238E27FC236}">
                <a16:creationId xmlns:a16="http://schemas.microsoft.com/office/drawing/2014/main" id="{7933DEC3-F0A7-C03C-D396-C7FE2730E188}"/>
              </a:ext>
            </a:extLst>
          </p:cNvPr>
          <p:cNvSpPr txBox="1"/>
          <p:nvPr/>
        </p:nvSpPr>
        <p:spPr>
          <a:xfrm>
            <a:off x="296091" y="5944899"/>
            <a:ext cx="10888910" cy="70788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 Ma et al. The association between psoriasis and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dyslipidaemia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 systematic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reviewBritish</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Association of Dermatologists 2013 168, pp486–495</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Arnett DK, Blumenthal RS, Albert MA. Correction to: 2019 ACC/AHA guideline on the primary prevention of cardiovascular disease: executive summary: a report of the American College of Cardiology/American Heart Association task force on clinical practice guidelines. Circulation. 2020;141(16):e773. doi:10.1161/cir.0000000000000770</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795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ES"/>
              <a:t>Artritis psoriásica</a:t>
            </a:r>
          </a:p>
        </p:txBody>
      </p:sp>
    </p:spTree>
    <p:extLst>
      <p:ext uri="{BB962C8B-B14F-4D97-AF65-F5344CB8AC3E}">
        <p14:creationId xmlns:p14="http://schemas.microsoft.com/office/powerpoint/2010/main" val="3300143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76C24-DD7F-627E-CB9C-2A40DF1C1BA0}"/>
              </a:ext>
            </a:extLst>
          </p:cNvPr>
          <p:cNvSpPr>
            <a:spLocks noGrp="1"/>
          </p:cNvSpPr>
          <p:nvPr>
            <p:ph type="title"/>
          </p:nvPr>
        </p:nvSpPr>
        <p:spPr>
          <a:xfrm>
            <a:off x="1702775" y="348066"/>
            <a:ext cx="8198217" cy="565035"/>
          </a:xfrm>
        </p:spPr>
        <p:txBody>
          <a:bodyPr/>
          <a:lstStyle/>
          <a:p>
            <a:r>
              <a:rPr lang="es-ES"/>
              <a:t>Comorbilidades</a:t>
            </a:r>
          </a:p>
        </p:txBody>
      </p:sp>
      <p:pic>
        <p:nvPicPr>
          <p:cNvPr id="12" name="Marcador de contenido 11">
            <a:extLst>
              <a:ext uri="{FF2B5EF4-FFF2-40B4-BE49-F238E27FC236}">
                <a16:creationId xmlns:a16="http://schemas.microsoft.com/office/drawing/2014/main" id="{D9438692-96F9-C0F1-8BE2-196512222CC6}"/>
              </a:ext>
            </a:extLst>
          </p:cNvPr>
          <p:cNvPicPr>
            <a:picLocks noGrp="1" noChangeAspect="1"/>
          </p:cNvPicPr>
          <p:nvPr>
            <p:ph idx="1"/>
          </p:nvPr>
        </p:nvPicPr>
        <p:blipFill>
          <a:blip r:embed="rId3"/>
          <a:stretch>
            <a:fillRect/>
          </a:stretch>
        </p:blipFill>
        <p:spPr>
          <a:xfrm>
            <a:off x="7625933" y="3230487"/>
            <a:ext cx="4076014" cy="1026642"/>
          </a:xfrm>
        </p:spPr>
      </p:pic>
      <p:sp>
        <p:nvSpPr>
          <p:cNvPr id="4" name="Marcador de texto 3">
            <a:extLst>
              <a:ext uri="{FF2B5EF4-FFF2-40B4-BE49-F238E27FC236}">
                <a16:creationId xmlns:a16="http://schemas.microsoft.com/office/drawing/2014/main" id="{E091DADE-33DA-7EB8-11C7-9E03767BAE5E}"/>
              </a:ext>
            </a:extLst>
          </p:cNvPr>
          <p:cNvSpPr>
            <a:spLocks noGrp="1"/>
          </p:cNvSpPr>
          <p:nvPr>
            <p:ph type="body" sz="quarter" idx="13"/>
          </p:nvPr>
        </p:nvSpPr>
        <p:spPr/>
        <p:txBody>
          <a:bodyPr/>
          <a:lstStyle/>
          <a:p>
            <a:r>
              <a:rPr lang="es-ES" dirty="0">
                <a:latin typeface="Arial"/>
                <a:cs typeface="Arial"/>
              </a:rPr>
              <a:t>Psoriasis y dislipemia</a:t>
            </a:r>
            <a:endParaRPr lang="es-ES" dirty="0"/>
          </a:p>
          <a:p>
            <a:endParaRPr lang="es-ES"/>
          </a:p>
        </p:txBody>
      </p:sp>
      <p:sp>
        <p:nvSpPr>
          <p:cNvPr id="8" name="CuadroTexto 7">
            <a:extLst>
              <a:ext uri="{FF2B5EF4-FFF2-40B4-BE49-F238E27FC236}">
                <a16:creationId xmlns:a16="http://schemas.microsoft.com/office/drawing/2014/main" id="{3CE1B25A-814B-2B1B-6BFC-15716F0BDC44}"/>
              </a:ext>
            </a:extLst>
          </p:cNvPr>
          <p:cNvSpPr txBox="1"/>
          <p:nvPr/>
        </p:nvSpPr>
        <p:spPr>
          <a:xfrm>
            <a:off x="325622" y="6179494"/>
            <a:ext cx="10813409"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Arnett DK, Blumenthal RS, Albert MA. Correction to: 2019 ACC/AHA guideline on the primary prevention of cardiovascular disease: executive summary: a report of the American College of Cardiology/American Heart Association task force on clinical practice guidelines. Circulation. 2020;141(16):e773. doi:10.1161/cir.0000000000000770</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710E4DC0-689E-0DF8-F3F6-7CEBB468206D}"/>
              </a:ext>
            </a:extLst>
          </p:cNvPr>
          <p:cNvPicPr>
            <a:picLocks noChangeAspect="1"/>
          </p:cNvPicPr>
          <p:nvPr/>
        </p:nvPicPr>
        <p:blipFill>
          <a:blip r:embed="rId4"/>
          <a:stretch>
            <a:fillRect/>
          </a:stretch>
        </p:blipFill>
        <p:spPr>
          <a:xfrm>
            <a:off x="7625933" y="1562026"/>
            <a:ext cx="4091409" cy="1668461"/>
          </a:xfrm>
          <a:prstGeom prst="rect">
            <a:avLst/>
          </a:prstGeom>
        </p:spPr>
      </p:pic>
      <p:grpSp>
        <p:nvGrpSpPr>
          <p:cNvPr id="9" name="Grupo 8">
            <a:extLst>
              <a:ext uri="{FF2B5EF4-FFF2-40B4-BE49-F238E27FC236}">
                <a16:creationId xmlns:a16="http://schemas.microsoft.com/office/drawing/2014/main" id="{16D6E3C0-5DE8-4D89-0EA0-8317A4F3F77F}"/>
              </a:ext>
            </a:extLst>
          </p:cNvPr>
          <p:cNvGrpSpPr/>
          <p:nvPr/>
        </p:nvGrpSpPr>
        <p:grpSpPr>
          <a:xfrm>
            <a:off x="313509" y="1169218"/>
            <a:ext cx="6628249" cy="4994534"/>
            <a:chOff x="2775819" y="759997"/>
            <a:chExt cx="6628249" cy="4994534"/>
          </a:xfrm>
        </p:grpSpPr>
        <p:pic>
          <p:nvPicPr>
            <p:cNvPr id="5" name="Imagen 4">
              <a:extLst>
                <a:ext uri="{FF2B5EF4-FFF2-40B4-BE49-F238E27FC236}">
                  <a16:creationId xmlns:a16="http://schemas.microsoft.com/office/drawing/2014/main" id="{03E4AD1D-3A12-85E0-558A-1E996E552AA4}"/>
                </a:ext>
              </a:extLst>
            </p:cNvPr>
            <p:cNvPicPr>
              <a:picLocks noChangeAspect="1"/>
            </p:cNvPicPr>
            <p:nvPr/>
          </p:nvPicPr>
          <p:blipFill rotWithShape="1">
            <a:blip r:embed="rId5">
              <a:clrChange>
                <a:clrFrom>
                  <a:srgbClr val="FFFFFF"/>
                </a:clrFrom>
                <a:clrTo>
                  <a:srgbClr val="FFFFFF">
                    <a:alpha val="0"/>
                  </a:srgbClr>
                </a:clrTo>
              </a:clrChange>
            </a:blip>
            <a:srcRect l="1109" t="1101" r="404" b="-1"/>
            <a:stretch/>
          </p:blipFill>
          <p:spPr>
            <a:xfrm>
              <a:off x="2787932" y="759997"/>
              <a:ext cx="6616136" cy="4994534"/>
            </a:xfrm>
            <a:prstGeom prst="rect">
              <a:avLst/>
            </a:prstGeom>
          </p:spPr>
        </p:pic>
        <p:sp>
          <p:nvSpPr>
            <p:cNvPr id="7" name="Rectángulo 6">
              <a:extLst>
                <a:ext uri="{FF2B5EF4-FFF2-40B4-BE49-F238E27FC236}">
                  <a16:creationId xmlns:a16="http://schemas.microsoft.com/office/drawing/2014/main" id="{7A35549E-A44C-5693-3EE8-7C4B4DA95178}"/>
                </a:ext>
              </a:extLst>
            </p:cNvPr>
            <p:cNvSpPr/>
            <p:nvPr/>
          </p:nvSpPr>
          <p:spPr>
            <a:xfrm>
              <a:off x="2775819" y="2662347"/>
              <a:ext cx="1775883" cy="2706607"/>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25114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949234" y="1616042"/>
            <a:ext cx="10701568" cy="3869256"/>
          </a:xfrm>
        </p:spPr>
        <p:txBody>
          <a:bodyPr vert="horz" lIns="91440" tIns="45720" rIns="91440" bIns="45720" rtlCol="0" anchor="t">
            <a:normAutofit/>
          </a:bodyPr>
          <a:lstStyle/>
          <a:p>
            <a:r>
              <a:rPr lang="es-ES" b="1" i="1" dirty="0">
                <a:latin typeface="Arial"/>
                <a:cs typeface="Arial"/>
              </a:rPr>
              <a:t>Screening </a:t>
            </a:r>
            <a:r>
              <a:rPr lang="es-ES" b="1" dirty="0">
                <a:latin typeface="Arial"/>
                <a:cs typeface="Arial"/>
              </a:rPr>
              <a:t>de dislipemia: </a:t>
            </a:r>
            <a:endParaRPr lang="es-ES" b="1"/>
          </a:p>
          <a:p>
            <a:pPr lvl="1"/>
            <a:r>
              <a:rPr lang="es-ES" dirty="0">
                <a:latin typeface="Arial"/>
                <a:cs typeface="Arial"/>
              </a:rPr>
              <a:t>Todos los médicos que atienden pacientes con psoriasis deben solicitar anualmente pruebas de detección de lípidos (colesterol total </a:t>
            </a:r>
            <a:r>
              <a:rPr lang="es-ES" dirty="0" err="1">
                <a:latin typeface="Arial"/>
                <a:cs typeface="Arial"/>
              </a:rPr>
              <a:t>LDLc</a:t>
            </a:r>
            <a:r>
              <a:rPr lang="es-ES" dirty="0">
                <a:latin typeface="Arial"/>
                <a:cs typeface="Arial"/>
              </a:rPr>
              <a:t>, </a:t>
            </a:r>
            <a:r>
              <a:rPr lang="es-ES" dirty="0" err="1">
                <a:latin typeface="Arial"/>
                <a:cs typeface="Arial"/>
              </a:rPr>
              <a:t>HDLc</a:t>
            </a:r>
            <a:r>
              <a:rPr lang="es-ES" dirty="0">
                <a:latin typeface="Arial"/>
                <a:cs typeface="Arial"/>
              </a:rPr>
              <a:t> y triglicéridos).</a:t>
            </a:r>
          </a:p>
          <a:p>
            <a:pPr lvl="1"/>
            <a:r>
              <a:rPr lang="es-ES" dirty="0">
                <a:latin typeface="Arial"/>
                <a:cs typeface="Arial"/>
              </a:rPr>
              <a:t>En pacientes con una psoriasis moderada o grave, los controles se deberían realizar con más periodicidad.</a:t>
            </a:r>
          </a:p>
          <a:p>
            <a:pPr lvl="1"/>
            <a:r>
              <a:rPr lang="es-ES" dirty="0">
                <a:latin typeface="Arial"/>
                <a:cs typeface="Arial"/>
              </a:rPr>
              <a:t>En los pacientes que inician o reciben tratamiento con ciclosporina o retinoides (</a:t>
            </a:r>
            <a:r>
              <a:rPr lang="es-ES" dirty="0" err="1">
                <a:latin typeface="Arial"/>
                <a:cs typeface="Arial"/>
              </a:rPr>
              <a:t>acitretina</a:t>
            </a:r>
            <a:r>
              <a:rPr lang="es-ES" dirty="0">
                <a:latin typeface="Arial"/>
                <a:cs typeface="Arial"/>
              </a:rPr>
              <a:t>), se debe medir sus niveles de lípidos al inicio del tratamiento y en los incrementos de dosis.</a:t>
            </a:r>
            <a:endParaRPr lang="es-ES" dirty="0"/>
          </a:p>
          <a:p>
            <a:r>
              <a:rPr lang="es-ES" dirty="0">
                <a:latin typeface="Arial"/>
                <a:cs typeface="Arial"/>
              </a:rPr>
              <a:t>Los </a:t>
            </a:r>
            <a:r>
              <a:rPr lang="es-ES" b="1" dirty="0">
                <a:latin typeface="Arial"/>
                <a:cs typeface="Arial"/>
              </a:rPr>
              <a:t>objetivos del tratamiento </a:t>
            </a:r>
            <a:r>
              <a:rPr lang="es-ES" dirty="0">
                <a:latin typeface="Arial"/>
                <a:cs typeface="Arial"/>
              </a:rPr>
              <a:t>de la dislipemia en los pacientes con psoriasis son los mismos que los de la población general.</a:t>
            </a: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dislipemia</a:t>
            </a:r>
            <a:endParaRPr lang="es-ES" dirty="0"/>
          </a:p>
          <a:p>
            <a:endParaRPr lang="es-ES"/>
          </a:p>
        </p:txBody>
      </p:sp>
      <p:sp>
        <p:nvSpPr>
          <p:cNvPr id="6" name="CuadroTexto 5">
            <a:extLst>
              <a:ext uri="{FF2B5EF4-FFF2-40B4-BE49-F238E27FC236}">
                <a16:creationId xmlns:a16="http://schemas.microsoft.com/office/drawing/2014/main" id="{32AEC888-C5D6-3776-89DB-E174AD3204FB}"/>
              </a:ext>
            </a:extLst>
          </p:cNvPr>
          <p:cNvSpPr txBox="1"/>
          <p:nvPr/>
        </p:nvSpPr>
        <p:spPr>
          <a:xfrm>
            <a:off x="330926" y="5944899"/>
            <a:ext cx="11216081" cy="70788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Elmets</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CA, Leonardi CL, Davis DMR, et al. Joint AAD-NPF guidelines of care for the management and treatment of psoriasis with awareness and attention to comorbidities. J Am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Acad</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Dermatol. 2019;80(4):1073–1113. doi:10.1016/j.jaad.2018.11.058</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De Brandt and Hillary. Comorbid Psoriasis and Metabolic Syndrome: Clinical Implications and Optimal Management. Psoriasis: Targets and Therapy 2022:12 113–126</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406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3AAF-7AA8-7146-392B-73425730198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60057526-2C80-C589-5B72-919281901D15}"/>
              </a:ext>
            </a:extLst>
          </p:cNvPr>
          <p:cNvSpPr>
            <a:spLocks noGrp="1"/>
          </p:cNvSpPr>
          <p:nvPr>
            <p:ph idx="1"/>
          </p:nvPr>
        </p:nvSpPr>
        <p:spPr>
          <a:xfrm>
            <a:off x="4293416" y="1969587"/>
            <a:ext cx="7358535" cy="3372434"/>
          </a:xfrm>
        </p:spPr>
        <p:txBody>
          <a:bodyPr vert="horz" lIns="91440" tIns="45720" rIns="91440" bIns="45720" rtlCol="0" anchor="t">
            <a:normAutofit/>
          </a:bodyPr>
          <a:lstStyle/>
          <a:p>
            <a:r>
              <a:rPr lang="es-ES" dirty="0">
                <a:latin typeface="Arial"/>
                <a:cs typeface="Arial"/>
              </a:rPr>
              <a:t>Según la Encuesta Europea de Salud en España del año 2020, un 16,5 % de hombres de 18 años o más y un 15,5 % de mujeres padecen obesidad.</a:t>
            </a:r>
            <a:r>
              <a:rPr lang="es-ES" baseline="30000" dirty="0">
                <a:latin typeface="Arial"/>
                <a:cs typeface="Arial"/>
              </a:rPr>
              <a:t>(1)</a:t>
            </a:r>
          </a:p>
          <a:p>
            <a:r>
              <a:rPr lang="es-ES" dirty="0">
                <a:latin typeface="Arial"/>
                <a:cs typeface="Arial"/>
              </a:rPr>
              <a:t>El aumento de la adiposidad y el aumento de peso son factores de riesgo para desarrollar psoriasis y, a su vez, la obesidad es más prevalente en los pacientes con psoriasis que en la población general.</a:t>
            </a:r>
            <a:r>
              <a:rPr lang="es-ES" baseline="30000" dirty="0">
                <a:latin typeface="Arial"/>
                <a:cs typeface="Arial"/>
              </a:rPr>
              <a:t>(2)</a:t>
            </a:r>
          </a:p>
          <a:p>
            <a:r>
              <a:rPr lang="es-ES" dirty="0">
                <a:latin typeface="Arial"/>
                <a:cs typeface="Arial"/>
              </a:rPr>
              <a:t>La obesidad influye negativamente en la severidad de la psoriasis y en la respuesta a los tratamientos sistémicos. </a:t>
            </a:r>
            <a:r>
              <a:rPr lang="es-ES" baseline="30000" dirty="0">
                <a:latin typeface="Arial"/>
                <a:cs typeface="Arial"/>
              </a:rPr>
              <a:t>(3)</a:t>
            </a:r>
          </a:p>
          <a:p>
            <a:endParaRPr lang="es-ES"/>
          </a:p>
        </p:txBody>
      </p:sp>
      <p:sp>
        <p:nvSpPr>
          <p:cNvPr id="4" name="Marcador de texto 3">
            <a:extLst>
              <a:ext uri="{FF2B5EF4-FFF2-40B4-BE49-F238E27FC236}">
                <a16:creationId xmlns:a16="http://schemas.microsoft.com/office/drawing/2014/main" id="{AD95A244-0C59-F232-6641-609DC5ACDC66}"/>
              </a:ext>
            </a:extLst>
          </p:cNvPr>
          <p:cNvSpPr>
            <a:spLocks noGrp="1"/>
          </p:cNvSpPr>
          <p:nvPr>
            <p:ph type="body" sz="quarter" idx="13"/>
          </p:nvPr>
        </p:nvSpPr>
        <p:spPr/>
        <p:txBody>
          <a:bodyPr/>
          <a:lstStyle/>
          <a:p>
            <a:r>
              <a:rPr lang="es-ES">
                <a:latin typeface="Arial"/>
                <a:cs typeface="Arial"/>
              </a:rPr>
              <a:t>Psoriasis y obesidad</a:t>
            </a:r>
            <a:endParaRPr lang="es-ES"/>
          </a:p>
          <a:p>
            <a:endParaRPr lang="es-ES"/>
          </a:p>
        </p:txBody>
      </p:sp>
      <p:sp>
        <p:nvSpPr>
          <p:cNvPr id="6" name="CuadroTexto 5">
            <a:extLst>
              <a:ext uri="{FF2B5EF4-FFF2-40B4-BE49-F238E27FC236}">
                <a16:creationId xmlns:a16="http://schemas.microsoft.com/office/drawing/2014/main" id="{744813B8-DC4D-C42B-5A04-5AF5B6FD6153}"/>
              </a:ext>
            </a:extLst>
          </p:cNvPr>
          <p:cNvSpPr txBox="1"/>
          <p:nvPr/>
        </p:nvSpPr>
        <p:spPr>
          <a:xfrm>
            <a:off x="339635" y="5813477"/>
            <a:ext cx="10398033" cy="861774"/>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Encuesta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Europea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de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Salud</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en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España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2020. INE-MSCBS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Upala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S,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Sanguankeo</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 Effect of lifestyle weight loss intervention on disease severity in patients with psoriasis: a systematic review and meta-analysis. International Journal of Obesity (2015) 1197 – 1202</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Takeshita</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Psoriasis and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comorbid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diseases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Implications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for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management</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de-DE"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J Am Acad Dermatol 2017;76:393-403</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5C24BC7E-822F-3A81-8B2C-00B761EBB459}"/>
              </a:ext>
            </a:extLst>
          </p:cNvPr>
          <p:cNvPicPr>
            <a:picLocks noChangeAspect="1"/>
          </p:cNvPicPr>
          <p:nvPr/>
        </p:nvPicPr>
        <p:blipFill>
          <a:blip r:embed="rId2"/>
          <a:stretch>
            <a:fillRect/>
          </a:stretch>
        </p:blipFill>
        <p:spPr>
          <a:xfrm>
            <a:off x="540049" y="1972031"/>
            <a:ext cx="3589331" cy="3284505"/>
          </a:xfrm>
          <a:prstGeom prst="rect">
            <a:avLst/>
          </a:prstGeom>
        </p:spPr>
      </p:pic>
    </p:spTree>
    <p:extLst>
      <p:ext uri="{BB962C8B-B14F-4D97-AF65-F5344CB8AC3E}">
        <p14:creationId xmlns:p14="http://schemas.microsoft.com/office/powerpoint/2010/main" val="3856722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3AAF-7AA8-7146-392B-73425730198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60057526-2C80-C589-5B72-919281901D15}"/>
              </a:ext>
            </a:extLst>
          </p:cNvPr>
          <p:cNvSpPr>
            <a:spLocks noGrp="1"/>
          </p:cNvSpPr>
          <p:nvPr>
            <p:ph idx="1"/>
          </p:nvPr>
        </p:nvSpPr>
        <p:spPr>
          <a:xfrm>
            <a:off x="631147" y="1367743"/>
            <a:ext cx="11109605" cy="4438845"/>
          </a:xfrm>
        </p:spPr>
        <p:txBody>
          <a:bodyPr vert="horz" lIns="91440" tIns="45720" rIns="91440" bIns="45720" rtlCol="0" anchor="t">
            <a:normAutofit/>
          </a:bodyPr>
          <a:lstStyle/>
          <a:p>
            <a:r>
              <a:rPr lang="es-ES" dirty="0">
                <a:latin typeface="Arial"/>
                <a:cs typeface="Arial"/>
              </a:rPr>
              <a:t>Una intervención sobre el peso de pacientes obesos o con sobrepeso y psoriasis, mediante cambios en el estilo de vida y la dieta, mejora la severidad de la psoriasis con reducciones en el PASI de aproximadamente 2,5 puntos.</a:t>
            </a:r>
          </a:p>
          <a:p>
            <a:endParaRPr lang="es-ES" dirty="0"/>
          </a:p>
          <a:p>
            <a:endParaRPr lang="es-ES" dirty="0"/>
          </a:p>
          <a:p>
            <a:endParaRPr lang="es-ES" dirty="0"/>
          </a:p>
          <a:p>
            <a:endParaRPr lang="es-ES" dirty="0"/>
          </a:p>
          <a:p>
            <a:endParaRPr lang="es-ES" dirty="0"/>
          </a:p>
          <a:p>
            <a:r>
              <a:rPr lang="es-ES" dirty="0">
                <a:latin typeface="Arial"/>
                <a:cs typeface="Arial"/>
              </a:rPr>
              <a:t>Una reciente revisión de la Cochrane concluye que una intervención dietética puede reducir la gravedad de la psoriasis y probablemente mejore la calidad de vida y reduzca el IMC en pacientes obesos en comparación con la atención habitual.</a:t>
            </a:r>
          </a:p>
          <a:p>
            <a:endParaRPr lang="es-ES" dirty="0"/>
          </a:p>
        </p:txBody>
      </p:sp>
      <p:sp>
        <p:nvSpPr>
          <p:cNvPr id="4" name="Marcador de texto 3">
            <a:extLst>
              <a:ext uri="{FF2B5EF4-FFF2-40B4-BE49-F238E27FC236}">
                <a16:creationId xmlns:a16="http://schemas.microsoft.com/office/drawing/2014/main" id="{AD95A244-0C59-F232-6641-609DC5ACDC66}"/>
              </a:ext>
            </a:extLst>
          </p:cNvPr>
          <p:cNvSpPr>
            <a:spLocks noGrp="1"/>
          </p:cNvSpPr>
          <p:nvPr>
            <p:ph type="body" sz="quarter" idx="13"/>
          </p:nvPr>
        </p:nvSpPr>
        <p:spPr/>
        <p:txBody>
          <a:bodyPr/>
          <a:lstStyle/>
          <a:p>
            <a:r>
              <a:rPr lang="es-ES" dirty="0">
                <a:latin typeface="Arial"/>
                <a:cs typeface="Arial"/>
              </a:rPr>
              <a:t>Psoriasis y obesidad</a:t>
            </a:r>
            <a:endParaRPr lang="es-ES" dirty="0"/>
          </a:p>
          <a:p>
            <a:endParaRPr lang="es-ES"/>
          </a:p>
        </p:txBody>
      </p:sp>
      <p:pic>
        <p:nvPicPr>
          <p:cNvPr id="6" name="Imagen 5">
            <a:extLst>
              <a:ext uri="{FF2B5EF4-FFF2-40B4-BE49-F238E27FC236}">
                <a16:creationId xmlns:a16="http://schemas.microsoft.com/office/drawing/2014/main" id="{AF08D2E8-DD28-37EB-3474-35795E5AA578}"/>
              </a:ext>
            </a:extLst>
          </p:cNvPr>
          <p:cNvPicPr>
            <a:picLocks noChangeAspect="1"/>
          </p:cNvPicPr>
          <p:nvPr/>
        </p:nvPicPr>
        <p:blipFill>
          <a:blip r:embed="rId2"/>
          <a:stretch>
            <a:fillRect/>
          </a:stretch>
        </p:blipFill>
        <p:spPr>
          <a:xfrm>
            <a:off x="144226" y="2429013"/>
            <a:ext cx="5391311" cy="1813537"/>
          </a:xfrm>
          <a:prstGeom prst="rect">
            <a:avLst/>
          </a:prstGeom>
        </p:spPr>
      </p:pic>
      <p:sp>
        <p:nvSpPr>
          <p:cNvPr id="8" name="CuadroTexto 7">
            <a:extLst>
              <a:ext uri="{FF2B5EF4-FFF2-40B4-BE49-F238E27FC236}">
                <a16:creationId xmlns:a16="http://schemas.microsoft.com/office/drawing/2014/main" id="{44367A1C-BA1E-B5A8-A99E-B5D2D4AA816E}"/>
              </a:ext>
            </a:extLst>
          </p:cNvPr>
          <p:cNvSpPr txBox="1"/>
          <p:nvPr/>
        </p:nvSpPr>
        <p:spPr>
          <a:xfrm>
            <a:off x="144226" y="4274332"/>
            <a:ext cx="6094854" cy="25391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6782"/>
                </a:solidFill>
                <a:effectLst/>
                <a:uLnTx/>
                <a:uFillTx/>
                <a:latin typeface="Arial"/>
                <a:cs typeface="Arial"/>
              </a:rPr>
              <a:t>Participantes que lograron PASI 75 después de la intervención de pérdida de peso vs</a:t>
            </a:r>
            <a:r>
              <a:rPr lang="es-ES" sz="1000" dirty="0">
                <a:solidFill>
                  <a:srgbClr val="006782"/>
                </a:solidFill>
                <a:latin typeface="Arial"/>
                <a:cs typeface="Arial"/>
              </a:rPr>
              <a:t>.</a:t>
            </a:r>
            <a:r>
              <a:rPr kumimoji="0" lang="es-ES" sz="1000" b="0" i="0" u="none" strike="noStrike" kern="1200" cap="none" spc="0" normalizeH="0" baseline="0" noProof="0" dirty="0">
                <a:ln>
                  <a:noFill/>
                </a:ln>
                <a:solidFill>
                  <a:srgbClr val="006782"/>
                </a:solidFill>
                <a:effectLst/>
                <a:uLnTx/>
                <a:uFillTx/>
                <a:latin typeface="Arial"/>
                <a:cs typeface="Arial"/>
              </a:rPr>
              <a:t> </a:t>
            </a:r>
            <a:r>
              <a:rPr lang="es-ES" sz="1000" dirty="0">
                <a:solidFill>
                  <a:srgbClr val="006782"/>
                </a:solidFill>
                <a:latin typeface="Arial"/>
                <a:cs typeface="Arial"/>
              </a:rPr>
              <a:t>Control.</a:t>
            </a:r>
            <a:endParaRPr kumimoji="0" lang="es-ES" sz="1000" b="0" i="0" u="none" strike="noStrike" kern="1200" cap="none" spc="0" normalizeH="0" baseline="0" noProof="0" dirty="0">
              <a:ln>
                <a:noFill/>
              </a:ln>
              <a:solidFill>
                <a:srgbClr val="006782"/>
              </a:solidFill>
              <a:effectLst/>
              <a:uLnTx/>
              <a:uFillTx/>
              <a:latin typeface="Arial"/>
              <a:cs typeface="Arial"/>
            </a:endParaRPr>
          </a:p>
        </p:txBody>
      </p:sp>
      <p:pic>
        <p:nvPicPr>
          <p:cNvPr id="10" name="Imagen 9">
            <a:extLst>
              <a:ext uri="{FF2B5EF4-FFF2-40B4-BE49-F238E27FC236}">
                <a16:creationId xmlns:a16="http://schemas.microsoft.com/office/drawing/2014/main" id="{4C89656D-906A-3134-0AC3-76A98AECDA1A}"/>
              </a:ext>
            </a:extLst>
          </p:cNvPr>
          <p:cNvPicPr>
            <a:picLocks noChangeAspect="1"/>
          </p:cNvPicPr>
          <p:nvPr/>
        </p:nvPicPr>
        <p:blipFill>
          <a:blip r:embed="rId3"/>
          <a:stretch>
            <a:fillRect/>
          </a:stretch>
        </p:blipFill>
        <p:spPr>
          <a:xfrm>
            <a:off x="5713392" y="2421648"/>
            <a:ext cx="6094854" cy="1820902"/>
          </a:xfrm>
          <a:prstGeom prst="rect">
            <a:avLst/>
          </a:prstGeom>
        </p:spPr>
      </p:pic>
      <p:sp>
        <p:nvSpPr>
          <p:cNvPr id="11" name="CuadroTexto 10">
            <a:extLst>
              <a:ext uri="{FF2B5EF4-FFF2-40B4-BE49-F238E27FC236}">
                <a16:creationId xmlns:a16="http://schemas.microsoft.com/office/drawing/2014/main" id="{9FED71A1-BCBC-DDA9-05E9-CB064F493032}"/>
              </a:ext>
            </a:extLst>
          </p:cNvPr>
          <p:cNvSpPr txBox="1"/>
          <p:nvPr/>
        </p:nvSpPr>
        <p:spPr>
          <a:xfrm>
            <a:off x="5645898" y="4274332"/>
            <a:ext cx="6094854" cy="25391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6782"/>
                </a:solidFill>
                <a:effectLst/>
                <a:uLnTx/>
                <a:uFillTx/>
                <a:latin typeface="Arial"/>
                <a:cs typeface="Arial"/>
              </a:rPr>
              <a:t>Cambio en la puntuación PASI después de la intervención de pérdida de peso vs</a:t>
            </a:r>
            <a:r>
              <a:rPr lang="es-ES" sz="1000" dirty="0">
                <a:solidFill>
                  <a:srgbClr val="006782"/>
                </a:solidFill>
                <a:latin typeface="Arial"/>
                <a:cs typeface="Arial"/>
              </a:rPr>
              <a:t>.</a:t>
            </a:r>
            <a:r>
              <a:rPr kumimoji="0" lang="es-ES" sz="1000" b="0" i="0" u="none" strike="noStrike" kern="1200" cap="none" spc="0" normalizeH="0" baseline="0" noProof="0" dirty="0">
                <a:ln>
                  <a:noFill/>
                </a:ln>
                <a:solidFill>
                  <a:srgbClr val="006782"/>
                </a:solidFill>
                <a:effectLst/>
                <a:uLnTx/>
                <a:uFillTx/>
                <a:latin typeface="Arial"/>
                <a:cs typeface="Arial"/>
              </a:rPr>
              <a:t> control</a:t>
            </a:r>
            <a:r>
              <a:rPr lang="es-ES" sz="1000" dirty="0">
                <a:solidFill>
                  <a:srgbClr val="006782"/>
                </a:solidFill>
                <a:latin typeface="Arial"/>
                <a:cs typeface="Arial"/>
              </a:rPr>
              <a:t>.</a:t>
            </a:r>
            <a:endParaRPr kumimoji="0" lang="es-ES" sz="1000" b="0"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endParaRPr>
          </a:p>
        </p:txBody>
      </p:sp>
      <p:sp>
        <p:nvSpPr>
          <p:cNvPr id="13" name="CuadroTexto 12">
            <a:extLst>
              <a:ext uri="{FF2B5EF4-FFF2-40B4-BE49-F238E27FC236}">
                <a16:creationId xmlns:a16="http://schemas.microsoft.com/office/drawing/2014/main" id="{B368F9CD-E6A4-9BDA-C9FB-2651F608B4CA}"/>
              </a:ext>
            </a:extLst>
          </p:cNvPr>
          <p:cNvSpPr txBox="1"/>
          <p:nvPr/>
        </p:nvSpPr>
        <p:spPr>
          <a:xfrm>
            <a:off x="352064" y="5955936"/>
            <a:ext cx="10792327" cy="553998"/>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Upala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S,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Sanguankeo</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 Effect of lifestyle weight loss intervention on disease severity in patients with psoriasis: a systematic review and meta-analysis. International Journal of Obesity (2015) 1197 – 1202</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Lifestyle changes for treating psoriasis. </a:t>
            </a:r>
            <a:r>
              <a:rPr kumimoji="0" lang="nb-NO"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Cochrane Database Syst Rev. 2019 Jul 16;7(7):CD011972.</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475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3AAF-7AA8-7146-392B-73425730198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60057526-2C80-C589-5B72-919281901D15}"/>
              </a:ext>
            </a:extLst>
          </p:cNvPr>
          <p:cNvSpPr>
            <a:spLocks noGrp="1"/>
          </p:cNvSpPr>
          <p:nvPr>
            <p:ph idx="1"/>
          </p:nvPr>
        </p:nvSpPr>
        <p:spPr>
          <a:xfrm>
            <a:off x="541197" y="1650044"/>
            <a:ext cx="11109605" cy="4294855"/>
          </a:xfrm>
        </p:spPr>
        <p:txBody>
          <a:bodyPr vert="horz" lIns="91440" tIns="45720" rIns="91440" bIns="45720" rtlCol="0" anchor="t">
            <a:normAutofit/>
          </a:bodyPr>
          <a:lstStyle/>
          <a:p>
            <a:r>
              <a:rPr lang="es-ES" dirty="0">
                <a:latin typeface="Arial"/>
                <a:cs typeface="Arial"/>
              </a:rPr>
              <a:t>Los pacientes con IMC más elevados tienen peores resultados con biológicos de dosis fija (</a:t>
            </a:r>
            <a:r>
              <a:rPr lang="es-ES" dirty="0" err="1">
                <a:latin typeface="Arial"/>
                <a:cs typeface="Arial"/>
              </a:rPr>
              <a:t>adalimumab</a:t>
            </a:r>
            <a:r>
              <a:rPr lang="es-ES" dirty="0">
                <a:latin typeface="Arial"/>
                <a:cs typeface="Arial"/>
              </a:rPr>
              <a:t>, </a:t>
            </a:r>
            <a:r>
              <a:rPr lang="es-ES" dirty="0" err="1">
                <a:latin typeface="Arial"/>
                <a:cs typeface="Arial"/>
              </a:rPr>
              <a:t>etanercept</a:t>
            </a:r>
            <a:r>
              <a:rPr lang="es-ES" dirty="0">
                <a:latin typeface="Arial"/>
                <a:cs typeface="Arial"/>
              </a:rPr>
              <a:t>, </a:t>
            </a:r>
            <a:r>
              <a:rPr lang="es-ES" dirty="0" err="1">
                <a:latin typeface="Arial"/>
                <a:cs typeface="Arial"/>
              </a:rPr>
              <a:t>ustekinumab</a:t>
            </a:r>
            <a:r>
              <a:rPr lang="es-ES" dirty="0">
                <a:latin typeface="Arial"/>
                <a:cs typeface="Arial"/>
              </a:rPr>
              <a:t>), mientras que los resultados con biológicos cuya dosis depende del peso (</a:t>
            </a:r>
            <a:r>
              <a:rPr lang="es-ES" dirty="0" err="1">
                <a:latin typeface="Arial"/>
                <a:cs typeface="Arial"/>
              </a:rPr>
              <a:t>infliximab</a:t>
            </a:r>
            <a:r>
              <a:rPr lang="es-ES" dirty="0">
                <a:latin typeface="Arial"/>
                <a:cs typeface="Arial"/>
              </a:rPr>
              <a:t>) son mejores.</a:t>
            </a:r>
            <a:r>
              <a:rPr lang="es-ES" baseline="30000" dirty="0">
                <a:latin typeface="Arial"/>
                <a:cs typeface="Arial"/>
              </a:rPr>
              <a:t>(1)</a:t>
            </a:r>
            <a:endParaRPr lang="es-ES" dirty="0"/>
          </a:p>
          <a:p>
            <a:pPr lvl="1"/>
            <a:r>
              <a:rPr lang="es-ES" b="1" i="1" dirty="0">
                <a:latin typeface="Arial"/>
                <a:cs typeface="Arial"/>
              </a:rPr>
              <a:t>Parece razonable que los pacientes obesos con psoriasis reciban tratamientos biológicos de dosis dependiente del peso.</a:t>
            </a:r>
          </a:p>
          <a:p>
            <a:r>
              <a:rPr lang="es-ES" dirty="0">
                <a:latin typeface="Arial"/>
                <a:cs typeface="Arial"/>
              </a:rPr>
              <a:t>Varios estudios indican que el tratamiento con anti-TNF (</a:t>
            </a:r>
            <a:r>
              <a:rPr lang="es-ES" dirty="0" err="1">
                <a:latin typeface="Arial"/>
                <a:cs typeface="Arial"/>
              </a:rPr>
              <a:t>adalimumab</a:t>
            </a:r>
            <a:r>
              <a:rPr lang="es-ES" dirty="0">
                <a:latin typeface="Arial"/>
                <a:cs typeface="Arial"/>
              </a:rPr>
              <a:t>, </a:t>
            </a:r>
            <a:r>
              <a:rPr lang="es-ES" dirty="0" err="1">
                <a:latin typeface="Arial"/>
                <a:cs typeface="Arial"/>
              </a:rPr>
              <a:t>etanercept</a:t>
            </a:r>
            <a:r>
              <a:rPr lang="es-ES" dirty="0">
                <a:latin typeface="Arial"/>
                <a:cs typeface="Arial"/>
              </a:rPr>
              <a:t> e </a:t>
            </a:r>
            <a:r>
              <a:rPr lang="es-ES" dirty="0" err="1">
                <a:latin typeface="Arial"/>
                <a:cs typeface="Arial"/>
              </a:rPr>
              <a:t>infliximab</a:t>
            </a:r>
            <a:r>
              <a:rPr lang="es-ES" dirty="0">
                <a:latin typeface="Arial"/>
                <a:cs typeface="Arial"/>
              </a:rPr>
              <a:t>) podría inducir una ganancia de peso e incremento de IMC, mientras que el uso de biológicos anti-IL-12/23 y anti-IL-17, no.</a:t>
            </a:r>
            <a:r>
              <a:rPr lang="es-ES" baseline="30000" dirty="0">
                <a:latin typeface="Arial"/>
                <a:cs typeface="Arial"/>
              </a:rPr>
              <a:t>(2)</a:t>
            </a:r>
            <a:endParaRPr lang="es-ES" dirty="0"/>
          </a:p>
          <a:p>
            <a:pPr lvl="1"/>
            <a:r>
              <a:rPr lang="es-ES" b="1" i="1" dirty="0">
                <a:latin typeface="Arial"/>
                <a:cs typeface="Arial"/>
              </a:rPr>
              <a:t>El efecto de las terapias biológicas sobre el peso debería tenerse en cuenta a la hora de seleccionar el tratamiento más adecuado.</a:t>
            </a:r>
            <a:r>
              <a:rPr lang="es-ES" b="1" i="1" baseline="30000" dirty="0">
                <a:latin typeface="Arial"/>
                <a:cs typeface="Arial"/>
              </a:rPr>
              <a:t>(3)</a:t>
            </a:r>
          </a:p>
        </p:txBody>
      </p:sp>
      <p:sp>
        <p:nvSpPr>
          <p:cNvPr id="4" name="Marcador de texto 3">
            <a:extLst>
              <a:ext uri="{FF2B5EF4-FFF2-40B4-BE49-F238E27FC236}">
                <a16:creationId xmlns:a16="http://schemas.microsoft.com/office/drawing/2014/main" id="{AD95A244-0C59-F232-6641-609DC5ACDC66}"/>
              </a:ext>
            </a:extLst>
          </p:cNvPr>
          <p:cNvSpPr>
            <a:spLocks noGrp="1"/>
          </p:cNvSpPr>
          <p:nvPr>
            <p:ph type="body" sz="quarter" idx="13"/>
          </p:nvPr>
        </p:nvSpPr>
        <p:spPr/>
        <p:txBody>
          <a:bodyPr/>
          <a:lstStyle/>
          <a:p>
            <a:r>
              <a:rPr lang="es-ES" dirty="0">
                <a:latin typeface="Arial"/>
                <a:cs typeface="Arial"/>
              </a:rPr>
              <a:t>Psoriasis y obesidad</a:t>
            </a:r>
            <a:endParaRPr lang="es-ES" dirty="0"/>
          </a:p>
          <a:p>
            <a:endParaRPr lang="es-ES"/>
          </a:p>
        </p:txBody>
      </p:sp>
      <p:sp>
        <p:nvSpPr>
          <p:cNvPr id="6" name="CuadroTexto 5">
            <a:extLst>
              <a:ext uri="{FF2B5EF4-FFF2-40B4-BE49-F238E27FC236}">
                <a16:creationId xmlns:a16="http://schemas.microsoft.com/office/drawing/2014/main" id="{457E684F-F093-E5FA-14FD-C7D7ADD803E9}"/>
              </a:ext>
            </a:extLst>
          </p:cNvPr>
          <p:cNvSpPr txBox="1"/>
          <p:nvPr/>
        </p:nvSpPr>
        <p:spPr>
          <a:xfrm>
            <a:off x="357052" y="5802048"/>
            <a:ext cx="10051524" cy="70788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Takeshita et al. Psoriasis and comorbid diseases Implications for management. J Am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Acad</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Dermatol 2017;76:393-403</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Wu et al. Change in body weight and body mass index in psoriasis patients receiving biologics: a systematic review and network meta-analysis. Journal of the American Academy of Dermatology. 2019: 82(1): 101-109</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Daudén</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Clinical practice guideline for an integrated approach to comorbidity in patients with psoriasis. JEADV 2013, 27, 1387–1404</a:t>
            </a:r>
          </a:p>
        </p:txBody>
      </p:sp>
    </p:spTree>
    <p:extLst>
      <p:ext uri="{BB962C8B-B14F-4D97-AF65-F5344CB8AC3E}">
        <p14:creationId xmlns:p14="http://schemas.microsoft.com/office/powerpoint/2010/main" val="2454480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3AAF-7AA8-7146-392B-73425730198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60057526-2C80-C589-5B72-919281901D15}"/>
              </a:ext>
            </a:extLst>
          </p:cNvPr>
          <p:cNvSpPr>
            <a:spLocks noGrp="1"/>
          </p:cNvSpPr>
          <p:nvPr>
            <p:ph idx="1"/>
          </p:nvPr>
        </p:nvSpPr>
        <p:spPr>
          <a:xfrm>
            <a:off x="541197" y="1773011"/>
            <a:ext cx="11109605" cy="3311978"/>
          </a:xfrm>
        </p:spPr>
        <p:txBody>
          <a:bodyPr vert="horz" lIns="91440" tIns="45720" rIns="91440" bIns="45720" rtlCol="0" anchor="t">
            <a:normAutofit/>
          </a:bodyPr>
          <a:lstStyle/>
          <a:p>
            <a:r>
              <a:rPr lang="es-ES" dirty="0">
                <a:latin typeface="Arial"/>
                <a:cs typeface="Arial"/>
              </a:rPr>
              <a:t>Se recomienda calcular el </a:t>
            </a:r>
            <a:r>
              <a:rPr lang="es-ES" b="1" dirty="0">
                <a:latin typeface="Arial"/>
                <a:cs typeface="Arial"/>
              </a:rPr>
              <a:t>IMC y el perímetro de cintura </a:t>
            </a:r>
            <a:r>
              <a:rPr lang="es-ES" dirty="0">
                <a:latin typeface="Arial"/>
                <a:cs typeface="Arial"/>
              </a:rPr>
              <a:t>en </a:t>
            </a:r>
            <a:r>
              <a:rPr lang="es-ES" b="1" dirty="0">
                <a:latin typeface="Arial"/>
                <a:cs typeface="Arial"/>
              </a:rPr>
              <a:t>todos los pacientes con psoriasis moderada o severa </a:t>
            </a:r>
            <a:r>
              <a:rPr lang="es-ES" dirty="0">
                <a:latin typeface="Arial"/>
                <a:cs typeface="Arial"/>
              </a:rPr>
              <a:t>al menos de forma anual y, si es posible, en todas las visitas.</a:t>
            </a:r>
          </a:p>
          <a:p>
            <a:r>
              <a:rPr lang="es-ES" dirty="0"/>
              <a:t>Plantear </a:t>
            </a:r>
            <a:r>
              <a:rPr lang="es-ES" b="1" i="1" dirty="0"/>
              <a:t>objetivos razonables de reducción de peso </a:t>
            </a:r>
            <a:r>
              <a:rPr lang="es-ES" dirty="0"/>
              <a:t>mediante dieta y ejercicio físico:</a:t>
            </a:r>
          </a:p>
          <a:p>
            <a:pPr lvl="1"/>
            <a:r>
              <a:rPr lang="es-ES" dirty="0"/>
              <a:t>Reducción del peso de 0,5-1 kg/mes.</a:t>
            </a:r>
          </a:p>
          <a:p>
            <a:pPr lvl="1"/>
            <a:r>
              <a:rPr lang="es-ES" dirty="0">
                <a:latin typeface="Arial"/>
                <a:cs typeface="Arial"/>
              </a:rPr>
              <a:t>Alcanzar un perímetro abdominal &lt;94 cm en varones y &lt;80 cm en mujeres.</a:t>
            </a:r>
          </a:p>
          <a:p>
            <a:pPr lvl="1"/>
            <a:r>
              <a:rPr lang="es-ES" dirty="0"/>
              <a:t>Animar al paciente a realizar ejercicio físico mediante una prescripción individualizada del mismo.</a:t>
            </a:r>
          </a:p>
          <a:p>
            <a:pPr lvl="1"/>
            <a:r>
              <a:rPr lang="es-ES" dirty="0"/>
              <a:t>Valorar la necesidad de remitir al paciente a un endocrino/nutricionista de apoyo.</a:t>
            </a:r>
          </a:p>
        </p:txBody>
      </p:sp>
      <p:sp>
        <p:nvSpPr>
          <p:cNvPr id="4" name="Marcador de texto 3">
            <a:extLst>
              <a:ext uri="{FF2B5EF4-FFF2-40B4-BE49-F238E27FC236}">
                <a16:creationId xmlns:a16="http://schemas.microsoft.com/office/drawing/2014/main" id="{AD95A244-0C59-F232-6641-609DC5ACDC66}"/>
              </a:ext>
            </a:extLst>
          </p:cNvPr>
          <p:cNvSpPr>
            <a:spLocks noGrp="1"/>
          </p:cNvSpPr>
          <p:nvPr>
            <p:ph type="body" sz="quarter" idx="13"/>
          </p:nvPr>
        </p:nvSpPr>
        <p:spPr/>
        <p:txBody>
          <a:bodyPr/>
          <a:lstStyle/>
          <a:p>
            <a:r>
              <a:rPr lang="es-ES" dirty="0">
                <a:latin typeface="Arial"/>
                <a:cs typeface="Arial"/>
              </a:rPr>
              <a:t>Psoriasis y obesidad</a:t>
            </a:r>
            <a:endParaRPr lang="es-ES" dirty="0"/>
          </a:p>
          <a:p>
            <a:endParaRPr lang="es-ES"/>
          </a:p>
        </p:txBody>
      </p:sp>
      <p:sp>
        <p:nvSpPr>
          <p:cNvPr id="7" name="CuadroTexto 6">
            <a:extLst>
              <a:ext uri="{FF2B5EF4-FFF2-40B4-BE49-F238E27FC236}">
                <a16:creationId xmlns:a16="http://schemas.microsoft.com/office/drawing/2014/main" id="{669D9848-7EE3-B0AD-7FA1-BCC78D3DA7CB}"/>
              </a:ext>
            </a:extLst>
          </p:cNvPr>
          <p:cNvSpPr txBox="1"/>
          <p:nvPr/>
        </p:nvSpPr>
        <p:spPr>
          <a:xfrm>
            <a:off x="339266" y="6263713"/>
            <a:ext cx="10924673" cy="24622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De Brandt and Hillary. Comorbid Psoriasis and Metabolic Syndrome: Clinical Implications and Optimal Management. Psoriasis: Targets and Therapy 2022:12 113–126</a:t>
            </a:r>
          </a:p>
        </p:txBody>
      </p:sp>
    </p:spTree>
    <p:extLst>
      <p:ext uri="{BB962C8B-B14F-4D97-AF65-F5344CB8AC3E}">
        <p14:creationId xmlns:p14="http://schemas.microsoft.com/office/powerpoint/2010/main" val="744701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26012-4B82-7755-7772-22CDE384366D}"/>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00A20B2E-126E-61CD-B93D-16C0D12E585B}"/>
              </a:ext>
            </a:extLst>
          </p:cNvPr>
          <p:cNvSpPr>
            <a:spLocks noGrp="1"/>
          </p:cNvSpPr>
          <p:nvPr>
            <p:ph idx="1"/>
          </p:nvPr>
        </p:nvSpPr>
        <p:spPr>
          <a:xfrm>
            <a:off x="541197" y="1947581"/>
            <a:ext cx="11109605" cy="3438152"/>
          </a:xfrm>
        </p:spPr>
        <p:txBody>
          <a:bodyPr vert="horz" lIns="91440" tIns="45720" rIns="91440" bIns="45720" rtlCol="0" anchor="t">
            <a:normAutofit/>
          </a:bodyPr>
          <a:lstStyle/>
          <a:p>
            <a:r>
              <a:rPr lang="es-ES" dirty="0">
                <a:latin typeface="Arial"/>
                <a:cs typeface="Arial"/>
              </a:rPr>
              <a:t>Los pacientes con psoriasis tienen un mayor riesgo de diabetes mellitus, con un OR total para la asociación entre psoriasis y diabetes mellitus de 1,69 (IC del 95 %: 1,51-1,89; P &lt; 0,001).</a:t>
            </a:r>
            <a:r>
              <a:rPr lang="es-ES" baseline="30000" dirty="0">
                <a:latin typeface="Arial"/>
                <a:cs typeface="Arial"/>
              </a:rPr>
              <a:t>(1)</a:t>
            </a:r>
          </a:p>
          <a:p>
            <a:r>
              <a:rPr lang="es-ES" dirty="0">
                <a:latin typeface="Arial"/>
                <a:cs typeface="Arial"/>
              </a:rPr>
              <a:t>Esta asociación es más evidente en pacientes con psoriasis grave, con un OR 3,77 (IC del 95 %: 2,60–5,47, P = 0,00001).</a:t>
            </a:r>
            <a:r>
              <a:rPr lang="es-ES" baseline="30000" dirty="0">
                <a:latin typeface="Arial"/>
                <a:cs typeface="Arial"/>
              </a:rPr>
              <a:t>(2)</a:t>
            </a:r>
          </a:p>
          <a:p>
            <a:r>
              <a:rPr lang="es-ES" dirty="0">
                <a:latin typeface="Arial"/>
                <a:cs typeface="Arial"/>
              </a:rPr>
              <a:t>Los pacientes con artritis psoriásica tienen un aumento del 38 % en el riesgo de DM2, con una tasa de incidencia de 13,4 por 1000 pacientes/año.</a:t>
            </a:r>
            <a:r>
              <a:rPr lang="es-ES" baseline="30000" dirty="0">
                <a:latin typeface="Arial"/>
                <a:cs typeface="Arial"/>
              </a:rPr>
              <a:t>(3)</a:t>
            </a:r>
          </a:p>
          <a:p>
            <a:r>
              <a:rPr lang="es-ES" dirty="0">
                <a:latin typeface="Arial"/>
                <a:cs typeface="Arial"/>
              </a:rPr>
              <a:t>Ambas enfermedades son comorbilidades comunes entre sí, y la diabetes se considera un factor de riesgo para la psoriasis, y viceversa.</a:t>
            </a:r>
            <a:r>
              <a:rPr lang="es-ES" baseline="30000" dirty="0">
                <a:latin typeface="Arial"/>
                <a:cs typeface="Arial"/>
              </a:rPr>
              <a:t>(4)</a:t>
            </a:r>
          </a:p>
          <a:p>
            <a:endParaRPr lang="es-ES"/>
          </a:p>
        </p:txBody>
      </p:sp>
      <p:sp>
        <p:nvSpPr>
          <p:cNvPr id="4" name="Marcador de texto 3">
            <a:extLst>
              <a:ext uri="{FF2B5EF4-FFF2-40B4-BE49-F238E27FC236}">
                <a16:creationId xmlns:a16="http://schemas.microsoft.com/office/drawing/2014/main" id="{2885184D-50D6-0257-E5B2-95D16A7159CA}"/>
              </a:ext>
            </a:extLst>
          </p:cNvPr>
          <p:cNvSpPr>
            <a:spLocks noGrp="1"/>
          </p:cNvSpPr>
          <p:nvPr>
            <p:ph type="body" sz="quarter" idx="13"/>
          </p:nvPr>
        </p:nvSpPr>
        <p:spPr/>
        <p:txBody>
          <a:bodyPr/>
          <a:lstStyle/>
          <a:p>
            <a:r>
              <a:rPr lang="es-ES" dirty="0">
                <a:latin typeface="Arial"/>
                <a:cs typeface="Arial"/>
              </a:rPr>
              <a:t>Psoriasis y diabetes</a:t>
            </a:r>
            <a:endParaRPr lang="es-ES" dirty="0"/>
          </a:p>
        </p:txBody>
      </p:sp>
      <p:sp>
        <p:nvSpPr>
          <p:cNvPr id="6" name="CuadroTexto 5">
            <a:extLst>
              <a:ext uri="{FF2B5EF4-FFF2-40B4-BE49-F238E27FC236}">
                <a16:creationId xmlns:a16="http://schemas.microsoft.com/office/drawing/2014/main" id="{62F0C5EB-B2C2-664A-6520-54D185B1BA37}"/>
              </a:ext>
            </a:extLst>
          </p:cNvPr>
          <p:cNvSpPr txBox="1"/>
          <p:nvPr/>
        </p:nvSpPr>
        <p:spPr>
          <a:xfrm>
            <a:off x="358411" y="5802048"/>
            <a:ext cx="11043138" cy="707886"/>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M.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Mamizadeh</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The association between psoriasis and diabetes mellitus: A systematic review and meta-analysis. Diabetes &amp; Metabolic Syndrome: Clinical Research &amp; Reviews 13 (2019) 1405e1412</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De Brandt and Hillary. Comorbid Psoriasis and Metabolic Syndrome: Clinical Implications and Optimal Management. Psoriasis: Targets and Therapy 2022:12 113–126</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Yuan et al. Risk of incident type 2 diabetes in patients with psoriatic arthritis: A systematic review and meta-analysis of cohort studies. </a:t>
            </a:r>
            <a:r>
              <a:rPr kumimoji="0" lang="de-DE"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Int J Rheum Dis. 2022;25:1029–1037.</a:t>
            </a:r>
            <a:endPar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Abramczyk et al. Diabetes and Psoriasis: Different Sides of the Same Prism. Diabetes, Metabolic Syndrome and Obesity: Targets and Therapy 2020:13</a:t>
            </a:r>
          </a:p>
        </p:txBody>
      </p:sp>
    </p:spTree>
    <p:extLst>
      <p:ext uri="{BB962C8B-B14F-4D97-AF65-F5344CB8AC3E}">
        <p14:creationId xmlns:p14="http://schemas.microsoft.com/office/powerpoint/2010/main" val="253217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26012-4B82-7755-7772-22CDE384366D}"/>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00A20B2E-126E-61CD-B93D-16C0D12E585B}"/>
              </a:ext>
            </a:extLst>
          </p:cNvPr>
          <p:cNvSpPr>
            <a:spLocks noGrp="1"/>
          </p:cNvSpPr>
          <p:nvPr>
            <p:ph idx="1"/>
          </p:nvPr>
        </p:nvSpPr>
        <p:spPr/>
        <p:txBody>
          <a:bodyPr vert="horz" lIns="91440" tIns="45720" rIns="91440" bIns="45720" rtlCol="0" anchor="t">
            <a:normAutofit/>
          </a:bodyPr>
          <a:lstStyle/>
          <a:p>
            <a:r>
              <a:rPr lang="es-ES" dirty="0">
                <a:latin typeface="Arial"/>
                <a:cs typeface="Arial"/>
              </a:rPr>
              <a:t>La asociación entre diabetes y psoriasis es superior si la severidad de la afectación cutánea es mayor, como podemos observar en las gráficas de los resultados de este metaanálisis.</a:t>
            </a:r>
          </a:p>
        </p:txBody>
      </p:sp>
      <p:sp>
        <p:nvSpPr>
          <p:cNvPr id="4" name="Marcador de texto 3">
            <a:extLst>
              <a:ext uri="{FF2B5EF4-FFF2-40B4-BE49-F238E27FC236}">
                <a16:creationId xmlns:a16="http://schemas.microsoft.com/office/drawing/2014/main" id="{2885184D-50D6-0257-E5B2-95D16A7159CA}"/>
              </a:ext>
            </a:extLst>
          </p:cNvPr>
          <p:cNvSpPr>
            <a:spLocks noGrp="1"/>
          </p:cNvSpPr>
          <p:nvPr>
            <p:ph type="body" sz="quarter" idx="13"/>
          </p:nvPr>
        </p:nvSpPr>
        <p:spPr/>
        <p:txBody>
          <a:bodyPr/>
          <a:lstStyle/>
          <a:p>
            <a:r>
              <a:rPr lang="es-ES" dirty="0">
                <a:latin typeface="Arial"/>
                <a:cs typeface="Arial"/>
              </a:rPr>
              <a:t>Psoriasis y diabetes</a:t>
            </a:r>
            <a:endParaRPr lang="es-ES" dirty="0"/>
          </a:p>
        </p:txBody>
      </p:sp>
      <p:sp>
        <p:nvSpPr>
          <p:cNvPr id="5" name="CuadroTexto 4">
            <a:extLst>
              <a:ext uri="{FF2B5EF4-FFF2-40B4-BE49-F238E27FC236}">
                <a16:creationId xmlns:a16="http://schemas.microsoft.com/office/drawing/2014/main" id="{9737364E-9B0C-7E73-9D0D-AF1339D262B0}"/>
              </a:ext>
            </a:extLst>
          </p:cNvPr>
          <p:cNvSpPr txBox="1"/>
          <p:nvPr/>
        </p:nvSpPr>
        <p:spPr>
          <a:xfrm>
            <a:off x="360968" y="6236550"/>
            <a:ext cx="11043138" cy="24622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Armstrong et al. Psoriasis and the Risk of Diabetes Mellitus A Systematic Review and Meta-analysis. JAMA Dermatol. 2013;149(1):84-91.</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60DD5B08-03AA-B5EA-53DE-2B0BFF24EEF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9837" y="2987950"/>
            <a:ext cx="5050364" cy="2023665"/>
          </a:xfrm>
          <a:prstGeom prst="rect">
            <a:avLst/>
          </a:prstGeom>
        </p:spPr>
      </p:pic>
      <p:sp>
        <p:nvSpPr>
          <p:cNvPr id="8" name="Rectángulo 7">
            <a:extLst>
              <a:ext uri="{FF2B5EF4-FFF2-40B4-BE49-F238E27FC236}">
                <a16:creationId xmlns:a16="http://schemas.microsoft.com/office/drawing/2014/main" id="{86E33F4E-3708-1B83-6384-BE6DE25C0B80}"/>
              </a:ext>
            </a:extLst>
          </p:cNvPr>
          <p:cNvSpPr/>
          <p:nvPr/>
        </p:nvSpPr>
        <p:spPr>
          <a:xfrm>
            <a:off x="379837" y="4422531"/>
            <a:ext cx="5050364" cy="184638"/>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BE9648C1-A153-CDA1-5870-19D98C4FADB4}"/>
              </a:ext>
            </a:extLst>
          </p:cNvPr>
          <p:cNvSpPr txBox="1"/>
          <p:nvPr/>
        </p:nvSpPr>
        <p:spPr>
          <a:xfrm>
            <a:off x="1209040" y="5212080"/>
            <a:ext cx="28143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06782"/>
                </a:solidFill>
                <a:effectLst/>
                <a:uLnTx/>
                <a:uFillTx/>
                <a:latin typeface="Arial" panose="020B0604020202020204" pitchFamily="34" charset="0"/>
                <a:ea typeface="+mn-ea"/>
                <a:cs typeface="Arial" panose="020B0604020202020204" pitchFamily="34" charset="0"/>
              </a:rPr>
              <a:t>Pacientes con psoriasis leve</a:t>
            </a:r>
          </a:p>
        </p:txBody>
      </p:sp>
      <p:sp>
        <p:nvSpPr>
          <p:cNvPr id="10" name="CuadroTexto 9">
            <a:extLst>
              <a:ext uri="{FF2B5EF4-FFF2-40B4-BE49-F238E27FC236}">
                <a16:creationId xmlns:a16="http://schemas.microsoft.com/office/drawing/2014/main" id="{4959B156-6875-84AB-D8D8-14B5253D14B6}"/>
              </a:ext>
            </a:extLst>
          </p:cNvPr>
          <p:cNvSpPr txBox="1"/>
          <p:nvPr/>
        </p:nvSpPr>
        <p:spPr>
          <a:xfrm>
            <a:off x="6216824" y="5212080"/>
            <a:ext cx="43789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006782"/>
                </a:solidFill>
                <a:effectLst/>
                <a:uLnTx/>
                <a:uFillTx/>
                <a:latin typeface="Arial" panose="020B0604020202020204" pitchFamily="34" charset="0"/>
                <a:ea typeface="+mn-ea"/>
                <a:cs typeface="Arial" panose="020B0604020202020204" pitchFamily="34" charset="0"/>
              </a:rPr>
              <a:t>Pacientes con psoriasis moderada a severa</a:t>
            </a:r>
          </a:p>
        </p:txBody>
      </p:sp>
      <p:pic>
        <p:nvPicPr>
          <p:cNvPr id="12" name="Imagen 11">
            <a:extLst>
              <a:ext uri="{FF2B5EF4-FFF2-40B4-BE49-F238E27FC236}">
                <a16:creationId xmlns:a16="http://schemas.microsoft.com/office/drawing/2014/main" id="{8ACBEBF1-5141-845A-CEA4-622BB23157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16824" y="3058077"/>
            <a:ext cx="4647213" cy="1990113"/>
          </a:xfrm>
          <a:prstGeom prst="rect">
            <a:avLst/>
          </a:prstGeom>
        </p:spPr>
      </p:pic>
      <p:sp>
        <p:nvSpPr>
          <p:cNvPr id="13" name="Rectángulo 12">
            <a:extLst>
              <a:ext uri="{FF2B5EF4-FFF2-40B4-BE49-F238E27FC236}">
                <a16:creationId xmlns:a16="http://schemas.microsoft.com/office/drawing/2014/main" id="{C0EEFB7E-7D53-C70B-D12D-0CDC630F23E1}"/>
              </a:ext>
            </a:extLst>
          </p:cNvPr>
          <p:cNvSpPr/>
          <p:nvPr/>
        </p:nvSpPr>
        <p:spPr>
          <a:xfrm>
            <a:off x="6216823" y="4514850"/>
            <a:ext cx="4647213" cy="184638"/>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644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26012-4B82-7755-7772-22CDE384366D}"/>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00A20B2E-126E-61CD-B93D-16C0D12E585B}"/>
              </a:ext>
            </a:extLst>
          </p:cNvPr>
          <p:cNvSpPr>
            <a:spLocks noGrp="1"/>
          </p:cNvSpPr>
          <p:nvPr>
            <p:ph idx="1"/>
          </p:nvPr>
        </p:nvSpPr>
        <p:spPr>
          <a:xfrm>
            <a:off x="6422913" y="1518724"/>
            <a:ext cx="5543147" cy="4059064"/>
          </a:xfrm>
        </p:spPr>
        <p:txBody>
          <a:bodyPr vert="horz" lIns="91440" tIns="45720" rIns="91440" bIns="45720" rtlCol="0" anchor="t">
            <a:normAutofit/>
          </a:bodyPr>
          <a:lstStyle/>
          <a:p>
            <a:r>
              <a:rPr lang="es-ES" dirty="0">
                <a:latin typeface="Arial"/>
                <a:cs typeface="Arial"/>
              </a:rPr>
              <a:t>Entre los pacientes diabéticos, la presencia de psoriasis se asocia con tasas más altas de complicaciones microvasculares y </a:t>
            </a:r>
            <a:r>
              <a:rPr lang="es-ES" dirty="0" err="1">
                <a:latin typeface="Arial"/>
                <a:cs typeface="Arial"/>
              </a:rPr>
              <a:t>macrovasculares</a:t>
            </a:r>
            <a:r>
              <a:rPr lang="es-ES" dirty="0">
                <a:latin typeface="Arial"/>
                <a:cs typeface="Arial"/>
              </a:rPr>
              <a:t>, especialmente en los pacientes con psoriasis leve. </a:t>
            </a:r>
            <a:endParaRPr lang="es-ES"/>
          </a:p>
          <a:p>
            <a:r>
              <a:rPr lang="es-ES" dirty="0">
                <a:latin typeface="Arial"/>
                <a:cs typeface="Arial"/>
              </a:rPr>
              <a:t>La mayor severidad de la psoriasis no aumentó el riesgo de complicaciones micro ni </a:t>
            </a:r>
            <a:r>
              <a:rPr lang="es-ES" dirty="0" err="1">
                <a:latin typeface="Arial"/>
                <a:cs typeface="Arial"/>
              </a:rPr>
              <a:t>macrovasculares</a:t>
            </a:r>
            <a:r>
              <a:rPr lang="es-ES" dirty="0">
                <a:latin typeface="Arial"/>
                <a:cs typeface="Arial"/>
              </a:rPr>
              <a:t>.</a:t>
            </a:r>
          </a:p>
          <a:p>
            <a:r>
              <a:rPr lang="es-ES" dirty="0">
                <a:latin typeface="Arial"/>
                <a:cs typeface="Arial"/>
              </a:rPr>
              <a:t>Es razonable pensar que son necesarias estrategias más exhaustivas de </a:t>
            </a:r>
            <a:r>
              <a:rPr lang="es-ES" i="1" dirty="0">
                <a:latin typeface="Arial"/>
                <a:cs typeface="Arial"/>
              </a:rPr>
              <a:t>screening </a:t>
            </a:r>
            <a:r>
              <a:rPr lang="es-ES" dirty="0">
                <a:latin typeface="Arial"/>
                <a:cs typeface="Arial"/>
              </a:rPr>
              <a:t>de complicaciones micro y </a:t>
            </a:r>
            <a:r>
              <a:rPr lang="es-ES" dirty="0" err="1">
                <a:latin typeface="Arial"/>
                <a:cs typeface="Arial"/>
              </a:rPr>
              <a:t>macrovasculares</a:t>
            </a:r>
            <a:r>
              <a:rPr lang="es-ES" dirty="0">
                <a:latin typeface="Arial"/>
                <a:cs typeface="Arial"/>
              </a:rPr>
              <a:t> en los pacientes con diabetes y psoriasis.</a:t>
            </a:r>
          </a:p>
        </p:txBody>
      </p:sp>
      <p:sp>
        <p:nvSpPr>
          <p:cNvPr id="4" name="Marcador de texto 3">
            <a:extLst>
              <a:ext uri="{FF2B5EF4-FFF2-40B4-BE49-F238E27FC236}">
                <a16:creationId xmlns:a16="http://schemas.microsoft.com/office/drawing/2014/main" id="{2885184D-50D6-0257-E5B2-95D16A7159CA}"/>
              </a:ext>
            </a:extLst>
          </p:cNvPr>
          <p:cNvSpPr>
            <a:spLocks noGrp="1"/>
          </p:cNvSpPr>
          <p:nvPr>
            <p:ph type="body" sz="quarter" idx="13"/>
          </p:nvPr>
        </p:nvSpPr>
        <p:spPr/>
        <p:txBody>
          <a:bodyPr/>
          <a:lstStyle/>
          <a:p>
            <a:r>
              <a:rPr lang="es-ES" dirty="0">
                <a:latin typeface="Arial"/>
                <a:cs typeface="Arial"/>
              </a:rPr>
              <a:t>Psoriasis y diabetes</a:t>
            </a:r>
            <a:endParaRPr lang="es-ES" dirty="0"/>
          </a:p>
        </p:txBody>
      </p:sp>
      <p:pic>
        <p:nvPicPr>
          <p:cNvPr id="6" name="Imagen 5">
            <a:extLst>
              <a:ext uri="{FF2B5EF4-FFF2-40B4-BE49-F238E27FC236}">
                <a16:creationId xmlns:a16="http://schemas.microsoft.com/office/drawing/2014/main" id="{1D7227B8-EBA6-3529-85B9-E9D4C956CC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9829" y="1576981"/>
            <a:ext cx="6014135" cy="4307840"/>
          </a:xfrm>
          <a:prstGeom prst="rect">
            <a:avLst/>
          </a:prstGeom>
        </p:spPr>
      </p:pic>
      <p:sp>
        <p:nvSpPr>
          <p:cNvPr id="7" name="CuadroTexto 6">
            <a:extLst>
              <a:ext uri="{FF2B5EF4-FFF2-40B4-BE49-F238E27FC236}">
                <a16:creationId xmlns:a16="http://schemas.microsoft.com/office/drawing/2014/main" id="{BCD99C7A-90E4-0FE6-815D-B52229B3A0C6}"/>
              </a:ext>
            </a:extLst>
          </p:cNvPr>
          <p:cNvSpPr txBox="1"/>
          <p:nvPr/>
        </p:nvSpPr>
        <p:spPr>
          <a:xfrm>
            <a:off x="309829" y="6241668"/>
            <a:ext cx="11043138" cy="24622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Armstrong et al. Psoriasis and risk of diabetes-associated microvascular and macrovascular complications.</a:t>
            </a:r>
            <a:r>
              <a:rPr kumimoji="0" lang="de-DE"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J Am Acad Dermatol 2015;72:968-77.</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410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26012-4B82-7755-7772-22CDE384366D}"/>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00A20B2E-126E-61CD-B93D-16C0D12E585B}"/>
              </a:ext>
            </a:extLst>
          </p:cNvPr>
          <p:cNvSpPr>
            <a:spLocks noGrp="1"/>
          </p:cNvSpPr>
          <p:nvPr>
            <p:ph idx="1"/>
          </p:nvPr>
        </p:nvSpPr>
        <p:spPr>
          <a:xfrm>
            <a:off x="541197" y="1478137"/>
            <a:ext cx="11109605" cy="4651086"/>
          </a:xfrm>
        </p:spPr>
        <p:txBody>
          <a:bodyPr vert="horz" lIns="91440" tIns="45720" rIns="91440" bIns="45720" rtlCol="0" anchor="t">
            <a:normAutofit/>
          </a:bodyPr>
          <a:lstStyle/>
          <a:p>
            <a:r>
              <a:rPr lang="es-ES" b="1" i="1" dirty="0">
                <a:latin typeface="Arial"/>
                <a:cs typeface="Arial"/>
              </a:rPr>
              <a:t>Screening </a:t>
            </a:r>
            <a:r>
              <a:rPr lang="es-ES" b="1" dirty="0">
                <a:latin typeface="Arial"/>
                <a:cs typeface="Arial"/>
              </a:rPr>
              <a:t>de prediabetes o diabetes en el adulto</a:t>
            </a:r>
          </a:p>
          <a:p>
            <a:pPr lvl="1"/>
            <a:r>
              <a:rPr lang="es-ES" dirty="0">
                <a:latin typeface="Arial"/>
                <a:cs typeface="Arial"/>
              </a:rPr>
              <a:t>Se debería considerar en adultos con sobrepeso (IMC≥25 Kg/m2) que presenten uno o más de los siguientes factores de riesgo:</a:t>
            </a:r>
          </a:p>
          <a:p>
            <a:pPr lvl="2"/>
            <a:r>
              <a:rPr lang="es-ES" dirty="0">
                <a:latin typeface="Arial"/>
                <a:cs typeface="Arial"/>
              </a:rPr>
              <a:t>Familiar en primer grado con diabetes.</a:t>
            </a:r>
          </a:p>
          <a:p>
            <a:pPr lvl="2"/>
            <a:r>
              <a:rPr lang="es-ES" dirty="0">
                <a:latin typeface="Arial"/>
                <a:cs typeface="Arial"/>
              </a:rPr>
              <a:t>Raza/origen étnico de alto riesgo (p. ej., afroamericano, latino, nativo americano, asiático americano, isleño del Pacífico).</a:t>
            </a:r>
          </a:p>
          <a:p>
            <a:pPr lvl="2"/>
            <a:r>
              <a:rPr lang="es-ES" dirty="0">
                <a:latin typeface="Arial"/>
                <a:cs typeface="Arial"/>
              </a:rPr>
              <a:t>Antecedentes de enfermedad cardiovascular.</a:t>
            </a:r>
          </a:p>
          <a:p>
            <a:pPr lvl="2"/>
            <a:r>
              <a:rPr lang="es-ES" dirty="0">
                <a:latin typeface="Arial"/>
                <a:cs typeface="Arial"/>
              </a:rPr>
              <a:t>HTA (≥140/90 </a:t>
            </a:r>
            <a:r>
              <a:rPr lang="es-ES" dirty="0" err="1">
                <a:latin typeface="Arial"/>
                <a:cs typeface="Arial"/>
              </a:rPr>
              <a:t>mmHg</a:t>
            </a:r>
            <a:r>
              <a:rPr lang="es-ES" dirty="0">
                <a:latin typeface="Arial"/>
                <a:cs typeface="Arial"/>
              </a:rPr>
              <a:t>).</a:t>
            </a:r>
          </a:p>
          <a:p>
            <a:pPr lvl="2"/>
            <a:r>
              <a:rPr lang="es-ES" dirty="0" err="1">
                <a:latin typeface="Arial"/>
                <a:cs typeface="Arial"/>
              </a:rPr>
              <a:t>HDLc</a:t>
            </a:r>
            <a:r>
              <a:rPr lang="es-ES" dirty="0">
                <a:latin typeface="Arial"/>
                <a:cs typeface="Arial"/>
              </a:rPr>
              <a:t> &lt;35 mg/dl o triglicéridos &gt;250 mg/dl.</a:t>
            </a:r>
          </a:p>
          <a:p>
            <a:pPr lvl="2"/>
            <a:r>
              <a:rPr lang="es-ES" dirty="0">
                <a:latin typeface="Arial"/>
                <a:cs typeface="Arial"/>
              </a:rPr>
              <a:t>Mujeres con síndrome de ovario poliquístico.</a:t>
            </a:r>
          </a:p>
          <a:p>
            <a:pPr lvl="2"/>
            <a:r>
              <a:rPr lang="es-ES" dirty="0">
                <a:latin typeface="Arial"/>
                <a:cs typeface="Arial"/>
              </a:rPr>
              <a:t>Sedentarismo.</a:t>
            </a:r>
          </a:p>
          <a:p>
            <a:pPr lvl="2"/>
            <a:r>
              <a:rPr lang="es-ES" dirty="0">
                <a:latin typeface="Arial"/>
                <a:cs typeface="Arial"/>
              </a:rPr>
              <a:t>Otras situaciones clínicas asociadas con la resistencia a la insulina, como la obesidad severa, o acantosis nigricans.</a:t>
            </a:r>
          </a:p>
          <a:p>
            <a:pPr lvl="2"/>
            <a:endParaRPr lang="es-ES"/>
          </a:p>
        </p:txBody>
      </p:sp>
      <p:sp>
        <p:nvSpPr>
          <p:cNvPr id="4" name="Marcador de texto 3">
            <a:extLst>
              <a:ext uri="{FF2B5EF4-FFF2-40B4-BE49-F238E27FC236}">
                <a16:creationId xmlns:a16="http://schemas.microsoft.com/office/drawing/2014/main" id="{2885184D-50D6-0257-E5B2-95D16A7159CA}"/>
              </a:ext>
            </a:extLst>
          </p:cNvPr>
          <p:cNvSpPr>
            <a:spLocks noGrp="1"/>
          </p:cNvSpPr>
          <p:nvPr>
            <p:ph type="body" sz="quarter" idx="13"/>
          </p:nvPr>
        </p:nvSpPr>
        <p:spPr/>
        <p:txBody>
          <a:bodyPr/>
          <a:lstStyle/>
          <a:p>
            <a:r>
              <a:rPr lang="es-ES" dirty="0">
                <a:latin typeface="Arial"/>
                <a:cs typeface="Arial"/>
              </a:rPr>
              <a:t>Psoriasis y diabetes</a:t>
            </a:r>
            <a:endParaRPr lang="es-ES" dirty="0"/>
          </a:p>
        </p:txBody>
      </p:sp>
      <p:sp>
        <p:nvSpPr>
          <p:cNvPr id="5" name="CuadroTexto 4">
            <a:extLst>
              <a:ext uri="{FF2B5EF4-FFF2-40B4-BE49-F238E27FC236}">
                <a16:creationId xmlns:a16="http://schemas.microsoft.com/office/drawing/2014/main" id="{26D7E83F-4FA7-F828-74AC-56986351BB29}"/>
              </a:ext>
            </a:extLst>
          </p:cNvPr>
          <p:cNvSpPr txBox="1"/>
          <p:nvPr/>
        </p:nvSpPr>
        <p:spPr>
          <a:xfrm>
            <a:off x="348342" y="6260109"/>
            <a:ext cx="854456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Classification and Diagnosis of Diabetes: Standards of Medical Care in Diabetes—2022 Diabetes Care 2022;45(Suppl. 1):S17–S38</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885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F307CAD-E528-4F57-BE07-48AAB7F29B29}"/>
              </a:ext>
            </a:extLst>
          </p:cNvPr>
          <p:cNvSpPr>
            <a:spLocks noGrp="1"/>
          </p:cNvSpPr>
          <p:nvPr>
            <p:ph sz="quarter" idx="4294967295"/>
          </p:nvPr>
        </p:nvSpPr>
        <p:spPr>
          <a:xfrm>
            <a:off x="360444" y="6008671"/>
            <a:ext cx="10044035" cy="712275"/>
          </a:xfrm>
          <a:prstGeom prst="rect">
            <a:avLst/>
          </a:prstGeom>
        </p:spPr>
        <p:txBody>
          <a:bodyPr lIns="121917" tIns="60958" rIns="121917" bIns="60958">
            <a:normAutofit/>
          </a:bodyPr>
          <a:lstStyle/>
          <a:p>
            <a:pPr marL="0" indent="0">
              <a:lnSpc>
                <a:spcPct val="100000"/>
              </a:lnSpc>
              <a:spcBef>
                <a:spcPts val="0"/>
              </a:spcBef>
              <a:buNone/>
            </a:pPr>
            <a:r>
              <a:rPr lang="es-ES" sz="1000" dirty="0" err="1">
                <a:solidFill>
                  <a:schemeClr val="tx1">
                    <a:lumMod val="50000"/>
                    <a:lumOff val="50000"/>
                  </a:schemeClr>
                </a:solidFill>
              </a:rPr>
              <a:t>APs</a:t>
            </a:r>
            <a:r>
              <a:rPr lang="es-ES" sz="1000" dirty="0">
                <a:solidFill>
                  <a:schemeClr val="tx1">
                    <a:lumMod val="50000"/>
                    <a:lumOff val="50000"/>
                  </a:schemeClr>
                </a:solidFill>
              </a:rPr>
              <a:t>: artritis psoriásica. *Dato extraído de la Tabla 3 de Sánchez-Carazo J.L, et al.</a:t>
            </a:r>
            <a:r>
              <a:rPr lang="es-ES" sz="1000" baseline="30000" dirty="0">
                <a:solidFill>
                  <a:schemeClr val="tx1">
                    <a:lumMod val="50000"/>
                    <a:lumOff val="50000"/>
                  </a:schemeClr>
                </a:solidFill>
              </a:rPr>
              <a:t>1</a:t>
            </a:r>
            <a:r>
              <a:rPr lang="es-ES" sz="1000" dirty="0">
                <a:solidFill>
                  <a:schemeClr val="tx1">
                    <a:lumMod val="50000"/>
                    <a:lumOff val="50000"/>
                  </a:schemeClr>
                </a:solidFill>
              </a:rPr>
              <a:t> </a:t>
            </a:r>
          </a:p>
          <a:p>
            <a:pPr marL="0" indent="0">
              <a:lnSpc>
                <a:spcPct val="100000"/>
              </a:lnSpc>
              <a:spcBef>
                <a:spcPts val="0"/>
              </a:spcBef>
              <a:buNone/>
            </a:pPr>
            <a:r>
              <a:rPr lang="es-ES" sz="1000" b="1" dirty="0">
                <a:solidFill>
                  <a:schemeClr val="tx1">
                    <a:lumMod val="50000"/>
                    <a:lumOff val="50000"/>
                  </a:schemeClr>
                </a:solidFill>
              </a:rPr>
              <a:t>1. </a:t>
            </a:r>
            <a:r>
              <a:rPr lang="es-ES" sz="1000" dirty="0">
                <a:solidFill>
                  <a:schemeClr val="tx1">
                    <a:lumMod val="50000"/>
                    <a:lumOff val="50000"/>
                  </a:schemeClr>
                </a:solidFill>
              </a:rPr>
              <a:t>Sánchez-Carazo J.L, et al. Comorbilidades y calidad de vida relacionada con la salud en pacientes españoles con psoriasis de moderada a grave: estudio transversal (estudio Arizona). J. </a:t>
            </a:r>
            <a:r>
              <a:rPr lang="es-ES" sz="1000" dirty="0" err="1">
                <a:solidFill>
                  <a:schemeClr val="tx1">
                    <a:lumMod val="50000"/>
                    <a:lumOff val="50000"/>
                  </a:schemeClr>
                </a:solidFill>
              </a:rPr>
              <a:t>Dermatol</a:t>
            </a:r>
            <a:r>
              <a:rPr lang="es-ES" sz="1000" dirty="0">
                <a:solidFill>
                  <a:schemeClr val="tx1">
                    <a:lumMod val="50000"/>
                    <a:lumOff val="50000"/>
                  </a:schemeClr>
                </a:solidFill>
              </a:rPr>
              <a:t> 2014;41:673-678.</a:t>
            </a:r>
          </a:p>
          <a:p>
            <a:pPr marL="0" indent="0">
              <a:lnSpc>
                <a:spcPct val="100000"/>
              </a:lnSpc>
              <a:spcBef>
                <a:spcPts val="0"/>
              </a:spcBef>
              <a:buNone/>
            </a:pPr>
            <a:endParaRPr lang="es-ES" dirty="0">
              <a:solidFill>
                <a:schemeClr val="tx1">
                  <a:lumMod val="50000"/>
                  <a:lumOff val="50000"/>
                </a:schemeClr>
              </a:solidFill>
            </a:endParaRPr>
          </a:p>
        </p:txBody>
      </p:sp>
      <p:sp>
        <p:nvSpPr>
          <p:cNvPr id="8" name="Marcador de contenido 3">
            <a:extLst>
              <a:ext uri="{FF2B5EF4-FFF2-40B4-BE49-F238E27FC236}">
                <a16:creationId xmlns:a16="http://schemas.microsoft.com/office/drawing/2014/main" id="{86659BDB-4EE2-D14E-BC66-8416963223D9}"/>
              </a:ext>
            </a:extLst>
          </p:cNvPr>
          <p:cNvSpPr txBox="1">
            <a:spLocks/>
          </p:cNvSpPr>
          <p:nvPr/>
        </p:nvSpPr>
        <p:spPr>
          <a:xfrm>
            <a:off x="669688" y="2540704"/>
            <a:ext cx="2880000" cy="1771425"/>
          </a:xfrm>
          <a:prstGeom prst="rect">
            <a:avLst/>
          </a:prstGeom>
        </p:spPr>
        <p:txBody>
          <a:bodyPr vert="horz" wrap="square" lIns="121917" tIns="60958" rIns="121917" bIns="60958"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93959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BA9E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46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525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395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dirty="0">
                <a:ln>
                  <a:noFill/>
                </a:ln>
                <a:solidFill>
                  <a:schemeClr val="tx2"/>
                </a:solidFill>
                <a:effectLst/>
                <a:uLnTx/>
                <a:uFillTx/>
                <a:latin typeface="Calibri"/>
                <a:ea typeface="+mn-ea"/>
                <a:cs typeface="+mn-cs"/>
              </a:rPr>
              <a:t>Pacientes con</a:t>
            </a:r>
            <a:br>
              <a:rPr lang="es-ES" sz="2100" b="1" i="0" u="none" strike="noStrike" kern="1200" cap="none" spc="0" normalizeH="0" baseline="0" noProof="0" dirty="0">
                <a:ln>
                  <a:noFill/>
                </a:ln>
                <a:effectLst/>
                <a:uLnTx/>
                <a:uFillTx/>
                <a:latin typeface="Calibri"/>
              </a:rPr>
            </a:br>
            <a:r>
              <a:rPr kumimoji="0" lang="es-ES" sz="2100" b="1" i="0" u="none" strike="noStrike" kern="1200" cap="none" spc="0" normalizeH="0" baseline="0" noProof="0" dirty="0">
                <a:ln>
                  <a:noFill/>
                </a:ln>
                <a:solidFill>
                  <a:schemeClr val="tx2"/>
                </a:solidFill>
                <a:effectLst/>
                <a:uLnTx/>
                <a:uFillTx/>
                <a:latin typeface="Calibri"/>
                <a:ea typeface="+mn-ea"/>
                <a:cs typeface="+mn-cs"/>
              </a:rPr>
              <a:t>PSORIASIS </a:t>
            </a:r>
            <a:r>
              <a:rPr lang="es-ES" sz="2100" b="1" dirty="0">
                <a:solidFill>
                  <a:schemeClr val="tx2"/>
                </a:solidFill>
                <a:latin typeface="Calibri"/>
              </a:rPr>
              <a:t>Y</a:t>
            </a:r>
            <a:r>
              <a:rPr kumimoji="0" lang="es-ES" sz="2100" b="1" i="0" u="none" strike="noStrike" kern="1200" cap="none" spc="0" normalizeH="0" baseline="0" noProof="0" dirty="0">
                <a:ln>
                  <a:noFill/>
                </a:ln>
                <a:solidFill>
                  <a:schemeClr val="tx2"/>
                </a:solidFill>
                <a:effectLst/>
                <a:uLnTx/>
                <a:uFillTx/>
                <a:latin typeface="Calibri"/>
                <a:ea typeface="+mn-ea"/>
                <a:cs typeface="+mn-cs"/>
              </a:rPr>
              <a:t> artritis</a:t>
            </a:r>
          </a:p>
          <a:p>
            <a:pPr algn="ctr">
              <a:lnSpc>
                <a:spcPct val="100000"/>
              </a:lnSpc>
              <a:defRPr/>
            </a:pPr>
            <a:r>
              <a:rPr lang="es-ES" sz="5300" b="1" dirty="0">
                <a:solidFill>
                  <a:srgbClr val="06467F"/>
                </a:solidFill>
                <a:latin typeface="Calibri"/>
              </a:rPr>
              <a:t>21,8 %</a:t>
            </a:r>
            <a:r>
              <a:rPr lang="es-ES" sz="5300" b="1" baseline="30000" dirty="0">
                <a:solidFill>
                  <a:srgbClr val="06467F"/>
                </a:solidFill>
                <a:latin typeface="Calibri"/>
              </a:rPr>
              <a:t>1</a:t>
            </a:r>
            <a:r>
              <a:rPr lang="es-ES" sz="5300" b="1" dirty="0">
                <a:solidFill>
                  <a:srgbClr val="06467F"/>
                </a:solidFill>
                <a:latin typeface="Calibri"/>
              </a:rPr>
              <a:t> </a:t>
            </a:r>
            <a:endParaRPr lang="es-ES" sz="5300" b="1" i="0" u="none" strike="noStrike" kern="1200" cap="none" spc="0" normalizeH="0" baseline="0" noProof="0" dirty="0">
              <a:ln>
                <a:noFill/>
              </a:ln>
              <a:solidFill>
                <a:srgbClr val="06467F"/>
              </a:solidFill>
              <a:effectLst/>
              <a:uLnTx/>
              <a:uFillTx/>
              <a:latin typeface="Calibri"/>
              <a:cs typeface="Calibri"/>
            </a:endParaRPr>
          </a:p>
        </p:txBody>
      </p:sp>
      <p:sp>
        <p:nvSpPr>
          <p:cNvPr id="9" name="Marcador de contenido 3">
            <a:extLst>
              <a:ext uri="{FF2B5EF4-FFF2-40B4-BE49-F238E27FC236}">
                <a16:creationId xmlns:a16="http://schemas.microsoft.com/office/drawing/2014/main" id="{8763A86C-643F-964F-8FE9-23C2D1C87B3A}"/>
              </a:ext>
            </a:extLst>
          </p:cNvPr>
          <p:cNvSpPr txBox="1">
            <a:spLocks/>
          </p:cNvSpPr>
          <p:nvPr/>
        </p:nvSpPr>
        <p:spPr>
          <a:xfrm>
            <a:off x="8667640" y="2540703"/>
            <a:ext cx="2880000" cy="1713285"/>
          </a:xfrm>
          <a:prstGeom prst="rect">
            <a:avLst/>
          </a:prstGeom>
        </p:spPr>
        <p:txBody>
          <a:bodyPr vert="horz" wrap="square" lIns="121917" tIns="60958" rIns="121917" bIns="60958"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93959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BA9E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46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525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395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a:ln>
                  <a:noFill/>
                </a:ln>
                <a:solidFill>
                  <a:schemeClr val="tx2"/>
                </a:solidFill>
                <a:effectLst/>
                <a:uLnTx/>
                <a:uFillTx/>
                <a:latin typeface="Calibri"/>
                <a:ea typeface="+mn-ea"/>
                <a:cs typeface="+mn-cs"/>
              </a:rPr>
              <a:t>Edad</a:t>
            </a:r>
            <a:br>
              <a:rPr kumimoji="0" lang="es-ES" sz="2100" b="1" i="0" u="none" strike="noStrike" kern="1200" cap="none" spc="0" normalizeH="0" baseline="0" noProof="0">
                <a:ln>
                  <a:noFill/>
                </a:ln>
                <a:solidFill>
                  <a:schemeClr val="tx2"/>
                </a:solidFill>
                <a:effectLst/>
                <a:uLnTx/>
                <a:uFillTx/>
                <a:latin typeface="Calibri"/>
                <a:ea typeface="+mn-ea"/>
                <a:cs typeface="+mn-cs"/>
              </a:rPr>
            </a:br>
            <a:r>
              <a:rPr kumimoji="0" lang="es-ES" sz="2100" b="1" i="0" u="none" strike="noStrike" kern="1200" cap="none" spc="0" normalizeH="0" baseline="0" noProof="0">
                <a:ln>
                  <a:noFill/>
                </a:ln>
                <a:solidFill>
                  <a:schemeClr val="tx2"/>
                </a:solidFill>
                <a:effectLst/>
                <a:uLnTx/>
                <a:uFillTx/>
                <a:latin typeface="Calibri"/>
                <a:ea typeface="+mn-ea"/>
                <a:cs typeface="+mn-cs"/>
              </a:rPr>
              <a:t>de inicio</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5300" b="1" i="0" u="none" strike="noStrike" kern="1200" cap="none" spc="0" normalizeH="0" baseline="0" noProof="0">
                <a:ln>
                  <a:noFill/>
                </a:ln>
                <a:solidFill>
                  <a:srgbClr val="06467F"/>
                </a:solidFill>
                <a:effectLst/>
                <a:uLnTx/>
                <a:uFillTx/>
                <a:latin typeface="Calibri"/>
                <a:ea typeface="+mn-ea"/>
                <a:cs typeface="+mn-cs"/>
              </a:rPr>
              <a:t>40,1 </a:t>
            </a:r>
            <a:r>
              <a:rPr kumimoji="0" lang="es-ES" sz="2900" b="1" i="0" u="none" strike="noStrike" kern="1200" cap="none" spc="0" normalizeH="0" baseline="0" noProof="0">
                <a:ln>
                  <a:noFill/>
                </a:ln>
                <a:solidFill>
                  <a:srgbClr val="06467F"/>
                </a:solidFill>
                <a:effectLst/>
                <a:uLnTx/>
                <a:uFillTx/>
                <a:latin typeface="Calibri"/>
                <a:ea typeface="+mn-ea"/>
                <a:cs typeface="+mn-cs"/>
              </a:rPr>
              <a:t>años*</a:t>
            </a:r>
            <a:r>
              <a:rPr kumimoji="0" lang="es-ES" sz="2900" b="1" i="0" u="none" strike="noStrike" kern="1200" cap="none" spc="0" normalizeH="0" baseline="30000" noProof="0">
                <a:ln>
                  <a:noFill/>
                </a:ln>
                <a:solidFill>
                  <a:srgbClr val="06467F"/>
                </a:solidFill>
                <a:effectLst/>
                <a:uLnTx/>
                <a:uFillTx/>
                <a:latin typeface="Calibri"/>
                <a:ea typeface="+mn-ea"/>
                <a:cs typeface="+mn-cs"/>
              </a:rPr>
              <a:t>1</a:t>
            </a:r>
            <a:r>
              <a:rPr kumimoji="0" lang="es-ES" sz="2900" b="1" i="0" u="none" strike="noStrike" kern="1200" cap="none" spc="0" normalizeH="0" baseline="0" noProof="0">
                <a:ln>
                  <a:noFill/>
                </a:ln>
                <a:solidFill>
                  <a:srgbClr val="06467F"/>
                </a:solidFill>
                <a:effectLst/>
                <a:uLnTx/>
                <a:uFillTx/>
                <a:latin typeface="Calibri"/>
                <a:ea typeface="+mn-ea"/>
                <a:cs typeface="+mn-cs"/>
              </a:rPr>
              <a:t> </a:t>
            </a:r>
          </a:p>
        </p:txBody>
      </p:sp>
      <p:pic>
        <p:nvPicPr>
          <p:cNvPr id="12" name="Gráfico 11">
            <a:extLst>
              <a:ext uri="{FF2B5EF4-FFF2-40B4-BE49-F238E27FC236}">
                <a16:creationId xmlns:a16="http://schemas.microsoft.com/office/drawing/2014/main" id="{5913E384-446D-7F45-B071-7E8AB6B039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5663" y="1673229"/>
            <a:ext cx="5299192" cy="4047993"/>
          </a:xfrm>
          <a:prstGeom prst="rect">
            <a:avLst/>
          </a:prstGeom>
        </p:spPr>
      </p:pic>
      <p:sp>
        <p:nvSpPr>
          <p:cNvPr id="14" name="Título 13">
            <a:extLst>
              <a:ext uri="{FF2B5EF4-FFF2-40B4-BE49-F238E27FC236}">
                <a16:creationId xmlns:a16="http://schemas.microsoft.com/office/drawing/2014/main" id="{38566E06-1AE2-CB4E-8F05-3C8E57413CEE}"/>
              </a:ext>
            </a:extLst>
          </p:cNvPr>
          <p:cNvSpPr>
            <a:spLocks noGrp="1"/>
          </p:cNvSpPr>
          <p:nvPr>
            <p:ph type="title"/>
          </p:nvPr>
        </p:nvSpPr>
        <p:spPr/>
        <p:txBody>
          <a:bodyPr>
            <a:normAutofit fontScale="90000"/>
          </a:bodyPr>
          <a:lstStyle/>
          <a:p>
            <a:r>
              <a:rPr lang="es-ES" dirty="0">
                <a:latin typeface="Arial"/>
                <a:cs typeface="Arial"/>
              </a:rPr>
              <a:t>Prevalencia de la artritis psoriásica en España</a:t>
            </a:r>
            <a:r>
              <a:rPr lang="es-ES" baseline="30000" dirty="0">
                <a:latin typeface="Arial"/>
                <a:cs typeface="Arial"/>
              </a:rPr>
              <a:t>1</a:t>
            </a:r>
          </a:p>
        </p:txBody>
      </p:sp>
      <p:pic>
        <p:nvPicPr>
          <p:cNvPr id="7" name="Gráfico 6">
            <a:extLst>
              <a:ext uri="{FF2B5EF4-FFF2-40B4-BE49-F238E27FC236}">
                <a16:creationId xmlns:a16="http://schemas.microsoft.com/office/drawing/2014/main" id="{4326AD8D-8E92-FA43-87DB-AC163C922ED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rot="5400000">
            <a:off x="1904910" y="2058436"/>
            <a:ext cx="409556" cy="480525"/>
          </a:xfrm>
          <a:prstGeom prst="rect">
            <a:avLst/>
          </a:prstGeom>
        </p:spPr>
      </p:pic>
      <p:pic>
        <p:nvPicPr>
          <p:cNvPr id="10" name="Gráfico 9">
            <a:extLst>
              <a:ext uri="{FF2B5EF4-FFF2-40B4-BE49-F238E27FC236}">
                <a16:creationId xmlns:a16="http://schemas.microsoft.com/office/drawing/2014/main" id="{2593A7E3-57E8-7348-BE87-F6536B8668F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5973"/>
          <a:stretch/>
        </p:blipFill>
        <p:spPr>
          <a:xfrm rot="5400000">
            <a:off x="9902863" y="2058439"/>
            <a:ext cx="409556" cy="480525"/>
          </a:xfrm>
          <a:prstGeom prst="rect">
            <a:avLst/>
          </a:prstGeom>
        </p:spPr>
      </p:pic>
    </p:spTree>
    <p:extLst>
      <p:ext uri="{BB962C8B-B14F-4D97-AF65-F5344CB8AC3E}">
        <p14:creationId xmlns:p14="http://schemas.microsoft.com/office/powerpoint/2010/main" val="68702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26012-4B82-7755-7772-22CDE384366D}"/>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00A20B2E-126E-61CD-B93D-16C0D12E585B}"/>
              </a:ext>
            </a:extLst>
          </p:cNvPr>
          <p:cNvSpPr>
            <a:spLocks noGrp="1"/>
          </p:cNvSpPr>
          <p:nvPr>
            <p:ph idx="1"/>
          </p:nvPr>
        </p:nvSpPr>
        <p:spPr>
          <a:xfrm>
            <a:off x="541197" y="1741279"/>
            <a:ext cx="11109605" cy="4514655"/>
          </a:xfrm>
        </p:spPr>
        <p:txBody>
          <a:bodyPr vert="horz" lIns="91440" tIns="45720" rIns="91440" bIns="45720" rtlCol="0" anchor="t">
            <a:normAutofit/>
          </a:bodyPr>
          <a:lstStyle/>
          <a:p>
            <a:r>
              <a:rPr lang="es-ES" b="1" i="1" dirty="0">
                <a:latin typeface="Arial"/>
                <a:cs typeface="Arial"/>
              </a:rPr>
              <a:t>Screening </a:t>
            </a:r>
            <a:r>
              <a:rPr lang="es-ES" b="1" dirty="0">
                <a:latin typeface="Arial"/>
                <a:cs typeface="Arial"/>
              </a:rPr>
              <a:t>de prediabetes o diabetes en el adulto</a:t>
            </a:r>
          </a:p>
          <a:p>
            <a:pPr lvl="1"/>
            <a:r>
              <a:rPr lang="es-ES" dirty="0">
                <a:latin typeface="Arial"/>
                <a:cs typeface="Arial"/>
              </a:rPr>
              <a:t>Los pacientes con prediabetes (A1C ≥ 5,7 %) deben hacerse la prueba anualmente.</a:t>
            </a:r>
          </a:p>
          <a:p>
            <a:pPr lvl="1"/>
            <a:r>
              <a:rPr lang="es-ES" dirty="0">
                <a:latin typeface="Arial"/>
                <a:cs typeface="Arial"/>
              </a:rPr>
              <a:t>Las mujeres a las que se diagnosticó diabetes mellitus gestacional deben hacerse pruebas de por vida al menos cada tres años. </a:t>
            </a:r>
            <a:endParaRPr lang="es-ES" dirty="0"/>
          </a:p>
          <a:p>
            <a:pPr lvl="1"/>
            <a:r>
              <a:rPr lang="es-ES" dirty="0"/>
              <a:t>Personas con VIH.</a:t>
            </a:r>
          </a:p>
          <a:p>
            <a:pPr marL="457200" lvl="1" indent="0">
              <a:buNone/>
            </a:pPr>
            <a:endParaRPr lang="es-ES" dirty="0"/>
          </a:p>
          <a:p>
            <a:r>
              <a:rPr lang="es-ES" dirty="0"/>
              <a:t>Para todos los demás pacientes, las pruebas deben comenzar a los 35 años.</a:t>
            </a:r>
          </a:p>
          <a:p>
            <a:r>
              <a:rPr lang="es-ES" dirty="0">
                <a:latin typeface="Arial"/>
                <a:cs typeface="Arial"/>
              </a:rPr>
              <a:t>Si los resultados son normales, las pruebas deben repetirse con un intervalo mínimo de tres años, pudiendo ser realizadas con más frecuencia según los resultados iniciales y el riesgo individual de cada paciente.</a:t>
            </a:r>
          </a:p>
        </p:txBody>
      </p:sp>
      <p:sp>
        <p:nvSpPr>
          <p:cNvPr id="4" name="Marcador de texto 3">
            <a:extLst>
              <a:ext uri="{FF2B5EF4-FFF2-40B4-BE49-F238E27FC236}">
                <a16:creationId xmlns:a16="http://schemas.microsoft.com/office/drawing/2014/main" id="{2885184D-50D6-0257-E5B2-95D16A7159CA}"/>
              </a:ext>
            </a:extLst>
          </p:cNvPr>
          <p:cNvSpPr>
            <a:spLocks noGrp="1"/>
          </p:cNvSpPr>
          <p:nvPr>
            <p:ph type="body" sz="quarter" idx="13"/>
          </p:nvPr>
        </p:nvSpPr>
        <p:spPr/>
        <p:txBody>
          <a:bodyPr/>
          <a:lstStyle/>
          <a:p>
            <a:r>
              <a:rPr lang="es-ES" dirty="0">
                <a:latin typeface="Arial"/>
                <a:cs typeface="Arial"/>
              </a:rPr>
              <a:t>Psoriasis y diabetes</a:t>
            </a:r>
          </a:p>
        </p:txBody>
      </p:sp>
      <p:sp>
        <p:nvSpPr>
          <p:cNvPr id="6" name="CuadroTexto 5">
            <a:extLst>
              <a:ext uri="{FF2B5EF4-FFF2-40B4-BE49-F238E27FC236}">
                <a16:creationId xmlns:a16="http://schemas.microsoft.com/office/drawing/2014/main" id="{674DFC38-C04C-07CF-B7E2-F2AD97FE821A}"/>
              </a:ext>
            </a:extLst>
          </p:cNvPr>
          <p:cNvSpPr txBox="1"/>
          <p:nvPr/>
        </p:nvSpPr>
        <p:spPr>
          <a:xfrm>
            <a:off x="330927" y="6255934"/>
            <a:ext cx="854456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Classification and Diagnosis of Diabetes: Standards of Medical Care in Diabetes—2022 Diabetes Care 2022;45(Suppl. 1):S17–S38</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051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32CCD-B476-27E5-BED5-85A31CD30B2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14598497-997B-EFDD-EBF8-94C1B1C401EE}"/>
              </a:ext>
            </a:extLst>
          </p:cNvPr>
          <p:cNvSpPr>
            <a:spLocks noGrp="1"/>
          </p:cNvSpPr>
          <p:nvPr>
            <p:ph idx="1"/>
          </p:nvPr>
        </p:nvSpPr>
        <p:spPr>
          <a:xfrm>
            <a:off x="541197" y="1855253"/>
            <a:ext cx="11109605" cy="3816241"/>
          </a:xfrm>
        </p:spPr>
        <p:txBody>
          <a:bodyPr vert="horz" lIns="91440" tIns="45720" rIns="91440" bIns="45720" rtlCol="0" anchor="t">
            <a:normAutofit/>
          </a:bodyPr>
          <a:lstStyle/>
          <a:p>
            <a:r>
              <a:rPr lang="es-ES" dirty="0">
                <a:latin typeface="Arial"/>
                <a:cs typeface="Arial"/>
              </a:rPr>
              <a:t>La evidencia disponible sugiere que la psoriasis grave podría ser considerada como un factor de riesgo para el desarrollo de DM2.</a:t>
            </a:r>
          </a:p>
          <a:p>
            <a:r>
              <a:rPr lang="es-ES" dirty="0">
                <a:latin typeface="Arial"/>
                <a:cs typeface="Arial"/>
              </a:rPr>
              <a:t>A pesar de que las guías específicas del manejo del paciente con diabetes no lo incluyen en sus recomendaciones, las </a:t>
            </a:r>
            <a:r>
              <a:rPr lang="es-ES" b="1" dirty="0">
                <a:latin typeface="Arial"/>
                <a:cs typeface="Arial"/>
              </a:rPr>
              <a:t>guías para el manejo de las comorbilidades del paciente con psoriasis recomiendan:</a:t>
            </a:r>
          </a:p>
          <a:p>
            <a:pPr lvl="1"/>
            <a:r>
              <a:rPr lang="es-ES" i="1" dirty="0">
                <a:latin typeface="Arial"/>
                <a:cs typeface="Arial"/>
              </a:rPr>
              <a:t>Screening </a:t>
            </a:r>
            <a:r>
              <a:rPr lang="es-ES" dirty="0">
                <a:latin typeface="Arial"/>
                <a:cs typeface="Arial"/>
              </a:rPr>
              <a:t>anual de prediabetes o diabetes mediante la determinación de glucemia en ayunas y la HbA1c en todos los pacientes con psoriasis moderada a severa (PASI&gt;10 %).</a:t>
            </a:r>
          </a:p>
          <a:p>
            <a:pPr lvl="1"/>
            <a:r>
              <a:rPr lang="es-ES" dirty="0">
                <a:latin typeface="Arial"/>
                <a:cs typeface="Arial"/>
              </a:rPr>
              <a:t>Los pacientes con psoriasis que desarrollan DM2 identificados en Dermatología deben ser remitidos a sus médicos de Atención Primaria para continuar con su evaluación y tratamiento.</a:t>
            </a:r>
          </a:p>
          <a:p>
            <a:endParaRPr lang="es-ES" dirty="0"/>
          </a:p>
        </p:txBody>
      </p:sp>
      <p:sp>
        <p:nvSpPr>
          <p:cNvPr id="4" name="Marcador de texto 3">
            <a:extLst>
              <a:ext uri="{FF2B5EF4-FFF2-40B4-BE49-F238E27FC236}">
                <a16:creationId xmlns:a16="http://schemas.microsoft.com/office/drawing/2014/main" id="{B54C2507-19B9-ABF1-D1C6-734FC1DFBE2C}"/>
              </a:ext>
            </a:extLst>
          </p:cNvPr>
          <p:cNvSpPr>
            <a:spLocks noGrp="1"/>
          </p:cNvSpPr>
          <p:nvPr>
            <p:ph type="body" sz="quarter" idx="13"/>
          </p:nvPr>
        </p:nvSpPr>
        <p:spPr/>
        <p:txBody>
          <a:bodyPr/>
          <a:lstStyle/>
          <a:p>
            <a:r>
              <a:rPr lang="es-ES" dirty="0">
                <a:latin typeface="Arial"/>
                <a:cs typeface="Arial"/>
              </a:rPr>
              <a:t>Psoriasis y diabetes</a:t>
            </a:r>
            <a:endParaRPr lang="es-ES" dirty="0"/>
          </a:p>
          <a:p>
            <a:endParaRPr lang="es-ES"/>
          </a:p>
        </p:txBody>
      </p:sp>
      <p:sp>
        <p:nvSpPr>
          <p:cNvPr id="8" name="CuadroTexto 7">
            <a:extLst>
              <a:ext uri="{FF2B5EF4-FFF2-40B4-BE49-F238E27FC236}">
                <a16:creationId xmlns:a16="http://schemas.microsoft.com/office/drawing/2014/main" id="{BB54F756-5EAC-C236-8132-1D209618B463}"/>
              </a:ext>
            </a:extLst>
          </p:cNvPr>
          <p:cNvSpPr txBox="1"/>
          <p:nvPr/>
        </p:nvSpPr>
        <p:spPr>
          <a:xfrm>
            <a:off x="339635" y="6263713"/>
            <a:ext cx="1077976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De Brandt and Hillary. Comorbid Psoriasis and Metabolic Syndrome: Clinical Implications and Optimal Management. Psoriasis: Targets and Therapy 2022:12 113–126</a:t>
            </a:r>
          </a:p>
        </p:txBody>
      </p:sp>
    </p:spTree>
    <p:extLst>
      <p:ext uri="{BB962C8B-B14F-4D97-AF65-F5344CB8AC3E}">
        <p14:creationId xmlns:p14="http://schemas.microsoft.com/office/powerpoint/2010/main" val="3140544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32CCD-B476-27E5-BED5-85A31CD30B2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14598497-997B-EFDD-EBF8-94C1B1C401EE}"/>
              </a:ext>
            </a:extLst>
          </p:cNvPr>
          <p:cNvSpPr>
            <a:spLocks noGrp="1"/>
          </p:cNvSpPr>
          <p:nvPr>
            <p:ph idx="1"/>
          </p:nvPr>
        </p:nvSpPr>
        <p:spPr>
          <a:xfrm>
            <a:off x="541197" y="1855253"/>
            <a:ext cx="11109605" cy="3816241"/>
          </a:xfrm>
        </p:spPr>
        <p:txBody>
          <a:bodyPr vert="horz" lIns="91440" tIns="45720" rIns="91440" bIns="45720" rtlCol="0" anchor="t">
            <a:normAutofit fontScale="85000" lnSpcReduction="10000"/>
          </a:bodyPr>
          <a:lstStyle/>
          <a:p>
            <a:r>
              <a:rPr lang="es-ES" dirty="0">
                <a:latin typeface="Arial"/>
                <a:cs typeface="Arial"/>
              </a:rPr>
              <a:t>El esquema de tratamiento del paciente con DM2 debe basarse en las recomendaciones actuales de las guías de práctica clínica específicas.</a:t>
            </a:r>
          </a:p>
          <a:p>
            <a:r>
              <a:rPr lang="es-ES" dirty="0">
                <a:latin typeface="Arial"/>
                <a:cs typeface="Arial"/>
              </a:rPr>
              <a:t>Los </a:t>
            </a:r>
            <a:r>
              <a:rPr lang="es-ES" b="1" dirty="0">
                <a:latin typeface="Arial"/>
                <a:cs typeface="Arial"/>
              </a:rPr>
              <a:t>hábitos de vida </a:t>
            </a:r>
            <a:r>
              <a:rPr lang="es-ES" dirty="0">
                <a:latin typeface="Arial"/>
                <a:cs typeface="Arial"/>
              </a:rPr>
              <a:t>continúan siendo el pilar básico del tratamiento.</a:t>
            </a:r>
          </a:p>
          <a:p>
            <a:pPr lvl="1"/>
            <a:r>
              <a:rPr lang="es-ES" dirty="0">
                <a:latin typeface="Arial"/>
                <a:cs typeface="Arial"/>
              </a:rPr>
              <a:t>En muchas ocasiones pueden mitigar, como hemos comentado anteriormente, la severidad de la psoriasis, como por ejemplo la pérdida de peso en los pacientes obesos con psoriasis.</a:t>
            </a:r>
          </a:p>
          <a:p>
            <a:r>
              <a:rPr lang="es-ES" dirty="0">
                <a:latin typeface="Arial"/>
                <a:cs typeface="Arial"/>
              </a:rPr>
              <a:t>Las decisiones para establecer un tratamiento se basarán en:</a:t>
            </a:r>
          </a:p>
          <a:p>
            <a:pPr lvl="1"/>
            <a:r>
              <a:rPr lang="es-ES" dirty="0">
                <a:latin typeface="Arial"/>
                <a:cs typeface="Arial"/>
              </a:rPr>
              <a:t>El RCV del paciente: recordemos que, en el paciente con psoriasis, este está incrementado.</a:t>
            </a:r>
          </a:p>
          <a:p>
            <a:pPr lvl="1"/>
            <a:r>
              <a:rPr lang="es-ES" dirty="0">
                <a:latin typeface="Arial"/>
                <a:cs typeface="Arial"/>
              </a:rPr>
              <a:t>La existencia o no de ECV previa, ERC o IC.</a:t>
            </a:r>
          </a:p>
          <a:p>
            <a:pPr lvl="1"/>
            <a:r>
              <a:rPr lang="es-ES" dirty="0">
                <a:latin typeface="Arial"/>
                <a:cs typeface="Arial"/>
              </a:rPr>
              <a:t>El peso.</a:t>
            </a:r>
          </a:p>
          <a:p>
            <a:pPr lvl="1"/>
            <a:r>
              <a:rPr lang="es-ES" dirty="0">
                <a:latin typeface="Arial"/>
                <a:cs typeface="Arial"/>
              </a:rPr>
              <a:t>La consecución de un control metabólico óptimo, con un objetivo general de tener una HbA1c &lt; 7 %.</a:t>
            </a:r>
          </a:p>
          <a:p>
            <a:endParaRPr lang="es-ES"/>
          </a:p>
        </p:txBody>
      </p:sp>
      <p:sp>
        <p:nvSpPr>
          <p:cNvPr id="4" name="Marcador de texto 3">
            <a:extLst>
              <a:ext uri="{FF2B5EF4-FFF2-40B4-BE49-F238E27FC236}">
                <a16:creationId xmlns:a16="http://schemas.microsoft.com/office/drawing/2014/main" id="{B54C2507-19B9-ABF1-D1C6-734FC1DFBE2C}"/>
              </a:ext>
            </a:extLst>
          </p:cNvPr>
          <p:cNvSpPr>
            <a:spLocks noGrp="1"/>
          </p:cNvSpPr>
          <p:nvPr>
            <p:ph type="body" sz="quarter" idx="13"/>
          </p:nvPr>
        </p:nvSpPr>
        <p:spPr/>
        <p:txBody>
          <a:bodyPr/>
          <a:lstStyle/>
          <a:p>
            <a:r>
              <a:rPr lang="es-ES" dirty="0">
                <a:latin typeface="Arial"/>
                <a:cs typeface="Arial"/>
              </a:rPr>
              <a:t>Psoriasis y diabetes</a:t>
            </a:r>
            <a:endParaRPr lang="es-ES" dirty="0"/>
          </a:p>
          <a:p>
            <a:endParaRPr lang="es-ES"/>
          </a:p>
        </p:txBody>
      </p:sp>
      <p:sp>
        <p:nvSpPr>
          <p:cNvPr id="8" name="CuadroTexto 7">
            <a:extLst>
              <a:ext uri="{FF2B5EF4-FFF2-40B4-BE49-F238E27FC236}">
                <a16:creationId xmlns:a16="http://schemas.microsoft.com/office/drawing/2014/main" id="{BB54F756-5EAC-C236-8132-1D209618B463}"/>
              </a:ext>
            </a:extLst>
          </p:cNvPr>
          <p:cNvSpPr txBox="1"/>
          <p:nvPr/>
        </p:nvSpPr>
        <p:spPr>
          <a:xfrm>
            <a:off x="339636" y="6093597"/>
            <a:ext cx="107797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Davies et al. Management of Hyperglycemia in Type 2 Diabetes, 2022. A Consensus Report by the American Diabetes Association (ADA) and the European Association for the Study of Diabetes (EASD) Diabetes Care 2022;45:2753–2786</a:t>
            </a:r>
          </a:p>
        </p:txBody>
      </p:sp>
    </p:spTree>
    <p:extLst>
      <p:ext uri="{BB962C8B-B14F-4D97-AF65-F5344CB8AC3E}">
        <p14:creationId xmlns:p14="http://schemas.microsoft.com/office/powerpoint/2010/main" val="587854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B7F93BD-2DCD-05A1-ED87-E60160F2717A}"/>
              </a:ext>
            </a:extLst>
          </p:cNvPr>
          <p:cNvPicPr>
            <a:picLocks noChangeAspect="1"/>
          </p:cNvPicPr>
          <p:nvPr/>
        </p:nvPicPr>
        <p:blipFill>
          <a:blip r:embed="rId3"/>
          <a:stretch>
            <a:fillRect/>
          </a:stretch>
        </p:blipFill>
        <p:spPr>
          <a:xfrm>
            <a:off x="2545602" y="1469258"/>
            <a:ext cx="6943326" cy="4869889"/>
          </a:xfrm>
          <a:prstGeom prst="rect">
            <a:avLst/>
          </a:prstGeom>
        </p:spPr>
      </p:pic>
      <p:sp>
        <p:nvSpPr>
          <p:cNvPr id="13" name="Título 1">
            <a:extLst>
              <a:ext uri="{FF2B5EF4-FFF2-40B4-BE49-F238E27FC236}">
                <a16:creationId xmlns:a16="http://schemas.microsoft.com/office/drawing/2014/main" id="{8559A7DB-5C04-3D2E-AF20-2A15489FF1CA}"/>
              </a:ext>
            </a:extLst>
          </p:cNvPr>
          <p:cNvSpPr>
            <a:spLocks noGrp="1"/>
          </p:cNvSpPr>
          <p:nvPr>
            <p:ph type="title"/>
          </p:nvPr>
        </p:nvSpPr>
        <p:spPr>
          <a:xfrm>
            <a:off x="1569325" y="348066"/>
            <a:ext cx="3260122" cy="565035"/>
          </a:xfrm>
          <a:solidFill>
            <a:schemeClr val="bg1"/>
          </a:solidFill>
        </p:spPr>
        <p:txBody>
          <a:bodyPr>
            <a:normAutofit/>
          </a:bodyPr>
          <a:lstStyle/>
          <a:p>
            <a:r>
              <a:rPr lang="es-ES"/>
              <a:t>Comorbilidades</a:t>
            </a:r>
          </a:p>
        </p:txBody>
      </p:sp>
      <p:sp>
        <p:nvSpPr>
          <p:cNvPr id="14" name="Marcador de texto 3">
            <a:extLst>
              <a:ext uri="{FF2B5EF4-FFF2-40B4-BE49-F238E27FC236}">
                <a16:creationId xmlns:a16="http://schemas.microsoft.com/office/drawing/2014/main" id="{B2139033-2181-A8A9-9749-0B6F3FB10BC9}"/>
              </a:ext>
            </a:extLst>
          </p:cNvPr>
          <p:cNvSpPr>
            <a:spLocks noGrp="1"/>
          </p:cNvSpPr>
          <p:nvPr>
            <p:ph type="body" sz="quarter" idx="13"/>
          </p:nvPr>
        </p:nvSpPr>
        <p:spPr>
          <a:xfrm>
            <a:off x="1569607" y="904223"/>
            <a:ext cx="2815958" cy="380711"/>
          </a:xfrm>
          <a:solidFill>
            <a:schemeClr val="bg1"/>
          </a:solidFill>
        </p:spPr>
        <p:txBody>
          <a:bodyPr/>
          <a:lstStyle/>
          <a:p>
            <a:r>
              <a:rPr lang="es-ES" dirty="0">
                <a:latin typeface="Arial"/>
                <a:cs typeface="Arial"/>
              </a:rPr>
              <a:t>Psoriasis y diabetes</a:t>
            </a:r>
            <a:endParaRPr lang="es-ES" dirty="0"/>
          </a:p>
          <a:p>
            <a:endParaRPr lang="es-ES"/>
          </a:p>
        </p:txBody>
      </p:sp>
    </p:spTree>
    <p:extLst>
      <p:ext uri="{BB962C8B-B14F-4D97-AF65-F5344CB8AC3E}">
        <p14:creationId xmlns:p14="http://schemas.microsoft.com/office/powerpoint/2010/main" val="3116769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32CCD-B476-27E5-BED5-85A31CD30B2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14598497-997B-EFDD-EBF8-94C1B1C401EE}"/>
              </a:ext>
            </a:extLst>
          </p:cNvPr>
          <p:cNvSpPr>
            <a:spLocks noGrp="1"/>
          </p:cNvSpPr>
          <p:nvPr>
            <p:ph idx="1"/>
          </p:nvPr>
        </p:nvSpPr>
        <p:spPr>
          <a:xfrm>
            <a:off x="706120" y="1811228"/>
            <a:ext cx="10779760" cy="4359644"/>
          </a:xfrm>
        </p:spPr>
        <p:txBody>
          <a:bodyPr vert="horz" lIns="91440" tIns="45720" rIns="91440" bIns="45720" rtlCol="0" anchor="t">
            <a:normAutofit/>
          </a:bodyPr>
          <a:lstStyle/>
          <a:p>
            <a:r>
              <a:rPr lang="es-ES" sz="1800" b="1" dirty="0"/>
              <a:t>Metformina:</a:t>
            </a:r>
          </a:p>
          <a:p>
            <a:pPr lvl="1"/>
            <a:r>
              <a:rPr lang="es-ES" sz="1800" dirty="0">
                <a:latin typeface="Arial"/>
                <a:cs typeface="Arial"/>
              </a:rPr>
              <a:t>Hay poca evidencia sobre un posible efecto beneficioso de la metformina sobre la psoriasis.</a:t>
            </a:r>
          </a:p>
          <a:p>
            <a:pPr lvl="1"/>
            <a:r>
              <a:rPr lang="es-ES" sz="1800" dirty="0">
                <a:latin typeface="Arial"/>
                <a:cs typeface="Arial"/>
              </a:rPr>
              <a:t>En este metaanálisis, no se observan diferencias en el número de pacientes que alcanzan un PASI 75 con respecto a placebo.</a:t>
            </a:r>
          </a:p>
        </p:txBody>
      </p:sp>
      <p:sp>
        <p:nvSpPr>
          <p:cNvPr id="4" name="Marcador de texto 3">
            <a:extLst>
              <a:ext uri="{FF2B5EF4-FFF2-40B4-BE49-F238E27FC236}">
                <a16:creationId xmlns:a16="http://schemas.microsoft.com/office/drawing/2014/main" id="{B54C2507-19B9-ABF1-D1C6-734FC1DFBE2C}"/>
              </a:ext>
            </a:extLst>
          </p:cNvPr>
          <p:cNvSpPr>
            <a:spLocks noGrp="1"/>
          </p:cNvSpPr>
          <p:nvPr>
            <p:ph type="body" sz="quarter" idx="13"/>
          </p:nvPr>
        </p:nvSpPr>
        <p:spPr/>
        <p:txBody>
          <a:bodyPr/>
          <a:lstStyle/>
          <a:p>
            <a:r>
              <a:rPr lang="es-ES" dirty="0">
                <a:latin typeface="Arial"/>
                <a:cs typeface="Arial"/>
              </a:rPr>
              <a:t>Psoriasis y diabetes</a:t>
            </a:r>
            <a:endParaRPr lang="es-ES" dirty="0"/>
          </a:p>
          <a:p>
            <a:endParaRPr lang="es-ES"/>
          </a:p>
        </p:txBody>
      </p:sp>
      <p:sp>
        <p:nvSpPr>
          <p:cNvPr id="8" name="CuadroTexto 7">
            <a:extLst>
              <a:ext uri="{FF2B5EF4-FFF2-40B4-BE49-F238E27FC236}">
                <a16:creationId xmlns:a16="http://schemas.microsoft.com/office/drawing/2014/main" id="{BB54F756-5EAC-C236-8132-1D209618B463}"/>
              </a:ext>
            </a:extLst>
          </p:cNvPr>
          <p:cNvSpPr txBox="1"/>
          <p:nvPr/>
        </p:nvSpPr>
        <p:spPr>
          <a:xfrm>
            <a:off x="339639" y="6295886"/>
            <a:ext cx="1077976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Chi C-C, Lee C-Y, Liu C-Y, Wang S-H, Tien O’Donnell F, Tung T-H. Effects of antidiabetic drugs on psoriasis: A meta-analysis.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Eur</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J Clin Invest. 2020;00:e13377. https://doi.org/10.1111/eci.13377</a:t>
            </a:r>
          </a:p>
        </p:txBody>
      </p:sp>
      <p:sp>
        <p:nvSpPr>
          <p:cNvPr id="12" name="CuadroTexto 11">
            <a:extLst>
              <a:ext uri="{FF2B5EF4-FFF2-40B4-BE49-F238E27FC236}">
                <a16:creationId xmlns:a16="http://schemas.microsoft.com/office/drawing/2014/main" id="{90F68FD8-D630-092C-A06C-2AAF00A58193}"/>
              </a:ext>
            </a:extLst>
          </p:cNvPr>
          <p:cNvSpPr txBox="1"/>
          <p:nvPr/>
        </p:nvSpPr>
        <p:spPr>
          <a:xfrm>
            <a:off x="4287565" y="853238"/>
            <a:ext cx="7028994" cy="400110"/>
          </a:xfrm>
          <a:prstGeom prst="rect">
            <a:avLst/>
          </a:prstGeom>
          <a:noFill/>
        </p:spPr>
        <p:txBody>
          <a:bodyPr wrap="square">
            <a:spAutoFit/>
          </a:bodyPr>
          <a:lstStyle/>
          <a:p>
            <a:pPr marR="0" lvl="0" algn="l" defTabSz="914400" rtl="0" eaLnBrk="1" fontAlgn="auto" latinLnBrk="0" hangingPunct="1">
              <a:lnSpc>
                <a:spcPts val="2400"/>
              </a:lnSpc>
              <a:spcBef>
                <a:spcPts val="1000"/>
              </a:spcBef>
              <a:spcAft>
                <a:spcPts val="0"/>
              </a:spcAft>
              <a:buClr>
                <a:srgbClr val="AAC1E6"/>
              </a:buClr>
              <a:buSzTx/>
              <a:tabLst/>
              <a:defRPr/>
            </a:pPr>
            <a:r>
              <a:rPr kumimoji="0" lang="es-ES" sz="2000" b="1"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rPr>
              <a:t>Fármacos antidiabéticos con efecto sobre la psoriasis</a:t>
            </a:r>
          </a:p>
        </p:txBody>
      </p:sp>
      <p:grpSp>
        <p:nvGrpSpPr>
          <p:cNvPr id="5" name="Grupo 4">
            <a:extLst>
              <a:ext uri="{FF2B5EF4-FFF2-40B4-BE49-F238E27FC236}">
                <a16:creationId xmlns:a16="http://schemas.microsoft.com/office/drawing/2014/main" id="{2A52DCEB-437A-2DAF-0C8E-9CF2D8D14F23}"/>
              </a:ext>
            </a:extLst>
          </p:cNvPr>
          <p:cNvGrpSpPr/>
          <p:nvPr/>
        </p:nvGrpSpPr>
        <p:grpSpPr>
          <a:xfrm>
            <a:off x="663286" y="3774664"/>
            <a:ext cx="10489505" cy="1607065"/>
            <a:chOff x="0" y="3184752"/>
            <a:chExt cx="12192000" cy="2095561"/>
          </a:xfrm>
        </p:grpSpPr>
        <p:pic>
          <p:nvPicPr>
            <p:cNvPr id="6" name="Imagen 5">
              <a:extLst>
                <a:ext uri="{FF2B5EF4-FFF2-40B4-BE49-F238E27FC236}">
                  <a16:creationId xmlns:a16="http://schemas.microsoft.com/office/drawing/2014/main" id="{EB5AE566-C4DD-9930-654C-17D7FFEE3FB3}"/>
                </a:ext>
              </a:extLst>
            </p:cNvPr>
            <p:cNvPicPr>
              <a:picLocks noChangeAspect="1"/>
            </p:cNvPicPr>
            <p:nvPr/>
          </p:nvPicPr>
          <p:blipFill>
            <a:blip r:embed="rId2"/>
            <a:stretch>
              <a:fillRect/>
            </a:stretch>
          </p:blipFill>
          <p:spPr>
            <a:xfrm>
              <a:off x="0" y="3184752"/>
              <a:ext cx="12192000" cy="488495"/>
            </a:xfrm>
            <a:prstGeom prst="rect">
              <a:avLst/>
            </a:prstGeom>
          </p:spPr>
        </p:pic>
        <p:pic>
          <p:nvPicPr>
            <p:cNvPr id="7" name="Imagen 6">
              <a:extLst>
                <a:ext uri="{FF2B5EF4-FFF2-40B4-BE49-F238E27FC236}">
                  <a16:creationId xmlns:a16="http://schemas.microsoft.com/office/drawing/2014/main" id="{D8588AF8-C4F1-74DE-DA36-A323D6D7AF1A}"/>
                </a:ext>
              </a:extLst>
            </p:cNvPr>
            <p:cNvPicPr>
              <a:picLocks noChangeAspect="1"/>
            </p:cNvPicPr>
            <p:nvPr/>
          </p:nvPicPr>
          <p:blipFill>
            <a:blip r:embed="rId3"/>
            <a:stretch>
              <a:fillRect/>
            </a:stretch>
          </p:blipFill>
          <p:spPr>
            <a:xfrm>
              <a:off x="0" y="3673247"/>
              <a:ext cx="12192000" cy="1607066"/>
            </a:xfrm>
            <a:prstGeom prst="rect">
              <a:avLst/>
            </a:prstGeom>
          </p:spPr>
        </p:pic>
      </p:grpSp>
    </p:spTree>
    <p:extLst>
      <p:ext uri="{BB962C8B-B14F-4D97-AF65-F5344CB8AC3E}">
        <p14:creationId xmlns:p14="http://schemas.microsoft.com/office/powerpoint/2010/main" val="77302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32CCD-B476-27E5-BED5-85A31CD30B2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14598497-997B-EFDD-EBF8-94C1B1C401EE}"/>
              </a:ext>
            </a:extLst>
          </p:cNvPr>
          <p:cNvSpPr>
            <a:spLocks noGrp="1"/>
          </p:cNvSpPr>
          <p:nvPr>
            <p:ph idx="1"/>
          </p:nvPr>
        </p:nvSpPr>
        <p:spPr>
          <a:xfrm>
            <a:off x="325122" y="1633445"/>
            <a:ext cx="4744720" cy="4359644"/>
          </a:xfrm>
        </p:spPr>
        <p:txBody>
          <a:bodyPr vert="horz" lIns="91440" tIns="45720" rIns="91440" bIns="45720" rtlCol="0" anchor="t">
            <a:normAutofit fontScale="85000" lnSpcReduction="10000"/>
          </a:bodyPr>
          <a:lstStyle/>
          <a:p>
            <a:r>
              <a:rPr lang="es-ES" sz="1800" b="1" dirty="0"/>
              <a:t>Tiazoldinedionas (pioglitazona)</a:t>
            </a:r>
          </a:p>
          <a:p>
            <a:pPr lvl="1"/>
            <a:r>
              <a:rPr lang="es-ES" sz="1800" dirty="0">
                <a:latin typeface="Arial"/>
                <a:cs typeface="Arial"/>
              </a:rPr>
              <a:t>Es el </a:t>
            </a:r>
            <a:r>
              <a:rPr lang="es-ES" sz="1800" b="1" i="1" dirty="0">
                <a:latin typeface="Arial"/>
                <a:cs typeface="Arial"/>
              </a:rPr>
              <a:t>medicamento más estudiado por sus efectos beneficiosos sobre la psoriasis</a:t>
            </a:r>
            <a:r>
              <a:rPr lang="es-ES" sz="1800" dirty="0">
                <a:latin typeface="Arial"/>
                <a:cs typeface="Arial"/>
              </a:rPr>
              <a:t>. Este efecto parece depender de la dosis.</a:t>
            </a:r>
          </a:p>
          <a:p>
            <a:pPr lvl="1"/>
            <a:r>
              <a:rPr lang="es-ES" sz="1800" dirty="0">
                <a:latin typeface="Arial"/>
                <a:cs typeface="Arial"/>
              </a:rPr>
              <a:t>La pioglitazona demostró un aumento significativo en el número de pacientes que alcanzaban un PASI 75 y una disminución en el PASI medio.</a:t>
            </a:r>
          </a:p>
          <a:p>
            <a:pPr lvl="1"/>
            <a:r>
              <a:rPr lang="es-ES" sz="1800" dirty="0">
                <a:latin typeface="Arial"/>
                <a:cs typeface="Arial"/>
              </a:rPr>
              <a:t>En el análisis de subgrupos, entre los pacientes que recibieron la dosis de 30 mg de pioglitazona, un número mayor alcanzaron un PASI 75que quienes recibieron la dosis de 15 mg de pioglitazona (P = 0,003).</a:t>
            </a:r>
          </a:p>
          <a:p>
            <a:endParaRPr lang="es-ES" dirty="0"/>
          </a:p>
        </p:txBody>
      </p:sp>
      <p:sp>
        <p:nvSpPr>
          <p:cNvPr id="4" name="Marcador de texto 3">
            <a:extLst>
              <a:ext uri="{FF2B5EF4-FFF2-40B4-BE49-F238E27FC236}">
                <a16:creationId xmlns:a16="http://schemas.microsoft.com/office/drawing/2014/main" id="{B54C2507-19B9-ABF1-D1C6-734FC1DFBE2C}"/>
              </a:ext>
            </a:extLst>
          </p:cNvPr>
          <p:cNvSpPr>
            <a:spLocks noGrp="1"/>
          </p:cNvSpPr>
          <p:nvPr>
            <p:ph type="body" sz="quarter" idx="13"/>
          </p:nvPr>
        </p:nvSpPr>
        <p:spPr/>
        <p:txBody>
          <a:bodyPr/>
          <a:lstStyle/>
          <a:p>
            <a:r>
              <a:rPr lang="es-ES" dirty="0">
                <a:latin typeface="Arial"/>
                <a:cs typeface="Arial"/>
              </a:rPr>
              <a:t>Psoriasis y diabetes</a:t>
            </a:r>
            <a:endParaRPr lang="es-ES" dirty="0"/>
          </a:p>
          <a:p>
            <a:endParaRPr lang="es-ES" dirty="0"/>
          </a:p>
        </p:txBody>
      </p:sp>
      <p:sp>
        <p:nvSpPr>
          <p:cNvPr id="8" name="CuadroTexto 7">
            <a:extLst>
              <a:ext uri="{FF2B5EF4-FFF2-40B4-BE49-F238E27FC236}">
                <a16:creationId xmlns:a16="http://schemas.microsoft.com/office/drawing/2014/main" id="{BB54F756-5EAC-C236-8132-1D209618B463}"/>
              </a:ext>
            </a:extLst>
          </p:cNvPr>
          <p:cNvSpPr txBox="1"/>
          <p:nvPr/>
        </p:nvSpPr>
        <p:spPr>
          <a:xfrm>
            <a:off x="348346" y="6288616"/>
            <a:ext cx="1077976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Chi C-C, Lee C-Y, Liu C-Y, Wang S-H, Tien O’Donnell F, Tung T-H. Effects of antidiabetic drugs on psoriasis: A meta-analysis.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Eur</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J Clin Invest. 2020;00:e13377. https://doi.org/10.1111/eci.13377</a:t>
            </a:r>
          </a:p>
        </p:txBody>
      </p:sp>
      <p:pic>
        <p:nvPicPr>
          <p:cNvPr id="10" name="Imagen 9">
            <a:extLst>
              <a:ext uri="{FF2B5EF4-FFF2-40B4-BE49-F238E27FC236}">
                <a16:creationId xmlns:a16="http://schemas.microsoft.com/office/drawing/2014/main" id="{64DF0F26-AF61-DBDD-B0B8-93B79ED12F37}"/>
              </a:ext>
            </a:extLst>
          </p:cNvPr>
          <p:cNvPicPr>
            <a:picLocks noChangeAspect="1"/>
          </p:cNvPicPr>
          <p:nvPr/>
        </p:nvPicPr>
        <p:blipFill>
          <a:blip r:embed="rId2"/>
          <a:stretch>
            <a:fillRect/>
          </a:stretch>
        </p:blipFill>
        <p:spPr>
          <a:xfrm>
            <a:off x="5293359" y="1940518"/>
            <a:ext cx="6573519" cy="2976964"/>
          </a:xfrm>
          <a:prstGeom prst="rect">
            <a:avLst/>
          </a:prstGeom>
        </p:spPr>
      </p:pic>
      <p:sp>
        <p:nvSpPr>
          <p:cNvPr id="5" name="CuadroTexto 4">
            <a:extLst>
              <a:ext uri="{FF2B5EF4-FFF2-40B4-BE49-F238E27FC236}">
                <a16:creationId xmlns:a16="http://schemas.microsoft.com/office/drawing/2014/main" id="{3881B8B6-E396-2872-89A4-3F6E6F2D72B3}"/>
              </a:ext>
            </a:extLst>
          </p:cNvPr>
          <p:cNvSpPr txBox="1"/>
          <p:nvPr/>
        </p:nvSpPr>
        <p:spPr>
          <a:xfrm>
            <a:off x="4438819" y="882863"/>
            <a:ext cx="7028994" cy="400110"/>
          </a:xfrm>
          <a:prstGeom prst="rect">
            <a:avLst/>
          </a:prstGeom>
          <a:noFill/>
        </p:spPr>
        <p:txBody>
          <a:bodyPr wrap="square">
            <a:spAutoFit/>
          </a:bodyPr>
          <a:lstStyle/>
          <a:p>
            <a:pPr marR="0" lvl="0" algn="l" defTabSz="914400" rtl="0" eaLnBrk="1" fontAlgn="auto" latinLnBrk="0" hangingPunct="1">
              <a:lnSpc>
                <a:spcPts val="2400"/>
              </a:lnSpc>
              <a:spcBef>
                <a:spcPts val="1000"/>
              </a:spcBef>
              <a:spcAft>
                <a:spcPts val="0"/>
              </a:spcAft>
              <a:buClr>
                <a:srgbClr val="AAC1E6"/>
              </a:buClr>
              <a:buSzTx/>
              <a:tabLst/>
              <a:defRPr/>
            </a:pPr>
            <a:r>
              <a:rPr kumimoji="0" lang="es-ES" sz="2000" b="1"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rPr>
              <a:t>Fármacos antidiabéticos con efecto sobre la psoriasis</a:t>
            </a:r>
          </a:p>
        </p:txBody>
      </p:sp>
    </p:spTree>
    <p:extLst>
      <p:ext uri="{BB962C8B-B14F-4D97-AF65-F5344CB8AC3E}">
        <p14:creationId xmlns:p14="http://schemas.microsoft.com/office/powerpoint/2010/main" val="3741933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32CCD-B476-27E5-BED5-85A31CD30B2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14598497-997B-EFDD-EBF8-94C1B1C401EE}"/>
              </a:ext>
            </a:extLst>
          </p:cNvPr>
          <p:cNvSpPr>
            <a:spLocks noGrp="1"/>
          </p:cNvSpPr>
          <p:nvPr>
            <p:ph idx="1"/>
          </p:nvPr>
        </p:nvSpPr>
        <p:spPr>
          <a:xfrm>
            <a:off x="609623" y="1622455"/>
            <a:ext cx="10972753" cy="4359644"/>
          </a:xfrm>
        </p:spPr>
        <p:txBody>
          <a:bodyPr vert="horz" lIns="91440" tIns="45720" rIns="91440" bIns="45720" rtlCol="0" anchor="t">
            <a:normAutofit/>
          </a:bodyPr>
          <a:lstStyle/>
          <a:p>
            <a:r>
              <a:rPr lang="es-ES" sz="1800" b="1" dirty="0"/>
              <a:t>iDPP4:</a:t>
            </a:r>
          </a:p>
          <a:p>
            <a:pPr lvl="1"/>
            <a:r>
              <a:rPr lang="es-ES" dirty="0"/>
              <a:t>Hay algunos casos publicados sobre los efectos iDPP4 en los síntomas cutáneos de la psoriasis.</a:t>
            </a:r>
            <a:r>
              <a:rPr lang="es-ES" baseline="30000" dirty="0"/>
              <a:t>(1)</a:t>
            </a:r>
          </a:p>
          <a:p>
            <a:pPr lvl="1"/>
            <a:r>
              <a:rPr lang="es-ES" dirty="0" err="1">
                <a:latin typeface="Arial"/>
                <a:cs typeface="Arial"/>
              </a:rPr>
              <a:t>Kridin</a:t>
            </a:r>
            <a:r>
              <a:rPr lang="es-ES" dirty="0">
                <a:latin typeface="Arial"/>
                <a:cs typeface="Arial"/>
              </a:rPr>
              <a:t> et al. encontraron un riesgo significativamente mayor de desarrollar psoriasis en pacientes diabéticos que usaban iDPP4 que en aquellos que no usaban iDPP-4.</a:t>
            </a:r>
            <a:r>
              <a:rPr lang="es-ES" baseline="30000" dirty="0">
                <a:latin typeface="Arial"/>
                <a:cs typeface="Arial"/>
              </a:rPr>
              <a:t>(2)</a:t>
            </a:r>
          </a:p>
          <a:p>
            <a:pPr lvl="1"/>
            <a:r>
              <a:rPr lang="es-ES" dirty="0">
                <a:latin typeface="Arial"/>
                <a:cs typeface="Arial"/>
              </a:rPr>
              <a:t>Un estudio reciente mostró que no hubo cambios en la gravedad de la psoriasis al comparar la terapia con </a:t>
            </a:r>
            <a:r>
              <a:rPr lang="es-ES" dirty="0" err="1">
                <a:latin typeface="Arial"/>
                <a:cs typeface="Arial"/>
              </a:rPr>
              <a:t>sitagliptina</a:t>
            </a:r>
            <a:r>
              <a:rPr lang="es-ES" dirty="0">
                <a:latin typeface="Arial"/>
                <a:cs typeface="Arial"/>
              </a:rPr>
              <a:t> con la terapia con </a:t>
            </a:r>
            <a:r>
              <a:rPr lang="es-ES" dirty="0" err="1">
                <a:latin typeface="Arial"/>
                <a:cs typeface="Arial"/>
              </a:rPr>
              <a:t>gliclazida</a:t>
            </a:r>
            <a:r>
              <a:rPr lang="es-ES" dirty="0">
                <a:latin typeface="Arial"/>
                <a:cs typeface="Arial"/>
              </a:rPr>
              <a:t> en pacientes con psoriasis y DM.</a:t>
            </a:r>
            <a:r>
              <a:rPr lang="es-ES" baseline="30000" dirty="0">
                <a:latin typeface="Arial"/>
                <a:cs typeface="Arial"/>
              </a:rPr>
              <a:t>(3)</a:t>
            </a:r>
          </a:p>
          <a:p>
            <a:pPr lvl="1"/>
            <a:r>
              <a:rPr lang="es-ES" sz="1800" b="1" i="1" dirty="0">
                <a:latin typeface="Arial"/>
                <a:cs typeface="Arial"/>
              </a:rPr>
              <a:t>No hay suficiente evidencia para realizar una recomendación sobre el uso de iDPP4</a:t>
            </a:r>
            <a:r>
              <a:rPr lang="es-ES" dirty="0">
                <a:latin typeface="Arial"/>
                <a:cs typeface="Arial"/>
              </a:rPr>
              <a:t>.</a:t>
            </a:r>
            <a:r>
              <a:rPr lang="es-ES" baseline="30000" dirty="0">
                <a:latin typeface="Arial"/>
                <a:cs typeface="Arial"/>
              </a:rPr>
              <a:t>(4)</a:t>
            </a:r>
          </a:p>
        </p:txBody>
      </p:sp>
      <p:sp>
        <p:nvSpPr>
          <p:cNvPr id="4" name="Marcador de texto 3">
            <a:extLst>
              <a:ext uri="{FF2B5EF4-FFF2-40B4-BE49-F238E27FC236}">
                <a16:creationId xmlns:a16="http://schemas.microsoft.com/office/drawing/2014/main" id="{B54C2507-19B9-ABF1-D1C6-734FC1DFBE2C}"/>
              </a:ext>
            </a:extLst>
          </p:cNvPr>
          <p:cNvSpPr>
            <a:spLocks noGrp="1"/>
          </p:cNvSpPr>
          <p:nvPr>
            <p:ph type="body" sz="quarter" idx="13"/>
          </p:nvPr>
        </p:nvSpPr>
        <p:spPr/>
        <p:txBody>
          <a:bodyPr/>
          <a:lstStyle/>
          <a:p>
            <a:r>
              <a:rPr lang="es-ES" dirty="0">
                <a:latin typeface="Arial"/>
                <a:cs typeface="Arial"/>
              </a:rPr>
              <a:t>Psoriasis y diabetes</a:t>
            </a:r>
            <a:endParaRPr lang="es-ES" dirty="0"/>
          </a:p>
          <a:p>
            <a:endParaRPr lang="es-ES"/>
          </a:p>
        </p:txBody>
      </p:sp>
      <p:sp>
        <p:nvSpPr>
          <p:cNvPr id="8" name="CuadroTexto 7">
            <a:extLst>
              <a:ext uri="{FF2B5EF4-FFF2-40B4-BE49-F238E27FC236}">
                <a16:creationId xmlns:a16="http://schemas.microsoft.com/office/drawing/2014/main" id="{BB54F756-5EAC-C236-8132-1D209618B463}"/>
              </a:ext>
            </a:extLst>
          </p:cNvPr>
          <p:cNvSpPr txBox="1"/>
          <p:nvPr/>
        </p:nvSpPr>
        <p:spPr>
          <a:xfrm>
            <a:off x="348348" y="5796846"/>
            <a:ext cx="10779760" cy="861774"/>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Nishioka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T, Shinohara M,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Tanimoto</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N,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Kumagai</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C, Hashimoto K. Sitagliptin, a dipeptidyl peptidase-IV inhibitor, improves psoriasis. Dermatology. 2012;224:20-21</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Kridin</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Is there an association between dipeptidyl peptidase-4 inhibitors and autoimmune disease? A population-based study. Immunol Res. 2018;66:425-430.</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Lynch M, Ahern TB,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Timoney</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I, et al. Dipeptidyl peptidase-4 inhibition and narrow-band ultraviolet-B light in psoriasis (DINUP): Study protocol for a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randomised</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controlled trial. Trials. 2016;17:29.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Chi C-C, Lee C-Y, Liu C-Y, Wang S-H, Tien O’Donnell F, Tung T-H. Effects of antidiabetic drugs on psoriasis: A meta-analysis.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Eur</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J Clin Invest. 2020;00:e13377. https://doi.org/10.1111/eci.13377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AD046A1E-C3DE-9D0B-0FF1-1457396DD59E}"/>
              </a:ext>
            </a:extLst>
          </p:cNvPr>
          <p:cNvSpPr txBox="1"/>
          <p:nvPr/>
        </p:nvSpPr>
        <p:spPr>
          <a:xfrm>
            <a:off x="4383819" y="875901"/>
            <a:ext cx="7028994" cy="400110"/>
          </a:xfrm>
          <a:prstGeom prst="rect">
            <a:avLst/>
          </a:prstGeom>
          <a:noFill/>
        </p:spPr>
        <p:txBody>
          <a:bodyPr wrap="square">
            <a:spAutoFit/>
          </a:bodyPr>
          <a:lstStyle/>
          <a:p>
            <a:pPr marR="0" lvl="0" algn="l" defTabSz="914400" rtl="0" eaLnBrk="1" fontAlgn="auto" latinLnBrk="0" hangingPunct="1">
              <a:lnSpc>
                <a:spcPts val="2400"/>
              </a:lnSpc>
              <a:spcBef>
                <a:spcPts val="1000"/>
              </a:spcBef>
              <a:spcAft>
                <a:spcPts val="0"/>
              </a:spcAft>
              <a:buClr>
                <a:srgbClr val="AAC1E6"/>
              </a:buClr>
              <a:buSzTx/>
              <a:tabLst/>
              <a:defRPr/>
            </a:pPr>
            <a:r>
              <a:rPr kumimoji="0" lang="es-ES" sz="2000" b="1"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rPr>
              <a:t>Fármacos antidiabéticos con efecto sobre la psoriasis</a:t>
            </a:r>
          </a:p>
        </p:txBody>
      </p:sp>
    </p:spTree>
    <p:extLst>
      <p:ext uri="{BB962C8B-B14F-4D97-AF65-F5344CB8AC3E}">
        <p14:creationId xmlns:p14="http://schemas.microsoft.com/office/powerpoint/2010/main" val="1049232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32CCD-B476-27E5-BED5-85A31CD30B24}"/>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14598497-997B-EFDD-EBF8-94C1B1C401EE}"/>
              </a:ext>
            </a:extLst>
          </p:cNvPr>
          <p:cNvSpPr>
            <a:spLocks noGrp="1"/>
          </p:cNvSpPr>
          <p:nvPr>
            <p:ph idx="1"/>
          </p:nvPr>
        </p:nvSpPr>
        <p:spPr>
          <a:xfrm>
            <a:off x="5671998" y="1929497"/>
            <a:ext cx="5921587" cy="3816241"/>
          </a:xfrm>
        </p:spPr>
        <p:txBody>
          <a:bodyPr vert="horz" lIns="91440" tIns="45720" rIns="91440" bIns="45720" rtlCol="0" anchor="t">
            <a:normAutofit/>
          </a:bodyPr>
          <a:lstStyle/>
          <a:p>
            <a:pPr algn="just"/>
            <a:r>
              <a:rPr lang="es-ES" b="1" dirty="0"/>
              <a:t>aGLP1:</a:t>
            </a:r>
          </a:p>
          <a:p>
            <a:pPr lvl="1" algn="just"/>
            <a:r>
              <a:rPr lang="es-ES" dirty="0">
                <a:latin typeface="Arial"/>
                <a:cs typeface="Arial"/>
              </a:rPr>
              <a:t>En un reciente ensayo clínico se observó que las lesiones de psoriasis en los pacientes tratados con </a:t>
            </a:r>
            <a:r>
              <a:rPr lang="es-ES" dirty="0" err="1">
                <a:latin typeface="Arial"/>
                <a:cs typeface="Arial"/>
              </a:rPr>
              <a:t>liraglutida</a:t>
            </a:r>
            <a:r>
              <a:rPr lang="es-ES" dirty="0">
                <a:latin typeface="Arial"/>
                <a:cs typeface="Arial"/>
              </a:rPr>
              <a:t> mejoraban (el PASI medio del grupo de tratamiento disminuyó a las 12 semanas de 14,02 ± 10,67 a 2,40 ± 2,71 (p &lt; 0,05)).</a:t>
            </a:r>
          </a:p>
          <a:p>
            <a:pPr lvl="1" algn="just"/>
            <a:r>
              <a:rPr lang="es-ES" dirty="0">
                <a:latin typeface="Arial"/>
                <a:cs typeface="Arial"/>
              </a:rPr>
              <a:t>Esta mejoría parece estar relacionada con la inhibición de la expresión de factores inflamatorios, como IL-23, IL-17 y TNF-</a:t>
            </a:r>
            <a:r>
              <a:rPr lang="el-GR" dirty="0">
                <a:latin typeface="Arial"/>
                <a:cs typeface="Arial"/>
              </a:rPr>
              <a:t>α</a:t>
            </a:r>
            <a:r>
              <a:rPr lang="es-ES" dirty="0">
                <a:latin typeface="Arial"/>
                <a:cs typeface="Arial"/>
              </a:rPr>
              <a:t>.</a:t>
            </a:r>
          </a:p>
          <a:p>
            <a:pPr algn="just"/>
            <a:endParaRPr lang="es-ES" dirty="0"/>
          </a:p>
        </p:txBody>
      </p:sp>
      <p:sp>
        <p:nvSpPr>
          <p:cNvPr id="4" name="Marcador de texto 3">
            <a:extLst>
              <a:ext uri="{FF2B5EF4-FFF2-40B4-BE49-F238E27FC236}">
                <a16:creationId xmlns:a16="http://schemas.microsoft.com/office/drawing/2014/main" id="{B54C2507-19B9-ABF1-D1C6-734FC1DFBE2C}"/>
              </a:ext>
            </a:extLst>
          </p:cNvPr>
          <p:cNvSpPr>
            <a:spLocks noGrp="1"/>
          </p:cNvSpPr>
          <p:nvPr>
            <p:ph type="body" sz="quarter" idx="13"/>
          </p:nvPr>
        </p:nvSpPr>
        <p:spPr/>
        <p:txBody>
          <a:bodyPr/>
          <a:lstStyle/>
          <a:p>
            <a:r>
              <a:rPr lang="es-ES" dirty="0">
                <a:latin typeface="Arial"/>
                <a:cs typeface="Arial"/>
              </a:rPr>
              <a:t>Psoriasis y diabetes</a:t>
            </a:r>
            <a:endParaRPr lang="es-ES" dirty="0"/>
          </a:p>
          <a:p>
            <a:endParaRPr lang="es-ES"/>
          </a:p>
        </p:txBody>
      </p:sp>
      <p:sp>
        <p:nvSpPr>
          <p:cNvPr id="8" name="CuadroTexto 7">
            <a:extLst>
              <a:ext uri="{FF2B5EF4-FFF2-40B4-BE49-F238E27FC236}">
                <a16:creationId xmlns:a16="http://schemas.microsoft.com/office/drawing/2014/main" id="{BB54F756-5EAC-C236-8132-1D209618B463}"/>
              </a:ext>
            </a:extLst>
          </p:cNvPr>
          <p:cNvSpPr txBox="1"/>
          <p:nvPr/>
        </p:nvSpPr>
        <p:spPr>
          <a:xfrm>
            <a:off x="348344" y="6083362"/>
            <a:ext cx="1077976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Lin et al. Glucagon-like peptide-1 receptor agonist liraglutide therapy for psoriasis patients with type 2 diabetes: a randomized-controlled trial. Journal of Dermatological Treatment, 1–7. doi:10.1080/09546634.2020.1826392 (https://doi.org/10.1080/09546634.2020.1826392) </a:t>
            </a:r>
          </a:p>
        </p:txBody>
      </p:sp>
      <p:pic>
        <p:nvPicPr>
          <p:cNvPr id="6" name="Imagen 5">
            <a:extLst>
              <a:ext uri="{FF2B5EF4-FFF2-40B4-BE49-F238E27FC236}">
                <a16:creationId xmlns:a16="http://schemas.microsoft.com/office/drawing/2014/main" id="{51018EF4-6858-9320-A0FE-E4408B4D2A3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48069" y="1858847"/>
            <a:ext cx="4712168" cy="3816241"/>
          </a:xfrm>
          <a:prstGeom prst="rect">
            <a:avLst/>
          </a:prstGeom>
        </p:spPr>
      </p:pic>
      <p:sp>
        <p:nvSpPr>
          <p:cNvPr id="5" name="CuadroTexto 4">
            <a:extLst>
              <a:ext uri="{FF2B5EF4-FFF2-40B4-BE49-F238E27FC236}">
                <a16:creationId xmlns:a16="http://schemas.microsoft.com/office/drawing/2014/main" id="{8DDF81D5-EAF9-633A-A1E0-8E90B782F5F6}"/>
              </a:ext>
            </a:extLst>
          </p:cNvPr>
          <p:cNvSpPr txBox="1"/>
          <p:nvPr/>
        </p:nvSpPr>
        <p:spPr>
          <a:xfrm>
            <a:off x="4383818" y="877486"/>
            <a:ext cx="7028994" cy="400110"/>
          </a:xfrm>
          <a:prstGeom prst="rect">
            <a:avLst/>
          </a:prstGeom>
          <a:noFill/>
        </p:spPr>
        <p:txBody>
          <a:bodyPr wrap="square">
            <a:spAutoFit/>
          </a:bodyPr>
          <a:lstStyle/>
          <a:p>
            <a:pPr marR="0" lvl="0" algn="l" defTabSz="914400" rtl="0" eaLnBrk="1" fontAlgn="auto" latinLnBrk="0" hangingPunct="1">
              <a:lnSpc>
                <a:spcPts val="2400"/>
              </a:lnSpc>
              <a:spcBef>
                <a:spcPts val="1000"/>
              </a:spcBef>
              <a:spcAft>
                <a:spcPts val="0"/>
              </a:spcAft>
              <a:buClr>
                <a:srgbClr val="AAC1E6"/>
              </a:buClr>
              <a:buSzTx/>
              <a:tabLst/>
              <a:defRPr/>
            </a:pPr>
            <a:r>
              <a:rPr kumimoji="0" lang="es-ES" sz="2000" b="1" i="0" u="none" strike="noStrike" kern="1200" cap="none" spc="0" normalizeH="0" baseline="0" noProof="0" dirty="0">
                <a:ln>
                  <a:noFill/>
                </a:ln>
                <a:solidFill>
                  <a:srgbClr val="006782"/>
                </a:solidFill>
                <a:effectLst/>
                <a:uLnTx/>
                <a:uFillTx/>
                <a:latin typeface="Arial" panose="020B0604020202020204" pitchFamily="34" charset="0"/>
                <a:ea typeface="+mn-ea"/>
                <a:cs typeface="Arial" panose="020B0604020202020204" pitchFamily="34" charset="0"/>
              </a:rPr>
              <a:t>Fármacos antidiabéticos con efecto sobre la psoriasis</a:t>
            </a:r>
          </a:p>
        </p:txBody>
      </p:sp>
    </p:spTree>
    <p:extLst>
      <p:ext uri="{BB962C8B-B14F-4D97-AF65-F5344CB8AC3E}">
        <p14:creationId xmlns:p14="http://schemas.microsoft.com/office/powerpoint/2010/main" val="2200206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617989" y="1641209"/>
            <a:ext cx="10956022" cy="3869256"/>
          </a:xfrm>
        </p:spPr>
        <p:txBody>
          <a:bodyPr vert="horz" lIns="91440" tIns="45720" rIns="91440" bIns="45720" rtlCol="0" anchor="t">
            <a:normAutofit/>
          </a:bodyPr>
          <a:lstStyle/>
          <a:p>
            <a:r>
              <a:rPr lang="es-ES" dirty="0">
                <a:latin typeface="Arial"/>
                <a:cs typeface="Arial"/>
              </a:rPr>
              <a:t>La enfermedad hepática grasa no alcohólica (EHGNA) es la causa más frecuente de hepatopatía crónica en nuestro medio, y se estima un incremento de su incidencia en los próximos años asociada al aumento de la obesidad y el síndrome metabólico.</a:t>
            </a:r>
          </a:p>
          <a:p>
            <a:r>
              <a:rPr lang="es-ES" dirty="0">
                <a:latin typeface="Arial"/>
                <a:cs typeface="Arial"/>
              </a:rPr>
              <a:t>La prevalencia estimada de la EHGNA en la población general es del 25 %, y se sabe que es de 1,5 a tres veces mayor en los pacientes con psoriasis.</a:t>
            </a:r>
            <a:r>
              <a:rPr lang="es-ES" baseline="30000" dirty="0">
                <a:latin typeface="Arial"/>
                <a:cs typeface="Arial"/>
              </a:rPr>
              <a:t>(1,2,3)</a:t>
            </a:r>
          </a:p>
          <a:p>
            <a:r>
              <a:rPr lang="es-ES" dirty="0">
                <a:latin typeface="Arial"/>
                <a:cs typeface="Arial"/>
              </a:rPr>
              <a:t>La psoriasis se asocia con la presencia de EHGNA, y el riesgo de desarrollarla es paralelo a la gravedad de la psoriasis.</a:t>
            </a:r>
            <a:r>
              <a:rPr lang="es-ES" baseline="30000" dirty="0">
                <a:latin typeface="Arial"/>
                <a:cs typeface="Arial"/>
              </a:rPr>
              <a:t>(4)</a:t>
            </a:r>
          </a:p>
          <a:p>
            <a:pPr lvl="1"/>
            <a:r>
              <a:rPr lang="es-ES" dirty="0">
                <a:latin typeface="Arial"/>
                <a:cs typeface="Arial"/>
              </a:rPr>
              <a:t>Los pacientes con psoriasis tienen el doble de probabilidades de tener EHGNA que la población sana.</a:t>
            </a: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enfermedad hepática grasa no alcohólica (EHGNA)</a:t>
            </a:r>
          </a:p>
          <a:p>
            <a:endParaRPr lang="es-ES"/>
          </a:p>
        </p:txBody>
      </p:sp>
      <p:sp>
        <p:nvSpPr>
          <p:cNvPr id="7" name="CuadroTexto 6">
            <a:extLst>
              <a:ext uri="{FF2B5EF4-FFF2-40B4-BE49-F238E27FC236}">
                <a16:creationId xmlns:a16="http://schemas.microsoft.com/office/drawing/2014/main" id="{50854C21-B4EC-B264-0F1A-34F45052F265}"/>
              </a:ext>
            </a:extLst>
          </p:cNvPr>
          <p:cNvSpPr txBox="1"/>
          <p:nvPr/>
        </p:nvSpPr>
        <p:spPr>
          <a:xfrm>
            <a:off x="358428" y="5510465"/>
            <a:ext cx="10605664"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R. Aller et al. Documento de consenso. Manejo de la enfermedad hepática grasa no alcohólica (EHGNA). Guía de práctica clínica. </a:t>
            </a:r>
            <a:r>
              <a:rPr kumimoji="0" lang="sv-SE"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Gastroenterol Hepatol. 2018;41(5):328---349</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Younossi</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ZM, Henry L.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Epidemiology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non-</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alcoholic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fatty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liver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disease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and hepatocelular carcinoma. JHEP Rep. 2021;3(4):100305. doi:10.1016/j.jhepr.2021.100305</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Magdaleno-Tapial J, Valenzuela-Oñate C, Ortiz-Salvador JM, et al.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Prevalence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non-</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alcoholic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fatty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liver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and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liver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fibrosis in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patients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with</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moderate-severe psoriasis: a cross-sectional cohort study.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Australas</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J Dermatol. 2020;61(2):105–109. doi:10.1111/ajd.13175</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Bellinato</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Risk of non‑alcoholic fatty liver disease in patients with chronic plaque psoriasis: an updated systematic review and meta‑analysis of observational studies. Journal of Endocrinological Investigation (2022) 45:1277–1288</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677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541196" y="1616041"/>
            <a:ext cx="11127889" cy="4328858"/>
          </a:xfrm>
        </p:spPr>
        <p:txBody>
          <a:bodyPr vert="horz" lIns="91440" tIns="45720" rIns="91440" bIns="45720" rtlCol="0" anchor="t">
            <a:normAutofit fontScale="92500" lnSpcReduction="10000"/>
          </a:bodyPr>
          <a:lstStyle/>
          <a:p>
            <a:r>
              <a:rPr lang="es-ES" sz="1600" b="1" dirty="0">
                <a:latin typeface="Arial"/>
                <a:cs typeface="Arial"/>
              </a:rPr>
              <a:t>Factores de riesgo para desarrollar EHGNA:</a:t>
            </a:r>
          </a:p>
          <a:p>
            <a:pPr lvl="1">
              <a:lnSpc>
                <a:spcPct val="120000"/>
              </a:lnSpc>
            </a:pPr>
            <a:r>
              <a:rPr lang="es-ES" sz="1600" dirty="0">
                <a:latin typeface="Arial"/>
                <a:cs typeface="Arial"/>
              </a:rPr>
              <a:t>Obesidad</a:t>
            </a:r>
          </a:p>
          <a:p>
            <a:pPr lvl="1">
              <a:lnSpc>
                <a:spcPct val="120000"/>
              </a:lnSpc>
            </a:pPr>
            <a:r>
              <a:rPr lang="es-ES" sz="1600" dirty="0">
                <a:latin typeface="Arial"/>
                <a:cs typeface="Arial"/>
              </a:rPr>
              <a:t>Diabetes Mellitus o resistencia a la insulina</a:t>
            </a:r>
          </a:p>
          <a:p>
            <a:pPr lvl="1">
              <a:lnSpc>
                <a:spcPct val="120000"/>
              </a:lnSpc>
            </a:pPr>
            <a:r>
              <a:rPr lang="es-ES" sz="1600" dirty="0">
                <a:latin typeface="Arial"/>
                <a:cs typeface="Arial"/>
              </a:rPr>
              <a:t>Dislipemia</a:t>
            </a:r>
          </a:p>
          <a:p>
            <a:pPr lvl="1">
              <a:lnSpc>
                <a:spcPct val="120000"/>
              </a:lnSpc>
            </a:pPr>
            <a:r>
              <a:rPr lang="es-ES" sz="1600" dirty="0">
                <a:latin typeface="Arial"/>
                <a:cs typeface="Arial"/>
              </a:rPr>
              <a:t>HTA</a:t>
            </a:r>
          </a:p>
          <a:p>
            <a:pPr lvl="1">
              <a:lnSpc>
                <a:spcPct val="120000"/>
              </a:lnSpc>
            </a:pPr>
            <a:r>
              <a:rPr lang="es-ES" sz="1600" dirty="0">
                <a:latin typeface="Arial"/>
                <a:cs typeface="Arial"/>
              </a:rPr>
              <a:t>Hipopituitarismo</a:t>
            </a:r>
          </a:p>
          <a:p>
            <a:pPr>
              <a:lnSpc>
                <a:spcPct val="120000"/>
              </a:lnSpc>
            </a:pPr>
            <a:r>
              <a:rPr lang="es-ES" sz="1600" dirty="0">
                <a:latin typeface="Arial"/>
                <a:cs typeface="Arial"/>
              </a:rPr>
              <a:t>Ante la sospecha de EHGNA por la presencia de factores de riesgo, podemos usar métodos no invasivos, como el FIB-4, para determinar la presencia de fibrosis hepática.</a:t>
            </a:r>
          </a:p>
          <a:p>
            <a:pPr>
              <a:lnSpc>
                <a:spcPct val="120000"/>
              </a:lnSpc>
            </a:pPr>
            <a:r>
              <a:rPr lang="es-ES" sz="1600" dirty="0">
                <a:latin typeface="Arial"/>
                <a:cs typeface="Arial"/>
              </a:rPr>
              <a:t>Esto ayudaría a determinar la necesidad de estudios adicionales.</a:t>
            </a:r>
          </a:p>
          <a:p>
            <a:pPr>
              <a:lnSpc>
                <a:spcPct val="120000"/>
              </a:lnSpc>
            </a:pPr>
            <a:r>
              <a:rPr lang="es-ES" sz="1600" b="1" dirty="0">
                <a:latin typeface="Arial"/>
                <a:cs typeface="Arial"/>
              </a:rPr>
              <a:t>Cálculo FIB-4 disponible </a:t>
            </a:r>
            <a:r>
              <a:rPr lang="es-ES" sz="1600" b="1" i="1" dirty="0">
                <a:latin typeface="Arial"/>
                <a:cs typeface="Arial"/>
              </a:rPr>
              <a:t>online </a:t>
            </a:r>
            <a:r>
              <a:rPr lang="es-ES" sz="1600" b="1" dirty="0">
                <a:latin typeface="Arial"/>
                <a:cs typeface="Arial"/>
              </a:rPr>
              <a:t>en:</a:t>
            </a:r>
          </a:p>
          <a:p>
            <a:pPr lvl="1">
              <a:lnSpc>
                <a:spcPct val="120000"/>
              </a:lnSpc>
            </a:pPr>
            <a:r>
              <a:rPr lang="es-ES" sz="1600" dirty="0">
                <a:solidFill>
                  <a:schemeClr val="tx2"/>
                </a:solidFill>
                <a:latin typeface="Arial"/>
                <a:cs typeface="Arial"/>
              </a:rPr>
              <a:t> </a:t>
            </a:r>
            <a:r>
              <a:rPr lang="es-ES" sz="1600" dirty="0">
                <a:solidFill>
                  <a:schemeClr val="tx2"/>
                </a:solidFill>
                <a:latin typeface="Arial"/>
                <a:cs typeface="Arial"/>
                <a:hlinkClick r:id="rId2">
                  <a:extLst>
                    <a:ext uri="{A12FA001-AC4F-418D-AE19-62706E023703}">
                      <ahyp:hlinkClr xmlns:ahyp="http://schemas.microsoft.com/office/drawing/2018/hyperlinkcolor" val="tx"/>
                    </a:ext>
                  </a:extLst>
                </a:hlinkClick>
              </a:rPr>
              <a:t>https://www.hepatitisc.uw.edu/page/clinical-calculators/fib-4</a:t>
            </a:r>
            <a:r>
              <a:rPr lang="es-ES" sz="1600" dirty="0">
                <a:solidFill>
                  <a:schemeClr val="tx2"/>
                </a:solidFill>
                <a:latin typeface="Arial"/>
                <a:cs typeface="Arial"/>
              </a:rPr>
              <a:t>.</a:t>
            </a:r>
          </a:p>
          <a:p>
            <a:pPr lvl="1">
              <a:lnSpc>
                <a:spcPct val="120000"/>
              </a:lnSpc>
            </a:pPr>
            <a:r>
              <a:rPr lang="es-ES" sz="1600" dirty="0">
                <a:latin typeface="Arial"/>
                <a:cs typeface="Arial"/>
              </a:rPr>
              <a:t>FIB-4: &lt;1,3 (&lt;65 años) o &lt;2 (en ≥65 años): bajo riesgo de fibrosis hepática.</a:t>
            </a:r>
          </a:p>
          <a:p>
            <a:pPr lvl="1">
              <a:lnSpc>
                <a:spcPct val="120000"/>
              </a:lnSpc>
            </a:pPr>
            <a:r>
              <a:rPr lang="es-ES" sz="1600" dirty="0">
                <a:latin typeface="Arial"/>
                <a:cs typeface="Arial"/>
              </a:rPr>
              <a:t>FIB-4 &gt;3,25 sugiere fibrosis avanzada.</a:t>
            </a: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enfermedad hepática grasa no alcohólica (EHGNA)</a:t>
            </a:r>
          </a:p>
          <a:p>
            <a:endParaRPr lang="es-ES"/>
          </a:p>
        </p:txBody>
      </p:sp>
      <p:sp>
        <p:nvSpPr>
          <p:cNvPr id="7" name="CuadroTexto 6">
            <a:extLst>
              <a:ext uri="{FF2B5EF4-FFF2-40B4-BE49-F238E27FC236}">
                <a16:creationId xmlns:a16="http://schemas.microsoft.com/office/drawing/2014/main" id="{50854C21-B4EC-B264-0F1A-34F45052F265}"/>
              </a:ext>
            </a:extLst>
          </p:cNvPr>
          <p:cNvSpPr txBox="1"/>
          <p:nvPr/>
        </p:nvSpPr>
        <p:spPr>
          <a:xfrm>
            <a:off x="348343" y="6108394"/>
            <a:ext cx="11734800" cy="400110"/>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Powell et al. Non-</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alcoholic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fatty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liver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Disease.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The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Lancet, 397(10290), 2212–2224.</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Sterling</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Development</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 simple non invasive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index</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to</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predict</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significant</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fibrosis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patients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with</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HIV/HCV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co-infection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Hepatology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2006;43:1317-1325.</a:t>
            </a:r>
          </a:p>
        </p:txBody>
      </p:sp>
    </p:spTree>
    <p:extLst>
      <p:ext uri="{BB962C8B-B14F-4D97-AF65-F5344CB8AC3E}">
        <p14:creationId xmlns:p14="http://schemas.microsoft.com/office/powerpoint/2010/main" val="153510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67136BA0-C7C3-4D1B-8B41-E6401EF089A9}"/>
              </a:ext>
            </a:extLst>
          </p:cNvPr>
          <p:cNvSpPr>
            <a:spLocks noGrp="1"/>
          </p:cNvSpPr>
          <p:nvPr>
            <p:ph type="title"/>
          </p:nvPr>
        </p:nvSpPr>
        <p:spPr>
          <a:xfrm>
            <a:off x="1702495" y="348066"/>
            <a:ext cx="8198217" cy="565035"/>
          </a:xfrm>
        </p:spPr>
        <p:txBody>
          <a:bodyPr/>
          <a:lstStyle/>
          <a:p>
            <a:r>
              <a:rPr lang="es-ES" dirty="0">
                <a:latin typeface="Arial"/>
                <a:cs typeface="Arial"/>
              </a:rPr>
              <a:t>Características de la población con APs</a:t>
            </a:r>
            <a:r>
              <a:rPr lang="es-ES" baseline="30000" dirty="0">
                <a:latin typeface="Arial"/>
                <a:cs typeface="Arial"/>
              </a:rPr>
              <a:t>2</a:t>
            </a:r>
            <a:endParaRPr lang="es-ES" baseline="30000" dirty="0"/>
          </a:p>
        </p:txBody>
      </p:sp>
      <p:sp>
        <p:nvSpPr>
          <p:cNvPr id="6" name="Marcador de contenido 5">
            <a:extLst>
              <a:ext uri="{FF2B5EF4-FFF2-40B4-BE49-F238E27FC236}">
                <a16:creationId xmlns:a16="http://schemas.microsoft.com/office/drawing/2014/main" id="{B2D73859-B39C-74C4-41FC-9A5F104A7AE9}"/>
              </a:ext>
            </a:extLst>
          </p:cNvPr>
          <p:cNvSpPr>
            <a:spLocks noGrp="1"/>
          </p:cNvSpPr>
          <p:nvPr>
            <p:ph idx="1"/>
          </p:nvPr>
        </p:nvSpPr>
        <p:spPr>
          <a:xfrm>
            <a:off x="2119295" y="2169228"/>
            <a:ext cx="3476884" cy="446272"/>
          </a:xfrm>
        </p:spPr>
        <p:txBody>
          <a:bodyPr>
            <a:noAutofit/>
          </a:bodyPr>
          <a:lstStyle/>
          <a:p>
            <a:pPr marL="0" indent="0" algn="ctr">
              <a:buNone/>
            </a:pPr>
            <a:r>
              <a:rPr lang="es-ES" sz="1900" b="1"/>
              <a:t>En función del sexo</a:t>
            </a:r>
            <a:endParaRPr lang="es-ES" sz="1900" b="1" baseline="30000"/>
          </a:p>
        </p:txBody>
      </p:sp>
      <p:sp>
        <p:nvSpPr>
          <p:cNvPr id="11" name="Marcador de contenido 2">
            <a:extLst>
              <a:ext uri="{FF2B5EF4-FFF2-40B4-BE49-F238E27FC236}">
                <a16:creationId xmlns:a16="http://schemas.microsoft.com/office/drawing/2014/main" id="{F4D6567A-6792-74F3-4697-1231CE8CC3C8}"/>
              </a:ext>
            </a:extLst>
          </p:cNvPr>
          <p:cNvSpPr>
            <a:spLocks noGrp="1"/>
          </p:cNvSpPr>
          <p:nvPr>
            <p:ph type="body" sz="quarter" idx="13"/>
          </p:nvPr>
        </p:nvSpPr>
        <p:spPr>
          <a:xfrm>
            <a:off x="347235" y="6076188"/>
            <a:ext cx="8198216" cy="380711"/>
          </a:xfrm>
        </p:spPr>
        <p:txBody>
          <a:bodyPr>
            <a:normAutofit lnSpcReduction="10000"/>
          </a:bodyPr>
          <a:lstStyle/>
          <a:p>
            <a:pPr>
              <a:lnSpc>
                <a:spcPct val="100000"/>
              </a:lnSpc>
              <a:spcBef>
                <a:spcPts val="0"/>
              </a:spcBef>
            </a:pPr>
            <a:r>
              <a:rPr lang="es-ES" sz="1000" err="1">
                <a:solidFill>
                  <a:schemeClr val="tx1">
                    <a:lumMod val="50000"/>
                    <a:lumOff val="50000"/>
                  </a:schemeClr>
                </a:solidFill>
                <a:latin typeface="+mn-lt"/>
              </a:rPr>
              <a:t>APs</a:t>
            </a:r>
            <a:r>
              <a:rPr lang="es-ES" sz="1000">
                <a:solidFill>
                  <a:schemeClr val="tx1">
                    <a:lumMod val="50000"/>
                    <a:lumOff val="50000"/>
                  </a:schemeClr>
                </a:solidFill>
                <a:latin typeface="+mn-lt"/>
              </a:rPr>
              <a:t>: artritis psoriásica.</a:t>
            </a:r>
          </a:p>
          <a:p>
            <a:pPr>
              <a:lnSpc>
                <a:spcPct val="100000"/>
              </a:lnSpc>
              <a:spcBef>
                <a:spcPts val="0"/>
              </a:spcBef>
            </a:pPr>
            <a:r>
              <a:rPr lang="es-ES" sz="1000" b="1">
                <a:solidFill>
                  <a:schemeClr val="tx1">
                    <a:lumMod val="50000"/>
                    <a:lumOff val="50000"/>
                  </a:schemeClr>
                </a:solidFill>
                <a:latin typeface="+mn-lt"/>
              </a:rPr>
              <a:t>2. </a:t>
            </a:r>
            <a:r>
              <a:rPr lang="es-ES" sz="1000">
                <a:solidFill>
                  <a:schemeClr val="tx1">
                    <a:lumMod val="50000"/>
                    <a:lumOff val="50000"/>
                  </a:schemeClr>
                </a:solidFill>
                <a:latin typeface="+mn-lt"/>
              </a:rPr>
              <a:t>López-Ferrer A, et al. Artritis psoriásica: lo que el dermatólogo debe saber (Parte 1). Actas Dermosifiliogr.2010;101(7):578–584.</a:t>
            </a:r>
          </a:p>
        </p:txBody>
      </p:sp>
      <p:sp>
        <p:nvSpPr>
          <p:cNvPr id="13" name="CuadroTexto 12">
            <a:extLst>
              <a:ext uri="{FF2B5EF4-FFF2-40B4-BE49-F238E27FC236}">
                <a16:creationId xmlns:a16="http://schemas.microsoft.com/office/drawing/2014/main" id="{D333C2B3-7F86-968E-97FD-B7D5A86EFDA7}"/>
              </a:ext>
            </a:extLst>
          </p:cNvPr>
          <p:cNvSpPr txBox="1"/>
          <p:nvPr/>
        </p:nvSpPr>
        <p:spPr>
          <a:xfrm>
            <a:off x="7133749" y="4115296"/>
            <a:ext cx="2986144" cy="1025921"/>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700" b="1" i="0" u="none" strike="noStrike" kern="1200" cap="none" spc="0" normalizeH="0" baseline="0" noProof="0">
                <a:ln>
                  <a:noFill/>
                </a:ln>
                <a:solidFill>
                  <a:srgbClr val="15487B"/>
                </a:solidFill>
                <a:effectLst/>
                <a:uLnTx/>
                <a:uFillTx/>
                <a:latin typeface="Arial" panose="020B0604020202020204" pitchFamily="34" charset="0"/>
                <a:ea typeface="+mn-ea"/>
                <a:cs typeface="Arial" panose="020B0604020202020204" pitchFamily="34" charset="0"/>
              </a:rPr>
              <a:t>36-40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1" i="0" u="none" strike="noStrike" kern="1200" cap="none" spc="0" normalizeH="0" baseline="0" noProof="0">
                <a:ln>
                  <a:noFill/>
                </a:ln>
                <a:solidFill>
                  <a:srgbClr val="15487B"/>
                </a:solidFill>
                <a:effectLst/>
                <a:uLnTx/>
                <a:uFillTx/>
                <a:latin typeface="Arial" panose="020B0604020202020204" pitchFamily="34" charset="0"/>
                <a:ea typeface="+mn-ea"/>
                <a:cs typeface="Arial" panose="020B0604020202020204" pitchFamily="34" charset="0"/>
              </a:rPr>
              <a:t>años</a:t>
            </a:r>
            <a:r>
              <a:rPr kumimoji="0" lang="es-ES" sz="2100" b="1" i="0" u="none" strike="noStrike" kern="1200" cap="none" spc="0" normalizeH="0" baseline="30000" noProof="0">
                <a:ln>
                  <a:noFill/>
                </a:ln>
                <a:solidFill>
                  <a:srgbClr val="15487B"/>
                </a:solidFill>
                <a:effectLst/>
                <a:uLnTx/>
                <a:uFillTx/>
                <a:latin typeface="Arial" panose="020B0604020202020204" pitchFamily="34" charset="0"/>
                <a:ea typeface="+mn-ea"/>
                <a:cs typeface="Arial" panose="020B0604020202020204" pitchFamily="34" charset="0"/>
              </a:rPr>
              <a:t>2</a:t>
            </a:r>
          </a:p>
        </p:txBody>
      </p:sp>
      <p:sp>
        <p:nvSpPr>
          <p:cNvPr id="15" name="CuadroTexto 14">
            <a:extLst>
              <a:ext uri="{FF2B5EF4-FFF2-40B4-BE49-F238E27FC236}">
                <a16:creationId xmlns:a16="http://schemas.microsoft.com/office/drawing/2014/main" id="{FBF149B9-9218-B0E5-60F4-E3DC068F8F70}"/>
              </a:ext>
            </a:extLst>
          </p:cNvPr>
          <p:cNvSpPr txBox="1"/>
          <p:nvPr/>
        </p:nvSpPr>
        <p:spPr>
          <a:xfrm>
            <a:off x="2239191" y="4217887"/>
            <a:ext cx="1440000" cy="446272"/>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1" i="0" u="none" strike="noStrike" kern="1200" cap="none" spc="0" normalizeH="0" baseline="0" noProof="0">
                <a:ln>
                  <a:noFill/>
                </a:ln>
                <a:solidFill>
                  <a:srgbClr val="15487B"/>
                </a:solidFill>
                <a:effectLst/>
                <a:uLnTx/>
                <a:uFillTx/>
                <a:latin typeface="Arial" panose="020B0604020202020204" pitchFamily="34" charset="0"/>
                <a:ea typeface="+mn-ea"/>
                <a:cs typeface="Arial" panose="020B0604020202020204" pitchFamily="34" charset="0"/>
              </a:rPr>
              <a:t>Hombres</a:t>
            </a:r>
          </a:p>
        </p:txBody>
      </p:sp>
      <p:sp>
        <p:nvSpPr>
          <p:cNvPr id="16" name="CuadroTexto 15">
            <a:extLst>
              <a:ext uri="{FF2B5EF4-FFF2-40B4-BE49-F238E27FC236}">
                <a16:creationId xmlns:a16="http://schemas.microsoft.com/office/drawing/2014/main" id="{1C01EA06-8F20-67E5-7228-039308F11A15}"/>
              </a:ext>
            </a:extLst>
          </p:cNvPr>
          <p:cNvSpPr txBox="1"/>
          <p:nvPr/>
        </p:nvSpPr>
        <p:spPr>
          <a:xfrm>
            <a:off x="3857737" y="4217886"/>
            <a:ext cx="1440000" cy="446272"/>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1" i="0" u="none" strike="noStrike" kern="1200" cap="none" spc="0" normalizeH="0" baseline="0" noProof="0">
                <a:ln>
                  <a:noFill/>
                </a:ln>
                <a:solidFill>
                  <a:srgbClr val="15487B"/>
                </a:solidFill>
                <a:effectLst/>
                <a:uLnTx/>
                <a:uFillTx/>
                <a:latin typeface="Arial" panose="020B0604020202020204" pitchFamily="34" charset="0"/>
                <a:ea typeface="+mn-ea"/>
                <a:cs typeface="Arial" panose="020B0604020202020204" pitchFamily="34" charset="0"/>
              </a:rPr>
              <a:t>Mujeres</a:t>
            </a:r>
          </a:p>
        </p:txBody>
      </p:sp>
      <p:sp>
        <p:nvSpPr>
          <p:cNvPr id="17" name="CuadroTexto 16">
            <a:extLst>
              <a:ext uri="{FF2B5EF4-FFF2-40B4-BE49-F238E27FC236}">
                <a16:creationId xmlns:a16="http://schemas.microsoft.com/office/drawing/2014/main" id="{862B9763-2577-EB41-56E6-A509910746BF}"/>
              </a:ext>
            </a:extLst>
          </p:cNvPr>
          <p:cNvSpPr txBox="1"/>
          <p:nvPr/>
        </p:nvSpPr>
        <p:spPr>
          <a:xfrm>
            <a:off x="2342468" y="4660979"/>
            <a:ext cx="2861568" cy="369332"/>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646B74"/>
                </a:solidFill>
                <a:effectLst/>
                <a:uLnTx/>
                <a:uFillTx/>
                <a:latin typeface="Arial" panose="020B0604020202020204" pitchFamily="34" charset="0"/>
                <a:ea typeface="+mn-ea"/>
                <a:cs typeface="Arial" panose="020B0604020202020204" pitchFamily="34" charset="0"/>
              </a:rPr>
              <a:t>En la misma proporción</a:t>
            </a:r>
            <a:r>
              <a:rPr kumimoji="0" lang="es-ES" sz="1600" b="0" i="0" u="none" strike="noStrike" kern="1200" cap="none" spc="0" normalizeH="0" baseline="30000" noProof="0">
                <a:ln>
                  <a:noFill/>
                </a:ln>
                <a:solidFill>
                  <a:srgbClr val="646B74"/>
                </a:solidFill>
                <a:effectLst/>
                <a:uLnTx/>
                <a:uFillTx/>
                <a:latin typeface="Arial" panose="020B0604020202020204" pitchFamily="34" charset="0"/>
                <a:ea typeface="+mn-ea"/>
                <a:cs typeface="Arial" panose="020B0604020202020204" pitchFamily="34" charset="0"/>
              </a:rPr>
              <a:t>2</a:t>
            </a:r>
          </a:p>
        </p:txBody>
      </p:sp>
      <p:sp>
        <p:nvSpPr>
          <p:cNvPr id="18" name="Marcador de contenido 5">
            <a:extLst>
              <a:ext uri="{FF2B5EF4-FFF2-40B4-BE49-F238E27FC236}">
                <a16:creationId xmlns:a16="http://schemas.microsoft.com/office/drawing/2014/main" id="{51BCE5AF-6A01-C8C8-ADE4-D2EDA44699BE}"/>
              </a:ext>
            </a:extLst>
          </p:cNvPr>
          <p:cNvSpPr txBox="1">
            <a:spLocks/>
          </p:cNvSpPr>
          <p:nvPr/>
        </p:nvSpPr>
        <p:spPr>
          <a:xfrm>
            <a:off x="6888379" y="2219368"/>
            <a:ext cx="3476884" cy="523336"/>
          </a:xfrm>
          <a:prstGeom prst="rect">
            <a:avLst/>
          </a:prstGeom>
        </p:spPr>
        <p:txBody>
          <a:bodyPr vert="horz" lIns="91440" tIns="45720" rIns="91440" bIns="45720" rtlCol="0" anchor="t">
            <a:noAutofit/>
          </a:bodyPr>
          <a:lstStyle>
            <a:lvl1pPr indent="0" algn="ctr">
              <a:lnSpc>
                <a:spcPts val="2400"/>
              </a:lnSpc>
              <a:spcBef>
                <a:spcPts val="1000"/>
              </a:spcBef>
              <a:buClr>
                <a:srgbClr val="AAC1E6"/>
              </a:buClr>
              <a:buFont typeface="Arial" panose="020B0604020202020204" pitchFamily="34" charset="0"/>
              <a:buNone/>
              <a:defRPr sz="1900" b="1" baseline="0">
                <a:solidFill>
                  <a:srgbClr val="006782"/>
                </a:solidFill>
                <a:latin typeface="Arial" panose="020B0604020202020204" pitchFamily="34" charset="0"/>
                <a:cs typeface="Arial" panose="020B0604020202020204" pitchFamily="34" charset="0"/>
              </a:defRPr>
            </a:lvl1pPr>
            <a:lvl2pPr marL="685800" indent="-228600">
              <a:lnSpc>
                <a:spcPts val="2400"/>
              </a:lnSpc>
              <a:spcBef>
                <a:spcPts val="500"/>
              </a:spcBef>
              <a:buClr>
                <a:srgbClr val="AAC1E6"/>
              </a:buClr>
              <a:buFont typeface="Arial" panose="020B0604020202020204" pitchFamily="34" charset="0"/>
              <a:buChar char="•"/>
              <a:defRPr sz="2000" baseline="0">
                <a:solidFill>
                  <a:srgbClr val="006782"/>
                </a:solidFill>
                <a:latin typeface="Arial" panose="020B0604020202020204" pitchFamily="34" charset="0"/>
                <a:cs typeface="Arial" panose="020B0604020202020204" pitchFamily="34" charset="0"/>
              </a:defRPr>
            </a:lvl2pPr>
            <a:lvl3pPr marL="1143000" indent="-228600">
              <a:lnSpc>
                <a:spcPts val="2400"/>
              </a:lnSpc>
              <a:spcBef>
                <a:spcPts val="500"/>
              </a:spcBef>
              <a:buClr>
                <a:srgbClr val="AAC1E6"/>
              </a:buClr>
              <a:buFont typeface="Arial" panose="020B0604020202020204" pitchFamily="34" charset="0"/>
              <a:buChar char="•"/>
              <a:defRPr baseline="0">
                <a:solidFill>
                  <a:srgbClr val="006782"/>
                </a:solidFill>
                <a:latin typeface="Arial" panose="020B0604020202020204" pitchFamily="34" charset="0"/>
                <a:cs typeface="Arial" panose="020B0604020202020204" pitchFamily="34" charset="0"/>
              </a:defRPr>
            </a:lvl3pPr>
            <a:lvl4pPr marL="1600200" indent="-228600">
              <a:lnSpc>
                <a:spcPts val="2400"/>
              </a:lnSpc>
              <a:spcBef>
                <a:spcPts val="500"/>
              </a:spcBef>
              <a:buClr>
                <a:srgbClr val="AAC1E6"/>
              </a:buClr>
              <a:buFont typeface="Arial" panose="020B0604020202020204" pitchFamily="34" charset="0"/>
              <a:buChar char="•"/>
              <a:defRPr baseline="0">
                <a:solidFill>
                  <a:srgbClr val="006782"/>
                </a:solidFill>
                <a:latin typeface="Arial" panose="020B0604020202020204" pitchFamily="34" charset="0"/>
                <a:cs typeface="Arial" panose="020B0604020202020204" pitchFamily="34" charset="0"/>
              </a:defRPr>
            </a:lvl4pPr>
            <a:lvl5pPr marL="2057400" indent="-228600">
              <a:lnSpc>
                <a:spcPts val="2400"/>
              </a:lnSpc>
              <a:spcBef>
                <a:spcPts val="500"/>
              </a:spcBef>
              <a:buClr>
                <a:srgbClr val="AAC1E6"/>
              </a:buClr>
              <a:buFont typeface="Arial" panose="020B0604020202020204" pitchFamily="34" charset="0"/>
              <a:buChar char="•"/>
              <a:defRPr baseline="0">
                <a:solidFill>
                  <a:srgbClr val="006782"/>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 dirty="0">
                <a:latin typeface="Arial"/>
                <a:cs typeface="Arial"/>
              </a:rPr>
              <a:t>Edad media de aparición</a:t>
            </a:r>
          </a:p>
        </p:txBody>
      </p:sp>
      <p:pic>
        <p:nvPicPr>
          <p:cNvPr id="19" name="Gráfico 18">
            <a:extLst>
              <a:ext uri="{FF2B5EF4-FFF2-40B4-BE49-F238E27FC236}">
                <a16:creationId xmlns:a16="http://schemas.microsoft.com/office/drawing/2014/main" id="{AC69D25E-9676-3935-5393-6909CF6B58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2467" y="2786349"/>
            <a:ext cx="1252595" cy="1252595"/>
          </a:xfrm>
          <a:prstGeom prst="rect">
            <a:avLst/>
          </a:prstGeom>
        </p:spPr>
      </p:pic>
      <p:pic>
        <p:nvPicPr>
          <p:cNvPr id="20" name="Gráfico 19">
            <a:extLst>
              <a:ext uri="{FF2B5EF4-FFF2-40B4-BE49-F238E27FC236}">
                <a16:creationId xmlns:a16="http://schemas.microsoft.com/office/drawing/2014/main" id="{6A71430D-480C-A86D-1096-8794846C81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1440" y="2786349"/>
            <a:ext cx="1252595" cy="1252595"/>
          </a:xfrm>
          <a:prstGeom prst="rect">
            <a:avLst/>
          </a:prstGeom>
        </p:spPr>
      </p:pic>
      <p:pic>
        <p:nvPicPr>
          <p:cNvPr id="21" name="Gráfico 20">
            <a:extLst>
              <a:ext uri="{FF2B5EF4-FFF2-40B4-BE49-F238E27FC236}">
                <a16:creationId xmlns:a16="http://schemas.microsoft.com/office/drawing/2014/main" id="{245FEB95-6CF9-C444-77A8-9E66DB8F7A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0524" y="2786349"/>
            <a:ext cx="1252595" cy="1252595"/>
          </a:xfrm>
          <a:prstGeom prst="rect">
            <a:avLst/>
          </a:prstGeom>
        </p:spPr>
      </p:pic>
      <p:pic>
        <p:nvPicPr>
          <p:cNvPr id="22" name="Gráfico 21">
            <a:extLst>
              <a:ext uri="{FF2B5EF4-FFF2-40B4-BE49-F238E27FC236}">
                <a16:creationId xmlns:a16="http://schemas.microsoft.com/office/drawing/2014/main" id="{9DF686ED-B404-10E2-F9DC-737A804D0A8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65973"/>
          <a:stretch/>
        </p:blipFill>
        <p:spPr>
          <a:xfrm rot="5400000">
            <a:off x="3652959" y="1634984"/>
            <a:ext cx="409556" cy="480525"/>
          </a:xfrm>
          <a:prstGeom prst="rect">
            <a:avLst/>
          </a:prstGeom>
        </p:spPr>
      </p:pic>
      <p:pic>
        <p:nvPicPr>
          <p:cNvPr id="23" name="Gráfico 22">
            <a:extLst>
              <a:ext uri="{FF2B5EF4-FFF2-40B4-BE49-F238E27FC236}">
                <a16:creationId xmlns:a16="http://schemas.microsoft.com/office/drawing/2014/main" id="{0CEA9BAB-757E-CD21-DDB0-663FB86312D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65973"/>
          <a:stretch/>
        </p:blipFill>
        <p:spPr>
          <a:xfrm rot="5400000">
            <a:off x="8422043" y="1634987"/>
            <a:ext cx="409556" cy="480525"/>
          </a:xfrm>
          <a:prstGeom prst="rect">
            <a:avLst/>
          </a:prstGeom>
        </p:spPr>
      </p:pic>
    </p:spTree>
    <p:extLst>
      <p:ext uri="{BB962C8B-B14F-4D97-AF65-F5344CB8AC3E}">
        <p14:creationId xmlns:p14="http://schemas.microsoft.com/office/powerpoint/2010/main" val="2240428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541197" y="1741877"/>
            <a:ext cx="11109605" cy="3869256"/>
          </a:xfrm>
        </p:spPr>
        <p:txBody>
          <a:bodyPr vert="horz" lIns="91440" tIns="45720" rIns="91440" bIns="45720" rtlCol="0" anchor="t">
            <a:normAutofit/>
          </a:bodyPr>
          <a:lstStyle/>
          <a:p>
            <a:r>
              <a:rPr lang="es-ES" dirty="0">
                <a:latin typeface="Arial"/>
                <a:cs typeface="Arial"/>
              </a:rPr>
              <a:t>Las guías de manejo de EHGNA recomiendan realizar un cribado en los pacientes con factores de riesgo mediante un perfil hepático y ecografía hepática.</a:t>
            </a:r>
            <a:r>
              <a:rPr lang="es-ES" baseline="30000" dirty="0">
                <a:latin typeface="Arial"/>
                <a:cs typeface="Arial"/>
              </a:rPr>
              <a:t>(1)</a:t>
            </a:r>
            <a:r>
              <a:rPr lang="es-ES" dirty="0">
                <a:latin typeface="Arial"/>
                <a:cs typeface="Arial"/>
              </a:rPr>
              <a:t> </a:t>
            </a:r>
            <a:endParaRPr lang="ca-ES" dirty="0"/>
          </a:p>
          <a:p>
            <a:r>
              <a:rPr lang="es-ES" dirty="0">
                <a:latin typeface="Arial"/>
                <a:cs typeface="Arial"/>
              </a:rPr>
              <a:t>Hoy en día, se desconoce si una estrategia de cribado es efectiva en relación al coste en la población general con FR.</a:t>
            </a:r>
          </a:p>
          <a:p>
            <a:r>
              <a:rPr lang="es-ES" dirty="0"/>
              <a:t>En las guías actuales no se incluye la psoriasis como FR para la EHGNA.</a:t>
            </a:r>
          </a:p>
          <a:p>
            <a:r>
              <a:rPr lang="es-ES" dirty="0">
                <a:latin typeface="Arial"/>
                <a:cs typeface="Arial"/>
              </a:rPr>
              <a:t>Algunos autores sugieren que todos los pacientes con psoriasis:</a:t>
            </a:r>
            <a:r>
              <a:rPr lang="es-ES" baseline="30000" dirty="0">
                <a:latin typeface="Arial"/>
                <a:cs typeface="Arial"/>
              </a:rPr>
              <a:t>(2)</a:t>
            </a:r>
          </a:p>
          <a:p>
            <a:pPr lvl="1"/>
            <a:r>
              <a:rPr lang="es-ES" dirty="0">
                <a:latin typeface="Arial"/>
                <a:cs typeface="Arial"/>
              </a:rPr>
              <a:t>Deben someterse a un </a:t>
            </a:r>
            <a:r>
              <a:rPr lang="es-ES" i="1" dirty="0">
                <a:latin typeface="Arial"/>
                <a:cs typeface="Arial"/>
              </a:rPr>
              <a:t>screening </a:t>
            </a:r>
            <a:r>
              <a:rPr lang="es-ES" dirty="0">
                <a:latin typeface="Arial"/>
                <a:cs typeface="Arial"/>
              </a:rPr>
              <a:t>de EHGNA.</a:t>
            </a:r>
          </a:p>
          <a:p>
            <a:pPr lvl="1"/>
            <a:r>
              <a:rPr lang="es-ES" dirty="0"/>
              <a:t>En el momento del diagnóstico de la psoriasis, se debe realizar un estudio analítico con perfil hepático y una ecografía hepática para el despistaje de la coexistencia de EHGNA.</a:t>
            </a: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enfermedad hepática grasa no alcohólica (EHGNA)</a:t>
            </a:r>
          </a:p>
          <a:p>
            <a:endParaRPr lang="es-ES"/>
          </a:p>
        </p:txBody>
      </p:sp>
      <p:sp>
        <p:nvSpPr>
          <p:cNvPr id="7" name="CuadroTexto 6">
            <a:extLst>
              <a:ext uri="{FF2B5EF4-FFF2-40B4-BE49-F238E27FC236}">
                <a16:creationId xmlns:a16="http://schemas.microsoft.com/office/drawing/2014/main" id="{50854C21-B4EC-B264-0F1A-34F45052F265}"/>
              </a:ext>
            </a:extLst>
          </p:cNvPr>
          <p:cNvSpPr txBox="1"/>
          <p:nvPr/>
        </p:nvSpPr>
        <p:spPr>
          <a:xfrm>
            <a:off x="348341" y="6092406"/>
            <a:ext cx="11734800"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R. Aller et al. Documento de consenso. Manejo de la enfermedad hepática grasa no alcohólica (EHGNA). Guía de práctica clínica. </a:t>
            </a:r>
            <a:r>
              <a:rPr kumimoji="0" lang="sv-SE"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Gastroenterol Hepatol. 2018;41(5):328---349</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Prusik RB, Miele L. Non-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alcoholic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fatty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liver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disease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in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patients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with</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psoriasis: a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consequence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systemic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inflammatory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burden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Br J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Dermatol</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2018;179(1):16–29</a:t>
            </a:r>
          </a:p>
        </p:txBody>
      </p:sp>
    </p:spTree>
    <p:extLst>
      <p:ext uri="{BB962C8B-B14F-4D97-AF65-F5344CB8AC3E}">
        <p14:creationId xmlns:p14="http://schemas.microsoft.com/office/powerpoint/2010/main" val="2137883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980866" y="2016151"/>
            <a:ext cx="10230267" cy="2553287"/>
          </a:xfrm>
        </p:spPr>
        <p:txBody>
          <a:bodyPr vert="horz" lIns="91440" tIns="45720" rIns="91440" bIns="45720" rtlCol="0" anchor="t">
            <a:normAutofit/>
          </a:bodyPr>
          <a:lstStyle/>
          <a:p>
            <a:r>
              <a:rPr lang="es-ES" dirty="0">
                <a:latin typeface="Arial"/>
                <a:cs typeface="Arial"/>
              </a:rPr>
              <a:t>El tratamiento inicial de la EHGNA comprende:</a:t>
            </a:r>
          </a:p>
          <a:p>
            <a:pPr lvl="1"/>
            <a:r>
              <a:rPr lang="es-ES" dirty="0">
                <a:latin typeface="Arial"/>
                <a:cs typeface="Arial"/>
              </a:rPr>
              <a:t>Cambios en los estilos de vida.</a:t>
            </a:r>
          </a:p>
          <a:p>
            <a:pPr lvl="1"/>
            <a:r>
              <a:rPr lang="es-ES" dirty="0">
                <a:latin typeface="Arial"/>
                <a:cs typeface="Arial"/>
              </a:rPr>
              <a:t>Minimizar el consumo de alcohol.</a:t>
            </a:r>
          </a:p>
          <a:p>
            <a:pPr lvl="1"/>
            <a:r>
              <a:rPr lang="es-ES" dirty="0">
                <a:latin typeface="Arial"/>
                <a:cs typeface="Arial"/>
              </a:rPr>
              <a:t>Tratamiento adecuado de otras comorbilidades asociadas (diabetes, dislipemia, HTA, déficit de vitamina D…).</a:t>
            </a: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enfermedad hepática grasa no alcohólica (EHGNA)</a:t>
            </a:r>
          </a:p>
          <a:p>
            <a:endParaRPr lang="es-ES"/>
          </a:p>
        </p:txBody>
      </p:sp>
      <p:sp>
        <p:nvSpPr>
          <p:cNvPr id="7" name="CuadroTexto 6">
            <a:extLst>
              <a:ext uri="{FF2B5EF4-FFF2-40B4-BE49-F238E27FC236}">
                <a16:creationId xmlns:a16="http://schemas.microsoft.com/office/drawing/2014/main" id="{50854C21-B4EC-B264-0F1A-34F45052F265}"/>
              </a:ext>
            </a:extLst>
          </p:cNvPr>
          <p:cNvSpPr txBox="1"/>
          <p:nvPr/>
        </p:nvSpPr>
        <p:spPr>
          <a:xfrm>
            <a:off x="358201" y="6242970"/>
            <a:ext cx="11734800"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R. Aller et al. Documento de consenso. Manejo de la enfermedad hepática grasa no alcohólica (EHGNA). Guía de práctica clínica. </a:t>
            </a:r>
            <a:r>
              <a:rPr kumimoji="0" lang="sv-SE"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Gastroenterol Hepatol. 2018;41(5):328---349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218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764744" y="1264428"/>
            <a:ext cx="11017953" cy="5189853"/>
          </a:xfrm>
        </p:spPr>
        <p:txBody>
          <a:bodyPr vert="horz" lIns="91440" tIns="45720" rIns="91440" bIns="45720" rtlCol="0" anchor="t">
            <a:normAutofit/>
          </a:bodyPr>
          <a:lstStyle/>
          <a:p>
            <a:pPr>
              <a:lnSpc>
                <a:spcPct val="100000"/>
              </a:lnSpc>
            </a:pPr>
            <a:r>
              <a:rPr lang="es-ES" sz="1800" b="1" dirty="0">
                <a:latin typeface="Arial"/>
                <a:cs typeface="Arial"/>
              </a:rPr>
              <a:t>Tratamientos sistémicos para la psoriasis y su uso en pacientes con EHGNA:</a:t>
            </a:r>
          </a:p>
          <a:p>
            <a:pPr lvl="1">
              <a:lnSpc>
                <a:spcPct val="100000"/>
              </a:lnSpc>
            </a:pPr>
            <a:r>
              <a:rPr lang="es-ES" sz="1800" dirty="0">
                <a:latin typeface="Arial"/>
                <a:cs typeface="Arial"/>
              </a:rPr>
              <a:t>Algunos medicamentos pueden elevar los niveles lipídicos o ser hepatotóxicos. </a:t>
            </a:r>
            <a:endParaRPr lang="es-ES" sz="1800" dirty="0"/>
          </a:p>
          <a:p>
            <a:pPr lvl="1">
              <a:lnSpc>
                <a:spcPct val="100000"/>
              </a:lnSpc>
            </a:pPr>
            <a:r>
              <a:rPr lang="es-ES" sz="1800" b="1" dirty="0">
                <a:latin typeface="Arial"/>
                <a:cs typeface="Arial"/>
              </a:rPr>
              <a:t>Metrotexato:</a:t>
            </a:r>
          </a:p>
          <a:p>
            <a:pPr lvl="2">
              <a:lnSpc>
                <a:spcPct val="100000"/>
              </a:lnSpc>
            </a:pPr>
            <a:r>
              <a:rPr lang="es-ES" dirty="0">
                <a:latin typeface="Arial"/>
                <a:cs typeface="Arial"/>
              </a:rPr>
              <a:t>Los pacientes con psoriasis tienen más probabilidades de experimentar hepatotoxicidad por metotrexato que los pacientes con artritis reumatoide (AR), probablemente debido a las tasas más altas de EHGNA, dislipidemia, obesidad y diabetes.</a:t>
            </a:r>
          </a:p>
          <a:p>
            <a:pPr lvl="2">
              <a:lnSpc>
                <a:spcPct val="100000"/>
              </a:lnSpc>
            </a:pPr>
            <a:r>
              <a:rPr lang="es-ES" dirty="0">
                <a:latin typeface="Arial"/>
                <a:cs typeface="Arial"/>
              </a:rPr>
              <a:t>Se recomienda </a:t>
            </a:r>
            <a:r>
              <a:rPr lang="es-ES" b="1" i="1" dirty="0">
                <a:latin typeface="Arial"/>
                <a:cs typeface="Arial"/>
              </a:rPr>
              <a:t>evitar su uso en pacientes con psoriasis y EHGNA</a:t>
            </a:r>
            <a:r>
              <a:rPr lang="es-ES" dirty="0">
                <a:latin typeface="Arial"/>
                <a:cs typeface="Arial"/>
              </a:rPr>
              <a:t>.</a:t>
            </a:r>
            <a:endParaRPr lang="es-ES" dirty="0"/>
          </a:p>
          <a:p>
            <a:pPr lvl="1">
              <a:lnSpc>
                <a:spcPct val="100000"/>
              </a:lnSpc>
            </a:pPr>
            <a:r>
              <a:rPr lang="es-ES" sz="1800" b="1" dirty="0">
                <a:latin typeface="Arial"/>
                <a:cs typeface="Arial"/>
              </a:rPr>
              <a:t>Ciclosporina: 	</a:t>
            </a:r>
          </a:p>
          <a:p>
            <a:pPr lvl="2">
              <a:lnSpc>
                <a:spcPct val="100000"/>
              </a:lnSpc>
            </a:pPr>
            <a:r>
              <a:rPr lang="es-ES" dirty="0">
                <a:latin typeface="Arial"/>
                <a:cs typeface="Arial"/>
              </a:rPr>
              <a:t>Puede ocasionar aumentos reversibles y dependientes de la dosis en la bilirrubina y las enzimas hepáticas, hepatotoxicidad y daño hepático. Potencialmente puede empeorar EHGNA al elevar los niveles de lípidos. </a:t>
            </a:r>
            <a:r>
              <a:rPr lang="es-ES" b="1" i="1" dirty="0">
                <a:latin typeface="Arial"/>
                <a:cs typeface="Arial"/>
              </a:rPr>
              <a:t>Se recomienda una monitorización estrecha del paciente.</a:t>
            </a:r>
          </a:p>
          <a:p>
            <a:pPr lvl="1">
              <a:lnSpc>
                <a:spcPct val="100000"/>
              </a:lnSpc>
            </a:pPr>
            <a:r>
              <a:rPr lang="es-ES" sz="1800" b="1" dirty="0" err="1">
                <a:latin typeface="Arial"/>
                <a:cs typeface="Arial"/>
              </a:rPr>
              <a:t>Acitetrino</a:t>
            </a:r>
            <a:r>
              <a:rPr lang="es-ES" sz="1800" b="1" dirty="0">
                <a:latin typeface="Arial"/>
                <a:cs typeface="Arial"/>
              </a:rPr>
              <a:t>:</a:t>
            </a:r>
          </a:p>
          <a:p>
            <a:pPr lvl="2">
              <a:lnSpc>
                <a:spcPct val="100000"/>
              </a:lnSpc>
            </a:pPr>
            <a:r>
              <a:rPr lang="es-ES" dirty="0">
                <a:latin typeface="Arial"/>
                <a:cs typeface="Arial"/>
              </a:rPr>
              <a:t>Asociado con aumentos transitorios de las enzimas hepáticas, pero no de hepatotoxicidad.</a:t>
            </a:r>
          </a:p>
          <a:p>
            <a:pPr lvl="2">
              <a:lnSpc>
                <a:spcPct val="100000"/>
              </a:lnSpc>
            </a:pPr>
            <a:r>
              <a:rPr lang="es-ES" dirty="0">
                <a:latin typeface="Arial"/>
                <a:cs typeface="Arial"/>
              </a:rPr>
              <a:t>Frecuentemente causa hiperlipidemia, por lo que es preferible </a:t>
            </a:r>
            <a:r>
              <a:rPr lang="es-ES" b="1" i="1" dirty="0">
                <a:latin typeface="Arial"/>
                <a:cs typeface="Arial"/>
              </a:rPr>
              <a:t>evitar su uso en pacientes con EHGNA o con alto riesgo de padecerla.</a:t>
            </a: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enfermedad hepática grasa no alcohólica (EHGNA)</a:t>
            </a:r>
          </a:p>
          <a:p>
            <a:endParaRPr lang="es-ES"/>
          </a:p>
        </p:txBody>
      </p:sp>
      <p:sp>
        <p:nvSpPr>
          <p:cNvPr id="7" name="CuadroTexto 6">
            <a:extLst>
              <a:ext uri="{FF2B5EF4-FFF2-40B4-BE49-F238E27FC236}">
                <a16:creationId xmlns:a16="http://schemas.microsoft.com/office/drawing/2014/main" id="{50854C21-B4EC-B264-0F1A-34F45052F265}"/>
              </a:ext>
            </a:extLst>
          </p:cNvPr>
          <p:cNvSpPr txBox="1"/>
          <p:nvPr/>
        </p:nvSpPr>
        <p:spPr>
          <a:xfrm>
            <a:off x="330925" y="6282360"/>
            <a:ext cx="117348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Balak</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Non-Alcoholic Fatty Liver Disease (NAFLD) in Patients with Psoriasis: A Review of the Hepatic Effects of Systemic Therapies. Psoriasis: Targets and Therapy 2021:11 </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061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541197" y="1717176"/>
            <a:ext cx="11109605" cy="4254671"/>
          </a:xfrm>
        </p:spPr>
        <p:txBody>
          <a:bodyPr vert="horz" lIns="91440" tIns="45720" rIns="91440" bIns="45720" rtlCol="0" anchor="t">
            <a:normAutofit/>
          </a:bodyPr>
          <a:lstStyle/>
          <a:p>
            <a:r>
              <a:rPr lang="es-ES" dirty="0">
                <a:latin typeface="Arial"/>
                <a:cs typeface="Arial"/>
              </a:rPr>
              <a:t>Tratamientos sistémicos para la psoriasis y la EHGNA:</a:t>
            </a:r>
          </a:p>
          <a:p>
            <a:pPr lvl="1">
              <a:lnSpc>
                <a:spcPct val="100000"/>
              </a:lnSpc>
            </a:pPr>
            <a:r>
              <a:rPr lang="es-ES" b="1" dirty="0">
                <a:latin typeface="Arial"/>
                <a:cs typeface="Arial"/>
              </a:rPr>
              <a:t>Inhibidores del TNF-</a:t>
            </a:r>
            <a:r>
              <a:rPr lang="el-GR" b="1" dirty="0">
                <a:latin typeface="Arial"/>
                <a:cs typeface="Arial"/>
              </a:rPr>
              <a:t>α</a:t>
            </a:r>
            <a:r>
              <a:rPr lang="es-ES" b="1" dirty="0">
                <a:latin typeface="Arial"/>
                <a:cs typeface="Arial"/>
              </a:rPr>
              <a:t>:</a:t>
            </a:r>
          </a:p>
          <a:p>
            <a:pPr lvl="2">
              <a:lnSpc>
                <a:spcPct val="100000"/>
              </a:lnSpc>
            </a:pPr>
            <a:r>
              <a:rPr lang="es-ES" dirty="0">
                <a:latin typeface="Arial"/>
                <a:cs typeface="Arial"/>
              </a:rPr>
              <a:t>Existe evidencia de hepatotoxicidad con inhibidores del TNF-α (</a:t>
            </a:r>
            <a:r>
              <a:rPr lang="es-ES" dirty="0" err="1">
                <a:latin typeface="Arial"/>
                <a:cs typeface="Arial"/>
              </a:rPr>
              <a:t>infliximab</a:t>
            </a:r>
            <a:r>
              <a:rPr lang="es-ES" dirty="0">
                <a:latin typeface="Arial"/>
                <a:cs typeface="Arial"/>
              </a:rPr>
              <a:t>, </a:t>
            </a:r>
            <a:r>
              <a:rPr lang="es-ES" dirty="0" err="1">
                <a:latin typeface="Arial"/>
                <a:cs typeface="Arial"/>
              </a:rPr>
              <a:t>adalimumab</a:t>
            </a:r>
            <a:r>
              <a:rPr lang="es-ES" dirty="0">
                <a:latin typeface="Arial"/>
                <a:cs typeface="Arial"/>
              </a:rPr>
              <a:t>, </a:t>
            </a:r>
            <a:r>
              <a:rPr lang="es-ES" dirty="0" err="1">
                <a:latin typeface="Arial"/>
                <a:cs typeface="Arial"/>
              </a:rPr>
              <a:t>certolizumab</a:t>
            </a:r>
            <a:r>
              <a:rPr lang="es-ES" dirty="0">
                <a:latin typeface="Arial"/>
                <a:cs typeface="Arial"/>
              </a:rPr>
              <a:t> y </a:t>
            </a:r>
            <a:r>
              <a:rPr lang="es-ES" dirty="0" err="1">
                <a:latin typeface="Arial"/>
                <a:cs typeface="Arial"/>
              </a:rPr>
              <a:t>etanercept</a:t>
            </a:r>
            <a:r>
              <a:rPr lang="es-ES" dirty="0">
                <a:latin typeface="Arial"/>
                <a:cs typeface="Arial"/>
              </a:rPr>
              <a:t>).</a:t>
            </a:r>
            <a:endParaRPr lang="es-ES" dirty="0"/>
          </a:p>
          <a:p>
            <a:pPr lvl="2">
              <a:lnSpc>
                <a:spcPct val="100000"/>
              </a:lnSpc>
            </a:pPr>
            <a:r>
              <a:rPr lang="es-ES" dirty="0">
                <a:latin typeface="Arial"/>
                <a:cs typeface="Arial"/>
              </a:rPr>
              <a:t>Se asocian a un incremento del peso y, por lo tanto, </a:t>
            </a:r>
            <a:r>
              <a:rPr lang="es-ES" b="1" i="1" dirty="0">
                <a:latin typeface="Arial"/>
                <a:cs typeface="Arial"/>
              </a:rPr>
              <a:t>se recomienda precaución en pacientes con EHGNA.</a:t>
            </a:r>
          </a:p>
          <a:p>
            <a:pPr lvl="1">
              <a:lnSpc>
                <a:spcPct val="100000"/>
              </a:lnSpc>
            </a:pPr>
            <a:r>
              <a:rPr lang="es-ES" b="1" dirty="0">
                <a:latin typeface="Arial"/>
                <a:cs typeface="Arial"/>
              </a:rPr>
              <a:t>Anti-IL17</a:t>
            </a:r>
            <a:r>
              <a:rPr lang="es-ES" dirty="0">
                <a:latin typeface="Arial"/>
                <a:cs typeface="Arial"/>
              </a:rPr>
              <a:t> (</a:t>
            </a:r>
            <a:r>
              <a:rPr lang="es-ES" dirty="0" err="1">
                <a:latin typeface="Arial"/>
                <a:cs typeface="Arial"/>
              </a:rPr>
              <a:t>brodalumab</a:t>
            </a:r>
            <a:r>
              <a:rPr lang="es-ES" dirty="0">
                <a:latin typeface="Arial"/>
                <a:cs typeface="Arial"/>
              </a:rPr>
              <a:t>, </a:t>
            </a:r>
            <a:r>
              <a:rPr lang="es-ES" dirty="0" err="1">
                <a:latin typeface="Arial"/>
                <a:cs typeface="Arial"/>
              </a:rPr>
              <a:t>ixekizumab</a:t>
            </a:r>
            <a:r>
              <a:rPr lang="es-ES" dirty="0">
                <a:latin typeface="Arial"/>
                <a:cs typeface="Arial"/>
              </a:rPr>
              <a:t> y </a:t>
            </a:r>
            <a:r>
              <a:rPr lang="es-ES" dirty="0" err="1">
                <a:latin typeface="Arial"/>
                <a:cs typeface="Arial"/>
              </a:rPr>
              <a:t>secukinumab</a:t>
            </a:r>
            <a:r>
              <a:rPr lang="es-ES" dirty="0">
                <a:latin typeface="Arial"/>
                <a:cs typeface="Arial"/>
              </a:rPr>
              <a:t>) y </a:t>
            </a:r>
            <a:r>
              <a:rPr lang="es-ES" b="1" dirty="0">
                <a:latin typeface="Arial"/>
                <a:cs typeface="Arial"/>
              </a:rPr>
              <a:t>anti-IL12/23</a:t>
            </a:r>
            <a:r>
              <a:rPr lang="es-ES" dirty="0">
                <a:latin typeface="Arial"/>
                <a:cs typeface="Arial"/>
              </a:rPr>
              <a:t> (</a:t>
            </a:r>
            <a:r>
              <a:rPr lang="es-ES" dirty="0" err="1">
                <a:latin typeface="Arial"/>
                <a:cs typeface="Arial"/>
              </a:rPr>
              <a:t>ustekinumab</a:t>
            </a:r>
            <a:r>
              <a:rPr lang="es-ES" dirty="0">
                <a:latin typeface="Arial"/>
                <a:cs typeface="Arial"/>
              </a:rPr>
              <a:t>):</a:t>
            </a:r>
          </a:p>
          <a:p>
            <a:pPr lvl="2">
              <a:lnSpc>
                <a:spcPct val="100000"/>
              </a:lnSpc>
            </a:pPr>
            <a:r>
              <a:rPr lang="es-ES" dirty="0">
                <a:latin typeface="Arial"/>
                <a:cs typeface="Arial"/>
              </a:rPr>
              <a:t>Tienen menos estudios pero, en general, </a:t>
            </a:r>
            <a:r>
              <a:rPr lang="es-ES" b="1" i="1" dirty="0">
                <a:latin typeface="Arial"/>
                <a:cs typeface="Arial"/>
              </a:rPr>
              <a:t>han mostrado un bajo riesgo de hepatotoxicidad</a:t>
            </a:r>
            <a:r>
              <a:rPr lang="es-ES" dirty="0">
                <a:latin typeface="Arial"/>
                <a:cs typeface="Arial"/>
              </a:rPr>
              <a:t>.</a:t>
            </a:r>
          </a:p>
          <a:p>
            <a:pPr lvl="1">
              <a:lnSpc>
                <a:spcPct val="100000"/>
              </a:lnSpc>
            </a:pPr>
            <a:endParaRPr lang="es-ES"/>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enfermedad hepática grasa no alcohólica (EHGNA)</a:t>
            </a:r>
          </a:p>
          <a:p>
            <a:endParaRPr lang="es-ES"/>
          </a:p>
        </p:txBody>
      </p:sp>
      <p:sp>
        <p:nvSpPr>
          <p:cNvPr id="7" name="CuadroTexto 6">
            <a:extLst>
              <a:ext uri="{FF2B5EF4-FFF2-40B4-BE49-F238E27FC236}">
                <a16:creationId xmlns:a16="http://schemas.microsoft.com/office/drawing/2014/main" id="{50854C21-B4EC-B264-0F1A-34F45052F265}"/>
              </a:ext>
            </a:extLst>
          </p:cNvPr>
          <p:cNvSpPr txBox="1"/>
          <p:nvPr/>
        </p:nvSpPr>
        <p:spPr>
          <a:xfrm>
            <a:off x="328455" y="6272100"/>
            <a:ext cx="10946296" cy="24622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Balak</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Non-Alcoholic Fatty Liver Disease (NAFLD) in Patients with Psoriasis: A Review of the Hepatic Effects of Systemic Therapies. Psoriasis: Targets and Therapy 2021:11 </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009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1317071" y="1676862"/>
            <a:ext cx="10325341" cy="3869256"/>
          </a:xfrm>
        </p:spPr>
        <p:txBody>
          <a:bodyPr vert="horz" lIns="91440" tIns="45720" rIns="91440" bIns="45720" rtlCol="0" anchor="t">
            <a:normAutofit/>
          </a:bodyPr>
          <a:lstStyle/>
          <a:p>
            <a:r>
              <a:rPr lang="es-ES" b="1" dirty="0"/>
              <a:t>Criterios diagnósticos de síndrome metabólico:</a:t>
            </a:r>
          </a:p>
          <a:p>
            <a:pPr lvl="1"/>
            <a:r>
              <a:rPr lang="es-ES" dirty="0">
                <a:latin typeface="Arial"/>
                <a:cs typeface="Arial"/>
              </a:rPr>
              <a:t>Circunferencia abdominal ≥102 cm (varones) o ≥ 88 cm (mujeres).</a:t>
            </a:r>
          </a:p>
          <a:p>
            <a:pPr lvl="1"/>
            <a:r>
              <a:rPr lang="es-ES" dirty="0">
                <a:latin typeface="Arial"/>
                <a:cs typeface="Arial"/>
              </a:rPr>
              <a:t>cHDL &lt; 40 mg/dl (varones) o &lt; 50 mg/dl (mujeres).</a:t>
            </a:r>
          </a:p>
          <a:p>
            <a:pPr lvl="1"/>
            <a:r>
              <a:rPr lang="es-ES" dirty="0">
                <a:latin typeface="Arial"/>
                <a:cs typeface="Arial"/>
              </a:rPr>
              <a:t>Glucemia en ayunas ≥ 100 mg/dl o tratamiento farmacológico.</a:t>
            </a:r>
          </a:p>
          <a:p>
            <a:pPr lvl="1"/>
            <a:r>
              <a:rPr lang="pt-BR" dirty="0" err="1">
                <a:latin typeface="Arial"/>
                <a:cs typeface="Arial"/>
              </a:rPr>
              <a:t>Triglicéridos</a:t>
            </a:r>
            <a:r>
              <a:rPr lang="pt-BR" dirty="0">
                <a:latin typeface="Arial"/>
                <a:cs typeface="Arial"/>
              </a:rPr>
              <a:t> ≥ 150 mg/dl</a:t>
            </a:r>
          </a:p>
          <a:p>
            <a:pPr lvl="1"/>
            <a:r>
              <a:rPr lang="pt-BR" dirty="0"/>
              <a:t>PAS ≥130 o PAD ≥85 mmHg no tratamiento farmacológico.</a:t>
            </a:r>
          </a:p>
          <a:p>
            <a:pPr lvl="1"/>
            <a:endParaRPr lang="pt-BR" dirty="0"/>
          </a:p>
          <a:p>
            <a:r>
              <a:rPr lang="pt-BR" dirty="0">
                <a:latin typeface="Arial"/>
                <a:cs typeface="Arial"/>
              </a:rPr>
              <a:t>Es diagnóstico de síndrome metabólico la presencia de </a:t>
            </a:r>
            <a:r>
              <a:rPr lang="pt-BR" b="1" i="1" dirty="0" err="1">
                <a:latin typeface="Arial"/>
                <a:cs typeface="Arial"/>
              </a:rPr>
              <a:t>tres</a:t>
            </a:r>
            <a:r>
              <a:rPr lang="pt-BR" b="1" i="1" dirty="0">
                <a:latin typeface="Arial"/>
                <a:cs typeface="Arial"/>
              </a:rPr>
              <a:t> o más critérios</a:t>
            </a:r>
            <a:r>
              <a:rPr lang="pt-BR" dirty="0">
                <a:latin typeface="Arial"/>
                <a:cs typeface="Arial"/>
              </a:rPr>
              <a:t>.</a:t>
            </a:r>
            <a:endParaRPr lang="es-ES" dirty="0">
              <a:latin typeface="Arial"/>
              <a:cs typeface="Arial"/>
            </a:endParaRP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síndrome metabólico</a:t>
            </a:r>
          </a:p>
          <a:p>
            <a:endParaRPr lang="es-ES"/>
          </a:p>
        </p:txBody>
      </p:sp>
      <p:sp>
        <p:nvSpPr>
          <p:cNvPr id="6" name="CuadroTexto 5">
            <a:extLst>
              <a:ext uri="{FF2B5EF4-FFF2-40B4-BE49-F238E27FC236}">
                <a16:creationId xmlns:a16="http://schemas.microsoft.com/office/drawing/2014/main" id="{32AEC888-C5D6-3776-89DB-E174AD3204FB}"/>
              </a:ext>
            </a:extLst>
          </p:cNvPr>
          <p:cNvSpPr txBox="1"/>
          <p:nvPr/>
        </p:nvSpPr>
        <p:spPr>
          <a:xfrm>
            <a:off x="327787" y="6109824"/>
            <a:ext cx="10523094"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Alberti et al.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Harmonizing</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the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metabolic</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syndrome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Joint</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Interm</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Statement</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the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International Diabetes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Federation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Task</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Force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on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Epidemiology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and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Prevention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National</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Heart,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Lung</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and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Blood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Institute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American Heart Association;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World</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Heart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Federation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International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Atherosclerosis</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Society; and International Association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for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the</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Study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of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Obesity</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Circulation</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2009;120:1640–5.</a:t>
            </a:r>
          </a:p>
        </p:txBody>
      </p:sp>
    </p:spTree>
    <p:extLst>
      <p:ext uri="{BB962C8B-B14F-4D97-AF65-F5344CB8AC3E}">
        <p14:creationId xmlns:p14="http://schemas.microsoft.com/office/powerpoint/2010/main" val="9608839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541197" y="1620236"/>
            <a:ext cx="11109605" cy="3869256"/>
          </a:xfrm>
        </p:spPr>
        <p:txBody>
          <a:bodyPr vert="horz" lIns="91440" tIns="45720" rIns="91440" bIns="45720" rtlCol="0" anchor="t">
            <a:normAutofit/>
          </a:bodyPr>
          <a:lstStyle/>
          <a:p>
            <a:r>
              <a:rPr lang="es-ES" dirty="0">
                <a:latin typeface="Arial"/>
                <a:cs typeface="Arial"/>
              </a:rPr>
              <a:t>La prevalencia global en España se sitúa en el 31 %.</a:t>
            </a:r>
            <a:r>
              <a:rPr lang="es-ES" baseline="30000" dirty="0">
                <a:latin typeface="Arial"/>
                <a:cs typeface="Arial"/>
              </a:rPr>
              <a:t>(1)</a:t>
            </a:r>
          </a:p>
          <a:p>
            <a:r>
              <a:rPr lang="es-ES" dirty="0">
                <a:latin typeface="Arial"/>
                <a:cs typeface="Arial"/>
              </a:rPr>
              <a:t>En un reciente metaanálisis se observó una prevalencia global de síndrome metabólico en pacientes con psoriasis del 32 % (intervalo de confianza [IC] del 95 %, 0,26–0,38).</a:t>
            </a:r>
            <a:r>
              <a:rPr lang="es-ES" baseline="30000" dirty="0">
                <a:latin typeface="Arial"/>
                <a:cs typeface="Arial"/>
              </a:rPr>
              <a:t>(2)</a:t>
            </a:r>
          </a:p>
          <a:p>
            <a:r>
              <a:rPr lang="es-ES" dirty="0">
                <a:latin typeface="Arial"/>
                <a:cs typeface="Arial"/>
              </a:rPr>
              <a:t>Los pacientes con psoriasis vulgar o psoriasis grave tuvieron una mayor prevalencia de síndrome metabólico [(29 %; IC del 95 %, 0,23–0,35) y (37 %; IC 95 %, 0,27–0,46) respectivamente] que aquellos con otros tipos de psoriasis.</a:t>
            </a:r>
          </a:p>
          <a:p>
            <a:r>
              <a:rPr lang="es-ES" dirty="0">
                <a:latin typeface="Arial"/>
                <a:cs typeface="Arial"/>
              </a:rPr>
              <a:t>El cribado y diagnóstico del síndrome metabólico en el paciente con psoriasis, por parte del médico de atención primaria o el dermatólogo, es clínicamente relevante, ya que se asocia a un incremento en la incidencia de enfermedades cardiovasculares, EHGNA, ciertas formas de cáncer y muerte.</a:t>
            </a:r>
            <a:r>
              <a:rPr lang="es-ES" baseline="30000" dirty="0">
                <a:latin typeface="Arial"/>
                <a:cs typeface="Arial"/>
              </a:rPr>
              <a:t>(3)</a:t>
            </a: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síndrome metabólico</a:t>
            </a:r>
          </a:p>
          <a:p>
            <a:endParaRPr lang="es-ES"/>
          </a:p>
        </p:txBody>
      </p:sp>
      <p:sp>
        <p:nvSpPr>
          <p:cNvPr id="6" name="CuadroTexto 5">
            <a:extLst>
              <a:ext uri="{FF2B5EF4-FFF2-40B4-BE49-F238E27FC236}">
                <a16:creationId xmlns:a16="http://schemas.microsoft.com/office/drawing/2014/main" id="{32AEC888-C5D6-3776-89DB-E174AD3204FB}"/>
              </a:ext>
            </a:extLst>
          </p:cNvPr>
          <p:cNvSpPr txBox="1"/>
          <p:nvPr/>
        </p:nvSpPr>
        <p:spPr>
          <a:xfrm>
            <a:off x="331981" y="5606912"/>
            <a:ext cx="10939244" cy="1015663"/>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Fernández-</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Bergés</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et al.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Síndrome</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metabólico</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en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España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prevalencia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y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riesgo</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coronario</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asociado</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 la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definición</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armonizada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y a la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propuesta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por</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la OMS. Estudio DARIOS.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Revista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Española de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Cardiología</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2012;65(3):241-8.</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Liu et al. Global prevalence of metabolic syndrome in patients with psoriasis in the past two decades: current evidence </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Volume36, Issue11 </a:t>
            </a:r>
            <a:r>
              <a:rPr kumimoji="0" lang="es-E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November</a:t>
            </a:r>
            <a:r>
              <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2022 1969-1979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Elmets</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CA, Leonardi CL, Davis DMR, et al. Joint AAD-NPF guidelines of care for the management and treatment of psoriasis with awareness and attention to comorbidities. J Am </a:t>
            </a:r>
            <a:r>
              <a:rPr kumimoji="0" lang="en-US" sz="1000" b="0" i="0" u="none" strike="noStrike" kern="1200" cap="none" spc="0" normalizeH="0" baseline="0" noProof="0" err="1">
                <a:ln>
                  <a:noFill/>
                </a:ln>
                <a:solidFill>
                  <a:schemeClr val="tx1">
                    <a:lumMod val="50000"/>
                    <a:lumOff val="50000"/>
                  </a:schemeClr>
                </a:solidFill>
                <a:effectLst/>
                <a:uLnTx/>
                <a:uFillTx/>
                <a:latin typeface="Calibri" panose="020F0502020204030204"/>
                <a:ea typeface="+mn-ea"/>
                <a:cs typeface="+mn-cs"/>
              </a:rPr>
              <a:t>Acad</a:t>
            </a: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 Dermatol. 2019;80(4):1073–1113. doi:10.1016/j.jaad.2018.11.058</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2898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7E3584-86C0-14AD-4759-E44E8BDB4CC2}"/>
              </a:ext>
            </a:extLst>
          </p:cNvPr>
          <p:cNvSpPr>
            <a:spLocks noGrp="1"/>
          </p:cNvSpPr>
          <p:nvPr>
            <p:ph type="title"/>
          </p:nvPr>
        </p:nvSpPr>
        <p:spPr/>
        <p:txBody>
          <a:bodyPr/>
          <a:lstStyle/>
          <a:p>
            <a:r>
              <a:rPr lang="es-ES"/>
              <a:t>Comorbilidades</a:t>
            </a:r>
          </a:p>
        </p:txBody>
      </p:sp>
      <p:sp>
        <p:nvSpPr>
          <p:cNvPr id="3" name="Marcador de contenido 2">
            <a:extLst>
              <a:ext uri="{FF2B5EF4-FFF2-40B4-BE49-F238E27FC236}">
                <a16:creationId xmlns:a16="http://schemas.microsoft.com/office/drawing/2014/main" id="{4CAEED9B-8158-51D6-5E74-5DCFF3DF50D5}"/>
              </a:ext>
            </a:extLst>
          </p:cNvPr>
          <p:cNvSpPr>
            <a:spLocks noGrp="1"/>
          </p:cNvSpPr>
          <p:nvPr>
            <p:ph idx="1"/>
          </p:nvPr>
        </p:nvSpPr>
        <p:spPr>
          <a:xfrm>
            <a:off x="541197" y="1858847"/>
            <a:ext cx="11109605" cy="3869256"/>
          </a:xfrm>
        </p:spPr>
        <p:txBody>
          <a:bodyPr vert="horz" lIns="91440" tIns="45720" rIns="91440" bIns="45720" rtlCol="0" anchor="t">
            <a:normAutofit/>
          </a:bodyPr>
          <a:lstStyle/>
          <a:p>
            <a:r>
              <a:rPr lang="es-ES" dirty="0">
                <a:latin typeface="Arial"/>
                <a:cs typeface="Arial"/>
              </a:rPr>
              <a:t>Hemos comentado previamente las recomendaciones de tratamiento de cada uno de los factores de riesgo que constituyen el síndrome metabólico.</a:t>
            </a:r>
          </a:p>
          <a:p>
            <a:r>
              <a:rPr lang="es-ES" dirty="0">
                <a:latin typeface="Arial"/>
                <a:cs typeface="Arial"/>
              </a:rPr>
              <a:t>Se recomienda descartar en todos los pacientes con psoriasis la presencia de un síndrome metabólico realizando mediciones al menos anuales de los siguientes parámetros:</a:t>
            </a:r>
          </a:p>
          <a:p>
            <a:pPr lvl="1"/>
            <a:r>
              <a:rPr lang="es-ES" dirty="0">
                <a:latin typeface="Arial"/>
                <a:cs typeface="Arial"/>
              </a:rPr>
              <a:t>Peso y perímetro abdominal.</a:t>
            </a:r>
          </a:p>
          <a:p>
            <a:pPr lvl="1"/>
            <a:r>
              <a:rPr lang="es-ES" dirty="0">
                <a:latin typeface="Arial"/>
                <a:cs typeface="Arial"/>
              </a:rPr>
              <a:t>Presión arterial.</a:t>
            </a:r>
          </a:p>
          <a:p>
            <a:pPr lvl="1"/>
            <a:r>
              <a:rPr lang="es-ES" dirty="0">
                <a:latin typeface="Arial"/>
                <a:cs typeface="Arial"/>
              </a:rPr>
              <a:t>Glucosa en ayunas.</a:t>
            </a:r>
          </a:p>
          <a:p>
            <a:pPr lvl="1"/>
            <a:r>
              <a:rPr lang="es-ES" dirty="0">
                <a:latin typeface="Arial"/>
                <a:cs typeface="Arial"/>
              </a:rPr>
              <a:t>HbA1c.</a:t>
            </a:r>
          </a:p>
          <a:p>
            <a:pPr lvl="1"/>
            <a:r>
              <a:rPr lang="es-ES" dirty="0">
                <a:latin typeface="Arial"/>
                <a:cs typeface="Arial"/>
              </a:rPr>
              <a:t>Perfil lipídico.</a:t>
            </a:r>
          </a:p>
        </p:txBody>
      </p:sp>
      <p:sp>
        <p:nvSpPr>
          <p:cNvPr id="4" name="Marcador de texto 3">
            <a:extLst>
              <a:ext uri="{FF2B5EF4-FFF2-40B4-BE49-F238E27FC236}">
                <a16:creationId xmlns:a16="http://schemas.microsoft.com/office/drawing/2014/main" id="{613191B8-01DB-0155-0547-17791397A050}"/>
              </a:ext>
            </a:extLst>
          </p:cNvPr>
          <p:cNvSpPr>
            <a:spLocks noGrp="1"/>
          </p:cNvSpPr>
          <p:nvPr>
            <p:ph type="body" sz="quarter" idx="13"/>
          </p:nvPr>
        </p:nvSpPr>
        <p:spPr/>
        <p:txBody>
          <a:bodyPr/>
          <a:lstStyle/>
          <a:p>
            <a:r>
              <a:rPr lang="es-ES" dirty="0">
                <a:latin typeface="Arial"/>
                <a:cs typeface="Arial"/>
              </a:rPr>
              <a:t>Psoriasis y síndrome metabólico</a:t>
            </a:r>
          </a:p>
          <a:p>
            <a:endParaRPr lang="es-ES"/>
          </a:p>
        </p:txBody>
      </p:sp>
      <p:sp>
        <p:nvSpPr>
          <p:cNvPr id="6" name="CuadroTexto 5">
            <a:extLst>
              <a:ext uri="{FF2B5EF4-FFF2-40B4-BE49-F238E27FC236}">
                <a16:creationId xmlns:a16="http://schemas.microsoft.com/office/drawing/2014/main" id="{32AEC888-C5D6-3776-89DB-E174AD3204FB}"/>
              </a:ext>
            </a:extLst>
          </p:cNvPr>
          <p:cNvSpPr txBox="1"/>
          <p:nvPr/>
        </p:nvSpPr>
        <p:spPr>
          <a:xfrm>
            <a:off x="311388" y="6263713"/>
            <a:ext cx="11569223" cy="24622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Chat VS, Uppal SK, Kearns DG, Han G, Wu JJ. Translating the 2019 AAD-NPF guidelines of care for psoriasis with attention to comorbidities. Cutis. 2021;108(2s):7–11. doi:10.12788/cutis.0309</a:t>
            </a:r>
            <a:endParaRPr kumimoji="0" lang="es-ES" sz="10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566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89A95-00B2-65DC-6B99-748D53B9DB4D}"/>
              </a:ext>
            </a:extLst>
          </p:cNvPr>
          <p:cNvSpPr>
            <a:spLocks noGrp="1"/>
          </p:cNvSpPr>
          <p:nvPr>
            <p:ph type="title"/>
          </p:nvPr>
        </p:nvSpPr>
        <p:spPr/>
        <p:txBody>
          <a:bodyPr/>
          <a:lstStyle/>
          <a:p>
            <a:r>
              <a:rPr lang="es-ES"/>
              <a:t>Comorbilidades</a:t>
            </a:r>
          </a:p>
        </p:txBody>
      </p:sp>
      <p:sp>
        <p:nvSpPr>
          <p:cNvPr id="4" name="Marcador de texto 3">
            <a:extLst>
              <a:ext uri="{FF2B5EF4-FFF2-40B4-BE49-F238E27FC236}">
                <a16:creationId xmlns:a16="http://schemas.microsoft.com/office/drawing/2014/main" id="{B6240F64-5F1A-A639-F42B-662CE1D01276}"/>
              </a:ext>
            </a:extLst>
          </p:cNvPr>
          <p:cNvSpPr>
            <a:spLocks noGrp="1"/>
          </p:cNvSpPr>
          <p:nvPr>
            <p:ph type="body" sz="quarter" idx="13"/>
          </p:nvPr>
        </p:nvSpPr>
        <p:spPr>
          <a:xfrm>
            <a:off x="1702774" y="913101"/>
            <a:ext cx="9978169" cy="565035"/>
          </a:xfrm>
        </p:spPr>
        <p:txBody>
          <a:bodyPr>
            <a:normAutofit fontScale="70000" lnSpcReduction="20000"/>
          </a:bodyPr>
          <a:lstStyle/>
          <a:p>
            <a:r>
              <a:rPr lang="es-ES" dirty="0"/>
              <a:t>Mensajes finales:</a:t>
            </a:r>
          </a:p>
          <a:p>
            <a:r>
              <a:rPr lang="es-ES" dirty="0">
                <a:latin typeface="Arial"/>
                <a:cs typeface="Arial"/>
              </a:rPr>
              <a:t>Recomendaciones de cribado y manejo de las comorbilidades cardiovasculares y metabólicas en el paciente con psoriasis</a:t>
            </a:r>
          </a:p>
        </p:txBody>
      </p:sp>
      <p:grpSp>
        <p:nvGrpSpPr>
          <p:cNvPr id="7" name="Grupo 6">
            <a:extLst>
              <a:ext uri="{FF2B5EF4-FFF2-40B4-BE49-F238E27FC236}">
                <a16:creationId xmlns:a16="http://schemas.microsoft.com/office/drawing/2014/main" id="{53FB5AD0-4EF6-75F4-0F87-99E0DC5506B8}"/>
              </a:ext>
            </a:extLst>
          </p:cNvPr>
          <p:cNvGrpSpPr/>
          <p:nvPr/>
        </p:nvGrpSpPr>
        <p:grpSpPr>
          <a:xfrm>
            <a:off x="1059991" y="1753333"/>
            <a:ext cx="4574827" cy="1754326"/>
            <a:chOff x="87967" y="3669983"/>
            <a:chExt cx="3702637" cy="1754326"/>
          </a:xfrm>
        </p:grpSpPr>
        <p:sp>
          <p:nvSpPr>
            <p:cNvPr id="5" name="CuadroTexto 4">
              <a:extLst>
                <a:ext uri="{FF2B5EF4-FFF2-40B4-BE49-F238E27FC236}">
                  <a16:creationId xmlns:a16="http://schemas.microsoft.com/office/drawing/2014/main" id="{583EEC21-DDD9-570B-A804-F50C6CD17A57}"/>
                </a:ext>
              </a:extLst>
            </p:cNvPr>
            <p:cNvSpPr txBox="1"/>
            <p:nvPr/>
          </p:nvSpPr>
          <p:spPr>
            <a:xfrm>
              <a:off x="864524" y="3669983"/>
              <a:ext cx="2926080" cy="1754326"/>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1" u="none" strike="noStrike" kern="1200" cap="none" spc="0" normalizeH="0" baseline="0" noProof="0" dirty="0">
                  <a:ln>
                    <a:noFill/>
                  </a:ln>
                  <a:effectLst/>
                  <a:uLnTx/>
                  <a:uFillTx/>
                  <a:latin typeface="Calibri" panose="020F0502020204030204"/>
                  <a:ea typeface="+mn-ea"/>
                  <a:cs typeface="+mn-cs"/>
                </a:rPr>
                <a:t>Screening</a:t>
              </a:r>
              <a:r>
                <a:rPr kumimoji="0" lang="es-ES" sz="1200" b="1" i="0" u="none" strike="noStrike" kern="1200" cap="none" spc="0" normalizeH="0" baseline="0" noProof="0" dirty="0">
                  <a:ln>
                    <a:noFill/>
                  </a:ln>
                  <a:effectLst/>
                  <a:uLnTx/>
                  <a:uFillTx/>
                  <a:latin typeface="Calibri" panose="020F0502020204030204"/>
                  <a:ea typeface="+mn-ea"/>
                  <a:cs typeface="+mn-cs"/>
                </a:rPr>
                <a:t>:</a:t>
              </a:r>
              <a:r>
                <a:rPr kumimoji="0" lang="es-ES" sz="1200" b="0" i="0" u="none" strike="noStrike" kern="1200" cap="none" spc="0" normalizeH="0" baseline="0" noProof="0" dirty="0">
                  <a:ln>
                    <a:noFill/>
                  </a:ln>
                  <a:effectLst/>
                  <a:uLnTx/>
                  <a:uFillTx/>
                  <a:latin typeface="Calibri" panose="020F0502020204030204"/>
                  <a:ea typeface="+mn-ea"/>
                  <a:cs typeface="+mn-cs"/>
                </a:rPr>
                <a:t> Medir y registrar en la historia médica la PA de todas las personas de ≥18:</a:t>
              </a:r>
            </a:p>
            <a:p>
              <a:pPr marL="285750" indent="-2857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Al menos cada</a:t>
              </a:r>
              <a:r>
                <a:rPr lang="es-ES" sz="1200" dirty="0">
                  <a:latin typeface="Calibri" panose="020F0502020204030204"/>
                </a:rPr>
                <a:t> cinco</a:t>
              </a:r>
              <a:r>
                <a:rPr kumimoji="0" lang="es-ES" sz="1200" b="0" i="0" u="none" strike="noStrike" kern="1200" cap="none" spc="0" normalizeH="0" baseline="0" noProof="0" dirty="0">
                  <a:ln>
                    <a:noFill/>
                  </a:ln>
                  <a:effectLst/>
                  <a:uLnTx/>
                  <a:uFillTx/>
                  <a:latin typeface="Calibri" panose="020F0502020204030204"/>
                  <a:ea typeface="+mn-ea"/>
                  <a:cs typeface="+mn-cs"/>
                </a:rPr>
                <a:t> años si la PA es óptima</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Al menos cada </a:t>
              </a:r>
              <a:r>
                <a:rPr lang="es-ES" sz="1200" dirty="0">
                  <a:latin typeface="Calibri" panose="020F0502020204030204"/>
                </a:rPr>
                <a:t>tres</a:t>
              </a:r>
              <a:r>
                <a:rPr kumimoji="0" lang="es-ES" sz="1200" b="0" i="0" u="none" strike="noStrike" kern="1200" cap="none" spc="0" normalizeH="0" baseline="0" noProof="0" dirty="0">
                  <a:ln>
                    <a:noFill/>
                  </a:ln>
                  <a:effectLst/>
                  <a:uLnTx/>
                  <a:uFillTx/>
                  <a:latin typeface="Calibri" panose="020F0502020204030204"/>
                  <a:ea typeface="+mn-ea"/>
                  <a:cs typeface="+mn-cs"/>
                </a:rPr>
                <a:t> años si la PA es normal</a:t>
              </a:r>
              <a:endParaRPr lang="es-ES" sz="1200" b="0" i="0" u="none" strike="noStrike" kern="1200" cap="none" spc="0" normalizeH="0" baseline="0" noProof="0" dirty="0">
                <a:ln>
                  <a:noFill/>
                </a:ln>
                <a:effectLst/>
                <a:uLnTx/>
                <a:uFillTx/>
                <a:latin typeface="Calibri" panose="020F0502020204030204"/>
                <a:cs typeface="Calibri"/>
              </a:endParaRPr>
            </a:p>
            <a:p>
              <a:pPr marL="285750" indent="-2857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Al menos </a:t>
              </a:r>
              <a:r>
                <a:rPr lang="es-ES" sz="1200" dirty="0">
                  <a:latin typeface="Calibri" panose="020F0502020204030204"/>
                </a:rPr>
                <a:t>una</a:t>
              </a:r>
              <a:r>
                <a:rPr kumimoji="0" lang="es-ES" sz="1200" b="0" i="0" u="none" strike="noStrike" kern="1200" cap="none" spc="0" normalizeH="0" baseline="0" noProof="0" dirty="0">
                  <a:ln>
                    <a:noFill/>
                  </a:ln>
                  <a:effectLst/>
                  <a:uLnTx/>
                  <a:uFillTx/>
                  <a:latin typeface="Calibri" panose="020F0502020204030204"/>
                  <a:ea typeface="+mn-ea"/>
                  <a:cs typeface="+mn-cs"/>
                </a:rPr>
                <a:t> vez al año si la PA es normal-alta</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effectLst/>
                  <a:uLnTx/>
                  <a:uFillTx/>
                  <a:latin typeface="Gulliver"/>
                  <a:ea typeface="+mn-ea"/>
                  <a:cs typeface="+mn-cs"/>
                </a:rPr>
                <a:t>Psoriasis con PASI ≥10 % o candidatos a fototerapia o terapia sistémica:</a:t>
              </a:r>
              <a:r>
                <a:rPr kumimoji="0" lang="es-ES" sz="1200" b="0" i="0" u="none" strike="noStrike" kern="1200" cap="none" spc="0" normalizeH="0" baseline="0" noProof="0" dirty="0">
                  <a:ln>
                    <a:noFill/>
                  </a:ln>
                  <a:effectLst/>
                  <a:uLnTx/>
                  <a:uFillTx/>
                  <a:latin typeface="Gulliver"/>
                  <a:ea typeface="+mn-ea"/>
                  <a:cs typeface="+mn-cs"/>
                </a:rPr>
                <a:t> usar un factor corrector de multiplicación del RCV de 1,5</a:t>
              </a:r>
              <a:endParaRPr lang="es-ES" sz="1200" b="0" i="0" u="none" strike="noStrike" kern="1200" cap="none" spc="0" normalizeH="0" baseline="0" noProof="0" dirty="0">
                <a:ln>
                  <a:noFill/>
                </a:ln>
                <a:effectLst/>
                <a:uLnTx/>
                <a:uFillTx/>
                <a:latin typeface="Gulliv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effectLst/>
                  <a:uLnTx/>
                  <a:uFillTx/>
                  <a:latin typeface="Gulliver"/>
                  <a:ea typeface="+mn-ea"/>
                  <a:cs typeface="+mn-cs"/>
                </a:rPr>
                <a:t>Objetivo: TA&lt;140/90 </a:t>
              </a:r>
              <a:r>
                <a:rPr kumimoji="0" lang="es-ES" sz="1200" b="1" i="0" u="none" strike="noStrike" kern="1200" cap="none" spc="0" normalizeH="0" baseline="0" noProof="0" dirty="0" err="1">
                  <a:ln>
                    <a:noFill/>
                  </a:ln>
                  <a:effectLst/>
                  <a:uLnTx/>
                  <a:uFillTx/>
                  <a:latin typeface="Gulliver"/>
                  <a:ea typeface="+mn-ea"/>
                  <a:cs typeface="+mn-cs"/>
                </a:rPr>
                <a:t>mmHg</a:t>
              </a:r>
              <a:endParaRPr kumimoji="0" lang="es-ES" sz="1200" b="0" i="0" u="none" strike="noStrike" kern="1200" cap="none" spc="0" normalizeH="0" baseline="0" noProof="0" dirty="0" err="1">
                <a:ln>
                  <a:noFill/>
                </a:ln>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64E08952-C6C2-1DB4-9DAB-BC340CD0F7A3}"/>
                </a:ext>
              </a:extLst>
            </p:cNvPr>
            <p:cNvSpPr txBox="1"/>
            <p:nvPr/>
          </p:nvSpPr>
          <p:spPr>
            <a:xfrm>
              <a:off x="87967" y="3670379"/>
              <a:ext cx="776558" cy="261610"/>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solidFill>
                  <a:effectLst/>
                  <a:uLnTx/>
                  <a:uFillTx/>
                  <a:latin typeface="Calibri" panose="020F0502020204030204"/>
                  <a:ea typeface="+mn-ea"/>
                  <a:cs typeface="+mn-cs"/>
                </a:rPr>
                <a:t>Hipertensión</a:t>
              </a:r>
            </a:p>
          </p:txBody>
        </p:sp>
      </p:grpSp>
      <p:grpSp>
        <p:nvGrpSpPr>
          <p:cNvPr id="8" name="Grupo 7">
            <a:extLst>
              <a:ext uri="{FF2B5EF4-FFF2-40B4-BE49-F238E27FC236}">
                <a16:creationId xmlns:a16="http://schemas.microsoft.com/office/drawing/2014/main" id="{3CCE9050-EBA2-C053-BF4F-882FBE9DF7CF}"/>
              </a:ext>
            </a:extLst>
          </p:cNvPr>
          <p:cNvGrpSpPr/>
          <p:nvPr/>
        </p:nvGrpSpPr>
        <p:grpSpPr>
          <a:xfrm>
            <a:off x="1059991" y="4538148"/>
            <a:ext cx="4837866" cy="1762638"/>
            <a:chOff x="140632" y="3670380"/>
            <a:chExt cx="3649972" cy="1762638"/>
          </a:xfrm>
        </p:grpSpPr>
        <p:sp>
          <p:nvSpPr>
            <p:cNvPr id="9" name="CuadroTexto 8">
              <a:extLst>
                <a:ext uri="{FF2B5EF4-FFF2-40B4-BE49-F238E27FC236}">
                  <a16:creationId xmlns:a16="http://schemas.microsoft.com/office/drawing/2014/main" id="{8253A4A8-6B7C-503D-7972-5B860486D2CA}"/>
                </a:ext>
              </a:extLst>
            </p:cNvPr>
            <p:cNvSpPr txBox="1"/>
            <p:nvPr/>
          </p:nvSpPr>
          <p:spPr>
            <a:xfrm>
              <a:off x="864524" y="3678692"/>
              <a:ext cx="2926080" cy="1754326"/>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defRPr/>
              </a:pPr>
              <a:r>
                <a:rPr kumimoji="0" lang="es-ES" sz="1200" b="1" i="1" u="none" strike="noStrike" kern="1200" cap="none" spc="0" normalizeH="0" baseline="0" noProof="0" dirty="0">
                  <a:ln>
                    <a:noFill/>
                  </a:ln>
                  <a:effectLst/>
                  <a:uLnTx/>
                  <a:uFillTx/>
                  <a:latin typeface="Calibri" panose="020F0502020204030204"/>
                  <a:ea typeface="+mn-ea"/>
                  <a:cs typeface="+mn-cs"/>
                </a:rPr>
                <a:t>Screening</a:t>
              </a:r>
              <a:r>
                <a:rPr kumimoji="0" lang="es-ES" sz="1200" b="1" i="0" u="none" strike="noStrike" kern="1200" cap="none" spc="0" normalizeH="0" baseline="0" noProof="0" dirty="0">
                  <a:ln>
                    <a:noFill/>
                  </a:ln>
                  <a:effectLst/>
                  <a:uLnTx/>
                  <a:uFillTx/>
                  <a:latin typeface="Calibri" panose="020F0502020204030204"/>
                  <a:ea typeface="+mn-ea"/>
                  <a:cs typeface="+mn-cs"/>
                </a:rPr>
                <a:t>:</a:t>
              </a:r>
              <a:r>
                <a:rPr lang="es-ES" sz="1200" dirty="0">
                  <a:latin typeface="Calibri" panose="020F0502020204030204"/>
                </a:rPr>
                <a:t> </a:t>
              </a: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indent="-1714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Anual con perfil lipídico (colesterol total </a:t>
              </a:r>
              <a:r>
                <a:rPr kumimoji="0" lang="es-ES" sz="1200" b="0" i="0" u="none" strike="noStrike" kern="1200" cap="none" spc="0" normalizeH="0" baseline="0" noProof="0" dirty="0" err="1">
                  <a:ln>
                    <a:noFill/>
                  </a:ln>
                  <a:effectLst/>
                  <a:uLnTx/>
                  <a:uFillTx/>
                  <a:latin typeface="Calibri" panose="020F0502020204030204"/>
                  <a:ea typeface="+mn-ea"/>
                  <a:cs typeface="+mn-cs"/>
                </a:rPr>
                <a:t>LDLc</a:t>
              </a:r>
              <a:r>
                <a:rPr kumimoji="0" lang="es-ES" sz="1200" b="0" i="0" u="none" strike="noStrike" kern="1200" cap="none" spc="0" normalizeH="0" baseline="0" noProof="0" dirty="0">
                  <a:ln>
                    <a:noFill/>
                  </a:ln>
                  <a:effectLst/>
                  <a:uLnTx/>
                  <a:uFillTx/>
                  <a:latin typeface="Calibri" panose="020F0502020204030204"/>
                  <a:ea typeface="+mn-ea"/>
                  <a:cs typeface="+mn-cs"/>
                </a:rPr>
                <a:t>, </a:t>
              </a:r>
              <a:r>
                <a:rPr kumimoji="0" lang="es-ES" sz="1200" b="0" i="0" u="none" strike="noStrike" kern="1200" cap="none" spc="0" normalizeH="0" baseline="0" noProof="0" dirty="0" err="1">
                  <a:ln>
                    <a:noFill/>
                  </a:ln>
                  <a:effectLst/>
                  <a:uLnTx/>
                  <a:uFillTx/>
                  <a:latin typeface="Calibri" panose="020F0502020204030204"/>
                  <a:ea typeface="+mn-ea"/>
                  <a:cs typeface="+mn-cs"/>
                </a:rPr>
                <a:t>HDLc</a:t>
              </a:r>
              <a:r>
                <a:rPr kumimoji="0" lang="es-ES" sz="1200" b="0" i="0" u="none" strike="noStrike" kern="1200" cap="none" spc="0" normalizeH="0" baseline="0" noProof="0" dirty="0">
                  <a:ln>
                    <a:noFill/>
                  </a:ln>
                  <a:effectLst/>
                  <a:uLnTx/>
                  <a:uFillTx/>
                  <a:latin typeface="Calibri" panose="020F0502020204030204"/>
                  <a:ea typeface="+mn-ea"/>
                  <a:cs typeface="+mn-cs"/>
                </a:rPr>
                <a:t> y triglicéridos).</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u="none" strike="noStrike" kern="1200" cap="none" spc="0" normalizeH="0" baseline="0" noProof="0" dirty="0">
                  <a:ln>
                    <a:noFill/>
                  </a:ln>
                  <a:effectLst/>
                  <a:uLnTx/>
                  <a:uFillTx/>
                  <a:latin typeface="Calibri" panose="020F0502020204030204"/>
                  <a:ea typeface="+mn-ea"/>
                  <a:cs typeface="+mn-cs"/>
                </a:rPr>
                <a:t>Psoriasis moderada-grave: </a:t>
              </a:r>
              <a:r>
                <a:rPr kumimoji="0" lang="es-ES" sz="1200" b="0" i="0" u="none" strike="noStrike" kern="1200" cap="none" spc="0" normalizeH="0" baseline="0" noProof="0" dirty="0">
                  <a:ln>
                    <a:noFill/>
                  </a:ln>
                  <a:effectLst/>
                  <a:uLnTx/>
                  <a:uFillTx/>
                  <a:latin typeface="Calibri" panose="020F0502020204030204"/>
                  <a:ea typeface="+mn-ea"/>
                  <a:cs typeface="+mn-cs"/>
                </a:rPr>
                <a:t>control semestral</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u="none" strike="noStrike" kern="1200" cap="none" spc="0" normalizeH="0" baseline="0" noProof="0" dirty="0">
                  <a:ln>
                    <a:noFill/>
                  </a:ln>
                  <a:effectLst/>
                  <a:uLnTx/>
                  <a:uFillTx/>
                  <a:latin typeface="Calibri" panose="020F0502020204030204"/>
                  <a:ea typeface="+mn-ea"/>
                  <a:cs typeface="+mn-cs"/>
                </a:rPr>
                <a:t>Tratamiento con ciclosporina o retinoides:</a:t>
              </a:r>
              <a:r>
                <a:rPr kumimoji="0" lang="es-ES" sz="1200" b="1" i="1" u="none" strike="noStrike" kern="1200" cap="none" spc="0" normalizeH="0" baseline="0" noProof="0" dirty="0">
                  <a:ln>
                    <a:noFill/>
                  </a:ln>
                  <a:effectLst/>
                  <a:uLnTx/>
                  <a:uFillTx/>
                  <a:latin typeface="Calibri" panose="020F0502020204030204"/>
                  <a:ea typeface="+mn-ea"/>
                  <a:cs typeface="+mn-cs"/>
                </a:rPr>
                <a:t> </a:t>
              </a:r>
              <a:r>
                <a:rPr kumimoji="0" lang="es-ES" sz="1200" b="0" i="0" u="none" strike="noStrike" kern="1200" cap="none" spc="0" normalizeH="0" baseline="0" noProof="0" dirty="0">
                  <a:ln>
                    <a:noFill/>
                  </a:ln>
                  <a:effectLst/>
                  <a:uLnTx/>
                  <a:uFillTx/>
                  <a:latin typeface="Calibri" panose="020F0502020204030204"/>
                  <a:ea typeface="+mn-ea"/>
                  <a:cs typeface="+mn-cs"/>
                </a:rPr>
                <a:t>Al inicio del tratamiento y con los incrementos de dosis.</a:t>
              </a:r>
              <a:endParaRPr lang="es-ES" sz="1200" b="0" i="0" u="none" strike="noStrike" kern="1200" cap="none" spc="0" normalizeH="0" baseline="0" noProof="0" dirty="0">
                <a:ln>
                  <a:noFill/>
                </a:ln>
                <a:effectLst/>
                <a:uLnTx/>
                <a:uFillTx/>
                <a:latin typeface="Calibri" panose="020F0502020204030204"/>
                <a:cs typeface="Calibri"/>
              </a:endParaRPr>
            </a:p>
            <a:p>
              <a:pPr>
                <a:defRPr/>
              </a:pPr>
              <a:r>
                <a:rPr kumimoji="0" lang="es-ES" sz="1200" b="1" i="0" u="none" strike="noStrike" kern="1200" cap="none" spc="0" normalizeH="0" baseline="0" noProof="0" dirty="0">
                  <a:ln>
                    <a:noFill/>
                  </a:ln>
                  <a:effectLst/>
                  <a:uLnTx/>
                  <a:uFillTx/>
                  <a:latin typeface="Calibri" panose="020F0502020204030204"/>
                  <a:ea typeface="+mn-ea"/>
                  <a:cs typeface="+mn-cs"/>
                </a:rPr>
                <a:t>Objetivo </a:t>
              </a:r>
              <a:r>
                <a:rPr lang="es-ES" sz="1200" b="1" dirty="0">
                  <a:latin typeface="Calibri" panose="020F0502020204030204"/>
                </a:rPr>
                <a:t>del</a:t>
              </a:r>
              <a:r>
                <a:rPr kumimoji="0" lang="es-ES" sz="1200" b="1" i="0" u="none" strike="noStrike" kern="1200" cap="none" spc="0" normalizeH="0" baseline="0" noProof="0" dirty="0">
                  <a:ln>
                    <a:noFill/>
                  </a:ln>
                  <a:effectLst/>
                  <a:uLnTx/>
                  <a:uFillTx/>
                  <a:latin typeface="Calibri" panose="020F0502020204030204"/>
                  <a:ea typeface="+mn-ea"/>
                  <a:cs typeface="+mn-cs"/>
                </a:rPr>
                <a:t> tratamiento:</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171450" indent="-1714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Según RCV calculado.</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Iguales a los de la población general.</a:t>
              </a:r>
              <a:endParaRPr lang="es-ES" sz="1200" b="0" i="0" u="none" strike="noStrike" kern="1200" cap="none" spc="0" normalizeH="0" baseline="0" noProof="0" dirty="0">
                <a:ln>
                  <a:noFill/>
                </a:ln>
                <a:effectLst/>
                <a:uLnTx/>
                <a:uFillTx/>
                <a:latin typeface="Calibri" panose="020F0502020204030204"/>
                <a:cs typeface="Calibri"/>
              </a:endParaRPr>
            </a:p>
          </p:txBody>
        </p:sp>
        <p:sp>
          <p:nvSpPr>
            <p:cNvPr id="10" name="CuadroTexto 9">
              <a:extLst>
                <a:ext uri="{FF2B5EF4-FFF2-40B4-BE49-F238E27FC236}">
                  <a16:creationId xmlns:a16="http://schemas.microsoft.com/office/drawing/2014/main" id="{10227820-5A9C-9DAF-D3D1-4A2C8D55AC54}"/>
                </a:ext>
              </a:extLst>
            </p:cNvPr>
            <p:cNvSpPr txBox="1"/>
            <p:nvPr/>
          </p:nvSpPr>
          <p:spPr>
            <a:xfrm>
              <a:off x="140632" y="3670380"/>
              <a:ext cx="723891" cy="261610"/>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Dislipemia</a:t>
              </a:r>
            </a:p>
          </p:txBody>
        </p:sp>
      </p:grpSp>
      <p:grpSp>
        <p:nvGrpSpPr>
          <p:cNvPr id="11" name="Grupo 10">
            <a:extLst>
              <a:ext uri="{FF2B5EF4-FFF2-40B4-BE49-F238E27FC236}">
                <a16:creationId xmlns:a16="http://schemas.microsoft.com/office/drawing/2014/main" id="{F9B7E16B-A634-DA45-785C-5E810B3BB09F}"/>
              </a:ext>
            </a:extLst>
          </p:cNvPr>
          <p:cNvGrpSpPr/>
          <p:nvPr/>
        </p:nvGrpSpPr>
        <p:grpSpPr>
          <a:xfrm>
            <a:off x="6399328" y="4785552"/>
            <a:ext cx="4660668" cy="1393308"/>
            <a:chOff x="274321" y="3670379"/>
            <a:chExt cx="3516283" cy="1393308"/>
          </a:xfrm>
        </p:grpSpPr>
        <p:sp>
          <p:nvSpPr>
            <p:cNvPr id="12" name="CuadroTexto 11">
              <a:extLst>
                <a:ext uri="{FF2B5EF4-FFF2-40B4-BE49-F238E27FC236}">
                  <a16:creationId xmlns:a16="http://schemas.microsoft.com/office/drawing/2014/main" id="{7FE209F0-EB36-2E32-7A8A-A743F1550027}"/>
                </a:ext>
              </a:extLst>
            </p:cNvPr>
            <p:cNvSpPr txBox="1"/>
            <p:nvPr/>
          </p:nvSpPr>
          <p:spPr>
            <a:xfrm>
              <a:off x="864524" y="3678692"/>
              <a:ext cx="2926080" cy="1384995"/>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defRPr/>
              </a:pPr>
              <a:r>
                <a:rPr kumimoji="0" lang="es-ES" sz="1200" b="1" i="1" u="none" strike="noStrike" kern="1200" cap="none" spc="0" normalizeH="0" baseline="0" noProof="0" dirty="0">
                  <a:ln>
                    <a:noFill/>
                  </a:ln>
                  <a:effectLst/>
                  <a:uLnTx/>
                  <a:uFillTx/>
                  <a:latin typeface="Calibri" panose="020F0502020204030204"/>
                  <a:ea typeface="+mn-ea"/>
                  <a:cs typeface="+mn-cs"/>
                </a:rPr>
                <a:t>Screening</a:t>
              </a:r>
              <a:r>
                <a:rPr kumimoji="0" lang="es-ES" sz="1200" b="1" i="0" u="none" strike="noStrike" kern="1200" cap="none" spc="0" normalizeH="0" baseline="0" noProof="0" dirty="0">
                  <a:ln>
                    <a:noFill/>
                  </a:ln>
                  <a:effectLst/>
                  <a:uLnTx/>
                  <a:uFillTx/>
                  <a:latin typeface="Calibri" panose="020F0502020204030204"/>
                  <a:ea typeface="+mn-ea"/>
                  <a:cs typeface="+mn-cs"/>
                </a:rPr>
                <a:t>:</a:t>
              </a:r>
              <a:r>
                <a:rPr lang="es-ES" sz="1200" dirty="0">
                  <a:latin typeface="Calibri" panose="020F0502020204030204"/>
                </a:rPr>
                <a:t> </a:t>
              </a: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indent="-1714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Anual o</a:t>
              </a:r>
              <a:r>
                <a:rPr lang="es-ES" sz="1200" dirty="0">
                  <a:latin typeface="Calibri" panose="020F0502020204030204"/>
                </a:rPr>
                <a:t>,</a:t>
              </a:r>
              <a:r>
                <a:rPr kumimoji="0" lang="es-ES" sz="1200" b="0" i="0" u="none" strike="noStrike" kern="1200" cap="none" spc="0" normalizeH="0" baseline="0" noProof="0" dirty="0">
                  <a:ln>
                    <a:noFill/>
                  </a:ln>
                  <a:effectLst/>
                  <a:uLnTx/>
                  <a:uFillTx/>
                  <a:latin typeface="Calibri" panose="020F0502020204030204"/>
                  <a:ea typeface="+mn-ea"/>
                  <a:cs typeface="+mn-cs"/>
                </a:rPr>
                <a:t> si es posible</a:t>
              </a:r>
              <a:r>
                <a:rPr lang="es-ES" sz="1200" dirty="0">
                  <a:latin typeface="Calibri" panose="020F0502020204030204"/>
                </a:rPr>
                <a:t>,</a:t>
              </a:r>
              <a:r>
                <a:rPr kumimoji="0" lang="es-ES" sz="1200" b="0" i="0" u="none" strike="noStrike" kern="1200" cap="none" spc="0" normalizeH="0" baseline="0" noProof="0" dirty="0">
                  <a:ln>
                    <a:noFill/>
                  </a:ln>
                  <a:effectLst/>
                  <a:uLnTx/>
                  <a:uFillTx/>
                  <a:latin typeface="Calibri" panose="020F0502020204030204"/>
                  <a:ea typeface="+mn-ea"/>
                  <a:cs typeface="+mn-cs"/>
                </a:rPr>
                <a:t> en todas las visitas</a:t>
              </a:r>
              <a:r>
                <a:rPr lang="es-ES" sz="1200" dirty="0">
                  <a:latin typeface="Calibri" panose="020F0502020204030204"/>
                </a:rPr>
                <a:t>,</a:t>
              </a:r>
              <a:r>
                <a:rPr kumimoji="0" lang="es-ES" sz="1200" b="0" i="0" u="none" strike="noStrike" kern="1200" cap="none" spc="0" normalizeH="0" baseline="0" noProof="0" dirty="0">
                  <a:ln>
                    <a:noFill/>
                  </a:ln>
                  <a:effectLst/>
                  <a:uLnTx/>
                  <a:uFillTx/>
                  <a:latin typeface="Calibri" panose="020F0502020204030204"/>
                  <a:ea typeface="+mn-ea"/>
                  <a:cs typeface="+mn-cs"/>
                </a:rPr>
                <a:t> con peso, talla, IMC y perímetro abdominal.</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a:defRPr/>
              </a:pPr>
              <a:r>
                <a:rPr kumimoji="0" lang="es-ES" sz="1200" b="1" i="0" u="none" strike="noStrike" kern="1200" cap="none" spc="0" normalizeH="0" baseline="0" noProof="0" dirty="0">
                  <a:ln>
                    <a:noFill/>
                  </a:ln>
                  <a:effectLst/>
                  <a:uLnTx/>
                  <a:uFillTx/>
                  <a:latin typeface="Calibri" panose="020F0502020204030204"/>
                  <a:ea typeface="+mn-ea"/>
                  <a:cs typeface="+mn-cs"/>
                </a:rPr>
                <a:t>Objetivo </a:t>
              </a:r>
              <a:r>
                <a:rPr lang="es-ES" sz="1200" b="1" dirty="0">
                  <a:latin typeface="Calibri" panose="020F0502020204030204"/>
                </a:rPr>
                <a:t>del</a:t>
              </a:r>
              <a:r>
                <a:rPr kumimoji="0" lang="es-ES" sz="1200" b="1" i="0" u="none" strike="noStrike" kern="1200" cap="none" spc="0" normalizeH="0" baseline="0" noProof="0" dirty="0">
                  <a:ln>
                    <a:noFill/>
                  </a:ln>
                  <a:effectLst/>
                  <a:uLnTx/>
                  <a:uFillTx/>
                  <a:latin typeface="Calibri" panose="020F0502020204030204"/>
                  <a:ea typeface="+mn-ea"/>
                  <a:cs typeface="+mn-cs"/>
                </a:rPr>
                <a:t> tratamiento:</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Reducción </a:t>
              </a:r>
              <a:r>
                <a:rPr lang="es-ES" sz="1200" dirty="0">
                  <a:latin typeface="Calibri" panose="020F0502020204030204"/>
                </a:rPr>
                <a:t>0,5-1</a:t>
              </a:r>
              <a:r>
                <a:rPr kumimoji="0" lang="es-ES" sz="1200" b="0" i="0" u="none" strike="noStrike" kern="1200" cap="none" spc="0" normalizeH="0" baseline="0" noProof="0" dirty="0">
                  <a:ln>
                    <a:noFill/>
                  </a:ln>
                  <a:effectLst/>
                  <a:uLnTx/>
                  <a:uFillTx/>
                  <a:latin typeface="Calibri" panose="020F0502020204030204"/>
                  <a:ea typeface="+mn-ea"/>
                  <a:cs typeface="+mn-cs"/>
                </a:rPr>
                <a:t> kg/mes</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indent="-1714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Perímetro &lt;</a:t>
              </a:r>
              <a:r>
                <a:rPr lang="es-ES" sz="1200" dirty="0">
                  <a:latin typeface="Calibri" panose="020F0502020204030204"/>
                </a:rPr>
                <a:t>94 cm</a:t>
              </a:r>
              <a:r>
                <a:rPr kumimoji="0" lang="es-ES" sz="1200" b="0" i="0" u="none" strike="noStrike" kern="1200" cap="none" spc="0" normalizeH="0" baseline="0" noProof="0" dirty="0">
                  <a:ln>
                    <a:noFill/>
                  </a:ln>
                  <a:effectLst/>
                  <a:uLnTx/>
                  <a:uFillTx/>
                  <a:latin typeface="Calibri" panose="020F0502020204030204"/>
                  <a:ea typeface="+mn-ea"/>
                  <a:cs typeface="+mn-cs"/>
                </a:rPr>
                <a:t> en varones y &lt;80 cm en mujeres</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Promover ejercicio físico y dieta saludable</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p:txBody>
        </p:sp>
        <p:sp>
          <p:nvSpPr>
            <p:cNvPr id="13" name="CuadroTexto 12">
              <a:extLst>
                <a:ext uri="{FF2B5EF4-FFF2-40B4-BE49-F238E27FC236}">
                  <a16:creationId xmlns:a16="http://schemas.microsoft.com/office/drawing/2014/main" id="{5BB8434D-B210-48C5-750D-416429854EF4}"/>
                </a:ext>
              </a:extLst>
            </p:cNvPr>
            <p:cNvSpPr txBox="1"/>
            <p:nvPr/>
          </p:nvSpPr>
          <p:spPr>
            <a:xfrm>
              <a:off x="274321" y="3670379"/>
              <a:ext cx="590203" cy="261610"/>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Obesidad</a:t>
              </a:r>
            </a:p>
          </p:txBody>
        </p:sp>
      </p:grpSp>
      <p:grpSp>
        <p:nvGrpSpPr>
          <p:cNvPr id="14" name="Grupo 13">
            <a:extLst>
              <a:ext uri="{FF2B5EF4-FFF2-40B4-BE49-F238E27FC236}">
                <a16:creationId xmlns:a16="http://schemas.microsoft.com/office/drawing/2014/main" id="{E3E986EB-064E-E73D-3FF7-248893B46539}"/>
              </a:ext>
            </a:extLst>
          </p:cNvPr>
          <p:cNvGrpSpPr/>
          <p:nvPr/>
        </p:nvGrpSpPr>
        <p:grpSpPr>
          <a:xfrm>
            <a:off x="6399328" y="1631407"/>
            <a:ext cx="4660668" cy="2685969"/>
            <a:chOff x="274321" y="3670379"/>
            <a:chExt cx="3516283" cy="2685969"/>
          </a:xfrm>
        </p:grpSpPr>
        <p:sp>
          <p:nvSpPr>
            <p:cNvPr id="15" name="CuadroTexto 14">
              <a:extLst>
                <a:ext uri="{FF2B5EF4-FFF2-40B4-BE49-F238E27FC236}">
                  <a16:creationId xmlns:a16="http://schemas.microsoft.com/office/drawing/2014/main" id="{2C3364B4-3BD0-7893-C6A5-E53C90E02721}"/>
                </a:ext>
              </a:extLst>
            </p:cNvPr>
            <p:cNvSpPr txBox="1"/>
            <p:nvPr/>
          </p:nvSpPr>
          <p:spPr>
            <a:xfrm>
              <a:off x="864524" y="3678692"/>
              <a:ext cx="2926080" cy="2677656"/>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1" u="none" strike="noStrike" kern="1200" cap="none" spc="0" normalizeH="0" baseline="0" noProof="0" dirty="0">
                  <a:ln>
                    <a:noFill/>
                  </a:ln>
                  <a:effectLst/>
                  <a:uLnTx/>
                  <a:uFillTx/>
                  <a:latin typeface="Calibri" panose="020F0502020204030204"/>
                  <a:ea typeface="+mn-ea"/>
                  <a:cs typeface="+mn-cs"/>
                </a:rPr>
                <a:t>Screening </a:t>
              </a:r>
              <a:r>
                <a:rPr kumimoji="0" lang="es-ES" sz="1200" b="1" i="0" u="none" strike="noStrike" kern="1200" cap="none" spc="0" normalizeH="0" baseline="0" noProof="0" dirty="0">
                  <a:ln>
                    <a:noFill/>
                  </a:ln>
                  <a:effectLst/>
                  <a:uLnTx/>
                  <a:uFillTx/>
                  <a:latin typeface="Calibri" panose="020F0502020204030204"/>
                  <a:ea typeface="+mn-ea"/>
                  <a:cs typeface="+mn-cs"/>
                </a:rPr>
                <a:t>población general: </a:t>
              </a:r>
              <a:r>
                <a:rPr kumimoji="0" lang="es-ES" sz="1200" b="0" i="0" u="none" strike="noStrike" kern="1200" cap="none" spc="0" normalizeH="0" baseline="0" noProof="0" dirty="0">
                  <a:ln>
                    <a:noFill/>
                  </a:ln>
                  <a:effectLst/>
                  <a:uLnTx/>
                  <a:uFillTx/>
                  <a:latin typeface="Calibri" panose="020F0502020204030204"/>
                  <a:ea typeface="+mn-ea"/>
                  <a:cs typeface="+mn-cs"/>
                </a:rPr>
                <a:t>Glucemia en ayunas y HbA1c</a:t>
              </a:r>
            </a:p>
            <a:p>
              <a:pPr>
                <a:defRPr/>
              </a:pPr>
              <a:r>
                <a:rPr lang="es-ES" sz="1200" dirty="0">
                  <a:latin typeface="Calibri" panose="020F0502020204030204"/>
                </a:rPr>
                <a:t>Adultos </a:t>
              </a:r>
              <a:r>
                <a:rPr kumimoji="0" lang="es-ES" sz="1200" b="0" i="0" u="none" strike="noStrike" kern="1200" cap="none" spc="0" normalizeH="0" baseline="0" noProof="0" dirty="0">
                  <a:ln>
                    <a:noFill/>
                  </a:ln>
                  <a:effectLst/>
                  <a:uLnTx/>
                  <a:uFillTx/>
                  <a:latin typeface="Calibri" panose="020F0502020204030204"/>
                  <a:ea typeface="+mn-ea"/>
                  <a:cs typeface="+mn-cs"/>
                </a:rPr>
                <a:t>(IMC≥25 Kg/m2) con ≥ 1 FR:</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Calibri" panose="020F0502020204030204"/>
                </a:rPr>
                <a:t>Familiar</a:t>
              </a:r>
              <a:r>
                <a:rPr kumimoji="0" lang="es-ES" sz="1200" b="0" i="0" u="none" strike="noStrike" kern="1200" cap="none" spc="0" normalizeH="0" baseline="0" noProof="0" dirty="0">
                  <a:ln>
                    <a:noFill/>
                  </a:ln>
                  <a:effectLst/>
                  <a:uLnTx/>
                  <a:uFillTx/>
                  <a:latin typeface="Calibri" panose="020F0502020204030204"/>
                  <a:ea typeface="+mn-ea"/>
                  <a:cs typeface="+mn-cs"/>
                </a:rPr>
                <a:t> </a:t>
              </a:r>
              <a:r>
                <a:rPr lang="es-ES" sz="1200" dirty="0">
                  <a:latin typeface="Calibri" panose="020F0502020204030204"/>
                </a:rPr>
                <a:t>1.º</a:t>
              </a:r>
              <a:r>
                <a:rPr kumimoji="0" lang="es-ES" sz="1200" b="0" i="0" u="none" strike="noStrike" kern="1200" cap="none" spc="0" normalizeH="0" baseline="0" noProof="0" dirty="0">
                  <a:ln>
                    <a:noFill/>
                  </a:ln>
                  <a:effectLst/>
                  <a:uLnTx/>
                  <a:uFillTx/>
                  <a:latin typeface="Calibri" panose="020F0502020204030204"/>
                  <a:ea typeface="+mn-ea"/>
                  <a:cs typeface="+mn-cs"/>
                </a:rPr>
                <a:t> grado con DM</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Etnia de alto riesgo</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Antecedentes de ECV</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indent="-1714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HTA (≥</a:t>
              </a:r>
              <a:r>
                <a:rPr lang="es-ES" sz="1200" dirty="0">
                  <a:latin typeface="Calibri" panose="020F0502020204030204"/>
                </a:rPr>
                <a:t>140/90 </a:t>
              </a:r>
              <a:r>
                <a:rPr lang="es-ES" sz="1200" dirty="0" err="1">
                  <a:latin typeface="Calibri" panose="020F0502020204030204"/>
                </a:rPr>
                <a:t>mmHg</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indent="-171450">
                <a:buFont typeface="Arial" panose="020B0604020202020204" pitchFamily="34" charset="0"/>
                <a:buChar char="•"/>
                <a:defRPr/>
              </a:pPr>
              <a:r>
                <a:rPr kumimoji="0" lang="es-ES" sz="1200" b="0" i="0" u="none" strike="noStrike" kern="1200" cap="none" spc="0" normalizeH="0" baseline="0" noProof="0" dirty="0" err="1">
                  <a:ln>
                    <a:noFill/>
                  </a:ln>
                  <a:effectLst/>
                  <a:uLnTx/>
                  <a:uFillTx/>
                  <a:latin typeface="Calibri" panose="020F0502020204030204"/>
                  <a:ea typeface="+mn-ea"/>
                  <a:cs typeface="+mn-cs"/>
                </a:rPr>
                <a:t>HDLc</a:t>
              </a:r>
              <a:r>
                <a:rPr kumimoji="0" lang="es-ES" sz="1200" b="0" i="0" u="none" strike="noStrike" kern="1200" cap="none" spc="0" normalizeH="0" baseline="0" noProof="0" dirty="0">
                  <a:ln>
                    <a:noFill/>
                  </a:ln>
                  <a:effectLst/>
                  <a:uLnTx/>
                  <a:uFillTx/>
                  <a:latin typeface="Calibri" panose="020F0502020204030204"/>
                  <a:ea typeface="+mn-ea"/>
                  <a:cs typeface="+mn-cs"/>
                </a:rPr>
                <a:t> &lt;</a:t>
              </a:r>
              <a:r>
                <a:rPr lang="es-ES" sz="1200" dirty="0">
                  <a:latin typeface="Calibri" panose="020F0502020204030204"/>
                </a:rPr>
                <a:t>35 mg</a:t>
              </a:r>
              <a:r>
                <a:rPr kumimoji="0" lang="es-ES" sz="1200" b="0" i="0" u="none" strike="noStrike" kern="1200" cap="none" spc="0" normalizeH="0" baseline="0" noProof="0" dirty="0">
                  <a:ln>
                    <a:noFill/>
                  </a:ln>
                  <a:effectLst/>
                  <a:uLnTx/>
                  <a:uFillTx/>
                  <a:latin typeface="Calibri" panose="020F0502020204030204"/>
                  <a:ea typeface="+mn-ea"/>
                  <a:cs typeface="+mn-cs"/>
                </a:rPr>
                <a:t>/dl o triglicéridos &gt;250 mg/dl</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Mujeres con SOP</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Sedentarismo</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Situaciones con resistencia a la insulina.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1" u="none" strike="noStrike" kern="1200" cap="none" spc="0" normalizeH="0" baseline="0" noProof="0" dirty="0">
                  <a:ln>
                    <a:noFill/>
                  </a:ln>
                  <a:effectLst/>
                  <a:uLnTx/>
                  <a:uFillTx/>
                  <a:latin typeface="Calibri" panose="020F0502020204030204"/>
                  <a:ea typeface="+mn-ea"/>
                  <a:cs typeface="+mn-cs"/>
                </a:rPr>
                <a:t>Screening </a:t>
              </a:r>
              <a:r>
                <a:rPr kumimoji="0" lang="es-ES" sz="1200" b="1" i="0" u="none" strike="noStrike" kern="1200" cap="none" spc="0" normalizeH="0" baseline="0" noProof="0" dirty="0">
                  <a:ln>
                    <a:noFill/>
                  </a:ln>
                  <a:effectLst/>
                  <a:uLnTx/>
                  <a:uFillTx/>
                  <a:latin typeface="Calibri" panose="020F0502020204030204"/>
                  <a:ea typeface="+mn-ea"/>
                  <a:cs typeface="+mn-cs"/>
                </a:rPr>
                <a:t>en pacientes </a:t>
              </a:r>
              <a:r>
                <a:rPr lang="es-ES" sz="1200" b="1" dirty="0">
                  <a:latin typeface="Calibri" panose="020F0502020204030204"/>
                </a:rPr>
                <a:t>con</a:t>
              </a:r>
              <a:r>
                <a:rPr kumimoji="0" lang="es-ES" sz="1200" b="1" i="0" u="none" strike="noStrike" kern="1200" cap="none" spc="0" normalizeH="0" baseline="0" noProof="0" dirty="0">
                  <a:ln>
                    <a:noFill/>
                  </a:ln>
                  <a:effectLst/>
                  <a:uLnTx/>
                  <a:uFillTx/>
                  <a:latin typeface="Calibri" panose="020F0502020204030204"/>
                  <a:ea typeface="+mn-ea"/>
                  <a:cs typeface="+mn-cs"/>
                </a:rPr>
                <a:t> psoriasis:</a:t>
              </a:r>
              <a:endParaRPr lang="es-ES" sz="1200" b="1" i="0" u="none" strike="noStrike" kern="1200" cap="none" spc="0" normalizeH="0" baseline="0" noProof="0" dirty="0">
                <a:ln>
                  <a:noFill/>
                </a:ln>
                <a:effectLst/>
                <a:uLnTx/>
                <a:uFillTx/>
                <a:latin typeface="Calibri" panose="020F0502020204030204"/>
                <a:cs typeface="Calibri"/>
              </a:endParaRPr>
            </a:p>
            <a:p>
              <a:pPr marL="171450" indent="-1714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Anual si PASI&gt;10</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a:defRPr/>
              </a:pPr>
              <a:r>
                <a:rPr kumimoji="0" lang="es-ES" sz="1200" b="1" i="0" u="none" strike="noStrike" kern="1200" cap="none" spc="0" normalizeH="0" baseline="0" noProof="0" dirty="0">
                  <a:ln>
                    <a:noFill/>
                  </a:ln>
                  <a:effectLst/>
                  <a:uLnTx/>
                  <a:uFillTx/>
                  <a:latin typeface="Calibri" panose="020F0502020204030204"/>
                  <a:ea typeface="+mn-ea"/>
                  <a:cs typeface="+mn-cs"/>
                </a:rPr>
                <a:t>Objetivo </a:t>
              </a:r>
              <a:r>
                <a:rPr lang="es-ES" sz="1200" b="1" dirty="0">
                  <a:latin typeface="Calibri" panose="020F0502020204030204"/>
                </a:rPr>
                <a:t>del</a:t>
              </a:r>
              <a:r>
                <a:rPr kumimoji="0" lang="es-ES" sz="1200" b="1" i="0" u="none" strike="noStrike" kern="1200" cap="none" spc="0" normalizeH="0" baseline="0" noProof="0" dirty="0">
                  <a:ln>
                    <a:noFill/>
                  </a:ln>
                  <a:effectLst/>
                  <a:uLnTx/>
                  <a:uFillTx/>
                  <a:latin typeface="Calibri" panose="020F0502020204030204"/>
                  <a:ea typeface="+mn-ea"/>
                  <a:cs typeface="+mn-cs"/>
                </a:rPr>
                <a:t> tratamiento general: </a:t>
              </a:r>
              <a:r>
                <a:rPr kumimoji="0" lang="es-ES" sz="1200" b="0" i="0" u="none" strike="noStrike" kern="1200" cap="none" spc="0" normalizeH="0" baseline="0" noProof="0" dirty="0">
                  <a:ln>
                    <a:noFill/>
                  </a:ln>
                  <a:effectLst/>
                  <a:uLnTx/>
                  <a:uFillTx/>
                  <a:latin typeface="Calibri" panose="020F0502020204030204"/>
                  <a:ea typeface="+mn-ea"/>
                  <a:cs typeface="+mn-cs"/>
                </a:rPr>
                <a:t>HbA1c&lt;7</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79165C61-3E3E-8059-93BF-D049DCBD5C54}"/>
                </a:ext>
              </a:extLst>
            </p:cNvPr>
            <p:cNvSpPr txBox="1"/>
            <p:nvPr/>
          </p:nvSpPr>
          <p:spPr>
            <a:xfrm>
              <a:off x="274321" y="3670379"/>
              <a:ext cx="590203" cy="261610"/>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Diabetes</a:t>
              </a:r>
            </a:p>
          </p:txBody>
        </p:sp>
      </p:grpSp>
    </p:spTree>
    <p:extLst>
      <p:ext uri="{BB962C8B-B14F-4D97-AF65-F5344CB8AC3E}">
        <p14:creationId xmlns:p14="http://schemas.microsoft.com/office/powerpoint/2010/main" val="13604354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89A95-00B2-65DC-6B99-748D53B9DB4D}"/>
              </a:ext>
            </a:extLst>
          </p:cNvPr>
          <p:cNvSpPr>
            <a:spLocks noGrp="1"/>
          </p:cNvSpPr>
          <p:nvPr>
            <p:ph type="title"/>
          </p:nvPr>
        </p:nvSpPr>
        <p:spPr/>
        <p:txBody>
          <a:bodyPr/>
          <a:lstStyle/>
          <a:p>
            <a:r>
              <a:rPr lang="es-ES"/>
              <a:t>Comorbilidades</a:t>
            </a:r>
          </a:p>
        </p:txBody>
      </p:sp>
      <p:sp>
        <p:nvSpPr>
          <p:cNvPr id="4" name="Marcador de texto 3">
            <a:extLst>
              <a:ext uri="{FF2B5EF4-FFF2-40B4-BE49-F238E27FC236}">
                <a16:creationId xmlns:a16="http://schemas.microsoft.com/office/drawing/2014/main" id="{B6240F64-5F1A-A639-F42B-662CE1D01276}"/>
              </a:ext>
            </a:extLst>
          </p:cNvPr>
          <p:cNvSpPr>
            <a:spLocks noGrp="1"/>
          </p:cNvSpPr>
          <p:nvPr>
            <p:ph type="body" sz="quarter" idx="13"/>
          </p:nvPr>
        </p:nvSpPr>
        <p:spPr>
          <a:xfrm>
            <a:off x="1702775" y="913101"/>
            <a:ext cx="9826915" cy="565035"/>
          </a:xfrm>
        </p:spPr>
        <p:txBody>
          <a:bodyPr>
            <a:normAutofit fontScale="70000" lnSpcReduction="20000"/>
          </a:bodyPr>
          <a:lstStyle/>
          <a:p>
            <a:r>
              <a:rPr lang="es-ES" dirty="0"/>
              <a:t>Mensajes finales:</a:t>
            </a:r>
          </a:p>
          <a:p>
            <a:r>
              <a:rPr lang="es-ES" dirty="0">
                <a:latin typeface="Arial"/>
                <a:cs typeface="Arial"/>
              </a:rPr>
              <a:t>Recomendaciones de cribado y manejo de las comorbilidades cardiovasculares y metabólicas en el paciente con psoriasis</a:t>
            </a:r>
          </a:p>
        </p:txBody>
      </p:sp>
      <p:grpSp>
        <p:nvGrpSpPr>
          <p:cNvPr id="17" name="Grupo 16">
            <a:extLst>
              <a:ext uri="{FF2B5EF4-FFF2-40B4-BE49-F238E27FC236}">
                <a16:creationId xmlns:a16="http://schemas.microsoft.com/office/drawing/2014/main" id="{CD100FD0-9FE6-4FFA-92AA-8A9AE4C7AB25}"/>
              </a:ext>
            </a:extLst>
          </p:cNvPr>
          <p:cNvGrpSpPr/>
          <p:nvPr/>
        </p:nvGrpSpPr>
        <p:grpSpPr>
          <a:xfrm>
            <a:off x="6299794" y="1982208"/>
            <a:ext cx="4660668" cy="2870635"/>
            <a:chOff x="274321" y="3670379"/>
            <a:chExt cx="3516283" cy="2870635"/>
          </a:xfrm>
        </p:grpSpPr>
        <p:sp>
          <p:nvSpPr>
            <p:cNvPr id="18" name="CuadroTexto 17">
              <a:extLst>
                <a:ext uri="{FF2B5EF4-FFF2-40B4-BE49-F238E27FC236}">
                  <a16:creationId xmlns:a16="http://schemas.microsoft.com/office/drawing/2014/main" id="{2B4EAB9B-1581-CCA3-AC2A-31117F837AC3}"/>
                </a:ext>
              </a:extLst>
            </p:cNvPr>
            <p:cNvSpPr txBox="1"/>
            <p:nvPr/>
          </p:nvSpPr>
          <p:spPr>
            <a:xfrm>
              <a:off x="864524" y="3678692"/>
              <a:ext cx="2926080" cy="2862322"/>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defRPr/>
              </a:pPr>
              <a:r>
                <a:rPr kumimoji="0" lang="es-ES" sz="1200" b="1" i="1" u="none" strike="noStrike" kern="1200" cap="none" spc="0" normalizeH="0" baseline="0" noProof="0" dirty="0">
                  <a:ln>
                    <a:noFill/>
                  </a:ln>
                  <a:effectLst/>
                  <a:uLnTx/>
                  <a:uFillTx/>
                  <a:latin typeface="Calibri" panose="020F0502020204030204"/>
                  <a:ea typeface="+mn-ea"/>
                  <a:cs typeface="+mn-cs"/>
                </a:rPr>
                <a:t>Screening</a:t>
              </a:r>
              <a:r>
                <a:rPr kumimoji="0" lang="es-ES" sz="1200" b="1" i="0" u="none" strike="noStrike" kern="1200" cap="none" spc="0" normalizeH="0" baseline="0" noProof="0" dirty="0">
                  <a:ln>
                    <a:noFill/>
                  </a:ln>
                  <a:effectLst/>
                  <a:uLnTx/>
                  <a:uFillTx/>
                  <a:latin typeface="Calibri" panose="020F0502020204030204"/>
                  <a:ea typeface="+mn-ea"/>
                  <a:cs typeface="+mn-cs"/>
                </a:rPr>
                <a:t>:</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effectLst/>
                  <a:uLnTx/>
                  <a:uFillTx/>
                  <a:latin typeface="Calibri" panose="020F0502020204030204"/>
                  <a:ea typeface="+mn-ea"/>
                  <a:cs typeface="+mn-cs"/>
                </a:rPr>
                <a:t>Mediante perfil hepático y ecografía hepática en pacientes con FR:</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Obesidad</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Diabetes Mellitus o resistencia a la insulina</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Dislipemia</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HTA</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Hipopituitarismo</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effectLst/>
                  <a:uLnTx/>
                  <a:uFillTx/>
                  <a:latin typeface="Calibri" panose="020F0502020204030204"/>
                  <a:ea typeface="+mn-ea"/>
                  <a:cs typeface="+mn-cs"/>
                </a:rPr>
                <a:t>Todos los pacientes con psoriasis en el momento del diagnóstico.</a:t>
              </a:r>
              <a:endParaRPr lang="es-ES" sz="1200" b="0" i="0" u="none" strike="noStrike" kern="1200" cap="none" spc="0" normalizeH="0" baseline="0" noProof="0" dirty="0">
                <a:ln>
                  <a:noFill/>
                </a:ln>
                <a:effectLst/>
                <a:uLnTx/>
                <a:uFillTx/>
                <a:latin typeface="Calibri" panose="020F0502020204030204"/>
                <a:cs typeface="Calibri"/>
              </a:endParaRPr>
            </a:p>
            <a:p>
              <a:pPr>
                <a:defRPr/>
              </a:pPr>
              <a:r>
                <a:rPr kumimoji="0" lang="es-ES" sz="1200" b="0" i="0" u="none" strike="noStrike" kern="1200" cap="none" spc="0" normalizeH="0" baseline="0" noProof="0" dirty="0">
                  <a:ln>
                    <a:noFill/>
                  </a:ln>
                  <a:effectLst/>
                  <a:uLnTx/>
                  <a:uFillTx/>
                  <a:latin typeface="Calibri" panose="020F0502020204030204"/>
                  <a:ea typeface="+mn-ea"/>
                  <a:cs typeface="+mn-cs"/>
                </a:rPr>
                <a:t>Uso </a:t>
              </a:r>
              <a:r>
                <a:rPr lang="es-ES" sz="1200" dirty="0">
                  <a:latin typeface="Calibri" panose="020F0502020204030204"/>
                </a:rPr>
                <a:t>de FIB-4</a:t>
              </a:r>
              <a:r>
                <a:rPr kumimoji="0" lang="es-ES" sz="1200" b="0" i="0" u="none" strike="noStrike" kern="1200" cap="none" spc="0" normalizeH="0" baseline="0" noProof="0" dirty="0">
                  <a:ln>
                    <a:noFill/>
                  </a:ln>
                  <a:effectLst/>
                  <a:uLnTx/>
                  <a:uFillTx/>
                  <a:latin typeface="Calibri" panose="020F0502020204030204"/>
                  <a:ea typeface="+mn-ea"/>
                  <a:cs typeface="+mn-cs"/>
                </a:rPr>
                <a:t> como estudio no invasivo de fibrosis.</a:t>
              </a:r>
              <a:endParaRPr lang="es-ES" sz="1200" b="0" i="0" u="none" strike="noStrike" kern="1200" cap="none" spc="0" normalizeH="0" baseline="0" noProof="0" dirty="0">
                <a:ln>
                  <a:noFill/>
                </a:ln>
                <a:effectLst/>
                <a:uLnTx/>
                <a:uFillTx/>
                <a:latin typeface="Calibri" panose="020F0502020204030204"/>
                <a:cs typeface="Calibri"/>
              </a:endParaRPr>
            </a:p>
            <a:p>
              <a:pPr>
                <a:defRPr/>
              </a:pPr>
              <a:r>
                <a:rPr kumimoji="0" lang="es-ES" sz="1200" b="1" i="0" u="none" strike="noStrike" kern="1200" cap="none" spc="0" normalizeH="0" baseline="0" noProof="0" dirty="0">
                  <a:ln>
                    <a:noFill/>
                  </a:ln>
                  <a:effectLst/>
                  <a:uLnTx/>
                  <a:uFillTx/>
                  <a:latin typeface="Calibri" panose="020F0502020204030204"/>
                  <a:ea typeface="+mn-ea"/>
                  <a:cs typeface="+mn-cs"/>
                </a:rPr>
                <a:t>Objetivos </a:t>
              </a:r>
              <a:r>
                <a:rPr lang="es-ES" sz="1200" b="1" dirty="0">
                  <a:latin typeface="Calibri" panose="020F0502020204030204"/>
                </a:rPr>
                <a:t>del </a:t>
              </a:r>
              <a:r>
                <a:rPr kumimoji="0" lang="es-ES" sz="1200" b="1" i="0" u="none" strike="noStrike" kern="1200" cap="none" spc="0" normalizeH="0" baseline="0" noProof="0" dirty="0">
                  <a:ln>
                    <a:noFill/>
                  </a:ln>
                  <a:effectLst/>
                  <a:uLnTx/>
                  <a:uFillTx/>
                  <a:latin typeface="Calibri" panose="020F0502020204030204"/>
                  <a:ea typeface="+mn-ea"/>
                  <a:cs typeface="+mn-cs"/>
                </a:rPr>
                <a:t>tratamiento:</a:t>
              </a:r>
              <a:endParaRPr lang="es-ES" sz="1200" b="1"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Cambios estilo de vida</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Cese consumo alcohol</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Tratamiento correcto de otras comorbilidades</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p:txBody>
        </p:sp>
        <p:sp>
          <p:nvSpPr>
            <p:cNvPr id="19" name="CuadroTexto 18">
              <a:extLst>
                <a:ext uri="{FF2B5EF4-FFF2-40B4-BE49-F238E27FC236}">
                  <a16:creationId xmlns:a16="http://schemas.microsoft.com/office/drawing/2014/main" id="{5CD0AB86-2320-D53B-9C85-C395136A5219}"/>
                </a:ext>
              </a:extLst>
            </p:cNvPr>
            <p:cNvSpPr txBox="1"/>
            <p:nvPr/>
          </p:nvSpPr>
          <p:spPr>
            <a:xfrm>
              <a:off x="274321" y="3670379"/>
              <a:ext cx="590203" cy="261610"/>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EHGNA</a:t>
              </a:r>
            </a:p>
          </p:txBody>
        </p:sp>
      </p:grpSp>
      <p:grpSp>
        <p:nvGrpSpPr>
          <p:cNvPr id="20" name="Grupo 19">
            <a:extLst>
              <a:ext uri="{FF2B5EF4-FFF2-40B4-BE49-F238E27FC236}">
                <a16:creationId xmlns:a16="http://schemas.microsoft.com/office/drawing/2014/main" id="{C0BBB15D-B83B-243E-4FD0-3DD4E7F688AA}"/>
              </a:ext>
            </a:extLst>
          </p:cNvPr>
          <p:cNvGrpSpPr/>
          <p:nvPr/>
        </p:nvGrpSpPr>
        <p:grpSpPr>
          <a:xfrm>
            <a:off x="724139" y="1982208"/>
            <a:ext cx="4941618" cy="1947305"/>
            <a:chOff x="62355" y="3670379"/>
            <a:chExt cx="3728249" cy="1947305"/>
          </a:xfrm>
        </p:grpSpPr>
        <p:sp>
          <p:nvSpPr>
            <p:cNvPr id="21" name="CuadroTexto 20">
              <a:extLst>
                <a:ext uri="{FF2B5EF4-FFF2-40B4-BE49-F238E27FC236}">
                  <a16:creationId xmlns:a16="http://schemas.microsoft.com/office/drawing/2014/main" id="{4EB115A8-D674-9D22-445A-CEB381CDE9F8}"/>
                </a:ext>
              </a:extLst>
            </p:cNvPr>
            <p:cNvSpPr txBox="1"/>
            <p:nvPr/>
          </p:nvSpPr>
          <p:spPr>
            <a:xfrm>
              <a:off x="864524" y="3678692"/>
              <a:ext cx="2926080" cy="1938992"/>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defRPr/>
              </a:pPr>
              <a:r>
                <a:rPr kumimoji="0" lang="es-ES" sz="1200" b="1" i="1" u="none" strike="noStrike" kern="1200" cap="none" spc="0" normalizeH="0" baseline="0" noProof="0" dirty="0">
                  <a:ln>
                    <a:noFill/>
                  </a:ln>
                  <a:effectLst/>
                  <a:uLnTx/>
                  <a:uFillTx/>
                  <a:latin typeface="Calibri" panose="020F0502020204030204"/>
                  <a:ea typeface="+mn-ea"/>
                  <a:cs typeface="+mn-cs"/>
                </a:rPr>
                <a:t>Screening</a:t>
              </a:r>
              <a:r>
                <a:rPr kumimoji="0" lang="es-ES" sz="1200" b="1" i="0" u="none" strike="noStrike" kern="1200" cap="none" spc="0" normalizeH="0" baseline="0" noProof="0" dirty="0">
                  <a:ln>
                    <a:noFill/>
                  </a:ln>
                  <a:effectLst/>
                  <a:uLnTx/>
                  <a:uFillTx/>
                  <a:latin typeface="Calibri" panose="020F0502020204030204"/>
                  <a:ea typeface="+mn-ea"/>
                  <a:cs typeface="+mn-cs"/>
                </a:rPr>
                <a:t>:</a:t>
              </a:r>
              <a:r>
                <a:rPr kumimoji="0" lang="es-ES" sz="1200" b="0" i="0" u="none" strike="noStrike" kern="1200" cap="none" spc="0" normalizeH="0" baseline="0" noProof="0" dirty="0">
                  <a:ln>
                    <a:noFill/>
                  </a:ln>
                  <a:effectLst/>
                  <a:uLnTx/>
                  <a:uFillTx/>
                  <a:latin typeface="Calibri" panose="020F0502020204030204"/>
                  <a:ea typeface="+mn-ea"/>
                  <a:cs typeface="+mn-cs"/>
                </a:rPr>
                <a:t> determinación anual en pacientes con psoriasis:</a:t>
              </a:r>
              <a:r>
                <a:rPr lang="es-ES" sz="1200" dirty="0">
                  <a:latin typeface="Calibri" panose="020F0502020204030204"/>
                </a:rPr>
                <a:t> </a:t>
              </a: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Peso y perímetro abdominal.</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Presión arterial.</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Glucosa en ayunas.</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HbA1c.</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Perfil lipídico.</a:t>
              </a:r>
              <a:endParaRPr lang="es-ES" sz="1200" b="0" i="0" u="none" strike="noStrike" kern="1200" cap="none" spc="0" normalizeH="0" baseline="0" noProof="0" dirty="0">
                <a:ln>
                  <a:noFill/>
                </a:ln>
                <a:effectLst/>
                <a:uLnTx/>
                <a:uFillTx/>
                <a:latin typeface="Calibri" panose="020F0502020204030204"/>
                <a:cs typeface="Calibri"/>
              </a:endParaRPr>
            </a:p>
            <a:p>
              <a:pPr>
                <a:defRPr/>
              </a:pPr>
              <a:r>
                <a:rPr kumimoji="0" lang="es-ES" sz="1200" b="1" i="0" u="none" strike="noStrike" kern="1200" cap="none" spc="0" normalizeH="0" baseline="0" noProof="0" dirty="0">
                  <a:ln>
                    <a:noFill/>
                  </a:ln>
                  <a:effectLst/>
                  <a:uLnTx/>
                  <a:uFillTx/>
                  <a:latin typeface="Calibri" panose="020F0502020204030204"/>
                  <a:ea typeface="+mn-ea"/>
                  <a:cs typeface="+mn-cs"/>
                </a:rPr>
                <a:t>Objetivos </a:t>
              </a:r>
              <a:r>
                <a:rPr lang="es-ES" sz="1200" b="1" dirty="0">
                  <a:latin typeface="Calibri" panose="020F0502020204030204"/>
                </a:rPr>
                <a:t>del tratamiento</a:t>
              </a:r>
              <a:r>
                <a:rPr kumimoji="0" lang="es-ES" sz="1200" b="1" i="0" u="none" strike="noStrike" kern="1200" cap="none" spc="0" normalizeH="0" baseline="0" noProof="0" dirty="0">
                  <a:ln>
                    <a:noFill/>
                  </a:ln>
                  <a:effectLst/>
                  <a:uLnTx/>
                  <a:uFillTx/>
                  <a:latin typeface="Calibri" panose="020F0502020204030204"/>
                  <a:ea typeface="+mn-ea"/>
                  <a:cs typeface="+mn-cs"/>
                </a:rPr>
                <a:t>:</a:t>
              </a:r>
              <a:endParaRPr lang="es-ES" sz="1200" b="1"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Tratamiento específico de cada una de las alteraciones metabólicas</a:t>
              </a:r>
              <a:r>
                <a:rPr lang="es-ES" sz="1200" dirty="0">
                  <a:latin typeface="Calibri" panose="020F0502020204030204"/>
                </a:rPr>
                <a:t>.</a:t>
              </a:r>
              <a:endParaRPr lang="es-ES" sz="1200" b="0" i="0" u="none" strike="noStrike" kern="1200" cap="none" spc="0" normalizeH="0" baseline="0" noProof="0" dirty="0">
                <a:ln>
                  <a:noFill/>
                </a:ln>
                <a:effectLst/>
                <a:uLnTx/>
                <a:uFillTx/>
                <a:latin typeface="Calibri" panose="020F0502020204030204"/>
                <a:cs typeface="Calibri"/>
              </a:endParaRPr>
            </a:p>
          </p:txBody>
        </p:sp>
        <p:sp>
          <p:nvSpPr>
            <p:cNvPr id="22" name="CuadroTexto 21">
              <a:extLst>
                <a:ext uri="{FF2B5EF4-FFF2-40B4-BE49-F238E27FC236}">
                  <a16:creationId xmlns:a16="http://schemas.microsoft.com/office/drawing/2014/main" id="{6212C61C-8CBD-035F-FB2E-0C4E5A7DEA7A}"/>
                </a:ext>
              </a:extLst>
            </p:cNvPr>
            <p:cNvSpPr txBox="1"/>
            <p:nvPr/>
          </p:nvSpPr>
          <p:spPr>
            <a:xfrm>
              <a:off x="62355" y="3670379"/>
              <a:ext cx="802766" cy="430887"/>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Síndrome Metabólico</a:t>
              </a:r>
            </a:p>
          </p:txBody>
        </p:sp>
      </p:grpSp>
    </p:spTree>
    <p:extLst>
      <p:ext uri="{BB962C8B-B14F-4D97-AF65-F5344CB8AC3E}">
        <p14:creationId xmlns:p14="http://schemas.microsoft.com/office/powerpoint/2010/main" val="2099168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89A95-00B2-65DC-6B99-748D53B9DB4D}"/>
              </a:ext>
            </a:extLst>
          </p:cNvPr>
          <p:cNvSpPr>
            <a:spLocks noGrp="1"/>
          </p:cNvSpPr>
          <p:nvPr>
            <p:ph type="title"/>
          </p:nvPr>
        </p:nvSpPr>
        <p:spPr/>
        <p:txBody>
          <a:bodyPr/>
          <a:lstStyle/>
          <a:p>
            <a:r>
              <a:rPr lang="es-ES"/>
              <a:t>Comorbilidades</a:t>
            </a:r>
          </a:p>
        </p:txBody>
      </p:sp>
      <p:sp>
        <p:nvSpPr>
          <p:cNvPr id="4" name="Marcador de texto 3">
            <a:extLst>
              <a:ext uri="{FF2B5EF4-FFF2-40B4-BE49-F238E27FC236}">
                <a16:creationId xmlns:a16="http://schemas.microsoft.com/office/drawing/2014/main" id="{B6240F64-5F1A-A639-F42B-662CE1D01276}"/>
              </a:ext>
            </a:extLst>
          </p:cNvPr>
          <p:cNvSpPr>
            <a:spLocks noGrp="1"/>
          </p:cNvSpPr>
          <p:nvPr>
            <p:ph type="body" sz="quarter" idx="13"/>
          </p:nvPr>
        </p:nvSpPr>
        <p:spPr>
          <a:xfrm>
            <a:off x="1702775" y="913101"/>
            <a:ext cx="9766414" cy="565035"/>
          </a:xfrm>
        </p:spPr>
        <p:txBody>
          <a:bodyPr>
            <a:normAutofit fontScale="62500" lnSpcReduction="20000"/>
          </a:bodyPr>
          <a:lstStyle/>
          <a:p>
            <a:r>
              <a:rPr lang="es-ES" dirty="0">
                <a:latin typeface="Arial"/>
                <a:cs typeface="Arial"/>
              </a:rPr>
              <a:t>Mensajes finales:</a:t>
            </a:r>
          </a:p>
          <a:p>
            <a:r>
              <a:rPr lang="es-ES" dirty="0">
                <a:latin typeface="Arial"/>
                <a:cs typeface="Arial"/>
              </a:rPr>
              <a:t>Pruebas recomendadas para cribado y manejo de las comorbilidades cardiovasculares y metabólicas en el paciente con psoriasis</a:t>
            </a:r>
          </a:p>
        </p:txBody>
      </p:sp>
      <p:grpSp>
        <p:nvGrpSpPr>
          <p:cNvPr id="6" name="Grupo 5">
            <a:extLst>
              <a:ext uri="{FF2B5EF4-FFF2-40B4-BE49-F238E27FC236}">
                <a16:creationId xmlns:a16="http://schemas.microsoft.com/office/drawing/2014/main" id="{F6FF5AD4-D1E8-D187-AF78-132FA959B7D4}"/>
              </a:ext>
            </a:extLst>
          </p:cNvPr>
          <p:cNvGrpSpPr/>
          <p:nvPr/>
        </p:nvGrpSpPr>
        <p:grpSpPr>
          <a:xfrm>
            <a:off x="1106557" y="2658112"/>
            <a:ext cx="2928729" cy="2131971"/>
            <a:chOff x="-41533" y="3670379"/>
            <a:chExt cx="2285836" cy="2131971"/>
          </a:xfrm>
        </p:grpSpPr>
        <p:sp>
          <p:nvSpPr>
            <p:cNvPr id="7" name="CuadroTexto 6">
              <a:extLst>
                <a:ext uri="{FF2B5EF4-FFF2-40B4-BE49-F238E27FC236}">
                  <a16:creationId xmlns:a16="http://schemas.microsoft.com/office/drawing/2014/main" id="{379D4960-87A8-D286-5375-F29CEF70A97A}"/>
                </a:ext>
              </a:extLst>
            </p:cNvPr>
            <p:cNvSpPr txBox="1"/>
            <p:nvPr/>
          </p:nvSpPr>
          <p:spPr>
            <a:xfrm>
              <a:off x="864524" y="3678692"/>
              <a:ext cx="1379779" cy="2123658"/>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latin typeface="Calibri" panose="020F0502020204030204"/>
                </a:rPr>
                <a:t>Cardiometabólicas</a:t>
              </a:r>
              <a:r>
                <a:rPr kumimoji="0" lang="es-ES" sz="1200" b="1" i="0" u="none" strike="noStrike" kern="1200" cap="none" spc="0" normalizeH="0" baseline="0" noProof="0" dirty="0">
                  <a:ln>
                    <a:noFill/>
                  </a:ln>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Diabetes</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Dislipemia</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Obesidad</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Hipertensión</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Síndrome metabólico</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EHGNA</a:t>
              </a:r>
              <a:endParaRPr lang="es-ES" sz="1200" b="0"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effectLst/>
                  <a:uLnTx/>
                  <a:uFillTx/>
                  <a:latin typeface="Calibri" panose="020F0502020204030204"/>
                  <a:ea typeface="+mn-ea"/>
                  <a:cs typeface="+mn-cs"/>
                </a:rPr>
                <a:t>Hábitos tóxicos</a:t>
              </a:r>
              <a:endParaRPr lang="es-ES" sz="1200" b="1"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Alcohol</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Tabaco</a:t>
              </a:r>
              <a:endParaRPr lang="es-ES" sz="1200" b="0"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A32EC391-0B50-EDB1-4C23-4AECBBAA5769}"/>
                </a:ext>
              </a:extLst>
            </p:cNvPr>
            <p:cNvSpPr txBox="1"/>
            <p:nvPr/>
          </p:nvSpPr>
          <p:spPr>
            <a:xfrm>
              <a:off x="-41533" y="3670379"/>
              <a:ext cx="906057" cy="261610"/>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Comorbilidades</a:t>
              </a:r>
            </a:p>
          </p:txBody>
        </p:sp>
      </p:grpSp>
      <p:grpSp>
        <p:nvGrpSpPr>
          <p:cNvPr id="9" name="Grupo 8">
            <a:extLst>
              <a:ext uri="{FF2B5EF4-FFF2-40B4-BE49-F238E27FC236}">
                <a16:creationId xmlns:a16="http://schemas.microsoft.com/office/drawing/2014/main" id="{3A2F096C-4CD6-B806-AAE7-8AEAE97E3C54}"/>
              </a:ext>
            </a:extLst>
          </p:cNvPr>
          <p:cNvGrpSpPr/>
          <p:nvPr/>
        </p:nvGrpSpPr>
        <p:grpSpPr>
          <a:xfrm>
            <a:off x="7379076" y="2655183"/>
            <a:ext cx="3147391" cy="2501303"/>
            <a:chOff x="-41533" y="3670379"/>
            <a:chExt cx="2285836" cy="2501303"/>
          </a:xfrm>
        </p:grpSpPr>
        <p:sp>
          <p:nvSpPr>
            <p:cNvPr id="10" name="CuadroTexto 9">
              <a:extLst>
                <a:ext uri="{FF2B5EF4-FFF2-40B4-BE49-F238E27FC236}">
                  <a16:creationId xmlns:a16="http://schemas.microsoft.com/office/drawing/2014/main" id="{46AAED42-BC19-27C3-41C1-5F37FE7DFABB}"/>
                </a:ext>
              </a:extLst>
            </p:cNvPr>
            <p:cNvSpPr txBox="1"/>
            <p:nvPr/>
          </p:nvSpPr>
          <p:spPr>
            <a:xfrm>
              <a:off x="864524" y="3678692"/>
              <a:ext cx="1379779" cy="249299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effectLst/>
                  <a:uLnTx/>
                  <a:uFillTx/>
                  <a:latin typeface="Calibri" panose="020F0502020204030204"/>
                  <a:ea typeface="+mn-ea"/>
                  <a:cs typeface="+mn-cs"/>
                </a:rPr>
                <a:t>Analítica 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Hemograma</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Glucosa en ayunas y HbA1c</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Creatinina</a:t>
              </a:r>
              <a:endParaRPr lang="es-ES" sz="1200" b="0" i="0" u="none" strike="noStrike" kern="1200" cap="none" spc="0" normalizeH="0" baseline="0" noProof="0" dirty="0">
                <a:ln>
                  <a:noFill/>
                </a:ln>
                <a:effectLst/>
                <a:uLnTx/>
                <a:uFillTx/>
                <a:latin typeface="Calibri" panose="020F0502020204030204"/>
                <a:cs typeface="Calibri"/>
              </a:endParaRPr>
            </a:p>
            <a:p>
              <a:pPr marL="171450" indent="-171450">
                <a:buFont typeface="Arial" panose="020B0604020202020204" pitchFamily="34" charset="0"/>
                <a:buChar char="•"/>
                <a:defRPr/>
              </a:pPr>
              <a:r>
                <a:rPr kumimoji="0" lang="es-ES" sz="1200" b="0" i="0" u="none" strike="noStrike" kern="1200" cap="none" spc="0" normalizeH="0" baseline="0" noProof="0" dirty="0">
                  <a:ln>
                    <a:noFill/>
                  </a:ln>
                  <a:effectLst/>
                  <a:uLnTx/>
                  <a:uFillTx/>
                  <a:latin typeface="Calibri" panose="020F0502020204030204"/>
                  <a:ea typeface="+mn-ea"/>
                  <a:cs typeface="+mn-cs"/>
                </a:rPr>
                <a:t>Filtrado (CKD-EPI)</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Perfil hepático GOT,GPT,GGT y FAL)</a:t>
              </a:r>
              <a:endParaRPr lang="es-ES" sz="1200" b="0" i="0" u="none" strike="noStrike" kern="1200" cap="none" spc="0" normalizeH="0" baseline="0" noProof="0" dirty="0">
                <a:ln>
                  <a:noFill/>
                </a:ln>
                <a:effectLst/>
                <a:uLnTx/>
                <a:uFillTx/>
                <a:latin typeface="Calibri" panose="020F0502020204030204"/>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effectLst/>
                  <a:uLnTx/>
                  <a:uFillTx/>
                  <a:latin typeface="Calibri" panose="020F0502020204030204"/>
                  <a:ea typeface="+mn-ea"/>
                  <a:cs typeface="+mn-cs"/>
                </a:rPr>
                <a:t>Perfil lipídico (Colesterol total, HDL, LDL y triglicéridos)</a:t>
              </a:r>
              <a:endParaRPr lang="es-ES" sz="1200" b="0" i="0" u="none" strike="noStrike" kern="1200" cap="none" spc="0" normalizeH="0" baseline="0" noProof="0" dirty="0">
                <a:ln>
                  <a:noFill/>
                </a:ln>
                <a:effectLst/>
                <a:uLnTx/>
                <a:uFillTx/>
                <a:latin typeface="Calibri" panose="020F0502020204030204"/>
                <a:cs typeface="Calibri"/>
              </a:endParaRPr>
            </a:p>
            <a:p>
              <a:pPr marL="171450" indent="-171450">
                <a:buFont typeface="Arial" panose="020B0604020202020204" pitchFamily="34" charset="0"/>
                <a:buChar char="•"/>
                <a:defRPr/>
              </a:pPr>
              <a:r>
                <a:rPr kumimoji="0" lang="es-ES" sz="1200" b="0" i="0" u="none" strike="noStrike" kern="1200" cap="none" spc="0" normalizeH="0" baseline="0" noProof="0" dirty="0" err="1">
                  <a:ln>
                    <a:noFill/>
                  </a:ln>
                  <a:effectLst/>
                  <a:uLnTx/>
                  <a:uFillTx/>
                  <a:latin typeface="Calibri" panose="020F0502020204030204"/>
                  <a:ea typeface="+mn-ea"/>
                  <a:cs typeface="+mn-cs"/>
                </a:rPr>
                <a:t>Coc</a:t>
              </a:r>
              <a:r>
                <a:rPr kumimoji="0" lang="es-ES" sz="1200" b="0" i="0" u="none" strike="noStrike" kern="1200" cap="none" spc="0" normalizeH="0" baseline="0" noProof="0" dirty="0">
                  <a:ln>
                    <a:noFill/>
                  </a:ln>
                  <a:effectLst/>
                  <a:uLnTx/>
                  <a:uFillTx/>
                  <a:latin typeface="Calibri" panose="020F0502020204030204"/>
                  <a:ea typeface="+mn-ea"/>
                  <a:cs typeface="+mn-cs"/>
                </a:rPr>
                <a:t>. </a:t>
              </a:r>
              <a:r>
                <a:rPr lang="es-ES" sz="1200" dirty="0" err="1">
                  <a:latin typeface="Calibri" panose="020F0502020204030204"/>
                </a:rPr>
                <a:t>alb</a:t>
              </a:r>
              <a:r>
                <a:rPr lang="es-ES" sz="1200" dirty="0">
                  <a:latin typeface="Calibri" panose="020F0502020204030204"/>
                </a:rPr>
                <a:t>./</a:t>
              </a:r>
              <a:r>
                <a:rPr kumimoji="0" lang="es-ES" sz="1200" b="0" i="0" u="none" strike="noStrike" kern="1200" cap="none" spc="0" normalizeH="0" baseline="0" noProof="0" dirty="0" err="1">
                  <a:ln>
                    <a:noFill/>
                  </a:ln>
                  <a:effectLst/>
                  <a:uLnTx/>
                  <a:uFillTx/>
                  <a:latin typeface="Calibri" panose="020F0502020204030204"/>
                  <a:ea typeface="+mn-ea"/>
                  <a:cs typeface="+mn-cs"/>
                </a:rPr>
                <a:t>creat</a:t>
              </a:r>
              <a:r>
                <a:rPr lang="es-ES" sz="1200" dirty="0">
                  <a:latin typeface="Calibri" panose="020F0502020204030204"/>
                </a:rPr>
                <a:t>.</a:t>
              </a:r>
              <a:r>
                <a:rPr kumimoji="0" lang="es-ES" sz="1200" b="0" i="0" u="none" strike="noStrike" kern="1200" cap="none" spc="0" normalizeH="0" baseline="0" noProof="0" dirty="0">
                  <a:ln>
                    <a:noFill/>
                  </a:ln>
                  <a:effectLst/>
                  <a:uLnTx/>
                  <a:uFillTx/>
                  <a:latin typeface="Calibri" panose="020F0502020204030204"/>
                  <a:ea typeface="+mn-ea"/>
                  <a:cs typeface="+mn-cs"/>
                </a:rPr>
                <a:t> en orina</a:t>
              </a:r>
              <a:r>
                <a:rPr lang="es-ES" sz="1200" dirty="0">
                  <a:latin typeface="Calibri" panose="020F0502020204030204"/>
                </a:rPr>
                <a:t> </a:t>
              </a:r>
              <a:endParaRPr lang="es-ES" sz="1200" b="0" i="0" u="none" strike="noStrike" kern="1200" cap="none" spc="0" normalizeH="0" baseline="0" noProof="0" dirty="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F94D8870-104A-FB92-21E0-E3554F970D52}"/>
                </a:ext>
              </a:extLst>
            </p:cNvPr>
            <p:cNvSpPr txBox="1"/>
            <p:nvPr/>
          </p:nvSpPr>
          <p:spPr>
            <a:xfrm>
              <a:off x="-41533" y="3670379"/>
              <a:ext cx="906057" cy="600164"/>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Estudios complementarios</a:t>
              </a:r>
            </a:p>
          </p:txBody>
        </p:sp>
      </p:grpSp>
      <p:grpSp>
        <p:nvGrpSpPr>
          <p:cNvPr id="12" name="Grupo 11">
            <a:extLst>
              <a:ext uri="{FF2B5EF4-FFF2-40B4-BE49-F238E27FC236}">
                <a16:creationId xmlns:a16="http://schemas.microsoft.com/office/drawing/2014/main" id="{A71EB225-148D-B632-6BD7-3C8D6678A181}"/>
              </a:ext>
            </a:extLst>
          </p:cNvPr>
          <p:cNvGrpSpPr/>
          <p:nvPr/>
        </p:nvGrpSpPr>
        <p:grpSpPr>
          <a:xfrm>
            <a:off x="4271828" y="2666425"/>
            <a:ext cx="2778328" cy="839310"/>
            <a:chOff x="-41533" y="3670379"/>
            <a:chExt cx="2017799" cy="839310"/>
          </a:xfrm>
        </p:grpSpPr>
        <p:sp>
          <p:nvSpPr>
            <p:cNvPr id="13" name="CuadroTexto 12">
              <a:extLst>
                <a:ext uri="{FF2B5EF4-FFF2-40B4-BE49-F238E27FC236}">
                  <a16:creationId xmlns:a16="http://schemas.microsoft.com/office/drawing/2014/main" id="{3CAA3F97-4577-25C2-1770-508DD5CA4226}"/>
                </a:ext>
              </a:extLst>
            </p:cNvPr>
            <p:cNvSpPr txBox="1"/>
            <p:nvPr/>
          </p:nvSpPr>
          <p:spPr>
            <a:xfrm>
              <a:off x="864524" y="3678692"/>
              <a:ext cx="1111742" cy="830997"/>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Calibri" panose="020F0502020204030204"/>
                  <a:ea typeface="+mn-ea"/>
                  <a:cs typeface="+mn-cs"/>
                </a:rPr>
                <a:t>Peso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Calibri" panose="020F0502020204030204"/>
                  <a:ea typeface="+mn-ea"/>
                  <a:cs typeface="+mn-cs"/>
                </a:rPr>
                <a:t>Talla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Calibri" panose="020F0502020204030204"/>
                  <a:ea typeface="+mn-ea"/>
                  <a:cs typeface="+mn-cs"/>
                </a:rPr>
                <a:t>IMC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Calibri" panose="020F0502020204030204"/>
                  <a:ea typeface="+mn-ea"/>
                  <a:cs typeface="+mn-cs"/>
                </a:rPr>
                <a:t>Perímetro abdominal</a:t>
              </a:r>
            </a:p>
          </p:txBody>
        </p:sp>
        <p:sp>
          <p:nvSpPr>
            <p:cNvPr id="14" name="CuadroTexto 13">
              <a:extLst>
                <a:ext uri="{FF2B5EF4-FFF2-40B4-BE49-F238E27FC236}">
                  <a16:creationId xmlns:a16="http://schemas.microsoft.com/office/drawing/2014/main" id="{71FB649F-6651-A62C-5C31-680E4A8BB87B}"/>
                </a:ext>
              </a:extLst>
            </p:cNvPr>
            <p:cNvSpPr txBox="1"/>
            <p:nvPr/>
          </p:nvSpPr>
          <p:spPr>
            <a:xfrm>
              <a:off x="-41533" y="3670379"/>
              <a:ext cx="906057" cy="430887"/>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Medidas antropométricas</a:t>
              </a:r>
            </a:p>
          </p:txBody>
        </p:sp>
      </p:grpSp>
      <p:grpSp>
        <p:nvGrpSpPr>
          <p:cNvPr id="15" name="Grupo 14">
            <a:extLst>
              <a:ext uri="{FF2B5EF4-FFF2-40B4-BE49-F238E27FC236}">
                <a16:creationId xmlns:a16="http://schemas.microsoft.com/office/drawing/2014/main" id="{DFC6FF66-AB90-9BAC-E427-BDA39CFE27F7}"/>
              </a:ext>
            </a:extLst>
          </p:cNvPr>
          <p:cNvGrpSpPr/>
          <p:nvPr/>
        </p:nvGrpSpPr>
        <p:grpSpPr>
          <a:xfrm>
            <a:off x="4271828" y="3658135"/>
            <a:ext cx="2778328" cy="469978"/>
            <a:chOff x="-41533" y="3670379"/>
            <a:chExt cx="2017799" cy="469978"/>
          </a:xfrm>
        </p:grpSpPr>
        <p:sp>
          <p:nvSpPr>
            <p:cNvPr id="16" name="CuadroTexto 15">
              <a:extLst>
                <a:ext uri="{FF2B5EF4-FFF2-40B4-BE49-F238E27FC236}">
                  <a16:creationId xmlns:a16="http://schemas.microsoft.com/office/drawing/2014/main" id="{478F091E-61D0-F144-1AD3-F162EED1DA59}"/>
                </a:ext>
              </a:extLst>
            </p:cNvPr>
            <p:cNvSpPr txBox="1"/>
            <p:nvPr/>
          </p:nvSpPr>
          <p:spPr>
            <a:xfrm>
              <a:off x="864524" y="3678692"/>
              <a:ext cx="1111742" cy="461665"/>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effectLst/>
                  <a:uLnTx/>
                  <a:uFillTx/>
                  <a:latin typeface="Calibri" panose="020F0502020204030204"/>
                  <a:ea typeface="+mn-ea"/>
                  <a:cs typeface="+mn-cs"/>
                </a:rPr>
                <a:t>TA en condiciones óptimas</a:t>
              </a:r>
            </a:p>
          </p:txBody>
        </p:sp>
        <p:sp>
          <p:nvSpPr>
            <p:cNvPr id="17" name="CuadroTexto 16">
              <a:extLst>
                <a:ext uri="{FF2B5EF4-FFF2-40B4-BE49-F238E27FC236}">
                  <a16:creationId xmlns:a16="http://schemas.microsoft.com/office/drawing/2014/main" id="{2E27C120-B911-8664-5553-92C6D7753137}"/>
                </a:ext>
              </a:extLst>
            </p:cNvPr>
            <p:cNvSpPr txBox="1"/>
            <p:nvPr/>
          </p:nvSpPr>
          <p:spPr>
            <a:xfrm>
              <a:off x="-41533" y="3670379"/>
              <a:ext cx="906057" cy="430887"/>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Mediciones en consulta</a:t>
              </a:r>
            </a:p>
          </p:txBody>
        </p:sp>
      </p:grpSp>
      <p:grpSp>
        <p:nvGrpSpPr>
          <p:cNvPr id="18" name="Grupo 17">
            <a:extLst>
              <a:ext uri="{FF2B5EF4-FFF2-40B4-BE49-F238E27FC236}">
                <a16:creationId xmlns:a16="http://schemas.microsoft.com/office/drawing/2014/main" id="{F9B68EF9-0A60-91F2-E96A-D7BE6B73A94D}"/>
              </a:ext>
            </a:extLst>
          </p:cNvPr>
          <p:cNvGrpSpPr/>
          <p:nvPr/>
        </p:nvGrpSpPr>
        <p:grpSpPr>
          <a:xfrm>
            <a:off x="4271828" y="4370428"/>
            <a:ext cx="2778328" cy="1208642"/>
            <a:chOff x="-41533" y="3670379"/>
            <a:chExt cx="2017799" cy="1208642"/>
          </a:xfrm>
        </p:grpSpPr>
        <p:sp>
          <p:nvSpPr>
            <p:cNvPr id="19" name="CuadroTexto 18">
              <a:extLst>
                <a:ext uri="{FF2B5EF4-FFF2-40B4-BE49-F238E27FC236}">
                  <a16:creationId xmlns:a16="http://schemas.microsoft.com/office/drawing/2014/main" id="{329A72B2-E265-712B-8EF0-08D79998DADB}"/>
                </a:ext>
              </a:extLst>
            </p:cNvPr>
            <p:cNvSpPr txBox="1"/>
            <p:nvPr/>
          </p:nvSpPr>
          <p:spPr>
            <a:xfrm>
              <a:off x="864524" y="3678692"/>
              <a:ext cx="1111742" cy="1200329"/>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Calibri" panose="020F0502020204030204"/>
                  <a:ea typeface="+mn-ea"/>
                  <a:cs typeface="+mn-cs"/>
                </a:rPr>
                <a:t>Cuestionario CAGE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Calibri" panose="020F0502020204030204"/>
                  <a:ea typeface="+mn-ea"/>
                  <a:cs typeface="+mn-cs"/>
                </a:rPr>
                <a:t>Tabaquismo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Índice paquetes/año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Test Fageström y Richmond</a:t>
              </a:r>
            </a:p>
          </p:txBody>
        </p:sp>
        <p:sp>
          <p:nvSpPr>
            <p:cNvPr id="20" name="CuadroTexto 19">
              <a:extLst>
                <a:ext uri="{FF2B5EF4-FFF2-40B4-BE49-F238E27FC236}">
                  <a16:creationId xmlns:a16="http://schemas.microsoft.com/office/drawing/2014/main" id="{CB79447C-CD8F-E288-12A7-876F355DE5E3}"/>
                </a:ext>
              </a:extLst>
            </p:cNvPr>
            <p:cNvSpPr txBox="1"/>
            <p:nvPr/>
          </p:nvSpPr>
          <p:spPr>
            <a:xfrm>
              <a:off x="-41533" y="3670379"/>
              <a:ext cx="906057" cy="261610"/>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a:t>Hábitos tóxicos</a:t>
              </a:r>
            </a:p>
          </p:txBody>
        </p:sp>
      </p:grpSp>
      <p:grpSp>
        <p:nvGrpSpPr>
          <p:cNvPr id="24" name="Grupo 23">
            <a:extLst>
              <a:ext uri="{FF2B5EF4-FFF2-40B4-BE49-F238E27FC236}">
                <a16:creationId xmlns:a16="http://schemas.microsoft.com/office/drawing/2014/main" id="{5DFF8D48-A021-CF2C-4F1B-A6965083A07D}"/>
              </a:ext>
            </a:extLst>
          </p:cNvPr>
          <p:cNvGrpSpPr/>
          <p:nvPr/>
        </p:nvGrpSpPr>
        <p:grpSpPr>
          <a:xfrm>
            <a:off x="2242859" y="1682953"/>
            <a:ext cx="8076639" cy="461665"/>
            <a:chOff x="695596" y="5493907"/>
            <a:chExt cx="8076639" cy="461665"/>
          </a:xfrm>
        </p:grpSpPr>
        <p:sp>
          <p:nvSpPr>
            <p:cNvPr id="22" name="CuadroTexto 21">
              <a:extLst>
                <a:ext uri="{FF2B5EF4-FFF2-40B4-BE49-F238E27FC236}">
                  <a16:creationId xmlns:a16="http://schemas.microsoft.com/office/drawing/2014/main" id="{CF4FC800-CD3A-F3B4-277C-FB44D35A0E8C}"/>
                </a:ext>
              </a:extLst>
            </p:cNvPr>
            <p:cNvSpPr txBox="1"/>
            <p:nvPr/>
          </p:nvSpPr>
          <p:spPr>
            <a:xfrm>
              <a:off x="3005918" y="5493907"/>
              <a:ext cx="5766317" cy="461665"/>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effectLst/>
                  <a:uLnTx/>
                  <a:uFillTx/>
                  <a:latin typeface="Calibri" panose="020F0502020204030204"/>
                  <a:ea typeface="+mn-ea"/>
                  <a:cs typeface="+mn-cs"/>
                </a:rPr>
                <a:t>Cada </a:t>
              </a:r>
              <a:r>
                <a:rPr lang="es-ES" sz="1200" b="1" dirty="0">
                  <a:latin typeface="Calibri" panose="020F0502020204030204"/>
                </a:rPr>
                <a:t>seis</a:t>
              </a:r>
              <a:r>
                <a:rPr kumimoji="0" lang="es-ES" sz="1200" b="1" i="0" u="none" strike="noStrike" kern="1200" cap="none" spc="0" normalizeH="0" baseline="0" noProof="0" dirty="0">
                  <a:ln>
                    <a:noFill/>
                  </a:ln>
                  <a:effectLst/>
                  <a:uLnTx/>
                  <a:uFillTx/>
                  <a:latin typeface="Calibri" panose="020F0502020204030204"/>
                  <a:ea typeface="+mn-ea"/>
                  <a:cs typeface="+mn-cs"/>
                </a:rPr>
                <a:t> meses:</a:t>
              </a:r>
              <a:r>
                <a:rPr kumimoji="0" lang="es-ES" sz="1200" b="0" i="0" u="none" strike="noStrike" kern="1200" cap="none" spc="0" normalizeH="0" baseline="0" noProof="0" dirty="0">
                  <a:ln>
                    <a:noFill/>
                  </a:ln>
                  <a:effectLst/>
                  <a:uLnTx/>
                  <a:uFillTx/>
                  <a:latin typeface="Calibri" panose="020F0502020204030204"/>
                  <a:ea typeface="+mn-ea"/>
                  <a:cs typeface="+mn-cs"/>
                </a:rPr>
                <a:t> pacientes con tratamientos sistémicos o psoriasis moderada a severa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effectLst/>
                  <a:uLnTx/>
                  <a:uFillTx/>
                  <a:latin typeface="Calibri" panose="020F0502020204030204"/>
                  <a:ea typeface="+mn-ea"/>
                  <a:cs typeface="+mn-cs"/>
                </a:rPr>
                <a:t>Cada 12 meses: </a:t>
              </a:r>
              <a:r>
                <a:rPr kumimoji="0" lang="es-ES" sz="1200" b="0" i="0" u="none" strike="noStrike" kern="1200" cap="none" spc="0" normalizeH="0" baseline="0" noProof="0" dirty="0">
                  <a:ln>
                    <a:noFill/>
                  </a:ln>
                  <a:effectLst/>
                  <a:uLnTx/>
                  <a:uFillTx/>
                  <a:latin typeface="Calibri" panose="020F0502020204030204"/>
                  <a:ea typeface="+mn-ea"/>
                  <a:cs typeface="+mn-cs"/>
                </a:rPr>
                <a:t>pacientes con tratamientos tópicos o psoriasis leve</a:t>
              </a:r>
              <a:endParaRPr lang="es-ES" sz="1200" b="0" i="0" u="none" strike="noStrike" kern="1200" cap="none" spc="0" normalizeH="0" baseline="0" noProof="0" dirty="0">
                <a:ln>
                  <a:noFill/>
                </a:ln>
                <a:effectLst/>
                <a:uLnTx/>
                <a:uFillTx/>
                <a:latin typeface="Calibri" panose="020F0502020204030204"/>
                <a:cs typeface="Calibri"/>
              </a:endParaRPr>
            </a:p>
          </p:txBody>
        </p:sp>
        <p:sp>
          <p:nvSpPr>
            <p:cNvPr id="23" name="CuadroTexto 22">
              <a:extLst>
                <a:ext uri="{FF2B5EF4-FFF2-40B4-BE49-F238E27FC236}">
                  <a16:creationId xmlns:a16="http://schemas.microsoft.com/office/drawing/2014/main" id="{3B05768B-3175-38F1-A19A-AE29FA269C01}"/>
                </a:ext>
              </a:extLst>
            </p:cNvPr>
            <p:cNvSpPr txBox="1"/>
            <p:nvPr/>
          </p:nvSpPr>
          <p:spPr>
            <a:xfrm>
              <a:off x="695596" y="5503012"/>
              <a:ext cx="2310322" cy="430887"/>
            </a:xfrm>
            <a:prstGeom prst="rect">
              <a:avLst/>
            </a:prstGeom>
            <a:solidFill>
              <a:srgbClr val="006782">
                <a:alpha val="49020"/>
              </a:srgbClr>
            </a:solidFill>
            <a:ln>
              <a:solidFill>
                <a:schemeClr val="tx2"/>
              </a:solidFill>
            </a:ln>
          </p:spPr>
          <p:style>
            <a:lnRef idx="1">
              <a:schemeClr val="accent1"/>
            </a:lnRef>
            <a:fillRef idx="2">
              <a:schemeClr val="accent1"/>
            </a:fillRef>
            <a:effectRef idx="1">
              <a:schemeClr val="accent1"/>
            </a:effectRef>
            <a:fontRef idx="minor">
              <a:schemeClr val="dk1"/>
            </a:fontRef>
          </p:style>
          <p:txBody>
            <a:bodyPr wrap="square" lIns="91440" tIns="45720" rIns="91440" bIns="45720" rtlCol="0" anchor="t">
              <a:spAutoFit/>
            </a:bodyPr>
            <a:lstStyle>
              <a:defPPr>
                <a:defRPr lang="es-ES"/>
              </a:defPPr>
              <a:lvl1pPr marR="0" lvl="0" indent="0" algn="ctr" fontAlgn="auto">
                <a:lnSpc>
                  <a:spcPct val="100000"/>
                </a:lnSpc>
                <a:spcBef>
                  <a:spcPts val="0"/>
                </a:spcBef>
                <a:spcAft>
                  <a:spcPts val="0"/>
                </a:spcAft>
                <a:buClrTx/>
                <a:buSzTx/>
                <a:buFontTx/>
                <a:buNone/>
                <a:tabLst/>
                <a:defRPr kumimoji="0" sz="1100" b="1" i="0" u="none" strike="noStrike" cap="none" spc="0" normalizeH="0" baseline="0">
                  <a:ln>
                    <a:noFill/>
                  </a:ln>
                  <a:solidFill>
                    <a:prstClr val="black"/>
                  </a:solidFill>
                  <a:effectLst/>
                  <a:uLnTx/>
                  <a:uFillTx/>
                  <a:latin typeface="Calibri" panose="020F0502020204030204"/>
                </a:defRPr>
              </a:lvl1pPr>
            </a:lstStyle>
            <a:p>
              <a:r>
                <a:rPr lang="es-ES" dirty="0"/>
                <a:t>Recomendaciones generales de </a:t>
              </a:r>
              <a:r>
                <a:rPr lang="es-ES" i="1" dirty="0"/>
                <a:t>screening </a:t>
              </a:r>
              <a:r>
                <a:rPr lang="es-ES" dirty="0"/>
                <a:t>en psoriasis</a:t>
              </a:r>
            </a:p>
          </p:txBody>
        </p:sp>
      </p:grpSp>
    </p:spTree>
    <p:extLst>
      <p:ext uri="{BB962C8B-B14F-4D97-AF65-F5344CB8AC3E}">
        <p14:creationId xmlns:p14="http://schemas.microsoft.com/office/powerpoint/2010/main" val="297173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96DF7EB6-9E0C-91E1-7AAE-3828009184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3953" y="1697952"/>
            <a:ext cx="1729207" cy="1720515"/>
          </a:xfrm>
          <a:prstGeom prst="rect">
            <a:avLst/>
          </a:prstGeom>
        </p:spPr>
      </p:pic>
      <p:sp>
        <p:nvSpPr>
          <p:cNvPr id="3" name="Marcador de contenido 4">
            <a:extLst>
              <a:ext uri="{FF2B5EF4-FFF2-40B4-BE49-F238E27FC236}">
                <a16:creationId xmlns:a16="http://schemas.microsoft.com/office/drawing/2014/main" id="{F1854963-17F8-0EC8-6AA6-0F0F17D7387D}"/>
              </a:ext>
            </a:extLst>
          </p:cNvPr>
          <p:cNvSpPr txBox="1">
            <a:spLocks/>
          </p:cNvSpPr>
          <p:nvPr/>
        </p:nvSpPr>
        <p:spPr>
          <a:xfrm>
            <a:off x="1557353" y="4549881"/>
            <a:ext cx="6738257" cy="1213803"/>
          </a:xfrm>
          <a:prstGeom prst="rect">
            <a:avLst/>
          </a:prstGeom>
        </p:spPr>
        <p:txBody>
          <a:bodyPr vert="horz" lIns="121917" tIns="60958" rIns="121917" bIns="60958"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kumimoji="0" lang="es-ES" sz="1900" b="0" i="0" u="none" strike="noStrike" kern="1200" cap="none" spc="0" normalizeH="0" baseline="0" noProof="0" dirty="0">
                <a:ln>
                  <a:noFill/>
                </a:ln>
                <a:solidFill>
                  <a:schemeClr val="tx2"/>
                </a:solidFill>
                <a:effectLst/>
                <a:uLnTx/>
                <a:uFillTx/>
                <a:latin typeface="Arial"/>
                <a:cs typeface="Arial"/>
              </a:rPr>
              <a:t>El </a:t>
            </a:r>
            <a:r>
              <a:rPr kumimoji="0" lang="es-ES" sz="1900" b="1" i="0" u="none" strike="noStrike" kern="1200" cap="none" spc="0" normalizeH="0" baseline="0" noProof="0" dirty="0">
                <a:ln>
                  <a:noFill/>
                </a:ln>
                <a:solidFill>
                  <a:schemeClr val="tx2"/>
                </a:solidFill>
                <a:effectLst/>
                <a:uLnTx/>
                <a:uFillTx/>
                <a:latin typeface="Arial"/>
                <a:cs typeface="Arial"/>
              </a:rPr>
              <a:t>tiempo medio</a:t>
            </a:r>
            <a:r>
              <a:rPr kumimoji="0" lang="es-ES" sz="1900" b="0" i="0" u="none" strike="noStrike" kern="1200" cap="none" spc="0" normalizeH="0" baseline="0" noProof="0" dirty="0">
                <a:ln>
                  <a:noFill/>
                </a:ln>
                <a:solidFill>
                  <a:schemeClr val="tx2"/>
                </a:solidFill>
                <a:effectLst/>
                <a:uLnTx/>
                <a:uFillTx/>
                <a:latin typeface="Arial"/>
                <a:cs typeface="Arial"/>
              </a:rPr>
              <a:t> entre el inicio de la </a:t>
            </a:r>
            <a:r>
              <a:rPr kumimoji="0" lang="es-ES" sz="1900" b="1" i="0" u="none" strike="noStrike" kern="1200" cap="none" spc="0" normalizeH="0" baseline="0" noProof="0" dirty="0">
                <a:ln>
                  <a:noFill/>
                </a:ln>
                <a:solidFill>
                  <a:schemeClr val="tx2"/>
                </a:solidFill>
                <a:effectLst/>
                <a:uLnTx/>
                <a:uFillTx/>
                <a:latin typeface="Arial"/>
                <a:cs typeface="Arial"/>
              </a:rPr>
              <a:t>psoriasis y el diagnóstico de la artritis es de 7-12 años</a:t>
            </a:r>
            <a:r>
              <a:rPr kumimoji="0" lang="es-ES" sz="1900" b="1" i="0" u="none" strike="noStrike" kern="1200" cap="none" spc="0" normalizeH="0" baseline="30000" noProof="0" dirty="0">
                <a:ln>
                  <a:noFill/>
                </a:ln>
                <a:solidFill>
                  <a:schemeClr val="tx2"/>
                </a:solidFill>
                <a:effectLst/>
                <a:uLnTx/>
                <a:uFillTx/>
                <a:latin typeface="Arial"/>
                <a:cs typeface="Arial"/>
              </a:rPr>
              <a:t>3</a:t>
            </a:r>
            <a:r>
              <a:rPr lang="es-ES" sz="1900" b="1" baseline="30000" dirty="0">
                <a:solidFill>
                  <a:schemeClr val="tx2"/>
                </a:solidFill>
                <a:latin typeface="Arial"/>
                <a:cs typeface="Arial"/>
              </a:rPr>
              <a:t> </a:t>
            </a:r>
            <a:endParaRPr kumimoji="0" lang="es-ES" sz="1900" b="1" i="0" u="none" strike="noStrike" kern="1200" cap="none" spc="0" normalizeH="0" baseline="3000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indent="0">
              <a:lnSpc>
                <a:spcPct val="100000"/>
              </a:lnSpc>
              <a:buNone/>
              <a:defRPr/>
            </a:pPr>
            <a:r>
              <a:rPr kumimoji="0" lang="es-ES" sz="1900" b="1" i="0" u="none" strike="noStrike" kern="1200" cap="none" spc="0" normalizeH="0" baseline="0" noProof="0" dirty="0">
                <a:ln>
                  <a:noFill/>
                </a:ln>
                <a:solidFill>
                  <a:schemeClr val="tx2"/>
                </a:solidFill>
                <a:effectLst/>
                <a:uLnTx/>
                <a:uFillTx/>
                <a:latin typeface="Arial"/>
                <a:cs typeface="Arial"/>
              </a:rPr>
              <a:t>HLA-B27 positivo en el 25</a:t>
            </a:r>
            <a:r>
              <a:rPr lang="es-ES" sz="1900" b="1" dirty="0">
                <a:solidFill>
                  <a:schemeClr val="tx2"/>
                </a:solidFill>
                <a:latin typeface="Arial"/>
                <a:cs typeface="Arial"/>
              </a:rPr>
              <a:t> </a:t>
            </a:r>
            <a:r>
              <a:rPr kumimoji="0" lang="es-ES" sz="1900" b="1" i="0" u="none" strike="noStrike" kern="1200" cap="none" spc="0" normalizeH="0" baseline="0" noProof="0" dirty="0">
                <a:ln>
                  <a:noFill/>
                </a:ln>
                <a:solidFill>
                  <a:schemeClr val="tx2"/>
                </a:solidFill>
                <a:effectLst/>
                <a:uLnTx/>
                <a:uFillTx/>
                <a:latin typeface="Arial"/>
                <a:cs typeface="Arial"/>
              </a:rPr>
              <a:t>% de los pacientes</a:t>
            </a:r>
            <a:endParaRPr lang="es-ES" sz="1900" b="1" i="0" u="none" strike="noStrike" kern="1200" cap="none" spc="0" normalizeH="0" baseline="0" noProof="0" dirty="0">
              <a:ln>
                <a:noFill/>
              </a:ln>
              <a:solidFill>
                <a:schemeClr val="tx2"/>
              </a:solidFill>
              <a:effectLst/>
              <a:uLnTx/>
              <a:uFillTx/>
              <a:latin typeface="Arial"/>
              <a:cs typeface="Arial"/>
            </a:endParaRPr>
          </a:p>
        </p:txBody>
      </p:sp>
      <p:sp>
        <p:nvSpPr>
          <p:cNvPr id="4" name="Marcador de contenido 4">
            <a:extLst>
              <a:ext uri="{FF2B5EF4-FFF2-40B4-BE49-F238E27FC236}">
                <a16:creationId xmlns:a16="http://schemas.microsoft.com/office/drawing/2014/main" id="{8EE1AC52-EB1A-8FE2-873D-5307F21B05C0}"/>
              </a:ext>
            </a:extLst>
          </p:cNvPr>
          <p:cNvSpPr txBox="1">
            <a:spLocks/>
          </p:cNvSpPr>
          <p:nvPr/>
        </p:nvSpPr>
        <p:spPr>
          <a:xfrm>
            <a:off x="1557353" y="2146847"/>
            <a:ext cx="1561964" cy="779843"/>
          </a:xfrm>
          <a:prstGeom prst="rect">
            <a:avLst/>
          </a:prstGeom>
        </p:spPr>
        <p:txBody>
          <a:bodyPr vert="horz" lIns="121917" tIns="95998" rIns="121917" bIns="60958"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kumimoji="0" lang="es-ES" sz="4800" b="1" i="0" u="none" strike="noStrike" kern="1200" cap="none" spc="0" normalizeH="0" baseline="0" noProof="0" dirty="0">
                <a:ln>
                  <a:noFill/>
                </a:ln>
                <a:solidFill>
                  <a:srgbClr val="15487B"/>
                </a:solidFill>
                <a:effectLst/>
                <a:uLnTx/>
                <a:uFillTx/>
                <a:latin typeface="Arial"/>
                <a:cs typeface="Arial"/>
              </a:rPr>
              <a:t>80</a:t>
            </a:r>
            <a:r>
              <a:rPr lang="es-ES" sz="4800" b="1" dirty="0">
                <a:solidFill>
                  <a:srgbClr val="15487B"/>
                </a:solidFill>
                <a:latin typeface="Arial"/>
                <a:cs typeface="Arial"/>
              </a:rPr>
              <a:t> </a:t>
            </a:r>
            <a:r>
              <a:rPr kumimoji="0" lang="es-ES" sz="4800" b="1" i="0" u="none" strike="noStrike" kern="1200" cap="none" spc="0" normalizeH="0" baseline="30000" noProof="0" dirty="0">
                <a:ln>
                  <a:noFill/>
                </a:ln>
                <a:solidFill>
                  <a:srgbClr val="15487B"/>
                </a:solidFill>
                <a:effectLst/>
                <a:uLnTx/>
                <a:uFillTx/>
                <a:latin typeface="Arial"/>
                <a:cs typeface="Arial"/>
              </a:rPr>
              <a:t>%</a:t>
            </a:r>
          </a:p>
        </p:txBody>
      </p:sp>
      <p:sp>
        <p:nvSpPr>
          <p:cNvPr id="5" name="Marcador de contenido 4">
            <a:extLst>
              <a:ext uri="{FF2B5EF4-FFF2-40B4-BE49-F238E27FC236}">
                <a16:creationId xmlns:a16="http://schemas.microsoft.com/office/drawing/2014/main" id="{0B920C51-69BB-5A54-F53D-038A8C96C1CE}"/>
              </a:ext>
            </a:extLst>
          </p:cNvPr>
          <p:cNvSpPr txBox="1">
            <a:spLocks/>
          </p:cNvSpPr>
          <p:nvPr/>
        </p:nvSpPr>
        <p:spPr>
          <a:xfrm>
            <a:off x="2817193" y="2552871"/>
            <a:ext cx="2959236" cy="922531"/>
          </a:xfrm>
          <a:prstGeom prst="rect">
            <a:avLst/>
          </a:prstGeom>
        </p:spPr>
        <p:txBody>
          <a:bodyPr vert="horz" lIns="121917" tIns="60958" rIns="121917" bIns="6095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s-ES" sz="19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de los casos la </a:t>
            </a:r>
            <a:r>
              <a:rPr kumimoji="0" lang="es-ES" sz="19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afectación cutánea es anterior a la articular</a:t>
            </a:r>
            <a:r>
              <a:rPr kumimoji="0" lang="es-ES" sz="1900" b="1" i="0" u="none" strike="noStrike" kern="1200" cap="none" spc="0" normalizeH="0" baseline="30000" noProof="0">
                <a:ln>
                  <a:noFill/>
                </a:ln>
                <a:solidFill>
                  <a:schemeClr val="tx2"/>
                </a:solidFill>
                <a:effectLst/>
                <a:uLnTx/>
                <a:uFillTx/>
                <a:latin typeface="Arial" panose="020B0604020202020204" pitchFamily="34" charset="0"/>
                <a:ea typeface="+mn-ea"/>
                <a:cs typeface="Arial" panose="020B0604020202020204" pitchFamily="34" charset="0"/>
              </a:rPr>
              <a:t>2</a:t>
            </a:r>
          </a:p>
        </p:txBody>
      </p:sp>
      <p:pic>
        <p:nvPicPr>
          <p:cNvPr id="6" name="Gráfico 5">
            <a:extLst>
              <a:ext uri="{FF2B5EF4-FFF2-40B4-BE49-F238E27FC236}">
                <a16:creationId xmlns:a16="http://schemas.microsoft.com/office/drawing/2014/main" id="{99C721D2-C4F1-4F84-9B55-ADB6D75928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70595" y="1697952"/>
            <a:ext cx="1729207" cy="1720515"/>
          </a:xfrm>
          <a:prstGeom prst="rect">
            <a:avLst/>
          </a:prstGeom>
        </p:spPr>
      </p:pic>
      <p:sp>
        <p:nvSpPr>
          <p:cNvPr id="7" name="Marcador de contenido 4">
            <a:extLst>
              <a:ext uri="{FF2B5EF4-FFF2-40B4-BE49-F238E27FC236}">
                <a16:creationId xmlns:a16="http://schemas.microsoft.com/office/drawing/2014/main" id="{426261A9-9C51-9A3F-CACE-918A5A7A9C10}"/>
              </a:ext>
            </a:extLst>
          </p:cNvPr>
          <p:cNvSpPr txBox="1">
            <a:spLocks/>
          </p:cNvSpPr>
          <p:nvPr/>
        </p:nvSpPr>
        <p:spPr>
          <a:xfrm>
            <a:off x="6673995" y="2146847"/>
            <a:ext cx="1561964" cy="779843"/>
          </a:xfrm>
          <a:prstGeom prst="rect">
            <a:avLst/>
          </a:prstGeom>
        </p:spPr>
        <p:txBody>
          <a:bodyPr vert="horz" lIns="121917" tIns="95998" rIns="121917" bIns="60958"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kumimoji="0" lang="es-ES" sz="4800" b="1" i="0" u="none" strike="noStrike" kern="1200" cap="none" spc="0" normalizeH="0" baseline="0" noProof="0" dirty="0">
                <a:ln>
                  <a:noFill/>
                </a:ln>
                <a:solidFill>
                  <a:srgbClr val="15487B"/>
                </a:solidFill>
                <a:effectLst/>
                <a:uLnTx/>
                <a:uFillTx/>
                <a:latin typeface="Arial"/>
                <a:cs typeface="Arial"/>
              </a:rPr>
              <a:t>20</a:t>
            </a:r>
            <a:r>
              <a:rPr lang="es-ES" sz="4800" b="1" dirty="0">
                <a:solidFill>
                  <a:srgbClr val="15487B"/>
                </a:solidFill>
                <a:latin typeface="Arial"/>
                <a:cs typeface="Arial"/>
              </a:rPr>
              <a:t> </a:t>
            </a:r>
            <a:r>
              <a:rPr kumimoji="0" lang="es-ES" sz="4800" b="1" i="0" u="none" strike="noStrike" kern="1200" cap="none" spc="0" normalizeH="0" baseline="30000" noProof="0" dirty="0">
                <a:ln>
                  <a:noFill/>
                </a:ln>
                <a:solidFill>
                  <a:srgbClr val="15487B"/>
                </a:solidFill>
                <a:effectLst/>
                <a:uLnTx/>
                <a:uFillTx/>
                <a:latin typeface="Arial"/>
                <a:cs typeface="Arial"/>
              </a:rPr>
              <a:t>%</a:t>
            </a:r>
          </a:p>
        </p:txBody>
      </p:sp>
      <p:sp>
        <p:nvSpPr>
          <p:cNvPr id="8" name="Marcador de contenido 4">
            <a:extLst>
              <a:ext uri="{FF2B5EF4-FFF2-40B4-BE49-F238E27FC236}">
                <a16:creationId xmlns:a16="http://schemas.microsoft.com/office/drawing/2014/main" id="{F87D6996-AA9D-5142-3BBF-778F54D81508}"/>
              </a:ext>
            </a:extLst>
          </p:cNvPr>
          <p:cNvSpPr txBox="1">
            <a:spLocks/>
          </p:cNvSpPr>
          <p:nvPr/>
        </p:nvSpPr>
        <p:spPr>
          <a:xfrm>
            <a:off x="7933835" y="2558090"/>
            <a:ext cx="2954017" cy="1799386"/>
          </a:xfrm>
          <a:prstGeom prst="rect">
            <a:avLst/>
          </a:prstGeom>
        </p:spPr>
        <p:txBody>
          <a:bodyPr vert="horz" lIns="121917" tIns="60958" rIns="121917" bIns="60958"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b="0" kern="1200">
                <a:solidFill>
                  <a:srgbClr val="1A9CD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defRPr/>
            </a:pPr>
            <a:r>
              <a:rPr kumimoji="0" lang="es-ES" sz="1900" b="0" i="0" u="none" strike="noStrike" kern="1200" cap="none" spc="0" normalizeH="0" baseline="0" noProof="0" dirty="0">
                <a:ln>
                  <a:noFill/>
                </a:ln>
                <a:solidFill>
                  <a:schemeClr val="tx2"/>
                </a:solidFill>
                <a:effectLst/>
                <a:uLnTx/>
                <a:uFillTx/>
                <a:latin typeface="Arial"/>
                <a:cs typeface="Arial"/>
              </a:rPr>
              <a:t>de los casos con psoriasis, </a:t>
            </a:r>
            <a:r>
              <a:rPr kumimoji="0" lang="es-ES" sz="1900" b="1" i="0" u="none" strike="noStrike" kern="1200" cap="none" spc="0" normalizeH="0" baseline="0" noProof="0" dirty="0">
                <a:ln>
                  <a:noFill/>
                </a:ln>
                <a:solidFill>
                  <a:schemeClr val="tx2"/>
                </a:solidFill>
                <a:effectLst/>
                <a:uLnTx/>
                <a:uFillTx/>
                <a:latin typeface="Arial"/>
                <a:cs typeface="Arial"/>
              </a:rPr>
              <a:t>la afectación articular aparece simultáneamente a la clínica</a:t>
            </a:r>
            <a:r>
              <a:rPr lang="es-ES" sz="1900" b="1" dirty="0">
                <a:solidFill>
                  <a:schemeClr val="tx2"/>
                </a:solidFill>
                <a:latin typeface="Arial"/>
                <a:cs typeface="Arial"/>
              </a:rPr>
              <a:t> cutánea o </a:t>
            </a:r>
            <a:br>
              <a:rPr lang="es-ES" sz="1900" b="1" dirty="0">
                <a:solidFill>
                  <a:schemeClr val="tx2"/>
                </a:solidFill>
                <a:latin typeface="Arial"/>
                <a:cs typeface="Arial"/>
              </a:rPr>
            </a:br>
            <a:r>
              <a:rPr lang="es-ES" sz="1900" b="1" dirty="0">
                <a:solidFill>
                  <a:schemeClr val="tx2"/>
                </a:solidFill>
                <a:latin typeface="Arial"/>
                <a:cs typeface="Arial"/>
              </a:rPr>
              <a:t>incluso antes</a:t>
            </a:r>
            <a:r>
              <a:rPr lang="es-ES" sz="1900" b="1" baseline="30000" dirty="0">
                <a:solidFill>
                  <a:schemeClr val="tx2"/>
                </a:solidFill>
                <a:latin typeface="Arial"/>
                <a:cs typeface="Arial"/>
              </a:rPr>
              <a:t>2</a:t>
            </a:r>
            <a:endParaRPr kumimoji="0" lang="es-ES" sz="1900" b="1" i="0" u="none" strike="noStrike" kern="1200" cap="none" spc="0" normalizeH="0" baseline="30000" noProof="0" dirty="0">
              <a:ln>
                <a:noFill/>
              </a:ln>
              <a:solidFill>
                <a:schemeClr val="tx2"/>
              </a:solidFill>
              <a:effectLst/>
              <a:uLnTx/>
              <a:uFillTx/>
              <a:latin typeface="Arial"/>
              <a:cs typeface="Arial"/>
            </a:endParaRPr>
          </a:p>
        </p:txBody>
      </p:sp>
      <p:pic>
        <p:nvPicPr>
          <p:cNvPr id="9" name="Gráfico 8">
            <a:extLst>
              <a:ext uri="{FF2B5EF4-FFF2-40B4-BE49-F238E27FC236}">
                <a16:creationId xmlns:a16="http://schemas.microsoft.com/office/drawing/2014/main" id="{7F1AD4A5-72CD-B981-4948-1D02EA6C73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034" y="4578778"/>
            <a:ext cx="904281" cy="361025"/>
          </a:xfrm>
          <a:prstGeom prst="rect">
            <a:avLst/>
          </a:prstGeom>
        </p:spPr>
      </p:pic>
      <p:sp>
        <p:nvSpPr>
          <p:cNvPr id="10" name="Título 42">
            <a:extLst>
              <a:ext uri="{FF2B5EF4-FFF2-40B4-BE49-F238E27FC236}">
                <a16:creationId xmlns:a16="http://schemas.microsoft.com/office/drawing/2014/main" id="{433E5AEF-5A96-24B0-0967-3FF9997BD7FC}"/>
              </a:ext>
            </a:extLst>
          </p:cNvPr>
          <p:cNvSpPr>
            <a:spLocks noGrp="1"/>
          </p:cNvSpPr>
          <p:nvPr>
            <p:ph type="title"/>
          </p:nvPr>
        </p:nvSpPr>
        <p:spPr>
          <a:xfrm>
            <a:off x="1699912" y="327715"/>
            <a:ext cx="9948166" cy="990626"/>
          </a:xfrm>
        </p:spPr>
        <p:txBody>
          <a:bodyPr>
            <a:noAutofit/>
          </a:bodyPr>
          <a:lstStyle/>
          <a:p>
            <a:r>
              <a:rPr lang="es-ES" sz="2800">
                <a:latin typeface="Arial"/>
                <a:cs typeface="Arial"/>
              </a:rPr>
              <a:t>El 20 % de los pacientes con psoriasis pueden desarrollar </a:t>
            </a:r>
            <a:r>
              <a:rPr lang="es-ES" sz="2800" dirty="0">
                <a:latin typeface="Arial"/>
                <a:cs typeface="Arial"/>
              </a:rPr>
              <a:t>artritis psoriásica a lo largo de su enfermedad</a:t>
            </a:r>
            <a:r>
              <a:rPr lang="es-ES" sz="2800" baseline="30000" dirty="0">
                <a:latin typeface="Arial"/>
                <a:cs typeface="Arial"/>
              </a:rPr>
              <a:t>2</a:t>
            </a:r>
          </a:p>
        </p:txBody>
      </p:sp>
      <p:sp>
        <p:nvSpPr>
          <p:cNvPr id="11" name="Marcador de contenido 44">
            <a:extLst>
              <a:ext uri="{FF2B5EF4-FFF2-40B4-BE49-F238E27FC236}">
                <a16:creationId xmlns:a16="http://schemas.microsoft.com/office/drawing/2014/main" id="{53D929CA-7291-FBEC-B48C-038394075D2C}"/>
              </a:ext>
            </a:extLst>
          </p:cNvPr>
          <p:cNvSpPr>
            <a:spLocks noGrp="1"/>
          </p:cNvSpPr>
          <p:nvPr>
            <p:ph idx="1"/>
          </p:nvPr>
        </p:nvSpPr>
        <p:spPr>
          <a:xfrm>
            <a:off x="339634" y="5956089"/>
            <a:ext cx="12201385" cy="626817"/>
          </a:xfrm>
        </p:spPr>
        <p:txBody>
          <a:bodyPr>
            <a:noAutofit/>
          </a:bodyPr>
          <a:lstStyle/>
          <a:p>
            <a:pPr marL="0" indent="0">
              <a:lnSpc>
                <a:spcPct val="100000"/>
              </a:lnSpc>
              <a:spcBef>
                <a:spcPts val="0"/>
              </a:spcBef>
              <a:buNone/>
            </a:pPr>
            <a:r>
              <a:rPr lang="es-ES" sz="1000" err="1">
                <a:solidFill>
                  <a:schemeClr val="tx1">
                    <a:lumMod val="50000"/>
                    <a:lumOff val="50000"/>
                  </a:schemeClr>
                </a:solidFill>
                <a:latin typeface="+mn-lt"/>
              </a:rPr>
              <a:t>APs</a:t>
            </a:r>
            <a:r>
              <a:rPr lang="es-ES" sz="1000">
                <a:solidFill>
                  <a:schemeClr val="tx1">
                    <a:lumMod val="50000"/>
                    <a:lumOff val="50000"/>
                  </a:schemeClr>
                </a:solidFill>
                <a:latin typeface="+mn-lt"/>
              </a:rPr>
              <a:t>: artritis psoriásica. </a:t>
            </a:r>
          </a:p>
          <a:p>
            <a:pPr marL="0" indent="0">
              <a:lnSpc>
                <a:spcPct val="100000"/>
              </a:lnSpc>
              <a:spcBef>
                <a:spcPts val="0"/>
              </a:spcBef>
              <a:buNone/>
            </a:pPr>
            <a:r>
              <a:rPr lang="es-ES" sz="1000" b="1">
                <a:solidFill>
                  <a:schemeClr val="tx1">
                    <a:lumMod val="50000"/>
                    <a:lumOff val="50000"/>
                  </a:schemeClr>
                </a:solidFill>
                <a:latin typeface="+mn-lt"/>
              </a:rPr>
              <a:t>2. </a:t>
            </a:r>
            <a:r>
              <a:rPr lang="es-ES" sz="1000">
                <a:solidFill>
                  <a:schemeClr val="tx1">
                    <a:lumMod val="50000"/>
                    <a:lumOff val="50000"/>
                  </a:schemeClr>
                </a:solidFill>
                <a:latin typeface="+mn-lt"/>
              </a:rPr>
              <a:t>López-Ferrer A, et al. Artritis </a:t>
            </a:r>
            <a:r>
              <a:rPr lang="es-ES" sz="1000" err="1">
                <a:solidFill>
                  <a:schemeClr val="tx1">
                    <a:lumMod val="50000"/>
                    <a:lumOff val="50000"/>
                  </a:schemeClr>
                </a:solidFill>
                <a:latin typeface="+mn-lt"/>
              </a:rPr>
              <a:t>psoriásica</a:t>
            </a:r>
            <a:r>
              <a:rPr lang="es-ES" sz="1000">
                <a:solidFill>
                  <a:schemeClr val="tx1">
                    <a:lumMod val="50000"/>
                    <a:lumOff val="50000"/>
                  </a:schemeClr>
                </a:solidFill>
                <a:latin typeface="+mn-lt"/>
              </a:rPr>
              <a:t>: lo que el dermatólogo debe saber (Parte 1). Actas Dermosifiliogr.2010;101(7):578–584.</a:t>
            </a:r>
            <a:r>
              <a:rPr lang="es-ES" sz="1000" b="1">
                <a:solidFill>
                  <a:schemeClr val="tx1">
                    <a:lumMod val="50000"/>
                    <a:lumOff val="50000"/>
                  </a:schemeClr>
                </a:solidFill>
                <a:latin typeface="+mn-lt"/>
              </a:rPr>
              <a:t> </a:t>
            </a:r>
          </a:p>
          <a:p>
            <a:pPr marL="0" indent="0">
              <a:lnSpc>
                <a:spcPct val="100000"/>
              </a:lnSpc>
              <a:spcBef>
                <a:spcPts val="0"/>
              </a:spcBef>
              <a:buNone/>
            </a:pPr>
            <a:r>
              <a:rPr lang="es-ES" sz="1000" b="1">
                <a:solidFill>
                  <a:schemeClr val="tx1">
                    <a:lumMod val="50000"/>
                    <a:lumOff val="50000"/>
                  </a:schemeClr>
                </a:solidFill>
                <a:latin typeface="+mn-lt"/>
              </a:rPr>
              <a:t>3. </a:t>
            </a:r>
            <a:r>
              <a:rPr lang="es-ES" sz="1000">
                <a:solidFill>
                  <a:schemeClr val="tx1">
                    <a:lumMod val="50000"/>
                    <a:lumOff val="50000"/>
                  </a:schemeClr>
                </a:solidFill>
                <a:latin typeface="+mn-lt"/>
              </a:rPr>
              <a:t>Mease P.J, et al. </a:t>
            </a:r>
            <a:r>
              <a:rPr lang="es-ES" sz="1000" err="1">
                <a:solidFill>
                  <a:schemeClr val="tx1">
                    <a:lumMod val="50000"/>
                    <a:lumOff val="50000"/>
                  </a:schemeClr>
                </a:solidFill>
                <a:latin typeface="+mn-lt"/>
              </a:rPr>
              <a:t>Managing</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Patients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with</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Disease</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The</a:t>
            </a:r>
            <a:r>
              <a:rPr lang="es-ES" sz="1000">
                <a:solidFill>
                  <a:schemeClr val="tx1">
                    <a:lumMod val="50000"/>
                    <a:lumOff val="50000"/>
                  </a:schemeClr>
                </a:solidFill>
                <a:latin typeface="+mn-lt"/>
              </a:rPr>
              <a:t> Diagnosis and </a:t>
            </a:r>
            <a:r>
              <a:rPr lang="es-ES" sz="1000" err="1">
                <a:solidFill>
                  <a:schemeClr val="tx1">
                    <a:lumMod val="50000"/>
                    <a:lumOff val="50000"/>
                  </a:schemeClr>
                </a:solidFill>
                <a:latin typeface="+mn-lt"/>
              </a:rPr>
              <a:t>Pharmacologic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Treatment</a:t>
            </a:r>
            <a:r>
              <a:rPr lang="es-ES" sz="1000">
                <a:solidFill>
                  <a:schemeClr val="tx1">
                    <a:lumMod val="50000"/>
                    <a:lumOff val="50000"/>
                  </a:schemeClr>
                </a:solidFill>
                <a:latin typeface="+mn-lt"/>
              </a:rPr>
              <a:t> of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in </a:t>
            </a:r>
            <a:r>
              <a:rPr lang="es-ES" sz="1000" err="1">
                <a:solidFill>
                  <a:schemeClr val="tx1">
                    <a:lumMod val="50000"/>
                    <a:lumOff val="50000"/>
                  </a:schemeClr>
                </a:solidFill>
                <a:latin typeface="+mn-lt"/>
              </a:rPr>
              <a:t>Patients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with</a:t>
            </a:r>
            <a:r>
              <a:rPr lang="es-ES" sz="1000">
                <a:solidFill>
                  <a:schemeClr val="tx1">
                    <a:lumMod val="50000"/>
                    <a:lumOff val="50000"/>
                  </a:schemeClr>
                </a:solidFill>
                <a:latin typeface="+mn-lt"/>
              </a:rPr>
              <a:t> Psoriasis. </a:t>
            </a:r>
            <a:r>
              <a:rPr lang="es-ES" sz="1000" err="1">
                <a:solidFill>
                  <a:schemeClr val="tx1">
                    <a:lumMod val="50000"/>
                    <a:lumOff val="50000"/>
                  </a:schemeClr>
                </a:solidFill>
                <a:latin typeface="+mn-lt"/>
              </a:rPr>
              <a:t>Drugs</a:t>
            </a:r>
            <a:r>
              <a:rPr lang="es-ES" sz="1000">
                <a:solidFill>
                  <a:schemeClr val="tx1">
                    <a:lumMod val="50000"/>
                    <a:lumOff val="50000"/>
                  </a:schemeClr>
                </a:solidFill>
                <a:latin typeface="+mn-lt"/>
              </a:rPr>
              <a:t> (2014) 74:423–441.</a:t>
            </a:r>
          </a:p>
        </p:txBody>
      </p:sp>
    </p:spTree>
    <p:extLst>
      <p:ext uri="{BB962C8B-B14F-4D97-AF65-F5344CB8AC3E}">
        <p14:creationId xmlns:p14="http://schemas.microsoft.com/office/powerpoint/2010/main" val="37131629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BC260-4734-63E9-7B01-CD3B28AABEBF}"/>
              </a:ext>
            </a:extLst>
          </p:cNvPr>
          <p:cNvSpPr>
            <a:spLocks noGrp="1"/>
          </p:cNvSpPr>
          <p:nvPr>
            <p:ph type="ctrTitle"/>
          </p:nvPr>
        </p:nvSpPr>
        <p:spPr/>
        <p:txBody>
          <a:bodyPr/>
          <a:lstStyle/>
          <a:p>
            <a:r>
              <a:rPr lang="es-ES"/>
              <a:t>Caso clínico</a:t>
            </a:r>
          </a:p>
        </p:txBody>
      </p:sp>
      <p:sp>
        <p:nvSpPr>
          <p:cNvPr id="3" name="Subtítulo 2">
            <a:extLst>
              <a:ext uri="{FF2B5EF4-FFF2-40B4-BE49-F238E27FC236}">
                <a16:creationId xmlns:a16="http://schemas.microsoft.com/office/drawing/2014/main" id="{DDA35276-B694-814D-02AE-8ECAC65F5FEC}"/>
              </a:ext>
            </a:extLst>
          </p:cNvPr>
          <p:cNvSpPr>
            <a:spLocks noGrp="1"/>
          </p:cNvSpPr>
          <p:nvPr>
            <p:ph type="subTitle" idx="1"/>
          </p:nvPr>
        </p:nvSpPr>
        <p:spPr/>
        <p:txBody>
          <a:bodyPr vert="horz" lIns="91440" tIns="45720" rIns="91440" bIns="45720" rtlCol="0" anchor="t">
            <a:normAutofit/>
          </a:bodyPr>
          <a:lstStyle/>
          <a:p>
            <a:r>
              <a:rPr lang="es-ES" dirty="0">
                <a:latin typeface="Arial"/>
                <a:cs typeface="Arial"/>
              </a:rPr>
              <a:t>Identificar comorbilidades cardiovasculares y metabólicas en el paciente con psoriasis</a:t>
            </a:r>
          </a:p>
        </p:txBody>
      </p:sp>
      <p:sp>
        <p:nvSpPr>
          <p:cNvPr id="5" name="CuadroTexto 4">
            <a:extLst>
              <a:ext uri="{FF2B5EF4-FFF2-40B4-BE49-F238E27FC236}">
                <a16:creationId xmlns:a16="http://schemas.microsoft.com/office/drawing/2014/main" id="{AD1FD272-78EB-B25D-A28C-CE1D6171CA1B}"/>
              </a:ext>
            </a:extLst>
          </p:cNvPr>
          <p:cNvSpPr txBox="1"/>
          <p:nvPr/>
        </p:nvSpPr>
        <p:spPr>
          <a:xfrm>
            <a:off x="5524072" y="3930384"/>
            <a:ext cx="6097384" cy="861774"/>
          </a:xfrm>
          <a:prstGeom prst="rect">
            <a:avLst/>
          </a:prstGeom>
          <a:noFill/>
        </p:spPr>
        <p:txBody>
          <a:bodyPr wrap="square" lIns="91440" tIns="45720" rIns="91440" bIns="45720" anchor="t">
            <a:spAutoFit/>
          </a:bodyPr>
          <a:lstStyle/>
          <a:p>
            <a:pPr algn="r"/>
            <a:r>
              <a:rPr lang="es-ES_tradnl" sz="1600" dirty="0">
                <a:solidFill>
                  <a:schemeClr val="bg1"/>
                </a:solidFill>
                <a:latin typeface="Arial"/>
                <a:cs typeface="Arial"/>
              </a:rPr>
              <a:t>Dr. Daniel Rey Aldana</a:t>
            </a:r>
          </a:p>
          <a:p>
            <a:pPr algn="r"/>
            <a:r>
              <a:rPr lang="es-ES_tradnl" sz="1600" dirty="0">
                <a:solidFill>
                  <a:schemeClr val="bg1"/>
                </a:solidFill>
                <a:latin typeface="Arial"/>
                <a:cs typeface="Arial"/>
              </a:rPr>
              <a:t>Médico de familia. Centro de Salud de A Estrada</a:t>
            </a:r>
          </a:p>
          <a:p>
            <a:pPr algn="r"/>
            <a:r>
              <a:rPr lang="es-ES_tradnl" sz="1600" dirty="0">
                <a:solidFill>
                  <a:schemeClr val="bg1"/>
                </a:solidFill>
                <a:latin typeface="Arial"/>
                <a:cs typeface="Arial"/>
              </a:rPr>
              <a:t>Área Sanitaria de Santiago de Compostela y </a:t>
            </a:r>
            <a:r>
              <a:rPr lang="es-ES_tradnl" sz="1600" dirty="0" err="1">
                <a:solidFill>
                  <a:schemeClr val="bg1"/>
                </a:solidFill>
                <a:latin typeface="Arial"/>
                <a:cs typeface="Arial"/>
              </a:rPr>
              <a:t>Barbanza</a:t>
            </a:r>
          </a:p>
        </p:txBody>
      </p:sp>
    </p:spTree>
    <p:extLst>
      <p:ext uri="{BB962C8B-B14F-4D97-AF65-F5344CB8AC3E}">
        <p14:creationId xmlns:p14="http://schemas.microsoft.com/office/powerpoint/2010/main" val="11854588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701475" y="1935224"/>
            <a:ext cx="10789050" cy="2987552"/>
          </a:xfrm>
        </p:spPr>
        <p:txBody>
          <a:bodyPr>
            <a:normAutofit/>
          </a:bodyPr>
          <a:lstStyle/>
          <a:p>
            <a:pPr>
              <a:lnSpc>
                <a:spcPct val="150000"/>
              </a:lnSpc>
            </a:pPr>
            <a:r>
              <a:rPr lang="es-ES"/>
              <a:t>Acude a nuestra consulta un varón de 58 años.</a:t>
            </a:r>
          </a:p>
          <a:p>
            <a:pPr>
              <a:lnSpc>
                <a:spcPct val="150000"/>
              </a:lnSpc>
            </a:pPr>
            <a:r>
              <a:rPr lang="es-ES"/>
              <a:t>Trabaja en una oficina bancaria de cara al público.</a:t>
            </a:r>
          </a:p>
          <a:p>
            <a:pPr>
              <a:lnSpc>
                <a:spcPct val="150000"/>
              </a:lnSpc>
            </a:pPr>
            <a:r>
              <a:rPr lang="es-ES"/>
              <a:t>Se acaba de cambiar de médico por discrepancias con su anterior facultativo.</a:t>
            </a:r>
          </a:p>
          <a:p>
            <a:pPr>
              <a:lnSpc>
                <a:spcPct val="150000"/>
              </a:lnSpc>
            </a:pPr>
            <a:r>
              <a:rPr lang="es-ES"/>
              <a:t>Viene a conocernos y a pedirnos una analítica de control. Se encuentra bien. </a:t>
            </a:r>
          </a:p>
          <a:p>
            <a:pPr>
              <a:lnSpc>
                <a:spcPct val="150000"/>
              </a:lnSpc>
            </a:pPr>
            <a:r>
              <a:rPr lang="es-ES"/>
              <a:t>En el último reconocimiento de la empresa le indicaron que tenía alto el colesterol.</a:t>
            </a:r>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Motivo de consulta</a:t>
            </a:r>
          </a:p>
        </p:txBody>
      </p:sp>
    </p:spTree>
    <p:extLst>
      <p:ext uri="{BB962C8B-B14F-4D97-AF65-F5344CB8AC3E}">
        <p14:creationId xmlns:p14="http://schemas.microsoft.com/office/powerpoint/2010/main" val="27368603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541197" y="1478136"/>
            <a:ext cx="11109605" cy="4732539"/>
          </a:xfrm>
        </p:spPr>
        <p:txBody>
          <a:bodyPr vert="horz" lIns="91440" tIns="45720" rIns="91440" bIns="45720" rtlCol="0" anchor="t">
            <a:normAutofit/>
          </a:bodyPr>
          <a:lstStyle/>
          <a:p>
            <a:r>
              <a:rPr lang="es-ES" b="1" dirty="0">
                <a:latin typeface="Arial"/>
                <a:cs typeface="Arial"/>
              </a:rPr>
              <a:t>Antecedentes personales: </a:t>
            </a:r>
            <a:endParaRPr lang="es-ES" b="1" dirty="0"/>
          </a:p>
          <a:p>
            <a:pPr lvl="1">
              <a:lnSpc>
                <a:spcPct val="120000"/>
              </a:lnSpc>
            </a:pPr>
            <a:r>
              <a:rPr lang="es-ES" b="1" i="1" dirty="0">
                <a:latin typeface="Arial"/>
                <a:cs typeface="Arial"/>
              </a:rPr>
              <a:t>Dislipemia</a:t>
            </a:r>
            <a:r>
              <a:rPr lang="es-ES" dirty="0">
                <a:latin typeface="Arial"/>
                <a:cs typeface="Arial"/>
              </a:rPr>
              <a:t> en tratamiento con dieta y ejercicio.</a:t>
            </a:r>
          </a:p>
          <a:p>
            <a:pPr lvl="1">
              <a:lnSpc>
                <a:spcPct val="120000"/>
              </a:lnSpc>
            </a:pPr>
            <a:r>
              <a:rPr lang="es-ES" b="1" i="1" dirty="0">
                <a:latin typeface="Arial"/>
                <a:cs typeface="Arial"/>
              </a:rPr>
              <a:t>Psoriasis</a:t>
            </a:r>
            <a:r>
              <a:rPr lang="es-ES" dirty="0">
                <a:latin typeface="Arial"/>
                <a:cs typeface="Arial"/>
              </a:rPr>
              <a:t> de años de evolución en tratamiento con </a:t>
            </a:r>
            <a:r>
              <a:rPr lang="es-ES" dirty="0" err="1">
                <a:latin typeface="Arial"/>
                <a:cs typeface="Arial"/>
              </a:rPr>
              <a:t>calcipotriol</a:t>
            </a:r>
            <a:r>
              <a:rPr lang="es-ES" dirty="0">
                <a:latin typeface="Arial"/>
                <a:cs typeface="Arial"/>
              </a:rPr>
              <a:t>/betametasona en espuma.</a:t>
            </a:r>
          </a:p>
          <a:p>
            <a:pPr lvl="1">
              <a:lnSpc>
                <a:spcPct val="120000"/>
              </a:lnSpc>
            </a:pPr>
            <a:r>
              <a:rPr lang="es-ES" b="1" i="1" dirty="0">
                <a:latin typeface="Arial"/>
                <a:cs typeface="Arial"/>
              </a:rPr>
              <a:t>Fumador</a:t>
            </a:r>
            <a:r>
              <a:rPr lang="es-ES" dirty="0">
                <a:latin typeface="Arial"/>
                <a:cs typeface="Arial"/>
              </a:rPr>
              <a:t> de 20 </a:t>
            </a:r>
            <a:r>
              <a:rPr lang="es-ES" dirty="0" err="1">
                <a:latin typeface="Arial"/>
                <a:cs typeface="Arial"/>
              </a:rPr>
              <a:t>cig</a:t>
            </a:r>
            <a:r>
              <a:rPr lang="es-ES" dirty="0">
                <a:latin typeface="Arial"/>
                <a:cs typeface="Arial"/>
              </a:rPr>
              <a:t>./día desde hace 30 años.</a:t>
            </a:r>
          </a:p>
          <a:p>
            <a:pPr lvl="1">
              <a:lnSpc>
                <a:spcPct val="120000"/>
              </a:lnSpc>
            </a:pPr>
            <a:r>
              <a:rPr lang="es-ES" b="1" i="1" dirty="0">
                <a:latin typeface="Arial"/>
                <a:cs typeface="Arial"/>
              </a:rPr>
              <a:t>Bebedor ocasional </a:t>
            </a:r>
            <a:r>
              <a:rPr lang="es-ES" dirty="0">
                <a:latin typeface="Arial"/>
                <a:cs typeface="Arial"/>
              </a:rPr>
              <a:t>los fines de semana.</a:t>
            </a:r>
          </a:p>
          <a:p>
            <a:pPr lvl="1">
              <a:lnSpc>
                <a:spcPct val="120000"/>
              </a:lnSpc>
            </a:pPr>
            <a:r>
              <a:rPr lang="es-ES" b="1" i="1" dirty="0">
                <a:latin typeface="Arial"/>
                <a:cs typeface="Arial"/>
              </a:rPr>
              <a:t>Hábito sedentario</a:t>
            </a:r>
            <a:r>
              <a:rPr lang="es-ES" dirty="0">
                <a:latin typeface="Arial"/>
                <a:cs typeface="Arial"/>
              </a:rPr>
              <a:t>.</a:t>
            </a:r>
          </a:p>
          <a:p>
            <a:endParaRPr lang="es-ES" b="1"/>
          </a:p>
          <a:p>
            <a:r>
              <a:rPr lang="es-ES" b="1" dirty="0">
                <a:latin typeface="Arial"/>
                <a:cs typeface="Arial"/>
              </a:rPr>
              <a:t>Antecedentes familiares: </a:t>
            </a:r>
            <a:endParaRPr lang="es-ES" b="1" dirty="0"/>
          </a:p>
          <a:p>
            <a:pPr lvl="1">
              <a:lnSpc>
                <a:spcPct val="120000"/>
              </a:lnSpc>
            </a:pPr>
            <a:r>
              <a:rPr lang="es-ES" dirty="0">
                <a:latin typeface="Arial"/>
                <a:cs typeface="Arial"/>
              </a:rPr>
              <a:t>Padre fallecido a los 57 por un IAM. También padecía psoriasis.</a:t>
            </a:r>
          </a:p>
          <a:p>
            <a:pPr lvl="1">
              <a:lnSpc>
                <a:spcPct val="120000"/>
              </a:lnSpc>
            </a:pPr>
            <a:r>
              <a:rPr lang="es-ES" dirty="0">
                <a:latin typeface="Arial"/>
                <a:cs typeface="Arial"/>
              </a:rPr>
              <a:t>Madre obesa con DM tipo II, HTA, dislipemia y distimia.</a:t>
            </a:r>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Antecedentes personales y familiares</a:t>
            </a:r>
          </a:p>
        </p:txBody>
      </p:sp>
    </p:spTree>
    <p:extLst>
      <p:ext uri="{BB962C8B-B14F-4D97-AF65-F5344CB8AC3E}">
        <p14:creationId xmlns:p14="http://schemas.microsoft.com/office/powerpoint/2010/main" val="5143311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701475" y="1569576"/>
            <a:ext cx="10789050" cy="4732539"/>
          </a:xfrm>
        </p:spPr>
        <p:txBody>
          <a:bodyPr vert="horz" lIns="91440" tIns="45720" rIns="91440" bIns="45720" rtlCol="0" anchor="t">
            <a:normAutofit fontScale="92500" lnSpcReduction="20000"/>
          </a:bodyPr>
          <a:lstStyle/>
          <a:p>
            <a:pPr>
              <a:lnSpc>
                <a:spcPct val="150000"/>
              </a:lnSpc>
            </a:pPr>
            <a:r>
              <a:rPr lang="es-ES" b="1" dirty="0">
                <a:latin typeface="Arial"/>
                <a:cs typeface="Arial"/>
              </a:rPr>
              <a:t>Constantes:</a:t>
            </a:r>
          </a:p>
          <a:p>
            <a:pPr lvl="1">
              <a:lnSpc>
                <a:spcPct val="150000"/>
              </a:lnSpc>
            </a:pPr>
            <a:r>
              <a:rPr lang="es-ES" dirty="0">
                <a:latin typeface="Arial"/>
                <a:cs typeface="Arial"/>
              </a:rPr>
              <a:t>IMC: 35,2 kg/m2 (obeso grado II).</a:t>
            </a:r>
          </a:p>
          <a:p>
            <a:pPr lvl="1">
              <a:lnSpc>
                <a:spcPct val="150000"/>
              </a:lnSpc>
            </a:pPr>
            <a:r>
              <a:rPr lang="es-ES" dirty="0">
                <a:latin typeface="Arial"/>
                <a:cs typeface="Arial"/>
              </a:rPr>
              <a:t>Presión arterial: 149/95 </a:t>
            </a:r>
            <a:r>
              <a:rPr lang="es-ES" dirty="0" err="1">
                <a:latin typeface="Arial"/>
                <a:cs typeface="Arial"/>
              </a:rPr>
              <a:t>mmHg</a:t>
            </a:r>
            <a:r>
              <a:rPr lang="es-ES" dirty="0">
                <a:latin typeface="Arial"/>
                <a:cs typeface="Arial"/>
              </a:rPr>
              <a:t> (Media de tres determinaciones en consulta).</a:t>
            </a:r>
          </a:p>
          <a:p>
            <a:pPr lvl="1">
              <a:lnSpc>
                <a:spcPct val="150000"/>
              </a:lnSpc>
            </a:pPr>
            <a:r>
              <a:rPr lang="es-ES" dirty="0">
                <a:latin typeface="Arial"/>
                <a:cs typeface="Arial"/>
              </a:rPr>
              <a:t>Perímetro abdominal: 117 cm.</a:t>
            </a:r>
            <a:endParaRPr lang="es-ES" dirty="0"/>
          </a:p>
          <a:p>
            <a:pPr>
              <a:lnSpc>
                <a:spcPct val="150000"/>
              </a:lnSpc>
            </a:pPr>
            <a:r>
              <a:rPr lang="es-ES" b="1" dirty="0">
                <a:latin typeface="Arial"/>
                <a:cs typeface="Arial"/>
              </a:rPr>
              <a:t>Exploración física general:</a:t>
            </a:r>
          </a:p>
          <a:p>
            <a:pPr lvl="1">
              <a:lnSpc>
                <a:spcPct val="150000"/>
              </a:lnSpc>
            </a:pPr>
            <a:r>
              <a:rPr lang="es-ES" dirty="0" err="1">
                <a:latin typeface="Arial"/>
                <a:cs typeface="Arial"/>
              </a:rPr>
              <a:t>CyC</a:t>
            </a:r>
            <a:r>
              <a:rPr lang="es-ES" dirty="0">
                <a:latin typeface="Arial"/>
                <a:cs typeface="Arial"/>
              </a:rPr>
              <a:t>: sin adenopatías, tiroides normal.</a:t>
            </a:r>
          </a:p>
          <a:p>
            <a:pPr lvl="1">
              <a:lnSpc>
                <a:spcPct val="150000"/>
              </a:lnSpc>
            </a:pPr>
            <a:r>
              <a:rPr lang="es-ES" dirty="0">
                <a:latin typeface="Arial"/>
                <a:cs typeface="Arial"/>
              </a:rPr>
              <a:t>Ac: rítmico sin soplos. </a:t>
            </a:r>
            <a:endParaRPr lang="es-ES" dirty="0"/>
          </a:p>
          <a:p>
            <a:pPr lvl="1">
              <a:lnSpc>
                <a:spcPct val="150000"/>
              </a:lnSpc>
            </a:pPr>
            <a:r>
              <a:rPr lang="es-ES" dirty="0" err="1">
                <a:latin typeface="Arial"/>
                <a:cs typeface="Arial"/>
              </a:rPr>
              <a:t>Ap</a:t>
            </a:r>
            <a:r>
              <a:rPr lang="es-ES" dirty="0">
                <a:latin typeface="Arial"/>
                <a:cs typeface="Arial"/>
              </a:rPr>
              <a:t>: murmullo vesicular conservado en ambos campos pulmonares.</a:t>
            </a:r>
          </a:p>
          <a:p>
            <a:pPr lvl="1">
              <a:lnSpc>
                <a:spcPct val="150000"/>
              </a:lnSpc>
            </a:pPr>
            <a:r>
              <a:rPr lang="es-ES" dirty="0">
                <a:latin typeface="Arial"/>
                <a:cs typeface="Arial"/>
              </a:rPr>
              <a:t>Abd: blando depresible sin masas ni megalias.</a:t>
            </a:r>
          </a:p>
          <a:p>
            <a:pPr lvl="1">
              <a:lnSpc>
                <a:spcPct val="150000"/>
              </a:lnSpc>
            </a:pPr>
            <a:r>
              <a:rPr lang="es-ES" dirty="0">
                <a:latin typeface="Arial"/>
                <a:cs typeface="Arial"/>
              </a:rPr>
              <a:t>MMII: sin edemas</a:t>
            </a:r>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Exploración física</a:t>
            </a:r>
          </a:p>
        </p:txBody>
      </p:sp>
    </p:spTree>
    <p:extLst>
      <p:ext uri="{BB962C8B-B14F-4D97-AF65-F5344CB8AC3E}">
        <p14:creationId xmlns:p14="http://schemas.microsoft.com/office/powerpoint/2010/main" val="29044576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297411" y="1614363"/>
            <a:ext cx="8422046" cy="4732539"/>
          </a:xfrm>
        </p:spPr>
        <p:txBody>
          <a:bodyPr vert="horz" lIns="91440" tIns="45720" rIns="91440" bIns="45720" rtlCol="0" anchor="t">
            <a:normAutofit/>
          </a:bodyPr>
          <a:lstStyle/>
          <a:p>
            <a:pPr>
              <a:lnSpc>
                <a:spcPct val="150000"/>
              </a:lnSpc>
            </a:pPr>
            <a:r>
              <a:rPr lang="es-ES" b="1" dirty="0">
                <a:latin typeface="Arial"/>
                <a:cs typeface="Arial"/>
              </a:rPr>
              <a:t>Exploración dermatológica:</a:t>
            </a:r>
          </a:p>
          <a:p>
            <a:pPr lvl="1">
              <a:lnSpc>
                <a:spcPct val="150000"/>
              </a:lnSpc>
            </a:pPr>
            <a:r>
              <a:rPr lang="es-ES" dirty="0">
                <a:latin typeface="Arial"/>
                <a:cs typeface="Arial"/>
              </a:rPr>
              <a:t>Placas simétricas eritematosas, bien delimitadas, cubiertas por escamas plateadas. Aisladas escoriaciones por rascado.</a:t>
            </a:r>
          </a:p>
          <a:p>
            <a:pPr lvl="1">
              <a:lnSpc>
                <a:spcPct val="150000"/>
              </a:lnSpc>
            </a:pPr>
            <a:r>
              <a:rPr lang="es-ES" dirty="0">
                <a:latin typeface="Arial"/>
                <a:cs typeface="Arial"/>
              </a:rPr>
              <a:t>Afectan al tronco, espalda, nalgas, miembros superiores y miembros inferiores..</a:t>
            </a:r>
          </a:p>
          <a:p>
            <a:pPr lvl="1">
              <a:lnSpc>
                <a:spcPct val="150000"/>
              </a:lnSpc>
            </a:pPr>
            <a:r>
              <a:rPr lang="es-ES" dirty="0">
                <a:latin typeface="Arial"/>
                <a:cs typeface="Arial"/>
              </a:rPr>
              <a:t>Estimamos el BSA y está entorno al 8-10 %</a:t>
            </a:r>
          </a:p>
          <a:p>
            <a:pPr lvl="1">
              <a:lnSpc>
                <a:spcPct val="150000"/>
              </a:lnSpc>
            </a:pPr>
            <a:r>
              <a:rPr lang="es-ES" dirty="0">
                <a:latin typeface="Arial"/>
                <a:cs typeface="Arial"/>
              </a:rPr>
              <a:t>Calculamos PASI: 9 </a:t>
            </a:r>
            <a:endParaRPr lang="es-ES" dirty="0"/>
          </a:p>
          <a:p>
            <a:pPr lvl="2">
              <a:lnSpc>
                <a:spcPct val="150000"/>
              </a:lnSpc>
            </a:pPr>
            <a:r>
              <a:rPr lang="es-ES" dirty="0">
                <a:latin typeface="Arial"/>
                <a:cs typeface="Arial"/>
              </a:rPr>
              <a:t>(</a:t>
            </a:r>
            <a:r>
              <a:rPr lang="es-ES" dirty="0">
                <a:latin typeface="Arial"/>
                <a:cs typeface="Arial"/>
                <a:hlinkClick r:id="rId3"/>
              </a:rPr>
              <a:t>https://aedv.es/calculadora-pasi/#</a:t>
            </a:r>
            <a:r>
              <a:rPr lang="es-ES" dirty="0">
                <a:latin typeface="Arial"/>
                <a:cs typeface="Arial"/>
              </a:rPr>
              <a:t>)</a:t>
            </a:r>
          </a:p>
          <a:p>
            <a:pPr lvl="1">
              <a:lnSpc>
                <a:spcPct val="150000"/>
              </a:lnSpc>
            </a:pPr>
            <a:r>
              <a:rPr lang="es-ES" dirty="0">
                <a:latin typeface="Arial"/>
                <a:cs typeface="Arial"/>
              </a:rPr>
              <a:t>No usa correctamente el tratamiento tópico.</a:t>
            </a:r>
          </a:p>
          <a:p>
            <a:pPr marL="914400" lvl="2" indent="0">
              <a:lnSpc>
                <a:spcPct val="150000"/>
              </a:lnSpc>
              <a:buNone/>
            </a:pPr>
            <a:endParaRPr lang="es-ES" dirty="0"/>
          </a:p>
          <a:p>
            <a:pPr lvl="2">
              <a:lnSpc>
                <a:spcPct val="150000"/>
              </a:lnSpc>
            </a:pPr>
            <a:endParaRPr lang="es-ES" dirty="0"/>
          </a:p>
          <a:p>
            <a:pPr lvl="2">
              <a:lnSpc>
                <a:spcPct val="150000"/>
              </a:lnSpc>
            </a:pPr>
            <a:endParaRPr lang="es-ES" dirty="0"/>
          </a:p>
          <a:p>
            <a:pPr lvl="1">
              <a:lnSpc>
                <a:spcPct val="150000"/>
              </a:lnSpc>
            </a:pPr>
            <a:endParaRPr lang="es-ES" dirty="0"/>
          </a:p>
          <a:p>
            <a:pPr>
              <a:lnSpc>
                <a:spcPct val="150000"/>
              </a:lnSpc>
            </a:pPr>
            <a:endParaRPr lang="es-ES" dirty="0"/>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Exploración física</a:t>
            </a:r>
          </a:p>
        </p:txBody>
      </p:sp>
      <p:pic>
        <p:nvPicPr>
          <p:cNvPr id="11" name="Imagen 10">
            <a:extLst>
              <a:ext uri="{FF2B5EF4-FFF2-40B4-BE49-F238E27FC236}">
                <a16:creationId xmlns:a16="http://schemas.microsoft.com/office/drawing/2014/main" id="{3457D53E-234F-0AE0-C00E-3C59A4FC206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878834" y="3546099"/>
            <a:ext cx="4043756" cy="2780760"/>
          </a:xfrm>
          <a:prstGeom prst="rect">
            <a:avLst/>
          </a:prstGeom>
        </p:spPr>
      </p:pic>
      <p:pic>
        <p:nvPicPr>
          <p:cNvPr id="5" name="Picture 4" descr="http://como-curar.info/wp-content/uploads/2015/04/psoriasis-tratamiento.jpg">
            <a:extLst>
              <a:ext uri="{FF2B5EF4-FFF2-40B4-BE49-F238E27FC236}">
                <a16:creationId xmlns:a16="http://schemas.microsoft.com/office/drawing/2014/main" id="{758AA3F1-3626-D27F-1352-0E721FC75614}"/>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570" t="9170" b="35812"/>
          <a:stretch/>
        </p:blipFill>
        <p:spPr bwMode="auto">
          <a:xfrm>
            <a:off x="8767841" y="1125511"/>
            <a:ext cx="2944238" cy="220817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262199"/>
      </p:ext>
    </p:extLst>
  </p:cSld>
  <p:clrMapOvr>
    <a:masterClrMapping/>
  </p:clrMapOvr>
  <p:extLst>
    <p:ext uri="{6950BFC3-D8DA-4A85-94F7-54DA5524770B}">
      <p188:commentRel xmlns:p188="http://schemas.microsoft.com/office/powerpoint/2018/8/main" r:id="rId2"/>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vert="horz" lIns="91440" tIns="45720" rIns="91440" bIns="45720" rtlCol="0" anchor="t">
            <a:normAutofit/>
          </a:bodyPr>
          <a:lstStyle/>
          <a:p>
            <a:pPr>
              <a:lnSpc>
                <a:spcPct val="150000"/>
              </a:lnSpc>
            </a:pPr>
            <a:r>
              <a:rPr lang="es-ES" b="1" dirty="0">
                <a:latin typeface="Arial"/>
                <a:cs typeface="Arial"/>
              </a:rPr>
              <a:t>Revisión de pruebas complementarias en la historia clínica:</a:t>
            </a:r>
          </a:p>
          <a:p>
            <a:pPr lvl="1">
              <a:lnSpc>
                <a:spcPct val="100000"/>
              </a:lnSpc>
            </a:pPr>
            <a:r>
              <a:rPr lang="es-ES" dirty="0">
                <a:latin typeface="Arial"/>
                <a:cs typeface="Arial"/>
              </a:rPr>
              <a:t>Glucemia: 124 mg/dl; HbA1c: 6,2 %. </a:t>
            </a:r>
            <a:endParaRPr lang="es-ES" dirty="0"/>
          </a:p>
          <a:p>
            <a:pPr lvl="1">
              <a:lnSpc>
                <a:spcPct val="100000"/>
              </a:lnSpc>
            </a:pPr>
            <a:r>
              <a:rPr lang="es-ES" dirty="0">
                <a:latin typeface="Arial"/>
                <a:cs typeface="Arial"/>
              </a:rPr>
              <a:t>Perfil lipídico:</a:t>
            </a:r>
          </a:p>
          <a:p>
            <a:pPr lvl="2">
              <a:lnSpc>
                <a:spcPct val="100000"/>
              </a:lnSpc>
            </a:pPr>
            <a:r>
              <a:rPr lang="es-ES" dirty="0">
                <a:latin typeface="Arial"/>
                <a:cs typeface="Arial"/>
              </a:rPr>
              <a:t>Colesterol total: 193 mg/dl</a:t>
            </a:r>
          </a:p>
          <a:p>
            <a:pPr lvl="2">
              <a:lnSpc>
                <a:spcPct val="100000"/>
              </a:lnSpc>
            </a:pPr>
            <a:r>
              <a:rPr lang="es-ES" dirty="0">
                <a:latin typeface="Arial"/>
                <a:cs typeface="Arial"/>
              </a:rPr>
              <a:t>c-HDL: 38 mg/dl</a:t>
            </a:r>
          </a:p>
          <a:p>
            <a:pPr lvl="2">
              <a:lnSpc>
                <a:spcPct val="100000"/>
              </a:lnSpc>
            </a:pPr>
            <a:r>
              <a:rPr lang="es-ES" dirty="0">
                <a:latin typeface="Arial"/>
                <a:cs typeface="Arial"/>
              </a:rPr>
              <a:t>c-LDL: 118 mg/dl </a:t>
            </a:r>
            <a:endParaRPr lang="es-ES" dirty="0"/>
          </a:p>
          <a:p>
            <a:pPr lvl="2">
              <a:lnSpc>
                <a:spcPct val="100000"/>
              </a:lnSpc>
            </a:pPr>
            <a:r>
              <a:rPr lang="es-ES" dirty="0">
                <a:latin typeface="Arial"/>
                <a:cs typeface="Arial"/>
              </a:rPr>
              <a:t>Triglicéridos: 184 mg/dl</a:t>
            </a:r>
          </a:p>
          <a:p>
            <a:pPr lvl="2">
              <a:lnSpc>
                <a:spcPct val="100000"/>
              </a:lnSpc>
            </a:pPr>
            <a:r>
              <a:rPr lang="es-ES" dirty="0">
                <a:latin typeface="Arial"/>
                <a:cs typeface="Arial"/>
              </a:rPr>
              <a:t>Colesterol no HDL: 155 mg/dl</a:t>
            </a:r>
          </a:p>
          <a:p>
            <a:pPr lvl="1">
              <a:lnSpc>
                <a:spcPct val="100000"/>
              </a:lnSpc>
            </a:pPr>
            <a:r>
              <a:rPr lang="es-ES" dirty="0">
                <a:latin typeface="Arial"/>
                <a:cs typeface="Arial"/>
              </a:rPr>
              <a:t>Función renal: normal</a:t>
            </a:r>
          </a:p>
          <a:p>
            <a:pPr lvl="1">
              <a:lnSpc>
                <a:spcPct val="100000"/>
              </a:lnSpc>
            </a:pPr>
            <a:r>
              <a:rPr lang="es-ES" dirty="0">
                <a:latin typeface="Arial"/>
                <a:cs typeface="Arial"/>
              </a:rPr>
              <a:t>Transaminasas: normales</a:t>
            </a:r>
          </a:p>
          <a:p>
            <a:pPr lvl="1">
              <a:lnSpc>
                <a:spcPct val="100000"/>
              </a:lnSpc>
            </a:pPr>
            <a:r>
              <a:rPr lang="es-ES" dirty="0">
                <a:latin typeface="Arial"/>
                <a:cs typeface="Arial"/>
              </a:rPr>
              <a:t>Ionograma: normal.</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Pruebas complementarias</a:t>
            </a:r>
          </a:p>
        </p:txBody>
      </p:sp>
    </p:spTree>
    <p:extLst>
      <p:ext uri="{BB962C8B-B14F-4D97-AF65-F5344CB8AC3E}">
        <p14:creationId xmlns:p14="http://schemas.microsoft.com/office/powerpoint/2010/main" val="4162911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Pruebas complementarias</a:t>
            </a:r>
          </a:p>
        </p:txBody>
      </p:sp>
      <p:pic>
        <p:nvPicPr>
          <p:cNvPr id="6" name="Marcador de contenido 4" descr="Diagrama&#10;&#10;Descripción generada automáticamente">
            <a:extLst>
              <a:ext uri="{FF2B5EF4-FFF2-40B4-BE49-F238E27FC236}">
                <a16:creationId xmlns:a16="http://schemas.microsoft.com/office/drawing/2014/main" id="{D38E8499-98E1-7B33-8C48-7ACB68A675D3}"/>
              </a:ext>
            </a:extLst>
          </p:cNvPr>
          <p:cNvPicPr>
            <a:picLocks noChangeAspect="1"/>
          </p:cNvPicPr>
          <p:nvPr/>
        </p:nvPicPr>
        <p:blipFill rotWithShape="1">
          <a:blip r:embed="rId2">
            <a:extLst>
              <a:ext uri="{28A0092B-C50C-407E-A947-70E740481C1C}">
                <a14:useLocalDpi xmlns:a14="http://schemas.microsoft.com/office/drawing/2010/main" val="0"/>
              </a:ext>
            </a:extLst>
          </a:blip>
          <a:srcRect l="30621" r="9950"/>
          <a:stretch/>
        </p:blipFill>
        <p:spPr>
          <a:xfrm rot="5400000">
            <a:off x="3936709" y="-1609183"/>
            <a:ext cx="4594966" cy="10633578"/>
          </a:xfrm>
          <a:prstGeom prst="rect">
            <a:avLst/>
          </a:prstGeom>
        </p:spPr>
      </p:pic>
    </p:spTree>
    <p:extLst>
      <p:ext uri="{BB962C8B-B14F-4D97-AF65-F5344CB8AC3E}">
        <p14:creationId xmlns:p14="http://schemas.microsoft.com/office/powerpoint/2010/main" val="3796450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a:normAutofit/>
          </a:bodyPr>
          <a:lstStyle/>
          <a:p>
            <a:pPr lvl="1">
              <a:lnSpc>
                <a:spcPct val="150000"/>
              </a:lnSpc>
            </a:pPr>
            <a:r>
              <a:rPr lang="es-ES"/>
              <a:t>Psoriasis moderada – grave</a:t>
            </a:r>
          </a:p>
          <a:p>
            <a:pPr lvl="1">
              <a:lnSpc>
                <a:spcPct val="150000"/>
              </a:lnSpc>
            </a:pPr>
            <a:r>
              <a:rPr lang="es-ES"/>
              <a:t>TA con mal control</a:t>
            </a:r>
          </a:p>
          <a:p>
            <a:pPr lvl="1">
              <a:lnSpc>
                <a:spcPct val="150000"/>
              </a:lnSpc>
            </a:pPr>
            <a:r>
              <a:rPr lang="es-ES"/>
              <a:t>Dislipemia</a:t>
            </a:r>
          </a:p>
          <a:p>
            <a:pPr lvl="1">
              <a:lnSpc>
                <a:spcPct val="150000"/>
              </a:lnSpc>
            </a:pPr>
            <a:r>
              <a:rPr lang="es-ES"/>
              <a:t>Obesidad</a:t>
            </a:r>
          </a:p>
          <a:p>
            <a:pPr lvl="1">
              <a:lnSpc>
                <a:spcPct val="150000"/>
              </a:lnSpc>
            </a:pPr>
            <a:r>
              <a:rPr lang="es-ES"/>
              <a:t>Sedentarismo</a:t>
            </a:r>
          </a:p>
          <a:p>
            <a:pPr lvl="1">
              <a:lnSpc>
                <a:spcPct val="150000"/>
              </a:lnSpc>
            </a:pPr>
            <a:r>
              <a:rPr lang="es-ES"/>
              <a:t>Prediabetes</a:t>
            </a:r>
          </a:p>
          <a:p>
            <a:pPr lvl="1">
              <a:lnSpc>
                <a:spcPct val="150000"/>
              </a:lnSpc>
            </a:pPr>
            <a:r>
              <a:rPr lang="es-ES"/>
              <a:t>Síndrome metabólico</a:t>
            </a:r>
          </a:p>
          <a:p>
            <a:pPr lvl="1">
              <a:lnSpc>
                <a:spcPct val="150000"/>
              </a:lnSpc>
            </a:pPr>
            <a:r>
              <a:rPr lang="es-ES"/>
              <a:t>Tabaquismo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Problemas de nuestro paciente</a:t>
            </a:r>
          </a:p>
        </p:txBody>
      </p:sp>
      <p:pic>
        <p:nvPicPr>
          <p:cNvPr id="9" name="Imagen 8" descr="Icono&#10;&#10;Descripción generada automáticamente">
            <a:extLst>
              <a:ext uri="{FF2B5EF4-FFF2-40B4-BE49-F238E27FC236}">
                <a16:creationId xmlns:a16="http://schemas.microsoft.com/office/drawing/2014/main" id="{0DBA492C-0373-75B3-8D39-DBD8C0D32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736" y="2009939"/>
            <a:ext cx="2989976" cy="2989976"/>
          </a:xfrm>
          <a:prstGeom prst="rect">
            <a:avLst/>
          </a:prstGeom>
        </p:spPr>
      </p:pic>
    </p:spTree>
    <p:extLst>
      <p:ext uri="{BB962C8B-B14F-4D97-AF65-F5344CB8AC3E}">
        <p14:creationId xmlns:p14="http://schemas.microsoft.com/office/powerpoint/2010/main" val="29850723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vert="horz" lIns="91440" tIns="45720" rIns="91440" bIns="45720" rtlCol="0" anchor="t">
            <a:normAutofit fontScale="92500" lnSpcReduction="20000"/>
          </a:bodyPr>
          <a:lstStyle/>
          <a:p>
            <a:pPr lvl="1">
              <a:lnSpc>
                <a:spcPct val="150000"/>
              </a:lnSpc>
            </a:pPr>
            <a:r>
              <a:rPr lang="es-ES" dirty="0">
                <a:latin typeface="Arial"/>
                <a:cs typeface="Arial"/>
              </a:rPr>
              <a:t>Psoriasis moderada – grave</a:t>
            </a:r>
          </a:p>
          <a:p>
            <a:pPr lvl="2">
              <a:lnSpc>
                <a:spcPct val="150000"/>
              </a:lnSpc>
            </a:pPr>
            <a:r>
              <a:rPr lang="es-ES" dirty="0">
                <a:latin typeface="Arial"/>
                <a:cs typeface="Arial"/>
              </a:rPr>
              <a:t>Planteamos cambio de tratamiento tópico a </a:t>
            </a:r>
            <a:r>
              <a:rPr lang="es-ES" dirty="0" err="1">
                <a:latin typeface="Arial"/>
                <a:cs typeface="Arial"/>
              </a:rPr>
              <a:t>calcipotriol</a:t>
            </a:r>
            <a:r>
              <a:rPr lang="es-ES" dirty="0">
                <a:latin typeface="Arial"/>
                <a:cs typeface="Arial"/>
              </a:rPr>
              <a:t>/betametasona crema</a:t>
            </a:r>
          </a:p>
          <a:p>
            <a:pPr lvl="2">
              <a:lnSpc>
                <a:spcPct val="150000"/>
              </a:lnSpc>
            </a:pPr>
            <a:r>
              <a:rPr lang="es-ES" dirty="0">
                <a:latin typeface="Arial"/>
                <a:cs typeface="Arial"/>
              </a:rPr>
              <a:t>Realizamos una interconsulta a Dermatología por la severidad de la afectación ( PASI: 9 BSA: 9 %) </a:t>
            </a:r>
            <a:endParaRPr lang="es-ES" dirty="0"/>
          </a:p>
          <a:p>
            <a:pPr lvl="1">
              <a:lnSpc>
                <a:spcPct val="150000"/>
              </a:lnSpc>
            </a:pPr>
            <a:r>
              <a:rPr lang="es-ES" dirty="0">
                <a:solidFill>
                  <a:schemeClr val="accent2">
                    <a:lumMod val="40000"/>
                    <a:lumOff val="60000"/>
                  </a:schemeClr>
                </a:solidFill>
                <a:latin typeface="Arial"/>
                <a:cs typeface="Arial"/>
              </a:rPr>
              <a:t>TA con mal control</a:t>
            </a:r>
          </a:p>
          <a:p>
            <a:pPr lvl="1">
              <a:lnSpc>
                <a:spcPct val="150000"/>
              </a:lnSpc>
            </a:pPr>
            <a:r>
              <a:rPr lang="es-ES" dirty="0">
                <a:solidFill>
                  <a:schemeClr val="accent2">
                    <a:lumMod val="40000"/>
                    <a:lumOff val="60000"/>
                  </a:schemeClr>
                </a:solidFill>
                <a:latin typeface="Arial"/>
                <a:cs typeface="Arial"/>
              </a:rPr>
              <a:t>Dislipemia</a:t>
            </a:r>
          </a:p>
          <a:p>
            <a:pPr lvl="1">
              <a:lnSpc>
                <a:spcPct val="150000"/>
              </a:lnSpc>
            </a:pPr>
            <a:r>
              <a:rPr lang="es-ES" dirty="0">
                <a:solidFill>
                  <a:schemeClr val="accent2">
                    <a:lumMod val="40000"/>
                    <a:lumOff val="60000"/>
                  </a:schemeClr>
                </a:solidFill>
                <a:latin typeface="Arial"/>
                <a:cs typeface="Arial"/>
              </a:rPr>
              <a:t>Obesidad</a:t>
            </a:r>
          </a:p>
          <a:p>
            <a:pPr lvl="1">
              <a:lnSpc>
                <a:spcPct val="150000"/>
              </a:lnSpc>
            </a:pPr>
            <a:r>
              <a:rPr lang="es-ES" dirty="0">
                <a:solidFill>
                  <a:schemeClr val="accent2">
                    <a:lumMod val="40000"/>
                    <a:lumOff val="60000"/>
                  </a:schemeClr>
                </a:solidFill>
                <a:latin typeface="Arial"/>
                <a:cs typeface="Arial"/>
              </a:rPr>
              <a:t>Sedentarismo</a:t>
            </a:r>
          </a:p>
          <a:p>
            <a:pPr lvl="1">
              <a:lnSpc>
                <a:spcPct val="150000"/>
              </a:lnSpc>
            </a:pPr>
            <a:r>
              <a:rPr lang="es-ES" dirty="0">
                <a:solidFill>
                  <a:schemeClr val="accent2">
                    <a:lumMod val="40000"/>
                    <a:lumOff val="60000"/>
                  </a:schemeClr>
                </a:solidFill>
                <a:latin typeface="Arial"/>
                <a:cs typeface="Arial"/>
              </a:rPr>
              <a:t>Prediabetes</a:t>
            </a:r>
          </a:p>
          <a:p>
            <a:pPr lvl="1">
              <a:lnSpc>
                <a:spcPct val="150000"/>
              </a:lnSpc>
            </a:pPr>
            <a:r>
              <a:rPr lang="es-ES" dirty="0">
                <a:solidFill>
                  <a:schemeClr val="accent2">
                    <a:lumMod val="40000"/>
                    <a:lumOff val="60000"/>
                  </a:schemeClr>
                </a:solidFill>
                <a:latin typeface="Arial"/>
                <a:cs typeface="Arial"/>
              </a:rPr>
              <a:t>Síndrome metabólico</a:t>
            </a:r>
          </a:p>
          <a:p>
            <a:pPr lvl="1">
              <a:lnSpc>
                <a:spcPct val="150000"/>
              </a:lnSpc>
            </a:pPr>
            <a:r>
              <a:rPr lang="es-ES" dirty="0">
                <a:solidFill>
                  <a:schemeClr val="accent2">
                    <a:lumMod val="40000"/>
                    <a:lumOff val="60000"/>
                  </a:schemeClr>
                </a:solidFill>
                <a:latin typeface="Arial"/>
                <a:cs typeface="Arial"/>
              </a:rPr>
              <a:t>Tabaquismo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Problemas</a:t>
            </a:r>
          </a:p>
        </p:txBody>
      </p:sp>
    </p:spTree>
    <p:extLst>
      <p:ext uri="{BB962C8B-B14F-4D97-AF65-F5344CB8AC3E}">
        <p14:creationId xmlns:p14="http://schemas.microsoft.com/office/powerpoint/2010/main" val="13254072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a:normAutofit/>
          </a:bodyPr>
          <a:lstStyle/>
          <a:p>
            <a:pPr lvl="1">
              <a:lnSpc>
                <a:spcPct val="150000"/>
              </a:lnSpc>
            </a:pPr>
            <a:r>
              <a:rPr lang="es-ES">
                <a:solidFill>
                  <a:schemeClr val="accent2">
                    <a:lumMod val="40000"/>
                    <a:lumOff val="60000"/>
                  </a:schemeClr>
                </a:solidFill>
              </a:rPr>
              <a:t>Psoriasis moderada – grave</a:t>
            </a:r>
          </a:p>
          <a:p>
            <a:pPr lvl="1">
              <a:lnSpc>
                <a:spcPct val="150000"/>
              </a:lnSpc>
            </a:pPr>
            <a:r>
              <a:rPr lang="es-ES"/>
              <a:t>TA con mal control</a:t>
            </a:r>
          </a:p>
          <a:p>
            <a:pPr lvl="1">
              <a:lnSpc>
                <a:spcPct val="150000"/>
              </a:lnSpc>
            </a:pPr>
            <a:r>
              <a:rPr lang="es-ES">
                <a:solidFill>
                  <a:schemeClr val="accent2">
                    <a:lumMod val="40000"/>
                    <a:lumOff val="60000"/>
                  </a:schemeClr>
                </a:solidFill>
              </a:rPr>
              <a:t>Dislipemia</a:t>
            </a:r>
          </a:p>
          <a:p>
            <a:pPr lvl="1">
              <a:lnSpc>
                <a:spcPct val="150000"/>
              </a:lnSpc>
            </a:pPr>
            <a:r>
              <a:rPr lang="es-ES">
                <a:solidFill>
                  <a:schemeClr val="accent2">
                    <a:lumMod val="40000"/>
                    <a:lumOff val="60000"/>
                  </a:schemeClr>
                </a:solidFill>
              </a:rPr>
              <a:t>Obesidad</a:t>
            </a:r>
          </a:p>
          <a:p>
            <a:pPr lvl="1">
              <a:lnSpc>
                <a:spcPct val="150000"/>
              </a:lnSpc>
            </a:pPr>
            <a:r>
              <a:rPr lang="es-ES">
                <a:solidFill>
                  <a:schemeClr val="accent2">
                    <a:lumMod val="40000"/>
                    <a:lumOff val="60000"/>
                  </a:schemeClr>
                </a:solidFill>
              </a:rPr>
              <a:t>Sedentarismo</a:t>
            </a:r>
          </a:p>
          <a:p>
            <a:pPr lvl="1">
              <a:lnSpc>
                <a:spcPct val="150000"/>
              </a:lnSpc>
            </a:pPr>
            <a:r>
              <a:rPr lang="es-ES">
                <a:solidFill>
                  <a:schemeClr val="accent2">
                    <a:lumMod val="40000"/>
                    <a:lumOff val="60000"/>
                  </a:schemeClr>
                </a:solidFill>
              </a:rPr>
              <a:t>Prediabetes</a:t>
            </a:r>
          </a:p>
          <a:p>
            <a:pPr lvl="1">
              <a:lnSpc>
                <a:spcPct val="150000"/>
              </a:lnSpc>
            </a:pPr>
            <a:r>
              <a:rPr lang="es-ES">
                <a:solidFill>
                  <a:schemeClr val="accent2">
                    <a:lumMod val="40000"/>
                    <a:lumOff val="60000"/>
                  </a:schemeClr>
                </a:solidFill>
              </a:rPr>
              <a:t>Síndrome metabólico</a:t>
            </a:r>
          </a:p>
          <a:p>
            <a:pPr lvl="1">
              <a:lnSpc>
                <a:spcPct val="150000"/>
              </a:lnSpc>
            </a:pPr>
            <a:r>
              <a:rPr lang="es-ES">
                <a:solidFill>
                  <a:schemeClr val="accent2">
                    <a:lumMod val="40000"/>
                    <a:lumOff val="60000"/>
                  </a:schemeClr>
                </a:solidFill>
              </a:rPr>
              <a:t>Tabaquismo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Problemas</a:t>
            </a:r>
          </a:p>
        </p:txBody>
      </p:sp>
    </p:spTree>
    <p:extLst>
      <p:ext uri="{BB962C8B-B14F-4D97-AF65-F5344CB8AC3E}">
        <p14:creationId xmlns:p14="http://schemas.microsoft.com/office/powerpoint/2010/main" val="192072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DD3BD216-19B0-E899-9CEE-F8F2DD5CF8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6130" y="2615489"/>
            <a:ext cx="1993820" cy="1983798"/>
          </a:xfrm>
          <a:prstGeom prst="rect">
            <a:avLst/>
          </a:prstGeom>
        </p:spPr>
      </p:pic>
      <p:pic>
        <p:nvPicPr>
          <p:cNvPr id="3" name="Gráfico 2">
            <a:extLst>
              <a:ext uri="{FF2B5EF4-FFF2-40B4-BE49-F238E27FC236}">
                <a16:creationId xmlns:a16="http://schemas.microsoft.com/office/drawing/2014/main" id="{48A801A2-DC80-374C-7384-E96344A7D6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70400" y="2554615"/>
            <a:ext cx="1993820" cy="1983798"/>
          </a:xfrm>
          <a:prstGeom prst="rect">
            <a:avLst/>
          </a:prstGeom>
        </p:spPr>
      </p:pic>
      <p:sp>
        <p:nvSpPr>
          <p:cNvPr id="4" name="Título 3">
            <a:extLst>
              <a:ext uri="{FF2B5EF4-FFF2-40B4-BE49-F238E27FC236}">
                <a16:creationId xmlns:a16="http://schemas.microsoft.com/office/drawing/2014/main" id="{80D94165-3B10-479B-C578-0B8092CCFAF2}"/>
              </a:ext>
            </a:extLst>
          </p:cNvPr>
          <p:cNvSpPr>
            <a:spLocks noGrp="1"/>
          </p:cNvSpPr>
          <p:nvPr>
            <p:ph type="title"/>
          </p:nvPr>
        </p:nvSpPr>
        <p:spPr>
          <a:xfrm>
            <a:off x="1702495" y="348066"/>
            <a:ext cx="8198217" cy="565035"/>
          </a:xfrm>
        </p:spPr>
        <p:txBody>
          <a:bodyPr/>
          <a:lstStyle/>
          <a:p>
            <a:r>
              <a:rPr lang="es-ES"/>
              <a:t>A menudo, la </a:t>
            </a:r>
            <a:r>
              <a:rPr lang="es-ES" err="1"/>
              <a:t>APs</a:t>
            </a:r>
            <a:r>
              <a:rPr lang="es-ES"/>
              <a:t> no está diagnosticada</a:t>
            </a:r>
            <a:r>
              <a:rPr lang="es-ES" baseline="30000"/>
              <a:t>3</a:t>
            </a:r>
          </a:p>
        </p:txBody>
      </p:sp>
      <p:sp>
        <p:nvSpPr>
          <p:cNvPr id="5" name="Marcador de contenido 5">
            <a:extLst>
              <a:ext uri="{FF2B5EF4-FFF2-40B4-BE49-F238E27FC236}">
                <a16:creationId xmlns:a16="http://schemas.microsoft.com/office/drawing/2014/main" id="{6E26E91D-8883-F3EA-848D-BCA8BADFED56}"/>
              </a:ext>
            </a:extLst>
          </p:cNvPr>
          <p:cNvSpPr>
            <a:spLocks noGrp="1"/>
          </p:cNvSpPr>
          <p:nvPr>
            <p:ph idx="1"/>
          </p:nvPr>
        </p:nvSpPr>
        <p:spPr>
          <a:xfrm>
            <a:off x="753468" y="1756148"/>
            <a:ext cx="11109605" cy="441173"/>
          </a:xfrm>
        </p:spPr>
        <p:txBody>
          <a:bodyPr>
            <a:normAutofit/>
          </a:bodyPr>
          <a:lstStyle/>
          <a:p>
            <a:pPr>
              <a:lnSpc>
                <a:spcPct val="107000"/>
              </a:lnSpc>
              <a:spcAft>
                <a:spcPts val="1067"/>
              </a:spcAft>
            </a:pPr>
            <a:r>
              <a:rPr lang="es-ES">
                <a:latin typeface="Arial" panose="020B0604020202020204" pitchFamily="34" charset="0"/>
                <a:ea typeface="Calibri" panose="020F0502020204030204" pitchFamily="34" charset="0"/>
                <a:cs typeface="Times New Roman" panose="02020603050405020304" pitchFamily="18" charset="0"/>
              </a:rPr>
              <a:t>Entre 949 pacientes con psoriasis de la clínica dermatológica, evaluados por reumatólogos</a:t>
            </a:r>
            <a:r>
              <a:rPr lang="es-ES" baseline="30000">
                <a:ea typeface="Calibri" panose="020F0502020204030204" pitchFamily="34" charset="0"/>
                <a:cs typeface="Times New Roman" panose="02020603050405020304" pitchFamily="18" charset="0"/>
              </a:rPr>
              <a:t>3</a:t>
            </a:r>
            <a:endParaRPr lang="es-ES">
              <a:latin typeface="Calibri" panose="020F0502020204030204" pitchFamily="34" charset="0"/>
              <a:ea typeface="Calibri" panose="020F0502020204030204" pitchFamily="34" charset="0"/>
              <a:cs typeface="Times New Roman" panose="02020603050405020304" pitchFamily="18" charset="0"/>
            </a:endParaRPr>
          </a:p>
        </p:txBody>
      </p:sp>
      <p:sp>
        <p:nvSpPr>
          <p:cNvPr id="6" name="Marcador de contenido 6">
            <a:extLst>
              <a:ext uri="{FF2B5EF4-FFF2-40B4-BE49-F238E27FC236}">
                <a16:creationId xmlns:a16="http://schemas.microsoft.com/office/drawing/2014/main" id="{57BD0980-C720-F681-1207-A2F91E44E01D}"/>
              </a:ext>
            </a:extLst>
          </p:cNvPr>
          <p:cNvSpPr>
            <a:spLocks noGrp="1"/>
          </p:cNvSpPr>
          <p:nvPr>
            <p:ph type="body" sz="quarter" idx="13"/>
          </p:nvPr>
        </p:nvSpPr>
        <p:spPr>
          <a:xfrm>
            <a:off x="348344" y="6000538"/>
            <a:ext cx="8198216" cy="805484"/>
          </a:xfrm>
        </p:spPr>
        <p:txBody>
          <a:bodyPr>
            <a:noAutofit/>
          </a:bodyPr>
          <a:lstStyle/>
          <a:p>
            <a:pPr>
              <a:lnSpc>
                <a:spcPct val="100000"/>
              </a:lnSpc>
              <a:spcBef>
                <a:spcPts val="0"/>
              </a:spcBef>
            </a:pPr>
            <a:r>
              <a:rPr lang="es-ES" sz="1000" err="1">
                <a:solidFill>
                  <a:schemeClr val="tx1">
                    <a:lumMod val="50000"/>
                    <a:lumOff val="50000"/>
                  </a:schemeClr>
                </a:solidFill>
                <a:latin typeface="+mn-lt"/>
              </a:rPr>
              <a:t>APs</a:t>
            </a:r>
            <a:r>
              <a:rPr lang="es-ES" sz="1000">
                <a:solidFill>
                  <a:schemeClr val="tx1">
                    <a:lumMod val="50000"/>
                    <a:lumOff val="50000"/>
                  </a:schemeClr>
                </a:solidFill>
                <a:latin typeface="+mn-lt"/>
              </a:rPr>
              <a:t>: artritis psoriásica.</a:t>
            </a:r>
          </a:p>
          <a:p>
            <a:pPr>
              <a:lnSpc>
                <a:spcPct val="100000"/>
              </a:lnSpc>
              <a:spcBef>
                <a:spcPts val="0"/>
              </a:spcBef>
            </a:pPr>
            <a:r>
              <a:rPr lang="es-ES" sz="1000" b="1">
                <a:solidFill>
                  <a:schemeClr val="tx1">
                    <a:lumMod val="50000"/>
                    <a:lumOff val="50000"/>
                  </a:schemeClr>
                </a:solidFill>
                <a:latin typeface="+mn-lt"/>
              </a:rPr>
              <a:t>3. </a:t>
            </a:r>
            <a:r>
              <a:rPr lang="es-ES" sz="1000">
                <a:solidFill>
                  <a:schemeClr val="tx1">
                    <a:lumMod val="50000"/>
                    <a:lumOff val="50000"/>
                  </a:schemeClr>
                </a:solidFill>
                <a:latin typeface="+mn-lt"/>
              </a:rPr>
              <a:t>Mease P.J, et al.  </a:t>
            </a:r>
            <a:r>
              <a:rPr lang="es-ES" sz="1000" err="1">
                <a:solidFill>
                  <a:schemeClr val="tx1">
                    <a:lumMod val="50000"/>
                    <a:lumOff val="50000"/>
                  </a:schemeClr>
                </a:solidFill>
                <a:latin typeface="+mn-lt"/>
              </a:rPr>
              <a:t>Managing</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Patients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with</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Disease</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The</a:t>
            </a:r>
            <a:r>
              <a:rPr lang="es-ES" sz="1000">
                <a:solidFill>
                  <a:schemeClr val="tx1">
                    <a:lumMod val="50000"/>
                    <a:lumOff val="50000"/>
                  </a:schemeClr>
                </a:solidFill>
                <a:latin typeface="+mn-lt"/>
              </a:rPr>
              <a:t> Diagnosis and </a:t>
            </a:r>
            <a:r>
              <a:rPr lang="es-ES" sz="1000" err="1">
                <a:solidFill>
                  <a:schemeClr val="tx1">
                    <a:lumMod val="50000"/>
                    <a:lumOff val="50000"/>
                  </a:schemeClr>
                </a:solidFill>
                <a:latin typeface="+mn-lt"/>
              </a:rPr>
              <a:t>Pharmacologic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Treatment</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of</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Psoriatic</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Arthritis</a:t>
            </a:r>
            <a:r>
              <a:rPr lang="es-ES" sz="1000">
                <a:solidFill>
                  <a:schemeClr val="tx1">
                    <a:lumMod val="50000"/>
                    <a:lumOff val="50000"/>
                  </a:schemeClr>
                </a:solidFill>
                <a:latin typeface="+mn-lt"/>
              </a:rPr>
              <a:t> in </a:t>
            </a:r>
            <a:r>
              <a:rPr lang="es-ES" sz="1000" err="1">
                <a:solidFill>
                  <a:schemeClr val="tx1">
                    <a:lumMod val="50000"/>
                    <a:lumOff val="50000"/>
                  </a:schemeClr>
                </a:solidFill>
                <a:latin typeface="+mn-lt"/>
              </a:rPr>
              <a:t>Patients</a:t>
            </a:r>
            <a:r>
              <a:rPr lang="es-ES" sz="1000">
                <a:solidFill>
                  <a:schemeClr val="tx1">
                    <a:lumMod val="50000"/>
                    <a:lumOff val="50000"/>
                  </a:schemeClr>
                </a:solidFill>
                <a:latin typeface="+mn-lt"/>
              </a:rPr>
              <a:t> </a:t>
            </a:r>
            <a:r>
              <a:rPr lang="es-ES" sz="1000" err="1">
                <a:solidFill>
                  <a:schemeClr val="tx1">
                    <a:lumMod val="50000"/>
                    <a:lumOff val="50000"/>
                  </a:schemeClr>
                </a:solidFill>
                <a:latin typeface="+mn-lt"/>
              </a:rPr>
              <a:t>with</a:t>
            </a:r>
            <a:r>
              <a:rPr lang="es-ES" sz="1000">
                <a:solidFill>
                  <a:schemeClr val="tx1">
                    <a:lumMod val="50000"/>
                    <a:lumOff val="50000"/>
                  </a:schemeClr>
                </a:solidFill>
                <a:latin typeface="+mn-lt"/>
              </a:rPr>
              <a:t> Psoriasis. </a:t>
            </a:r>
            <a:r>
              <a:rPr lang="es-ES" sz="1000" err="1">
                <a:solidFill>
                  <a:schemeClr val="tx1">
                    <a:lumMod val="50000"/>
                    <a:lumOff val="50000"/>
                  </a:schemeClr>
                </a:solidFill>
                <a:latin typeface="+mn-lt"/>
              </a:rPr>
              <a:t>Drugs</a:t>
            </a:r>
            <a:r>
              <a:rPr lang="es-ES" sz="1000">
                <a:solidFill>
                  <a:schemeClr val="tx1">
                    <a:lumMod val="50000"/>
                    <a:lumOff val="50000"/>
                  </a:schemeClr>
                </a:solidFill>
                <a:latin typeface="+mn-lt"/>
              </a:rPr>
              <a:t> (2014) 74:423–441.</a:t>
            </a:r>
          </a:p>
          <a:p>
            <a:pPr>
              <a:lnSpc>
                <a:spcPct val="100000"/>
              </a:lnSpc>
              <a:spcBef>
                <a:spcPts val="0"/>
              </a:spcBef>
            </a:pPr>
            <a:endParaRPr lang="es-ES" sz="1000">
              <a:solidFill>
                <a:schemeClr val="tx1">
                  <a:lumMod val="50000"/>
                  <a:lumOff val="50000"/>
                </a:schemeClr>
              </a:solidFill>
              <a:latin typeface="+mn-lt"/>
            </a:endParaRPr>
          </a:p>
        </p:txBody>
      </p:sp>
      <p:sp>
        <p:nvSpPr>
          <p:cNvPr id="7" name="Marcador de contenido 3">
            <a:extLst>
              <a:ext uri="{FF2B5EF4-FFF2-40B4-BE49-F238E27FC236}">
                <a16:creationId xmlns:a16="http://schemas.microsoft.com/office/drawing/2014/main" id="{35AAB316-868E-7D45-5132-226E9AE992E7}"/>
              </a:ext>
            </a:extLst>
          </p:cNvPr>
          <p:cNvSpPr txBox="1">
            <a:spLocks/>
          </p:cNvSpPr>
          <p:nvPr/>
        </p:nvSpPr>
        <p:spPr>
          <a:xfrm>
            <a:off x="2406512" y="4464930"/>
            <a:ext cx="2880000" cy="558800"/>
          </a:xfrm>
          <a:prstGeom prst="rect">
            <a:avLst/>
          </a:prstGeom>
        </p:spPr>
        <p:txBody>
          <a:bodyPr vert="horz" wrap="square" lIns="121917" tIns="60958" rIns="121917" bIns="60958"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93959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BA9E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46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525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395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2100" b="1" i="0" u="none" strike="noStrike" kern="1200" cap="none" spc="0" normalizeH="0" baseline="0" noProof="0">
                <a:ln>
                  <a:noFill/>
                </a:ln>
                <a:solidFill>
                  <a:schemeClr val="tx2"/>
                </a:solidFill>
                <a:effectLst/>
                <a:uLnTx/>
                <a:uFillTx/>
                <a:latin typeface="Calibri"/>
                <a:ea typeface="+mn-ea"/>
                <a:cs typeface="+mn-cs"/>
              </a:rPr>
              <a:t>Presentaban APs</a:t>
            </a:r>
            <a:r>
              <a:rPr kumimoji="0" lang="es-ES" sz="2100" b="1" i="0" u="none" strike="noStrike" kern="1200" cap="none" spc="0" normalizeH="0" baseline="30000" noProof="0">
                <a:ln>
                  <a:noFill/>
                </a:ln>
                <a:solidFill>
                  <a:schemeClr val="tx2"/>
                </a:solidFill>
                <a:effectLst/>
                <a:uLnTx/>
                <a:uFillTx/>
                <a:latin typeface="Calibri"/>
                <a:ea typeface="+mn-ea"/>
                <a:cs typeface="+mn-cs"/>
              </a:rPr>
              <a:t>3</a:t>
            </a:r>
          </a:p>
        </p:txBody>
      </p:sp>
      <p:sp>
        <p:nvSpPr>
          <p:cNvPr id="8" name="Marcador de contenido 3">
            <a:extLst>
              <a:ext uri="{FF2B5EF4-FFF2-40B4-BE49-F238E27FC236}">
                <a16:creationId xmlns:a16="http://schemas.microsoft.com/office/drawing/2014/main" id="{8E1051E7-5269-0038-AE29-5A50735AD8C5}"/>
              </a:ext>
            </a:extLst>
          </p:cNvPr>
          <p:cNvSpPr txBox="1">
            <a:spLocks/>
          </p:cNvSpPr>
          <p:nvPr/>
        </p:nvSpPr>
        <p:spPr>
          <a:xfrm>
            <a:off x="7516895" y="3091172"/>
            <a:ext cx="1566266" cy="1163332"/>
          </a:xfrm>
          <a:prstGeom prst="rect">
            <a:avLst/>
          </a:prstGeom>
        </p:spPr>
        <p:txBody>
          <a:bodyPr vert="horz" wrap="square" lIns="121917" tIns="60958" rIns="121917" bIns="60958"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93959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BA9E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6467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525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395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defRPr/>
            </a:pPr>
            <a:r>
              <a:rPr kumimoji="0" lang="es-ES" sz="5300" b="1" i="0" u="none" strike="noStrike" kern="1200" cap="none" spc="0" normalizeH="0" baseline="0" noProof="0" dirty="0">
                <a:ln>
                  <a:noFill/>
                </a:ln>
                <a:solidFill>
                  <a:schemeClr val="tx2">
                    <a:lumMod val="50000"/>
                  </a:schemeClr>
                </a:solidFill>
                <a:effectLst/>
                <a:uLnTx/>
                <a:uFillTx/>
                <a:latin typeface="Calibri"/>
                <a:ea typeface="+mn-ea"/>
                <a:cs typeface="+mn-cs"/>
              </a:rPr>
              <a:t>41</a:t>
            </a:r>
            <a:r>
              <a:rPr lang="es-ES" sz="5300" b="1" dirty="0">
                <a:solidFill>
                  <a:schemeClr val="tx2">
                    <a:lumMod val="50000"/>
                  </a:schemeClr>
                </a:solidFill>
                <a:latin typeface="Calibri"/>
              </a:rPr>
              <a:t> </a:t>
            </a:r>
            <a:r>
              <a:rPr kumimoji="0" lang="es-ES" sz="5300" b="1" i="0" u="none" strike="noStrike" kern="1200" cap="none" spc="0" normalizeH="0" baseline="0" noProof="0" dirty="0">
                <a:ln>
                  <a:noFill/>
                </a:ln>
                <a:solidFill>
                  <a:schemeClr val="tx2">
                    <a:lumMod val="50000"/>
                  </a:schemeClr>
                </a:solidFill>
                <a:effectLst/>
                <a:uLnTx/>
                <a:uFillTx/>
                <a:latin typeface="Calibri"/>
                <a:ea typeface="+mn-ea"/>
                <a:cs typeface="+mn-cs"/>
              </a:rPr>
              <a:t>%</a:t>
            </a:r>
            <a:br>
              <a:rPr lang="es-ES" sz="5300" b="1" i="0" u="none" strike="noStrike" kern="1200" cap="none" spc="0" normalizeH="0" baseline="0" noProof="0" dirty="0">
                <a:ln>
                  <a:noFill/>
                </a:ln>
                <a:effectLst/>
                <a:uLnTx/>
                <a:uFillTx/>
                <a:latin typeface="Calibri"/>
              </a:rPr>
            </a:br>
            <a:endParaRPr kumimoji="0" lang="es-ES" sz="2100" b="1" i="0" u="none" strike="noStrike" kern="1200" cap="none" spc="0" normalizeH="0" baseline="30000" noProof="0">
              <a:ln>
                <a:noFill/>
              </a:ln>
              <a:solidFill>
                <a:schemeClr val="tx2"/>
              </a:solidFill>
              <a:effectLst/>
              <a:uLnTx/>
              <a:uFillTx/>
              <a:latin typeface="Calibri"/>
              <a:ea typeface="+mn-ea"/>
              <a:cs typeface="+mn-cs"/>
            </a:endParaRPr>
          </a:p>
        </p:txBody>
      </p:sp>
      <p:pic>
        <p:nvPicPr>
          <p:cNvPr id="9" name="Gráfico 8">
            <a:extLst>
              <a:ext uri="{FF2B5EF4-FFF2-40B4-BE49-F238E27FC236}">
                <a16:creationId xmlns:a16="http://schemas.microsoft.com/office/drawing/2014/main" id="{7D42E076-363E-7E38-3408-CAFCC468BC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9463" y="3186145"/>
            <a:ext cx="1762189" cy="703536"/>
          </a:xfrm>
          <a:prstGeom prst="rect">
            <a:avLst/>
          </a:prstGeom>
        </p:spPr>
      </p:pic>
      <p:sp>
        <p:nvSpPr>
          <p:cNvPr id="10" name="CuadroTexto 9">
            <a:extLst>
              <a:ext uri="{FF2B5EF4-FFF2-40B4-BE49-F238E27FC236}">
                <a16:creationId xmlns:a16="http://schemas.microsoft.com/office/drawing/2014/main" id="{1B6D076E-F008-6041-CD86-369461692026}"/>
              </a:ext>
            </a:extLst>
          </p:cNvPr>
          <p:cNvSpPr txBox="1"/>
          <p:nvPr/>
        </p:nvSpPr>
        <p:spPr>
          <a:xfrm>
            <a:off x="3028805" y="3040368"/>
            <a:ext cx="1635415" cy="923330"/>
          </a:xfrm>
          <a:prstGeom prst="rect">
            <a:avLst/>
          </a:prstGeom>
          <a:noFill/>
        </p:spPr>
        <p:txBody>
          <a:bodyPr wrap="square" lIns="91440" tIns="45720" rIns="91440" bIns="45720" anchor="t">
            <a:spAutoFit/>
          </a:bodyPr>
          <a:lstStyle/>
          <a:p>
            <a:r>
              <a:rPr kumimoji="0" lang="es-ES" sz="5400" b="1" i="0" u="none" strike="noStrike" kern="1200" cap="none" spc="0" normalizeH="0" baseline="0" noProof="0" dirty="0">
                <a:ln>
                  <a:noFill/>
                </a:ln>
                <a:solidFill>
                  <a:schemeClr val="tx2">
                    <a:lumMod val="50000"/>
                  </a:schemeClr>
                </a:solidFill>
                <a:effectLst/>
                <a:uLnTx/>
                <a:uFillTx/>
                <a:latin typeface="Calibri"/>
                <a:ea typeface="+mn-ea"/>
                <a:cs typeface="+mn-cs"/>
              </a:rPr>
              <a:t>30</a:t>
            </a:r>
            <a:r>
              <a:rPr lang="es-ES" sz="5400" b="1" dirty="0">
                <a:solidFill>
                  <a:schemeClr val="tx2">
                    <a:lumMod val="50000"/>
                  </a:schemeClr>
                </a:solidFill>
                <a:latin typeface="Calibri"/>
              </a:rPr>
              <a:t> </a:t>
            </a:r>
            <a:r>
              <a:rPr kumimoji="0" lang="es-ES" sz="5400" b="1" i="0" u="none" strike="noStrike" kern="1200" cap="none" spc="0" normalizeH="0" baseline="0" noProof="0" dirty="0">
                <a:ln>
                  <a:noFill/>
                </a:ln>
                <a:solidFill>
                  <a:schemeClr val="tx2">
                    <a:lumMod val="50000"/>
                  </a:schemeClr>
                </a:solidFill>
                <a:effectLst/>
                <a:uLnTx/>
                <a:uFillTx/>
                <a:latin typeface="Calibri"/>
                <a:ea typeface="+mn-ea"/>
                <a:cs typeface="+mn-cs"/>
              </a:rPr>
              <a:t>%</a:t>
            </a:r>
            <a:endParaRPr lang="es-ES" sz="5400" dirty="0">
              <a:solidFill>
                <a:schemeClr val="tx2">
                  <a:lumMod val="50000"/>
                </a:schemeClr>
              </a:solidFill>
            </a:endParaRPr>
          </a:p>
        </p:txBody>
      </p:sp>
      <p:sp>
        <p:nvSpPr>
          <p:cNvPr id="11" name="CuadroTexto 10">
            <a:extLst>
              <a:ext uri="{FF2B5EF4-FFF2-40B4-BE49-F238E27FC236}">
                <a16:creationId xmlns:a16="http://schemas.microsoft.com/office/drawing/2014/main" id="{4B142275-2419-E7D4-9991-185782309413}"/>
              </a:ext>
            </a:extLst>
          </p:cNvPr>
          <p:cNvSpPr txBox="1"/>
          <p:nvPr/>
        </p:nvSpPr>
        <p:spPr>
          <a:xfrm>
            <a:off x="8683188" y="4197792"/>
            <a:ext cx="2628900" cy="1061829"/>
          </a:xfrm>
          <a:prstGeom prst="rect">
            <a:avLst/>
          </a:prstGeom>
          <a:noFill/>
        </p:spPr>
        <p:txBody>
          <a:bodyPr wrap="square">
            <a:spAutoFit/>
          </a:bodyPr>
          <a:lstStyle/>
          <a:p>
            <a:r>
              <a:rPr kumimoji="0" lang="es-ES" sz="2100" b="1" i="0" u="none" strike="noStrike" kern="1200" cap="none" spc="0" normalizeH="0" baseline="0" noProof="0">
                <a:ln>
                  <a:noFill/>
                </a:ln>
                <a:solidFill>
                  <a:schemeClr val="tx2"/>
                </a:solidFill>
                <a:effectLst/>
                <a:uLnTx/>
                <a:uFillTx/>
                <a:latin typeface="Calibri"/>
                <a:ea typeface="+mn-ea"/>
                <a:cs typeface="+mn-cs"/>
              </a:rPr>
              <a:t>se desconocía previamente el diagnóstico</a:t>
            </a:r>
            <a:r>
              <a:rPr kumimoji="0" lang="es-ES" sz="2100" b="1" i="0" u="none" strike="noStrike" kern="1200" cap="none" spc="0" normalizeH="0" baseline="30000" noProof="0">
                <a:ln>
                  <a:noFill/>
                </a:ln>
                <a:solidFill>
                  <a:schemeClr val="tx2"/>
                </a:solidFill>
                <a:effectLst/>
                <a:uLnTx/>
                <a:uFillTx/>
                <a:latin typeface="Calibri"/>
                <a:ea typeface="+mn-ea"/>
                <a:cs typeface="+mn-cs"/>
              </a:rPr>
              <a:t>3</a:t>
            </a:r>
            <a:endParaRPr lang="es-ES" sz="2100"/>
          </a:p>
        </p:txBody>
      </p:sp>
    </p:spTree>
    <p:extLst>
      <p:ext uri="{BB962C8B-B14F-4D97-AF65-F5344CB8AC3E}">
        <p14:creationId xmlns:p14="http://schemas.microsoft.com/office/powerpoint/2010/main" val="7056686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a:xfrm>
            <a:off x="1460670" y="333612"/>
            <a:ext cx="8198217" cy="565035"/>
          </a:xfrm>
        </p:spPr>
        <p:txBody>
          <a:bodyPr/>
          <a:lstStyle/>
          <a:p>
            <a:r>
              <a:rPr lang="es-ES"/>
              <a:t>Caso clínico</a:t>
            </a:r>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a:xfrm>
            <a:off x="1536521" y="816000"/>
            <a:ext cx="8198216" cy="380711"/>
          </a:xfrm>
        </p:spPr>
        <p:txBody>
          <a:bodyPr/>
          <a:lstStyle/>
          <a:p>
            <a:r>
              <a:rPr lang="es-ES" dirty="0">
                <a:latin typeface="Arial"/>
                <a:cs typeface="Arial"/>
              </a:rPr>
              <a:t>Cuál es el RCV </a:t>
            </a:r>
            <a:endParaRPr lang="es-ES"/>
          </a:p>
        </p:txBody>
      </p:sp>
      <p:pic>
        <p:nvPicPr>
          <p:cNvPr id="7" name="Marcador de contenido 3">
            <a:extLst>
              <a:ext uri="{FF2B5EF4-FFF2-40B4-BE49-F238E27FC236}">
                <a16:creationId xmlns:a16="http://schemas.microsoft.com/office/drawing/2014/main" id="{2A637F72-4DCA-D9F5-D146-64CC342A6726}"/>
              </a:ext>
            </a:extLst>
          </p:cNvPr>
          <p:cNvPicPr>
            <a:picLocks noGrp="1" noChangeAspect="1"/>
          </p:cNvPicPr>
          <p:nvPr>
            <p:ph idx="1"/>
          </p:nvPr>
        </p:nvPicPr>
        <p:blipFill rotWithShape="1">
          <a:blip r:embed="rId2"/>
          <a:srcRect l="645" r="657" b="721"/>
          <a:stretch/>
        </p:blipFill>
        <p:spPr>
          <a:xfrm>
            <a:off x="4194747" y="71972"/>
            <a:ext cx="4748169" cy="6410071"/>
          </a:xfrm>
        </p:spPr>
      </p:pic>
      <p:grpSp>
        <p:nvGrpSpPr>
          <p:cNvPr id="19" name="Grupo 18">
            <a:extLst>
              <a:ext uri="{FF2B5EF4-FFF2-40B4-BE49-F238E27FC236}">
                <a16:creationId xmlns:a16="http://schemas.microsoft.com/office/drawing/2014/main" id="{EC4A6A3D-61C3-2A99-81F8-018B0E3E4FE6}"/>
              </a:ext>
            </a:extLst>
          </p:cNvPr>
          <p:cNvGrpSpPr/>
          <p:nvPr/>
        </p:nvGrpSpPr>
        <p:grpSpPr>
          <a:xfrm>
            <a:off x="9082517" y="2482240"/>
            <a:ext cx="2930518" cy="1720748"/>
            <a:chOff x="9082517" y="2482240"/>
            <a:chExt cx="2930518" cy="1720748"/>
          </a:xfrm>
        </p:grpSpPr>
        <p:pic>
          <p:nvPicPr>
            <p:cNvPr id="11" name="Imagen 10">
              <a:extLst>
                <a:ext uri="{FF2B5EF4-FFF2-40B4-BE49-F238E27FC236}">
                  <a16:creationId xmlns:a16="http://schemas.microsoft.com/office/drawing/2014/main" id="{D84C6A0A-E8FA-3F33-D2FD-600249AADDAB}"/>
                </a:ext>
              </a:extLst>
            </p:cNvPr>
            <p:cNvPicPr>
              <a:picLocks noChangeAspect="1"/>
            </p:cNvPicPr>
            <p:nvPr/>
          </p:nvPicPr>
          <p:blipFill rotWithShape="1">
            <a:blip r:embed="rId3"/>
            <a:srcRect r="3648"/>
            <a:stretch/>
          </p:blipFill>
          <p:spPr>
            <a:xfrm>
              <a:off x="9082517" y="2482240"/>
              <a:ext cx="2930518" cy="1720748"/>
            </a:xfrm>
            <a:prstGeom prst="rect">
              <a:avLst/>
            </a:prstGeom>
          </p:spPr>
        </p:pic>
        <p:sp>
          <p:nvSpPr>
            <p:cNvPr id="12" name="Rectángulo: esquinas redondeadas 11">
              <a:extLst>
                <a:ext uri="{FF2B5EF4-FFF2-40B4-BE49-F238E27FC236}">
                  <a16:creationId xmlns:a16="http://schemas.microsoft.com/office/drawing/2014/main" id="{F02AC849-3159-269B-E247-3B4190629B28}"/>
                </a:ext>
              </a:extLst>
            </p:cNvPr>
            <p:cNvSpPr/>
            <p:nvPr/>
          </p:nvSpPr>
          <p:spPr>
            <a:xfrm>
              <a:off x="10994880" y="2482240"/>
              <a:ext cx="463074" cy="1693665"/>
            </a:xfrm>
            <a:prstGeom prst="round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 name="Grupo 5">
            <a:extLst>
              <a:ext uri="{FF2B5EF4-FFF2-40B4-BE49-F238E27FC236}">
                <a16:creationId xmlns:a16="http://schemas.microsoft.com/office/drawing/2014/main" id="{29A364D8-D0DF-DFD5-1D25-1300AF1604AF}"/>
              </a:ext>
            </a:extLst>
          </p:cNvPr>
          <p:cNvGrpSpPr/>
          <p:nvPr/>
        </p:nvGrpSpPr>
        <p:grpSpPr>
          <a:xfrm>
            <a:off x="4474507" y="649640"/>
            <a:ext cx="4229694" cy="3950967"/>
            <a:chOff x="4474507" y="557361"/>
            <a:chExt cx="4229694" cy="3950967"/>
          </a:xfrm>
        </p:grpSpPr>
        <p:grpSp>
          <p:nvGrpSpPr>
            <p:cNvPr id="5" name="Grupo 4">
              <a:extLst>
                <a:ext uri="{FF2B5EF4-FFF2-40B4-BE49-F238E27FC236}">
                  <a16:creationId xmlns:a16="http://schemas.microsoft.com/office/drawing/2014/main" id="{447EC847-230C-164C-0D3A-AA25BC99DBF4}"/>
                </a:ext>
              </a:extLst>
            </p:cNvPr>
            <p:cNvGrpSpPr/>
            <p:nvPr/>
          </p:nvGrpSpPr>
          <p:grpSpPr>
            <a:xfrm>
              <a:off x="4474507" y="557361"/>
              <a:ext cx="4229694" cy="3950967"/>
              <a:chOff x="4474507" y="557361"/>
              <a:chExt cx="4229694" cy="3950967"/>
            </a:xfrm>
          </p:grpSpPr>
          <p:sp>
            <p:nvSpPr>
              <p:cNvPr id="8" name="Rectángulo: esquinas redondeadas 7">
                <a:extLst>
                  <a:ext uri="{FF2B5EF4-FFF2-40B4-BE49-F238E27FC236}">
                    <a16:creationId xmlns:a16="http://schemas.microsoft.com/office/drawing/2014/main" id="{3B9BE94C-54D0-209E-8B16-04FF2D22888B}"/>
                  </a:ext>
                </a:extLst>
              </p:cNvPr>
              <p:cNvSpPr/>
              <p:nvPr/>
            </p:nvSpPr>
            <p:spPr>
              <a:xfrm>
                <a:off x="8046490" y="557361"/>
                <a:ext cx="657711" cy="129653"/>
              </a:xfrm>
              <a:prstGeom prst="round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redondeadas 8">
                <a:extLst>
                  <a:ext uri="{FF2B5EF4-FFF2-40B4-BE49-F238E27FC236}">
                    <a16:creationId xmlns:a16="http://schemas.microsoft.com/office/drawing/2014/main" id="{62C2FB79-A5BA-C797-ABBC-BE83F3CB16B4}"/>
                  </a:ext>
                </a:extLst>
              </p:cNvPr>
              <p:cNvSpPr/>
              <p:nvPr/>
            </p:nvSpPr>
            <p:spPr>
              <a:xfrm rot="18923367">
                <a:off x="8191610" y="846260"/>
                <a:ext cx="367469" cy="129653"/>
              </a:xfrm>
              <a:prstGeom prst="round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2BC4D862-58FA-4739-CC99-737EF91CF8CF}"/>
                  </a:ext>
                </a:extLst>
              </p:cNvPr>
              <p:cNvSpPr/>
              <p:nvPr/>
            </p:nvSpPr>
            <p:spPr>
              <a:xfrm>
                <a:off x="4474507" y="4378675"/>
                <a:ext cx="657711" cy="129653"/>
              </a:xfrm>
              <a:prstGeom prst="round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 name="Rectángulo: esquinas redondeadas 12">
              <a:extLst>
                <a:ext uri="{FF2B5EF4-FFF2-40B4-BE49-F238E27FC236}">
                  <a16:creationId xmlns:a16="http://schemas.microsoft.com/office/drawing/2014/main" id="{5838494A-0F5E-5788-0594-8B62F17C669F}"/>
                </a:ext>
              </a:extLst>
            </p:cNvPr>
            <p:cNvSpPr/>
            <p:nvPr/>
          </p:nvSpPr>
          <p:spPr>
            <a:xfrm>
              <a:off x="8168063" y="4378675"/>
              <a:ext cx="229121" cy="129653"/>
            </a:xfrm>
            <a:prstGeom prst="round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a:extLst>
              <a:ext uri="{FF2B5EF4-FFF2-40B4-BE49-F238E27FC236}">
                <a16:creationId xmlns:a16="http://schemas.microsoft.com/office/drawing/2014/main" id="{FFCF37B0-8052-1C58-4FDF-8A5C458A78CB}"/>
              </a:ext>
            </a:extLst>
          </p:cNvPr>
          <p:cNvGrpSpPr/>
          <p:nvPr/>
        </p:nvGrpSpPr>
        <p:grpSpPr>
          <a:xfrm>
            <a:off x="931410" y="1251528"/>
            <a:ext cx="2921077" cy="3626841"/>
            <a:chOff x="931410" y="1251528"/>
            <a:chExt cx="2921077" cy="3626841"/>
          </a:xfrm>
        </p:grpSpPr>
        <p:pic>
          <p:nvPicPr>
            <p:cNvPr id="14" name="Imagen 13">
              <a:extLst>
                <a:ext uri="{FF2B5EF4-FFF2-40B4-BE49-F238E27FC236}">
                  <a16:creationId xmlns:a16="http://schemas.microsoft.com/office/drawing/2014/main" id="{2728C7E9-F141-0A79-39AF-9B4C806BF1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31410" y="1251528"/>
              <a:ext cx="2921077" cy="3626841"/>
            </a:xfrm>
            <a:prstGeom prst="rect">
              <a:avLst/>
            </a:prstGeom>
          </p:spPr>
        </p:pic>
        <p:sp>
          <p:nvSpPr>
            <p:cNvPr id="15" name="Diagrama de flujo: conector 14">
              <a:extLst>
                <a:ext uri="{FF2B5EF4-FFF2-40B4-BE49-F238E27FC236}">
                  <a16:creationId xmlns:a16="http://schemas.microsoft.com/office/drawing/2014/main" id="{7211D07A-65F7-8E23-1E4D-679E23DAC197}"/>
                </a:ext>
              </a:extLst>
            </p:cNvPr>
            <p:cNvSpPr/>
            <p:nvPr/>
          </p:nvSpPr>
          <p:spPr>
            <a:xfrm>
              <a:off x="2323935" y="2575787"/>
              <a:ext cx="68013" cy="7557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7" name="CuadroTexto 16">
            <a:extLst>
              <a:ext uri="{FF2B5EF4-FFF2-40B4-BE49-F238E27FC236}">
                <a16:creationId xmlns:a16="http://schemas.microsoft.com/office/drawing/2014/main" id="{257FC857-5922-6C95-0C48-C72430500E61}"/>
              </a:ext>
            </a:extLst>
          </p:cNvPr>
          <p:cNvSpPr txBox="1"/>
          <p:nvPr/>
        </p:nvSpPr>
        <p:spPr>
          <a:xfrm>
            <a:off x="507800" y="5077731"/>
            <a:ext cx="3446017" cy="1323439"/>
          </a:xfrm>
          <a:prstGeom prst="rect">
            <a:avLst/>
          </a:prstGeom>
          <a:noFill/>
        </p:spPr>
        <p:txBody>
          <a:bodyPr wrap="square" lIns="91440" tIns="45720" rIns="91440" bIns="45720" anchor="t">
            <a:spAutoFit/>
          </a:bodyPr>
          <a:lstStyle/>
          <a:p>
            <a:r>
              <a:rPr lang="es-ES" sz="1600" dirty="0">
                <a:solidFill>
                  <a:srgbClr val="006782"/>
                </a:solidFill>
                <a:latin typeface="Arial"/>
                <a:cs typeface="Arial"/>
              </a:rPr>
              <a:t>Psoriasis con una afectación del 10 % de la superficie corporal o candidatos a fototerapia o terapia sistémica: factor corrector de multiplicación del RCV de 1,5.</a:t>
            </a:r>
            <a:endParaRPr lang="es-ES" sz="1600" dirty="0">
              <a:solidFill>
                <a:srgbClr val="006782"/>
              </a:solidFill>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A79F1D00-92C5-6C24-2DDB-9D5EA43A7560}"/>
              </a:ext>
            </a:extLst>
          </p:cNvPr>
          <p:cNvSpPr txBox="1"/>
          <p:nvPr/>
        </p:nvSpPr>
        <p:spPr>
          <a:xfrm>
            <a:off x="414684" y="6418137"/>
            <a:ext cx="8119645" cy="246221"/>
          </a:xfrm>
          <a:prstGeom prst="rect">
            <a:avLst/>
          </a:prstGeom>
          <a:noFill/>
        </p:spPr>
        <p:txBody>
          <a:bodyPr wrap="square">
            <a:spAutoFit/>
          </a:bodyPr>
          <a:lstStyle/>
          <a:p>
            <a:r>
              <a:rPr kumimoji="0" lang="en-US" sz="1000" i="0" u="none" strike="noStrike" kern="1200" cap="none" spc="0" normalizeH="0" baseline="0" noProof="0">
                <a:ln>
                  <a:noFill/>
                </a:ln>
                <a:solidFill>
                  <a:schemeClr val="tx1">
                    <a:lumMod val="50000"/>
                    <a:lumOff val="50000"/>
                  </a:schemeClr>
                </a:solidFill>
                <a:effectLst/>
                <a:uLnTx/>
                <a:uFillTx/>
                <a:latin typeface="+mj-lt"/>
                <a:ea typeface="MingLiU" panose="020B0604030504040204" pitchFamily="49" charset="-120"/>
                <a:cs typeface="+mn-cs"/>
              </a:rPr>
              <a:t>2021 ESC Guidelines on cardiovascular disease prevention in clinical practice European Heart Journal (2021) 42, 3227-3337</a:t>
            </a:r>
            <a:endParaRPr lang="es-ES" sz="1000">
              <a:solidFill>
                <a:schemeClr val="tx1">
                  <a:lumMod val="50000"/>
                  <a:lumOff val="50000"/>
                </a:schemeClr>
              </a:solidFill>
            </a:endParaRPr>
          </a:p>
        </p:txBody>
      </p:sp>
    </p:spTree>
    <p:extLst>
      <p:ext uri="{BB962C8B-B14F-4D97-AF65-F5344CB8AC3E}">
        <p14:creationId xmlns:p14="http://schemas.microsoft.com/office/powerpoint/2010/main" val="34111641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a:normAutofit/>
          </a:bodyPr>
          <a:lstStyle/>
          <a:p>
            <a:pPr>
              <a:lnSpc>
                <a:spcPct val="150000"/>
              </a:lnSpc>
            </a:pPr>
            <a:r>
              <a:rPr lang="es-ES" b="1"/>
              <a:t>¿Precisa tratamiento antihipertensivo?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Psoriasis e HTA</a:t>
            </a:r>
          </a:p>
        </p:txBody>
      </p:sp>
      <p:grpSp>
        <p:nvGrpSpPr>
          <p:cNvPr id="9" name="Grupo 8">
            <a:extLst>
              <a:ext uri="{FF2B5EF4-FFF2-40B4-BE49-F238E27FC236}">
                <a16:creationId xmlns:a16="http://schemas.microsoft.com/office/drawing/2014/main" id="{8E6CCDD9-8BA6-834B-5E15-E5760A4D6DA7}"/>
              </a:ext>
            </a:extLst>
          </p:cNvPr>
          <p:cNvGrpSpPr/>
          <p:nvPr/>
        </p:nvGrpSpPr>
        <p:grpSpPr>
          <a:xfrm>
            <a:off x="528507" y="2163129"/>
            <a:ext cx="7066382" cy="3910499"/>
            <a:chOff x="352227" y="2460350"/>
            <a:chExt cx="6046202" cy="3222427"/>
          </a:xfrm>
        </p:grpSpPr>
        <p:pic>
          <p:nvPicPr>
            <p:cNvPr id="5" name="Imagen 4">
              <a:extLst>
                <a:ext uri="{FF2B5EF4-FFF2-40B4-BE49-F238E27FC236}">
                  <a16:creationId xmlns:a16="http://schemas.microsoft.com/office/drawing/2014/main" id="{4437A5B2-70DF-32A8-386B-F85B5F28AFC0}"/>
                </a:ext>
              </a:extLst>
            </p:cNvPr>
            <p:cNvPicPr>
              <a:picLocks noChangeAspect="1"/>
            </p:cNvPicPr>
            <p:nvPr/>
          </p:nvPicPr>
          <p:blipFill>
            <a:blip r:embed="rId2"/>
            <a:stretch>
              <a:fillRect/>
            </a:stretch>
          </p:blipFill>
          <p:spPr>
            <a:xfrm>
              <a:off x="352227" y="2460350"/>
              <a:ext cx="6046202" cy="3222427"/>
            </a:xfrm>
            <a:prstGeom prst="rect">
              <a:avLst/>
            </a:prstGeom>
          </p:spPr>
        </p:pic>
        <p:sp>
          <p:nvSpPr>
            <p:cNvPr id="6" name="Rectángulo: esquinas redondeadas 5">
              <a:extLst>
                <a:ext uri="{FF2B5EF4-FFF2-40B4-BE49-F238E27FC236}">
                  <a16:creationId xmlns:a16="http://schemas.microsoft.com/office/drawing/2014/main" id="{AF82231F-9A9A-3F94-7401-CDF931811D35}"/>
                </a:ext>
              </a:extLst>
            </p:cNvPr>
            <p:cNvSpPr/>
            <p:nvPr/>
          </p:nvSpPr>
          <p:spPr>
            <a:xfrm>
              <a:off x="3302420" y="2728086"/>
              <a:ext cx="1005084" cy="476093"/>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esquinas redondeadas 6">
              <a:extLst>
                <a:ext uri="{FF2B5EF4-FFF2-40B4-BE49-F238E27FC236}">
                  <a16:creationId xmlns:a16="http://schemas.microsoft.com/office/drawing/2014/main" id="{5A8193C3-B31F-911E-E6BF-83C0B16DEA63}"/>
                </a:ext>
              </a:extLst>
            </p:cNvPr>
            <p:cNvSpPr/>
            <p:nvPr/>
          </p:nvSpPr>
          <p:spPr>
            <a:xfrm>
              <a:off x="359102" y="4393027"/>
              <a:ext cx="885307" cy="605235"/>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esquinas redondeadas 7">
              <a:extLst>
                <a:ext uri="{FF2B5EF4-FFF2-40B4-BE49-F238E27FC236}">
                  <a16:creationId xmlns:a16="http://schemas.microsoft.com/office/drawing/2014/main" id="{2D158F0A-F9B5-CE51-4F93-F115818BE7F4}"/>
                </a:ext>
              </a:extLst>
            </p:cNvPr>
            <p:cNvSpPr/>
            <p:nvPr/>
          </p:nvSpPr>
          <p:spPr>
            <a:xfrm>
              <a:off x="3362308" y="4393027"/>
              <a:ext cx="885307" cy="605235"/>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recto de flecha 9">
              <a:extLst>
                <a:ext uri="{FF2B5EF4-FFF2-40B4-BE49-F238E27FC236}">
                  <a16:creationId xmlns:a16="http://schemas.microsoft.com/office/drawing/2014/main" id="{927AD186-E410-FB93-9530-12B551CB0CF4}"/>
                </a:ext>
              </a:extLst>
            </p:cNvPr>
            <p:cNvCxnSpPr>
              <a:stCxn id="6" idx="2"/>
              <a:endCxn id="8" idx="0"/>
            </p:cNvCxnSpPr>
            <p:nvPr/>
          </p:nvCxnSpPr>
          <p:spPr>
            <a:xfrm>
              <a:off x="3804962" y="3204179"/>
              <a:ext cx="0" cy="118884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C9CB64E2-2575-0402-799F-52C06092D2A1}"/>
                </a:ext>
              </a:extLst>
            </p:cNvPr>
            <p:cNvCxnSpPr>
              <a:cxnSpLocks/>
              <a:stCxn id="7" idx="3"/>
              <a:endCxn id="8" idx="1"/>
            </p:cNvCxnSpPr>
            <p:nvPr/>
          </p:nvCxnSpPr>
          <p:spPr>
            <a:xfrm>
              <a:off x="1244409" y="4695645"/>
              <a:ext cx="2117899"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grpSp>
      <p:pic>
        <p:nvPicPr>
          <p:cNvPr id="15" name="Imagen 14">
            <a:extLst>
              <a:ext uri="{FF2B5EF4-FFF2-40B4-BE49-F238E27FC236}">
                <a16:creationId xmlns:a16="http://schemas.microsoft.com/office/drawing/2014/main" id="{DFBD8880-4687-A08D-5BCC-3D0EA7E2A0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13452" y="1827987"/>
            <a:ext cx="2080508" cy="4317260"/>
          </a:xfrm>
          <a:prstGeom prst="rect">
            <a:avLst/>
          </a:prstGeom>
        </p:spPr>
      </p:pic>
      <p:sp>
        <p:nvSpPr>
          <p:cNvPr id="13" name="TextBox 12">
            <a:extLst>
              <a:ext uri="{FF2B5EF4-FFF2-40B4-BE49-F238E27FC236}">
                <a16:creationId xmlns:a16="http://schemas.microsoft.com/office/drawing/2014/main" id="{69A5F3CC-C152-5DD5-6434-6387610D8D41}"/>
              </a:ext>
            </a:extLst>
          </p:cNvPr>
          <p:cNvSpPr txBox="1"/>
          <p:nvPr/>
        </p:nvSpPr>
        <p:spPr>
          <a:xfrm>
            <a:off x="526163" y="6310057"/>
            <a:ext cx="10550879" cy="261610"/>
          </a:xfrm>
          <a:prstGeom prst="rect">
            <a:avLst/>
          </a:prstGeom>
          <a:noFill/>
        </p:spPr>
        <p:txBody>
          <a:bodyPr wrap="square">
            <a:spAutoFit/>
          </a:bodyPr>
          <a:lstStyle/>
          <a:p>
            <a:r>
              <a:rPr lang="es-ES" sz="1100" b="0" i="0" dirty="0" err="1">
                <a:solidFill>
                  <a:schemeClr val="bg1">
                    <a:lumMod val="50000"/>
                  </a:schemeClr>
                </a:solidFill>
                <a:effectLst/>
                <a:latin typeface="Arial" panose="020B0604020202020204" pitchFamily="34" charset="0"/>
              </a:rPr>
              <a:t>Willimams</a:t>
            </a:r>
            <a:r>
              <a:rPr lang="es-ES" sz="1100" b="0" i="0" dirty="0">
                <a:solidFill>
                  <a:schemeClr val="bg1">
                    <a:lumMod val="50000"/>
                  </a:schemeClr>
                </a:solidFill>
                <a:effectLst/>
                <a:latin typeface="Arial" panose="020B0604020202020204" pitchFamily="34" charset="0"/>
              </a:rPr>
              <a:t> B, </a:t>
            </a:r>
            <a:r>
              <a:rPr lang="es-ES" sz="1100" b="0" i="0" dirty="0" err="1">
                <a:solidFill>
                  <a:schemeClr val="bg1">
                    <a:lumMod val="50000"/>
                  </a:schemeClr>
                </a:solidFill>
                <a:effectLst/>
                <a:latin typeface="Arial" panose="020B0604020202020204" pitchFamily="34" charset="0"/>
              </a:rPr>
              <a:t>Mancia</a:t>
            </a:r>
            <a:r>
              <a:rPr lang="es-ES" sz="1100" b="0" i="0" dirty="0">
                <a:solidFill>
                  <a:schemeClr val="bg1">
                    <a:lumMod val="50000"/>
                  </a:schemeClr>
                </a:solidFill>
                <a:effectLst/>
                <a:latin typeface="Arial" panose="020B0604020202020204" pitchFamily="34" charset="0"/>
              </a:rPr>
              <a:t> G et al. Guía ESC/ESH 2018 sobre el diagnóstico y tratamiento de la hipertensión arterial. </a:t>
            </a:r>
            <a:r>
              <a:rPr lang="es-ES" sz="1100" b="0" i="0" dirty="0" err="1">
                <a:solidFill>
                  <a:schemeClr val="bg1">
                    <a:lumMod val="50000"/>
                  </a:schemeClr>
                </a:solidFill>
                <a:effectLst/>
                <a:latin typeface="Arial" panose="020B0604020202020204" pitchFamily="34" charset="0"/>
              </a:rPr>
              <a:t>Rev</a:t>
            </a:r>
            <a:r>
              <a:rPr lang="es-ES" sz="1100" b="0" i="0" dirty="0">
                <a:solidFill>
                  <a:schemeClr val="bg1">
                    <a:lumMod val="50000"/>
                  </a:schemeClr>
                </a:solidFill>
                <a:effectLst/>
                <a:latin typeface="Arial" panose="020B0604020202020204" pitchFamily="34" charset="0"/>
              </a:rPr>
              <a:t> </a:t>
            </a:r>
            <a:r>
              <a:rPr lang="es-ES" sz="1100" b="0" i="0" dirty="0" err="1">
                <a:solidFill>
                  <a:schemeClr val="bg1">
                    <a:lumMod val="50000"/>
                  </a:schemeClr>
                </a:solidFill>
                <a:effectLst/>
                <a:latin typeface="Arial" panose="020B0604020202020204" pitchFamily="34" charset="0"/>
              </a:rPr>
              <a:t>Esp</a:t>
            </a:r>
            <a:r>
              <a:rPr lang="es-ES" sz="1100" b="0" i="0" dirty="0">
                <a:solidFill>
                  <a:schemeClr val="bg1">
                    <a:lumMod val="50000"/>
                  </a:schemeClr>
                </a:solidFill>
                <a:effectLst/>
                <a:latin typeface="Arial" panose="020B0604020202020204" pitchFamily="34" charset="0"/>
              </a:rPr>
              <a:t> </a:t>
            </a:r>
            <a:r>
              <a:rPr lang="es-ES" sz="1100" b="0" i="0" dirty="0" err="1">
                <a:solidFill>
                  <a:schemeClr val="bg1">
                    <a:lumMod val="50000"/>
                  </a:schemeClr>
                </a:solidFill>
                <a:effectLst/>
                <a:latin typeface="Arial" panose="020B0604020202020204" pitchFamily="34" charset="0"/>
              </a:rPr>
              <a:t>Cardiol</a:t>
            </a:r>
            <a:r>
              <a:rPr lang="es-ES" sz="1100" b="0" i="0" dirty="0">
                <a:solidFill>
                  <a:schemeClr val="bg1">
                    <a:lumMod val="50000"/>
                  </a:schemeClr>
                </a:solidFill>
                <a:effectLst/>
                <a:latin typeface="Arial" panose="020B0604020202020204" pitchFamily="34" charset="0"/>
              </a:rPr>
              <a:t>. 2019;72(2):160.e1-e78</a:t>
            </a:r>
            <a:endParaRPr lang="en-US" sz="1100" dirty="0">
              <a:solidFill>
                <a:schemeClr val="bg1">
                  <a:lumMod val="50000"/>
                </a:schemeClr>
              </a:solidFill>
            </a:endParaRPr>
          </a:p>
        </p:txBody>
      </p:sp>
    </p:spTree>
    <p:extLst>
      <p:ext uri="{BB962C8B-B14F-4D97-AF65-F5344CB8AC3E}">
        <p14:creationId xmlns:p14="http://schemas.microsoft.com/office/powerpoint/2010/main" val="24182425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188855"/>
            <a:ext cx="10789050" cy="4732539"/>
          </a:xfrm>
        </p:spPr>
        <p:txBody>
          <a:bodyPr vert="horz" lIns="91440" tIns="45720" rIns="91440" bIns="45720" rtlCol="0" anchor="t">
            <a:normAutofit/>
          </a:bodyPr>
          <a:lstStyle/>
          <a:p>
            <a:pPr>
              <a:lnSpc>
                <a:spcPct val="150000"/>
              </a:lnSpc>
            </a:pPr>
            <a:r>
              <a:rPr lang="es-ES" b="1" dirty="0">
                <a:latin typeface="Arial"/>
                <a:cs typeface="Arial"/>
              </a:rPr>
              <a:t>¿Con qué iniciamos tratamiento?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dirty="0">
                <a:latin typeface="Arial"/>
                <a:cs typeface="Arial"/>
              </a:rPr>
              <a:t>Psoriasis y HTA</a:t>
            </a:r>
          </a:p>
        </p:txBody>
      </p:sp>
      <p:grpSp>
        <p:nvGrpSpPr>
          <p:cNvPr id="5" name="Grupo 4">
            <a:extLst>
              <a:ext uri="{FF2B5EF4-FFF2-40B4-BE49-F238E27FC236}">
                <a16:creationId xmlns:a16="http://schemas.microsoft.com/office/drawing/2014/main" id="{0D8F5801-77CD-BA85-4D04-4393CF6149E2}"/>
              </a:ext>
            </a:extLst>
          </p:cNvPr>
          <p:cNvGrpSpPr/>
          <p:nvPr/>
        </p:nvGrpSpPr>
        <p:grpSpPr>
          <a:xfrm>
            <a:off x="1936384" y="1751549"/>
            <a:ext cx="8648769" cy="4269115"/>
            <a:chOff x="1485831" y="1968403"/>
            <a:chExt cx="8862828" cy="4419983"/>
          </a:xfrm>
        </p:grpSpPr>
        <p:pic>
          <p:nvPicPr>
            <p:cNvPr id="12" name="Imagen 11">
              <a:extLst>
                <a:ext uri="{FF2B5EF4-FFF2-40B4-BE49-F238E27FC236}">
                  <a16:creationId xmlns:a16="http://schemas.microsoft.com/office/drawing/2014/main" id="{C4A251F5-03F6-6D4A-3344-37BA08A9BC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85831" y="1968403"/>
              <a:ext cx="8862828" cy="4419983"/>
            </a:xfrm>
            <a:prstGeom prst="rect">
              <a:avLst/>
            </a:prstGeom>
          </p:spPr>
        </p:pic>
        <p:sp>
          <p:nvSpPr>
            <p:cNvPr id="13" name="Rectángulo: esquinas redondeadas 12">
              <a:extLst>
                <a:ext uri="{FF2B5EF4-FFF2-40B4-BE49-F238E27FC236}">
                  <a16:creationId xmlns:a16="http://schemas.microsoft.com/office/drawing/2014/main" id="{C0A5883F-BF79-7868-A641-A887E476B626}"/>
                </a:ext>
              </a:extLst>
            </p:cNvPr>
            <p:cNvSpPr/>
            <p:nvPr/>
          </p:nvSpPr>
          <p:spPr>
            <a:xfrm>
              <a:off x="4516998" y="2041931"/>
              <a:ext cx="3341342" cy="742520"/>
            </a:xfrm>
            <a:prstGeom prst="roundRect">
              <a:avLst/>
            </a:prstGeom>
            <a:solidFill>
              <a:schemeClr val="accent1">
                <a:alpha val="1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 name="TextBox 5">
            <a:extLst>
              <a:ext uri="{FF2B5EF4-FFF2-40B4-BE49-F238E27FC236}">
                <a16:creationId xmlns:a16="http://schemas.microsoft.com/office/drawing/2014/main" id="{B6C80EAA-A032-734E-1CE5-8299145CA35C}"/>
              </a:ext>
            </a:extLst>
          </p:cNvPr>
          <p:cNvSpPr txBox="1"/>
          <p:nvPr/>
        </p:nvSpPr>
        <p:spPr>
          <a:xfrm>
            <a:off x="526163" y="6310057"/>
            <a:ext cx="10550879" cy="261610"/>
          </a:xfrm>
          <a:prstGeom prst="rect">
            <a:avLst/>
          </a:prstGeom>
          <a:noFill/>
        </p:spPr>
        <p:txBody>
          <a:bodyPr wrap="square">
            <a:spAutoFit/>
          </a:bodyPr>
          <a:lstStyle/>
          <a:p>
            <a:r>
              <a:rPr lang="es-ES" sz="1100" b="0" i="0" dirty="0" err="1">
                <a:solidFill>
                  <a:schemeClr val="bg1">
                    <a:lumMod val="50000"/>
                  </a:schemeClr>
                </a:solidFill>
                <a:effectLst/>
                <a:latin typeface="Arial" panose="020B0604020202020204" pitchFamily="34" charset="0"/>
              </a:rPr>
              <a:t>Willimams</a:t>
            </a:r>
            <a:r>
              <a:rPr lang="es-ES" sz="1100" b="0" i="0" dirty="0">
                <a:solidFill>
                  <a:schemeClr val="bg1">
                    <a:lumMod val="50000"/>
                  </a:schemeClr>
                </a:solidFill>
                <a:effectLst/>
                <a:latin typeface="Arial" panose="020B0604020202020204" pitchFamily="34" charset="0"/>
              </a:rPr>
              <a:t> B, </a:t>
            </a:r>
            <a:r>
              <a:rPr lang="es-ES" sz="1100" b="0" i="0" dirty="0" err="1">
                <a:solidFill>
                  <a:schemeClr val="bg1">
                    <a:lumMod val="50000"/>
                  </a:schemeClr>
                </a:solidFill>
                <a:effectLst/>
                <a:latin typeface="Arial" panose="020B0604020202020204" pitchFamily="34" charset="0"/>
              </a:rPr>
              <a:t>Mancia</a:t>
            </a:r>
            <a:r>
              <a:rPr lang="es-ES" sz="1100" b="0" i="0" dirty="0">
                <a:solidFill>
                  <a:schemeClr val="bg1">
                    <a:lumMod val="50000"/>
                  </a:schemeClr>
                </a:solidFill>
                <a:effectLst/>
                <a:latin typeface="Arial" panose="020B0604020202020204" pitchFamily="34" charset="0"/>
              </a:rPr>
              <a:t> G et al. Guía ESC/ESH 2018 sobre el diagnóstico y tratamiento de la hipertensión arterial. </a:t>
            </a:r>
            <a:r>
              <a:rPr lang="es-ES" sz="1100" b="0" i="0" dirty="0" err="1">
                <a:solidFill>
                  <a:schemeClr val="bg1">
                    <a:lumMod val="50000"/>
                  </a:schemeClr>
                </a:solidFill>
                <a:effectLst/>
                <a:latin typeface="Arial" panose="020B0604020202020204" pitchFamily="34" charset="0"/>
              </a:rPr>
              <a:t>Rev</a:t>
            </a:r>
            <a:r>
              <a:rPr lang="es-ES" sz="1100" b="0" i="0" dirty="0">
                <a:solidFill>
                  <a:schemeClr val="bg1">
                    <a:lumMod val="50000"/>
                  </a:schemeClr>
                </a:solidFill>
                <a:effectLst/>
                <a:latin typeface="Arial" panose="020B0604020202020204" pitchFamily="34" charset="0"/>
              </a:rPr>
              <a:t> </a:t>
            </a:r>
            <a:r>
              <a:rPr lang="es-ES" sz="1100" b="0" i="0" dirty="0" err="1">
                <a:solidFill>
                  <a:schemeClr val="bg1">
                    <a:lumMod val="50000"/>
                  </a:schemeClr>
                </a:solidFill>
                <a:effectLst/>
                <a:latin typeface="Arial" panose="020B0604020202020204" pitchFamily="34" charset="0"/>
              </a:rPr>
              <a:t>Esp</a:t>
            </a:r>
            <a:r>
              <a:rPr lang="es-ES" sz="1100" b="0" i="0" dirty="0">
                <a:solidFill>
                  <a:schemeClr val="bg1">
                    <a:lumMod val="50000"/>
                  </a:schemeClr>
                </a:solidFill>
                <a:effectLst/>
                <a:latin typeface="Arial" panose="020B0604020202020204" pitchFamily="34" charset="0"/>
              </a:rPr>
              <a:t> </a:t>
            </a:r>
            <a:r>
              <a:rPr lang="es-ES" sz="1100" b="0" i="0" dirty="0" err="1">
                <a:solidFill>
                  <a:schemeClr val="bg1">
                    <a:lumMod val="50000"/>
                  </a:schemeClr>
                </a:solidFill>
                <a:effectLst/>
                <a:latin typeface="Arial" panose="020B0604020202020204" pitchFamily="34" charset="0"/>
              </a:rPr>
              <a:t>Cardiol</a:t>
            </a:r>
            <a:r>
              <a:rPr lang="es-ES" sz="1100" b="0" i="0" dirty="0">
                <a:solidFill>
                  <a:schemeClr val="bg1">
                    <a:lumMod val="50000"/>
                  </a:schemeClr>
                </a:solidFill>
                <a:effectLst/>
                <a:latin typeface="Arial" panose="020B0604020202020204" pitchFamily="34" charset="0"/>
              </a:rPr>
              <a:t>. 2019;72(2):160.e1-e78</a:t>
            </a:r>
            <a:endParaRPr lang="en-US" sz="1100" dirty="0">
              <a:solidFill>
                <a:schemeClr val="bg1">
                  <a:lumMod val="50000"/>
                </a:schemeClr>
              </a:solidFill>
            </a:endParaRPr>
          </a:p>
        </p:txBody>
      </p:sp>
    </p:spTree>
    <p:extLst>
      <p:ext uri="{BB962C8B-B14F-4D97-AF65-F5344CB8AC3E}">
        <p14:creationId xmlns:p14="http://schemas.microsoft.com/office/powerpoint/2010/main" val="12982985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a:normAutofit/>
          </a:bodyPr>
          <a:lstStyle/>
          <a:p>
            <a:pPr lvl="1">
              <a:lnSpc>
                <a:spcPct val="150000"/>
              </a:lnSpc>
            </a:pPr>
            <a:r>
              <a:rPr lang="es-ES">
                <a:solidFill>
                  <a:schemeClr val="accent2">
                    <a:lumMod val="40000"/>
                    <a:lumOff val="60000"/>
                  </a:schemeClr>
                </a:solidFill>
              </a:rPr>
              <a:t>Psoriasis moderada – grave</a:t>
            </a:r>
          </a:p>
          <a:p>
            <a:pPr lvl="1">
              <a:lnSpc>
                <a:spcPct val="150000"/>
              </a:lnSpc>
            </a:pPr>
            <a:r>
              <a:rPr lang="es-ES">
                <a:solidFill>
                  <a:schemeClr val="accent2">
                    <a:lumMod val="40000"/>
                    <a:lumOff val="60000"/>
                  </a:schemeClr>
                </a:solidFill>
              </a:rPr>
              <a:t>TA con mal control</a:t>
            </a:r>
          </a:p>
          <a:p>
            <a:pPr lvl="1">
              <a:lnSpc>
                <a:spcPct val="150000"/>
              </a:lnSpc>
            </a:pPr>
            <a:r>
              <a:rPr lang="es-ES"/>
              <a:t>Dislipemia</a:t>
            </a:r>
          </a:p>
          <a:p>
            <a:pPr lvl="1">
              <a:lnSpc>
                <a:spcPct val="150000"/>
              </a:lnSpc>
            </a:pPr>
            <a:r>
              <a:rPr lang="es-ES">
                <a:solidFill>
                  <a:schemeClr val="accent2">
                    <a:lumMod val="40000"/>
                    <a:lumOff val="60000"/>
                  </a:schemeClr>
                </a:solidFill>
              </a:rPr>
              <a:t>Obesidad</a:t>
            </a:r>
          </a:p>
          <a:p>
            <a:pPr lvl="1">
              <a:lnSpc>
                <a:spcPct val="150000"/>
              </a:lnSpc>
            </a:pPr>
            <a:r>
              <a:rPr lang="es-ES">
                <a:solidFill>
                  <a:schemeClr val="accent2">
                    <a:lumMod val="40000"/>
                    <a:lumOff val="60000"/>
                  </a:schemeClr>
                </a:solidFill>
              </a:rPr>
              <a:t>Sedentarismo</a:t>
            </a:r>
          </a:p>
          <a:p>
            <a:pPr lvl="1">
              <a:lnSpc>
                <a:spcPct val="150000"/>
              </a:lnSpc>
            </a:pPr>
            <a:r>
              <a:rPr lang="es-ES">
                <a:solidFill>
                  <a:schemeClr val="accent2">
                    <a:lumMod val="40000"/>
                    <a:lumOff val="60000"/>
                  </a:schemeClr>
                </a:solidFill>
              </a:rPr>
              <a:t>Prediabetes</a:t>
            </a:r>
          </a:p>
          <a:p>
            <a:pPr lvl="1">
              <a:lnSpc>
                <a:spcPct val="150000"/>
              </a:lnSpc>
            </a:pPr>
            <a:r>
              <a:rPr lang="es-ES">
                <a:solidFill>
                  <a:schemeClr val="accent2">
                    <a:lumMod val="40000"/>
                    <a:lumOff val="60000"/>
                  </a:schemeClr>
                </a:solidFill>
              </a:rPr>
              <a:t>Síndrome metabólico</a:t>
            </a:r>
          </a:p>
          <a:p>
            <a:pPr lvl="1">
              <a:lnSpc>
                <a:spcPct val="150000"/>
              </a:lnSpc>
            </a:pPr>
            <a:r>
              <a:rPr lang="es-ES">
                <a:solidFill>
                  <a:schemeClr val="accent2">
                    <a:lumMod val="40000"/>
                    <a:lumOff val="60000"/>
                  </a:schemeClr>
                </a:solidFill>
              </a:rPr>
              <a:t>Tabaquismo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Problemas</a:t>
            </a:r>
          </a:p>
        </p:txBody>
      </p:sp>
    </p:spTree>
    <p:extLst>
      <p:ext uri="{BB962C8B-B14F-4D97-AF65-F5344CB8AC3E}">
        <p14:creationId xmlns:p14="http://schemas.microsoft.com/office/powerpoint/2010/main" val="30796510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a:normAutofit/>
          </a:bodyPr>
          <a:lstStyle/>
          <a:p>
            <a:pPr>
              <a:lnSpc>
                <a:spcPct val="150000"/>
              </a:lnSpc>
            </a:pPr>
            <a:r>
              <a:rPr lang="es-ES" b="1"/>
              <a:t>¿Cuál es su objetivo de tratamiento?	</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Problemas</a:t>
            </a:r>
          </a:p>
        </p:txBody>
      </p:sp>
      <p:sp>
        <p:nvSpPr>
          <p:cNvPr id="6" name="CuadroTexto 5">
            <a:extLst>
              <a:ext uri="{FF2B5EF4-FFF2-40B4-BE49-F238E27FC236}">
                <a16:creationId xmlns:a16="http://schemas.microsoft.com/office/drawing/2014/main" id="{7A18D5FD-16C4-E9B0-04C2-22E0352F776D}"/>
              </a:ext>
            </a:extLst>
          </p:cNvPr>
          <p:cNvSpPr txBox="1"/>
          <p:nvPr/>
        </p:nvSpPr>
        <p:spPr>
          <a:xfrm>
            <a:off x="330926" y="6302426"/>
            <a:ext cx="10487264" cy="253916"/>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Guía ESC/EAS 2019 sobre el tratamiento de las dislipemias: modificación de los l</a:t>
            </a:r>
            <a:r>
              <a:rPr lang="es-ES" sz="1000">
                <a:solidFill>
                  <a:schemeClr val="tx1">
                    <a:lumMod val="50000"/>
                    <a:lumOff val="50000"/>
                  </a:schemeClr>
                </a:solidFill>
                <a:ea typeface="MingLiU" panose="020B0604030504040204" pitchFamily="49" charset="-120"/>
              </a:rPr>
              <a:t>í</a:t>
            </a:r>
            <a:r>
              <a:rPr kumimoji="0" lang="es-ES"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pidos</a:t>
            </a: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para reducir el riesgo cardiovascular.</a:t>
            </a:r>
            <a:r>
              <a:rPr kumimoji="0" lang="pt-B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Rev </a:t>
            </a:r>
            <a:r>
              <a:rPr kumimoji="0" lang="pt-BR"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Esp</a:t>
            </a:r>
            <a:r>
              <a:rPr kumimoji="0" lang="pt-B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a:t>
            </a:r>
            <a:r>
              <a:rPr kumimoji="0" lang="pt-BR"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Cardiol</a:t>
            </a:r>
            <a:r>
              <a:rPr kumimoji="0" lang="pt-B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2020;73(5):403.e1–403.e70</a:t>
            </a: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a:t>
            </a:r>
          </a:p>
        </p:txBody>
      </p:sp>
      <p:grpSp>
        <p:nvGrpSpPr>
          <p:cNvPr id="9" name="Grupo 8">
            <a:extLst>
              <a:ext uri="{FF2B5EF4-FFF2-40B4-BE49-F238E27FC236}">
                <a16:creationId xmlns:a16="http://schemas.microsoft.com/office/drawing/2014/main" id="{EEDF361E-393C-A56E-530E-CF039162FBC5}"/>
              </a:ext>
            </a:extLst>
          </p:cNvPr>
          <p:cNvGrpSpPr/>
          <p:nvPr/>
        </p:nvGrpSpPr>
        <p:grpSpPr>
          <a:xfrm>
            <a:off x="2220785" y="2236801"/>
            <a:ext cx="7161636" cy="3943014"/>
            <a:chOff x="1244133" y="2172560"/>
            <a:chExt cx="6839801" cy="3711732"/>
          </a:xfrm>
        </p:grpSpPr>
        <p:pic>
          <p:nvPicPr>
            <p:cNvPr id="5" name="Marcador de contenido 7">
              <a:extLst>
                <a:ext uri="{FF2B5EF4-FFF2-40B4-BE49-F238E27FC236}">
                  <a16:creationId xmlns:a16="http://schemas.microsoft.com/office/drawing/2014/main" id="{195E3E21-A0A4-8A32-822F-7FCDE64E3AB3}"/>
                </a:ext>
              </a:extLst>
            </p:cNvPr>
            <p:cNvPicPr>
              <a:picLocks noChangeAspect="1"/>
            </p:cNvPicPr>
            <p:nvPr/>
          </p:nvPicPr>
          <p:blipFill>
            <a:blip r:embed="rId2"/>
            <a:stretch>
              <a:fillRect/>
            </a:stretch>
          </p:blipFill>
          <p:spPr>
            <a:xfrm>
              <a:off x="1244133" y="2172560"/>
              <a:ext cx="6839801" cy="3711732"/>
            </a:xfrm>
            <a:prstGeom prst="rect">
              <a:avLst/>
            </a:prstGeom>
          </p:spPr>
        </p:pic>
        <p:sp>
          <p:nvSpPr>
            <p:cNvPr id="7" name="Rectángulo 6">
              <a:extLst>
                <a:ext uri="{FF2B5EF4-FFF2-40B4-BE49-F238E27FC236}">
                  <a16:creationId xmlns:a16="http://schemas.microsoft.com/office/drawing/2014/main" id="{96D53F25-7328-6FED-2644-2A90323BF9C0}"/>
                </a:ext>
              </a:extLst>
            </p:cNvPr>
            <p:cNvSpPr/>
            <p:nvPr/>
          </p:nvSpPr>
          <p:spPr>
            <a:xfrm>
              <a:off x="6387050" y="4083862"/>
              <a:ext cx="1574418" cy="85252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3717899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3197842" y="807883"/>
            <a:ext cx="10789050" cy="4732539"/>
          </a:xfrm>
        </p:spPr>
        <p:txBody>
          <a:bodyPr>
            <a:normAutofit/>
          </a:bodyPr>
          <a:lstStyle/>
          <a:p>
            <a:pPr>
              <a:lnSpc>
                <a:spcPct val="150000"/>
              </a:lnSpc>
            </a:pPr>
            <a:r>
              <a:rPr lang="es-ES" b="1"/>
              <a:t>¿Iniciamos tratamiento farmacológico?	</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Problemas</a:t>
            </a:r>
          </a:p>
        </p:txBody>
      </p:sp>
      <p:sp>
        <p:nvSpPr>
          <p:cNvPr id="6" name="CuadroTexto 5">
            <a:extLst>
              <a:ext uri="{FF2B5EF4-FFF2-40B4-BE49-F238E27FC236}">
                <a16:creationId xmlns:a16="http://schemas.microsoft.com/office/drawing/2014/main" id="{7A18D5FD-16C4-E9B0-04C2-22E0352F776D}"/>
              </a:ext>
            </a:extLst>
          </p:cNvPr>
          <p:cNvSpPr txBox="1"/>
          <p:nvPr/>
        </p:nvSpPr>
        <p:spPr>
          <a:xfrm>
            <a:off x="328473" y="6382976"/>
            <a:ext cx="10487264" cy="253916"/>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Guía ESC/EAS 2019 sobre el tratamiento de las dislipemias: modificación de los l</a:t>
            </a:r>
            <a:r>
              <a:rPr lang="es-ES" sz="1000">
                <a:solidFill>
                  <a:schemeClr val="tx1">
                    <a:lumMod val="50000"/>
                    <a:lumOff val="50000"/>
                  </a:schemeClr>
                </a:solidFill>
                <a:ea typeface="MingLiU" panose="020B0604030504040204" pitchFamily="49" charset="-120"/>
              </a:rPr>
              <a:t>í</a:t>
            </a:r>
            <a:r>
              <a:rPr kumimoji="0" lang="es-ES"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pidos</a:t>
            </a: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para reducir el riesgo cardiovascular.</a:t>
            </a:r>
            <a:r>
              <a:rPr kumimoji="0" lang="pt-B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Rev </a:t>
            </a:r>
            <a:r>
              <a:rPr kumimoji="0" lang="pt-BR"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Esp</a:t>
            </a:r>
            <a:r>
              <a:rPr kumimoji="0" lang="pt-B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a:t>
            </a:r>
            <a:r>
              <a:rPr kumimoji="0" lang="pt-BR" sz="1000" i="0" u="none" strike="noStrike" kern="1200" cap="none" spc="0" normalizeH="0" baseline="0" noProof="0" err="1">
                <a:ln>
                  <a:noFill/>
                </a:ln>
                <a:solidFill>
                  <a:schemeClr val="tx1">
                    <a:lumMod val="50000"/>
                    <a:lumOff val="50000"/>
                  </a:schemeClr>
                </a:solidFill>
                <a:effectLst/>
                <a:uLnTx/>
                <a:uFillTx/>
                <a:ea typeface="MingLiU" panose="020B0604030504040204" pitchFamily="49" charset="-120"/>
                <a:cs typeface="+mn-cs"/>
              </a:rPr>
              <a:t>Cardiol</a:t>
            </a:r>
            <a:r>
              <a:rPr kumimoji="0" lang="pt-BR"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2020;73(5):403.e1–403.e70</a:t>
            </a: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 </a:t>
            </a:r>
          </a:p>
        </p:txBody>
      </p:sp>
      <p:pic>
        <p:nvPicPr>
          <p:cNvPr id="8" name="Marcador de contenido 5">
            <a:extLst>
              <a:ext uri="{FF2B5EF4-FFF2-40B4-BE49-F238E27FC236}">
                <a16:creationId xmlns:a16="http://schemas.microsoft.com/office/drawing/2014/main" id="{DFFF26D8-0DD2-448F-6867-799C6D475436}"/>
              </a:ext>
            </a:extLst>
          </p:cNvPr>
          <p:cNvPicPr>
            <a:picLocks noChangeAspect="1"/>
          </p:cNvPicPr>
          <p:nvPr/>
        </p:nvPicPr>
        <p:blipFill>
          <a:blip r:embed="rId2"/>
          <a:stretch>
            <a:fillRect/>
          </a:stretch>
        </p:blipFill>
        <p:spPr>
          <a:xfrm>
            <a:off x="2567139" y="1372918"/>
            <a:ext cx="6468928" cy="5014376"/>
          </a:xfrm>
          <a:prstGeom prst="rect">
            <a:avLst/>
          </a:prstGeom>
        </p:spPr>
      </p:pic>
      <p:sp>
        <p:nvSpPr>
          <p:cNvPr id="9" name="Rectángulo: esquinas redondeadas 8">
            <a:extLst>
              <a:ext uri="{FF2B5EF4-FFF2-40B4-BE49-F238E27FC236}">
                <a16:creationId xmlns:a16="http://schemas.microsoft.com/office/drawing/2014/main" id="{662E5611-7B9A-9F82-B190-D48A1DB71ED4}"/>
              </a:ext>
            </a:extLst>
          </p:cNvPr>
          <p:cNvSpPr/>
          <p:nvPr/>
        </p:nvSpPr>
        <p:spPr>
          <a:xfrm>
            <a:off x="7440022" y="1681006"/>
            <a:ext cx="718186" cy="388962"/>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BDD983EC-93E1-D5E7-F946-F4F9DDE84809}"/>
              </a:ext>
            </a:extLst>
          </p:cNvPr>
          <p:cNvSpPr/>
          <p:nvPr/>
        </p:nvSpPr>
        <p:spPr>
          <a:xfrm>
            <a:off x="3197842" y="4529376"/>
            <a:ext cx="852389" cy="363492"/>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Conector recto de flecha 10">
            <a:extLst>
              <a:ext uri="{FF2B5EF4-FFF2-40B4-BE49-F238E27FC236}">
                <a16:creationId xmlns:a16="http://schemas.microsoft.com/office/drawing/2014/main" id="{D57D9F11-FF2C-AE19-900D-5E4D34728813}"/>
              </a:ext>
            </a:extLst>
          </p:cNvPr>
          <p:cNvCxnSpPr>
            <a:cxnSpLocks/>
          </p:cNvCxnSpPr>
          <p:nvPr/>
        </p:nvCxnSpPr>
        <p:spPr>
          <a:xfrm>
            <a:off x="4050231" y="4691946"/>
            <a:ext cx="328911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D6CC221F-AAA5-E63C-A500-B83EDF1A2265}"/>
              </a:ext>
            </a:extLst>
          </p:cNvPr>
          <p:cNvCxnSpPr>
            <a:cxnSpLocks/>
            <a:stCxn id="9" idx="2"/>
          </p:cNvCxnSpPr>
          <p:nvPr/>
        </p:nvCxnSpPr>
        <p:spPr>
          <a:xfrm>
            <a:off x="7799115" y="2069968"/>
            <a:ext cx="0" cy="24088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9154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a:normAutofit/>
          </a:bodyPr>
          <a:lstStyle/>
          <a:p>
            <a:pPr lvl="1">
              <a:lnSpc>
                <a:spcPct val="150000"/>
              </a:lnSpc>
            </a:pPr>
            <a:r>
              <a:rPr lang="es-ES">
                <a:solidFill>
                  <a:schemeClr val="accent2">
                    <a:lumMod val="40000"/>
                    <a:lumOff val="60000"/>
                  </a:schemeClr>
                </a:solidFill>
              </a:rPr>
              <a:t>Psoriasis moderada – grave</a:t>
            </a:r>
          </a:p>
          <a:p>
            <a:pPr lvl="1">
              <a:lnSpc>
                <a:spcPct val="150000"/>
              </a:lnSpc>
            </a:pPr>
            <a:r>
              <a:rPr lang="es-ES">
                <a:solidFill>
                  <a:schemeClr val="accent2">
                    <a:lumMod val="40000"/>
                    <a:lumOff val="60000"/>
                  </a:schemeClr>
                </a:solidFill>
              </a:rPr>
              <a:t>TA con mal control</a:t>
            </a:r>
          </a:p>
          <a:p>
            <a:pPr lvl="1">
              <a:lnSpc>
                <a:spcPct val="150000"/>
              </a:lnSpc>
            </a:pPr>
            <a:r>
              <a:rPr lang="es-ES">
                <a:solidFill>
                  <a:schemeClr val="accent2">
                    <a:lumMod val="40000"/>
                    <a:lumOff val="60000"/>
                  </a:schemeClr>
                </a:solidFill>
              </a:rPr>
              <a:t>Dislipemia</a:t>
            </a:r>
          </a:p>
          <a:p>
            <a:pPr lvl="1">
              <a:lnSpc>
                <a:spcPct val="150000"/>
              </a:lnSpc>
            </a:pPr>
            <a:r>
              <a:rPr lang="es-ES"/>
              <a:t>Obesidad</a:t>
            </a:r>
          </a:p>
          <a:p>
            <a:pPr lvl="1">
              <a:lnSpc>
                <a:spcPct val="150000"/>
              </a:lnSpc>
            </a:pPr>
            <a:r>
              <a:rPr lang="es-ES"/>
              <a:t>Sedentarismo</a:t>
            </a:r>
          </a:p>
          <a:p>
            <a:pPr lvl="1">
              <a:lnSpc>
                <a:spcPct val="150000"/>
              </a:lnSpc>
            </a:pPr>
            <a:r>
              <a:rPr lang="es-ES">
                <a:solidFill>
                  <a:schemeClr val="accent2">
                    <a:lumMod val="40000"/>
                    <a:lumOff val="60000"/>
                  </a:schemeClr>
                </a:solidFill>
              </a:rPr>
              <a:t>Prediabetes</a:t>
            </a:r>
          </a:p>
          <a:p>
            <a:pPr lvl="1">
              <a:lnSpc>
                <a:spcPct val="150000"/>
              </a:lnSpc>
            </a:pPr>
            <a:r>
              <a:rPr lang="es-ES">
                <a:solidFill>
                  <a:schemeClr val="accent2">
                    <a:lumMod val="40000"/>
                    <a:lumOff val="60000"/>
                  </a:schemeClr>
                </a:solidFill>
              </a:rPr>
              <a:t>Síndrome metabólico</a:t>
            </a:r>
          </a:p>
          <a:p>
            <a:pPr lvl="1">
              <a:lnSpc>
                <a:spcPct val="150000"/>
              </a:lnSpc>
            </a:pPr>
            <a:r>
              <a:rPr lang="es-ES">
                <a:solidFill>
                  <a:schemeClr val="accent2">
                    <a:lumMod val="40000"/>
                    <a:lumOff val="60000"/>
                  </a:schemeClr>
                </a:solidFill>
              </a:rPr>
              <a:t>Tabaquismo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Problemas</a:t>
            </a:r>
          </a:p>
        </p:txBody>
      </p:sp>
      <p:sp>
        <p:nvSpPr>
          <p:cNvPr id="7" name="CuadroTexto 6">
            <a:extLst>
              <a:ext uri="{FF2B5EF4-FFF2-40B4-BE49-F238E27FC236}">
                <a16:creationId xmlns:a16="http://schemas.microsoft.com/office/drawing/2014/main" id="{903472D0-D5AB-55C9-1139-C29E57CB8E93}"/>
              </a:ext>
            </a:extLst>
          </p:cNvPr>
          <p:cNvSpPr txBox="1"/>
          <p:nvPr/>
        </p:nvSpPr>
        <p:spPr>
          <a:xfrm>
            <a:off x="339041" y="6307152"/>
            <a:ext cx="8119645" cy="246221"/>
          </a:xfrm>
          <a:prstGeom prst="rect">
            <a:avLst/>
          </a:prstGeom>
          <a:noFill/>
        </p:spPr>
        <p:txBody>
          <a:bodyPr wrap="square">
            <a:spAutoFit/>
          </a:bodyPr>
          <a:lstStyle/>
          <a:p>
            <a:r>
              <a:rPr kumimoji="0" lang="en-U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2021 ESC Guidelines on cardiovascular disease prevention in clinical practice European Heart Journal (2021) 42, 3227-3337</a:t>
            </a:r>
            <a:endParaRPr lang="es-ES" sz="1000">
              <a:solidFill>
                <a:schemeClr val="tx1">
                  <a:lumMod val="50000"/>
                  <a:lumOff val="50000"/>
                </a:schemeClr>
              </a:solidFill>
            </a:endParaRPr>
          </a:p>
        </p:txBody>
      </p:sp>
      <p:pic>
        <p:nvPicPr>
          <p:cNvPr id="9" name="Imagen 8">
            <a:extLst>
              <a:ext uri="{FF2B5EF4-FFF2-40B4-BE49-F238E27FC236}">
                <a16:creationId xmlns:a16="http://schemas.microsoft.com/office/drawing/2014/main" id="{13A926DC-1E23-4916-0866-D5CB2D08FE70}"/>
              </a:ext>
            </a:extLst>
          </p:cNvPr>
          <p:cNvPicPr>
            <a:picLocks noChangeAspect="1"/>
          </p:cNvPicPr>
          <p:nvPr/>
        </p:nvPicPr>
        <p:blipFill>
          <a:blip r:embed="rId2"/>
          <a:stretch>
            <a:fillRect/>
          </a:stretch>
        </p:blipFill>
        <p:spPr>
          <a:xfrm>
            <a:off x="5487096" y="2239878"/>
            <a:ext cx="4801016" cy="3147333"/>
          </a:xfrm>
          <a:prstGeom prst="rect">
            <a:avLst/>
          </a:prstGeom>
        </p:spPr>
      </p:pic>
    </p:spTree>
    <p:extLst>
      <p:ext uri="{BB962C8B-B14F-4D97-AF65-F5344CB8AC3E}">
        <p14:creationId xmlns:p14="http://schemas.microsoft.com/office/powerpoint/2010/main" val="559942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28968" y="1293812"/>
            <a:ext cx="6716179" cy="4732539"/>
          </a:xfrm>
        </p:spPr>
        <p:txBody>
          <a:bodyPr vert="horz" lIns="91440" tIns="45720" rIns="91440" bIns="45720" rtlCol="0" anchor="t">
            <a:normAutofit fontScale="92500"/>
          </a:bodyPr>
          <a:lstStyle/>
          <a:p>
            <a:pPr>
              <a:lnSpc>
                <a:spcPct val="150000"/>
              </a:lnSpc>
            </a:pPr>
            <a:r>
              <a:rPr lang="es-ES" sz="1600" b="1" dirty="0">
                <a:latin typeface="Arial"/>
                <a:cs typeface="Arial"/>
              </a:rPr>
              <a:t>¿Cómo prescribimos el ejercicio físico?</a:t>
            </a:r>
          </a:p>
          <a:p>
            <a:pPr lvl="1"/>
            <a:r>
              <a:rPr lang="es-ES" sz="1600" b="1" dirty="0">
                <a:latin typeface="Arial"/>
                <a:cs typeface="Arial"/>
              </a:rPr>
              <a:t>¿Cómo controlar la intensidad?</a:t>
            </a:r>
          </a:p>
          <a:p>
            <a:pPr lvl="2"/>
            <a:r>
              <a:rPr lang="es-ES" sz="1600" b="1" dirty="0">
                <a:latin typeface="Arial"/>
                <a:cs typeface="Arial"/>
              </a:rPr>
              <a:t>Frecuencia cardiaca máxima teórica (</a:t>
            </a:r>
            <a:r>
              <a:rPr lang="es-ES" sz="1600" b="1" dirty="0" err="1">
                <a:latin typeface="Arial"/>
                <a:cs typeface="Arial"/>
              </a:rPr>
              <a:t>FCMt</a:t>
            </a:r>
            <a:r>
              <a:rPr lang="es-ES" sz="1600" b="1" dirty="0">
                <a:latin typeface="Arial"/>
                <a:cs typeface="Arial"/>
              </a:rPr>
              <a:t>): </a:t>
            </a:r>
            <a:r>
              <a:rPr lang="es-ES" sz="1600" dirty="0">
                <a:latin typeface="Arial"/>
                <a:cs typeface="Arial"/>
              </a:rPr>
              <a:t>frecuencia cardiaca máxima que puede alcanzar una persona durante un esfuerzo máximo.</a:t>
            </a:r>
          </a:p>
          <a:p>
            <a:pPr lvl="3"/>
            <a:r>
              <a:rPr lang="es-ES" sz="1600" b="1" i="1" dirty="0">
                <a:latin typeface="Arial"/>
                <a:cs typeface="Arial"/>
              </a:rPr>
              <a:t>Fórmula de Tanaka</a:t>
            </a:r>
          </a:p>
          <a:p>
            <a:pPr lvl="4"/>
            <a:r>
              <a:rPr lang="es-ES" sz="1600" dirty="0" err="1">
                <a:latin typeface="Arial"/>
                <a:cs typeface="Arial"/>
              </a:rPr>
              <a:t>FCMt</a:t>
            </a:r>
            <a:r>
              <a:rPr lang="es-ES" sz="1600" dirty="0">
                <a:latin typeface="Arial"/>
                <a:cs typeface="Arial"/>
              </a:rPr>
              <a:t>= 208 - (0,7 x edad)</a:t>
            </a:r>
          </a:p>
          <a:p>
            <a:pPr lvl="2"/>
            <a:r>
              <a:rPr lang="es-ES" sz="1600" b="1" dirty="0">
                <a:latin typeface="Arial"/>
                <a:cs typeface="Arial"/>
              </a:rPr>
              <a:t>Frecuencia cardiaca de entrenamiento:</a:t>
            </a:r>
          </a:p>
          <a:p>
            <a:pPr lvl="3"/>
            <a:r>
              <a:rPr lang="es-ES" sz="1600" b="1" i="1" dirty="0">
                <a:latin typeface="Arial"/>
                <a:cs typeface="Arial"/>
              </a:rPr>
              <a:t>Fórmula de </a:t>
            </a:r>
            <a:r>
              <a:rPr lang="es-ES" sz="1600" b="1" i="1" dirty="0" err="1">
                <a:latin typeface="Arial"/>
                <a:cs typeface="Arial"/>
              </a:rPr>
              <a:t>Karvonen</a:t>
            </a:r>
            <a:endParaRPr lang="es-ES" sz="1600" b="1" i="1" dirty="0">
              <a:latin typeface="Arial"/>
              <a:cs typeface="Arial"/>
            </a:endParaRPr>
          </a:p>
          <a:p>
            <a:pPr lvl="4"/>
            <a:r>
              <a:rPr lang="es-ES" sz="1600" dirty="0">
                <a:latin typeface="Arial"/>
                <a:cs typeface="Arial"/>
              </a:rPr>
              <a:t>FCE= [intensidad objetivo % x (FCM-FCB)] + FCB</a:t>
            </a:r>
          </a:p>
          <a:p>
            <a:pPr lvl="2"/>
            <a:r>
              <a:rPr lang="es-ES" b="1" dirty="0">
                <a:latin typeface="Arial"/>
                <a:cs typeface="Arial"/>
              </a:rPr>
              <a:t>Intensidad objetivo: </a:t>
            </a:r>
            <a:r>
              <a:rPr lang="es-ES" dirty="0">
                <a:latin typeface="Arial"/>
                <a:cs typeface="Arial"/>
              </a:rPr>
              <a:t>60-75 % de la FCM</a:t>
            </a:r>
          </a:p>
          <a:p>
            <a:pPr lvl="2"/>
            <a:r>
              <a:rPr lang="es-ES" sz="1600" b="1" dirty="0">
                <a:latin typeface="Arial"/>
                <a:cs typeface="Arial"/>
              </a:rPr>
              <a:t>Siempre con control subjetivo de la intensidad</a:t>
            </a:r>
          </a:p>
          <a:p>
            <a:pPr lvl="3"/>
            <a:r>
              <a:rPr lang="es-ES" sz="1600" i="1" dirty="0">
                <a:latin typeface="Arial"/>
                <a:cs typeface="Arial"/>
              </a:rPr>
              <a:t>Escala de Borg modificada</a:t>
            </a:r>
            <a:endParaRPr lang="es-ES" sz="1600" dirty="0"/>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Obesidad y sedentarismo</a:t>
            </a:r>
          </a:p>
        </p:txBody>
      </p:sp>
      <p:sp>
        <p:nvSpPr>
          <p:cNvPr id="8" name="Marcador de contenido 2">
            <a:extLst>
              <a:ext uri="{FF2B5EF4-FFF2-40B4-BE49-F238E27FC236}">
                <a16:creationId xmlns:a16="http://schemas.microsoft.com/office/drawing/2014/main" id="{3F1A024D-8F1A-A647-6EB6-8C08DE1C7877}"/>
              </a:ext>
            </a:extLst>
          </p:cNvPr>
          <p:cNvSpPr txBox="1">
            <a:spLocks/>
          </p:cNvSpPr>
          <p:nvPr/>
        </p:nvSpPr>
        <p:spPr>
          <a:xfrm>
            <a:off x="543803" y="3032065"/>
            <a:ext cx="10515600" cy="5606883"/>
          </a:xfrm>
          <a:prstGeom prst="rect">
            <a:avLst/>
          </a:prstGeom>
        </p:spPr>
        <p:txBody>
          <a:bodyPr vert="horz" lIns="91440" tIns="45720" rIns="91440" bIns="45720" rtlCol="0">
            <a:normAutofit/>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s-ES" sz="1600"/>
          </a:p>
          <a:p>
            <a:pPr lvl="1"/>
            <a:endParaRPr lang="es-ES" sz="1600"/>
          </a:p>
          <a:p>
            <a:pPr lvl="1"/>
            <a:endParaRPr lang="es-ES" sz="1200"/>
          </a:p>
          <a:p>
            <a:pPr lvl="1"/>
            <a:endParaRPr lang="es-ES" sz="1200"/>
          </a:p>
          <a:p>
            <a:pPr lvl="1"/>
            <a:endParaRPr lang="es-ES_tradnl" sz="1200"/>
          </a:p>
        </p:txBody>
      </p:sp>
      <p:pic>
        <p:nvPicPr>
          <p:cNvPr id="9" name="Imagen 8">
            <a:extLst>
              <a:ext uri="{FF2B5EF4-FFF2-40B4-BE49-F238E27FC236}">
                <a16:creationId xmlns:a16="http://schemas.microsoft.com/office/drawing/2014/main" id="{B8C697F3-A0BD-D869-5623-B0FEBE2A92F5}"/>
              </a:ext>
            </a:extLst>
          </p:cNvPr>
          <p:cNvPicPr>
            <a:picLocks noChangeAspect="1"/>
          </p:cNvPicPr>
          <p:nvPr/>
        </p:nvPicPr>
        <p:blipFill rotWithShape="1">
          <a:blip r:embed="rId2"/>
          <a:srcRect l="3760" t="990" r="4053" b="1491"/>
          <a:stretch/>
        </p:blipFill>
        <p:spPr>
          <a:xfrm>
            <a:off x="8052532" y="1293812"/>
            <a:ext cx="2894538" cy="4518747"/>
          </a:xfrm>
          <a:prstGeom prst="rect">
            <a:avLst/>
          </a:prstGeom>
        </p:spPr>
      </p:pic>
      <p:sp>
        <p:nvSpPr>
          <p:cNvPr id="10" name="CuadroTexto 9">
            <a:extLst>
              <a:ext uri="{FF2B5EF4-FFF2-40B4-BE49-F238E27FC236}">
                <a16:creationId xmlns:a16="http://schemas.microsoft.com/office/drawing/2014/main" id="{1D89FFDD-5FAD-FC78-037F-E3622CA74A83}"/>
              </a:ext>
            </a:extLst>
          </p:cNvPr>
          <p:cNvSpPr txBox="1"/>
          <p:nvPr/>
        </p:nvSpPr>
        <p:spPr>
          <a:xfrm>
            <a:off x="363831" y="6288406"/>
            <a:ext cx="11380164" cy="253916"/>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s-E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Alemán, J.A. et al. SEH-LELHA Sociedad Española de Hipertensión. Liga Española para la Lucha contra la Hipertensión Arterial GUÍA PARA LA PRESCRIPCIÓN DE EJERCICIO FÍSICO</a:t>
            </a:r>
          </a:p>
        </p:txBody>
      </p:sp>
    </p:spTree>
    <p:extLst>
      <p:ext uri="{BB962C8B-B14F-4D97-AF65-F5344CB8AC3E}">
        <p14:creationId xmlns:p14="http://schemas.microsoft.com/office/powerpoint/2010/main" val="431464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891879" y="1529511"/>
            <a:ext cx="10167524" cy="4732539"/>
          </a:xfrm>
        </p:spPr>
        <p:txBody>
          <a:bodyPr vert="horz" lIns="91440" tIns="45720" rIns="91440" bIns="45720" rtlCol="0" anchor="t">
            <a:normAutofit/>
          </a:bodyPr>
          <a:lstStyle/>
          <a:p>
            <a:pPr>
              <a:lnSpc>
                <a:spcPct val="150000"/>
              </a:lnSpc>
            </a:pPr>
            <a:r>
              <a:rPr lang="es-ES" b="1" dirty="0">
                <a:latin typeface="Arial"/>
                <a:cs typeface="Arial"/>
              </a:rPr>
              <a:t>Objetivos:</a:t>
            </a:r>
          </a:p>
          <a:p>
            <a:pPr lvl="1">
              <a:lnSpc>
                <a:spcPct val="150000"/>
              </a:lnSpc>
            </a:pPr>
            <a:r>
              <a:rPr lang="es-ES" dirty="0">
                <a:latin typeface="Arial"/>
                <a:cs typeface="Arial"/>
              </a:rPr>
              <a:t>Reducción 0,5-1 kg/mes</a:t>
            </a:r>
          </a:p>
          <a:p>
            <a:pPr lvl="1">
              <a:lnSpc>
                <a:spcPct val="150000"/>
              </a:lnSpc>
            </a:pPr>
            <a:r>
              <a:rPr lang="es-ES" dirty="0">
                <a:latin typeface="Arial"/>
                <a:cs typeface="Arial"/>
              </a:rPr>
              <a:t>Perímetro abdominal:</a:t>
            </a:r>
          </a:p>
          <a:p>
            <a:pPr lvl="2">
              <a:lnSpc>
                <a:spcPct val="150000"/>
              </a:lnSpc>
            </a:pPr>
            <a:r>
              <a:rPr lang="es-ES" dirty="0">
                <a:latin typeface="Arial"/>
                <a:cs typeface="Arial"/>
              </a:rPr>
              <a:t>&lt;94 cm en varones</a:t>
            </a:r>
          </a:p>
          <a:p>
            <a:pPr lvl="2">
              <a:lnSpc>
                <a:spcPct val="150000"/>
              </a:lnSpc>
            </a:pPr>
            <a:r>
              <a:rPr lang="es-ES" dirty="0">
                <a:latin typeface="Arial"/>
                <a:cs typeface="Arial"/>
              </a:rPr>
              <a:t>&lt;80 cm en mujeres</a:t>
            </a:r>
          </a:p>
          <a:p>
            <a:pPr lvl="1">
              <a:lnSpc>
                <a:spcPct val="150000"/>
              </a:lnSpc>
            </a:pPr>
            <a:r>
              <a:rPr lang="es-ES" dirty="0">
                <a:latin typeface="Arial"/>
                <a:cs typeface="Arial"/>
              </a:rPr>
              <a:t>Promover ejercicio físico</a:t>
            </a:r>
          </a:p>
          <a:p>
            <a:pPr lvl="1">
              <a:lnSpc>
                <a:spcPct val="150000"/>
              </a:lnSpc>
            </a:pPr>
            <a:r>
              <a:rPr lang="es-ES" dirty="0">
                <a:latin typeface="Arial"/>
                <a:cs typeface="Arial"/>
              </a:rPr>
              <a:t>Promover una dieta saludable</a:t>
            </a:r>
            <a:endParaRPr lang="es-ES" dirty="0"/>
          </a:p>
          <a:p>
            <a:pPr lvl="1">
              <a:lnSpc>
                <a:spcPct val="150000"/>
              </a:lnSpc>
            </a:pPr>
            <a:endParaRPr lang="es-ES" dirty="0"/>
          </a:p>
          <a:p>
            <a:pPr>
              <a:lnSpc>
                <a:spcPct val="150000"/>
              </a:lnSpc>
            </a:pPr>
            <a:endParaRPr lang="es-ES" dirty="0"/>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Obesidad y sedentarismo</a:t>
            </a:r>
          </a:p>
        </p:txBody>
      </p:sp>
      <p:sp>
        <p:nvSpPr>
          <p:cNvPr id="8" name="Marcador de contenido 2">
            <a:extLst>
              <a:ext uri="{FF2B5EF4-FFF2-40B4-BE49-F238E27FC236}">
                <a16:creationId xmlns:a16="http://schemas.microsoft.com/office/drawing/2014/main" id="{3F1A024D-8F1A-A647-6EB6-8C08DE1C7877}"/>
              </a:ext>
            </a:extLst>
          </p:cNvPr>
          <p:cNvSpPr txBox="1">
            <a:spLocks/>
          </p:cNvSpPr>
          <p:nvPr/>
        </p:nvSpPr>
        <p:spPr>
          <a:xfrm>
            <a:off x="543803" y="3032065"/>
            <a:ext cx="10515600" cy="5606883"/>
          </a:xfrm>
          <a:prstGeom prst="rect">
            <a:avLst/>
          </a:prstGeom>
        </p:spPr>
        <p:txBody>
          <a:bodyPr vert="horz" lIns="91440" tIns="45720" rIns="91440" bIns="45720" rtlCol="0">
            <a:normAutofit/>
          </a:bodyPr>
          <a:lstStyle>
            <a:lvl1pPr marL="228600" indent="-228600" algn="l" defTabSz="914400" rtl="0" eaLnBrk="1" latinLnBrk="0" hangingPunct="1">
              <a:lnSpc>
                <a:spcPts val="2400"/>
              </a:lnSpc>
              <a:spcBef>
                <a:spcPts val="10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Clr>
                <a:srgbClr val="AAC1E6"/>
              </a:buClr>
              <a:buFont typeface="Arial" panose="020B0604020202020204" pitchFamily="34" charset="0"/>
              <a:buChar char="•"/>
              <a:defRPr sz="2000" kern="1200" baseline="0">
                <a:solidFill>
                  <a:srgbClr val="006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Clr>
                <a:srgbClr val="AAC1E6"/>
              </a:buClr>
              <a:buFont typeface="Arial" panose="020B0604020202020204" pitchFamily="34" charset="0"/>
              <a:buChar char="•"/>
              <a:defRPr sz="1800" kern="1200" baseline="0">
                <a:solidFill>
                  <a:srgbClr val="006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s-ES" sz="1600"/>
          </a:p>
          <a:p>
            <a:pPr lvl="1"/>
            <a:endParaRPr lang="es-ES" sz="1600"/>
          </a:p>
          <a:p>
            <a:pPr lvl="1"/>
            <a:endParaRPr lang="es-ES" sz="1200"/>
          </a:p>
          <a:p>
            <a:pPr lvl="1"/>
            <a:endParaRPr lang="es-ES" sz="1200"/>
          </a:p>
          <a:p>
            <a:pPr lvl="1"/>
            <a:endParaRPr lang="es-ES_tradnl" sz="1200"/>
          </a:p>
        </p:txBody>
      </p:sp>
      <p:pic>
        <p:nvPicPr>
          <p:cNvPr id="7" name="Imagen 6">
            <a:extLst>
              <a:ext uri="{FF2B5EF4-FFF2-40B4-BE49-F238E27FC236}">
                <a16:creationId xmlns:a16="http://schemas.microsoft.com/office/drawing/2014/main" id="{E08FAB1A-87AF-F2D8-2F55-2A9CF9F90DF8}"/>
              </a:ext>
            </a:extLst>
          </p:cNvPr>
          <p:cNvPicPr>
            <a:picLocks noChangeAspect="1"/>
          </p:cNvPicPr>
          <p:nvPr/>
        </p:nvPicPr>
        <p:blipFill>
          <a:blip r:embed="rId2"/>
          <a:stretch>
            <a:fillRect/>
          </a:stretch>
        </p:blipFill>
        <p:spPr>
          <a:xfrm>
            <a:off x="5883292" y="1148800"/>
            <a:ext cx="4770533" cy="4686706"/>
          </a:xfrm>
          <a:prstGeom prst="rect">
            <a:avLst/>
          </a:prstGeom>
        </p:spPr>
      </p:pic>
      <p:sp>
        <p:nvSpPr>
          <p:cNvPr id="10" name="CuadroTexto 9">
            <a:extLst>
              <a:ext uri="{FF2B5EF4-FFF2-40B4-BE49-F238E27FC236}">
                <a16:creationId xmlns:a16="http://schemas.microsoft.com/office/drawing/2014/main" id="{E0FCACA9-33EB-1CB7-1491-0B0C3B6FC1BD}"/>
              </a:ext>
            </a:extLst>
          </p:cNvPr>
          <p:cNvSpPr txBox="1"/>
          <p:nvPr/>
        </p:nvSpPr>
        <p:spPr>
          <a:xfrm>
            <a:off x="330926" y="6298549"/>
            <a:ext cx="8119645" cy="246221"/>
          </a:xfrm>
          <a:prstGeom prst="rect">
            <a:avLst/>
          </a:prstGeom>
          <a:noFill/>
        </p:spPr>
        <p:txBody>
          <a:bodyPr wrap="square">
            <a:spAutoFit/>
          </a:bodyPr>
          <a:lstStyle/>
          <a:p>
            <a:r>
              <a:rPr kumimoji="0" lang="en-US" sz="1000" i="0" u="none" strike="noStrike" kern="1200" cap="none" spc="0" normalizeH="0" baseline="0" noProof="0">
                <a:ln>
                  <a:noFill/>
                </a:ln>
                <a:solidFill>
                  <a:schemeClr val="tx1">
                    <a:lumMod val="50000"/>
                    <a:lumOff val="50000"/>
                  </a:schemeClr>
                </a:solidFill>
                <a:effectLst/>
                <a:uLnTx/>
                <a:uFillTx/>
                <a:ea typeface="MingLiU" panose="020B0604030504040204" pitchFamily="49" charset="-120"/>
                <a:cs typeface="+mn-cs"/>
              </a:rPr>
              <a:t>2021 ESC Guidelines on cardiovascular disease prevention in clinical practice European Heart Journal (2021) 42, 3227-3337</a:t>
            </a:r>
            <a:endParaRPr lang="es-ES" sz="1000">
              <a:solidFill>
                <a:schemeClr val="tx1">
                  <a:lumMod val="50000"/>
                  <a:lumOff val="50000"/>
                </a:schemeClr>
              </a:solidFill>
            </a:endParaRPr>
          </a:p>
        </p:txBody>
      </p:sp>
    </p:spTree>
    <p:extLst>
      <p:ext uri="{BB962C8B-B14F-4D97-AF65-F5344CB8AC3E}">
        <p14:creationId xmlns:p14="http://schemas.microsoft.com/office/powerpoint/2010/main" val="33436525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72A50-05DA-FDEC-4A50-9FF35070AC45}"/>
              </a:ext>
            </a:extLst>
          </p:cNvPr>
          <p:cNvSpPr>
            <a:spLocks noGrp="1"/>
          </p:cNvSpPr>
          <p:nvPr>
            <p:ph type="title"/>
          </p:nvPr>
        </p:nvSpPr>
        <p:spPr/>
        <p:txBody>
          <a:bodyPr/>
          <a:lstStyle/>
          <a:p>
            <a:r>
              <a:rPr lang="es-ES"/>
              <a:t>Caso clínico</a:t>
            </a:r>
          </a:p>
        </p:txBody>
      </p:sp>
      <p:sp>
        <p:nvSpPr>
          <p:cNvPr id="3" name="Marcador de contenido 2">
            <a:extLst>
              <a:ext uri="{FF2B5EF4-FFF2-40B4-BE49-F238E27FC236}">
                <a16:creationId xmlns:a16="http://schemas.microsoft.com/office/drawing/2014/main" id="{0A442D20-B557-A8D8-9054-5A240F0047CE}"/>
              </a:ext>
            </a:extLst>
          </p:cNvPr>
          <p:cNvSpPr>
            <a:spLocks noGrp="1"/>
          </p:cNvSpPr>
          <p:nvPr>
            <p:ph idx="1"/>
          </p:nvPr>
        </p:nvSpPr>
        <p:spPr>
          <a:xfrm>
            <a:off x="942780" y="1447276"/>
            <a:ext cx="10789050" cy="4732539"/>
          </a:xfrm>
        </p:spPr>
        <p:txBody>
          <a:bodyPr>
            <a:normAutofit/>
          </a:bodyPr>
          <a:lstStyle/>
          <a:p>
            <a:pPr lvl="1">
              <a:lnSpc>
                <a:spcPct val="150000"/>
              </a:lnSpc>
            </a:pPr>
            <a:r>
              <a:rPr lang="es-ES">
                <a:solidFill>
                  <a:schemeClr val="accent2">
                    <a:lumMod val="40000"/>
                    <a:lumOff val="60000"/>
                  </a:schemeClr>
                </a:solidFill>
              </a:rPr>
              <a:t>Psoriasis moderada – grave</a:t>
            </a:r>
          </a:p>
          <a:p>
            <a:pPr lvl="1">
              <a:lnSpc>
                <a:spcPct val="150000"/>
              </a:lnSpc>
            </a:pPr>
            <a:r>
              <a:rPr lang="es-ES">
                <a:solidFill>
                  <a:schemeClr val="accent2">
                    <a:lumMod val="40000"/>
                    <a:lumOff val="60000"/>
                  </a:schemeClr>
                </a:solidFill>
              </a:rPr>
              <a:t>TA con mal control</a:t>
            </a:r>
          </a:p>
          <a:p>
            <a:pPr lvl="1">
              <a:lnSpc>
                <a:spcPct val="150000"/>
              </a:lnSpc>
            </a:pPr>
            <a:r>
              <a:rPr lang="es-ES">
                <a:solidFill>
                  <a:schemeClr val="accent2">
                    <a:lumMod val="40000"/>
                    <a:lumOff val="60000"/>
                  </a:schemeClr>
                </a:solidFill>
              </a:rPr>
              <a:t>Dislipemia</a:t>
            </a:r>
          </a:p>
          <a:p>
            <a:pPr lvl="1">
              <a:lnSpc>
                <a:spcPct val="150000"/>
              </a:lnSpc>
            </a:pPr>
            <a:r>
              <a:rPr lang="es-ES">
                <a:solidFill>
                  <a:schemeClr val="accent2">
                    <a:lumMod val="40000"/>
                    <a:lumOff val="60000"/>
                  </a:schemeClr>
                </a:solidFill>
              </a:rPr>
              <a:t>Obesidad</a:t>
            </a:r>
          </a:p>
          <a:p>
            <a:pPr lvl="1">
              <a:lnSpc>
                <a:spcPct val="150000"/>
              </a:lnSpc>
            </a:pPr>
            <a:r>
              <a:rPr lang="es-ES">
                <a:solidFill>
                  <a:schemeClr val="accent2">
                    <a:lumMod val="40000"/>
                    <a:lumOff val="60000"/>
                  </a:schemeClr>
                </a:solidFill>
              </a:rPr>
              <a:t>Sedentarismo</a:t>
            </a:r>
          </a:p>
          <a:p>
            <a:pPr lvl="1">
              <a:lnSpc>
                <a:spcPct val="150000"/>
              </a:lnSpc>
            </a:pPr>
            <a:r>
              <a:rPr lang="es-ES"/>
              <a:t>Prediabetes</a:t>
            </a:r>
          </a:p>
          <a:p>
            <a:pPr lvl="1">
              <a:lnSpc>
                <a:spcPct val="150000"/>
              </a:lnSpc>
            </a:pPr>
            <a:r>
              <a:rPr lang="es-ES"/>
              <a:t>Síndrome metabólico</a:t>
            </a:r>
          </a:p>
          <a:p>
            <a:pPr lvl="1">
              <a:lnSpc>
                <a:spcPct val="150000"/>
              </a:lnSpc>
            </a:pPr>
            <a:r>
              <a:rPr lang="es-ES">
                <a:solidFill>
                  <a:schemeClr val="accent2">
                    <a:lumMod val="40000"/>
                    <a:lumOff val="60000"/>
                  </a:schemeClr>
                </a:solidFill>
              </a:rPr>
              <a:t>Tabaquismo</a:t>
            </a:r>
          </a:p>
          <a:p>
            <a:pPr lvl="1">
              <a:lnSpc>
                <a:spcPct val="100000"/>
              </a:lnSpc>
            </a:pPr>
            <a:endParaRPr lang="es-ES"/>
          </a:p>
          <a:p>
            <a:pPr lvl="1">
              <a:lnSpc>
                <a:spcPct val="150000"/>
              </a:lnSpc>
            </a:pPr>
            <a:endParaRPr lang="es-ES" b="1"/>
          </a:p>
          <a:p>
            <a:pPr marL="457200" lvl="1" indent="0">
              <a:lnSpc>
                <a:spcPct val="150000"/>
              </a:lnSpc>
              <a:buNone/>
            </a:pPr>
            <a:endParaRPr lang="es-ES"/>
          </a:p>
          <a:p>
            <a:pPr lvl="1">
              <a:lnSpc>
                <a:spcPct val="150000"/>
              </a:lnSpc>
            </a:pPr>
            <a:endParaRPr lang="es-ES"/>
          </a:p>
          <a:p>
            <a:pPr>
              <a:lnSpc>
                <a:spcPct val="150000"/>
              </a:lnSpc>
            </a:pPr>
            <a:endParaRPr lang="es-ES"/>
          </a:p>
        </p:txBody>
      </p:sp>
      <p:sp>
        <p:nvSpPr>
          <p:cNvPr id="4" name="Marcador de texto 3">
            <a:extLst>
              <a:ext uri="{FF2B5EF4-FFF2-40B4-BE49-F238E27FC236}">
                <a16:creationId xmlns:a16="http://schemas.microsoft.com/office/drawing/2014/main" id="{8060E2C6-161C-4946-BE93-9E2D9D296316}"/>
              </a:ext>
            </a:extLst>
          </p:cNvPr>
          <p:cNvSpPr>
            <a:spLocks noGrp="1"/>
          </p:cNvSpPr>
          <p:nvPr>
            <p:ph type="body" sz="quarter" idx="13"/>
          </p:nvPr>
        </p:nvSpPr>
        <p:spPr/>
        <p:txBody>
          <a:bodyPr/>
          <a:lstStyle/>
          <a:p>
            <a:r>
              <a:rPr lang="es-ES"/>
              <a:t>Problemas</a:t>
            </a:r>
          </a:p>
        </p:txBody>
      </p:sp>
      <p:pic>
        <p:nvPicPr>
          <p:cNvPr id="8" name="Imagen 7">
            <a:extLst>
              <a:ext uri="{FF2B5EF4-FFF2-40B4-BE49-F238E27FC236}">
                <a16:creationId xmlns:a16="http://schemas.microsoft.com/office/drawing/2014/main" id="{334676E4-0D24-460A-DF25-A30CB09D5C33}"/>
              </a:ext>
            </a:extLst>
          </p:cNvPr>
          <p:cNvPicPr>
            <a:picLocks noChangeAspect="1"/>
          </p:cNvPicPr>
          <p:nvPr/>
        </p:nvPicPr>
        <p:blipFill>
          <a:blip r:embed="rId2"/>
          <a:stretch>
            <a:fillRect/>
          </a:stretch>
        </p:blipFill>
        <p:spPr>
          <a:xfrm>
            <a:off x="4890166" y="2525653"/>
            <a:ext cx="6652837" cy="2575783"/>
          </a:xfrm>
          <a:prstGeom prst="rect">
            <a:avLst/>
          </a:prstGeom>
        </p:spPr>
      </p:pic>
      <p:sp>
        <p:nvSpPr>
          <p:cNvPr id="10" name="CuadroTexto 9">
            <a:extLst>
              <a:ext uri="{FF2B5EF4-FFF2-40B4-BE49-F238E27FC236}">
                <a16:creationId xmlns:a16="http://schemas.microsoft.com/office/drawing/2014/main" id="{B8C39A47-0346-DC4C-EFB3-B684401C21F1}"/>
              </a:ext>
            </a:extLst>
          </p:cNvPr>
          <p:cNvSpPr txBox="1"/>
          <p:nvPr/>
        </p:nvSpPr>
        <p:spPr>
          <a:xfrm>
            <a:off x="374469" y="6263713"/>
            <a:ext cx="6096000" cy="24622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s-ES" sz="1000" i="0" u="none" strike="noStrike" kern="1200" cap="none" spc="0" normalizeH="0" baseline="0" noProof="0">
                <a:ln>
                  <a:noFill/>
                </a:ln>
                <a:solidFill>
                  <a:schemeClr val="tx1">
                    <a:lumMod val="50000"/>
                    <a:lumOff val="50000"/>
                  </a:schemeClr>
                </a:solidFill>
                <a:effectLst/>
                <a:uLnTx/>
                <a:uFillTx/>
                <a:latin typeface="+mj-lt"/>
                <a:ea typeface="MingLiU" panose="020B0604030504040204" pitchFamily="49" charset="-120"/>
                <a:cs typeface="+mn-cs"/>
              </a:rPr>
              <a:t>American Diabetes Association. </a:t>
            </a:r>
            <a:r>
              <a:rPr kumimoji="0" lang="es-ES" sz="1000" i="1" u="none" strike="noStrike" kern="1200" cap="none" spc="0" normalizeH="0" baseline="0" noProof="0">
                <a:ln>
                  <a:noFill/>
                </a:ln>
                <a:solidFill>
                  <a:schemeClr val="tx1">
                    <a:lumMod val="50000"/>
                    <a:lumOff val="50000"/>
                  </a:schemeClr>
                </a:solidFill>
                <a:effectLst/>
                <a:uLnTx/>
                <a:uFillTx/>
                <a:latin typeface="+mj-lt"/>
                <a:ea typeface="MingLiU" panose="020B0604030504040204" pitchFamily="49" charset="-120"/>
                <a:cs typeface="+mn-cs"/>
              </a:rPr>
              <a:t>Diabetes Care. </a:t>
            </a:r>
            <a:r>
              <a:rPr kumimoji="0" lang="es-ES" sz="1000" i="0" u="none" strike="noStrike" kern="1200" cap="none" spc="0" normalizeH="0" baseline="0" noProof="0">
                <a:ln>
                  <a:noFill/>
                </a:ln>
                <a:solidFill>
                  <a:schemeClr val="tx1">
                    <a:lumMod val="50000"/>
                    <a:lumOff val="50000"/>
                  </a:schemeClr>
                </a:solidFill>
                <a:effectLst/>
                <a:uLnTx/>
                <a:uFillTx/>
                <a:latin typeface="+mj-lt"/>
                <a:ea typeface="MingLiU" panose="020B0604030504040204" pitchFamily="49" charset="-120"/>
                <a:cs typeface="+mn-cs"/>
              </a:rPr>
              <a:t>2022;45;Supp 1</a:t>
            </a:r>
          </a:p>
        </p:txBody>
      </p:sp>
    </p:spTree>
    <p:extLst>
      <p:ext uri="{BB962C8B-B14F-4D97-AF65-F5344CB8AC3E}">
        <p14:creationId xmlns:p14="http://schemas.microsoft.com/office/powerpoint/2010/main" val="962010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cab5a016-898d-4f76-ac1e-93512342eb95"/>
  <p:tag name="TPVERSION" val="8"/>
  <p:tag name="TPFULLVERSION" val="8.9.4.26"/>
  <p:tag name="PPTVERSION" val="16"/>
  <p:tag name="TPOS" val="2"/>
  <p:tag name="TPLASTSAVEVERSION" val="6.4 PC"/>
</p:tagLst>
</file>

<file path=ppt/theme/theme1.xml><?xml version="1.0" encoding="utf-8"?>
<a:theme xmlns:a="http://schemas.openxmlformats.org/drawingml/2006/main" name="1_Diseño personalizado">
  <a:themeElements>
    <a:clrScheme name="Wyntraining">
      <a:dk1>
        <a:sysClr val="windowText" lastClr="000000"/>
      </a:dk1>
      <a:lt1>
        <a:sysClr val="window" lastClr="FFFFFF"/>
      </a:lt1>
      <a:dk2>
        <a:srgbClr val="006782"/>
      </a:dk2>
      <a:lt2>
        <a:srgbClr val="EB949A"/>
      </a:lt2>
      <a:accent1>
        <a:srgbClr val="008986"/>
      </a:accent1>
      <a:accent2>
        <a:srgbClr val="4A5156"/>
      </a:accent2>
      <a:accent3>
        <a:srgbClr val="FFFFFF"/>
      </a:accent3>
      <a:accent4>
        <a:srgbClr val="FFFFFF"/>
      </a:accent4>
      <a:accent5>
        <a:srgbClr val="FFFFFF"/>
      </a:accent5>
      <a:accent6>
        <a:srgbClr val="FFFFFF"/>
      </a:accent6>
      <a:hlink>
        <a:srgbClr val="505046"/>
      </a:hlink>
      <a:folHlink>
        <a:srgbClr val="50504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12558</Words>
  <Application>Microsoft Office PowerPoint</Application>
  <PresentationFormat>Widescreen</PresentationFormat>
  <Paragraphs>1176</Paragraphs>
  <Slides>120</Slides>
  <Notes>7</Notes>
  <HiddenSlides>9</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120</vt:i4>
      </vt:variant>
    </vt:vector>
  </HeadingPairs>
  <TitlesOfParts>
    <vt:vector size="130" baseType="lpstr">
      <vt:lpstr>AdvPAC5B</vt:lpstr>
      <vt:lpstr>Arial</vt:lpstr>
      <vt:lpstr>Arial Black</vt:lpstr>
      <vt:lpstr>Arial Narrow</vt:lpstr>
      <vt:lpstr>BAKIB E+ Trebuchet MS</vt:lpstr>
      <vt:lpstr>BAKIB G+ Trebuchet MS</vt:lpstr>
      <vt:lpstr>Calibri</vt:lpstr>
      <vt:lpstr>Calibri Light</vt:lpstr>
      <vt:lpstr>Gulliver</vt:lpstr>
      <vt:lpstr>1_Diseño personalizado</vt:lpstr>
      <vt:lpstr>Comorbilidades </vt:lpstr>
      <vt:lpstr>La psoriasis es una enfermedad sistémica</vt:lpstr>
      <vt:lpstr>La base común de las comorbilidades de la psoriasis es el aumento de citoquinas a nivel sistémico </vt:lpstr>
      <vt:lpstr>Comorbilidades</vt:lpstr>
      <vt:lpstr>Artritis psoriásica</vt:lpstr>
      <vt:lpstr>Prevalencia de la artritis psoriásica en España1</vt:lpstr>
      <vt:lpstr>Características de la población con APs2</vt:lpstr>
      <vt:lpstr>El 20 % de los pacientes con psoriasis pueden desarrollar artritis psoriásica a lo largo de su enfermedad2</vt:lpstr>
      <vt:lpstr>A menudo, la APs no está diagnosticada3</vt:lpstr>
      <vt:lpstr>Consecuencias del retraso diagnóstico4,6</vt:lpstr>
      <vt:lpstr>Los tipos de psoriasis asociados con un aumento de la artritis incluyen4</vt:lpstr>
      <vt:lpstr>Factores de riesgo: afectación ungueal2,3</vt:lpstr>
      <vt:lpstr>Factores de riesgo: obesidad4</vt:lpstr>
      <vt:lpstr>Dominios clínicos de la artritis psoriásica</vt:lpstr>
      <vt:lpstr>Dominios de la artritis psoriásica</vt:lpstr>
      <vt:lpstr>Entesitis: inflamación del punto de unión del tendón y el hueso</vt:lpstr>
      <vt:lpstr>Dactilitis: hinchazón de todo un dedo</vt:lpstr>
      <vt:lpstr>Diagnóstico de la artritis psoriásica</vt:lpstr>
      <vt:lpstr>Diagnóstico precoz por parte del dermatólogo</vt:lpstr>
      <vt:lpstr>¿Qué tenemos que preguntar?</vt:lpstr>
      <vt:lpstr>Herramientas de cribado</vt:lpstr>
      <vt:lpstr>PURE-4. Nueva herramienta de cribado</vt:lpstr>
      <vt:lpstr>Algoritmo de actuación</vt:lpstr>
      <vt:lpstr>Tratamiento</vt:lpstr>
      <vt:lpstr>Ideas para llevar a casa </vt:lpstr>
      <vt:lpstr>Artritis psoriásica</vt:lpstr>
      <vt:lpstr>PowerPoint Presentation</vt:lpstr>
      <vt:lpstr>PowerPoint Presentation</vt:lpstr>
      <vt:lpstr>PowerPoint Presentation</vt:lpstr>
      <vt:lpstr>PowerPoint Presentation</vt:lpstr>
      <vt:lpstr>PowerPoint Presentation</vt:lpstr>
      <vt:lpstr>PowerPoint Presentation</vt:lpstr>
      <vt:lpstr>Comorbilidades cardiometabólicas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Comorbilidades</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Caso clínico</vt:lpstr>
      <vt:lpstr>Salud mental</vt:lpstr>
      <vt:lpstr>Salud mental y psoriasis</vt:lpstr>
      <vt:lpstr>Prevalencia de enfermedades psiquiátricas en pacientes con psoriasis </vt:lpstr>
      <vt:lpstr>Hipótesis del eje cerebro-piel en la psoriasis</vt:lpstr>
      <vt:lpstr>Ideación suicida y psoriasis</vt:lpstr>
      <vt:lpstr>Valoración de la salud mental del paciente con psoriasis</vt:lpstr>
      <vt:lpstr>PowerPoint Presentation</vt:lpstr>
      <vt:lpstr>Otras comorbilidades</vt:lpstr>
      <vt:lpstr>Osteoporosis</vt:lpstr>
      <vt:lpstr>Enfermedad renal crónica</vt:lpstr>
      <vt:lpstr>Uveitis</vt:lpstr>
      <vt:lpstr>Enfermedad pulmonar obstructiva crónica</vt:lpstr>
      <vt:lpstr>Enfermedad inflamatoria intestinal</vt:lpstr>
      <vt:lpstr>Mortalidad por cáncer</vt:lpstr>
      <vt:lpstr>Neoplasias hematológicas </vt:lpstr>
      <vt:lpstr>Conclusiones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Comorbilidades</dc:title>
  <dc:creator>Daniel</dc:creator>
  <cp:lastModifiedBy>Marta Clariana Colet</cp:lastModifiedBy>
  <cp:revision>597</cp:revision>
  <dcterms:created xsi:type="dcterms:W3CDTF">2023-02-09T13:16:05Z</dcterms:created>
  <dcterms:modified xsi:type="dcterms:W3CDTF">2023-05-15T20:35:01Z</dcterms:modified>
</cp:coreProperties>
</file>