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6" r:id="rId2"/>
    <p:sldId id="272" r:id="rId3"/>
    <p:sldId id="275" r:id="rId4"/>
    <p:sldId id="274" r:id="rId5"/>
    <p:sldId id="276" r:id="rId6"/>
    <p:sldId id="278" r:id="rId7"/>
    <p:sldId id="273" r:id="rId8"/>
    <p:sldId id="279" r:id="rId9"/>
    <p:sldId id="352" r:id="rId10"/>
    <p:sldId id="282" r:id="rId11"/>
    <p:sldId id="353" r:id="rId12"/>
    <p:sldId id="354" r:id="rId13"/>
    <p:sldId id="355" r:id="rId14"/>
    <p:sldId id="356" r:id="rId15"/>
    <p:sldId id="357" r:id="rId16"/>
    <p:sldId id="358" r:id="rId17"/>
    <p:sldId id="389" r:id="rId18"/>
    <p:sldId id="359" r:id="rId19"/>
    <p:sldId id="388" r:id="rId20"/>
    <p:sldId id="390" r:id="rId21"/>
    <p:sldId id="2147469978" r:id="rId22"/>
    <p:sldId id="2147469918" r:id="rId23"/>
    <p:sldId id="2147469979" r:id="rId24"/>
    <p:sldId id="2147469980" r:id="rId25"/>
    <p:sldId id="2147469971" r:id="rId26"/>
    <p:sldId id="2147469972" r:id="rId27"/>
    <p:sldId id="2147469981" r:id="rId28"/>
    <p:sldId id="2147469967" r:id="rId29"/>
    <p:sldId id="2147469968" r:id="rId30"/>
    <p:sldId id="2147469969" r:id="rId31"/>
    <p:sldId id="2147469982" r:id="rId32"/>
    <p:sldId id="2147469970" r:id="rId33"/>
    <p:sldId id="2147469983" r:id="rId34"/>
    <p:sldId id="2147469973" r:id="rId35"/>
    <p:sldId id="2147469974" r:id="rId36"/>
    <p:sldId id="2147469984" r:id="rId37"/>
  </p:sldIdLst>
  <p:sldSz cx="12192000" cy="6858000"/>
  <p:notesSz cx="6858000" cy="9144000"/>
  <p:custDataLst>
    <p:tags r:id="rId3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5A52D2-B444-533A-EBAA-0B1EAE7429E8}" name="Daniel Rey Aldana" initials="DRA" userId="9b75c547c253463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5" autoAdjust="0"/>
    <p:restoredTop sz="93387" autoAdjust="0"/>
  </p:normalViewPr>
  <p:slideViewPr>
    <p:cSldViewPr snapToGrid="0">
      <p:cViewPr varScale="1">
        <p:scale>
          <a:sx n="59" d="100"/>
          <a:sy n="59" d="100"/>
        </p:scale>
        <p:origin x="928" y="80"/>
      </p:cViewPr>
      <p:guideLst/>
    </p:cSldViewPr>
  </p:slideViewPr>
  <p:notesTextViewPr>
    <p:cViewPr>
      <p:scale>
        <a:sx n="1" d="1"/>
        <a:sy n="1" d="1"/>
      </p:scale>
      <p:origin x="0" y="0"/>
    </p:cViewPr>
  </p:notesTextViewPr>
  <p:notesViewPr>
    <p:cSldViewPr snapToGrid="0">
      <p:cViewPr varScale="1">
        <p:scale>
          <a:sx n="138" d="100"/>
          <a:sy n="138" d="100"/>
        </p:scale>
        <p:origin x="476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73443-A7B9-493D-A556-5B546371DA0E}" type="datetimeFigureOut">
              <a:rPr lang="es-ES" smtClean="0"/>
              <a:t>15/05/2023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2FC68-C2A8-4524-8B1E-FAA4D8C57D89}" type="slidenum">
              <a:rPr lang="es-ES" smtClean="0"/>
              <a:t>‹#›</a:t>
            </a:fld>
            <a:endParaRPr lang="es-ES"/>
          </a:p>
        </p:txBody>
      </p:sp>
    </p:spTree>
    <p:extLst>
      <p:ext uri="{BB962C8B-B14F-4D97-AF65-F5344CB8AC3E}">
        <p14:creationId xmlns:p14="http://schemas.microsoft.com/office/powerpoint/2010/main" val="348490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B358C-DE86-4ADD-8170-A3CB4C23DF63}"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0226" name="Slide Image Placeholder 6"/>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nvSpPr>
        <p:spPr bwMode="auto">
          <a:xfrm>
            <a:off x="679450" y="4305873"/>
            <a:ext cx="5486400" cy="5002212"/>
          </a:xfrm>
          <a:prstGeom prst="rect">
            <a:avLst/>
          </a:prstGeom>
          <a:noFill/>
          <a:ln w="9525">
            <a:noFill/>
            <a:miter lim="800000"/>
            <a:headEnd/>
            <a:tailEnd/>
          </a:ln>
        </p:spPr>
        <p:txBody>
          <a:bodyPr lIns="91265" tIns="45632" rIns="91265" bIns="45632"/>
          <a:lstStyle/>
          <a:p>
            <a:pPr marL="0" marR="0" lvl="0" indent="0" algn="l" defTabSz="914400" rtl="0" eaLnBrk="1" fontAlgn="auto" latinLnBrk="0" hangingPunct="1">
              <a:lnSpc>
                <a:spcPct val="100000"/>
              </a:lnSpc>
              <a:spcBef>
                <a:spcPts val="0"/>
              </a:spcBef>
              <a:spcAft>
                <a:spcPts val="388"/>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Calibri" pitchFamily="34" charset="0"/>
                <a:ea typeface="+mn-ea"/>
                <a:cs typeface="+mn-cs"/>
              </a:rPr>
              <a:t>Los linfocitos T producen citoquinas que pueden contribuir al ambiente </a:t>
            </a:r>
            <a:r>
              <a:rPr kumimoji="0" lang="es-ES" sz="1200" b="1" i="0" u="none" strike="noStrike" kern="1200" cap="none" spc="0" normalizeH="0" baseline="0" noProof="0" dirty="0" err="1">
                <a:ln>
                  <a:noFill/>
                </a:ln>
                <a:solidFill>
                  <a:srgbClr val="000000"/>
                </a:solidFill>
                <a:effectLst/>
                <a:uLnTx/>
                <a:uFillTx/>
                <a:latin typeface="Calibri" pitchFamily="34" charset="0"/>
                <a:ea typeface="+mn-ea"/>
                <a:cs typeface="+mn-cs"/>
              </a:rPr>
              <a:t>autoinflamatorio</a:t>
            </a:r>
            <a:r>
              <a:rPr kumimoji="0" lang="es-ES" sz="1200" b="1" i="0" u="none" strike="noStrike" kern="1200" cap="none" spc="0" normalizeH="0" baseline="0" noProof="0" dirty="0">
                <a:ln>
                  <a:noFill/>
                </a:ln>
                <a:solidFill>
                  <a:srgbClr val="000000"/>
                </a:solidFill>
                <a:effectLst/>
                <a:uLnTx/>
                <a:uFillTx/>
                <a:latin typeface="Calibri" pitchFamily="34" charset="0"/>
                <a:ea typeface="+mn-ea"/>
                <a:cs typeface="+mn-cs"/>
              </a:rPr>
              <a:t> de la enfermedad</a:t>
            </a:r>
            <a:endParaRPr kumimoji="0" lang="en-US" sz="1200" b="1"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388"/>
              </a:spcAft>
              <a:buClrTx/>
              <a:buSzTx/>
              <a:buFontTx/>
              <a:buChar char="•"/>
              <a:tabLst/>
              <a:defRPr/>
            </a:pP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El ambiente de citoquinas facilita la determinación de la vía de diferenciación de los linfocitos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a:t>
            </a:r>
            <a:r>
              <a:rPr kumimoji="0" lang="en-US" sz="1200" b="0" i="0" u="none" strike="noStrike" kern="1200" cap="none" spc="0" normalizeH="0" baseline="30000" noProof="0" dirty="0">
                <a:ln>
                  <a:noFill/>
                </a:ln>
                <a:solidFill>
                  <a:srgbClr val="000000"/>
                </a:solidFill>
                <a:effectLst/>
                <a:uLnTx/>
                <a:uFillTx/>
                <a:latin typeface="Calibri" pitchFamily="34" charset="0"/>
                <a:ea typeface="+mn-ea"/>
                <a:cs typeface="+mn-cs"/>
              </a:rPr>
              <a:t>1</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Las citoquinas producidas por el sistema inmunitario innato estimulan la diferenciación de los linfocitos y la producción de más citoquinas diferentes. Las citoquinas que producen los linfocitos, a su vez, definen funcionalmente los linfocitos </a:t>
            </a:r>
            <a:r>
              <a:rPr kumimoji="0" lang="en-US" sz="1200" b="0" i="0" u="none" strike="noStrike" kern="1200" cap="none" spc="0" normalizeH="0" baseline="30000" noProof="0" dirty="0">
                <a:ln>
                  <a:noFill/>
                </a:ln>
                <a:solidFill>
                  <a:srgbClr val="000000"/>
                </a:solidFill>
                <a:effectLst/>
                <a:uLnTx/>
                <a:uFillTx/>
                <a:latin typeface="Calibri" pitchFamily="34" charset="0"/>
                <a:ea typeface="+mn-ea"/>
                <a:cs typeface="+mn-cs"/>
              </a:rPr>
              <a:t>1-3</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a:t>
            </a:r>
          </a:p>
          <a:p>
            <a:pPr marL="0" marR="0" lvl="0" indent="0" algn="l" defTabSz="914400" rtl="0" eaLnBrk="1" fontAlgn="auto" latinLnBrk="0" hangingPunct="1">
              <a:lnSpc>
                <a:spcPct val="100000"/>
              </a:lnSpc>
              <a:spcBef>
                <a:spcPts val="0"/>
              </a:spcBef>
              <a:spcAft>
                <a:spcPts val="388"/>
              </a:spcAft>
              <a:buClrTx/>
              <a:buSzTx/>
              <a:buFontTx/>
              <a:buChar char="•"/>
              <a:tabLst/>
              <a:defRPr/>
            </a:pP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Después de la estimulación antigénica, los linfocitos T cooperadores CD4+ indiferenciados se diferencian en subconjuntos de linfocitos T cooperadores que se caracterizan por la producción de diversas citoquinas y por funciones efectoras</a:t>
            </a:r>
            <a:r>
              <a:rPr kumimoji="0" lang="en-US" sz="1200" b="0" i="0" u="none" strike="noStrike" kern="1200" cap="none" spc="0" normalizeH="0" baseline="30000" noProof="0" dirty="0">
                <a:ln>
                  <a:noFill/>
                </a:ln>
                <a:solidFill>
                  <a:srgbClr val="000000"/>
                </a:solidFill>
                <a:effectLst/>
                <a:uLnTx/>
                <a:uFillTx/>
                <a:latin typeface="Calibri" pitchFamily="34" charset="0"/>
                <a:ea typeface="+mn-ea"/>
                <a:cs typeface="+mn-cs"/>
              </a:rPr>
              <a:t>1</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388"/>
              </a:spcAft>
              <a:buClrTx/>
              <a:buSzTx/>
              <a:buFontTx/>
              <a:buChar char="•"/>
              <a:tabLst/>
              <a:defRPr/>
            </a:pP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El sistema inmunitario innato produce las citoquinas que dirigen la diferenciación de los linfocitos T cooperadores </a:t>
            </a:r>
            <a:r>
              <a:rPr kumimoji="0" lang="en-US" sz="1200" b="0" i="0" u="none" strike="noStrike" kern="1200" cap="none" spc="0" normalizeH="0" baseline="30000" noProof="0" dirty="0">
                <a:ln>
                  <a:noFill/>
                </a:ln>
                <a:solidFill>
                  <a:srgbClr val="000000"/>
                </a:solidFill>
                <a:effectLst/>
                <a:uLnTx/>
                <a:uFillTx/>
                <a:latin typeface="Calibri" pitchFamily="34" charset="0"/>
                <a:ea typeface="+mn-ea"/>
                <a:cs typeface="+mn-cs"/>
              </a:rPr>
              <a:t>4 </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388"/>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A Para la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diferenciación</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de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cada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linaje</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es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necesaria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una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combinación</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distinta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de </a:t>
            </a: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citoquinas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interleucina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(IL)-12 e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interferón</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(IFN)-</a:t>
            </a:r>
            <a:r>
              <a:rPr kumimoji="0" lang="el-GR" sz="1200" b="0" i="0" u="none" strike="noStrike" kern="1200" cap="none" spc="0" normalizeH="0" baseline="0" noProof="0" dirty="0">
                <a:ln>
                  <a:noFill/>
                </a:ln>
                <a:solidFill>
                  <a:srgbClr val="000000"/>
                </a:solidFill>
                <a:effectLst/>
                <a:uLnTx/>
                <a:uFillTx/>
                <a:latin typeface="Calibri" pitchFamily="34" charset="0"/>
                <a:ea typeface="+mn-ea"/>
                <a:cs typeface="+mn-cs"/>
              </a:rPr>
              <a:t>γ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para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los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linfocitos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cooperadores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Th</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)1, IL-4 e IL-2/￼</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linfopoietina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estromal</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tímica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(￼TSLP)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para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Th2, factor de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crecimiento</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y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transformación</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(TGF)-</a:t>
            </a:r>
            <a:r>
              <a:rPr kumimoji="0" lang="el-GR" sz="1200" b="0" i="0" u="none" strike="noStrike" kern="1200" cap="none" spc="0" normalizeH="0" baseline="0" noProof="0" dirty="0">
                <a:ln>
                  <a:noFill/>
                </a:ln>
                <a:solidFill>
                  <a:srgbClr val="000000"/>
                </a:solidFill>
                <a:effectLst/>
                <a:uLnTx/>
                <a:uFillTx/>
                <a:latin typeface="Calibri" pitchFamily="34" charset="0"/>
                <a:ea typeface="+mn-ea"/>
                <a:cs typeface="+mn-cs"/>
              </a:rPr>
              <a:t>β </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e IL-6/IL-21/IL-23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para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Th17, y TGF-</a:t>
            </a:r>
            <a:r>
              <a:rPr kumimoji="0" lang="el-GR" sz="1200" b="0" i="0" u="none" strike="noStrike" kern="1200" cap="none" spc="0" normalizeH="0" baseline="0" noProof="0" dirty="0">
                <a:ln>
                  <a:noFill/>
                </a:ln>
                <a:solidFill>
                  <a:srgbClr val="000000"/>
                </a:solidFill>
                <a:effectLst/>
                <a:uLnTx/>
                <a:uFillTx/>
                <a:latin typeface="Calibri" pitchFamily="34" charset="0"/>
                <a:ea typeface="+mn-ea"/>
                <a:cs typeface="+mn-cs"/>
              </a:rPr>
              <a:t>β </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e IL-2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para</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los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linfocitos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reguladores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Treg</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a:t>
            </a:r>
            <a:r>
              <a:rPr kumimoji="0" lang="en-US" sz="1200" b="0" i="0" u="none" strike="noStrike" kern="1200" cap="none" spc="0" normalizeH="0" baseline="30000" noProof="0" dirty="0">
                <a:ln>
                  <a:noFill/>
                </a:ln>
                <a:solidFill>
                  <a:srgbClr val="000000"/>
                </a:solidFill>
                <a:effectLst/>
                <a:uLnTx/>
                <a:uFillTx/>
                <a:latin typeface="Calibri" pitchFamily="34" charset="0"/>
                <a:ea typeface="+mn-ea"/>
                <a:cs typeface="+mn-cs"/>
              </a:rPr>
              <a:t>1,4 ￼ </a:t>
            </a:r>
          </a:p>
          <a:p>
            <a:pPr marL="0" marR="0" lvl="0" indent="0" algn="l" defTabSz="914400" rtl="0" eaLnBrk="1" fontAlgn="auto" latinLnBrk="0" hangingPunct="1">
              <a:lnSpc>
                <a:spcPct val="100000"/>
              </a:lnSpc>
              <a:spcBef>
                <a:spcPts val="0"/>
              </a:spcBef>
              <a:spcAft>
                <a:spcPts val="388"/>
              </a:spcAft>
              <a:buClrTx/>
              <a:buSzTx/>
              <a:buFontTx/>
              <a:buChar char="•"/>
              <a:tabLst/>
              <a:defRPr/>
            </a:pP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Los linfocitos Th1, Th2, y Th17 son importantes para erradicar los patógenos intracelulares, helmintos, y bacterias y hongos extracelulares, respectivamente</a:t>
            </a:r>
            <a:r>
              <a:rPr kumimoji="0" lang="es-ES" sz="1200" b="0" i="0" u="none" strike="noStrike" kern="1200" cap="none" spc="0" normalizeH="0" baseline="30000" noProof="0" dirty="0">
                <a:ln>
                  <a:noFill/>
                </a:ln>
                <a:solidFill>
                  <a:srgbClr val="000000"/>
                </a:solidFill>
                <a:effectLst/>
                <a:uLnTx/>
                <a:uFillTx/>
                <a:latin typeface="Calibri" pitchFamily="34" charset="0"/>
                <a:ea typeface="+mn-ea"/>
                <a:cs typeface="+mn-cs"/>
              </a:rPr>
              <a:t>1</a:t>
            </a:r>
            <a:r>
              <a:rPr kumimoji="0" lang="es-ES" sz="12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388"/>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Calibri" pitchFamily="34" charset="0"/>
                <a:ea typeface="+mn-ea"/>
                <a:cs typeface="+mn-cs"/>
              </a:rPr>
              <a:t>Bibliografía</a:t>
            </a:r>
            <a:endParaRPr kumimoji="0" lang="en-US" sz="1100" b="1"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388"/>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Leung S, Liu X, Fang L, et al. </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Cell Mol </a:t>
            </a:r>
            <a:r>
              <a:rPr kumimoji="0" lang="en-US" sz="1100" b="0" i="1" u="none" strike="noStrike" kern="1200" cap="none" spc="0" normalizeH="0" baseline="0" noProof="0" dirty="0" err="1">
                <a:ln>
                  <a:noFill/>
                </a:ln>
                <a:solidFill>
                  <a:srgbClr val="000000"/>
                </a:solidFill>
                <a:effectLst/>
                <a:uLnTx/>
                <a:uFillTx/>
                <a:latin typeface="Calibri" pitchFamily="34" charset="0"/>
                <a:ea typeface="+mn-ea"/>
                <a:cs typeface="+mn-cs"/>
              </a:rPr>
              <a:t>Immunol</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2010;7:182-189.</a:t>
            </a:r>
          </a:p>
          <a:p>
            <a:pPr marL="0" marR="0" lvl="0" indent="0" algn="l" defTabSz="914400" rtl="0" eaLnBrk="1" fontAlgn="auto" latinLnBrk="0" hangingPunct="1">
              <a:lnSpc>
                <a:spcPct val="100000"/>
              </a:lnSpc>
              <a:spcBef>
                <a:spcPts val="0"/>
              </a:spcBef>
              <a:spcAft>
                <a:spcPts val="388"/>
              </a:spcAft>
              <a:buClrTx/>
              <a:buSzTx/>
              <a:buFontTx/>
              <a:buAutoNum type="arabicPeriod"/>
              <a:tabLst/>
              <a:defRPr/>
            </a:pPr>
            <a:r>
              <a:rPr kumimoji="0" lang="en-US" sz="1100" b="0" i="0" u="none" strike="noStrike" kern="1200" cap="none" spc="0" normalizeH="0" baseline="0" noProof="0" dirty="0" err="1">
                <a:ln>
                  <a:noFill/>
                </a:ln>
                <a:solidFill>
                  <a:srgbClr val="000000"/>
                </a:solidFill>
                <a:effectLst/>
                <a:uLnTx/>
                <a:uFillTx/>
                <a:latin typeface="Calibri" pitchFamily="34" charset="0"/>
                <a:ea typeface="+mn-ea"/>
                <a:cs typeface="+mn-cs"/>
              </a:rPr>
              <a:t>Iwakura</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Y, </a:t>
            </a:r>
            <a:r>
              <a:rPr kumimoji="0" lang="en-US" sz="1100" b="0" i="0" u="none" strike="noStrike" kern="1200" cap="none" spc="0" normalizeH="0" baseline="0" noProof="0" dirty="0" err="1">
                <a:ln>
                  <a:noFill/>
                </a:ln>
                <a:solidFill>
                  <a:srgbClr val="000000"/>
                </a:solidFill>
                <a:effectLst/>
                <a:uLnTx/>
                <a:uFillTx/>
                <a:latin typeface="Calibri" pitchFamily="34" charset="0"/>
                <a:ea typeface="+mn-ea"/>
                <a:cs typeface="+mn-cs"/>
              </a:rPr>
              <a:t>Ishigame</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H. </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J </a:t>
            </a:r>
            <a:r>
              <a:rPr kumimoji="0" lang="en-US" sz="1100" b="0" i="1" u="none" strike="noStrike" kern="1200" cap="none" spc="0" normalizeH="0" baseline="0" noProof="0" dirty="0" err="1">
                <a:ln>
                  <a:noFill/>
                </a:ln>
                <a:solidFill>
                  <a:srgbClr val="000000"/>
                </a:solidFill>
                <a:effectLst/>
                <a:uLnTx/>
                <a:uFillTx/>
                <a:latin typeface="Calibri" pitchFamily="34" charset="0"/>
                <a:ea typeface="+mn-ea"/>
                <a:cs typeface="+mn-cs"/>
              </a:rPr>
              <a:t>Clin</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 Invest.</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2006;116:1218-1222.</a:t>
            </a:r>
          </a:p>
          <a:p>
            <a:pPr marL="0" marR="0" lvl="0" indent="0" algn="l" defTabSz="914400" rtl="0" eaLnBrk="1" fontAlgn="auto" latinLnBrk="0" hangingPunct="1">
              <a:lnSpc>
                <a:spcPct val="100000"/>
              </a:lnSpc>
              <a:spcBef>
                <a:spcPts val="0"/>
              </a:spcBef>
              <a:spcAft>
                <a:spcPts val="388"/>
              </a:spcAft>
              <a:buClrTx/>
              <a:buSzTx/>
              <a:buFontTx/>
              <a:buAutoNum type="arabicPeriod"/>
              <a:tabLst/>
              <a:defRPr/>
            </a:pPr>
            <a:r>
              <a:rPr kumimoji="0" lang="en-US" sz="1100" b="0" i="0" u="none" strike="noStrike" kern="1200" cap="none" spc="0" normalizeH="0" baseline="0" noProof="0" dirty="0" err="1">
                <a:ln>
                  <a:noFill/>
                </a:ln>
                <a:solidFill>
                  <a:srgbClr val="000000"/>
                </a:solidFill>
                <a:effectLst/>
                <a:uLnTx/>
                <a:uFillTx/>
                <a:latin typeface="Calibri" pitchFamily="34" charset="0"/>
                <a:ea typeface="+mn-ea"/>
                <a:cs typeface="+mn-cs"/>
              </a:rPr>
              <a:t>Miossec</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P, </a:t>
            </a:r>
            <a:r>
              <a:rPr kumimoji="0" lang="en-US" sz="1100" b="0" i="0" u="none" strike="noStrike" kern="1200" cap="none" spc="0" normalizeH="0" baseline="0" noProof="0" dirty="0" err="1">
                <a:ln>
                  <a:noFill/>
                </a:ln>
                <a:solidFill>
                  <a:srgbClr val="000000"/>
                </a:solidFill>
                <a:effectLst/>
                <a:uLnTx/>
                <a:uFillTx/>
                <a:latin typeface="Calibri" pitchFamily="34" charset="0"/>
                <a:ea typeface="+mn-ea"/>
                <a:cs typeface="+mn-cs"/>
              </a:rPr>
              <a:t>Korn</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T, </a:t>
            </a:r>
            <a:r>
              <a:rPr kumimoji="0" lang="en-US" sz="1100" b="0" i="0" u="none" strike="noStrike" kern="1200" cap="none" spc="0" normalizeH="0" baseline="0" noProof="0" dirty="0" err="1">
                <a:ln>
                  <a:noFill/>
                </a:ln>
                <a:solidFill>
                  <a:srgbClr val="000000"/>
                </a:solidFill>
                <a:effectLst/>
                <a:uLnTx/>
                <a:uFillTx/>
                <a:latin typeface="Calibri" pitchFamily="34" charset="0"/>
                <a:ea typeface="+mn-ea"/>
                <a:cs typeface="+mn-cs"/>
              </a:rPr>
              <a:t>Kuchroo</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 VK. </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N </a:t>
            </a:r>
            <a:r>
              <a:rPr kumimoji="0" lang="en-US" sz="1100" b="0" i="1" u="none" strike="noStrike" kern="1200" cap="none" spc="0" normalizeH="0" baseline="0" noProof="0" dirty="0" err="1">
                <a:ln>
                  <a:noFill/>
                </a:ln>
                <a:solidFill>
                  <a:srgbClr val="000000"/>
                </a:solidFill>
                <a:effectLst/>
                <a:uLnTx/>
                <a:uFillTx/>
                <a:latin typeface="Calibri" pitchFamily="34" charset="0"/>
                <a:ea typeface="+mn-ea"/>
                <a:cs typeface="+mn-cs"/>
              </a:rPr>
              <a:t>Engl</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 J Med. </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2009;361:888-898.</a:t>
            </a:r>
          </a:p>
          <a:p>
            <a:pPr marL="0" marR="0" lvl="0" indent="0" algn="l" defTabSz="914400" rtl="0" eaLnBrk="1" fontAlgn="auto" latinLnBrk="0" hangingPunct="1">
              <a:lnSpc>
                <a:spcPct val="100000"/>
              </a:lnSpc>
              <a:spcBef>
                <a:spcPts val="0"/>
              </a:spcBef>
              <a:spcAft>
                <a:spcPts val="388"/>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Zhu J, Yamane H, Paul WE. </a:t>
            </a:r>
            <a:r>
              <a:rPr kumimoji="0" lang="en-US" sz="1100" b="0" i="1" u="none" strike="noStrike" kern="1200" cap="none" spc="0" normalizeH="0" baseline="0" noProof="0" dirty="0" err="1">
                <a:ln>
                  <a:noFill/>
                </a:ln>
                <a:solidFill>
                  <a:srgbClr val="000000"/>
                </a:solidFill>
                <a:effectLst/>
                <a:uLnTx/>
                <a:uFillTx/>
                <a:latin typeface="Calibri" pitchFamily="34" charset="0"/>
                <a:ea typeface="+mn-ea"/>
                <a:cs typeface="+mn-cs"/>
              </a:rPr>
              <a:t>Annu</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 Rev </a:t>
            </a:r>
            <a:r>
              <a:rPr kumimoji="0" lang="en-US" sz="1100" b="0" i="1" u="none" strike="noStrike" kern="1200" cap="none" spc="0" normalizeH="0" baseline="0" noProof="0" dirty="0" err="1">
                <a:ln>
                  <a:noFill/>
                </a:ln>
                <a:solidFill>
                  <a:srgbClr val="000000"/>
                </a:solidFill>
                <a:effectLst/>
                <a:uLnTx/>
                <a:uFillTx/>
                <a:latin typeface="Calibri" pitchFamily="34" charset="0"/>
                <a:ea typeface="+mn-ea"/>
                <a:cs typeface="+mn-cs"/>
              </a:rPr>
              <a:t>Immunol</a:t>
            </a:r>
            <a:r>
              <a:rPr kumimoji="0" lang="en-US" sz="1100" b="0" i="1"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2010;28:445-489.</a:t>
            </a:r>
          </a:p>
        </p:txBody>
      </p:sp>
      <p:sp>
        <p:nvSpPr>
          <p:cNvPr id="180228" name="Notes Placeholder 1"/>
          <p:cNvSpPr>
            <a:spLocks noGrp="1"/>
          </p:cNvSpPr>
          <p:nvPr>
            <p:ph type="body" idx="1"/>
          </p:nvPr>
        </p:nvSpPr>
        <p:spPr bwMode="auto">
          <a:xfrm>
            <a:off x="679450" y="4309408"/>
            <a:ext cx="5486400" cy="3600450"/>
          </a:xfrm>
          <a:noFill/>
        </p:spPr>
        <p:txBody>
          <a:bodyPr wrap="square" numCol="1" anchor="t" anchorCtr="0" compatLnSpc="1">
            <a:prstTxWarp prst="textNoShape">
              <a:avLst/>
            </a:prstTxWarp>
          </a:bodyPr>
          <a:lstStyle/>
          <a:p>
            <a:pPr eaLnBrk="1" hangingPunct="1">
              <a:spcBef>
                <a:spcPct val="0"/>
              </a:spcBef>
            </a:pPr>
            <a:r>
              <a:rPr lang="es-ES" b="1" dirty="0">
                <a:ea typeface="ＭＳ Ｐゴシック" charset="-128"/>
              </a:rPr>
              <a:t>¿Qué ocurre cuándo se bloquea IL-17A? </a:t>
            </a:r>
          </a:p>
          <a:p>
            <a:pPr eaLnBrk="1" hangingPunct="1">
              <a:spcBef>
                <a:spcPct val="0"/>
              </a:spcBef>
            </a:pPr>
            <a:r>
              <a:rPr lang="en-US" dirty="0" err="1">
                <a:ea typeface="ＭＳ Ｐゴシック" charset="-128"/>
              </a:rPr>
              <a:t>Clic</a:t>
            </a:r>
            <a:r>
              <a:rPr lang="en-US" dirty="0">
                <a:ea typeface="ＭＳ Ｐゴシック" charset="-128"/>
              </a:rPr>
              <a:t> 1: </a:t>
            </a:r>
            <a:r>
              <a:rPr lang="en-US" dirty="0" err="1">
                <a:ea typeface="ＭＳ Ｐゴシック" charset="-128"/>
              </a:rPr>
              <a:t>bloqueo</a:t>
            </a:r>
            <a:r>
              <a:rPr lang="en-US" dirty="0">
                <a:ea typeface="ＭＳ Ｐゴシック" charset="-128"/>
              </a:rPr>
              <a:t> de IL-17A... </a:t>
            </a:r>
          </a:p>
          <a:p>
            <a:pPr eaLnBrk="1" hangingPunct="1">
              <a:spcBef>
                <a:spcPct val="0"/>
              </a:spcBef>
            </a:pPr>
            <a:r>
              <a:rPr lang="en-US" dirty="0" err="1">
                <a:ea typeface="ＭＳ Ｐゴシック" charset="-128"/>
              </a:rPr>
              <a:t>Clic</a:t>
            </a:r>
            <a:r>
              <a:rPr lang="en-US" dirty="0">
                <a:ea typeface="ＭＳ Ｐゴシック" charset="-128"/>
              </a:rPr>
              <a:t> 2: </a:t>
            </a:r>
            <a:r>
              <a:rPr lang="es-ES" dirty="0">
                <a:ea typeface="ＭＳ Ｐゴシック" charset="-128"/>
              </a:rPr>
              <a:t>impide la activación de queratinocitos, lo cual impide... </a:t>
            </a:r>
          </a:p>
          <a:p>
            <a:pPr eaLnBrk="1" hangingPunct="1">
              <a:spcBef>
                <a:spcPct val="0"/>
              </a:spcBef>
            </a:pPr>
            <a:r>
              <a:rPr lang="en-US" dirty="0" err="1">
                <a:ea typeface="ＭＳ Ｐゴシック" charset="-128"/>
              </a:rPr>
              <a:t>Clic</a:t>
            </a:r>
            <a:r>
              <a:rPr lang="en-US" dirty="0">
                <a:ea typeface="ＭＳ Ｐゴシック" charset="-128"/>
              </a:rPr>
              <a:t> 3: la </a:t>
            </a:r>
            <a:r>
              <a:rPr lang="es-ES" dirty="0">
                <a:ea typeface="ＭＳ Ｐゴシック" charset="-128"/>
              </a:rPr>
              <a:t>activación de células dendríticas que impide... </a:t>
            </a:r>
          </a:p>
          <a:p>
            <a:pPr eaLnBrk="1" hangingPunct="1">
              <a:spcBef>
                <a:spcPct val="0"/>
              </a:spcBef>
            </a:pPr>
            <a:r>
              <a:rPr lang="en-US" dirty="0" err="1">
                <a:ea typeface="ＭＳ Ｐゴシック" charset="-128"/>
              </a:rPr>
              <a:t>Clic</a:t>
            </a:r>
            <a:r>
              <a:rPr lang="en-US" dirty="0">
                <a:ea typeface="ＭＳ Ｐゴシック" charset="-128"/>
              </a:rPr>
              <a:t> 4: </a:t>
            </a:r>
            <a:r>
              <a:rPr lang="es-ES" dirty="0">
                <a:ea typeface="ＭＳ Ｐゴシック" charset="-128"/>
              </a:rPr>
              <a:t>la liberación de citoquinas por parte de las células dendríticas que impide... </a:t>
            </a:r>
          </a:p>
          <a:p>
            <a:pPr eaLnBrk="1" hangingPunct="1">
              <a:spcBef>
                <a:spcPct val="0"/>
              </a:spcBef>
            </a:pPr>
            <a:r>
              <a:rPr lang="en-US" dirty="0" err="1">
                <a:ea typeface="ＭＳ Ｐゴシック" charset="-128"/>
              </a:rPr>
              <a:t>Clic</a:t>
            </a:r>
            <a:r>
              <a:rPr lang="en-US" dirty="0">
                <a:ea typeface="ＭＳ Ｐゴシック" charset="-128"/>
              </a:rPr>
              <a:t> 5: </a:t>
            </a:r>
            <a:r>
              <a:rPr lang="es-ES" dirty="0">
                <a:ea typeface="ＭＳ Ｐゴシック" charset="-128"/>
              </a:rPr>
              <a:t>la producción de IL-17A y otras citoquinas proinflamatorias y... </a:t>
            </a:r>
          </a:p>
          <a:p>
            <a:pPr eaLnBrk="1" hangingPunct="1">
              <a:spcBef>
                <a:spcPct val="0"/>
              </a:spcBef>
            </a:pPr>
            <a:r>
              <a:rPr lang="en-US" dirty="0" err="1">
                <a:ea typeface="ＭＳ Ｐゴシック" charset="-128"/>
              </a:rPr>
              <a:t>Clic</a:t>
            </a:r>
            <a:r>
              <a:rPr lang="en-US" dirty="0">
                <a:ea typeface="ＭＳ Ｐゴシック" charset="-128"/>
              </a:rPr>
              <a:t> 6: </a:t>
            </a:r>
            <a:r>
              <a:rPr lang="es-ES" dirty="0">
                <a:ea typeface="ＭＳ Ｐゴシック" charset="-128"/>
              </a:rPr>
              <a:t>se bloquea el bucle proinflamatorio.</a:t>
            </a:r>
          </a:p>
          <a:p>
            <a:pPr eaLnBrk="1" hangingPunct="1">
              <a:spcBef>
                <a:spcPct val="0"/>
              </a:spcBef>
            </a:pPr>
            <a:endParaRPr lang="en-US" dirty="0">
              <a:ea typeface="ＭＳ Ｐゴシック" charset="-128"/>
            </a:endParaRPr>
          </a:p>
          <a:p>
            <a:pPr eaLnBrk="1" hangingPunct="1">
              <a:spcBef>
                <a:spcPct val="0"/>
              </a:spcBef>
              <a:buFontTx/>
              <a:buAutoNum type="arabicPeriod"/>
            </a:pPr>
            <a:r>
              <a:rPr lang="en-US" sz="1300" dirty="0">
                <a:ea typeface="ＭＳ Ｐゴシック" charset="-128"/>
              </a:rPr>
              <a:t>Lowes MA, Kikuchi T, Fuentes-</a:t>
            </a:r>
            <a:r>
              <a:rPr lang="en-US" sz="1300" dirty="0" err="1">
                <a:ea typeface="ＭＳ Ｐゴシック" charset="-128"/>
              </a:rPr>
              <a:t>Duculan</a:t>
            </a:r>
            <a:r>
              <a:rPr lang="en-US" sz="1300" dirty="0">
                <a:ea typeface="ＭＳ Ｐゴシック" charset="-128"/>
              </a:rPr>
              <a:t> J, et al. Psoriasis </a:t>
            </a:r>
            <a:r>
              <a:rPr lang="en-US" sz="1300" dirty="0" err="1">
                <a:ea typeface="ＭＳ Ｐゴシック" charset="-128"/>
              </a:rPr>
              <a:t>vulgaris</a:t>
            </a:r>
            <a:r>
              <a:rPr lang="en-US" sz="1300" dirty="0">
                <a:ea typeface="ＭＳ Ｐゴシック" charset="-128"/>
              </a:rPr>
              <a:t> lesions contain discrete populations of Th1 and Th17 T cells. </a:t>
            </a:r>
            <a:r>
              <a:rPr lang="en-US" sz="1300" i="1" dirty="0">
                <a:ea typeface="ＭＳ Ｐゴシック" charset="-128"/>
              </a:rPr>
              <a:t>J Invest </a:t>
            </a:r>
            <a:r>
              <a:rPr lang="en-US" sz="1300" i="1" dirty="0" err="1">
                <a:ea typeface="ＭＳ Ｐゴシック" charset="-128"/>
              </a:rPr>
              <a:t>Dermatol</a:t>
            </a:r>
            <a:r>
              <a:rPr lang="en-US" sz="1300" dirty="0">
                <a:ea typeface="ＭＳ Ｐゴシック" charset="-128"/>
              </a:rPr>
              <a:t>. 2008;128:1207-1211.</a:t>
            </a:r>
          </a:p>
          <a:p>
            <a:pPr eaLnBrk="1" hangingPunct="1">
              <a:spcBef>
                <a:spcPct val="0"/>
              </a:spcBef>
              <a:buFontTx/>
              <a:buAutoNum type="arabicPeriod"/>
            </a:pPr>
            <a:r>
              <a:rPr lang="en-US" sz="1300" dirty="0">
                <a:ea typeface="ＭＳ Ｐゴシック" charset="-128"/>
              </a:rPr>
              <a:t>Nestle F, Kaplan DH, Barker J. Psoriasis. </a:t>
            </a:r>
            <a:r>
              <a:rPr lang="en-US" sz="1300" i="1" dirty="0">
                <a:ea typeface="ＭＳ Ｐゴシック" charset="-128"/>
              </a:rPr>
              <a:t>N </a:t>
            </a:r>
            <a:r>
              <a:rPr lang="en-US" sz="1300" i="1" dirty="0" err="1">
                <a:ea typeface="ＭＳ Ｐゴシック" charset="-128"/>
              </a:rPr>
              <a:t>Engl</a:t>
            </a:r>
            <a:r>
              <a:rPr lang="en-US" sz="1300" i="1" dirty="0">
                <a:ea typeface="ＭＳ Ｐゴシック" charset="-128"/>
              </a:rPr>
              <a:t> J Med</a:t>
            </a:r>
            <a:r>
              <a:rPr lang="en-US" sz="1300" dirty="0">
                <a:ea typeface="ＭＳ Ｐゴシック" charset="-128"/>
              </a:rPr>
              <a:t>. 2009;361:496-509.</a:t>
            </a:r>
          </a:p>
          <a:p>
            <a:pPr eaLnBrk="1" hangingPunct="1">
              <a:spcBef>
                <a:spcPct val="0"/>
              </a:spcBef>
              <a:buFontTx/>
              <a:buAutoNum type="arabicPeriod"/>
            </a:pPr>
            <a:r>
              <a:rPr lang="en-US" sz="1300" dirty="0" err="1">
                <a:ea typeface="ＭＳ Ｐゴシック" charset="-128"/>
              </a:rPr>
              <a:t>Onishi</a:t>
            </a:r>
            <a:r>
              <a:rPr lang="en-US" sz="1300" dirty="0">
                <a:ea typeface="ＭＳ Ｐゴシック" charset="-128"/>
              </a:rPr>
              <a:t> RM and </a:t>
            </a:r>
            <a:r>
              <a:rPr lang="en-US" sz="1300" dirty="0" err="1">
                <a:ea typeface="ＭＳ Ｐゴシック" charset="-128"/>
              </a:rPr>
              <a:t>Gaffen</a:t>
            </a:r>
            <a:r>
              <a:rPr lang="en-US" sz="1300" dirty="0">
                <a:ea typeface="ＭＳ Ｐゴシック" charset="-128"/>
              </a:rPr>
              <a:t> SL. Interleukin-17 and its target genes: mechanisms of interleukin-17 function in disease. </a:t>
            </a:r>
            <a:r>
              <a:rPr lang="en-US" sz="1300" i="1" dirty="0" err="1">
                <a:ea typeface="ＭＳ Ｐゴシック" charset="-128"/>
              </a:rPr>
              <a:t>Immunol</a:t>
            </a:r>
            <a:r>
              <a:rPr lang="en-US" sz="1300" dirty="0">
                <a:ea typeface="ＭＳ Ｐゴシック" charset="-128"/>
              </a:rPr>
              <a:t>. 2010;129:311-321.</a:t>
            </a:r>
          </a:p>
          <a:p>
            <a:pPr eaLnBrk="1" hangingPunct="1">
              <a:spcBef>
                <a:spcPct val="0"/>
              </a:spcBef>
              <a:buFontTx/>
              <a:buAutoNum type="arabicPeriod"/>
            </a:pPr>
            <a:r>
              <a:rPr lang="en-US" sz="1300" dirty="0">
                <a:ea typeface="ＭＳ Ｐゴシック" charset="-128"/>
              </a:rPr>
              <a:t>Lin AM, Rubin CJ, </a:t>
            </a:r>
            <a:r>
              <a:rPr lang="en-US" sz="1300" dirty="0" err="1">
                <a:ea typeface="ＭＳ Ｐゴシック" charset="-128"/>
              </a:rPr>
              <a:t>Khandpur</a:t>
            </a:r>
            <a:r>
              <a:rPr lang="en-US" sz="1300" dirty="0">
                <a:ea typeface="ＭＳ Ｐゴシック" charset="-128"/>
              </a:rPr>
              <a:t> R, et al. Mast cells and </a:t>
            </a:r>
            <a:r>
              <a:rPr lang="en-US" sz="1300" dirty="0" err="1">
                <a:ea typeface="ＭＳ Ｐゴシック" charset="-128"/>
              </a:rPr>
              <a:t>neutrophils</a:t>
            </a:r>
            <a:r>
              <a:rPr lang="en-US" sz="1300" dirty="0">
                <a:ea typeface="ＭＳ Ｐゴシック" charset="-128"/>
              </a:rPr>
              <a:t> release IL-17 through extracellular trap formation in psoriasis. </a:t>
            </a:r>
            <a:r>
              <a:rPr lang="en-US" sz="1300" i="1" dirty="0">
                <a:ea typeface="ＭＳ Ｐゴシック" charset="-128"/>
              </a:rPr>
              <a:t>J </a:t>
            </a:r>
            <a:r>
              <a:rPr lang="en-US" sz="1300" i="1" dirty="0" err="1">
                <a:ea typeface="ＭＳ Ｐゴシック" charset="-128"/>
              </a:rPr>
              <a:t>Immunol</a:t>
            </a:r>
            <a:r>
              <a:rPr lang="en-US" sz="1300" i="1" dirty="0">
                <a:ea typeface="ＭＳ Ｐゴシック" charset="-128"/>
              </a:rPr>
              <a:t>. </a:t>
            </a:r>
            <a:r>
              <a:rPr lang="en-US" sz="1300" dirty="0">
                <a:ea typeface="ＭＳ Ｐゴシック" charset="-128"/>
              </a:rPr>
              <a:t>2011;187:490-500.</a:t>
            </a:r>
          </a:p>
          <a:p>
            <a:pPr eaLnBrk="1" hangingPunct="1">
              <a:spcBef>
                <a:spcPct val="0"/>
              </a:spcBef>
              <a:buFontTx/>
              <a:buAutoNum type="arabicPeriod"/>
            </a:pPr>
            <a:r>
              <a:rPr lang="en-US" sz="1300" dirty="0">
                <a:ea typeface="ＭＳ Ｐゴシック" charset="-128"/>
              </a:rPr>
              <a:t>Sutton CE, </a:t>
            </a:r>
            <a:r>
              <a:rPr lang="en-US" sz="1300" dirty="0" err="1">
                <a:ea typeface="ＭＳ Ｐゴシック" charset="-128"/>
              </a:rPr>
              <a:t>Mielke</a:t>
            </a:r>
            <a:r>
              <a:rPr lang="en-US" sz="1300" dirty="0">
                <a:ea typeface="ＭＳ Ｐゴシック" charset="-128"/>
              </a:rPr>
              <a:t> LA, Mills KH. IL-17-producing </a:t>
            </a:r>
            <a:r>
              <a:rPr lang="el-GR" sz="1300" dirty="0">
                <a:ea typeface="ＭＳ Ｐゴシック" charset="-128"/>
              </a:rPr>
              <a:t>γδ </a:t>
            </a:r>
            <a:r>
              <a:rPr lang="en-US" sz="1300" dirty="0">
                <a:ea typeface="ＭＳ Ｐゴシック" charset="-128"/>
              </a:rPr>
              <a:t>T cells and innate lymphoid cells. </a:t>
            </a:r>
            <a:r>
              <a:rPr lang="en-US" sz="1300" i="1" dirty="0" err="1">
                <a:ea typeface="ＭＳ Ｐゴシック" charset="-128"/>
              </a:rPr>
              <a:t>Eur</a:t>
            </a:r>
            <a:r>
              <a:rPr lang="en-US" sz="1300" i="1" dirty="0">
                <a:ea typeface="ＭＳ Ｐゴシック" charset="-128"/>
              </a:rPr>
              <a:t> J </a:t>
            </a:r>
            <a:r>
              <a:rPr lang="en-US" sz="1300" i="1" dirty="0" err="1">
                <a:ea typeface="ＭＳ Ｐゴシック" charset="-128"/>
              </a:rPr>
              <a:t>Immunol</a:t>
            </a:r>
            <a:r>
              <a:rPr lang="en-US" sz="1300" dirty="0">
                <a:ea typeface="ＭＳ Ｐゴシック" charset="-128"/>
              </a:rPr>
              <a:t>. 2012;42:2221-2231.</a:t>
            </a:r>
          </a:p>
          <a:p>
            <a:pPr eaLnBrk="1" hangingPunct="1">
              <a:spcBef>
                <a:spcPct val="0"/>
              </a:spcBef>
              <a:buFontTx/>
              <a:buAutoNum type="arabicPeriod"/>
            </a:pPr>
            <a:r>
              <a:rPr lang="en-US" sz="1300" dirty="0" err="1">
                <a:ea typeface="ＭＳ Ｐゴシック" charset="-128"/>
              </a:rPr>
              <a:t>Iwakura</a:t>
            </a:r>
            <a:r>
              <a:rPr lang="en-US" sz="1300" dirty="0">
                <a:ea typeface="ＭＳ Ｐゴシック" charset="-128"/>
              </a:rPr>
              <a:t> Y and </a:t>
            </a:r>
            <a:r>
              <a:rPr lang="en-US" sz="1300" dirty="0" err="1">
                <a:ea typeface="ＭＳ Ｐゴシック" charset="-128"/>
              </a:rPr>
              <a:t>Ishigame</a:t>
            </a:r>
            <a:r>
              <a:rPr lang="en-US" sz="1300" dirty="0">
                <a:ea typeface="ＭＳ Ｐゴシック" charset="-128"/>
              </a:rPr>
              <a:t> H. The IL-23/IL-17 axis in inflammation</a:t>
            </a:r>
            <a:r>
              <a:rPr lang="en-US" sz="1300" i="1" dirty="0">
                <a:ea typeface="ＭＳ Ｐゴシック" charset="-128"/>
              </a:rPr>
              <a:t>. J </a:t>
            </a:r>
            <a:r>
              <a:rPr lang="en-US" sz="1300" i="1" dirty="0" err="1">
                <a:ea typeface="ＭＳ Ｐゴシック" charset="-128"/>
              </a:rPr>
              <a:t>Clin</a:t>
            </a:r>
            <a:r>
              <a:rPr lang="en-US" sz="1300" i="1" dirty="0">
                <a:ea typeface="ＭＳ Ｐゴシック" charset="-128"/>
              </a:rPr>
              <a:t> Invest</a:t>
            </a:r>
            <a:r>
              <a:rPr lang="en-US" sz="1300" dirty="0">
                <a:ea typeface="ＭＳ Ｐゴシック" charset="-128"/>
              </a:rPr>
              <a:t>. 2006;116:1218-1222.</a:t>
            </a:r>
          </a:p>
          <a:p>
            <a:pPr eaLnBrk="1" hangingPunct="1">
              <a:spcBef>
                <a:spcPct val="0"/>
              </a:spcBef>
              <a:buFontTx/>
              <a:buAutoNum type="arabicPeriod"/>
            </a:pPr>
            <a:r>
              <a:rPr lang="en-US" sz="1300" dirty="0" err="1">
                <a:ea typeface="ＭＳ Ｐゴシック" charset="-128"/>
              </a:rPr>
              <a:t>Ouyang</a:t>
            </a:r>
            <a:r>
              <a:rPr lang="en-US" sz="1300" dirty="0">
                <a:ea typeface="ＭＳ Ｐゴシック" charset="-128"/>
              </a:rPr>
              <a:t> W, </a:t>
            </a:r>
            <a:r>
              <a:rPr lang="en-US" sz="1300" dirty="0" err="1">
                <a:ea typeface="ＭＳ Ｐゴシック" charset="-128"/>
              </a:rPr>
              <a:t>Filvaroff</a:t>
            </a:r>
            <a:r>
              <a:rPr lang="en-US" sz="1300" dirty="0">
                <a:ea typeface="ＭＳ Ｐゴシック" charset="-128"/>
              </a:rPr>
              <a:t> E, </a:t>
            </a:r>
            <a:r>
              <a:rPr lang="en-US" sz="1300" dirty="0" err="1">
                <a:ea typeface="ＭＳ Ｐゴシック" charset="-128"/>
              </a:rPr>
              <a:t>Hu</a:t>
            </a:r>
            <a:r>
              <a:rPr lang="en-US" sz="1300" dirty="0">
                <a:ea typeface="ＭＳ Ｐゴシック" charset="-128"/>
              </a:rPr>
              <a:t> Y, et al. Novel therapeutic targets along the Th17 pathway.  </a:t>
            </a:r>
            <a:r>
              <a:rPr lang="en-US" sz="1300" i="1" dirty="0" err="1">
                <a:ea typeface="ＭＳ Ｐゴシック" charset="-128"/>
              </a:rPr>
              <a:t>Eur</a:t>
            </a:r>
            <a:r>
              <a:rPr lang="en-US" sz="1300" i="1" dirty="0">
                <a:ea typeface="ＭＳ Ｐゴシック" charset="-128"/>
              </a:rPr>
              <a:t> J </a:t>
            </a:r>
            <a:r>
              <a:rPr lang="en-US" sz="1300" i="1" dirty="0" err="1">
                <a:ea typeface="ＭＳ Ｐゴシック" charset="-128"/>
              </a:rPr>
              <a:t>Immunol</a:t>
            </a:r>
            <a:r>
              <a:rPr lang="en-US" sz="1300" i="1" dirty="0">
                <a:ea typeface="ＭＳ Ｐゴシック" charset="-128"/>
              </a:rPr>
              <a:t>. </a:t>
            </a:r>
            <a:r>
              <a:rPr lang="en-US" sz="1300" dirty="0">
                <a:ea typeface="ＭＳ Ｐゴシック" charset="-128"/>
              </a:rPr>
              <a:t>2009;39:670-675.</a:t>
            </a:r>
          </a:p>
          <a:p>
            <a:pPr eaLnBrk="1" hangingPunct="1">
              <a:spcBef>
                <a:spcPct val="0"/>
              </a:spcBef>
              <a:buFontTx/>
              <a:buAutoNum type="arabicPeriod"/>
            </a:pPr>
            <a:r>
              <a:rPr lang="en-US" sz="1300" dirty="0">
                <a:ea typeface="ＭＳ Ｐゴシック" charset="-128"/>
              </a:rPr>
              <a:t>Bruin G, </a:t>
            </a:r>
            <a:r>
              <a:rPr lang="en-US" sz="1300" dirty="0" err="1">
                <a:ea typeface="ＭＳ Ｐゴシック" charset="-128"/>
              </a:rPr>
              <a:t>Dragatin</a:t>
            </a:r>
            <a:r>
              <a:rPr lang="en-US" sz="1300" dirty="0">
                <a:ea typeface="ＭＳ Ｐゴシック" charset="-128"/>
              </a:rPr>
              <a:t> C, </a:t>
            </a:r>
            <a:r>
              <a:rPr lang="en-US" sz="1300" dirty="0" err="1">
                <a:ea typeface="ＭＳ Ｐゴシック" charset="-128"/>
              </a:rPr>
              <a:t>Aigner</a:t>
            </a:r>
            <a:r>
              <a:rPr lang="en-US" sz="1300" dirty="0">
                <a:ea typeface="ＭＳ Ｐゴシック" charset="-128"/>
              </a:rPr>
              <a:t> B, et al. </a:t>
            </a:r>
            <a:r>
              <a:rPr lang="en-US" sz="1300" dirty="0" err="1">
                <a:ea typeface="ＭＳ Ｐゴシック" charset="-128"/>
              </a:rPr>
              <a:t>Secukinumab</a:t>
            </a:r>
            <a:r>
              <a:rPr lang="en-US" sz="1300" dirty="0">
                <a:ea typeface="ＭＳ Ｐゴシック" charset="-128"/>
              </a:rPr>
              <a:t>, a novel anti-IL-17A antibody, can be quantified in skin after a single dose by dermal open flow </a:t>
            </a:r>
            <a:r>
              <a:rPr lang="en-US" sz="1300" dirty="0" err="1">
                <a:ea typeface="ＭＳ Ｐゴシック" charset="-128"/>
              </a:rPr>
              <a:t>microperfusion</a:t>
            </a:r>
            <a:r>
              <a:rPr lang="en-US" sz="1300" dirty="0">
                <a:ea typeface="ＭＳ Ｐゴシック" charset="-128"/>
              </a:rPr>
              <a:t> (</a:t>
            </a:r>
            <a:r>
              <a:rPr lang="en-US" sz="1300" dirty="0" err="1">
                <a:ea typeface="ＭＳ Ｐゴシック" charset="-128"/>
              </a:rPr>
              <a:t>dOMF</a:t>
            </a:r>
            <a:r>
              <a:rPr lang="en-US" sz="1300" dirty="0">
                <a:ea typeface="ＭＳ Ｐゴシック" charset="-128"/>
              </a:rPr>
              <a:t>). </a:t>
            </a:r>
            <a:r>
              <a:rPr lang="en-US" sz="1300" dirty="0" err="1">
                <a:ea typeface="ＭＳ Ｐゴシック" charset="-128"/>
              </a:rPr>
              <a:t>Póster</a:t>
            </a:r>
            <a:r>
              <a:rPr lang="en-US" sz="1300" dirty="0">
                <a:ea typeface="ＭＳ Ｐゴシック" charset="-128"/>
              </a:rPr>
              <a:t> </a:t>
            </a:r>
            <a:r>
              <a:rPr lang="en-US" sz="1300" dirty="0" err="1">
                <a:ea typeface="ＭＳ Ｐゴシック" charset="-128"/>
              </a:rPr>
              <a:t>presentado</a:t>
            </a:r>
            <a:r>
              <a:rPr lang="en-US" sz="1300" dirty="0">
                <a:ea typeface="ＭＳ Ｐゴシック" charset="-128"/>
              </a:rPr>
              <a:t> en: </a:t>
            </a:r>
            <a:r>
              <a:rPr lang="es-ES" sz="1300" dirty="0">
                <a:ea typeface="ＭＳ Ｐゴシック" charset="-128"/>
              </a:rPr>
              <a:t>Conferencia de la </a:t>
            </a:r>
            <a:r>
              <a:rPr lang="es-ES" sz="1300" i="1" dirty="0" err="1">
                <a:ea typeface="ＭＳ Ｐゴシック" charset="-128"/>
              </a:rPr>
              <a:t>European</a:t>
            </a:r>
            <a:r>
              <a:rPr lang="es-ES" sz="1300" i="1" dirty="0">
                <a:ea typeface="ＭＳ Ｐゴシック" charset="-128"/>
              </a:rPr>
              <a:t> </a:t>
            </a:r>
            <a:r>
              <a:rPr lang="es-ES" sz="1300" i="1" dirty="0" err="1">
                <a:ea typeface="ＭＳ Ｐゴシック" charset="-128"/>
              </a:rPr>
              <a:t>Academy</a:t>
            </a:r>
            <a:r>
              <a:rPr lang="es-ES" sz="1300" i="1" dirty="0">
                <a:ea typeface="ＭＳ Ｐゴシック" charset="-128"/>
              </a:rPr>
              <a:t> of </a:t>
            </a:r>
            <a:r>
              <a:rPr lang="es-ES" sz="1300" i="1" dirty="0" err="1">
                <a:ea typeface="ＭＳ Ｐゴシック" charset="-128"/>
              </a:rPr>
              <a:t>Dermatology</a:t>
            </a:r>
            <a:r>
              <a:rPr lang="es-ES" sz="1300" i="1" dirty="0">
                <a:ea typeface="ＭＳ Ｐゴシック" charset="-128"/>
              </a:rPr>
              <a:t> and </a:t>
            </a:r>
            <a:r>
              <a:rPr lang="es-ES" sz="1300" i="1" dirty="0" err="1">
                <a:ea typeface="ＭＳ Ｐゴシック" charset="-128"/>
              </a:rPr>
              <a:t>Venereology</a:t>
            </a:r>
            <a:r>
              <a:rPr lang="es-ES" sz="1300" dirty="0">
                <a:ea typeface="ＭＳ Ｐゴシック" charset="-128"/>
              </a:rPr>
              <a:t>; Estambul Turquía; 2–6 de octubre de 2013. Póster n.º P1498.</a:t>
            </a:r>
            <a:endParaRPr lang="en-US" sz="1300" dirty="0">
              <a:ea typeface="ＭＳ Ｐゴシック" charset="-128"/>
            </a:endParaRPr>
          </a:p>
          <a:p>
            <a:pPr eaLnBrk="1" hangingPunct="1">
              <a:spcBef>
                <a:spcPct val="0"/>
              </a:spcBef>
            </a:pPr>
            <a:endParaRPr lang="en-US" dirty="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CF1E5EC-D85A-4916-B090-1B622464AD4C}" type="slidenum">
              <a:rPr lang="es-ES" smtClean="0"/>
              <a:t>11</a:t>
            </a:fld>
            <a:endParaRPr lang="es-ES"/>
          </a:p>
        </p:txBody>
      </p:sp>
    </p:spTree>
    <p:extLst>
      <p:ext uri="{BB962C8B-B14F-4D97-AF65-F5344CB8AC3E}">
        <p14:creationId xmlns:p14="http://schemas.microsoft.com/office/powerpoint/2010/main" val="12475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CF1E5EC-D85A-4916-B090-1B622464AD4C}" type="slidenum">
              <a:rPr lang="es-ES" smtClean="0"/>
              <a:t>20</a:t>
            </a:fld>
            <a:endParaRPr lang="es-ES"/>
          </a:p>
        </p:txBody>
      </p:sp>
    </p:spTree>
    <p:extLst>
      <p:ext uri="{BB962C8B-B14F-4D97-AF65-F5344CB8AC3E}">
        <p14:creationId xmlns:p14="http://schemas.microsoft.com/office/powerpoint/2010/main" val="277526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1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11C5E-359E-624C-B545-330FD87E7F02}"/>
              </a:ext>
            </a:extLst>
          </p:cNvPr>
          <p:cNvSpPr>
            <a:spLocks noGrp="1"/>
          </p:cNvSpPr>
          <p:nvPr>
            <p:ph type="ctrTitle" hasCustomPrompt="1"/>
          </p:nvPr>
        </p:nvSpPr>
        <p:spPr>
          <a:xfrm>
            <a:off x="2169753" y="2979596"/>
            <a:ext cx="9498105" cy="1099431"/>
          </a:xfrm>
          <a:noFill/>
        </p:spPr>
        <p:txBody>
          <a:bodyPr anchor="b">
            <a:normAutofit/>
          </a:bodyPr>
          <a:lstStyle>
            <a:lvl1pPr algn="r">
              <a:defRPr sz="4500">
                <a:solidFill>
                  <a:srgbClr val="EB949A"/>
                </a:solidFill>
                <a:latin typeface="Arial" panose="020B0604020202020204" pitchFamily="34" charset="0"/>
                <a:cs typeface="Arial" panose="020B0604020202020204" pitchFamily="34" charset="0"/>
              </a:defRPr>
            </a:lvl1pPr>
          </a:lstStyle>
          <a:p>
            <a:r>
              <a:rPr lang="es-ES" dirty="0"/>
              <a:t>Clic para editar título</a:t>
            </a:r>
          </a:p>
        </p:txBody>
      </p:sp>
      <p:sp>
        <p:nvSpPr>
          <p:cNvPr id="3" name="Subtítulo 2">
            <a:extLst>
              <a:ext uri="{FF2B5EF4-FFF2-40B4-BE49-F238E27FC236}">
                <a16:creationId xmlns:a16="http://schemas.microsoft.com/office/drawing/2014/main" id="{16D899FB-798E-0B41-9570-2101619F3714}"/>
              </a:ext>
            </a:extLst>
          </p:cNvPr>
          <p:cNvSpPr>
            <a:spLocks noGrp="1"/>
          </p:cNvSpPr>
          <p:nvPr>
            <p:ph type="subTitle" idx="1" hasCustomPrompt="1"/>
          </p:nvPr>
        </p:nvSpPr>
        <p:spPr>
          <a:xfrm>
            <a:off x="2169754" y="4171103"/>
            <a:ext cx="9498106" cy="557355"/>
          </a:xfrm>
        </p:spPr>
        <p:txBody>
          <a:bodyPr>
            <a:normAutofit/>
          </a:bodyPr>
          <a:lstStyle>
            <a:lvl1pPr marL="0" indent="0" algn="r">
              <a:buNone/>
              <a:defRPr sz="1800">
                <a:solidFill>
                  <a:srgbClr val="EB949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p>
        </p:txBody>
      </p:sp>
    </p:spTree>
    <p:extLst>
      <p:ext uri="{BB962C8B-B14F-4D97-AF65-F5344CB8AC3E}">
        <p14:creationId xmlns:p14="http://schemas.microsoft.com/office/powerpoint/2010/main" val="3084944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702495" y="348066"/>
            <a:ext cx="8198217" cy="565035"/>
          </a:xfrm>
        </p:spPr>
        <p:txBody>
          <a:bodyPr anchor="t"/>
          <a:lstStyle>
            <a:lvl1pPr algn="l">
              <a:defRPr b="1">
                <a:solidFill>
                  <a:srgbClr val="EB949A"/>
                </a:solidFill>
                <a:latin typeface="Arial" panose="020B0604020202020204" pitchFamily="34" charset="0"/>
                <a:cs typeface="Arial" panose="020B0604020202020204" pitchFamily="34" charset="0"/>
              </a:defRPr>
            </a:lvl1pPr>
          </a:lstStyle>
          <a:p>
            <a:r>
              <a:rPr lang="es-ES" dirty="0"/>
              <a:t>Clic para editar título</a:t>
            </a:r>
            <a:br>
              <a:rPr lang="es-ES" dirty="0"/>
            </a:br>
            <a:endParaRPr lang="es-ES_tradnl" dirty="0"/>
          </a:p>
        </p:txBody>
      </p:sp>
      <p:sp>
        <p:nvSpPr>
          <p:cNvPr id="3" name="Marcador de contenido 2"/>
          <p:cNvSpPr>
            <a:spLocks noGrp="1"/>
          </p:cNvSpPr>
          <p:nvPr>
            <p:ph idx="1"/>
          </p:nvPr>
        </p:nvSpPr>
        <p:spPr>
          <a:xfrm>
            <a:off x="541056" y="1995279"/>
            <a:ext cx="11109605" cy="2867442"/>
          </a:xfrm>
        </p:spPr>
        <p:txBody>
          <a:bodyPr>
            <a:normAutofit/>
          </a:bodyPr>
          <a:lstStyle>
            <a:lvl1pPr algn="l">
              <a:lnSpc>
                <a:spcPts val="2400"/>
              </a:lnSpc>
              <a:defRPr sz="2000" baseline="0">
                <a:solidFill>
                  <a:srgbClr val="006782"/>
                </a:solidFill>
                <a:latin typeface="Arial" panose="020B0604020202020204" pitchFamily="34" charset="0"/>
                <a:cs typeface="Arial" panose="020B0604020202020204" pitchFamily="34" charset="0"/>
              </a:defRPr>
            </a:lvl1pPr>
            <a:lvl2pPr algn="l">
              <a:lnSpc>
                <a:spcPts val="2400"/>
              </a:lnSpc>
              <a:defRPr sz="2000" baseline="0">
                <a:solidFill>
                  <a:srgbClr val="006782"/>
                </a:solidFill>
                <a:latin typeface="Arial" panose="020B0604020202020204" pitchFamily="34" charset="0"/>
                <a:cs typeface="Arial" panose="020B0604020202020204" pitchFamily="34" charset="0"/>
              </a:defRPr>
            </a:lvl2pPr>
            <a:lvl3pPr algn="l">
              <a:lnSpc>
                <a:spcPts val="2400"/>
              </a:lnSpc>
              <a:defRPr sz="1800" baseline="0">
                <a:solidFill>
                  <a:srgbClr val="006782"/>
                </a:solidFill>
                <a:latin typeface="Arial" panose="020B0604020202020204" pitchFamily="34" charset="0"/>
                <a:cs typeface="Arial" panose="020B0604020202020204" pitchFamily="34" charset="0"/>
              </a:defRPr>
            </a:lvl3pPr>
            <a:lvl4pPr algn="l">
              <a:lnSpc>
                <a:spcPts val="2400"/>
              </a:lnSpc>
              <a:defRPr sz="1800" baseline="0">
                <a:solidFill>
                  <a:srgbClr val="006782"/>
                </a:solidFill>
                <a:latin typeface="Arial" panose="020B0604020202020204" pitchFamily="34" charset="0"/>
                <a:cs typeface="Arial" panose="020B0604020202020204" pitchFamily="34" charset="0"/>
              </a:defRPr>
            </a:lvl4pPr>
            <a:lvl5pPr algn="l">
              <a:lnSpc>
                <a:spcPts val="2400"/>
              </a:lnSpc>
              <a:defRPr sz="1800" baseline="0">
                <a:solidFill>
                  <a:srgbClr val="006782"/>
                </a:solidFill>
                <a:latin typeface="Arial" panose="020B0604020202020204" pitchFamily="34" charset="0"/>
                <a:cs typeface="Arial" panose="020B060402020202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10" name="Marcador de texto 9"/>
          <p:cNvSpPr>
            <a:spLocks noGrp="1"/>
          </p:cNvSpPr>
          <p:nvPr>
            <p:ph type="body" sz="quarter" idx="13" hasCustomPrompt="1"/>
          </p:nvPr>
        </p:nvSpPr>
        <p:spPr>
          <a:xfrm>
            <a:off x="1702776" y="913101"/>
            <a:ext cx="8198216" cy="380711"/>
          </a:xfrm>
        </p:spPr>
        <p:txBody>
          <a:bodyPr anchor="t">
            <a:normAutofit/>
          </a:bodyPr>
          <a:lstStyle>
            <a:lvl1pPr marL="0" indent="0" algn="l">
              <a:buFontTx/>
              <a:buNone/>
              <a:defRPr sz="2000">
                <a:solidFill>
                  <a:srgbClr val="EB949A"/>
                </a:solidFill>
                <a:latin typeface="Arial" panose="020B0604020202020204" pitchFamily="34" charset="0"/>
                <a:cs typeface="Arial" panose="020B0604020202020204" pitchFamily="34" charset="0"/>
              </a:defRPr>
            </a:lvl1pPr>
          </a:lstStyle>
          <a:p>
            <a:pPr lvl="0"/>
            <a:r>
              <a:rPr lang="es-ES" dirty="0"/>
              <a:t>Clic para editar subtítulo</a:t>
            </a:r>
            <a:endParaRPr lang="es-ES_tradnl" dirty="0"/>
          </a:p>
        </p:txBody>
      </p:sp>
      <p:pic>
        <p:nvPicPr>
          <p:cNvPr id="7" name="Imagen 6">
            <a:extLst>
              <a:ext uri="{FF2B5EF4-FFF2-40B4-BE49-F238E27FC236}">
                <a16:creationId xmlns:a16="http://schemas.microsoft.com/office/drawing/2014/main" id="{DBAD3D22-6CC7-BA48-9078-6F0675CE6856}"/>
              </a:ext>
            </a:extLst>
          </p:cNvPr>
          <p:cNvPicPr>
            <a:picLocks noChangeAspect="1"/>
          </p:cNvPicPr>
          <p:nvPr userDrawn="1"/>
        </p:nvPicPr>
        <p:blipFill>
          <a:blip r:embed="rId3"/>
          <a:stretch>
            <a:fillRect/>
          </a:stretch>
        </p:blipFill>
        <p:spPr>
          <a:xfrm>
            <a:off x="10938545" y="6242886"/>
            <a:ext cx="830261" cy="296522"/>
          </a:xfrm>
          <a:prstGeom prst="rect">
            <a:avLst/>
          </a:prstGeom>
        </p:spPr>
      </p:pic>
      <p:pic>
        <p:nvPicPr>
          <p:cNvPr id="4" name="Imagen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0696" y="261211"/>
            <a:ext cx="1788110" cy="447028"/>
          </a:xfrm>
          <a:prstGeom prst="rect">
            <a:avLst/>
          </a:prstGeom>
        </p:spPr>
      </p:pic>
    </p:spTree>
    <p:extLst>
      <p:ext uri="{BB962C8B-B14F-4D97-AF65-F5344CB8AC3E}">
        <p14:creationId xmlns:p14="http://schemas.microsoft.com/office/powerpoint/2010/main" val="3174828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824318" y="2326607"/>
            <a:ext cx="9797138" cy="1102393"/>
          </a:xfrm>
        </p:spPr>
        <p:txBody>
          <a:bodyPr anchor="b">
            <a:normAutofit/>
          </a:bodyPr>
          <a:lstStyle>
            <a:lvl1pPr algn="r">
              <a:defRPr sz="4500">
                <a:solidFill>
                  <a:schemeClr val="bg1"/>
                </a:solidFill>
                <a:latin typeface="Arial" panose="020B0604020202020204" pitchFamily="34" charset="0"/>
                <a:cs typeface="Arial" panose="020B0604020202020204" pitchFamily="34" charset="0"/>
              </a:defRPr>
            </a:lvl1pPr>
          </a:lstStyle>
          <a:p>
            <a:r>
              <a:rPr lang="es-ES" dirty="0"/>
              <a:t>Clic para editar título</a:t>
            </a:r>
            <a:endParaRPr lang="es-ES_tradnl" dirty="0"/>
          </a:p>
        </p:txBody>
      </p:sp>
      <p:sp>
        <p:nvSpPr>
          <p:cNvPr id="3" name="Subtítulo 2"/>
          <p:cNvSpPr>
            <a:spLocks noGrp="1"/>
          </p:cNvSpPr>
          <p:nvPr>
            <p:ph type="subTitle" idx="1" hasCustomPrompt="1"/>
          </p:nvPr>
        </p:nvSpPr>
        <p:spPr>
          <a:xfrm>
            <a:off x="1824318" y="3521076"/>
            <a:ext cx="9797138" cy="748119"/>
          </a:xfrm>
        </p:spPr>
        <p:txBody>
          <a:bodyPr>
            <a:normAutofit/>
          </a:bodyPr>
          <a:lstStyle>
            <a:lvl1pPr marL="0" indent="0" algn="r">
              <a:buNone/>
              <a:defRPr sz="1800" spc="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endParaRPr lang="es-ES_tradnl" dirty="0"/>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7341" y="-1870534"/>
            <a:ext cx="1294115" cy="466949"/>
          </a:xfrm>
          <a:prstGeom prst="rect">
            <a:avLst/>
          </a:prstGeom>
        </p:spPr>
      </p:pic>
    </p:spTree>
    <p:extLst>
      <p:ext uri="{BB962C8B-B14F-4D97-AF65-F5344CB8AC3E}">
        <p14:creationId xmlns:p14="http://schemas.microsoft.com/office/powerpoint/2010/main" val="285766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pic>
        <p:nvPicPr>
          <p:cNvPr id="4" name="2 Imagen"/>
          <p:cNvPicPr>
            <a:picLocks noChangeAspect="1"/>
          </p:cNvPicPr>
          <p:nvPr userDrawn="1"/>
        </p:nvPicPr>
        <p:blipFill>
          <a:blip r:embed="rId2" cstate="print"/>
          <a:srcRect/>
          <a:stretch>
            <a:fillRect/>
          </a:stretch>
        </p:blipFill>
        <p:spPr bwMode="auto">
          <a:xfrm>
            <a:off x="2122" y="0"/>
            <a:ext cx="12187767" cy="6858000"/>
          </a:xfrm>
          <a:prstGeom prst="rect">
            <a:avLst/>
          </a:prstGeom>
          <a:noFill/>
          <a:ln w="9525">
            <a:noFill/>
            <a:miter lim="800000"/>
            <a:headEnd/>
            <a:tailEnd/>
          </a:ln>
        </p:spPr>
      </p:pic>
      <p:cxnSp>
        <p:nvCxnSpPr>
          <p:cNvPr id="5" name="4 Conector recto"/>
          <p:cNvCxnSpPr/>
          <p:nvPr userDrawn="1"/>
        </p:nvCxnSpPr>
        <p:spPr>
          <a:xfrm>
            <a:off x="431800" y="1752600"/>
            <a:ext cx="6527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48304" y="626276"/>
            <a:ext cx="5359664" cy="973931"/>
          </a:xfrm>
          <a:prstGeom prst="rect">
            <a:avLst/>
          </a:prstGeom>
        </p:spPr>
        <p:txBody>
          <a:bodyPr>
            <a:noAutofit/>
          </a:bodyPr>
          <a:lstStyle>
            <a:lvl1pPr>
              <a:defRPr sz="2600" b="1">
                <a:solidFill>
                  <a:schemeClr val="accent1"/>
                </a:solidFill>
              </a:defRPr>
            </a:lvl1pPr>
          </a:lstStyle>
          <a:p>
            <a:r>
              <a:rPr lang="en-US" dirty="0"/>
              <a:t>Click to edit Master title style</a:t>
            </a:r>
            <a:endParaRPr lang="de-CH" dirty="0"/>
          </a:p>
        </p:txBody>
      </p:sp>
      <p:sp>
        <p:nvSpPr>
          <p:cNvPr id="7" name="Content Placeholder 2"/>
          <p:cNvSpPr>
            <a:spLocks noGrp="1"/>
          </p:cNvSpPr>
          <p:nvPr>
            <p:ph idx="1"/>
          </p:nvPr>
        </p:nvSpPr>
        <p:spPr>
          <a:xfrm>
            <a:off x="431376" y="2112466"/>
            <a:ext cx="5393265" cy="3600400"/>
          </a:xfrm>
          <a:prstGeom prst="rect">
            <a:avLst/>
          </a:prstGeom>
        </p:spPr>
        <p:txBody>
          <a:bodyPr>
            <a:noAutofit/>
          </a:bodyPr>
          <a:lstStyle>
            <a:lvl1pPr marL="0" indent="0">
              <a:buFontTx/>
              <a:buNone/>
              <a:defRPr sz="2100">
                <a:solidFill>
                  <a:schemeClr val="tx1"/>
                </a:solidFill>
              </a:defRPr>
            </a:lvl1pPr>
            <a:lvl2pPr marL="398443" indent="-163505">
              <a:buClr>
                <a:schemeClr val="accent1"/>
              </a:buClr>
              <a:buFont typeface="Arial" panose="020B06040202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9" name="Rectangle 8"/>
          <p:cNvSpPr/>
          <p:nvPr userDrawn="1"/>
        </p:nvSpPr>
        <p:spPr>
          <a:xfrm rot="16200000">
            <a:off x="11744737" y="5460685"/>
            <a:ext cx="70464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1509037077</a:t>
            </a:r>
          </a:p>
        </p:txBody>
      </p:sp>
    </p:spTree>
    <p:extLst>
      <p:ext uri="{BB962C8B-B14F-4D97-AF65-F5344CB8AC3E}">
        <p14:creationId xmlns:p14="http://schemas.microsoft.com/office/powerpoint/2010/main" val="29273111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9E0A8-BB5F-0F65-4C01-96E0C130C3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4F7398-F3E9-92B3-56F4-7933F9E2506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77D086-2F85-3B50-1026-721264E74F53}"/>
              </a:ext>
            </a:extLst>
          </p:cNvPr>
          <p:cNvSpPr>
            <a:spLocks noGrp="1"/>
          </p:cNvSpPr>
          <p:nvPr>
            <p:ph type="dt" sz="half" idx="10"/>
          </p:nvPr>
        </p:nvSpPr>
        <p:spPr/>
        <p:txBody>
          <a:bodyPr/>
          <a:lstStyle/>
          <a:p>
            <a:fld id="{0A6B2E90-8366-4648-AF10-C2E7D3453F02}" type="datetimeFigureOut">
              <a:rPr lang="es-ES" smtClean="0"/>
              <a:t>15/05/2023</a:t>
            </a:fld>
            <a:endParaRPr lang="es-ES"/>
          </a:p>
        </p:txBody>
      </p:sp>
      <p:sp>
        <p:nvSpPr>
          <p:cNvPr id="5" name="Marcador de pie de página 4">
            <a:extLst>
              <a:ext uri="{FF2B5EF4-FFF2-40B4-BE49-F238E27FC236}">
                <a16:creationId xmlns:a16="http://schemas.microsoft.com/office/drawing/2014/main" id="{8C4695FA-A31C-6C6C-5E17-3021061018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C32309-4059-E995-E952-C3BFEB07985C}"/>
              </a:ext>
            </a:extLst>
          </p:cNvPr>
          <p:cNvSpPr>
            <a:spLocks noGrp="1"/>
          </p:cNvSpPr>
          <p:nvPr>
            <p:ph type="sldNum" sz="quarter" idx="12"/>
          </p:nvPr>
        </p:nvSpPr>
        <p:spPr/>
        <p:txBody>
          <a:bodyPr/>
          <a:lstStyle/>
          <a:p>
            <a:fld id="{608C5A08-105A-4A77-A4CC-F17194E5B714}" type="slidenum">
              <a:rPr lang="es-ES" smtClean="0"/>
              <a:t>‹#›</a:t>
            </a:fld>
            <a:endParaRPr lang="es-ES"/>
          </a:p>
        </p:txBody>
      </p:sp>
    </p:spTree>
    <p:extLst>
      <p:ext uri="{BB962C8B-B14F-4D97-AF65-F5344CB8AC3E}">
        <p14:creationId xmlns:p14="http://schemas.microsoft.com/office/powerpoint/2010/main" val="2575632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15/05/2023</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a:t>
            </a:fld>
            <a:endParaRPr lang="es-ES"/>
          </a:p>
        </p:txBody>
      </p:sp>
    </p:spTree>
    <p:extLst>
      <p:ext uri="{BB962C8B-B14F-4D97-AF65-F5344CB8AC3E}">
        <p14:creationId xmlns:p14="http://schemas.microsoft.com/office/powerpoint/2010/main" val="3008756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rgbClr val="01346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AAC1E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aedv.es/calculadora-pasi/"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pps.who.int/iris/handle/10665/204417"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_tradnl" sz="4400" dirty="0"/>
              <a:t>Parte general</a:t>
            </a:r>
          </a:p>
        </p:txBody>
      </p:sp>
      <p:sp>
        <p:nvSpPr>
          <p:cNvPr id="3" name="Subtítulo 2"/>
          <p:cNvSpPr>
            <a:spLocks noGrp="1"/>
          </p:cNvSpPr>
          <p:nvPr>
            <p:ph type="subTitle" idx="1"/>
          </p:nvPr>
        </p:nvSpPr>
        <p:spPr>
          <a:xfrm>
            <a:off x="1824318" y="3521076"/>
            <a:ext cx="9797138" cy="2256269"/>
          </a:xfrm>
        </p:spPr>
        <p:txBody>
          <a:bodyPr>
            <a:normAutofit fontScale="85000" lnSpcReduction="20000"/>
          </a:bodyPr>
          <a:lstStyle/>
          <a:p>
            <a:r>
              <a:rPr lang="es-ES_tradnl" sz="1600" b="1" dirty="0"/>
              <a:t>Dr. Manel Velasco Pastor</a:t>
            </a:r>
          </a:p>
          <a:p>
            <a:r>
              <a:rPr lang="es-ES_tradnl" sz="1600" dirty="0"/>
              <a:t>Servicio de Dermatología</a:t>
            </a:r>
          </a:p>
          <a:p>
            <a:r>
              <a:rPr lang="es-ES_tradnl" sz="1600" dirty="0"/>
              <a:t>Responsable de la Unidad de Psoriasis</a:t>
            </a:r>
          </a:p>
          <a:p>
            <a:r>
              <a:rPr lang="es-ES_tradnl" sz="1600" dirty="0"/>
              <a:t>Hospital Arnau de Vilanova. Valencia</a:t>
            </a:r>
          </a:p>
          <a:p>
            <a:endParaRPr lang="es-ES_tradnl" sz="1600" dirty="0"/>
          </a:p>
          <a:p>
            <a:r>
              <a:rPr lang="es-ES_tradnl" sz="1600" b="1" dirty="0"/>
              <a:t>Dr. Daniel Rey Aldana</a:t>
            </a:r>
          </a:p>
          <a:p>
            <a:r>
              <a:rPr lang="es-ES_tradnl" sz="1600" dirty="0"/>
              <a:t>Medico de familia. Centro de Salud de A Estrada</a:t>
            </a:r>
          </a:p>
          <a:p>
            <a:r>
              <a:rPr lang="es-ES_tradnl" sz="1600" dirty="0"/>
              <a:t>Área Sanitaria de Santiago de Compostela y Barbanza</a:t>
            </a:r>
          </a:p>
          <a:p>
            <a:endParaRPr lang="es-ES_tradnl" sz="1600" dirty="0"/>
          </a:p>
        </p:txBody>
      </p:sp>
      <p:sp>
        <p:nvSpPr>
          <p:cNvPr id="4" name="TextBox 3">
            <a:extLst>
              <a:ext uri="{FF2B5EF4-FFF2-40B4-BE49-F238E27FC236}">
                <a16:creationId xmlns:a16="http://schemas.microsoft.com/office/drawing/2014/main" id="{6D6E7F27-17FF-60AE-8D69-02221152F504}"/>
              </a:ext>
            </a:extLst>
          </p:cNvPr>
          <p:cNvSpPr txBox="1"/>
          <p:nvPr/>
        </p:nvSpPr>
        <p:spPr>
          <a:xfrm>
            <a:off x="139700" y="6413500"/>
            <a:ext cx="2781300" cy="307777"/>
          </a:xfrm>
          <a:prstGeom prst="rect">
            <a:avLst/>
          </a:prstGeom>
          <a:noFill/>
        </p:spPr>
        <p:txBody>
          <a:bodyPr wrap="square" rtlCol="0">
            <a:spAutoFit/>
          </a:bodyPr>
          <a:lstStyle/>
          <a:p>
            <a:r>
              <a:rPr lang="en-US" sz="1400" b="0" i="0" dirty="0">
                <a:solidFill>
                  <a:schemeClr val="bg1"/>
                </a:solidFill>
                <a:effectLst/>
                <a:latin typeface="Arial" panose="020B0604020202020204" pitchFamily="34" charset="0"/>
              </a:rPr>
              <a:t>ES-WYN-2300031</a:t>
            </a:r>
            <a:endParaRPr lang="en-US" sz="1400" dirty="0">
              <a:solidFill>
                <a:schemeClr val="bg1"/>
              </a:solidFill>
            </a:endParaRPr>
          </a:p>
        </p:txBody>
      </p:sp>
    </p:spTree>
    <p:extLst>
      <p:ext uri="{BB962C8B-B14F-4D97-AF65-F5344CB8AC3E}">
        <p14:creationId xmlns:p14="http://schemas.microsoft.com/office/powerpoint/2010/main" val="393702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dirty="0"/>
              <a:t>PASI</a:t>
            </a:r>
          </a:p>
        </p:txBody>
      </p:sp>
      <p:sp>
        <p:nvSpPr>
          <p:cNvPr id="2" name="Marcador de contenido 1">
            <a:extLst>
              <a:ext uri="{FF2B5EF4-FFF2-40B4-BE49-F238E27FC236}">
                <a16:creationId xmlns:a16="http://schemas.microsoft.com/office/drawing/2014/main" id="{F7FC5D70-751D-55C3-52FF-14981CC58309}"/>
              </a:ext>
            </a:extLst>
          </p:cNvPr>
          <p:cNvSpPr>
            <a:spLocks noGrp="1"/>
          </p:cNvSpPr>
          <p:nvPr>
            <p:ph idx="1"/>
          </p:nvPr>
        </p:nvSpPr>
        <p:spPr>
          <a:xfrm>
            <a:off x="1082395" y="1496753"/>
            <a:ext cx="10112347" cy="4560419"/>
          </a:xfrm>
        </p:spPr>
        <p:txBody>
          <a:bodyPr>
            <a:normAutofit/>
          </a:bodyPr>
          <a:lstStyle/>
          <a:p>
            <a:r>
              <a:rPr lang="es-ES" dirty="0"/>
              <a:t>0-72</a:t>
            </a:r>
          </a:p>
          <a:p>
            <a:r>
              <a:rPr lang="es-ES" dirty="0"/>
              <a:t>Uso en Unidades de Psoriasis y ensayos clínicos</a:t>
            </a:r>
          </a:p>
          <a:p>
            <a:r>
              <a:rPr lang="es-ES" dirty="0"/>
              <a:t>Mide: eritema / infiltración / descamación</a:t>
            </a:r>
          </a:p>
          <a:p>
            <a:endParaRPr lang="es-ES" dirty="0"/>
          </a:p>
          <a:p>
            <a:pPr marL="0" indent="0">
              <a:buNone/>
            </a:pPr>
            <a:r>
              <a:rPr lang="es-ES" b="1" dirty="0">
                <a:hlinkClick r:id="rId2">
                  <a:extLst>
                    <a:ext uri="{A12FA001-AC4F-418D-AE19-62706E023703}">
                      <ahyp:hlinkClr xmlns:ahyp="http://schemas.microsoft.com/office/drawing/2018/hyperlinkcolor" val="tx"/>
                    </a:ext>
                  </a:extLst>
                </a:hlinkClick>
              </a:rPr>
              <a:t>https://aedv.es/calculadora-pasi</a:t>
            </a:r>
            <a:endParaRPr lang="es-ES" dirty="0"/>
          </a:p>
          <a:p>
            <a:endParaRPr lang="es-ES" dirty="0"/>
          </a:p>
          <a:p>
            <a:r>
              <a:rPr lang="es-ES" dirty="0"/>
              <a:t>PASI 50/75/90: mejoría en estos porcentajes de la puntuación PASI inicial</a:t>
            </a:r>
          </a:p>
          <a:p>
            <a:r>
              <a:rPr lang="es-ES" dirty="0"/>
              <a:t>PASI 100: Blanqueamiento completo</a:t>
            </a:r>
          </a:p>
          <a:p>
            <a:r>
              <a:rPr lang="es-ES" dirty="0"/>
              <a:t>PASI absoluto (objetivo terapéutico PASI ≤ 3)</a:t>
            </a:r>
          </a:p>
          <a:p>
            <a:pPr marL="0" indent="0">
              <a:buNone/>
            </a:pPr>
            <a:endParaRPr lang="es-ES" dirty="0"/>
          </a:p>
          <a:p>
            <a:pPr marL="0" indent="0">
              <a:buNone/>
            </a:pPr>
            <a:endParaRPr lang="es-ES" dirty="0"/>
          </a:p>
          <a:p>
            <a:endParaRPr lang="es-ES" dirty="0"/>
          </a:p>
        </p:txBody>
      </p:sp>
      <p:sp>
        <p:nvSpPr>
          <p:cNvPr id="7" name="Marcador de texto 5">
            <a:extLst>
              <a:ext uri="{FF2B5EF4-FFF2-40B4-BE49-F238E27FC236}">
                <a16:creationId xmlns:a16="http://schemas.microsoft.com/office/drawing/2014/main" id="{65820B7B-F6F4-A93A-F135-392051E50A1E}"/>
              </a:ext>
            </a:extLst>
          </p:cNvPr>
          <p:cNvSpPr>
            <a:spLocks noGrp="1"/>
          </p:cNvSpPr>
          <p:nvPr>
            <p:ph type="body" sz="quarter" idx="13"/>
          </p:nvPr>
        </p:nvSpPr>
        <p:spPr>
          <a:xfrm>
            <a:off x="1702776" y="824215"/>
            <a:ext cx="8198216" cy="380711"/>
          </a:xfrm>
        </p:spPr>
        <p:txBody>
          <a:bodyPr/>
          <a:lstStyle/>
          <a:p>
            <a:r>
              <a:rPr lang="es-ES" dirty="0"/>
              <a:t>Índice de gravedad y área de la psoriasis</a:t>
            </a:r>
          </a:p>
        </p:txBody>
      </p:sp>
    </p:spTree>
    <p:extLst>
      <p:ext uri="{BB962C8B-B14F-4D97-AF65-F5344CB8AC3E}">
        <p14:creationId xmlns:p14="http://schemas.microsoft.com/office/powerpoint/2010/main" val="287414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a:extLst>
              <a:ext uri="{FF2B5EF4-FFF2-40B4-BE49-F238E27FC236}">
                <a16:creationId xmlns:a16="http://schemas.microsoft.com/office/drawing/2014/main" id="{98280C67-6D82-E88E-78C3-49F9BE9EA361}"/>
              </a:ext>
            </a:extLst>
          </p:cNvPr>
          <p:cNvPicPr>
            <a:picLocks noGrp="1" noChangeAspect="1"/>
          </p:cNvPicPr>
          <p:nvPr>
            <p:ph idx="1"/>
          </p:nvPr>
        </p:nvPicPr>
        <p:blipFill rotWithShape="1">
          <a:blip r:embed="rId3"/>
          <a:srcRect l="4885" t="5484" r="7218" b="8180"/>
          <a:stretch/>
        </p:blipFill>
        <p:spPr>
          <a:xfrm>
            <a:off x="1704512" y="1091954"/>
            <a:ext cx="8548018" cy="4722920"/>
          </a:xfrm>
          <a:prstGeom prst="rect">
            <a:avLst/>
          </a:prstGeom>
        </p:spPr>
      </p:pic>
    </p:spTree>
    <p:extLst>
      <p:ext uri="{BB962C8B-B14F-4D97-AF65-F5344CB8AC3E}">
        <p14:creationId xmlns:p14="http://schemas.microsoft.com/office/powerpoint/2010/main" val="213216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dirty="0"/>
              <a:t>BSA</a:t>
            </a:r>
          </a:p>
        </p:txBody>
      </p:sp>
      <p:sp>
        <p:nvSpPr>
          <p:cNvPr id="8" name="Marcador de contenido 7">
            <a:extLst>
              <a:ext uri="{FF2B5EF4-FFF2-40B4-BE49-F238E27FC236}">
                <a16:creationId xmlns:a16="http://schemas.microsoft.com/office/drawing/2014/main" id="{98060031-00B0-2DD3-0CC7-C84AC07FBF70}"/>
              </a:ext>
            </a:extLst>
          </p:cNvPr>
          <p:cNvSpPr>
            <a:spLocks noGrp="1"/>
          </p:cNvSpPr>
          <p:nvPr>
            <p:ph idx="1"/>
          </p:nvPr>
        </p:nvSpPr>
        <p:spPr>
          <a:xfrm>
            <a:off x="541197" y="1293812"/>
            <a:ext cx="7315541" cy="4883252"/>
          </a:xfrm>
        </p:spPr>
        <p:txBody>
          <a:bodyPr>
            <a:normAutofit lnSpcReduction="10000"/>
          </a:bodyPr>
          <a:lstStyle/>
          <a:p>
            <a:pPr marL="698500" indent="-342900">
              <a:lnSpc>
                <a:spcPct val="150000"/>
              </a:lnSpc>
              <a:buClr>
                <a:srgbClr val="A9C1E5"/>
              </a:buClr>
            </a:pPr>
            <a:r>
              <a:rPr lang="es-ES" sz="1900" dirty="0"/>
              <a:t>De 0 a 100.</a:t>
            </a:r>
          </a:p>
          <a:p>
            <a:pPr marL="698500" indent="-342900">
              <a:lnSpc>
                <a:spcPct val="150000"/>
              </a:lnSpc>
              <a:buClr>
                <a:srgbClr val="A9C1E5"/>
              </a:buClr>
            </a:pPr>
            <a:r>
              <a:rPr lang="es-ES" sz="1900" kern="1200" dirty="0">
                <a:effectLst/>
              </a:rPr>
              <a:t>La palma de la mano del paciente, con los dedos extendidos y juntos, representa el 1 % de la superficie corporal total.</a:t>
            </a:r>
          </a:p>
          <a:p>
            <a:pPr marL="698500" indent="-342900">
              <a:lnSpc>
                <a:spcPct val="150000"/>
              </a:lnSpc>
              <a:buClr>
                <a:srgbClr val="A9C1E5"/>
              </a:buClr>
            </a:pPr>
            <a:r>
              <a:rPr lang="es-ES" sz="1900" dirty="0"/>
              <a:t>Válido en adultos y niños mayores de un año.</a:t>
            </a:r>
          </a:p>
          <a:p>
            <a:pPr marL="698500" indent="-342900">
              <a:lnSpc>
                <a:spcPct val="150000"/>
              </a:lnSpc>
              <a:buClr>
                <a:srgbClr val="A9C1E5"/>
              </a:buClr>
            </a:pPr>
            <a:endParaRPr lang="es-ES" sz="1900" dirty="0"/>
          </a:p>
          <a:p>
            <a:pPr marL="1098550" lvl="1" indent="-285750">
              <a:lnSpc>
                <a:spcPct val="150000"/>
              </a:lnSpc>
              <a:buClr>
                <a:srgbClr val="A9C1E5"/>
              </a:buClr>
              <a:buFont typeface="Wingdings" panose="05000000000000000000" pitchFamily="2" charset="2"/>
              <a:buChar char="§"/>
            </a:pPr>
            <a:r>
              <a:rPr lang="es-ES" sz="1700" dirty="0">
                <a:solidFill>
                  <a:schemeClr val="tx2"/>
                </a:solidFill>
              </a:rPr>
              <a:t>Cabeza y cuello, 10 % (10 palmas)</a:t>
            </a:r>
          </a:p>
          <a:p>
            <a:pPr marL="1098550" lvl="1" indent="-285750">
              <a:lnSpc>
                <a:spcPct val="150000"/>
              </a:lnSpc>
              <a:buClr>
                <a:srgbClr val="A9C1E5"/>
              </a:buClr>
              <a:buFont typeface="Wingdings" panose="05000000000000000000" pitchFamily="2" charset="2"/>
              <a:buChar char="§"/>
            </a:pPr>
            <a:r>
              <a:rPr lang="es-ES" sz="1700" dirty="0">
                <a:solidFill>
                  <a:schemeClr val="tx2"/>
                </a:solidFill>
              </a:rPr>
              <a:t>Extremidades superiores, 20 % (20 palmas)</a:t>
            </a:r>
          </a:p>
          <a:p>
            <a:pPr marL="1098550" lvl="1" indent="-285750">
              <a:lnSpc>
                <a:spcPct val="150000"/>
              </a:lnSpc>
              <a:buClr>
                <a:srgbClr val="A9C1E5"/>
              </a:buClr>
              <a:buFont typeface="Wingdings" panose="05000000000000000000" pitchFamily="2" charset="2"/>
              <a:buChar char="§"/>
            </a:pPr>
            <a:r>
              <a:rPr lang="es-ES" sz="1700" dirty="0">
                <a:solidFill>
                  <a:schemeClr val="tx2"/>
                </a:solidFill>
              </a:rPr>
              <a:t>Tronco (axilas e ingles), 30 % (30 palmas)</a:t>
            </a:r>
            <a:endParaRPr lang="es-ES" sz="1700" dirty="0">
              <a:solidFill>
                <a:schemeClr val="tx2"/>
              </a:solidFill>
              <a:ea typeface="Calibri"/>
            </a:endParaRPr>
          </a:p>
          <a:p>
            <a:pPr marL="1098550" lvl="1" indent="-285750">
              <a:lnSpc>
                <a:spcPct val="150000"/>
              </a:lnSpc>
              <a:buClr>
                <a:srgbClr val="A9C1E5"/>
              </a:buClr>
              <a:buFont typeface="Wingdings" panose="05000000000000000000" pitchFamily="2" charset="2"/>
              <a:buChar char="§"/>
            </a:pPr>
            <a:r>
              <a:rPr lang="es-ES" sz="1700" dirty="0">
                <a:solidFill>
                  <a:schemeClr val="tx2"/>
                </a:solidFill>
              </a:rPr>
              <a:t>Extremidades inferiores (nalgas), 40 % (40 palmas)</a:t>
            </a:r>
          </a:p>
          <a:p>
            <a:pPr marL="3657600" lvl="8" indent="0">
              <a:buNone/>
            </a:pPr>
            <a:endParaRPr lang="es-ES" sz="1400" dirty="0">
              <a:solidFill>
                <a:srgbClr val="002060"/>
              </a:solidFill>
              <a:cs typeface="Arial" panose="020B0604020202020204" pitchFamily="34" charset="0"/>
            </a:endParaRPr>
          </a:p>
          <a:p>
            <a:pPr marL="355600" indent="0">
              <a:lnSpc>
                <a:spcPct val="150000"/>
              </a:lnSpc>
              <a:buClr>
                <a:schemeClr val="accent4"/>
              </a:buClr>
              <a:buNone/>
            </a:pPr>
            <a:endParaRPr lang="es-ES" sz="2000" dirty="0">
              <a:solidFill>
                <a:srgbClr val="002060"/>
              </a:solidFill>
              <a:cs typeface="Arial" panose="020B0604020202020204" pitchFamily="34" charset="0"/>
            </a:endParaRPr>
          </a:p>
          <a:p>
            <a:endParaRPr lang="es-ES"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1702495" y="870505"/>
            <a:ext cx="8198216" cy="380711"/>
          </a:xfrm>
        </p:spPr>
        <p:txBody>
          <a:bodyPr/>
          <a:lstStyle/>
          <a:p>
            <a:r>
              <a:rPr lang="es-ES" dirty="0"/>
              <a:t>Superficie de área corporal</a:t>
            </a:r>
          </a:p>
        </p:txBody>
      </p:sp>
      <p:pic>
        <p:nvPicPr>
          <p:cNvPr id="9" name="Imagen 8">
            <a:extLst>
              <a:ext uri="{FF2B5EF4-FFF2-40B4-BE49-F238E27FC236}">
                <a16:creationId xmlns:a16="http://schemas.microsoft.com/office/drawing/2014/main" id="{BDE6153B-A2A8-AAEB-D5A8-CFA43576EDCF}"/>
              </a:ext>
            </a:extLst>
          </p:cNvPr>
          <p:cNvPicPr>
            <a:picLocks noChangeAspect="1"/>
          </p:cNvPicPr>
          <p:nvPr/>
        </p:nvPicPr>
        <p:blipFill>
          <a:blip r:embed="rId2"/>
          <a:stretch>
            <a:fillRect/>
          </a:stretch>
        </p:blipFill>
        <p:spPr>
          <a:xfrm>
            <a:off x="8437781" y="1295476"/>
            <a:ext cx="2631978" cy="2631978"/>
          </a:xfrm>
          <a:prstGeom prst="rect">
            <a:avLst/>
          </a:prstGeom>
        </p:spPr>
      </p:pic>
      <p:graphicFrame>
        <p:nvGraphicFramePr>
          <p:cNvPr id="2" name="Tabla 2">
            <a:extLst>
              <a:ext uri="{FF2B5EF4-FFF2-40B4-BE49-F238E27FC236}">
                <a16:creationId xmlns:a16="http://schemas.microsoft.com/office/drawing/2014/main" id="{97579461-52FA-86EB-1CE1-BDA710F4EB44}"/>
              </a:ext>
            </a:extLst>
          </p:cNvPr>
          <p:cNvGraphicFramePr>
            <a:graphicFrameLocks noGrp="1"/>
          </p:cNvGraphicFramePr>
          <p:nvPr>
            <p:extLst>
              <p:ext uri="{D42A27DB-BD31-4B8C-83A1-F6EECF244321}">
                <p14:modId xmlns:p14="http://schemas.microsoft.com/office/powerpoint/2010/main" val="2143377796"/>
              </p:ext>
            </p:extLst>
          </p:nvPr>
        </p:nvGraphicFramePr>
        <p:xfrm>
          <a:off x="7780139" y="4308165"/>
          <a:ext cx="3913332" cy="1112520"/>
        </p:xfrm>
        <a:graphic>
          <a:graphicData uri="http://schemas.openxmlformats.org/drawingml/2006/table">
            <a:tbl>
              <a:tblPr firstRow="1" bandRow="1">
                <a:tableStyleId>{5C22544A-7EE6-4342-B048-85BDC9FD1C3A}</a:tableStyleId>
              </a:tblPr>
              <a:tblGrid>
                <a:gridCol w="1956666">
                  <a:extLst>
                    <a:ext uri="{9D8B030D-6E8A-4147-A177-3AD203B41FA5}">
                      <a16:colId xmlns:a16="http://schemas.microsoft.com/office/drawing/2014/main" val="3624025884"/>
                    </a:ext>
                  </a:extLst>
                </a:gridCol>
                <a:gridCol w="1956666">
                  <a:extLst>
                    <a:ext uri="{9D8B030D-6E8A-4147-A177-3AD203B41FA5}">
                      <a16:colId xmlns:a16="http://schemas.microsoft.com/office/drawing/2014/main" val="1008697286"/>
                    </a:ext>
                  </a:extLst>
                </a:gridCol>
              </a:tblGrid>
              <a:tr h="370840">
                <a:tc>
                  <a:txBody>
                    <a:bodyPr/>
                    <a:lstStyle/>
                    <a:p>
                      <a:r>
                        <a:rPr lang="es-ES" sz="1600" dirty="0"/>
                        <a:t>BSA leve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s-ES" sz="1600" b="0" i="0" kern="1200" dirty="0">
                          <a:solidFill>
                            <a:schemeClr val="dk1"/>
                          </a:solidFill>
                          <a:latin typeface="+mn-lt"/>
                          <a:ea typeface="+mn-ea"/>
                          <a:cs typeface="+mn-cs"/>
                        </a:rPr>
                        <a:t>Menos del 3 %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DED"/>
                    </a:solidFill>
                  </a:tcPr>
                </a:tc>
                <a:extLst>
                  <a:ext uri="{0D108BD9-81ED-4DB2-BD59-A6C34878D82A}">
                    <a16:rowId xmlns:a16="http://schemas.microsoft.com/office/drawing/2014/main" val="1820682501"/>
                  </a:ext>
                </a:extLst>
              </a:tr>
              <a:tr h="370840">
                <a:tc>
                  <a:txBody>
                    <a:bodyPr/>
                    <a:lstStyle/>
                    <a:p>
                      <a:r>
                        <a:rPr lang="es-ES" sz="1600" b="1" kern="1200" dirty="0">
                          <a:solidFill>
                            <a:schemeClr val="lt1"/>
                          </a:solidFill>
                          <a:latin typeface="+mn-lt"/>
                          <a:ea typeface="+mn-ea"/>
                          <a:cs typeface="+mn-cs"/>
                        </a:rPr>
                        <a:t>BSA moderada</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s-ES" sz="1600" kern="1200" dirty="0">
                          <a:solidFill>
                            <a:schemeClr val="dk1"/>
                          </a:solidFill>
                          <a:latin typeface="+mn-lt"/>
                          <a:ea typeface="+mn-ea"/>
                          <a:cs typeface="+mn-cs"/>
                        </a:rPr>
                        <a:t>Entre el 3 % y el 10 %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DED"/>
                    </a:solidFill>
                  </a:tcPr>
                </a:tc>
                <a:extLst>
                  <a:ext uri="{0D108BD9-81ED-4DB2-BD59-A6C34878D82A}">
                    <a16:rowId xmlns:a16="http://schemas.microsoft.com/office/drawing/2014/main" val="1695373054"/>
                  </a:ext>
                </a:extLst>
              </a:tr>
              <a:tr h="370840">
                <a:tc>
                  <a:txBody>
                    <a:bodyPr/>
                    <a:lstStyle/>
                    <a:p>
                      <a:r>
                        <a:rPr lang="es-ES" sz="1600" b="1" kern="1200" dirty="0">
                          <a:solidFill>
                            <a:schemeClr val="lt1"/>
                          </a:solidFill>
                          <a:latin typeface="+mn-lt"/>
                          <a:ea typeface="+mn-ea"/>
                          <a:cs typeface="+mn-cs"/>
                        </a:rPr>
                        <a:t>BSA grave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s-ES" sz="1600" kern="1200" dirty="0">
                          <a:solidFill>
                            <a:schemeClr val="dk1"/>
                          </a:solidFill>
                          <a:latin typeface="+mn-lt"/>
                          <a:ea typeface="+mn-ea"/>
                          <a:cs typeface="+mn-cs"/>
                        </a:rPr>
                        <a:t>Más del 10 %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554474"/>
                  </a:ext>
                </a:extLst>
              </a:tr>
            </a:tbl>
          </a:graphicData>
        </a:graphic>
      </p:graphicFrame>
    </p:spTree>
    <p:extLst>
      <p:ext uri="{BB962C8B-B14F-4D97-AF65-F5344CB8AC3E}">
        <p14:creationId xmlns:p14="http://schemas.microsoft.com/office/powerpoint/2010/main" val="119189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dirty="0"/>
              <a:t>PGA</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2272343" y="1628027"/>
            <a:ext cx="5087245" cy="4198487"/>
          </a:xfrm>
        </p:spPr>
        <p:txBody>
          <a:bodyPr>
            <a:normAutofit/>
          </a:bodyPr>
          <a:lstStyle/>
          <a:p>
            <a:pPr marL="0" indent="0">
              <a:buNone/>
            </a:pPr>
            <a:r>
              <a:rPr lang="es-ES" dirty="0"/>
              <a:t>De 0 a 6:</a:t>
            </a:r>
          </a:p>
          <a:p>
            <a:r>
              <a:rPr lang="es-ES" b="0" i="0" dirty="0">
                <a:effectLst/>
              </a:rPr>
              <a:t>0= blanqueado </a:t>
            </a:r>
          </a:p>
          <a:p>
            <a:r>
              <a:rPr lang="es-ES" b="0" i="0" dirty="0">
                <a:effectLst/>
              </a:rPr>
              <a:t>1= casi blanqueado </a:t>
            </a:r>
          </a:p>
          <a:p>
            <a:r>
              <a:rPr lang="es-ES" b="0" i="0" dirty="0">
                <a:effectLst/>
              </a:rPr>
              <a:t>2= leve </a:t>
            </a:r>
          </a:p>
          <a:p>
            <a:r>
              <a:rPr lang="es-ES" b="0" i="0" dirty="0">
                <a:effectLst/>
              </a:rPr>
              <a:t>3= leve a moderada </a:t>
            </a:r>
          </a:p>
          <a:p>
            <a:r>
              <a:rPr lang="es-ES" b="0" i="0" dirty="0">
                <a:effectLst/>
              </a:rPr>
              <a:t>4= moderada </a:t>
            </a:r>
          </a:p>
          <a:p>
            <a:r>
              <a:rPr lang="es-ES" b="0" i="0" dirty="0">
                <a:effectLst/>
              </a:rPr>
              <a:t>5= moderada a grave</a:t>
            </a:r>
          </a:p>
          <a:p>
            <a:r>
              <a:rPr lang="es-ES" b="0" i="0" dirty="0">
                <a:effectLst/>
              </a:rPr>
              <a:t>6= grave</a:t>
            </a:r>
            <a:endParaRPr lang="es-ES"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1702776" y="862343"/>
            <a:ext cx="8198216" cy="380711"/>
          </a:xfrm>
        </p:spPr>
        <p:txBody>
          <a:bodyPr/>
          <a:lstStyle/>
          <a:p>
            <a:r>
              <a:rPr lang="es-ES" dirty="0"/>
              <a:t>Evaluación global del médico</a:t>
            </a:r>
          </a:p>
        </p:txBody>
      </p:sp>
    </p:spTree>
    <p:extLst>
      <p:ext uri="{BB962C8B-B14F-4D97-AF65-F5344CB8AC3E}">
        <p14:creationId xmlns:p14="http://schemas.microsoft.com/office/powerpoint/2010/main" val="19427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Autofit/>
          </a:bodyPr>
          <a:lstStyle/>
          <a:p>
            <a:r>
              <a:rPr lang="es-ES" dirty="0"/>
              <a:t>DLQI</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1702776" y="1761501"/>
            <a:ext cx="7608844" cy="3617582"/>
          </a:xfrm>
        </p:spPr>
        <p:txBody>
          <a:bodyPr/>
          <a:lstStyle/>
          <a:p>
            <a:pPr marL="180000">
              <a:spcBef>
                <a:spcPts val="0"/>
              </a:spcBef>
              <a:spcAft>
                <a:spcPts val="400"/>
              </a:spcAft>
            </a:pPr>
            <a:r>
              <a:rPr lang="es-ES" b="1" dirty="0">
                <a:cs typeface="Arial"/>
              </a:rPr>
              <a:t>De 0 a 30</a:t>
            </a:r>
          </a:p>
          <a:p>
            <a:pPr marL="180000">
              <a:spcBef>
                <a:spcPts val="0"/>
              </a:spcBef>
              <a:spcAft>
                <a:spcPts val="400"/>
              </a:spcAft>
            </a:pPr>
            <a:r>
              <a:rPr lang="es-ES" dirty="0">
                <a:cs typeface="Arial"/>
              </a:rPr>
              <a:t>Tiene en cuenta aspectos como: </a:t>
            </a:r>
          </a:p>
          <a:p>
            <a:pPr marL="541338" indent="-185738">
              <a:spcBef>
                <a:spcPts val="0"/>
              </a:spcBef>
              <a:spcAft>
                <a:spcPts val="400"/>
              </a:spcAft>
              <a:buClr>
                <a:srgbClr val="006782"/>
              </a:buClr>
              <a:buFont typeface="Arial" panose="020B0604020202020204" pitchFamily="34" charset="0"/>
              <a:buChar char="•"/>
            </a:pPr>
            <a:r>
              <a:rPr lang="es-ES" dirty="0">
                <a:cs typeface="Arial"/>
              </a:rPr>
              <a:t>Síntomas/sensaciones.</a:t>
            </a:r>
          </a:p>
          <a:p>
            <a:pPr marL="541338" indent="-185738">
              <a:spcBef>
                <a:spcPts val="0"/>
              </a:spcBef>
              <a:spcAft>
                <a:spcPts val="400"/>
              </a:spcAft>
              <a:buClr>
                <a:srgbClr val="006782"/>
              </a:buClr>
              <a:buFont typeface="Arial" panose="020B0604020202020204" pitchFamily="34" charset="0"/>
              <a:buChar char="•"/>
            </a:pPr>
            <a:r>
              <a:rPr lang="es-ES" dirty="0">
                <a:cs typeface="Arial"/>
              </a:rPr>
              <a:t>Dificultad para el desarrollo de actividades cotidianas.</a:t>
            </a:r>
          </a:p>
          <a:p>
            <a:pPr marL="541338" indent="-185738">
              <a:spcBef>
                <a:spcPts val="0"/>
              </a:spcBef>
              <a:spcAft>
                <a:spcPts val="400"/>
              </a:spcAft>
              <a:buClr>
                <a:srgbClr val="006782"/>
              </a:buClr>
              <a:buFont typeface="Arial" panose="020B0604020202020204" pitchFamily="34" charset="0"/>
              <a:buChar char="•"/>
            </a:pPr>
            <a:r>
              <a:rPr lang="es-ES" dirty="0">
                <a:cs typeface="Arial"/>
              </a:rPr>
              <a:t>Afectación en su desarrollo de la vida social.</a:t>
            </a:r>
          </a:p>
          <a:p>
            <a:pPr marL="541338" indent="-185738">
              <a:spcBef>
                <a:spcPts val="0"/>
              </a:spcBef>
              <a:spcAft>
                <a:spcPts val="400"/>
              </a:spcAft>
              <a:buClr>
                <a:srgbClr val="006782"/>
              </a:buClr>
              <a:buFont typeface="Arial" panose="020B0604020202020204" pitchFamily="34" charset="0"/>
              <a:buChar char="•"/>
            </a:pPr>
            <a:r>
              <a:rPr lang="es-ES" dirty="0">
                <a:cs typeface="Arial"/>
              </a:rPr>
              <a:t>Afectación en la vida laboral y escolar.</a:t>
            </a:r>
          </a:p>
          <a:p>
            <a:pPr marL="541338" indent="-185738">
              <a:spcBef>
                <a:spcPts val="0"/>
              </a:spcBef>
              <a:spcAft>
                <a:spcPts val="400"/>
              </a:spcAft>
              <a:buClr>
                <a:srgbClr val="006782"/>
              </a:buClr>
              <a:buFont typeface="Arial" panose="020B0604020202020204" pitchFamily="34" charset="0"/>
              <a:buChar char="•"/>
            </a:pPr>
            <a:r>
              <a:rPr lang="es-ES" dirty="0">
                <a:cs typeface="Arial"/>
              </a:rPr>
              <a:t>Afectación en las relaciones personales/de pareja.</a:t>
            </a:r>
          </a:p>
          <a:p>
            <a:pPr marL="541338" indent="-185738">
              <a:spcBef>
                <a:spcPts val="0"/>
              </a:spcBef>
              <a:spcAft>
                <a:spcPts val="400"/>
              </a:spcAft>
              <a:buClr>
                <a:srgbClr val="006782"/>
              </a:buClr>
              <a:buFont typeface="Arial" panose="020B0604020202020204" pitchFamily="34" charset="0"/>
              <a:buChar char="•"/>
            </a:pPr>
            <a:r>
              <a:rPr lang="es-ES" dirty="0">
                <a:cs typeface="Arial"/>
              </a:rPr>
              <a:t>Afectación del tratamiento en el desarrollo de la vida.</a:t>
            </a:r>
          </a:p>
          <a:p>
            <a:pPr marL="355600" indent="0">
              <a:spcBef>
                <a:spcPts val="0"/>
              </a:spcBef>
              <a:spcAft>
                <a:spcPts val="400"/>
              </a:spcAft>
              <a:buClr>
                <a:srgbClr val="006782"/>
              </a:buClr>
              <a:buNone/>
            </a:pPr>
            <a:endParaRPr lang="es-ES" sz="1400" dirty="0">
              <a:solidFill>
                <a:srgbClr val="002060"/>
              </a:solidFill>
              <a:cs typeface="Arial"/>
            </a:endParaRPr>
          </a:p>
          <a:p>
            <a:pPr marL="355600" indent="0">
              <a:spcBef>
                <a:spcPts val="0"/>
              </a:spcBef>
              <a:spcAft>
                <a:spcPts val="400"/>
              </a:spcAft>
              <a:buClr>
                <a:srgbClr val="006782"/>
              </a:buClr>
              <a:buNone/>
            </a:pPr>
            <a:endParaRPr lang="es-ES" sz="1400" dirty="0">
              <a:solidFill>
                <a:srgbClr val="002060"/>
              </a:solidFill>
              <a:cs typeface="Arial"/>
            </a:endParaRPr>
          </a:p>
          <a:p>
            <a:pPr marL="355600" indent="0">
              <a:spcBef>
                <a:spcPts val="0"/>
              </a:spcBef>
              <a:spcAft>
                <a:spcPts val="400"/>
              </a:spcAft>
              <a:buClr>
                <a:srgbClr val="006782"/>
              </a:buClr>
              <a:buNone/>
            </a:pPr>
            <a:endParaRPr lang="es-ES" sz="1400" dirty="0">
              <a:solidFill>
                <a:srgbClr val="002060"/>
              </a:solidFill>
              <a:cs typeface="Arial"/>
            </a:endParaRPr>
          </a:p>
          <a:p>
            <a:endParaRPr lang="es-ES"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1702776" y="864428"/>
            <a:ext cx="8198216" cy="380711"/>
          </a:xfrm>
        </p:spPr>
        <p:txBody>
          <a:bodyPr/>
          <a:lstStyle/>
          <a:p>
            <a:r>
              <a:rPr lang="es-ES" dirty="0"/>
              <a:t>Índice de calidad de vida dermatológica</a:t>
            </a:r>
          </a:p>
        </p:txBody>
      </p:sp>
    </p:spTree>
    <p:extLst>
      <p:ext uri="{BB962C8B-B14F-4D97-AF65-F5344CB8AC3E}">
        <p14:creationId xmlns:p14="http://schemas.microsoft.com/office/powerpoint/2010/main" val="3237205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dirty="0"/>
              <a:t>DLQI</a:t>
            </a:r>
          </a:p>
        </p:txBody>
      </p:sp>
      <p:pic>
        <p:nvPicPr>
          <p:cNvPr id="2" name="Picture 8">
            <a:extLst>
              <a:ext uri="{FF2B5EF4-FFF2-40B4-BE49-F238E27FC236}">
                <a16:creationId xmlns:a16="http://schemas.microsoft.com/office/drawing/2014/main" id="{CF5CDA1D-F5B3-EBAD-F3BD-55877B96BB68}"/>
              </a:ext>
            </a:extLst>
          </p:cNvPr>
          <p:cNvPicPr>
            <a:picLocks noGrp="1" noChangeAspect="1"/>
          </p:cNvPicPr>
          <p:nvPr>
            <p:ph idx="1"/>
          </p:nvPr>
        </p:nvPicPr>
        <p:blipFill rotWithShape="1">
          <a:blip r:embed="rId2"/>
          <a:stretch/>
        </p:blipFill>
        <p:spPr>
          <a:xfrm>
            <a:off x="6199661" y="913101"/>
            <a:ext cx="4401664" cy="5433304"/>
          </a:xfrm>
          <a:prstGeom prst="rect">
            <a:avLst/>
          </a:prstGeom>
        </p:spPr>
      </p:pic>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907475" y="1214658"/>
            <a:ext cx="8198216" cy="4966448"/>
          </a:xfrm>
        </p:spPr>
        <p:txBody>
          <a:bodyPr/>
          <a:lstStyle/>
          <a:p>
            <a:r>
              <a:rPr lang="es-ES" sz="2000" b="0" i="0" dirty="0">
                <a:solidFill>
                  <a:srgbClr val="006782"/>
                </a:solidFill>
                <a:effectLst/>
              </a:rPr>
              <a:t>10 preguntas con cuatro posibles respuestas: </a:t>
            </a:r>
          </a:p>
          <a:p>
            <a:r>
              <a:rPr lang="es-ES" sz="2000" b="0" i="0" dirty="0">
                <a:solidFill>
                  <a:srgbClr val="006782"/>
                </a:solidFill>
                <a:effectLst/>
              </a:rPr>
              <a:t>“nada”, “un poco”, “mucho” o “muchísimo” </a:t>
            </a:r>
          </a:p>
          <a:p>
            <a:endParaRPr lang="es-ES" dirty="0">
              <a:solidFill>
                <a:srgbClr val="006782"/>
              </a:solidFill>
            </a:endParaRPr>
          </a:p>
          <a:p>
            <a:pPr marL="342900" indent="-342900">
              <a:buFont typeface="Arial" panose="020B0604020202020204" pitchFamily="34" charset="0"/>
              <a:buChar char="•"/>
            </a:pPr>
            <a:r>
              <a:rPr kumimoji="0" lang="es-ES" sz="2000" b="1" i="0" u="none" strike="noStrike" kern="1200" cap="none" spc="0" normalizeH="0" baseline="0" noProof="0" dirty="0">
                <a:ln>
                  <a:noFill/>
                </a:ln>
                <a:solidFill>
                  <a:srgbClr val="006782"/>
                </a:solidFill>
                <a:effectLst/>
                <a:uLnTx/>
                <a:uFillTx/>
              </a:rPr>
              <a:t>0</a:t>
            </a:r>
            <a:r>
              <a:rPr kumimoji="0" lang="es-ES" sz="2000" b="0" i="0" u="none" strike="noStrike" kern="1200" cap="none" spc="0" normalizeH="0" baseline="0" noProof="0" dirty="0">
                <a:ln>
                  <a:noFill/>
                </a:ln>
                <a:solidFill>
                  <a:srgbClr val="006782"/>
                </a:solidFill>
                <a:effectLst/>
                <a:uLnTx/>
                <a:uFillTx/>
              </a:rPr>
              <a:t> </a:t>
            </a:r>
            <a:r>
              <a:rPr kumimoji="0" lang="es-ES" sz="2000" b="0" i="1" u="none" strike="noStrike" kern="1200" cap="none" spc="0" normalizeH="0" baseline="0" noProof="0" dirty="0">
                <a:ln>
                  <a:noFill/>
                </a:ln>
                <a:solidFill>
                  <a:srgbClr val="006782"/>
                </a:solidFill>
                <a:effectLst/>
                <a:uLnTx/>
                <a:uFillTx/>
              </a:rPr>
              <a:t>(sin efecto en la vida del paciente) </a:t>
            </a:r>
            <a:r>
              <a:rPr kumimoji="0" lang="es-ES" sz="2000" b="0" i="0" u="none" strike="noStrike" kern="1200" cap="none" spc="0" normalizeH="0" baseline="0" noProof="0" dirty="0">
                <a:ln>
                  <a:noFill/>
                </a:ln>
                <a:solidFill>
                  <a:srgbClr val="006782"/>
                </a:solidFill>
                <a:effectLst/>
                <a:uLnTx/>
                <a:uFillTx/>
              </a:rPr>
              <a:t>a </a:t>
            </a:r>
          </a:p>
          <a:p>
            <a:pPr marL="342900" indent="-342900">
              <a:buFont typeface="Arial" panose="020B0604020202020204" pitchFamily="34" charset="0"/>
              <a:buChar char="•"/>
            </a:pPr>
            <a:r>
              <a:rPr kumimoji="0" lang="es-ES" sz="2000" b="1" i="0" u="none" strike="noStrike" kern="1200" cap="none" spc="0" normalizeH="0" baseline="0" noProof="0" dirty="0">
                <a:ln>
                  <a:noFill/>
                </a:ln>
                <a:solidFill>
                  <a:srgbClr val="006782"/>
                </a:solidFill>
                <a:effectLst/>
                <a:uLnTx/>
                <a:uFillTx/>
              </a:rPr>
              <a:t>30</a:t>
            </a:r>
            <a:r>
              <a:rPr kumimoji="0" lang="es-ES" sz="2000" b="0" i="0" u="none" strike="noStrike" kern="1200" cap="none" spc="0" normalizeH="0" baseline="0" noProof="0" dirty="0">
                <a:ln>
                  <a:noFill/>
                </a:ln>
                <a:solidFill>
                  <a:srgbClr val="006782"/>
                </a:solidFill>
                <a:effectLst/>
                <a:uLnTx/>
                <a:uFillTx/>
              </a:rPr>
              <a:t> </a:t>
            </a:r>
            <a:r>
              <a:rPr kumimoji="0" lang="es-ES" sz="2000" b="0" i="1" u="none" strike="noStrike" kern="1200" cap="none" spc="0" normalizeH="0" baseline="0" noProof="0" dirty="0">
                <a:ln>
                  <a:noFill/>
                </a:ln>
                <a:solidFill>
                  <a:srgbClr val="006782"/>
                </a:solidFill>
                <a:effectLst/>
                <a:uLnTx/>
                <a:uFillTx/>
              </a:rPr>
              <a:t>(efecto intenso en la vida del paciente)</a:t>
            </a:r>
          </a:p>
          <a:p>
            <a:endParaRPr lang="es-ES" i="1" dirty="0">
              <a:solidFill>
                <a:srgbClr val="006782"/>
              </a:solidFill>
            </a:endParaRPr>
          </a:p>
          <a:p>
            <a:endParaRPr lang="es-ES" sz="2000" dirty="0">
              <a:solidFill>
                <a:srgbClr val="006782"/>
              </a:solidFill>
            </a:endParaRPr>
          </a:p>
          <a:p>
            <a:r>
              <a:rPr kumimoji="0" lang="en-ID" sz="2000" b="0" i="0" u="none" strike="noStrike" kern="1200" cap="none" spc="0" normalizeH="0" baseline="0" noProof="0" dirty="0" err="1">
                <a:ln>
                  <a:noFill/>
                </a:ln>
                <a:solidFill>
                  <a:srgbClr val="006782"/>
                </a:solidFill>
                <a:effectLst/>
                <a:uLnTx/>
                <a:uFillTx/>
              </a:rPr>
              <a:t>Paciente</a:t>
            </a:r>
            <a:r>
              <a:rPr kumimoji="0" lang="en-ID" sz="2000" b="0" i="0" u="none" strike="noStrike" kern="1200" cap="none" spc="0" normalizeH="0" baseline="0" noProof="0" dirty="0">
                <a:ln>
                  <a:noFill/>
                </a:ln>
                <a:solidFill>
                  <a:srgbClr val="006782"/>
                </a:solidFill>
                <a:effectLst/>
                <a:uLnTx/>
                <a:uFillTx/>
              </a:rPr>
              <a:t> </a:t>
            </a:r>
            <a:r>
              <a:rPr kumimoji="0" lang="en-ID" sz="2000" b="0" i="0" u="none" strike="noStrike" kern="1200" cap="none" spc="0" normalizeH="0" baseline="0" noProof="0" dirty="0" err="1">
                <a:ln>
                  <a:noFill/>
                </a:ln>
                <a:solidFill>
                  <a:srgbClr val="006782"/>
                </a:solidFill>
                <a:effectLst/>
                <a:uLnTx/>
                <a:uFillTx/>
              </a:rPr>
              <a:t>respondedor</a:t>
            </a:r>
            <a:r>
              <a:rPr kumimoji="0" lang="en-ID" sz="2000" b="0" i="0" u="none" strike="noStrike" kern="1200" cap="none" spc="0" normalizeH="0" baseline="0" noProof="0" dirty="0" err="1">
                <a:ln>
                  <a:noFill/>
                </a:ln>
                <a:solidFill>
                  <a:srgbClr val="006782"/>
                </a:solidFill>
                <a:effectLst/>
                <a:uLnTx/>
                <a:uFillTx/>
                <a:sym typeface="Wingdings" panose="05000000000000000000" pitchFamily="2" charset="2"/>
              </a:rPr>
              <a:t>DLQI</a:t>
            </a:r>
            <a:r>
              <a:rPr kumimoji="0" lang="en-ID" sz="2000" b="0" i="0" u="none" strike="noStrike" kern="1200" cap="none" spc="0" normalizeH="0" baseline="0" noProof="0" dirty="0">
                <a:ln>
                  <a:noFill/>
                </a:ln>
                <a:solidFill>
                  <a:srgbClr val="006782"/>
                </a:solidFill>
                <a:effectLst/>
                <a:uLnTx/>
                <a:uFillTx/>
                <a:sym typeface="Wingdings" panose="05000000000000000000" pitchFamily="2" charset="2"/>
              </a:rPr>
              <a:t> 0/1</a:t>
            </a:r>
            <a:endParaRPr lang="es-ES" dirty="0">
              <a:solidFill>
                <a:srgbClr val="006782"/>
              </a:solidFill>
            </a:endParaRPr>
          </a:p>
        </p:txBody>
      </p:sp>
    </p:spTree>
    <p:extLst>
      <p:ext uri="{BB962C8B-B14F-4D97-AF65-F5344CB8AC3E}">
        <p14:creationId xmlns:p14="http://schemas.microsoft.com/office/powerpoint/2010/main" val="63639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fontScale="90000"/>
          </a:bodyPr>
          <a:lstStyle/>
          <a:p>
            <a:r>
              <a:rPr lang="es-ES" sz="3600" dirty="0"/>
              <a:t>Psoriasis moderada-severa</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1473693" y="1995279"/>
            <a:ext cx="9135123" cy="2867442"/>
          </a:xfrm>
        </p:spPr>
        <p:txBody>
          <a:bodyPr/>
          <a:lstStyle/>
          <a:p>
            <a:pPr marL="0" indent="0">
              <a:buNone/>
            </a:pPr>
            <a:r>
              <a:rPr lang="es-ES" dirty="0"/>
              <a:t>Se considera una forma moderada-severa de la psoriasis cuando cualquiera de estas escalas es mayor de 10:</a:t>
            </a:r>
          </a:p>
          <a:p>
            <a:pPr marL="0" indent="0">
              <a:buNone/>
            </a:pPr>
            <a:endParaRPr lang="es-ES" dirty="0"/>
          </a:p>
          <a:p>
            <a:pPr marL="0" indent="0" algn="ctr">
              <a:buNone/>
            </a:pPr>
            <a:r>
              <a:rPr lang="es-ES" b="1" dirty="0">
                <a:solidFill>
                  <a:srgbClr val="4B6687"/>
                </a:solidFill>
                <a:cs typeface="Arial" panose="020B0604020202020204" pitchFamily="34" charset="0"/>
              </a:rPr>
              <a:t>BSA&gt;10 % </a:t>
            </a:r>
            <a:endParaRPr lang="es-ES" b="1" dirty="0">
              <a:solidFill>
                <a:srgbClr val="4B6687"/>
              </a:solidFill>
            </a:endParaRPr>
          </a:p>
          <a:p>
            <a:pPr marL="0" indent="0" algn="ctr">
              <a:buNone/>
            </a:pPr>
            <a:r>
              <a:rPr lang="es-ES" b="1" dirty="0">
                <a:solidFill>
                  <a:srgbClr val="4B6687"/>
                </a:solidFill>
                <a:cs typeface="Arial" panose="020B0604020202020204" pitchFamily="34" charset="0"/>
              </a:rPr>
              <a:t>PASI&gt;10</a:t>
            </a:r>
            <a:endParaRPr lang="es-ES" b="1" dirty="0">
              <a:solidFill>
                <a:srgbClr val="4B6687"/>
              </a:solidFill>
            </a:endParaRPr>
          </a:p>
          <a:p>
            <a:pPr marL="0" indent="0" algn="ctr">
              <a:buNone/>
            </a:pPr>
            <a:r>
              <a:rPr lang="es-ES" b="1" dirty="0">
                <a:solidFill>
                  <a:srgbClr val="4B6687"/>
                </a:solidFill>
                <a:cs typeface="Arial" panose="020B0604020202020204" pitchFamily="34" charset="0"/>
              </a:rPr>
              <a:t>DLQI&gt;10</a:t>
            </a:r>
            <a:endParaRPr lang="es-ES" dirty="0">
              <a:solidFill>
                <a:srgbClr val="4B6687"/>
              </a:solidFill>
            </a:endParaRPr>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1702495" y="894629"/>
            <a:ext cx="8198216" cy="380711"/>
          </a:xfrm>
        </p:spPr>
        <p:txBody>
          <a:bodyPr/>
          <a:lstStyle/>
          <a:p>
            <a:r>
              <a:rPr lang="es-ES" dirty="0"/>
              <a:t>Regla de 10</a:t>
            </a:r>
          </a:p>
        </p:txBody>
      </p:sp>
    </p:spTree>
    <p:extLst>
      <p:ext uri="{BB962C8B-B14F-4D97-AF65-F5344CB8AC3E}">
        <p14:creationId xmlns:p14="http://schemas.microsoft.com/office/powerpoint/2010/main" val="2546839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a:xfrm>
            <a:off x="1702775" y="348066"/>
            <a:ext cx="8198217" cy="565035"/>
          </a:xfrm>
        </p:spPr>
        <p:txBody>
          <a:bodyPr>
            <a:normAutofit/>
          </a:bodyPr>
          <a:lstStyle/>
          <a:p>
            <a:r>
              <a:rPr lang="es-ES" sz="2000" dirty="0"/>
              <a:t>DIAPOSITIVA RESUMEN SLIDE KIT 2</a:t>
            </a:r>
          </a:p>
        </p:txBody>
      </p:sp>
      <p:sp>
        <p:nvSpPr>
          <p:cNvPr id="3" name="Marcador de texto 2">
            <a:extLst>
              <a:ext uri="{FF2B5EF4-FFF2-40B4-BE49-F238E27FC236}">
                <a16:creationId xmlns:a16="http://schemas.microsoft.com/office/drawing/2014/main" id="{C8D06510-C263-A455-45BB-9C4D1A08C129}"/>
              </a:ext>
            </a:extLst>
          </p:cNvPr>
          <p:cNvSpPr>
            <a:spLocks noGrp="1"/>
          </p:cNvSpPr>
          <p:nvPr>
            <p:ph type="body" sz="quarter" idx="13"/>
          </p:nvPr>
        </p:nvSpPr>
        <p:spPr>
          <a:xfrm>
            <a:off x="1702776" y="764634"/>
            <a:ext cx="8198216" cy="380711"/>
          </a:xfrm>
        </p:spPr>
        <p:txBody>
          <a:bodyPr/>
          <a:lstStyle/>
          <a:p>
            <a:r>
              <a:rPr lang="es-ES" dirty="0"/>
              <a:t>VALORACIÓN DE GRAVEDAD.</a:t>
            </a:r>
          </a:p>
        </p:txBody>
      </p:sp>
      <p:graphicFrame>
        <p:nvGraphicFramePr>
          <p:cNvPr id="10" name="Tabla 9">
            <a:extLst>
              <a:ext uri="{FF2B5EF4-FFF2-40B4-BE49-F238E27FC236}">
                <a16:creationId xmlns:a16="http://schemas.microsoft.com/office/drawing/2014/main" id="{B3EE6589-F8AF-5057-A640-2893F04D68FE}"/>
              </a:ext>
            </a:extLst>
          </p:cNvPr>
          <p:cNvGraphicFramePr>
            <a:graphicFrameLocks noGrp="1"/>
          </p:cNvGraphicFramePr>
          <p:nvPr>
            <p:extLst>
              <p:ext uri="{D42A27DB-BD31-4B8C-83A1-F6EECF244321}">
                <p14:modId xmlns:p14="http://schemas.microsoft.com/office/powerpoint/2010/main" val="196607260"/>
              </p:ext>
            </p:extLst>
          </p:nvPr>
        </p:nvGraphicFramePr>
        <p:xfrm>
          <a:off x="35678" y="1407434"/>
          <a:ext cx="5674560" cy="5208319"/>
        </p:xfrm>
        <a:graphic>
          <a:graphicData uri="http://schemas.openxmlformats.org/drawingml/2006/table">
            <a:tbl>
              <a:tblPr firstRow="1" bandRow="1">
                <a:tableStyleId>{0505E3EF-67EA-436B-97B2-0124C06EBD24}</a:tableStyleId>
              </a:tblPr>
              <a:tblGrid>
                <a:gridCol w="5674560">
                  <a:extLst>
                    <a:ext uri="{9D8B030D-6E8A-4147-A177-3AD203B41FA5}">
                      <a16:colId xmlns:a16="http://schemas.microsoft.com/office/drawing/2014/main" val="20000"/>
                    </a:ext>
                  </a:extLst>
                </a:gridCol>
              </a:tblGrid>
              <a:tr h="1493497">
                <a:tc>
                  <a:txBody>
                    <a:bodyPr/>
                    <a:lstStyle/>
                    <a:p>
                      <a:r>
                        <a:rPr lang="es-ES" sz="1400" b="1" dirty="0">
                          <a:latin typeface="Arial" panose="020B0604020202020204" pitchFamily="34" charset="0"/>
                          <a:cs typeface="Arial" panose="020B0604020202020204" pitchFamily="34" charset="0"/>
                        </a:rPr>
                        <a:t>BSA</a:t>
                      </a:r>
                      <a:r>
                        <a:rPr lang="es-ES" sz="1400" b="0" baseline="0" dirty="0">
                          <a:latin typeface="Arial" panose="020B0604020202020204" pitchFamily="34" charset="0"/>
                          <a:cs typeface="Arial" panose="020B0604020202020204" pitchFamily="34" charset="0"/>
                        </a:rPr>
                        <a:t>: </a:t>
                      </a:r>
                      <a:r>
                        <a:rPr lang="es-ES" sz="1400" b="0" i="1" baseline="0" dirty="0" err="1">
                          <a:latin typeface="Arial" panose="020B0604020202020204" pitchFamily="34" charset="0"/>
                          <a:cs typeface="Arial" panose="020B0604020202020204" pitchFamily="34" charset="0"/>
                        </a:rPr>
                        <a:t>Body</a:t>
                      </a:r>
                      <a:r>
                        <a:rPr lang="es-ES" sz="1400" b="0" i="1" baseline="0" dirty="0">
                          <a:latin typeface="Arial" panose="020B0604020202020204" pitchFamily="34" charset="0"/>
                          <a:cs typeface="Arial" panose="020B0604020202020204" pitchFamily="34" charset="0"/>
                        </a:rPr>
                        <a:t> </a:t>
                      </a:r>
                      <a:r>
                        <a:rPr lang="es-ES" sz="1400" b="0" i="1" baseline="0" dirty="0" err="1">
                          <a:latin typeface="Arial" panose="020B0604020202020204" pitchFamily="34" charset="0"/>
                          <a:cs typeface="Arial" panose="020B0604020202020204" pitchFamily="34" charset="0"/>
                        </a:rPr>
                        <a:t>Surface</a:t>
                      </a:r>
                      <a:r>
                        <a:rPr lang="es-ES" sz="1400" b="0" i="1" baseline="0" dirty="0">
                          <a:latin typeface="Arial" panose="020B0604020202020204" pitchFamily="34" charset="0"/>
                          <a:cs typeface="Arial" panose="020B0604020202020204" pitchFamily="34" charset="0"/>
                        </a:rPr>
                        <a:t> </a:t>
                      </a:r>
                      <a:r>
                        <a:rPr lang="es-ES" sz="1400" b="0" i="1" baseline="0" dirty="0" err="1">
                          <a:latin typeface="Arial" panose="020B0604020202020204" pitchFamily="34" charset="0"/>
                          <a:cs typeface="Arial" panose="020B0604020202020204" pitchFamily="34" charset="0"/>
                        </a:rPr>
                        <a:t>Area</a:t>
                      </a:r>
                      <a:endParaRPr lang="es-ES" sz="1400" b="0" i="1" baseline="0" dirty="0">
                        <a:latin typeface="Arial" panose="020B0604020202020204" pitchFamily="34" charset="0"/>
                        <a:cs typeface="Arial" panose="020B0604020202020204" pitchFamily="34" charset="0"/>
                      </a:endParaRPr>
                    </a:p>
                    <a:p>
                      <a:r>
                        <a:rPr lang="es-ES" sz="1400" b="0" baseline="0" dirty="0">
                          <a:latin typeface="Arial" panose="020B0604020202020204" pitchFamily="34" charset="0"/>
                          <a:cs typeface="Arial" panose="020B0604020202020204" pitchFamily="34" charset="0"/>
                        </a:rPr>
                        <a:t>% de superficie corporal afectada </a:t>
                      </a:r>
                    </a:p>
                    <a:p>
                      <a:pPr marL="0" indent="0">
                        <a:buFont typeface="Arial" panose="020B0604020202020204" pitchFamily="34" charset="0"/>
                        <a:buNone/>
                      </a:pPr>
                      <a:endParaRPr lang="es-ES" sz="14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sz="14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sz="1400" b="0" baseline="0" dirty="0">
                        <a:latin typeface="Arial" panose="020B0604020202020204" pitchFamily="34" charset="0"/>
                        <a:cs typeface="Arial" panose="020B0604020202020204" pitchFamily="34" charset="0"/>
                      </a:endParaRPr>
                    </a:p>
                  </a:txBody>
                  <a:tcPr marL="91426" marR="91426" marT="45709" marB="45709"/>
                </a:tc>
                <a:extLst>
                  <a:ext uri="{0D108BD9-81ED-4DB2-BD59-A6C34878D82A}">
                    <a16:rowId xmlns:a16="http://schemas.microsoft.com/office/drawing/2014/main" val="10000"/>
                  </a:ext>
                </a:extLst>
              </a:tr>
              <a:tr h="17678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1" dirty="0">
                          <a:latin typeface="Arial" panose="020B0604020202020204" pitchFamily="34" charset="0"/>
                          <a:cs typeface="Arial" panose="020B0604020202020204" pitchFamily="34" charset="0"/>
                        </a:rPr>
                        <a:t>PASI:</a:t>
                      </a:r>
                      <a:r>
                        <a:rPr lang="es-ES" sz="1400" b="1" baseline="0" dirty="0">
                          <a:latin typeface="Arial" panose="020B0604020202020204" pitchFamily="34" charset="0"/>
                          <a:cs typeface="Arial" panose="020B0604020202020204" pitchFamily="34" charset="0"/>
                        </a:rPr>
                        <a:t> </a:t>
                      </a:r>
                      <a:r>
                        <a:rPr lang="es-ES" sz="1400" b="0" i="1" dirty="0">
                          <a:latin typeface="Arial" panose="020B0604020202020204" pitchFamily="34" charset="0"/>
                          <a:cs typeface="Arial" panose="020B0604020202020204" pitchFamily="34" charset="0"/>
                        </a:rPr>
                        <a:t>Psoriasis </a:t>
                      </a:r>
                      <a:r>
                        <a:rPr lang="es-ES" sz="1400" b="0" i="1" dirty="0" err="1">
                          <a:latin typeface="Arial" panose="020B0604020202020204" pitchFamily="34" charset="0"/>
                          <a:cs typeface="Arial" panose="020B0604020202020204" pitchFamily="34" charset="0"/>
                        </a:rPr>
                        <a:t>Area</a:t>
                      </a:r>
                      <a:r>
                        <a:rPr lang="es-ES" sz="1400" b="0" i="1" dirty="0">
                          <a:latin typeface="Arial" panose="020B0604020202020204" pitchFamily="34" charset="0"/>
                          <a:cs typeface="Arial" panose="020B0604020202020204" pitchFamily="34" charset="0"/>
                        </a:rPr>
                        <a:t> </a:t>
                      </a:r>
                      <a:r>
                        <a:rPr lang="es-ES" sz="1400" b="0" i="1" dirty="0" err="1">
                          <a:latin typeface="Arial" panose="020B0604020202020204" pitchFamily="34" charset="0"/>
                          <a:cs typeface="Arial" panose="020B0604020202020204" pitchFamily="34" charset="0"/>
                        </a:rPr>
                        <a:t>Severity</a:t>
                      </a:r>
                      <a:r>
                        <a:rPr lang="es-ES" sz="1400" b="0" i="1" dirty="0">
                          <a:latin typeface="Arial" panose="020B0604020202020204" pitchFamily="34" charset="0"/>
                          <a:cs typeface="Arial" panose="020B0604020202020204" pitchFamily="34" charset="0"/>
                        </a:rPr>
                        <a:t> </a:t>
                      </a:r>
                      <a:r>
                        <a:rPr lang="es-ES" sz="1400" b="0" i="1" dirty="0" err="1">
                          <a:latin typeface="Arial" panose="020B0604020202020204" pitchFamily="34" charset="0"/>
                          <a:cs typeface="Arial" panose="020B0604020202020204" pitchFamily="34" charset="0"/>
                        </a:rPr>
                        <a:t>Index</a:t>
                      </a:r>
                      <a:endParaRPr lang="es-ES" sz="1400" b="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400" b="0" dirty="0">
                          <a:latin typeface="Arial" panose="020B0604020202020204" pitchFamily="34" charset="0"/>
                          <a:cs typeface="Arial" panose="020B0604020202020204" pitchFamily="34" charset="0"/>
                        </a:rPr>
                        <a:t>Eritema </a:t>
                      </a:r>
                    </a:p>
                    <a:p>
                      <a:pPr marL="285750" indent="-285750">
                        <a:buFont typeface="Arial" panose="020B0604020202020204" pitchFamily="34" charset="0"/>
                        <a:buChar char="•"/>
                      </a:pPr>
                      <a:r>
                        <a:rPr lang="es-ES" sz="1400" b="0" dirty="0">
                          <a:latin typeface="Arial" panose="020B0604020202020204" pitchFamily="34" charset="0"/>
                          <a:cs typeface="Arial" panose="020B0604020202020204" pitchFamily="34" charset="0"/>
                        </a:rPr>
                        <a:t>Descamación </a:t>
                      </a:r>
                    </a:p>
                    <a:p>
                      <a:pPr marL="285750" indent="-285750">
                        <a:buFont typeface="Arial" panose="020B0604020202020204" pitchFamily="34" charset="0"/>
                        <a:buChar char="•"/>
                      </a:pPr>
                      <a:r>
                        <a:rPr lang="es-ES" sz="1400" b="0" dirty="0">
                          <a:latin typeface="Arial" panose="020B0604020202020204" pitchFamily="34" charset="0"/>
                          <a:cs typeface="Arial" panose="020B0604020202020204" pitchFamily="34" charset="0"/>
                        </a:rPr>
                        <a:t>Infiltración</a:t>
                      </a:r>
                    </a:p>
                    <a:p>
                      <a:pPr marL="285750" indent="-285750">
                        <a:buFont typeface="Arial" panose="020B0604020202020204" pitchFamily="34" charset="0"/>
                        <a:buChar char="•"/>
                      </a:pPr>
                      <a:endParaRPr lang="es-ES" sz="14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s-ES" sz="14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s-ES" sz="1400" b="0" baseline="0" dirty="0">
                          <a:latin typeface="Arial" panose="020B0604020202020204" pitchFamily="34" charset="0"/>
                          <a:cs typeface="Arial" panose="020B0604020202020204" pitchFamily="34" charset="0"/>
                        </a:rPr>
                        <a:t>Teniendo en cuenta la extensión corporal (0-72)</a:t>
                      </a:r>
                    </a:p>
                    <a:p>
                      <a:pPr marL="0" indent="0">
                        <a:buFont typeface="Arial" panose="020B0604020202020204" pitchFamily="34" charset="0"/>
                        <a:buNone/>
                      </a:pPr>
                      <a:endParaRPr lang="es-ES" altLang="es-ES" sz="14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txBody>
                  <a:tcPr marL="91426" marR="91426" marT="45709" marB="45709"/>
                </a:tc>
                <a:extLst>
                  <a:ext uri="{0D108BD9-81ED-4DB2-BD59-A6C34878D82A}">
                    <a16:rowId xmlns:a16="http://schemas.microsoft.com/office/drawing/2014/main" val="10001"/>
                  </a:ext>
                </a:extLst>
              </a:tr>
              <a:tr h="9582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1" dirty="0">
                          <a:latin typeface="Arial" panose="020B0604020202020204" pitchFamily="34" charset="0"/>
                          <a:cs typeface="Arial" panose="020B0604020202020204" pitchFamily="34" charset="0"/>
                        </a:rPr>
                        <a:t>DLQI:</a:t>
                      </a:r>
                      <a:r>
                        <a:rPr lang="es-ES" sz="1400" b="1" baseline="0" dirty="0">
                          <a:latin typeface="Arial" panose="020B0604020202020204" pitchFamily="34" charset="0"/>
                          <a:cs typeface="Arial" panose="020B0604020202020204" pitchFamily="34" charset="0"/>
                        </a:rPr>
                        <a:t> </a:t>
                      </a:r>
                      <a:r>
                        <a:rPr lang="es-ES" sz="1400" b="0" i="1" dirty="0" err="1">
                          <a:latin typeface="Arial" panose="020B0604020202020204" pitchFamily="34" charset="0"/>
                          <a:cs typeface="Arial" panose="020B0604020202020204" pitchFamily="34" charset="0"/>
                        </a:rPr>
                        <a:t>Dermatology</a:t>
                      </a:r>
                      <a:r>
                        <a:rPr lang="es-ES" sz="1400" b="0" i="1" dirty="0">
                          <a:latin typeface="Arial" panose="020B0604020202020204" pitchFamily="34" charset="0"/>
                          <a:cs typeface="Arial" panose="020B0604020202020204" pitchFamily="34" charset="0"/>
                        </a:rPr>
                        <a:t> </a:t>
                      </a:r>
                      <a:r>
                        <a:rPr lang="es-ES" sz="1400" b="0" i="1" dirty="0" err="1">
                          <a:latin typeface="Arial" panose="020B0604020202020204" pitchFamily="34" charset="0"/>
                          <a:cs typeface="Arial" panose="020B0604020202020204" pitchFamily="34" charset="0"/>
                        </a:rPr>
                        <a:t>Quality</a:t>
                      </a:r>
                      <a:r>
                        <a:rPr lang="es-ES" sz="1400" b="0" i="1" dirty="0">
                          <a:latin typeface="Arial" panose="020B0604020202020204" pitchFamily="34" charset="0"/>
                          <a:cs typeface="Arial" panose="020B0604020202020204" pitchFamily="34" charset="0"/>
                        </a:rPr>
                        <a:t> of </a:t>
                      </a:r>
                      <a:r>
                        <a:rPr lang="es-ES" sz="1400" b="0" i="1" dirty="0" err="1">
                          <a:latin typeface="Arial" panose="020B0604020202020204" pitchFamily="34" charset="0"/>
                          <a:cs typeface="Arial" panose="020B0604020202020204" pitchFamily="34" charset="0"/>
                        </a:rPr>
                        <a:t>Life</a:t>
                      </a:r>
                      <a:r>
                        <a:rPr lang="es-ES" sz="1400" b="0" i="1" baseline="0" dirty="0">
                          <a:latin typeface="Arial" panose="020B0604020202020204" pitchFamily="34" charset="0"/>
                          <a:cs typeface="Arial" panose="020B0604020202020204" pitchFamily="34" charset="0"/>
                        </a:rPr>
                        <a:t> </a:t>
                      </a:r>
                      <a:r>
                        <a:rPr lang="es-ES" sz="1400" b="0" i="1" baseline="0" dirty="0" err="1">
                          <a:latin typeface="Arial" panose="020B0604020202020204" pitchFamily="34" charset="0"/>
                          <a:cs typeface="Arial" panose="020B0604020202020204" pitchFamily="34" charset="0"/>
                        </a:rPr>
                        <a:t>Index</a:t>
                      </a:r>
                      <a:endParaRPr lang="es-ES" sz="1400" b="0" i="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400" b="0" baseline="0" dirty="0">
                          <a:latin typeface="Arial" panose="020B0604020202020204" pitchFamily="34" charset="0"/>
                          <a:cs typeface="Arial" panose="020B0604020202020204" pitchFamily="34" charset="0"/>
                        </a:rPr>
                        <a:t>I</a:t>
                      </a:r>
                      <a:r>
                        <a:rPr lang="es-ES" sz="1400" b="0" dirty="0">
                          <a:latin typeface="Arial" panose="020B0604020202020204" pitchFamily="34" charset="0"/>
                          <a:cs typeface="Arial" panose="020B0604020202020204" pitchFamily="34" charset="0"/>
                        </a:rPr>
                        <a:t>mpacto en la calidad de vida (0-30)</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400" b="0" dirty="0">
                        <a:latin typeface="Arial" panose="020B0604020202020204" pitchFamily="34" charset="0"/>
                        <a:cs typeface="Arial" panose="020B0604020202020204" pitchFamily="34" charset="0"/>
                      </a:endParaRPr>
                    </a:p>
                  </a:txBody>
                  <a:tcPr marL="91426" marR="91426" marT="45709" marB="45709"/>
                </a:tc>
                <a:extLst>
                  <a:ext uri="{0D108BD9-81ED-4DB2-BD59-A6C34878D82A}">
                    <a16:rowId xmlns:a16="http://schemas.microsoft.com/office/drawing/2014/main" val="10002"/>
                  </a:ext>
                </a:extLst>
              </a:tr>
              <a:tr h="9582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1" dirty="0">
                          <a:latin typeface="Arial" panose="020B0604020202020204" pitchFamily="34" charset="0"/>
                          <a:cs typeface="Arial" panose="020B0604020202020204" pitchFamily="34" charset="0"/>
                        </a:rPr>
                        <a:t>PGA: </a:t>
                      </a:r>
                      <a:r>
                        <a:rPr lang="es-ES" sz="1400" b="0" i="1" dirty="0" err="1">
                          <a:latin typeface="Arial" panose="020B0604020202020204" pitchFamily="34" charset="0"/>
                          <a:cs typeface="Arial" panose="020B0604020202020204" pitchFamily="34" charset="0"/>
                        </a:rPr>
                        <a:t>Physician´s</a:t>
                      </a:r>
                      <a:r>
                        <a:rPr lang="es-ES" sz="1400" b="0" i="1" dirty="0">
                          <a:latin typeface="Arial" panose="020B0604020202020204" pitchFamily="34" charset="0"/>
                          <a:cs typeface="Arial" panose="020B0604020202020204" pitchFamily="34" charset="0"/>
                        </a:rPr>
                        <a:t> Global </a:t>
                      </a:r>
                      <a:r>
                        <a:rPr lang="es-ES" sz="1400" b="0" i="1" dirty="0" err="1">
                          <a:latin typeface="Arial" panose="020B0604020202020204" pitchFamily="34" charset="0"/>
                          <a:cs typeface="Arial" panose="020B0604020202020204" pitchFamily="34" charset="0"/>
                        </a:rPr>
                        <a:t>Assessment</a:t>
                      </a:r>
                      <a:r>
                        <a:rPr lang="es-ES" sz="1400" b="0" i="1"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 sz="1400" b="0" dirty="0">
                          <a:latin typeface="Arial" panose="020B0604020202020204" pitchFamily="34" charset="0"/>
                          <a:cs typeface="Arial" panose="020B0604020202020204" pitchFamily="34" charset="0"/>
                        </a:rPr>
                        <a:t>Evaluación global del médico</a:t>
                      </a:r>
                    </a:p>
                  </a:txBody>
                  <a:tcPr marL="91426" marR="91426" marT="45709" marB="45709"/>
                </a:tc>
                <a:extLst>
                  <a:ext uri="{0D108BD9-81ED-4DB2-BD59-A6C34878D82A}">
                    <a16:rowId xmlns:a16="http://schemas.microsoft.com/office/drawing/2014/main" val="438544369"/>
                  </a:ext>
                </a:extLst>
              </a:tr>
            </a:tbl>
          </a:graphicData>
        </a:graphic>
      </p:graphicFrame>
      <p:graphicFrame>
        <p:nvGraphicFramePr>
          <p:cNvPr id="11" name="Tabla 4">
            <a:extLst>
              <a:ext uri="{FF2B5EF4-FFF2-40B4-BE49-F238E27FC236}">
                <a16:creationId xmlns:a16="http://schemas.microsoft.com/office/drawing/2014/main" id="{877DF354-F606-4615-BEB3-C59086A031F3}"/>
              </a:ext>
            </a:extLst>
          </p:cNvPr>
          <p:cNvGraphicFramePr>
            <a:graphicFrameLocks noGrp="1"/>
          </p:cNvGraphicFramePr>
          <p:nvPr>
            <p:extLst>
              <p:ext uri="{D42A27DB-BD31-4B8C-83A1-F6EECF244321}">
                <p14:modId xmlns:p14="http://schemas.microsoft.com/office/powerpoint/2010/main" val="4075701327"/>
              </p:ext>
            </p:extLst>
          </p:nvPr>
        </p:nvGraphicFramePr>
        <p:xfrm>
          <a:off x="3323342" y="1427008"/>
          <a:ext cx="2352676" cy="1158876"/>
        </p:xfrm>
        <a:graphic>
          <a:graphicData uri="http://schemas.openxmlformats.org/drawingml/2006/table">
            <a:tbl>
              <a:tblPr firstRow="1" bandRow="1">
                <a:tableStyleId>{00A15C55-8517-42AA-B614-E9B94910E393}</a:tableStyleId>
              </a:tblPr>
              <a:tblGrid>
                <a:gridCol w="1176338">
                  <a:extLst>
                    <a:ext uri="{9D8B030D-6E8A-4147-A177-3AD203B41FA5}">
                      <a16:colId xmlns:a16="http://schemas.microsoft.com/office/drawing/2014/main" val="20000"/>
                    </a:ext>
                  </a:extLst>
                </a:gridCol>
                <a:gridCol w="1176338">
                  <a:extLst>
                    <a:ext uri="{9D8B030D-6E8A-4147-A177-3AD203B41FA5}">
                      <a16:colId xmlns:a16="http://schemas.microsoft.com/office/drawing/2014/main" val="20001"/>
                    </a:ext>
                  </a:extLst>
                </a:gridCol>
              </a:tblGrid>
              <a:tr h="289719">
                <a:tc>
                  <a:txBody>
                    <a:bodyPr/>
                    <a:lstStyle/>
                    <a:p>
                      <a:pPr algn="ctr"/>
                      <a:r>
                        <a:rPr lang="es-ES" sz="1200" dirty="0"/>
                        <a:t>Gravedad</a:t>
                      </a:r>
                    </a:p>
                  </a:txBody>
                  <a:tcPr marL="91443" marR="91443" marT="45612" marB="45612"/>
                </a:tc>
                <a:tc>
                  <a:txBody>
                    <a:bodyPr/>
                    <a:lstStyle/>
                    <a:p>
                      <a:pPr algn="ctr"/>
                      <a:r>
                        <a:rPr lang="es-ES" sz="1200" dirty="0"/>
                        <a:t>BSA</a:t>
                      </a:r>
                    </a:p>
                  </a:txBody>
                  <a:tcPr marL="91443" marR="91443" marT="45612" marB="45612"/>
                </a:tc>
                <a:extLst>
                  <a:ext uri="{0D108BD9-81ED-4DB2-BD59-A6C34878D82A}">
                    <a16:rowId xmlns:a16="http://schemas.microsoft.com/office/drawing/2014/main" val="10000"/>
                  </a:ext>
                </a:extLst>
              </a:tr>
              <a:tr h="289719">
                <a:tc>
                  <a:txBody>
                    <a:bodyPr/>
                    <a:lstStyle/>
                    <a:p>
                      <a:pPr algn="ctr"/>
                      <a:r>
                        <a:rPr lang="es-ES" sz="1200" dirty="0"/>
                        <a:t>Leve</a:t>
                      </a:r>
                    </a:p>
                  </a:txBody>
                  <a:tcPr marL="91443" marR="91443" marT="45612" marB="45612"/>
                </a:tc>
                <a:tc>
                  <a:txBody>
                    <a:bodyPr/>
                    <a:lstStyle/>
                    <a:p>
                      <a:pPr algn="ctr"/>
                      <a:r>
                        <a:rPr lang="es-ES" sz="1200" dirty="0"/>
                        <a:t>&lt;</a:t>
                      </a:r>
                      <a:r>
                        <a:rPr lang="es-ES" sz="1200" baseline="0" dirty="0"/>
                        <a:t> 3 %</a:t>
                      </a:r>
                      <a:endParaRPr lang="es-ES" sz="1200" dirty="0"/>
                    </a:p>
                  </a:txBody>
                  <a:tcPr marL="91443" marR="91443" marT="45612" marB="45612"/>
                </a:tc>
                <a:extLst>
                  <a:ext uri="{0D108BD9-81ED-4DB2-BD59-A6C34878D82A}">
                    <a16:rowId xmlns:a16="http://schemas.microsoft.com/office/drawing/2014/main" val="10001"/>
                  </a:ext>
                </a:extLst>
              </a:tr>
              <a:tr h="289719">
                <a:tc>
                  <a:txBody>
                    <a:bodyPr/>
                    <a:lstStyle/>
                    <a:p>
                      <a:pPr algn="ctr"/>
                      <a:r>
                        <a:rPr lang="es-ES" sz="1200" dirty="0"/>
                        <a:t>Moderada</a:t>
                      </a:r>
                    </a:p>
                  </a:txBody>
                  <a:tcPr marL="91443" marR="91443" marT="45612" marB="45612"/>
                </a:tc>
                <a:tc>
                  <a:txBody>
                    <a:bodyPr/>
                    <a:lstStyle/>
                    <a:p>
                      <a:pPr algn="ctr"/>
                      <a:r>
                        <a:rPr lang="es-ES" sz="1200" dirty="0"/>
                        <a:t>3</a:t>
                      </a:r>
                      <a:r>
                        <a:rPr lang="es-ES" sz="1200" baseline="0" dirty="0"/>
                        <a:t>-8 %</a:t>
                      </a:r>
                      <a:endParaRPr lang="es-ES" sz="1200" dirty="0"/>
                    </a:p>
                  </a:txBody>
                  <a:tcPr marL="91443" marR="91443" marT="45612" marB="45612"/>
                </a:tc>
                <a:extLst>
                  <a:ext uri="{0D108BD9-81ED-4DB2-BD59-A6C34878D82A}">
                    <a16:rowId xmlns:a16="http://schemas.microsoft.com/office/drawing/2014/main" val="10002"/>
                  </a:ext>
                </a:extLst>
              </a:tr>
              <a:tr h="289719">
                <a:tc>
                  <a:txBody>
                    <a:bodyPr/>
                    <a:lstStyle/>
                    <a:p>
                      <a:pPr algn="ctr"/>
                      <a:r>
                        <a:rPr lang="es-ES" sz="1200" dirty="0"/>
                        <a:t>Grave</a:t>
                      </a:r>
                    </a:p>
                  </a:txBody>
                  <a:tcPr marL="91443" marR="91443" marT="45612" marB="45612"/>
                </a:tc>
                <a:tc>
                  <a:txBody>
                    <a:bodyPr/>
                    <a:lstStyle/>
                    <a:p>
                      <a:pPr algn="ctr"/>
                      <a:r>
                        <a:rPr lang="es-ES" sz="1200" dirty="0"/>
                        <a:t>&gt;10 %</a:t>
                      </a:r>
                    </a:p>
                  </a:txBody>
                  <a:tcPr marL="91443" marR="91443" marT="45612" marB="45612"/>
                </a:tc>
                <a:extLst>
                  <a:ext uri="{0D108BD9-81ED-4DB2-BD59-A6C34878D82A}">
                    <a16:rowId xmlns:a16="http://schemas.microsoft.com/office/drawing/2014/main" val="10003"/>
                  </a:ext>
                </a:extLst>
              </a:tr>
            </a:tbl>
          </a:graphicData>
        </a:graphic>
      </p:graphicFrame>
      <p:graphicFrame>
        <p:nvGraphicFramePr>
          <p:cNvPr id="12" name="Tabla 4">
            <a:extLst>
              <a:ext uri="{FF2B5EF4-FFF2-40B4-BE49-F238E27FC236}">
                <a16:creationId xmlns:a16="http://schemas.microsoft.com/office/drawing/2014/main" id="{4E3F08B7-46CC-1C69-465D-B83F0F477860}"/>
              </a:ext>
            </a:extLst>
          </p:cNvPr>
          <p:cNvGraphicFramePr>
            <a:graphicFrameLocks noGrp="1"/>
          </p:cNvGraphicFramePr>
          <p:nvPr/>
        </p:nvGraphicFramePr>
        <p:xfrm>
          <a:off x="3323342" y="2947570"/>
          <a:ext cx="2352676" cy="1158876"/>
        </p:xfrm>
        <a:graphic>
          <a:graphicData uri="http://schemas.openxmlformats.org/drawingml/2006/table">
            <a:tbl>
              <a:tblPr firstRow="1" bandRow="1">
                <a:tableStyleId>{00A15C55-8517-42AA-B614-E9B94910E393}</a:tableStyleId>
              </a:tblPr>
              <a:tblGrid>
                <a:gridCol w="1176338">
                  <a:extLst>
                    <a:ext uri="{9D8B030D-6E8A-4147-A177-3AD203B41FA5}">
                      <a16:colId xmlns:a16="http://schemas.microsoft.com/office/drawing/2014/main" val="20000"/>
                    </a:ext>
                  </a:extLst>
                </a:gridCol>
                <a:gridCol w="1176338">
                  <a:extLst>
                    <a:ext uri="{9D8B030D-6E8A-4147-A177-3AD203B41FA5}">
                      <a16:colId xmlns:a16="http://schemas.microsoft.com/office/drawing/2014/main" val="20001"/>
                    </a:ext>
                  </a:extLst>
                </a:gridCol>
              </a:tblGrid>
              <a:tr h="289719">
                <a:tc>
                  <a:txBody>
                    <a:bodyPr/>
                    <a:lstStyle/>
                    <a:p>
                      <a:pPr algn="ctr"/>
                      <a:r>
                        <a:rPr lang="es-ES" sz="1200" dirty="0"/>
                        <a:t>Gravedad</a:t>
                      </a:r>
                    </a:p>
                  </a:txBody>
                  <a:tcPr marL="91443" marR="91443" marT="45612" marB="45612"/>
                </a:tc>
                <a:tc>
                  <a:txBody>
                    <a:bodyPr/>
                    <a:lstStyle/>
                    <a:p>
                      <a:pPr algn="ctr"/>
                      <a:r>
                        <a:rPr lang="es-ES" sz="1200" dirty="0"/>
                        <a:t>PASI</a:t>
                      </a:r>
                    </a:p>
                  </a:txBody>
                  <a:tcPr marL="91443" marR="91443" marT="45612" marB="45612"/>
                </a:tc>
                <a:extLst>
                  <a:ext uri="{0D108BD9-81ED-4DB2-BD59-A6C34878D82A}">
                    <a16:rowId xmlns:a16="http://schemas.microsoft.com/office/drawing/2014/main" val="10000"/>
                  </a:ext>
                </a:extLst>
              </a:tr>
              <a:tr h="289719">
                <a:tc>
                  <a:txBody>
                    <a:bodyPr/>
                    <a:lstStyle/>
                    <a:p>
                      <a:pPr algn="ctr"/>
                      <a:r>
                        <a:rPr lang="es-ES" sz="1200" dirty="0"/>
                        <a:t>Leve</a:t>
                      </a:r>
                    </a:p>
                  </a:txBody>
                  <a:tcPr marL="91443" marR="91443" marT="45612" marB="45612"/>
                </a:tc>
                <a:tc>
                  <a:txBody>
                    <a:bodyPr/>
                    <a:lstStyle/>
                    <a:p>
                      <a:pPr algn="ctr"/>
                      <a:r>
                        <a:rPr lang="es-ES" sz="1200" dirty="0"/>
                        <a:t>0-7</a:t>
                      </a:r>
                    </a:p>
                  </a:txBody>
                  <a:tcPr marL="91443" marR="91443" marT="45612" marB="45612"/>
                </a:tc>
                <a:extLst>
                  <a:ext uri="{0D108BD9-81ED-4DB2-BD59-A6C34878D82A}">
                    <a16:rowId xmlns:a16="http://schemas.microsoft.com/office/drawing/2014/main" val="10001"/>
                  </a:ext>
                </a:extLst>
              </a:tr>
              <a:tr h="289719">
                <a:tc>
                  <a:txBody>
                    <a:bodyPr/>
                    <a:lstStyle/>
                    <a:p>
                      <a:pPr algn="ctr"/>
                      <a:r>
                        <a:rPr lang="es-ES" sz="1200" dirty="0"/>
                        <a:t>Moderada</a:t>
                      </a:r>
                    </a:p>
                  </a:txBody>
                  <a:tcPr marL="91443" marR="91443" marT="45612" marB="45612"/>
                </a:tc>
                <a:tc>
                  <a:txBody>
                    <a:bodyPr/>
                    <a:lstStyle/>
                    <a:p>
                      <a:pPr algn="ctr"/>
                      <a:r>
                        <a:rPr lang="es-ES" sz="1200" dirty="0"/>
                        <a:t>7-12</a:t>
                      </a:r>
                    </a:p>
                  </a:txBody>
                  <a:tcPr marL="91443" marR="91443" marT="45612" marB="45612"/>
                </a:tc>
                <a:extLst>
                  <a:ext uri="{0D108BD9-81ED-4DB2-BD59-A6C34878D82A}">
                    <a16:rowId xmlns:a16="http://schemas.microsoft.com/office/drawing/2014/main" val="10002"/>
                  </a:ext>
                </a:extLst>
              </a:tr>
              <a:tr h="289719">
                <a:tc>
                  <a:txBody>
                    <a:bodyPr/>
                    <a:lstStyle/>
                    <a:p>
                      <a:pPr algn="ctr"/>
                      <a:r>
                        <a:rPr lang="es-ES" sz="1200" dirty="0"/>
                        <a:t>Grave</a:t>
                      </a:r>
                    </a:p>
                  </a:txBody>
                  <a:tcPr marL="91443" marR="91443" marT="45612" marB="45612"/>
                </a:tc>
                <a:tc>
                  <a:txBody>
                    <a:bodyPr/>
                    <a:lstStyle/>
                    <a:p>
                      <a:pPr algn="ctr"/>
                      <a:r>
                        <a:rPr lang="es-ES" sz="1200" dirty="0"/>
                        <a:t>&gt;12</a:t>
                      </a:r>
                    </a:p>
                  </a:txBody>
                  <a:tcPr marL="91443" marR="91443" marT="45612" marB="45612"/>
                </a:tc>
                <a:extLst>
                  <a:ext uri="{0D108BD9-81ED-4DB2-BD59-A6C34878D82A}">
                    <a16:rowId xmlns:a16="http://schemas.microsoft.com/office/drawing/2014/main" val="10003"/>
                  </a:ext>
                </a:extLst>
              </a:tr>
            </a:tbl>
          </a:graphicData>
        </a:graphic>
      </p:graphicFrame>
      <p:pic>
        <p:nvPicPr>
          <p:cNvPr id="13" name="Imagen 12">
            <a:extLst>
              <a:ext uri="{FF2B5EF4-FFF2-40B4-BE49-F238E27FC236}">
                <a16:creationId xmlns:a16="http://schemas.microsoft.com/office/drawing/2014/main" id="{A9A0E3AF-6D7A-BC6F-991F-473B9FBBC2E9}"/>
              </a:ext>
            </a:extLst>
          </p:cNvPr>
          <p:cNvPicPr>
            <a:picLocks noChangeAspect="1"/>
          </p:cNvPicPr>
          <p:nvPr/>
        </p:nvPicPr>
        <p:blipFill>
          <a:blip r:embed="rId2"/>
          <a:stretch>
            <a:fillRect/>
          </a:stretch>
        </p:blipFill>
        <p:spPr>
          <a:xfrm>
            <a:off x="6096000" y="1269895"/>
            <a:ext cx="1315989" cy="1315989"/>
          </a:xfrm>
          <a:prstGeom prst="rect">
            <a:avLst/>
          </a:prstGeom>
        </p:spPr>
      </p:pic>
      <p:sp>
        <p:nvSpPr>
          <p:cNvPr id="14" name="Elipse 13">
            <a:extLst>
              <a:ext uri="{FF2B5EF4-FFF2-40B4-BE49-F238E27FC236}">
                <a16:creationId xmlns:a16="http://schemas.microsoft.com/office/drawing/2014/main" id="{EE762DD2-49C5-B69B-9DF7-0C9A6F0F233D}"/>
              </a:ext>
            </a:extLst>
          </p:cNvPr>
          <p:cNvSpPr/>
          <p:nvPr/>
        </p:nvSpPr>
        <p:spPr>
          <a:xfrm>
            <a:off x="8569277" y="1431765"/>
            <a:ext cx="3397956" cy="1400992"/>
          </a:xfrm>
          <a:prstGeom prst="ellipse">
            <a:avLst/>
          </a:prstGeom>
          <a:solidFill>
            <a:schemeClr val="bg2"/>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E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REGLA DE LOS 10: </a:t>
            </a:r>
          </a:p>
          <a:p>
            <a:pPr algn="ctr">
              <a:defRPr/>
            </a:pPr>
            <a:r>
              <a:rPr lang="es-E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BSA, PASI o DLQI </a:t>
            </a:r>
          </a:p>
          <a:p>
            <a:pPr algn="ctr">
              <a:defRPr/>
            </a:pPr>
            <a:r>
              <a:rPr lang="es-E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&gt; 10 = PSORIASIS GRAVE</a:t>
            </a:r>
          </a:p>
        </p:txBody>
      </p:sp>
      <p:pic>
        <p:nvPicPr>
          <p:cNvPr id="6" name="Marcador de contenido 1">
            <a:extLst>
              <a:ext uri="{FF2B5EF4-FFF2-40B4-BE49-F238E27FC236}">
                <a16:creationId xmlns:a16="http://schemas.microsoft.com/office/drawing/2014/main" id="{64C77602-4403-65C4-6F23-F082A692BD4D}"/>
              </a:ext>
            </a:extLst>
          </p:cNvPr>
          <p:cNvPicPr>
            <a:picLocks noChangeAspect="1"/>
          </p:cNvPicPr>
          <p:nvPr/>
        </p:nvPicPr>
        <p:blipFill rotWithShape="1">
          <a:blip r:embed="rId3"/>
          <a:srcRect l="4885" t="5484" r="7218" b="8180"/>
          <a:stretch/>
        </p:blipFill>
        <p:spPr>
          <a:xfrm>
            <a:off x="5676018" y="2947570"/>
            <a:ext cx="5765801" cy="3185699"/>
          </a:xfrm>
          <a:prstGeom prst="rect">
            <a:avLst/>
          </a:prstGeom>
        </p:spPr>
      </p:pic>
    </p:spTree>
    <p:extLst>
      <p:ext uri="{BB962C8B-B14F-4D97-AF65-F5344CB8AC3E}">
        <p14:creationId xmlns:p14="http://schemas.microsoft.com/office/powerpoint/2010/main" val="367203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a:xfrm>
            <a:off x="1702495" y="445720"/>
            <a:ext cx="8198217" cy="565035"/>
          </a:xfrm>
        </p:spPr>
        <p:txBody>
          <a:bodyPr>
            <a:normAutofit/>
          </a:bodyPr>
          <a:lstStyle/>
          <a:p>
            <a:r>
              <a:rPr lang="es-ES" sz="2400" dirty="0"/>
              <a:t>CRITERIOS DE DERIVACIÓN DE AP A DERMATOLOGÍA</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1702495" y="1975282"/>
            <a:ext cx="9493387" cy="2867442"/>
          </a:xfrm>
        </p:spPr>
        <p:txBody>
          <a:bodyPr/>
          <a:lstStyle/>
          <a:p>
            <a:pPr marR="0" lvl="0" algn="l" defTabSz="914400" rtl="0" eaLnBrk="1" fontAlgn="base"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Dudas acerca del diagnóstico.</a:t>
            </a:r>
          </a:p>
          <a:p>
            <a:pPr marR="0" lvl="0" algn="l" defTabSz="914400" rtl="0" eaLnBrk="1" fontAlgn="base"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Psoriasis moderada-grave.</a:t>
            </a:r>
          </a:p>
          <a:p>
            <a:pPr marR="0" lvl="0" algn="l" defTabSz="914400" rtl="0" eaLnBrk="1" fontAlgn="base"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Cualquier tipo de psoriasis que no puede controlarse con tratamiento tópico.</a:t>
            </a:r>
          </a:p>
          <a:p>
            <a:pPr marR="0" lvl="0" algn="l" defTabSz="914400" rtl="0" eaLnBrk="1" fontAlgn="base"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Psoriasis en gotas aguda que requiere fototerapia.</a:t>
            </a:r>
          </a:p>
          <a:p>
            <a:pPr marR="0" lvl="0" algn="l" defTabSz="914400" rtl="0" eaLnBrk="1" fontAlgn="base"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Psoriasis ungueal con repercusión funcional o cosmética.</a:t>
            </a:r>
          </a:p>
          <a:p>
            <a:pPr marR="0" lvl="0" algn="l" defTabSz="914400" rtl="0" eaLnBrk="1" fontAlgn="auto" latinLnBrk="0" hangingPunct="1">
              <a:lnSpc>
                <a:spcPct val="100000"/>
              </a:lnSpc>
              <a:spcBef>
                <a:spcPts val="0"/>
              </a:spcBef>
              <a:spcAft>
                <a:spcPts val="600"/>
              </a:spcAft>
              <a:buClr>
                <a:srgbClr val="A9C1E5"/>
              </a:buClr>
              <a:buSzTx/>
              <a:tabLst/>
              <a:defRPr/>
            </a:pPr>
            <a:r>
              <a:rPr kumimoji="0" lang="es-ES" sz="2000" b="0" i="0" u="none" strike="noStrike" kern="1200" cap="none" spc="0" normalizeH="0" baseline="0" noProof="0" dirty="0">
                <a:ln>
                  <a:noFill/>
                </a:ln>
                <a:effectLst/>
                <a:uLnTx/>
                <a:uFillTx/>
              </a:rPr>
              <a:t>Cualquier tipo de psoriasis que afecta de manera importante al bienestar físico, psicológico o social.</a:t>
            </a:r>
          </a:p>
          <a:p>
            <a:pPr marL="0" indent="0">
              <a:buNone/>
            </a:pPr>
            <a:endParaRPr lang="es-ES" dirty="0"/>
          </a:p>
        </p:txBody>
      </p:sp>
    </p:spTree>
    <p:extLst>
      <p:ext uri="{BB962C8B-B14F-4D97-AF65-F5344CB8AC3E}">
        <p14:creationId xmlns:p14="http://schemas.microsoft.com/office/powerpoint/2010/main" val="334997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a:xfrm>
            <a:off x="1702775" y="348066"/>
            <a:ext cx="8198217" cy="565035"/>
          </a:xfrm>
        </p:spPr>
        <p:txBody>
          <a:bodyPr>
            <a:normAutofit/>
          </a:bodyPr>
          <a:lstStyle/>
          <a:p>
            <a:r>
              <a:rPr lang="es-ES" sz="2000" dirty="0"/>
              <a:t>DIAPOSITIVA RESUMEN SLIDE KIT 2</a:t>
            </a:r>
          </a:p>
        </p:txBody>
      </p:sp>
      <p:sp>
        <p:nvSpPr>
          <p:cNvPr id="3" name="Marcador de texto 2">
            <a:extLst>
              <a:ext uri="{FF2B5EF4-FFF2-40B4-BE49-F238E27FC236}">
                <a16:creationId xmlns:a16="http://schemas.microsoft.com/office/drawing/2014/main" id="{C8D06510-C263-A455-45BB-9C4D1A08C129}"/>
              </a:ext>
            </a:extLst>
          </p:cNvPr>
          <p:cNvSpPr>
            <a:spLocks noGrp="1"/>
          </p:cNvSpPr>
          <p:nvPr>
            <p:ph type="body" sz="quarter" idx="13"/>
          </p:nvPr>
        </p:nvSpPr>
        <p:spPr/>
        <p:txBody>
          <a:bodyPr/>
          <a:lstStyle/>
          <a:p>
            <a:r>
              <a:rPr lang="es-ES" dirty="0"/>
              <a:t>PSORIASIS EN PLACAS (85-90 %). DIAGNÓSTICO DIFERENCIAL</a:t>
            </a:r>
          </a:p>
        </p:txBody>
      </p:sp>
      <p:graphicFrame>
        <p:nvGraphicFramePr>
          <p:cNvPr id="8" name="Tabla 8">
            <a:extLst>
              <a:ext uri="{FF2B5EF4-FFF2-40B4-BE49-F238E27FC236}">
                <a16:creationId xmlns:a16="http://schemas.microsoft.com/office/drawing/2014/main" id="{EDA9D990-9E11-DB97-E632-6589030AD87D}"/>
              </a:ext>
            </a:extLst>
          </p:cNvPr>
          <p:cNvGraphicFramePr>
            <a:graphicFrameLocks noGrp="1"/>
          </p:cNvGraphicFramePr>
          <p:nvPr>
            <p:extLst>
              <p:ext uri="{D42A27DB-BD31-4B8C-83A1-F6EECF244321}">
                <p14:modId xmlns:p14="http://schemas.microsoft.com/office/powerpoint/2010/main" val="4135683190"/>
              </p:ext>
            </p:extLst>
          </p:nvPr>
        </p:nvGraphicFramePr>
        <p:xfrm>
          <a:off x="533400" y="1293813"/>
          <a:ext cx="11125199" cy="5405880"/>
        </p:xfrm>
        <a:graphic>
          <a:graphicData uri="http://schemas.openxmlformats.org/drawingml/2006/table">
            <a:tbl>
              <a:tblPr firstRow="1" bandRow="1">
                <a:tableStyleId>{5C22544A-7EE6-4342-B048-85BDC9FD1C3A}</a:tableStyleId>
              </a:tblPr>
              <a:tblGrid>
                <a:gridCol w="1244363">
                  <a:extLst>
                    <a:ext uri="{9D8B030D-6E8A-4147-A177-3AD203B41FA5}">
                      <a16:colId xmlns:a16="http://schemas.microsoft.com/office/drawing/2014/main" val="3117608443"/>
                    </a:ext>
                  </a:extLst>
                </a:gridCol>
                <a:gridCol w="1594855">
                  <a:extLst>
                    <a:ext uri="{9D8B030D-6E8A-4147-A177-3AD203B41FA5}">
                      <a16:colId xmlns:a16="http://schemas.microsoft.com/office/drawing/2014/main" val="3122169598"/>
                    </a:ext>
                  </a:extLst>
                </a:gridCol>
                <a:gridCol w="1548961">
                  <a:extLst>
                    <a:ext uri="{9D8B030D-6E8A-4147-A177-3AD203B41FA5}">
                      <a16:colId xmlns:a16="http://schemas.microsoft.com/office/drawing/2014/main" val="2708927900"/>
                    </a:ext>
                  </a:extLst>
                </a:gridCol>
                <a:gridCol w="1742664">
                  <a:extLst>
                    <a:ext uri="{9D8B030D-6E8A-4147-A177-3AD203B41FA5}">
                      <a16:colId xmlns:a16="http://schemas.microsoft.com/office/drawing/2014/main" val="3671945066"/>
                    </a:ext>
                  </a:extLst>
                </a:gridCol>
                <a:gridCol w="1706650">
                  <a:extLst>
                    <a:ext uri="{9D8B030D-6E8A-4147-A177-3AD203B41FA5}">
                      <a16:colId xmlns:a16="http://schemas.microsoft.com/office/drawing/2014/main" val="1641762106"/>
                    </a:ext>
                  </a:extLst>
                </a:gridCol>
                <a:gridCol w="1643853">
                  <a:extLst>
                    <a:ext uri="{9D8B030D-6E8A-4147-A177-3AD203B41FA5}">
                      <a16:colId xmlns:a16="http://schemas.microsoft.com/office/drawing/2014/main" val="3824329946"/>
                    </a:ext>
                  </a:extLst>
                </a:gridCol>
                <a:gridCol w="1643853">
                  <a:extLst>
                    <a:ext uri="{9D8B030D-6E8A-4147-A177-3AD203B41FA5}">
                      <a16:colId xmlns:a16="http://schemas.microsoft.com/office/drawing/2014/main" val="111639586"/>
                    </a:ext>
                  </a:extLst>
                </a:gridCol>
              </a:tblGrid>
              <a:tr h="877908">
                <a:tc>
                  <a:txBody>
                    <a:bodyPr/>
                    <a:lstStyle/>
                    <a:p>
                      <a:pPr algn="ctr"/>
                      <a:endParaRPr lang="es-ES" dirty="0"/>
                    </a:p>
                  </a:txBody>
                  <a:tcPr anchor="ctr">
                    <a:solidFill>
                      <a:schemeClr val="tx2"/>
                    </a:solidFill>
                  </a:tcPr>
                </a:tc>
                <a:tc>
                  <a:txBody>
                    <a:bodyPr/>
                    <a:lstStyle/>
                    <a:p>
                      <a:pPr algn="ctr"/>
                      <a:r>
                        <a:rPr lang="es-ES" dirty="0"/>
                        <a:t>PSORIASIS</a:t>
                      </a:r>
                    </a:p>
                  </a:txBody>
                  <a:tcPr anchor="ctr">
                    <a:solidFill>
                      <a:schemeClr val="tx2"/>
                    </a:solidFill>
                  </a:tcPr>
                </a:tc>
                <a:tc>
                  <a:txBody>
                    <a:bodyPr/>
                    <a:lstStyle/>
                    <a:p>
                      <a:pPr algn="ctr"/>
                      <a:r>
                        <a:rPr lang="es-ES" dirty="0"/>
                        <a:t>DERMATITIS SEBORREICA</a:t>
                      </a:r>
                    </a:p>
                  </a:txBody>
                  <a:tcPr anchor="ctr">
                    <a:solidFill>
                      <a:schemeClr val="tx2"/>
                    </a:solidFill>
                  </a:tcPr>
                </a:tc>
                <a:tc>
                  <a:txBody>
                    <a:bodyPr/>
                    <a:lstStyle/>
                    <a:p>
                      <a:pPr algn="ctr"/>
                      <a:r>
                        <a:rPr lang="es-ES" dirty="0"/>
                        <a:t>LIQUEN SIMPLE CRÓNICO</a:t>
                      </a:r>
                    </a:p>
                  </a:txBody>
                  <a:tcPr anchor="ctr">
                    <a:solidFill>
                      <a:schemeClr val="tx2"/>
                    </a:solidFill>
                  </a:tcPr>
                </a:tc>
                <a:tc>
                  <a:txBody>
                    <a:bodyPr/>
                    <a:lstStyle/>
                    <a:p>
                      <a:pPr algn="ctr"/>
                      <a:r>
                        <a:rPr lang="es-ES" dirty="0"/>
                        <a:t>ECCEMA NUMULAR</a:t>
                      </a:r>
                    </a:p>
                  </a:txBody>
                  <a:tcPr anchor="ctr">
                    <a:solidFill>
                      <a:schemeClr val="tx2"/>
                    </a:solidFill>
                  </a:tcPr>
                </a:tc>
                <a:tc>
                  <a:txBody>
                    <a:bodyPr/>
                    <a:lstStyle/>
                    <a:p>
                      <a:pPr algn="ctr"/>
                      <a:r>
                        <a:rPr lang="es-ES" dirty="0"/>
                        <a:t>DERMATITIS ATÓPICA</a:t>
                      </a:r>
                    </a:p>
                  </a:txBody>
                  <a:tcPr anchor="ctr">
                    <a:solidFill>
                      <a:schemeClr val="tx2"/>
                    </a:solidFill>
                  </a:tcPr>
                </a:tc>
                <a:tc>
                  <a:txBody>
                    <a:bodyPr/>
                    <a:lstStyle/>
                    <a:p>
                      <a:pPr algn="ctr"/>
                      <a:r>
                        <a:rPr lang="es-ES" dirty="0"/>
                        <a:t>INFECCIONES FÚNGICAS: TIÑAS</a:t>
                      </a:r>
                    </a:p>
                  </a:txBody>
                  <a:tcPr anchor="ctr">
                    <a:solidFill>
                      <a:schemeClr val="tx2"/>
                    </a:solidFill>
                  </a:tcPr>
                </a:tc>
                <a:extLst>
                  <a:ext uri="{0D108BD9-81ED-4DB2-BD59-A6C34878D82A}">
                    <a16:rowId xmlns:a16="http://schemas.microsoft.com/office/drawing/2014/main" val="791822166"/>
                  </a:ext>
                </a:extLst>
              </a:tr>
              <a:tr h="1141280">
                <a:tc>
                  <a:txBody>
                    <a:bodyPr/>
                    <a:lstStyle/>
                    <a:p>
                      <a:pPr defTabSz="720000"/>
                      <a:r>
                        <a:rPr lang="es-ES" sz="1200" b="1" dirty="0"/>
                        <a:t>PARECIDOS</a:t>
                      </a:r>
                    </a:p>
                    <a:p>
                      <a:pPr defTabSz="720000"/>
                      <a:r>
                        <a:rPr lang="es-ES" sz="1200" b="1" dirty="0"/>
                        <a:t>RAZONABLES</a:t>
                      </a:r>
                    </a:p>
                  </a:txBody>
                  <a:tcPr/>
                </a:tc>
                <a:tc>
                  <a:txBody>
                    <a:bodyPr/>
                    <a:lstStyle/>
                    <a:p>
                      <a:pPr defTabSz="720000"/>
                      <a:r>
                        <a:rPr lang="es-ES" sz="1200" dirty="0"/>
                        <a:t>Placas eritematosas, borde neto</a:t>
                      </a:r>
                    </a:p>
                  </a:txBody>
                  <a:tcPr/>
                </a:tc>
                <a:tc>
                  <a:txBody>
                    <a:bodyPr/>
                    <a:lstStyle/>
                    <a:p>
                      <a:pPr defTabSz="720000"/>
                      <a:r>
                        <a:rPr lang="es-ES" sz="1200" dirty="0"/>
                        <a:t>Áreas parcheadas  eritematosas con superficie descamativa</a:t>
                      </a:r>
                    </a:p>
                  </a:txBody>
                  <a:tcPr/>
                </a:tc>
                <a:tc>
                  <a:txBody>
                    <a:bodyPr/>
                    <a:lstStyle/>
                    <a:p>
                      <a:pPr defTabSz="720000"/>
                      <a:r>
                        <a:rPr lang="es-ES" sz="1200" dirty="0"/>
                        <a:t>Placas de piel engrosada con superficie descamativa, hiperpigmentada</a:t>
                      </a:r>
                    </a:p>
                  </a:txBody>
                  <a:tcPr/>
                </a:tc>
                <a:tc>
                  <a:txBody>
                    <a:bodyPr/>
                    <a:lstStyle/>
                    <a:p>
                      <a:pPr defTabSz="720000"/>
                      <a:r>
                        <a:rPr lang="es-ES" sz="1200" dirty="0"/>
                        <a:t>Placas discoides bien delimitadas, eritematosas con escamas  </a:t>
                      </a:r>
                    </a:p>
                  </a:txBody>
                  <a:tcPr/>
                </a:tc>
                <a:tc>
                  <a:txBody>
                    <a:bodyPr/>
                    <a:lstStyle/>
                    <a:p>
                      <a:pPr defTabSz="720000"/>
                      <a:r>
                        <a:rPr lang="es-ES" sz="1200" dirty="0"/>
                        <a:t>Pápulas y parches excoriados, eritematosos, hiperpigmentados descamativos y pruriginosos</a:t>
                      </a:r>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Placas eritematosas borde neto</a:t>
                      </a:r>
                    </a:p>
                  </a:txBody>
                  <a:tcPr/>
                </a:tc>
                <a:extLst>
                  <a:ext uri="{0D108BD9-81ED-4DB2-BD59-A6C34878D82A}">
                    <a16:rowId xmlns:a16="http://schemas.microsoft.com/office/drawing/2014/main" val="1700317633"/>
                  </a:ext>
                </a:extLst>
              </a:tr>
              <a:tr h="614536">
                <a:tc>
                  <a:txBody>
                    <a:bodyPr/>
                    <a:lstStyle/>
                    <a:p>
                      <a:pPr defTabSz="720000"/>
                      <a:endParaRPr lang="es-ES" sz="1200" b="1" dirty="0"/>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Afectación en cuero cabelludo, orejas, áreas </a:t>
                      </a:r>
                      <a:r>
                        <a:rPr lang="es-ES" sz="1200" dirty="0" err="1"/>
                        <a:t>intertriginosas</a:t>
                      </a:r>
                      <a:endParaRPr lang="es-ES" sz="1200" dirty="0"/>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CC, orejas, áreas </a:t>
                      </a:r>
                      <a:r>
                        <a:rPr lang="es-ES" sz="1200" dirty="0" err="1"/>
                        <a:t>intertriginosas</a:t>
                      </a:r>
                      <a:endParaRPr lang="es-ES" sz="1200" dirty="0"/>
                    </a:p>
                    <a:p>
                      <a:pPr defTabSz="720000"/>
                      <a:endParaRPr lang="es-ES" sz="1200" dirty="0"/>
                    </a:p>
                  </a:txBody>
                  <a:tcPr/>
                </a:tc>
                <a:tc>
                  <a:txBody>
                    <a:bodyPr/>
                    <a:lstStyle/>
                    <a:p>
                      <a:pPr defTabSz="720000"/>
                      <a:endParaRPr lang="es-ES" sz="1200" dirty="0"/>
                    </a:p>
                  </a:txBody>
                  <a:tcPr/>
                </a:tc>
                <a:tc>
                  <a:txBody>
                    <a:bodyPr/>
                    <a:lstStyle/>
                    <a:p>
                      <a:pPr defTabSz="720000"/>
                      <a:endParaRPr lang="es-ES" sz="1200" dirty="0"/>
                    </a:p>
                  </a:txBody>
                  <a:tcPr/>
                </a:tc>
                <a:tc>
                  <a:txBody>
                    <a:bodyPr/>
                    <a:lstStyle/>
                    <a:p>
                      <a:pPr defTabSz="720000"/>
                      <a:endParaRPr lang="es-ES" sz="1200" dirty="0"/>
                    </a:p>
                  </a:txBody>
                  <a:tcPr/>
                </a:tc>
                <a:tc>
                  <a:txBody>
                    <a:bodyPr/>
                    <a:lstStyle/>
                    <a:p>
                      <a:pPr defTabSz="720000"/>
                      <a:r>
                        <a:rPr lang="es-ES" sz="1200" dirty="0"/>
                        <a:t>Cuerpo, cuero cabelludo y barba</a:t>
                      </a:r>
                    </a:p>
                  </a:txBody>
                  <a:tcPr/>
                </a:tc>
                <a:extLst>
                  <a:ext uri="{0D108BD9-81ED-4DB2-BD59-A6C34878D82A}">
                    <a16:rowId xmlns:a16="http://schemas.microsoft.com/office/drawing/2014/main" val="3611039834"/>
                  </a:ext>
                </a:extLst>
              </a:tr>
              <a:tr h="614536">
                <a:tc>
                  <a:txBody>
                    <a:bodyPr/>
                    <a:lstStyle/>
                    <a:p>
                      <a:pPr defTabSz="720000"/>
                      <a:r>
                        <a:rPr lang="es-ES" sz="1200" b="1" dirty="0"/>
                        <a:t>DIFERENCIAS</a:t>
                      </a:r>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Escama gruesa, bordes bien definidos</a:t>
                      </a:r>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Escama fina y grasosa</a:t>
                      </a:r>
                    </a:p>
                  </a:txBody>
                  <a:tcPr/>
                </a:tc>
                <a:tc>
                  <a:txBody>
                    <a:bodyPr/>
                    <a:lstStyle/>
                    <a:p>
                      <a:pPr defTabSz="720000"/>
                      <a:endParaRPr lang="es-ES" sz="1200" dirty="0"/>
                    </a:p>
                  </a:txBody>
                  <a:tcPr/>
                </a:tc>
                <a:tc>
                  <a:txBody>
                    <a:bodyPr/>
                    <a:lstStyle/>
                    <a:p>
                      <a:pPr defTabSz="720000"/>
                      <a:r>
                        <a:rPr lang="es-ES" sz="1200" dirty="0"/>
                        <a:t>Bordes poco definidos. Suelen tener vesículas, costras y fisuras</a:t>
                      </a:r>
                    </a:p>
                  </a:txBody>
                  <a:tcPr/>
                </a:tc>
                <a:tc>
                  <a:txBody>
                    <a:bodyPr/>
                    <a:lstStyle/>
                    <a:p>
                      <a:pPr defTabSz="720000"/>
                      <a:r>
                        <a:rPr lang="es-ES" sz="1200" dirty="0"/>
                        <a:t>Descamación fina, bordes difusos</a:t>
                      </a:r>
                    </a:p>
                  </a:txBody>
                  <a:tcPr/>
                </a:tc>
                <a:tc>
                  <a:txBody>
                    <a:bodyPr/>
                    <a:lstStyle/>
                    <a:p>
                      <a:pPr defTabSz="720000"/>
                      <a:r>
                        <a:rPr lang="es-ES" sz="1200" dirty="0"/>
                        <a:t>Borde </a:t>
                      </a:r>
                      <a:r>
                        <a:rPr lang="es-ES" sz="1200" dirty="0" err="1"/>
                        <a:t>microvesicular</a:t>
                      </a:r>
                      <a:r>
                        <a:rPr lang="es-ES" sz="1200" dirty="0"/>
                        <a:t>.</a:t>
                      </a:r>
                    </a:p>
                    <a:p>
                      <a:pPr defTabSz="720000"/>
                      <a:r>
                        <a:rPr lang="es-ES" sz="1200" dirty="0"/>
                        <a:t>Morfología anular</a:t>
                      </a:r>
                    </a:p>
                  </a:txBody>
                  <a:tcPr/>
                </a:tc>
                <a:extLst>
                  <a:ext uri="{0D108BD9-81ED-4DB2-BD59-A6C34878D82A}">
                    <a16:rowId xmlns:a16="http://schemas.microsoft.com/office/drawing/2014/main" val="3445430386"/>
                  </a:ext>
                </a:extLst>
              </a:tr>
              <a:tr h="1316862">
                <a:tc>
                  <a:txBody>
                    <a:bodyPr/>
                    <a:lstStyle/>
                    <a:p>
                      <a:pPr defTabSz="720000"/>
                      <a:endParaRPr lang="es-ES" sz="1200" b="1" dirty="0"/>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err="1"/>
                        <a:t>Onicopatía</a:t>
                      </a:r>
                      <a:r>
                        <a:rPr lang="es-ES" sz="1200" dirty="0"/>
                        <a:t> y otras asociaciones.</a:t>
                      </a:r>
                    </a:p>
                    <a:p>
                      <a:pPr defTabSz="720000"/>
                      <a:r>
                        <a:rPr lang="es-ES" sz="1200" dirty="0"/>
                        <a:t>Simétrica. Localizaciones típicas (áreas de fricción) y caras extensoras articulares.</a:t>
                      </a:r>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Cejas, pliegues </a:t>
                      </a:r>
                      <a:r>
                        <a:rPr lang="es-ES" sz="1200" dirty="0" err="1"/>
                        <a:t>nasolabiales</a:t>
                      </a:r>
                      <a:r>
                        <a:rPr lang="es-ES" sz="1200" dirty="0"/>
                        <a:t>, centro tórax, retroauricular.</a:t>
                      </a:r>
                    </a:p>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En cuero cabelludo. NO sobrepasa línea del pelo.</a:t>
                      </a:r>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No afecta localizaciones donde no alcanza el rascado</a:t>
                      </a:r>
                    </a:p>
                    <a:p>
                      <a:pPr defTabSz="720000"/>
                      <a:endParaRPr lang="es-ES" sz="1200" dirty="0"/>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Tronco y caras extensoras de EE. SS. </a:t>
                      </a:r>
                    </a:p>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a:t>Cara y cuero cabelludo NO afectados. </a:t>
                      </a:r>
                    </a:p>
                    <a:p>
                      <a:pPr defTabSz="720000"/>
                      <a:endParaRPr lang="es-ES" sz="1200" dirty="0"/>
                    </a:p>
                  </a:txBody>
                  <a:tcPr/>
                </a:tc>
                <a:tc>
                  <a:txBody>
                    <a:bodyPr/>
                    <a:lstStyle/>
                    <a:p>
                      <a:pPr defTabSz="720000"/>
                      <a:r>
                        <a:rPr lang="es-ES" sz="1200" dirty="0"/>
                        <a:t>Localización típica según edad.</a:t>
                      </a:r>
                    </a:p>
                    <a:p>
                      <a:pPr defTabSz="720000"/>
                      <a:r>
                        <a:rPr lang="es-ES" sz="1200" dirty="0"/>
                        <a:t>Área del pañal conservada</a:t>
                      </a:r>
                    </a:p>
                    <a:p>
                      <a:pPr defTabSz="720000"/>
                      <a:endParaRPr lang="es-ES" sz="1200" dirty="0"/>
                    </a:p>
                  </a:txBody>
                  <a:tcPr/>
                </a:tc>
                <a:tc>
                  <a:txBody>
                    <a:bodyPr/>
                    <a:lstStyle/>
                    <a:p>
                      <a:pPr defTabSz="720000"/>
                      <a:r>
                        <a:rPr lang="es-ES" sz="1200" dirty="0"/>
                        <a:t>Ingles, uñas y pies</a:t>
                      </a:r>
                    </a:p>
                  </a:txBody>
                  <a:tcPr/>
                </a:tc>
                <a:extLst>
                  <a:ext uri="{0D108BD9-81ED-4DB2-BD59-A6C34878D82A}">
                    <a16:rowId xmlns:a16="http://schemas.microsoft.com/office/drawing/2014/main" val="2440465176"/>
                  </a:ext>
                </a:extLst>
              </a:tr>
              <a:tr h="651000">
                <a:tc>
                  <a:txBody>
                    <a:bodyPr/>
                    <a:lstStyle/>
                    <a:p>
                      <a:pPr defTabSz="720000"/>
                      <a:r>
                        <a:rPr lang="es-ES" sz="1200" b="1" dirty="0"/>
                        <a:t>DUDAS RAZONABLES</a:t>
                      </a:r>
                    </a:p>
                  </a:txBody>
                  <a:tcPr/>
                </a:tc>
                <a:tc>
                  <a:txBody>
                    <a:bodyPr/>
                    <a:lstStyle/>
                    <a:p>
                      <a:pPr defTabSz="720000"/>
                      <a:endParaRPr lang="es-ES" sz="1200" dirty="0"/>
                    </a:p>
                  </a:txBody>
                  <a:tcPr/>
                </a:tc>
                <a:tc>
                  <a:txBody>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lang="es-ES" sz="1200" dirty="0" err="1"/>
                        <a:t>Sebopsoriasis</a:t>
                      </a:r>
                      <a:endParaRPr lang="es-ES" sz="1200" dirty="0"/>
                    </a:p>
                  </a:txBody>
                  <a:tcPr/>
                </a:tc>
                <a:tc>
                  <a:txBody>
                    <a:bodyPr/>
                    <a:lstStyle/>
                    <a:p>
                      <a:pPr defTabSz="720000"/>
                      <a:r>
                        <a:rPr lang="es-ES" sz="1200" dirty="0"/>
                        <a:t>Puede ser secundario a rascado excesivo en  psoriasis</a:t>
                      </a:r>
                    </a:p>
                  </a:txBody>
                  <a:tcPr/>
                </a:tc>
                <a:tc>
                  <a:txBody>
                    <a:bodyPr/>
                    <a:lstStyle/>
                    <a:p>
                      <a:pPr defTabSz="720000"/>
                      <a:endParaRPr lang="es-ES" sz="1200" dirty="0"/>
                    </a:p>
                  </a:txBody>
                  <a:tcPr/>
                </a:tc>
                <a:tc>
                  <a:txBody>
                    <a:bodyPr/>
                    <a:lstStyle/>
                    <a:p>
                      <a:pPr defTabSz="720000"/>
                      <a:endParaRPr lang="es-ES" sz="1200" dirty="0"/>
                    </a:p>
                  </a:txBody>
                  <a:tcPr/>
                </a:tc>
                <a:tc>
                  <a:txBody>
                    <a:bodyPr/>
                    <a:lstStyle/>
                    <a:p>
                      <a:pPr defTabSz="720000"/>
                      <a:endParaRPr lang="es-ES" sz="1200" dirty="0"/>
                    </a:p>
                  </a:txBody>
                  <a:tcPr/>
                </a:tc>
                <a:extLst>
                  <a:ext uri="{0D108BD9-81ED-4DB2-BD59-A6C34878D82A}">
                    <a16:rowId xmlns:a16="http://schemas.microsoft.com/office/drawing/2014/main" val="2499474307"/>
                  </a:ext>
                </a:extLst>
              </a:tr>
            </a:tbl>
          </a:graphicData>
        </a:graphic>
      </p:graphicFrame>
    </p:spTree>
    <p:extLst>
      <p:ext uri="{BB962C8B-B14F-4D97-AF65-F5344CB8AC3E}">
        <p14:creationId xmlns:p14="http://schemas.microsoft.com/office/powerpoint/2010/main" val="301132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a:xfrm>
            <a:off x="1702495" y="279603"/>
            <a:ext cx="8198217" cy="565035"/>
          </a:xfrm>
        </p:spPr>
        <p:txBody>
          <a:bodyPr/>
          <a:lstStyle/>
          <a:p>
            <a:r>
              <a:rPr lang="es-ES" dirty="0"/>
              <a:t>Epidemiología de la psoriasis</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709222" y="1362275"/>
            <a:ext cx="11109605" cy="4658279"/>
          </a:xfrm>
        </p:spPr>
        <p:txBody>
          <a:bodyPr>
            <a:normAutofit/>
          </a:bodyPr>
          <a:lstStyle/>
          <a:p>
            <a:r>
              <a:rPr lang="es-ES" dirty="0"/>
              <a:t>La prevalencia mundial en adultos se estima entre el 1 y el 3 % de la población.</a:t>
            </a:r>
          </a:p>
          <a:p>
            <a:pPr lvl="1"/>
            <a:r>
              <a:rPr lang="es-ES" dirty="0"/>
              <a:t>Afecta a 125 M de personas en el mundo.</a:t>
            </a:r>
          </a:p>
          <a:p>
            <a:r>
              <a:rPr lang="es-ES" dirty="0"/>
              <a:t>La prevalencia varía según la edad, el género, la etnia y el país estudiado, desde el 0,09 %, en Tanzania, al 11,4 %, en Noruega.</a:t>
            </a:r>
            <a:r>
              <a:rPr lang="es-ES" baseline="30000" dirty="0"/>
              <a:t>(1,3)</a:t>
            </a:r>
          </a:p>
          <a:p>
            <a:pPr lvl="1"/>
            <a:r>
              <a:rPr lang="es-ES" dirty="0"/>
              <a:t>En la mayoría de los países desarrollados, la prevalencia varia entre el 1,5 y el 5%.</a:t>
            </a:r>
            <a:r>
              <a:rPr lang="es-ES" baseline="30000" dirty="0"/>
              <a:t>(2)</a:t>
            </a:r>
          </a:p>
          <a:p>
            <a:pPr lvl="1"/>
            <a:endParaRPr lang="es-ES" baseline="30000" dirty="0"/>
          </a:p>
          <a:p>
            <a:pPr lvl="1"/>
            <a:endParaRPr lang="es-ES" dirty="0"/>
          </a:p>
          <a:p>
            <a:pPr marL="457200" lvl="1" indent="0">
              <a:buNone/>
            </a:pPr>
            <a:endParaRPr lang="es-ES" dirty="0"/>
          </a:p>
          <a:p>
            <a:pPr marL="457200" lvl="1" indent="0">
              <a:buNone/>
            </a:pPr>
            <a:endParaRPr lang="es-ES" dirty="0"/>
          </a:p>
          <a:p>
            <a:pPr marL="457200" lvl="1" indent="0">
              <a:buNone/>
            </a:pPr>
            <a:endParaRPr lang="es-ES" dirty="0"/>
          </a:p>
          <a:p>
            <a:pPr marL="2286000" lvl="5" indent="0">
              <a:buNone/>
            </a:pPr>
            <a:endParaRPr lang="es-ES" sz="800" dirty="0"/>
          </a:p>
          <a:p>
            <a:pPr marL="2286000" lvl="5" indent="0">
              <a:buNone/>
            </a:pPr>
            <a:endParaRPr lang="es-ES" sz="800" dirty="0">
              <a:solidFill>
                <a:srgbClr val="FF0000"/>
              </a:solidFill>
            </a:endParaRPr>
          </a:p>
          <a:p>
            <a:pPr marL="2286000" lvl="5" indent="0">
              <a:buNone/>
            </a:pPr>
            <a:endParaRPr lang="es-ES" sz="800" dirty="0"/>
          </a:p>
        </p:txBody>
      </p:sp>
      <p:sp>
        <p:nvSpPr>
          <p:cNvPr id="2" name="CuadroTexto 1">
            <a:extLst>
              <a:ext uri="{FF2B5EF4-FFF2-40B4-BE49-F238E27FC236}">
                <a16:creationId xmlns:a16="http://schemas.microsoft.com/office/drawing/2014/main" id="{397EA15E-96DB-CDA2-539C-27DCE283AF4D}"/>
              </a:ext>
            </a:extLst>
          </p:cNvPr>
          <p:cNvSpPr txBox="1"/>
          <p:nvPr/>
        </p:nvSpPr>
        <p:spPr>
          <a:xfrm>
            <a:off x="291830" y="5900964"/>
            <a:ext cx="103553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(1) </a:t>
            </a:r>
            <a:r>
              <a:rPr kumimoji="0" lang="en-U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Michalek</a:t>
            </a: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IM, Loring B, John SM. A systematic review of worldwide epidemiology of psoriasis. </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J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Eur</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Acad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Dermatology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Venereol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(2) </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Parisi R,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Symmons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DPM, Griffiths CEM, Ashcroft DM, and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Identification</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and Management of Psoriasis and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Associated</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ComorbidiTy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(IMPACT)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project</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team</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Global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epidemiology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of psoriasis: a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systematic</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review</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incidence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and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prevalence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J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Invest</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Dermatol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2013;133(2):377–85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(3) </a:t>
            </a: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World Health Organization. (‎2016)‎. Global report on psoriasis. World Health Organization. </a:t>
            </a: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https://apps.who.int/iris/handle/10665/204417</a:t>
            </a:r>
            <a:endPar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EDF1BC63-5527-A576-3B63-8E28EE059AE5}"/>
              </a:ext>
            </a:extLst>
          </p:cNvPr>
          <p:cNvPicPr>
            <a:picLocks noChangeAspect="1"/>
          </p:cNvPicPr>
          <p:nvPr/>
        </p:nvPicPr>
        <p:blipFill>
          <a:blip r:embed="rId3"/>
          <a:stretch>
            <a:fillRect/>
          </a:stretch>
        </p:blipFill>
        <p:spPr>
          <a:xfrm>
            <a:off x="2545093" y="3255597"/>
            <a:ext cx="6513020" cy="2323358"/>
          </a:xfrm>
          <a:prstGeom prst="rect">
            <a:avLst/>
          </a:prstGeom>
        </p:spPr>
      </p:pic>
      <p:sp>
        <p:nvSpPr>
          <p:cNvPr id="3" name="Marcador de texto 5">
            <a:extLst>
              <a:ext uri="{FF2B5EF4-FFF2-40B4-BE49-F238E27FC236}">
                <a16:creationId xmlns:a16="http://schemas.microsoft.com/office/drawing/2014/main" id="{82A22BF7-787C-AB3E-3B51-8DD8E1614F52}"/>
              </a:ext>
            </a:extLst>
          </p:cNvPr>
          <p:cNvSpPr>
            <a:spLocks noGrp="1"/>
          </p:cNvSpPr>
          <p:nvPr>
            <p:ph type="body" sz="quarter" idx="13"/>
          </p:nvPr>
        </p:nvSpPr>
        <p:spPr>
          <a:xfrm>
            <a:off x="1702776" y="913101"/>
            <a:ext cx="8198216" cy="380711"/>
          </a:xfrm>
        </p:spPr>
        <p:txBody>
          <a:bodyPr/>
          <a:lstStyle/>
          <a:p>
            <a:r>
              <a:rPr lang="es-ES" dirty="0"/>
              <a:t>Prevalencia global</a:t>
            </a:r>
          </a:p>
        </p:txBody>
      </p:sp>
      <p:sp>
        <p:nvSpPr>
          <p:cNvPr id="8" name="CuadroTexto 7">
            <a:extLst>
              <a:ext uri="{FF2B5EF4-FFF2-40B4-BE49-F238E27FC236}">
                <a16:creationId xmlns:a16="http://schemas.microsoft.com/office/drawing/2014/main" id="{FD0E8EEE-888E-8EDB-A788-C9C8C9C54313}"/>
              </a:ext>
            </a:extLst>
          </p:cNvPr>
          <p:cNvSpPr txBox="1"/>
          <p:nvPr/>
        </p:nvSpPr>
        <p:spPr>
          <a:xfrm>
            <a:off x="2667387" y="5502590"/>
            <a:ext cx="6579633" cy="369332"/>
          </a:xfrm>
          <a:prstGeom prst="rect">
            <a:avLst/>
          </a:prstGeom>
          <a:noFill/>
        </p:spPr>
        <p:txBody>
          <a:bodyPr wrap="square">
            <a:spAutoFit/>
          </a:bodyPr>
          <a:lstStyle/>
          <a:p>
            <a:pPr marL="0" lvl="5" indent="0">
              <a:buNone/>
            </a:pPr>
            <a:r>
              <a:rPr lang="es-ES" sz="900" dirty="0">
                <a:solidFill>
                  <a:schemeClr val="tx2"/>
                </a:solidFill>
              </a:rPr>
              <a:t>Tomado de </a:t>
            </a:r>
            <a:r>
              <a:rPr lang="en-US" sz="900" dirty="0" err="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Michalek</a:t>
            </a:r>
            <a:r>
              <a:rPr lang="en-US" sz="9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World Health Organization. (‎2016)‎. Global report on psoriasis. World Health Organization. </a:t>
            </a:r>
            <a:r>
              <a:rPr lang="en-US" sz="9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https://apps.who.int/iris/handle/10665/204417</a:t>
            </a:r>
            <a:r>
              <a:rPr lang="en-US" sz="9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S" sz="900" dirty="0">
              <a:solidFill>
                <a:schemeClr val="tx2"/>
              </a:solidFill>
            </a:endParaRPr>
          </a:p>
        </p:txBody>
      </p:sp>
    </p:spTree>
    <p:extLst>
      <p:ext uri="{BB962C8B-B14F-4D97-AF65-F5344CB8AC3E}">
        <p14:creationId xmlns:p14="http://schemas.microsoft.com/office/powerpoint/2010/main" val="301551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sz="2800" dirty="0"/>
              <a:t>IDEAS CLAVE</a:t>
            </a:r>
          </a:p>
        </p:txBody>
      </p:sp>
      <p:sp>
        <p:nvSpPr>
          <p:cNvPr id="2" name="CuadroTexto 1">
            <a:extLst>
              <a:ext uri="{FF2B5EF4-FFF2-40B4-BE49-F238E27FC236}">
                <a16:creationId xmlns:a16="http://schemas.microsoft.com/office/drawing/2014/main" id="{4A73ECDA-F5CA-995B-81EB-397552BBFDCC}"/>
              </a:ext>
            </a:extLst>
          </p:cNvPr>
          <p:cNvSpPr txBox="1"/>
          <p:nvPr/>
        </p:nvSpPr>
        <p:spPr>
          <a:xfrm>
            <a:off x="1201676" y="1267015"/>
            <a:ext cx="10064635" cy="923330"/>
          </a:xfrm>
          <a:prstGeom prst="rect">
            <a:avLst/>
          </a:prstGeom>
          <a:noFill/>
        </p:spPr>
        <p:txBody>
          <a:bodyPr wrap="square">
            <a:spAutoFit/>
          </a:bodyPr>
          <a:lstStyle/>
          <a:p>
            <a:pPr algn="l" fontAlgn="base"/>
            <a:r>
              <a:rPr lang="es-ES" b="0" i="0" dirty="0">
                <a:solidFill>
                  <a:schemeClr val="tx2"/>
                </a:solidFill>
                <a:effectLst/>
                <a:latin typeface="Arial" panose="020B0604020202020204" pitchFamily="34" charset="0"/>
                <a:cs typeface="Arial" panose="020B0604020202020204" pitchFamily="34" charset="0"/>
              </a:rPr>
              <a:t>La variabilidad de presentaciones clínicas de la psoriasis puede dificultar su correcto diagnóstico. La forma más frecuente es la psoriasis vulgar, que puede ser confundida con dermatitis seborreica y atópica, tiñas, liquen simple, eccema numular, linfoma T cutáneo y otras dermatosis.</a:t>
            </a:r>
          </a:p>
        </p:txBody>
      </p:sp>
      <p:pic>
        <p:nvPicPr>
          <p:cNvPr id="5" name="Gráfico 4" descr="Marca con relleno sólido">
            <a:extLst>
              <a:ext uri="{FF2B5EF4-FFF2-40B4-BE49-F238E27FC236}">
                <a16:creationId xmlns:a16="http://schemas.microsoft.com/office/drawing/2014/main" id="{D2ED4097-CD16-0871-FA46-62E2DD1DB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858" y="1330390"/>
            <a:ext cx="480818" cy="480818"/>
          </a:xfrm>
          <a:prstGeom prst="rect">
            <a:avLst/>
          </a:prstGeom>
        </p:spPr>
      </p:pic>
      <p:sp>
        <p:nvSpPr>
          <p:cNvPr id="7" name="CuadroTexto 6">
            <a:extLst>
              <a:ext uri="{FF2B5EF4-FFF2-40B4-BE49-F238E27FC236}">
                <a16:creationId xmlns:a16="http://schemas.microsoft.com/office/drawing/2014/main" id="{9617445D-FFCD-BA0C-4796-FAFBB379F526}"/>
              </a:ext>
            </a:extLst>
          </p:cNvPr>
          <p:cNvSpPr txBox="1"/>
          <p:nvPr/>
        </p:nvSpPr>
        <p:spPr>
          <a:xfrm>
            <a:off x="1258121" y="3096190"/>
            <a:ext cx="7908458" cy="1846659"/>
          </a:xfrm>
          <a:prstGeom prst="rect">
            <a:avLst/>
          </a:prstGeom>
          <a:noFill/>
        </p:spPr>
        <p:txBody>
          <a:bodyPr wrap="square">
            <a:spAutoFit/>
          </a:bodyPr>
          <a:lstStyle/>
          <a:p>
            <a:pPr algn="l" fontAlgn="base"/>
            <a:r>
              <a:rPr lang="es-ES" b="0" i="0" dirty="0">
                <a:solidFill>
                  <a:schemeClr val="tx2"/>
                </a:solidFill>
                <a:effectLst/>
                <a:latin typeface="Arial" panose="020B0604020202020204" pitchFamily="34" charset="0"/>
                <a:cs typeface="Arial" panose="020B0604020202020204" pitchFamily="34" charset="0"/>
              </a:rPr>
              <a:t>Si sospecha de lesiones de psoriasis, profundice en la historia del paciente:</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Historia familiar </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Localización y duración de signos y síntomas</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Desencadenantes (ingesta de medicación, infecciones, estrés)</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Afectación ungueal</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Artropatía psoriásica (artralgias)</a:t>
            </a:r>
          </a:p>
          <a:p>
            <a:pPr marL="742950" lvl="1" indent="-285750" fontAlgn="base">
              <a:buFont typeface="Arial" panose="020B0604020202020204" pitchFamily="34" charset="0"/>
              <a:buChar char="•"/>
            </a:pPr>
            <a:r>
              <a:rPr lang="es-ES" sz="1600" b="0" i="0" dirty="0">
                <a:solidFill>
                  <a:schemeClr val="tx2"/>
                </a:solidFill>
                <a:effectLst/>
                <a:latin typeface="Arial" panose="020B0604020202020204" pitchFamily="34" charset="0"/>
                <a:cs typeface="Arial" panose="020B0604020202020204" pitchFamily="34" charset="0"/>
              </a:rPr>
              <a:t>Comorbilidades </a:t>
            </a:r>
          </a:p>
        </p:txBody>
      </p:sp>
      <p:sp>
        <p:nvSpPr>
          <p:cNvPr id="10" name="CuadroTexto 9">
            <a:extLst>
              <a:ext uri="{FF2B5EF4-FFF2-40B4-BE49-F238E27FC236}">
                <a16:creationId xmlns:a16="http://schemas.microsoft.com/office/drawing/2014/main" id="{95A6A256-A17A-2AEF-819F-D3C187840FB6}"/>
              </a:ext>
            </a:extLst>
          </p:cNvPr>
          <p:cNvSpPr txBox="1"/>
          <p:nvPr/>
        </p:nvSpPr>
        <p:spPr>
          <a:xfrm>
            <a:off x="1201676" y="2377063"/>
            <a:ext cx="9951746" cy="369332"/>
          </a:xfrm>
          <a:prstGeom prst="rect">
            <a:avLst/>
          </a:prstGeom>
          <a:noFill/>
        </p:spPr>
        <p:txBody>
          <a:bodyPr wrap="square">
            <a:spAutoFit/>
          </a:bodyPr>
          <a:lstStyle/>
          <a:p>
            <a:pPr algn="l" fontAlgn="base"/>
            <a:r>
              <a:rPr lang="es-ES" b="0" i="0" dirty="0">
                <a:solidFill>
                  <a:schemeClr val="tx2"/>
                </a:solidFill>
                <a:effectLst/>
                <a:latin typeface="Arial" panose="020B0604020202020204" pitchFamily="34" charset="0"/>
                <a:cs typeface="Arial" panose="020B0604020202020204" pitchFamily="34" charset="0"/>
              </a:rPr>
              <a:t>El diagnóstico adecuado y precoz es fundamental para un correcto abordaje de la enfermedad.</a:t>
            </a:r>
          </a:p>
        </p:txBody>
      </p:sp>
      <p:sp>
        <p:nvSpPr>
          <p:cNvPr id="16" name="CuadroTexto 15">
            <a:extLst>
              <a:ext uri="{FF2B5EF4-FFF2-40B4-BE49-F238E27FC236}">
                <a16:creationId xmlns:a16="http://schemas.microsoft.com/office/drawing/2014/main" id="{3A04C445-8297-83C2-2493-032D32A267C3}"/>
              </a:ext>
            </a:extLst>
          </p:cNvPr>
          <p:cNvSpPr txBox="1"/>
          <p:nvPr/>
        </p:nvSpPr>
        <p:spPr>
          <a:xfrm>
            <a:off x="1201675" y="5127515"/>
            <a:ext cx="10064635" cy="1200329"/>
          </a:xfrm>
          <a:prstGeom prst="rect">
            <a:avLst/>
          </a:prstGeom>
          <a:noFill/>
        </p:spPr>
        <p:txBody>
          <a:bodyPr wrap="square">
            <a:spAutoFit/>
          </a:bodyPr>
          <a:lstStyle/>
          <a:p>
            <a:pPr fontAlgn="base">
              <a:spcAft>
                <a:spcPts val="600"/>
              </a:spcAft>
              <a:buClr>
                <a:srgbClr val="68A17C"/>
              </a:buClr>
              <a:defRPr/>
            </a:pPr>
            <a:r>
              <a:rPr lang="es-ES" dirty="0">
                <a:solidFill>
                  <a:schemeClr val="tx2"/>
                </a:solidFill>
                <a:latin typeface="Arial" panose="020B0604020202020204" pitchFamily="34" charset="0"/>
                <a:cs typeface="Arial" panose="020B0604020202020204" pitchFamily="34" charset="0"/>
              </a:rPr>
              <a:t>Debe derivar al especialista en Dermatología las lesiones con diagnóstico dudoso, que no se controlen con tratamiento tópico, las de grado moderado-grave (BSA&gt;3 o PASI &gt;7), las formas de difícil tratamiento y las que afectan de manera importante al bienestar físico, psicológico o social.</a:t>
            </a:r>
          </a:p>
        </p:txBody>
      </p:sp>
      <p:pic>
        <p:nvPicPr>
          <p:cNvPr id="3" name="Gráfico 2" descr="Marca con relleno sólido">
            <a:extLst>
              <a:ext uri="{FF2B5EF4-FFF2-40B4-BE49-F238E27FC236}">
                <a16:creationId xmlns:a16="http://schemas.microsoft.com/office/drawing/2014/main" id="{09067D21-7A37-E10D-5543-6324CF8A3B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25" y="2385113"/>
            <a:ext cx="480818" cy="480818"/>
          </a:xfrm>
          <a:prstGeom prst="rect">
            <a:avLst/>
          </a:prstGeom>
        </p:spPr>
      </p:pic>
      <p:pic>
        <p:nvPicPr>
          <p:cNvPr id="6" name="Gráfico 5" descr="Marca con relleno sólido">
            <a:extLst>
              <a:ext uri="{FF2B5EF4-FFF2-40B4-BE49-F238E27FC236}">
                <a16:creationId xmlns:a16="http://schemas.microsoft.com/office/drawing/2014/main" id="{5D3ECF91-7F62-4D65-A681-7C428B110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546" y="3162380"/>
            <a:ext cx="480818" cy="480818"/>
          </a:xfrm>
          <a:prstGeom prst="rect">
            <a:avLst/>
          </a:prstGeom>
        </p:spPr>
      </p:pic>
      <p:pic>
        <p:nvPicPr>
          <p:cNvPr id="8" name="Gráfico 7" descr="Marca con relleno sólido">
            <a:extLst>
              <a:ext uri="{FF2B5EF4-FFF2-40B4-BE49-F238E27FC236}">
                <a16:creationId xmlns:a16="http://schemas.microsoft.com/office/drawing/2014/main" id="{A2D86500-1A16-26E1-5BE2-4218970D89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25" y="5197732"/>
            <a:ext cx="480818" cy="480818"/>
          </a:xfrm>
          <a:prstGeom prst="rect">
            <a:avLst/>
          </a:prstGeom>
        </p:spPr>
      </p:pic>
    </p:spTree>
    <p:extLst>
      <p:ext uri="{BB962C8B-B14F-4D97-AF65-F5344CB8AC3E}">
        <p14:creationId xmlns:p14="http://schemas.microsoft.com/office/powerpoint/2010/main" val="2947620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FC827-AA65-7246-4521-F797D776CEBA}"/>
              </a:ext>
            </a:extLst>
          </p:cNvPr>
          <p:cNvSpPr>
            <a:spLocks noGrp="1"/>
          </p:cNvSpPr>
          <p:nvPr>
            <p:ph type="title"/>
          </p:nvPr>
        </p:nvSpPr>
        <p:spPr/>
        <p:txBody>
          <a:bodyPr>
            <a:normAutofit fontScale="90000"/>
          </a:bodyPr>
          <a:lstStyle/>
          <a:p>
            <a:r>
              <a:rPr lang="es-ES" sz="3200" b="1" dirty="0">
                <a:latin typeface="Arial Black" charset="0"/>
              </a:rPr>
              <a:t>Características clínicas</a:t>
            </a:r>
            <a:br>
              <a:rPr lang="es-ES" sz="3200" b="1" dirty="0">
                <a:solidFill>
                  <a:srgbClr val="204131"/>
                </a:solidFill>
                <a:latin typeface="Arial Black" charset="0"/>
              </a:rPr>
            </a:br>
            <a:endParaRPr lang="es-ES" dirty="0"/>
          </a:p>
        </p:txBody>
      </p:sp>
      <p:sp>
        <p:nvSpPr>
          <p:cNvPr id="3" name="Marcador de contenido 2">
            <a:extLst>
              <a:ext uri="{FF2B5EF4-FFF2-40B4-BE49-F238E27FC236}">
                <a16:creationId xmlns:a16="http://schemas.microsoft.com/office/drawing/2014/main" id="{151CEAA2-02E7-FE47-4BB4-34A09A1EC5EA}"/>
              </a:ext>
            </a:extLst>
          </p:cNvPr>
          <p:cNvSpPr>
            <a:spLocks noGrp="1"/>
          </p:cNvSpPr>
          <p:nvPr>
            <p:ph idx="1"/>
          </p:nvPr>
        </p:nvSpPr>
        <p:spPr>
          <a:xfrm>
            <a:off x="541056" y="1995279"/>
            <a:ext cx="5293687" cy="3825086"/>
          </a:xfrm>
        </p:spPr>
        <p:txBody>
          <a:bodyPr/>
          <a:lstStyle/>
          <a:p>
            <a:r>
              <a:rPr lang="es-ES" sz="2000" dirty="0">
                <a:latin typeface="Arial" panose="020B0604020202020204"/>
                <a:ea typeface="ＭＳ Ｐゴシック" charset="-128"/>
              </a:rPr>
              <a:t>Placas eritematosas</a:t>
            </a:r>
          </a:p>
          <a:p>
            <a:r>
              <a:rPr lang="es-ES" dirty="0">
                <a:latin typeface="Arial" panose="020B0604020202020204"/>
                <a:ea typeface="ＭＳ Ｐゴシック" charset="-128"/>
              </a:rPr>
              <a:t>Superficie descamativa blanco-nacarada</a:t>
            </a:r>
            <a:endParaRPr lang="es-ES" sz="2000" dirty="0">
              <a:latin typeface="Arial" panose="020B0604020202020204"/>
              <a:ea typeface="ＭＳ Ｐゴシック" charset="-128"/>
            </a:endParaRPr>
          </a:p>
          <a:p>
            <a:r>
              <a:rPr lang="es-ES" sz="2000" dirty="0">
                <a:latin typeface="Arial" panose="020B0604020202020204"/>
                <a:ea typeface="ＭＳ Ｐゴシック" charset="-128"/>
              </a:rPr>
              <a:t>Bordes bien delimitados</a:t>
            </a:r>
          </a:p>
          <a:p>
            <a:r>
              <a:rPr lang="es-ES" sz="2000" dirty="0">
                <a:latin typeface="Arial" panose="020B0604020202020204"/>
                <a:ea typeface="ＭＳ Ｐゴシック" charset="-128"/>
              </a:rPr>
              <a:t>Tamaño y extensión variables</a:t>
            </a:r>
          </a:p>
          <a:p>
            <a:pPr marL="0" indent="0">
              <a:buNone/>
            </a:pPr>
            <a:endParaRPr lang="es-ES" dirty="0"/>
          </a:p>
        </p:txBody>
      </p:sp>
      <p:sp>
        <p:nvSpPr>
          <p:cNvPr id="4" name="Marcador de texto 3">
            <a:extLst>
              <a:ext uri="{FF2B5EF4-FFF2-40B4-BE49-F238E27FC236}">
                <a16:creationId xmlns:a16="http://schemas.microsoft.com/office/drawing/2014/main" id="{551C0A00-A001-0484-D491-2A9D0AECAF70}"/>
              </a:ext>
            </a:extLst>
          </p:cNvPr>
          <p:cNvSpPr>
            <a:spLocks noGrp="1"/>
          </p:cNvSpPr>
          <p:nvPr>
            <p:ph type="body" sz="quarter" idx="13"/>
          </p:nvPr>
        </p:nvSpPr>
        <p:spPr/>
        <p:txBody>
          <a:bodyPr/>
          <a:lstStyle/>
          <a:p>
            <a:r>
              <a:rPr lang="es-ES" dirty="0"/>
              <a:t>Lesión elemental</a:t>
            </a:r>
          </a:p>
        </p:txBody>
      </p:sp>
      <p:pic>
        <p:nvPicPr>
          <p:cNvPr id="7" name="Imagen 12" descr="DSC00129.JPG">
            <a:extLst>
              <a:ext uri="{FF2B5EF4-FFF2-40B4-BE49-F238E27FC236}">
                <a16:creationId xmlns:a16="http://schemas.microsoft.com/office/drawing/2014/main" id="{CCB29B1E-8F4F-438F-A881-F233B4BB99AB}"/>
              </a:ext>
            </a:extLst>
          </p:cNvPr>
          <p:cNvPicPr>
            <a:picLocks noChangeAspect="1"/>
          </p:cNvPicPr>
          <p:nvPr/>
        </p:nvPicPr>
        <p:blipFill>
          <a:blip r:embed="rId2" cstate="print"/>
          <a:srcRect/>
          <a:stretch>
            <a:fillRect/>
          </a:stretch>
        </p:blipFill>
        <p:spPr bwMode="auto">
          <a:xfrm>
            <a:off x="3697687" y="4000289"/>
            <a:ext cx="3011338" cy="2258504"/>
          </a:xfrm>
          <a:prstGeom prst="rect">
            <a:avLst/>
          </a:prstGeom>
          <a:noFill/>
          <a:ln w="9525">
            <a:noFill/>
            <a:miter lim="800000"/>
            <a:headEnd/>
            <a:tailEnd/>
          </a:ln>
        </p:spPr>
      </p:pic>
      <p:pic>
        <p:nvPicPr>
          <p:cNvPr id="8" name="Picture 2" descr="C:\Users\Mama\Desktop\Copia Seguridad Cris\Currículum\Cris\Fotos Derma\14. Psoriasis\del amo martinez marcos\IMG_5555.JPG">
            <a:extLst>
              <a:ext uri="{FF2B5EF4-FFF2-40B4-BE49-F238E27FC236}">
                <a16:creationId xmlns:a16="http://schemas.microsoft.com/office/drawing/2014/main" id="{528D9DEC-A654-4AF3-B232-1ECFCF1CF353}"/>
              </a:ext>
            </a:extLst>
          </p:cNvPr>
          <p:cNvPicPr>
            <a:picLocks noChangeAspect="1" noChangeArrowheads="1"/>
          </p:cNvPicPr>
          <p:nvPr/>
        </p:nvPicPr>
        <p:blipFill>
          <a:blip r:embed="rId3" cstate="print"/>
          <a:srcRect/>
          <a:stretch>
            <a:fillRect/>
          </a:stretch>
        </p:blipFill>
        <p:spPr bwMode="auto">
          <a:xfrm>
            <a:off x="7195150" y="1858847"/>
            <a:ext cx="4892761" cy="3669435"/>
          </a:xfrm>
          <a:prstGeom prst="rect">
            <a:avLst/>
          </a:prstGeom>
          <a:noFill/>
        </p:spPr>
      </p:pic>
    </p:spTree>
    <p:extLst>
      <p:ext uri="{BB962C8B-B14F-4D97-AF65-F5344CB8AC3E}">
        <p14:creationId xmlns:p14="http://schemas.microsoft.com/office/powerpoint/2010/main" val="39876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042E0CF-F941-D196-E11C-476D04994319}"/>
              </a:ext>
            </a:extLst>
          </p:cNvPr>
          <p:cNvSpPr/>
          <p:nvPr/>
        </p:nvSpPr>
        <p:spPr>
          <a:xfrm>
            <a:off x="1059541" y="1566292"/>
            <a:ext cx="4278813" cy="423080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3">
            <a:extLst>
              <a:ext uri="{FF2B5EF4-FFF2-40B4-BE49-F238E27FC236}">
                <a16:creationId xmlns:a16="http://schemas.microsoft.com/office/drawing/2014/main" id="{A0BEDB2A-880E-2593-0E5B-FF1ACA815780}"/>
              </a:ext>
            </a:extLst>
          </p:cNvPr>
          <p:cNvSpPr>
            <a:spLocks noGrp="1"/>
          </p:cNvSpPr>
          <p:nvPr>
            <p:ph type="body" sz="quarter" idx="13"/>
          </p:nvPr>
        </p:nvSpPr>
        <p:spPr/>
        <p:txBody>
          <a:bodyPr/>
          <a:lstStyle/>
          <a:p>
            <a:endParaRPr lang="ca-ES" dirty="0"/>
          </a:p>
        </p:txBody>
      </p:sp>
      <p:sp>
        <p:nvSpPr>
          <p:cNvPr id="5" name="TextBox 3">
            <a:extLst>
              <a:ext uri="{FF2B5EF4-FFF2-40B4-BE49-F238E27FC236}">
                <a16:creationId xmlns:a16="http://schemas.microsoft.com/office/drawing/2014/main" id="{F9F3DF95-A4C3-AD87-CB55-31488CC78FF0}"/>
              </a:ext>
            </a:extLst>
          </p:cNvPr>
          <p:cNvSpPr txBox="1"/>
          <p:nvPr/>
        </p:nvSpPr>
        <p:spPr>
          <a:xfrm>
            <a:off x="1146627" y="2333706"/>
            <a:ext cx="4104642" cy="3647665"/>
          </a:xfrm>
          <a:prstGeom prst="rect">
            <a:avLst/>
          </a:prstGeom>
          <a:noFill/>
          <a:ln>
            <a:noFill/>
          </a:ln>
        </p:spPr>
        <p:txBody>
          <a:bodyPr wrap="square" lIns="0" tIns="0" rIns="0" bIns="0" rtlCol="0">
            <a:spAutoFit/>
          </a:bodyPr>
          <a:lstStyle/>
          <a:p>
            <a:pPr marL="285737"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Placas aisladas o generalizadas (P. vulgar)</a:t>
            </a:r>
          </a:p>
          <a:p>
            <a:pPr marL="285737"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Psoriasis invertida</a:t>
            </a:r>
          </a:p>
          <a:p>
            <a:pPr marL="285737"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Limitada a alguna localización:</a:t>
            </a:r>
          </a:p>
          <a:p>
            <a:pPr marL="742937" lvl="1"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ungueal</a:t>
            </a:r>
          </a:p>
          <a:p>
            <a:pPr marL="742937" lvl="1"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err="1">
                <a:solidFill>
                  <a:srgbClr val="000000"/>
                </a:solidFill>
                <a:latin typeface="Arial" panose="020B0604020202020204" pitchFamily="34" charset="0"/>
                <a:ea typeface="ＭＳ Ｐゴシック" charset="-128"/>
                <a:cs typeface="Arial" panose="020B0604020202020204" pitchFamily="34" charset="0"/>
              </a:rPr>
              <a:t>palmoplantar</a:t>
            </a:r>
            <a:endParaRPr lang="es-ES" sz="1600" b="1" dirty="0">
              <a:solidFill>
                <a:srgbClr val="000000"/>
              </a:solidFill>
              <a:latin typeface="Arial" panose="020B0604020202020204" pitchFamily="34" charset="0"/>
              <a:ea typeface="ＭＳ Ｐゴシック" charset="-128"/>
              <a:cs typeface="Arial" panose="020B0604020202020204" pitchFamily="34" charset="0"/>
            </a:endParaRPr>
          </a:p>
          <a:p>
            <a:pPr marL="742937" lvl="1"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cuero cabelludo</a:t>
            </a:r>
          </a:p>
          <a:p>
            <a:pPr marL="742937" lvl="1" indent="-285737"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psoriasis seborreica o </a:t>
            </a:r>
            <a:r>
              <a:rPr lang="es-ES" sz="1600" b="1" dirty="0" err="1">
                <a:solidFill>
                  <a:srgbClr val="000000"/>
                </a:solidFill>
                <a:latin typeface="Arial" panose="020B0604020202020204" pitchFamily="34" charset="0"/>
                <a:ea typeface="ＭＳ Ｐゴシック" charset="-128"/>
                <a:cs typeface="Arial" panose="020B0604020202020204" pitchFamily="34" charset="0"/>
              </a:rPr>
              <a:t>sebopsoriasis</a:t>
            </a:r>
            <a:endParaRPr lang="es-ES" sz="1600" b="1" dirty="0">
              <a:solidFill>
                <a:srgbClr val="000000"/>
              </a:solidFill>
              <a:latin typeface="Arial" panose="020B0604020202020204" pitchFamily="34" charset="0"/>
              <a:ea typeface="ＭＳ Ｐゴシック" charset="-128"/>
              <a:cs typeface="Arial" panose="020B0604020202020204" pitchFamily="34" charset="0"/>
            </a:endParaRPr>
          </a:p>
          <a:p>
            <a:pPr defTabSz="914354" eaLnBrk="0" fontAlgn="base" hangingPunct="0">
              <a:lnSpc>
                <a:spcPct val="150000"/>
              </a:lnSpc>
              <a:spcBef>
                <a:spcPct val="0"/>
              </a:spcBef>
              <a:spcAft>
                <a:spcPct val="0"/>
              </a:spcAft>
              <a:buClr>
                <a:srgbClr val="68A17C"/>
              </a:buClr>
              <a:defRPr/>
            </a:pPr>
            <a:endParaRPr lang="es-ES" sz="160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6" name="TextBox 3">
            <a:extLst>
              <a:ext uri="{FF2B5EF4-FFF2-40B4-BE49-F238E27FC236}">
                <a16:creationId xmlns:a16="http://schemas.microsoft.com/office/drawing/2014/main" id="{1C45DD5A-3AB6-F21D-26F3-CB73DCF6AC0B}"/>
              </a:ext>
            </a:extLst>
          </p:cNvPr>
          <p:cNvSpPr txBox="1"/>
          <p:nvPr/>
        </p:nvSpPr>
        <p:spPr>
          <a:xfrm>
            <a:off x="6126181" y="2511838"/>
            <a:ext cx="3926484" cy="2211375"/>
          </a:xfrm>
          <a:prstGeom prst="rect">
            <a:avLst/>
          </a:prstGeom>
          <a:noFill/>
        </p:spPr>
        <p:txBody>
          <a:bodyPr wrap="square" lIns="0" tIns="0" rIns="0" bIns="0" rtlCol="0">
            <a:spAutoFit/>
          </a:bodyPr>
          <a:lstStyle/>
          <a:p>
            <a:pPr marL="285737" indent="-285737"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En gotas</a:t>
            </a:r>
            <a:endParaRPr lang="es-ES" sz="1600" dirty="0">
              <a:solidFill>
                <a:srgbClr val="000000"/>
              </a:solidFill>
              <a:latin typeface="Arial" panose="020B0604020202020204" pitchFamily="34" charset="0"/>
              <a:ea typeface="ＭＳ Ｐゴシック" charset="-128"/>
              <a:cs typeface="Arial" panose="020B0604020202020204" pitchFamily="34" charset="0"/>
            </a:endParaRPr>
          </a:p>
          <a:p>
            <a:pPr marL="285737" indent="-285737"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b="1" dirty="0" err="1">
                <a:solidFill>
                  <a:srgbClr val="000000"/>
                </a:solidFill>
                <a:latin typeface="Arial" panose="020B0604020202020204" pitchFamily="34" charset="0"/>
                <a:ea typeface="ＭＳ Ｐゴシック" charset="-128"/>
                <a:cs typeface="Arial" panose="020B0604020202020204" pitchFamily="34" charset="0"/>
              </a:rPr>
              <a:t>Pustular</a:t>
            </a:r>
            <a:endParaRPr lang="es-ES" sz="1600" b="1" dirty="0">
              <a:solidFill>
                <a:srgbClr val="000000"/>
              </a:solidFill>
              <a:latin typeface="Arial" panose="020B0604020202020204" pitchFamily="34" charset="0"/>
              <a:ea typeface="ＭＳ Ｐゴシック" charset="-128"/>
              <a:cs typeface="Arial" panose="020B0604020202020204" pitchFamily="34" charset="0"/>
            </a:endParaRPr>
          </a:p>
          <a:p>
            <a:pPr marL="742937" lvl="1" indent="-285737"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b="1" dirty="0">
                <a:solidFill>
                  <a:srgbClr val="000000"/>
                </a:solidFill>
                <a:latin typeface="Arial" panose="020B0604020202020204" pitchFamily="34" charset="0"/>
                <a:ea typeface="ＭＳ Ｐゴシック" charset="-128"/>
                <a:cs typeface="Arial" panose="020B0604020202020204" pitchFamily="34" charset="0"/>
              </a:rPr>
              <a:t>Generalizada</a:t>
            </a:r>
          </a:p>
          <a:p>
            <a:pPr marL="742937" lvl="1" indent="-285737"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b="1" dirty="0" err="1">
                <a:solidFill>
                  <a:srgbClr val="000000"/>
                </a:solidFill>
                <a:latin typeface="Arial" panose="020B0604020202020204" pitchFamily="34" charset="0"/>
                <a:ea typeface="ＭＳ Ｐゴシック" charset="-128"/>
                <a:cs typeface="Arial" panose="020B0604020202020204" pitchFamily="34" charset="0"/>
              </a:rPr>
              <a:t>Palmoplantar</a:t>
            </a:r>
            <a:endParaRPr lang="es-ES" sz="1600" b="1" dirty="0">
              <a:solidFill>
                <a:srgbClr val="000000"/>
              </a:solidFill>
              <a:latin typeface="Arial" panose="020B0604020202020204" pitchFamily="34" charset="0"/>
              <a:ea typeface="ＭＳ Ｐゴシック" charset="-128"/>
              <a:cs typeface="Arial" panose="020B0604020202020204" pitchFamily="34" charset="0"/>
            </a:endParaRPr>
          </a:p>
          <a:p>
            <a:pPr marL="285737" indent="-285737"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b="1" dirty="0" err="1">
                <a:solidFill>
                  <a:srgbClr val="000000"/>
                </a:solidFill>
                <a:latin typeface="Arial" panose="020B0604020202020204" pitchFamily="34" charset="0"/>
                <a:ea typeface="ＭＳ Ｐゴシック" charset="-128"/>
                <a:cs typeface="Arial" panose="020B0604020202020204" pitchFamily="34" charset="0"/>
              </a:rPr>
              <a:t>Eritrodérmica</a:t>
            </a:r>
            <a:endParaRPr lang="es-ES" sz="160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7" name="Rectangle 47">
            <a:extLst>
              <a:ext uri="{FF2B5EF4-FFF2-40B4-BE49-F238E27FC236}">
                <a16:creationId xmlns:a16="http://schemas.microsoft.com/office/drawing/2014/main" id="{121FFB23-1644-5989-8FDB-01A6941F5A5D}"/>
              </a:ext>
            </a:extLst>
          </p:cNvPr>
          <p:cNvSpPr/>
          <p:nvPr/>
        </p:nvSpPr>
        <p:spPr>
          <a:xfrm>
            <a:off x="1174942" y="1804145"/>
            <a:ext cx="3898169" cy="533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s-ES" sz="1600" b="1" dirty="0">
                <a:solidFill>
                  <a:schemeClr val="tx1"/>
                </a:solidFill>
                <a:latin typeface="Arial" panose="020B0604020202020204"/>
              </a:rPr>
              <a:t>Psoriasis crónica estable (en placas). 90 % casos</a:t>
            </a:r>
            <a:endParaRPr lang="en-US" sz="1600" b="1" dirty="0">
              <a:solidFill>
                <a:schemeClr val="tx1"/>
              </a:solidFill>
              <a:latin typeface="Gilroy Office"/>
            </a:endParaRPr>
          </a:p>
        </p:txBody>
      </p:sp>
      <p:sp>
        <p:nvSpPr>
          <p:cNvPr id="8" name="Rectangle 47">
            <a:extLst>
              <a:ext uri="{FF2B5EF4-FFF2-40B4-BE49-F238E27FC236}">
                <a16:creationId xmlns:a16="http://schemas.microsoft.com/office/drawing/2014/main" id="{E56CCE75-4C43-060E-8B7B-F310DEE61943}"/>
              </a:ext>
            </a:extLst>
          </p:cNvPr>
          <p:cNvSpPr/>
          <p:nvPr/>
        </p:nvSpPr>
        <p:spPr>
          <a:xfrm>
            <a:off x="6116664" y="1804145"/>
            <a:ext cx="3936000" cy="533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s-ES" sz="1600" b="1" dirty="0">
                <a:solidFill>
                  <a:schemeClr val="tx1"/>
                </a:solidFill>
                <a:latin typeface="Arial" panose="020B0604020202020204"/>
              </a:rPr>
              <a:t>Psoriasis de tipo inflamatoria eruptiva</a:t>
            </a:r>
            <a:endParaRPr lang="en-US" sz="1600" b="1" dirty="0">
              <a:solidFill>
                <a:schemeClr val="tx1"/>
              </a:solidFill>
              <a:latin typeface="Gilroy Office"/>
            </a:endParaRPr>
          </a:p>
        </p:txBody>
      </p:sp>
      <p:sp>
        <p:nvSpPr>
          <p:cNvPr id="3" name="Título 2">
            <a:extLst>
              <a:ext uri="{FF2B5EF4-FFF2-40B4-BE49-F238E27FC236}">
                <a16:creationId xmlns:a16="http://schemas.microsoft.com/office/drawing/2014/main" id="{A85091E2-E6FC-93F2-C87E-BC978F19DABF}"/>
              </a:ext>
            </a:extLst>
          </p:cNvPr>
          <p:cNvSpPr>
            <a:spLocks noGrp="1"/>
          </p:cNvSpPr>
          <p:nvPr>
            <p:ph type="title"/>
          </p:nvPr>
        </p:nvSpPr>
        <p:spPr/>
        <p:txBody>
          <a:bodyPr>
            <a:normAutofit/>
          </a:bodyPr>
          <a:lstStyle/>
          <a:p>
            <a:pPr algn="ctr"/>
            <a:r>
              <a:rPr lang="es-ES" dirty="0"/>
              <a:t>Clasificación de la psoriasis</a:t>
            </a:r>
          </a:p>
        </p:txBody>
      </p:sp>
      <p:sp>
        <p:nvSpPr>
          <p:cNvPr id="9" name="Rectángulo: esquinas redondeadas 8">
            <a:extLst>
              <a:ext uri="{FF2B5EF4-FFF2-40B4-BE49-F238E27FC236}">
                <a16:creationId xmlns:a16="http://schemas.microsoft.com/office/drawing/2014/main" id="{52681E3C-F8FA-99C2-2A87-10C1D68B313F}"/>
              </a:ext>
            </a:extLst>
          </p:cNvPr>
          <p:cNvSpPr/>
          <p:nvPr/>
        </p:nvSpPr>
        <p:spPr>
          <a:xfrm>
            <a:off x="5805956" y="1566292"/>
            <a:ext cx="4278813" cy="423080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887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541056" y="2073656"/>
            <a:ext cx="3978693" cy="2867442"/>
          </a:xfrm>
        </p:spPr>
        <p:txBody>
          <a:bodyPr>
            <a:noAutofit/>
          </a:bodyPr>
          <a:lstStyle/>
          <a:p>
            <a:pPr algn="l" fontAlgn="base">
              <a:buFont typeface="Arial" panose="020B0604020202020204" pitchFamily="34" charset="0"/>
              <a:buChar char="•"/>
            </a:pPr>
            <a:r>
              <a:rPr lang="es-ES" sz="2400" b="0" i="0" dirty="0">
                <a:effectLst/>
                <a:latin typeface="+mn-lt"/>
              </a:rPr>
              <a:t>Placas </a:t>
            </a:r>
            <a:r>
              <a:rPr lang="es-ES" sz="2400" b="0" i="0" dirty="0" err="1">
                <a:effectLst/>
                <a:latin typeface="+mn-lt"/>
              </a:rPr>
              <a:t>eritemato</a:t>
            </a:r>
            <a:r>
              <a:rPr lang="es-ES" sz="2400" b="0" i="0" dirty="0">
                <a:effectLst/>
                <a:latin typeface="+mn-lt"/>
              </a:rPr>
              <a:t>-descamativas bien delimitadas</a:t>
            </a:r>
          </a:p>
          <a:p>
            <a:pPr algn="l" fontAlgn="base">
              <a:buFont typeface="Arial" panose="020B0604020202020204" pitchFamily="34" charset="0"/>
              <a:buChar char="•"/>
            </a:pPr>
            <a:r>
              <a:rPr lang="es-ES" sz="2400" b="0" i="0" dirty="0">
                <a:effectLst/>
                <a:latin typeface="+mn-lt"/>
              </a:rPr>
              <a:t>Curso crónico estable, exacerbaciones y remisiones</a:t>
            </a:r>
          </a:p>
          <a:p>
            <a:r>
              <a:rPr lang="es-ES" sz="2400" dirty="0">
                <a:latin typeface="+mn-lt"/>
                <a:ea typeface="ＭＳ Ｐゴシック" charset="-128"/>
              </a:rPr>
              <a:t>Localizaciones típicas: </a:t>
            </a:r>
          </a:p>
          <a:p>
            <a:pPr lvl="1"/>
            <a:r>
              <a:rPr lang="es-ES" sz="2400" dirty="0">
                <a:latin typeface="+mn-lt"/>
                <a:ea typeface="ＭＳ Ｐゴシック" charset="-128"/>
              </a:rPr>
              <a:t>Superficie de extensión de brazos y piernas</a:t>
            </a:r>
          </a:p>
          <a:p>
            <a:pPr lvl="1"/>
            <a:r>
              <a:rPr lang="es-ES" sz="2400" dirty="0">
                <a:latin typeface="+mn-lt"/>
                <a:ea typeface="ＭＳ Ｐゴシック" charset="-128"/>
              </a:rPr>
              <a:t>Codos y rodillas</a:t>
            </a:r>
          </a:p>
          <a:p>
            <a:pPr lvl="1"/>
            <a:r>
              <a:rPr lang="es-ES" sz="2400" dirty="0">
                <a:latin typeface="+mn-lt"/>
                <a:ea typeface="ＭＳ Ｐゴシック" charset="-128"/>
              </a:rPr>
              <a:t>Zona lumbar</a:t>
            </a:r>
          </a:p>
          <a:p>
            <a:endParaRPr lang="es-ES" sz="2400" dirty="0">
              <a:latin typeface="+mn-lt"/>
            </a:endParaRPr>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p:txBody>
          <a:bodyPr/>
          <a:lstStyle/>
          <a:p>
            <a:endParaRPr lang="es-ES"/>
          </a:p>
        </p:txBody>
      </p:sp>
      <p:sp>
        <p:nvSpPr>
          <p:cNvPr id="3" name="CuadroTexto 2">
            <a:extLst>
              <a:ext uri="{FF2B5EF4-FFF2-40B4-BE49-F238E27FC236}">
                <a16:creationId xmlns:a16="http://schemas.microsoft.com/office/drawing/2014/main" id="{17D603E4-FA9D-7D20-D815-B9C0874AF501}"/>
              </a:ext>
            </a:extLst>
          </p:cNvPr>
          <p:cNvSpPr txBox="1"/>
          <p:nvPr/>
        </p:nvSpPr>
        <p:spPr>
          <a:xfrm>
            <a:off x="3047260" y="3246553"/>
            <a:ext cx="6094520" cy="369332"/>
          </a:xfrm>
          <a:prstGeom prst="rect">
            <a:avLst/>
          </a:prstGeom>
          <a:noFill/>
        </p:spPr>
        <p:txBody>
          <a:bodyPr wrap="square">
            <a:spAutoFit/>
          </a:bodyPr>
          <a:lstStyle/>
          <a:p>
            <a:r>
              <a:rPr lang="es-ES" b="0" dirty="0">
                <a:effectLst/>
              </a:rPr>
              <a:t> </a:t>
            </a:r>
            <a:endParaRPr lang="ca-ES" dirty="0"/>
          </a:p>
        </p:txBody>
      </p:sp>
      <p:sp>
        <p:nvSpPr>
          <p:cNvPr id="8" name="CuadroTexto 7">
            <a:extLst>
              <a:ext uri="{FF2B5EF4-FFF2-40B4-BE49-F238E27FC236}">
                <a16:creationId xmlns:a16="http://schemas.microsoft.com/office/drawing/2014/main" id="{45F7593A-6FAD-E006-88BB-05EDAEA6692E}"/>
              </a:ext>
            </a:extLst>
          </p:cNvPr>
          <p:cNvSpPr txBox="1"/>
          <p:nvPr/>
        </p:nvSpPr>
        <p:spPr>
          <a:xfrm>
            <a:off x="3047260" y="3246553"/>
            <a:ext cx="6094520" cy="369332"/>
          </a:xfrm>
          <a:prstGeom prst="rect">
            <a:avLst/>
          </a:prstGeom>
          <a:noFill/>
        </p:spPr>
        <p:txBody>
          <a:bodyPr wrap="square">
            <a:spAutoFit/>
          </a:bodyPr>
          <a:lstStyle/>
          <a:p>
            <a:r>
              <a:rPr lang="es-ES" b="0" dirty="0">
                <a:effectLst/>
              </a:rPr>
              <a:t> </a:t>
            </a:r>
            <a:endParaRPr lang="ca-ES" dirty="0"/>
          </a:p>
        </p:txBody>
      </p:sp>
      <p:sp>
        <p:nvSpPr>
          <p:cNvPr id="7" name="Título 6">
            <a:extLst>
              <a:ext uri="{FF2B5EF4-FFF2-40B4-BE49-F238E27FC236}">
                <a16:creationId xmlns:a16="http://schemas.microsoft.com/office/drawing/2014/main" id="{E855CBAF-8FDE-D927-384F-07AF5F75C417}"/>
              </a:ext>
            </a:extLst>
          </p:cNvPr>
          <p:cNvSpPr>
            <a:spLocks noGrp="1"/>
          </p:cNvSpPr>
          <p:nvPr>
            <p:ph type="title"/>
          </p:nvPr>
        </p:nvSpPr>
        <p:spPr/>
        <p:txBody>
          <a:bodyPr>
            <a:normAutofit fontScale="90000"/>
          </a:bodyPr>
          <a:lstStyle/>
          <a:p>
            <a:r>
              <a:rPr lang="es-ES" dirty="0"/>
              <a:t>Psoriasis en placas o vulgar </a:t>
            </a:r>
            <a:br>
              <a:rPr lang="es-ES" dirty="0"/>
            </a:br>
            <a:endParaRPr lang="es-ES" dirty="0"/>
          </a:p>
        </p:txBody>
      </p:sp>
      <p:pic>
        <p:nvPicPr>
          <p:cNvPr id="12" name="Picture 3" descr="C:\Users\Mama\Desktop\Copia Seguridad Cris\Currículum\Cris\Fotos Derma\14. Psoriasis\Cisne Palao Miguel\IMG_3153_.jpg">
            <a:extLst>
              <a:ext uri="{FF2B5EF4-FFF2-40B4-BE49-F238E27FC236}">
                <a16:creationId xmlns:a16="http://schemas.microsoft.com/office/drawing/2014/main" id="{DB9D277C-2C0F-4A8F-87FF-B217CA1ED3ED}"/>
              </a:ext>
            </a:extLst>
          </p:cNvPr>
          <p:cNvPicPr>
            <a:picLocks noChangeAspect="1" noChangeArrowheads="1"/>
          </p:cNvPicPr>
          <p:nvPr/>
        </p:nvPicPr>
        <p:blipFill>
          <a:blip r:embed="rId2" cstate="print"/>
          <a:srcRect/>
          <a:stretch>
            <a:fillRect/>
          </a:stretch>
        </p:blipFill>
        <p:spPr bwMode="auto">
          <a:xfrm>
            <a:off x="6772351" y="2141482"/>
            <a:ext cx="5369409" cy="3337009"/>
          </a:xfrm>
          <a:prstGeom prst="rect">
            <a:avLst/>
          </a:prstGeom>
          <a:noFill/>
        </p:spPr>
      </p:pic>
      <p:pic>
        <p:nvPicPr>
          <p:cNvPr id="4" name="Imagen 3">
            <a:extLst>
              <a:ext uri="{FF2B5EF4-FFF2-40B4-BE49-F238E27FC236}">
                <a16:creationId xmlns:a16="http://schemas.microsoft.com/office/drawing/2014/main" id="{01BB1110-A66D-4BAE-B35C-C3C519AC22F5}"/>
              </a:ext>
            </a:extLst>
          </p:cNvPr>
          <p:cNvPicPr>
            <a:picLocks noChangeAspect="1"/>
          </p:cNvPicPr>
          <p:nvPr/>
        </p:nvPicPr>
        <p:blipFill>
          <a:blip r:embed="rId3"/>
          <a:stretch>
            <a:fillRect/>
          </a:stretch>
        </p:blipFill>
        <p:spPr>
          <a:xfrm rot="5400000">
            <a:off x="4095697" y="2529071"/>
            <a:ext cx="3100705" cy="2325528"/>
          </a:xfrm>
          <a:prstGeom prst="rect">
            <a:avLst/>
          </a:prstGeom>
        </p:spPr>
      </p:pic>
    </p:spTree>
    <p:extLst>
      <p:ext uri="{BB962C8B-B14F-4D97-AF65-F5344CB8AC3E}">
        <p14:creationId xmlns:p14="http://schemas.microsoft.com/office/powerpoint/2010/main" val="2891964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4C104-1FC6-4B75-A5B4-2BEBB09C2489}"/>
              </a:ext>
            </a:extLst>
          </p:cNvPr>
          <p:cNvSpPr>
            <a:spLocks noGrp="1"/>
          </p:cNvSpPr>
          <p:nvPr>
            <p:ph type="title"/>
          </p:nvPr>
        </p:nvSpPr>
        <p:spPr/>
        <p:txBody>
          <a:bodyPr>
            <a:normAutofit/>
          </a:bodyPr>
          <a:lstStyle/>
          <a:p>
            <a:endParaRPr lang="es-ES"/>
          </a:p>
        </p:txBody>
      </p:sp>
      <p:pic>
        <p:nvPicPr>
          <p:cNvPr id="6" name="Marcador de contenido 5">
            <a:extLst>
              <a:ext uri="{FF2B5EF4-FFF2-40B4-BE49-F238E27FC236}">
                <a16:creationId xmlns:a16="http://schemas.microsoft.com/office/drawing/2014/main" id="{F0E65B63-CDE0-4352-A662-00C0C4818C18}"/>
              </a:ext>
            </a:extLst>
          </p:cNvPr>
          <p:cNvPicPr>
            <a:picLocks noGrp="1" noChangeAspect="1"/>
          </p:cNvPicPr>
          <p:nvPr>
            <p:ph idx="1"/>
          </p:nvPr>
        </p:nvPicPr>
        <p:blipFill>
          <a:blip r:embed="rId2"/>
          <a:stretch>
            <a:fillRect/>
          </a:stretch>
        </p:blipFill>
        <p:spPr>
          <a:xfrm>
            <a:off x="361950" y="1516664"/>
            <a:ext cx="3822700" cy="2867025"/>
          </a:xfrm>
        </p:spPr>
      </p:pic>
      <p:sp>
        <p:nvSpPr>
          <p:cNvPr id="4" name="Marcador de texto 3">
            <a:extLst>
              <a:ext uri="{FF2B5EF4-FFF2-40B4-BE49-F238E27FC236}">
                <a16:creationId xmlns:a16="http://schemas.microsoft.com/office/drawing/2014/main" id="{37242D41-BBC0-4166-B4C7-FFE6BEEAD068}"/>
              </a:ext>
            </a:extLst>
          </p:cNvPr>
          <p:cNvSpPr>
            <a:spLocks noGrp="1"/>
          </p:cNvSpPr>
          <p:nvPr>
            <p:ph type="body" sz="quarter" idx="13"/>
          </p:nvPr>
        </p:nvSpPr>
        <p:spPr/>
        <p:txBody>
          <a:bodyPr/>
          <a:lstStyle/>
          <a:p>
            <a:endParaRPr lang="es-ES"/>
          </a:p>
        </p:txBody>
      </p:sp>
      <p:pic>
        <p:nvPicPr>
          <p:cNvPr id="8" name="Imagen 7">
            <a:extLst>
              <a:ext uri="{FF2B5EF4-FFF2-40B4-BE49-F238E27FC236}">
                <a16:creationId xmlns:a16="http://schemas.microsoft.com/office/drawing/2014/main" id="{A38DA633-87F3-4BD3-A175-11161B097798}"/>
              </a:ext>
            </a:extLst>
          </p:cNvPr>
          <p:cNvPicPr>
            <a:picLocks noChangeAspect="1"/>
          </p:cNvPicPr>
          <p:nvPr/>
        </p:nvPicPr>
        <p:blipFill>
          <a:blip r:embed="rId3"/>
          <a:stretch>
            <a:fillRect/>
          </a:stretch>
        </p:blipFill>
        <p:spPr>
          <a:xfrm>
            <a:off x="5509019" y="1682392"/>
            <a:ext cx="4996665" cy="3747499"/>
          </a:xfrm>
          <a:prstGeom prst="rect">
            <a:avLst/>
          </a:prstGeom>
        </p:spPr>
      </p:pic>
      <p:pic>
        <p:nvPicPr>
          <p:cNvPr id="10" name="Imagen 9">
            <a:extLst>
              <a:ext uri="{FF2B5EF4-FFF2-40B4-BE49-F238E27FC236}">
                <a16:creationId xmlns:a16="http://schemas.microsoft.com/office/drawing/2014/main" id="{D733724B-ECBB-46BE-9074-5F8D1BD8B538}"/>
              </a:ext>
            </a:extLst>
          </p:cNvPr>
          <p:cNvPicPr>
            <a:picLocks noChangeAspect="1"/>
          </p:cNvPicPr>
          <p:nvPr/>
        </p:nvPicPr>
        <p:blipFill>
          <a:blip r:embed="rId4"/>
          <a:stretch>
            <a:fillRect/>
          </a:stretch>
        </p:blipFill>
        <p:spPr>
          <a:xfrm>
            <a:off x="1072795" y="3571987"/>
            <a:ext cx="3774040" cy="2830530"/>
          </a:xfrm>
          <a:prstGeom prst="rect">
            <a:avLst/>
          </a:prstGeom>
        </p:spPr>
      </p:pic>
    </p:spTree>
    <p:extLst>
      <p:ext uri="{BB962C8B-B14F-4D97-AF65-F5344CB8AC3E}">
        <p14:creationId xmlns:p14="http://schemas.microsoft.com/office/powerpoint/2010/main" val="119917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0A2FF-D723-73D5-6F29-BF947031B355}"/>
              </a:ext>
            </a:extLst>
          </p:cNvPr>
          <p:cNvSpPr>
            <a:spLocks noGrp="1"/>
          </p:cNvSpPr>
          <p:nvPr>
            <p:ph type="title"/>
          </p:nvPr>
        </p:nvSpPr>
        <p:spPr/>
        <p:txBody>
          <a:bodyPr>
            <a:normAutofit fontScale="90000"/>
          </a:bodyPr>
          <a:lstStyle/>
          <a:p>
            <a:r>
              <a:rPr lang="es-ES" dirty="0"/>
              <a:t>Psoriasis en gotas</a:t>
            </a:r>
            <a:br>
              <a:rPr lang="es-ES" dirty="0"/>
            </a:br>
            <a:endParaRPr lang="es-ES" dirty="0"/>
          </a:p>
        </p:txBody>
      </p:sp>
      <p:sp>
        <p:nvSpPr>
          <p:cNvPr id="3" name="Marcador de contenido 2">
            <a:extLst>
              <a:ext uri="{FF2B5EF4-FFF2-40B4-BE49-F238E27FC236}">
                <a16:creationId xmlns:a16="http://schemas.microsoft.com/office/drawing/2014/main" id="{4951B9E8-BFE3-617E-4C32-C83652D5F1CF}"/>
              </a:ext>
            </a:extLst>
          </p:cNvPr>
          <p:cNvSpPr>
            <a:spLocks noGrp="1"/>
          </p:cNvSpPr>
          <p:nvPr>
            <p:ph idx="1"/>
          </p:nvPr>
        </p:nvSpPr>
        <p:spPr>
          <a:xfrm>
            <a:off x="541057" y="1995279"/>
            <a:ext cx="4797298" cy="2867442"/>
          </a:xfrm>
        </p:spPr>
        <p:txBody>
          <a:bodyPr>
            <a:noAutofit/>
          </a:bodyPr>
          <a:lstStyle/>
          <a:p>
            <a:pPr marL="285750" indent="-285750" algn="l">
              <a:spcBef>
                <a:spcPts val="600"/>
              </a:spcBef>
              <a:buFont typeface="Arial" pitchFamily="34" charset="0"/>
              <a:buChar char="•"/>
              <a:defRPr/>
            </a:pPr>
            <a:r>
              <a:rPr lang="es-ES" sz="2400" dirty="0">
                <a:latin typeface="+mn-lt"/>
              </a:rPr>
              <a:t>Múltiples placas escamosas pequeñas que aparecen en el tronco y la parte superior de brazos y muslos</a:t>
            </a:r>
            <a:endParaRPr lang="es-ES_tradnl" sz="2400" dirty="0">
              <a:latin typeface="+mn-lt"/>
            </a:endParaRPr>
          </a:p>
          <a:p>
            <a:pPr marL="285750" indent="-285750" algn="l">
              <a:spcBef>
                <a:spcPts val="600"/>
              </a:spcBef>
              <a:buFont typeface="Arial" pitchFamily="34" charset="0"/>
              <a:buChar char="•"/>
              <a:defRPr/>
            </a:pPr>
            <a:r>
              <a:rPr lang="es-ES" sz="2400" dirty="0">
                <a:latin typeface="+mn-lt"/>
              </a:rPr>
              <a:t>2-4 semanas después de una infección estreptocócica en niños y adultos jóvenes</a:t>
            </a:r>
          </a:p>
          <a:p>
            <a:pPr algn="l" fontAlgn="base">
              <a:buFont typeface="Arial" panose="020B0604020202020204" pitchFamily="34" charset="0"/>
              <a:buChar char="•"/>
            </a:pPr>
            <a:r>
              <a:rPr lang="es-ES" sz="2400" dirty="0">
                <a:latin typeface="+mn-lt"/>
              </a:rPr>
              <a:t>Aumenta el riesgo de desarrollo posterior de psoriasis en placas</a:t>
            </a:r>
            <a:endParaRPr lang="es-ES" sz="2400" b="0" i="0" dirty="0">
              <a:effectLst/>
              <a:latin typeface="+mn-lt"/>
            </a:endParaRPr>
          </a:p>
          <a:p>
            <a:endParaRPr lang="es-ES" sz="2400" dirty="0">
              <a:latin typeface="+mn-lt"/>
            </a:endParaRPr>
          </a:p>
        </p:txBody>
      </p:sp>
      <p:sp>
        <p:nvSpPr>
          <p:cNvPr id="4" name="Marcador de texto 3">
            <a:extLst>
              <a:ext uri="{FF2B5EF4-FFF2-40B4-BE49-F238E27FC236}">
                <a16:creationId xmlns:a16="http://schemas.microsoft.com/office/drawing/2014/main" id="{72D1BB94-0FE5-59AF-D303-E327321B2431}"/>
              </a:ext>
            </a:extLst>
          </p:cNvPr>
          <p:cNvSpPr>
            <a:spLocks noGrp="1"/>
          </p:cNvSpPr>
          <p:nvPr>
            <p:ph type="body" sz="quarter" idx="13"/>
          </p:nvPr>
        </p:nvSpPr>
        <p:spPr/>
        <p:txBody>
          <a:bodyPr/>
          <a:lstStyle/>
          <a:p>
            <a:endParaRPr lang="es-ES"/>
          </a:p>
        </p:txBody>
      </p:sp>
      <p:pic>
        <p:nvPicPr>
          <p:cNvPr id="6" name="Picture 2" descr="C:\Users\Mama\Desktop\Copia Seguridad Cris\Currículum\Cris\Fotos Derma\14. Psoriasis\Angela Martinez\IMG_0578.jpg">
            <a:extLst>
              <a:ext uri="{FF2B5EF4-FFF2-40B4-BE49-F238E27FC236}">
                <a16:creationId xmlns:a16="http://schemas.microsoft.com/office/drawing/2014/main" id="{5DAE86EB-F22D-42F0-975D-FEFEAC59499E}"/>
              </a:ext>
            </a:extLst>
          </p:cNvPr>
          <p:cNvPicPr>
            <a:picLocks noChangeAspect="1" noChangeArrowheads="1"/>
          </p:cNvPicPr>
          <p:nvPr/>
        </p:nvPicPr>
        <p:blipFill>
          <a:blip r:embed="rId2" cstate="print"/>
          <a:srcRect/>
          <a:stretch>
            <a:fillRect/>
          </a:stretch>
        </p:blipFill>
        <p:spPr bwMode="auto">
          <a:xfrm>
            <a:off x="5548508" y="1899767"/>
            <a:ext cx="4095655" cy="3072023"/>
          </a:xfrm>
          <a:prstGeom prst="rect">
            <a:avLst/>
          </a:prstGeom>
          <a:noFill/>
        </p:spPr>
      </p:pic>
      <p:pic>
        <p:nvPicPr>
          <p:cNvPr id="7" name="Picture 3" descr="C:\Users\Mama\Desktop\Copia Seguridad Cris\Currículum\Cris\Fotos Derma\14. Psoriasis\Angela Martinez\IMG_0582.jpg">
            <a:extLst>
              <a:ext uri="{FF2B5EF4-FFF2-40B4-BE49-F238E27FC236}">
                <a16:creationId xmlns:a16="http://schemas.microsoft.com/office/drawing/2014/main" id="{8ABDEBF9-59DB-46DC-AA26-64437B64A3D8}"/>
              </a:ext>
            </a:extLst>
          </p:cNvPr>
          <p:cNvPicPr>
            <a:picLocks noChangeAspect="1" noChangeArrowheads="1"/>
          </p:cNvPicPr>
          <p:nvPr/>
        </p:nvPicPr>
        <p:blipFill>
          <a:blip r:embed="rId3" cstate="print"/>
          <a:srcRect/>
          <a:stretch>
            <a:fillRect/>
          </a:stretch>
        </p:blipFill>
        <p:spPr bwMode="auto">
          <a:xfrm rot="5400000">
            <a:off x="9538507" y="2347924"/>
            <a:ext cx="2900678" cy="2175708"/>
          </a:xfrm>
          <a:prstGeom prst="rect">
            <a:avLst/>
          </a:prstGeom>
          <a:noFill/>
        </p:spPr>
      </p:pic>
    </p:spTree>
    <p:extLst>
      <p:ext uri="{BB962C8B-B14F-4D97-AF65-F5344CB8AC3E}">
        <p14:creationId xmlns:p14="http://schemas.microsoft.com/office/powerpoint/2010/main" val="3618986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A1B2AB-A19C-24D9-9F1E-F3D5581CA06B}"/>
              </a:ext>
            </a:extLst>
          </p:cNvPr>
          <p:cNvSpPr>
            <a:spLocks noGrp="1"/>
          </p:cNvSpPr>
          <p:nvPr>
            <p:ph type="title"/>
          </p:nvPr>
        </p:nvSpPr>
        <p:spPr/>
        <p:txBody>
          <a:bodyPr>
            <a:normAutofit fontScale="90000"/>
          </a:bodyPr>
          <a:lstStyle/>
          <a:p>
            <a:r>
              <a:rPr lang="es-ES" dirty="0"/>
              <a:t>Psoriasis </a:t>
            </a:r>
            <a:r>
              <a:rPr lang="es-ES" dirty="0" err="1"/>
              <a:t>flexural</a:t>
            </a:r>
            <a:r>
              <a:rPr lang="es-ES" dirty="0"/>
              <a:t> o inversa o de los pliegues</a:t>
            </a:r>
            <a:br>
              <a:rPr lang="es-ES" dirty="0"/>
            </a:br>
            <a:endParaRPr lang="es-ES" dirty="0"/>
          </a:p>
        </p:txBody>
      </p:sp>
      <p:sp>
        <p:nvSpPr>
          <p:cNvPr id="3" name="Marcador de contenido 2">
            <a:extLst>
              <a:ext uri="{FF2B5EF4-FFF2-40B4-BE49-F238E27FC236}">
                <a16:creationId xmlns:a16="http://schemas.microsoft.com/office/drawing/2014/main" id="{8AA01386-3659-C2C9-F06A-DA5795E0E7B3}"/>
              </a:ext>
            </a:extLst>
          </p:cNvPr>
          <p:cNvSpPr>
            <a:spLocks noGrp="1"/>
          </p:cNvSpPr>
          <p:nvPr>
            <p:ph idx="1"/>
          </p:nvPr>
        </p:nvSpPr>
        <p:spPr>
          <a:xfrm>
            <a:off x="204734" y="1995278"/>
            <a:ext cx="4806007" cy="3719721"/>
          </a:xfrm>
        </p:spPr>
        <p:txBody>
          <a:bodyPr>
            <a:normAutofit/>
          </a:bodyPr>
          <a:lstStyle/>
          <a:p>
            <a:pPr algn="l" fontAlgn="base">
              <a:buFont typeface="Arial" panose="020B0604020202020204" pitchFamily="34" charset="0"/>
              <a:buChar char="•"/>
            </a:pPr>
            <a:r>
              <a:rPr lang="es-ES" sz="2400" b="0" i="0" dirty="0">
                <a:effectLst/>
                <a:latin typeface="+mn-lt"/>
              </a:rPr>
              <a:t>Placas eritematosas, bordes bien delimitados, brillantes.</a:t>
            </a:r>
          </a:p>
          <a:p>
            <a:pPr algn="l" fontAlgn="base">
              <a:buFont typeface="Arial" panose="020B0604020202020204" pitchFamily="34" charset="0"/>
              <a:buChar char="•"/>
            </a:pPr>
            <a:r>
              <a:rPr lang="es-ES" sz="2400" dirty="0">
                <a:latin typeface="+mn-lt"/>
              </a:rPr>
              <a:t>Lesiones con “poca” escama.</a:t>
            </a:r>
            <a:endParaRPr lang="es-ES" sz="2400" b="0" i="0" dirty="0">
              <a:effectLst/>
              <a:latin typeface="+mn-lt"/>
            </a:endParaRPr>
          </a:p>
          <a:p>
            <a:pPr algn="l" fontAlgn="base">
              <a:buFont typeface="Arial" panose="020B0604020202020204" pitchFamily="34" charset="0"/>
              <a:buChar char="•"/>
            </a:pPr>
            <a:r>
              <a:rPr lang="es-ES" sz="2400" b="0" i="0" dirty="0">
                <a:effectLst/>
                <a:latin typeface="+mn-lt"/>
              </a:rPr>
              <a:t>Pueden coexistir con otras lesiones de  psoriasis en placas.</a:t>
            </a:r>
          </a:p>
          <a:p>
            <a:pPr algn="l" fontAlgn="base">
              <a:buFont typeface="Arial" panose="020B0604020202020204" pitchFamily="34" charset="0"/>
              <a:buChar char="•"/>
            </a:pPr>
            <a:r>
              <a:rPr lang="es-ES" sz="2400" b="0" i="0" dirty="0">
                <a:effectLst/>
                <a:latin typeface="+mn-lt"/>
              </a:rPr>
              <a:t>En ocasiones, colonizadas por cándidas.</a:t>
            </a:r>
          </a:p>
          <a:p>
            <a:endParaRPr lang="es-ES" sz="2400" dirty="0">
              <a:latin typeface="+mn-lt"/>
            </a:endParaRPr>
          </a:p>
        </p:txBody>
      </p:sp>
      <p:sp>
        <p:nvSpPr>
          <p:cNvPr id="4" name="Marcador de texto 3">
            <a:extLst>
              <a:ext uri="{FF2B5EF4-FFF2-40B4-BE49-F238E27FC236}">
                <a16:creationId xmlns:a16="http://schemas.microsoft.com/office/drawing/2014/main" id="{F3113BDC-2311-0510-58AB-40BF1B6C8355}"/>
              </a:ext>
            </a:extLst>
          </p:cNvPr>
          <p:cNvSpPr>
            <a:spLocks noGrp="1"/>
          </p:cNvSpPr>
          <p:nvPr>
            <p:ph type="body" sz="quarter" idx="13"/>
          </p:nvPr>
        </p:nvSpPr>
        <p:spPr/>
        <p:txBody>
          <a:bodyPr/>
          <a:lstStyle/>
          <a:p>
            <a:endParaRPr lang="es-ES"/>
          </a:p>
        </p:txBody>
      </p:sp>
      <p:pic>
        <p:nvPicPr>
          <p:cNvPr id="8" name="3 Marcador de contenido">
            <a:extLst>
              <a:ext uri="{FF2B5EF4-FFF2-40B4-BE49-F238E27FC236}">
                <a16:creationId xmlns:a16="http://schemas.microsoft.com/office/drawing/2014/main" id="{0631C606-3114-4B42-AF54-A5D2F9B03722}"/>
              </a:ext>
            </a:extLst>
          </p:cNvPr>
          <p:cNvPicPr>
            <a:picLocks noChangeAspect="1"/>
          </p:cNvPicPr>
          <p:nvPr/>
        </p:nvPicPr>
        <p:blipFill>
          <a:blip r:embed="rId2" cstate="print"/>
          <a:srcRect/>
          <a:stretch>
            <a:fillRect/>
          </a:stretch>
        </p:blipFill>
        <p:spPr bwMode="auto">
          <a:xfrm>
            <a:off x="4937523" y="1335562"/>
            <a:ext cx="3966882" cy="297516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3 Marcador de contenido">
            <a:extLst>
              <a:ext uri="{FF2B5EF4-FFF2-40B4-BE49-F238E27FC236}">
                <a16:creationId xmlns:a16="http://schemas.microsoft.com/office/drawing/2014/main" id="{3D3AD7DE-5248-44DC-B4C3-F77B2287F89C}"/>
              </a:ext>
            </a:extLst>
          </p:cNvPr>
          <p:cNvPicPr>
            <a:picLocks noChangeAspect="1"/>
          </p:cNvPicPr>
          <p:nvPr/>
        </p:nvPicPr>
        <p:blipFill>
          <a:blip r:embed="rId3" cstate="print"/>
          <a:srcRect/>
          <a:stretch>
            <a:fillRect/>
          </a:stretch>
        </p:blipFill>
        <p:spPr bwMode="auto">
          <a:xfrm>
            <a:off x="5337780" y="3928099"/>
            <a:ext cx="3442446" cy="2581835"/>
          </a:xfrm>
          <a:prstGeom prst="rect">
            <a:avLst/>
          </a:prstGeom>
          <a:noFill/>
          <a:ln>
            <a:miter lim="800000"/>
            <a:headEnd/>
            <a:tailEnd/>
          </a:ln>
        </p:spPr>
      </p:pic>
      <p:pic>
        <p:nvPicPr>
          <p:cNvPr id="10" name="Picture 2" descr="C:\Users\Mama\Desktop\Copia Seguridad Cris\Currículum\Cris\Fotos Derma\14. Psoriasis\granados lopez katia\IMG_1617.jpg">
            <a:extLst>
              <a:ext uri="{FF2B5EF4-FFF2-40B4-BE49-F238E27FC236}">
                <a16:creationId xmlns:a16="http://schemas.microsoft.com/office/drawing/2014/main" id="{299556AD-A1F5-4822-938B-A80777F769F9}"/>
              </a:ext>
            </a:extLst>
          </p:cNvPr>
          <p:cNvPicPr>
            <a:picLocks noChangeAspect="1" noChangeArrowheads="1"/>
          </p:cNvPicPr>
          <p:nvPr/>
        </p:nvPicPr>
        <p:blipFill>
          <a:blip r:embed="rId4" cstate="print"/>
          <a:srcRect/>
          <a:stretch>
            <a:fillRect/>
          </a:stretch>
        </p:blipFill>
        <p:spPr bwMode="auto">
          <a:xfrm rot="5400000">
            <a:off x="8627195" y="2491747"/>
            <a:ext cx="3840142" cy="2880000"/>
          </a:xfrm>
          <a:prstGeom prst="rect">
            <a:avLst/>
          </a:prstGeom>
          <a:noFill/>
        </p:spPr>
      </p:pic>
    </p:spTree>
    <p:extLst>
      <p:ext uri="{BB962C8B-B14F-4D97-AF65-F5344CB8AC3E}">
        <p14:creationId xmlns:p14="http://schemas.microsoft.com/office/powerpoint/2010/main" val="1660056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665D2E-7CAA-4614-B8EA-6E137DC646D7}"/>
              </a:ext>
            </a:extLst>
          </p:cNvPr>
          <p:cNvSpPr>
            <a:spLocks noGrp="1"/>
          </p:cNvSpPr>
          <p:nvPr>
            <p:ph type="title"/>
          </p:nvPr>
        </p:nvSpPr>
        <p:spPr/>
        <p:txBody>
          <a:bodyPr>
            <a:normAutofit/>
          </a:bodyPr>
          <a:lstStyle/>
          <a:p>
            <a:endParaRPr lang="es-ES"/>
          </a:p>
        </p:txBody>
      </p:sp>
      <p:pic>
        <p:nvPicPr>
          <p:cNvPr id="6" name="Marcador de contenido 5">
            <a:extLst>
              <a:ext uri="{FF2B5EF4-FFF2-40B4-BE49-F238E27FC236}">
                <a16:creationId xmlns:a16="http://schemas.microsoft.com/office/drawing/2014/main" id="{61449C6A-CF8F-4B83-816D-13FC72219D2A}"/>
              </a:ext>
            </a:extLst>
          </p:cNvPr>
          <p:cNvPicPr>
            <a:picLocks noGrp="1" noChangeAspect="1"/>
          </p:cNvPicPr>
          <p:nvPr>
            <p:ph idx="1"/>
          </p:nvPr>
        </p:nvPicPr>
        <p:blipFill>
          <a:blip r:embed="rId2"/>
          <a:stretch>
            <a:fillRect/>
          </a:stretch>
        </p:blipFill>
        <p:spPr>
          <a:xfrm rot="-108000000">
            <a:off x="408629" y="1517650"/>
            <a:ext cx="2867025" cy="3822700"/>
          </a:xfrm>
        </p:spPr>
      </p:pic>
      <p:sp>
        <p:nvSpPr>
          <p:cNvPr id="4" name="Marcador de texto 3">
            <a:extLst>
              <a:ext uri="{FF2B5EF4-FFF2-40B4-BE49-F238E27FC236}">
                <a16:creationId xmlns:a16="http://schemas.microsoft.com/office/drawing/2014/main" id="{F9B19A6B-CAB6-4749-9132-C25135EED20C}"/>
              </a:ext>
            </a:extLst>
          </p:cNvPr>
          <p:cNvSpPr>
            <a:spLocks noGrp="1"/>
          </p:cNvSpPr>
          <p:nvPr>
            <p:ph type="body" sz="quarter" idx="13"/>
          </p:nvPr>
        </p:nvSpPr>
        <p:spPr/>
        <p:txBody>
          <a:bodyPr/>
          <a:lstStyle/>
          <a:p>
            <a:endParaRPr lang="es-ES"/>
          </a:p>
        </p:txBody>
      </p:sp>
      <p:pic>
        <p:nvPicPr>
          <p:cNvPr id="8" name="Imagen 7">
            <a:extLst>
              <a:ext uri="{FF2B5EF4-FFF2-40B4-BE49-F238E27FC236}">
                <a16:creationId xmlns:a16="http://schemas.microsoft.com/office/drawing/2014/main" id="{9E0C0CB7-63DD-440A-BDAD-59C048C6A71A}"/>
              </a:ext>
            </a:extLst>
          </p:cNvPr>
          <p:cNvPicPr>
            <a:picLocks noChangeAspect="1"/>
          </p:cNvPicPr>
          <p:nvPr/>
        </p:nvPicPr>
        <p:blipFill>
          <a:blip r:embed="rId3"/>
          <a:stretch>
            <a:fillRect/>
          </a:stretch>
        </p:blipFill>
        <p:spPr>
          <a:xfrm>
            <a:off x="7086257" y="1966544"/>
            <a:ext cx="4554077" cy="3415558"/>
          </a:xfrm>
          <a:prstGeom prst="rect">
            <a:avLst/>
          </a:prstGeom>
        </p:spPr>
      </p:pic>
      <p:pic>
        <p:nvPicPr>
          <p:cNvPr id="9" name="3 Marcador de contenido">
            <a:extLst>
              <a:ext uri="{FF2B5EF4-FFF2-40B4-BE49-F238E27FC236}">
                <a16:creationId xmlns:a16="http://schemas.microsoft.com/office/drawing/2014/main" id="{8D9241E8-CAE1-44B3-8863-7D07C3DF755D}"/>
              </a:ext>
            </a:extLst>
          </p:cNvPr>
          <p:cNvPicPr>
            <a:picLocks noChangeAspect="1"/>
          </p:cNvPicPr>
          <p:nvPr/>
        </p:nvPicPr>
        <p:blipFill>
          <a:blip r:embed="rId4"/>
          <a:srcRect/>
          <a:stretch>
            <a:fillRect/>
          </a:stretch>
        </p:blipFill>
        <p:spPr bwMode="auto">
          <a:xfrm>
            <a:off x="3622066" y="2465022"/>
            <a:ext cx="3117781" cy="2338336"/>
          </a:xfrm>
          <a:prstGeom prst="rect">
            <a:avLst/>
          </a:prstGeom>
          <a:noFill/>
          <a:ln>
            <a:miter lim="800000"/>
            <a:headEnd/>
            <a:tailEnd/>
          </a:ln>
        </p:spPr>
      </p:pic>
    </p:spTree>
    <p:extLst>
      <p:ext uri="{BB962C8B-B14F-4D97-AF65-F5344CB8AC3E}">
        <p14:creationId xmlns:p14="http://schemas.microsoft.com/office/powerpoint/2010/main" val="44139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BA69BD-EBE9-6DA1-5D67-5D815BCE6EE4}"/>
              </a:ext>
            </a:extLst>
          </p:cNvPr>
          <p:cNvSpPr>
            <a:spLocks noGrp="1"/>
          </p:cNvSpPr>
          <p:nvPr>
            <p:ph type="title"/>
          </p:nvPr>
        </p:nvSpPr>
        <p:spPr/>
        <p:txBody>
          <a:bodyPr>
            <a:normAutofit fontScale="90000"/>
          </a:bodyPr>
          <a:lstStyle/>
          <a:p>
            <a:r>
              <a:rPr lang="es-ES" dirty="0"/>
              <a:t>Psoriasis de cuero cabelludo</a:t>
            </a:r>
            <a:br>
              <a:rPr lang="es-ES" dirty="0"/>
            </a:br>
            <a:endParaRPr lang="es-ES" dirty="0"/>
          </a:p>
        </p:txBody>
      </p:sp>
      <p:sp>
        <p:nvSpPr>
          <p:cNvPr id="3" name="Marcador de contenido 2">
            <a:extLst>
              <a:ext uri="{FF2B5EF4-FFF2-40B4-BE49-F238E27FC236}">
                <a16:creationId xmlns:a16="http://schemas.microsoft.com/office/drawing/2014/main" id="{5988DB54-6A5C-C983-7C4A-BFD30C0C763B}"/>
              </a:ext>
            </a:extLst>
          </p:cNvPr>
          <p:cNvSpPr>
            <a:spLocks noGrp="1"/>
          </p:cNvSpPr>
          <p:nvPr>
            <p:ph idx="1"/>
          </p:nvPr>
        </p:nvSpPr>
        <p:spPr>
          <a:xfrm>
            <a:off x="515772" y="1708561"/>
            <a:ext cx="3064072" cy="2867442"/>
          </a:xfrm>
        </p:spPr>
        <p:txBody>
          <a:bodyPr>
            <a:noAutofit/>
          </a:bodyPr>
          <a:lstStyle/>
          <a:p>
            <a:r>
              <a:rPr lang="es-ES_tradnl" sz="1800" dirty="0">
                <a:latin typeface="+mn-lt"/>
              </a:rPr>
              <a:t>El 50-80 % de los pacientes con psoriasis tiene afectación el cuero cabelludo.</a:t>
            </a:r>
            <a:endParaRPr lang="es-ES" sz="1800" dirty="0">
              <a:latin typeface="+mn-lt"/>
            </a:endParaRPr>
          </a:p>
          <a:p>
            <a:r>
              <a:rPr lang="es-ES" sz="1800" dirty="0">
                <a:latin typeface="+mn-lt"/>
              </a:rPr>
              <a:t>En otros, es la única manifestación de psoriasis.</a:t>
            </a:r>
          </a:p>
          <a:p>
            <a:r>
              <a:rPr lang="es-ES_tradnl" sz="1800" dirty="0">
                <a:latin typeface="+mn-lt"/>
                <a:cs typeface="Arial" panose="020B0604020202020204" pitchFamily="34" charset="0"/>
              </a:rPr>
              <a:t>Las placas rebasan el  límite de implantación capilar.</a:t>
            </a:r>
          </a:p>
          <a:p>
            <a:r>
              <a:rPr lang="es-ES_tradnl" sz="1800" dirty="0">
                <a:latin typeface="+mn-lt"/>
              </a:rPr>
              <a:t>Para muchos pacientes, es el aspecto más difícil de la enfermedad, debido a su visibilidad.</a:t>
            </a:r>
            <a:endParaRPr lang="es-ES_tradnl" sz="1800" baseline="30000" dirty="0">
              <a:latin typeface="+mn-lt"/>
            </a:endParaRPr>
          </a:p>
          <a:p>
            <a:endParaRPr lang="es-ES_tradnl" sz="1800" dirty="0">
              <a:latin typeface="+mn-lt"/>
              <a:cs typeface="Arial" panose="020B0604020202020204" pitchFamily="34" charset="0"/>
            </a:endParaRPr>
          </a:p>
          <a:p>
            <a:endParaRPr lang="es-ES" sz="1800" dirty="0">
              <a:latin typeface="+mn-lt"/>
            </a:endParaRPr>
          </a:p>
          <a:p>
            <a:endParaRPr lang="es-ES" sz="1800" dirty="0">
              <a:latin typeface="+mn-lt"/>
            </a:endParaRPr>
          </a:p>
        </p:txBody>
      </p:sp>
      <p:sp>
        <p:nvSpPr>
          <p:cNvPr id="4" name="Marcador de texto 3">
            <a:extLst>
              <a:ext uri="{FF2B5EF4-FFF2-40B4-BE49-F238E27FC236}">
                <a16:creationId xmlns:a16="http://schemas.microsoft.com/office/drawing/2014/main" id="{AD7167F8-4443-02E1-6302-DD5465816745}"/>
              </a:ext>
            </a:extLst>
          </p:cNvPr>
          <p:cNvSpPr>
            <a:spLocks noGrp="1"/>
          </p:cNvSpPr>
          <p:nvPr>
            <p:ph type="body" sz="quarter" idx="13"/>
          </p:nvPr>
        </p:nvSpPr>
        <p:spPr/>
        <p:txBody>
          <a:bodyPr/>
          <a:lstStyle/>
          <a:p>
            <a:endParaRPr lang="es-ES" dirty="0"/>
          </a:p>
        </p:txBody>
      </p:sp>
      <p:pic>
        <p:nvPicPr>
          <p:cNvPr id="8" name="Picture 2" descr="C:\Users\Mama\Desktop\Copia Seguridad Cris\Currículum\Cris\Fotos Derma\14. Psoriasis\Cisne Palao Miguel\IMG_2310.JPG">
            <a:extLst>
              <a:ext uri="{FF2B5EF4-FFF2-40B4-BE49-F238E27FC236}">
                <a16:creationId xmlns:a16="http://schemas.microsoft.com/office/drawing/2014/main" id="{6EBA2D60-87CD-448A-AF01-30D1BCA93BB4}"/>
              </a:ext>
            </a:extLst>
          </p:cNvPr>
          <p:cNvPicPr>
            <a:picLocks noChangeAspect="1" noChangeArrowheads="1"/>
          </p:cNvPicPr>
          <p:nvPr/>
        </p:nvPicPr>
        <p:blipFill>
          <a:blip r:embed="rId2" cstate="print"/>
          <a:srcRect/>
          <a:stretch>
            <a:fillRect/>
          </a:stretch>
        </p:blipFill>
        <p:spPr bwMode="auto">
          <a:xfrm rot="5400000">
            <a:off x="3389784" y="2054135"/>
            <a:ext cx="4446658" cy="3334871"/>
          </a:xfrm>
          <a:prstGeom prst="rect">
            <a:avLst/>
          </a:prstGeom>
          <a:noFill/>
        </p:spPr>
      </p:pic>
      <p:pic>
        <p:nvPicPr>
          <p:cNvPr id="9" name="Picture 3" descr="C:\Users\Mama\Desktop\Copia Seguridad Cris\Currículum\Cris\Fotos Derma\14. Psoriasis\Cisne Palao Miguel\IMG_3149.jpg">
            <a:extLst>
              <a:ext uri="{FF2B5EF4-FFF2-40B4-BE49-F238E27FC236}">
                <a16:creationId xmlns:a16="http://schemas.microsoft.com/office/drawing/2014/main" id="{0EFC3315-F83F-4FDC-8229-962FC53B7965}"/>
              </a:ext>
            </a:extLst>
          </p:cNvPr>
          <p:cNvPicPr>
            <a:picLocks noChangeAspect="1" noChangeArrowheads="1"/>
          </p:cNvPicPr>
          <p:nvPr/>
        </p:nvPicPr>
        <p:blipFill>
          <a:blip r:embed="rId3" cstate="print"/>
          <a:srcRect/>
          <a:stretch>
            <a:fillRect/>
          </a:stretch>
        </p:blipFill>
        <p:spPr bwMode="auto">
          <a:xfrm>
            <a:off x="7075066" y="1858847"/>
            <a:ext cx="4749528" cy="3562015"/>
          </a:xfrm>
          <a:prstGeom prst="rect">
            <a:avLst/>
          </a:prstGeom>
          <a:noFill/>
        </p:spPr>
      </p:pic>
    </p:spTree>
    <p:extLst>
      <p:ext uri="{BB962C8B-B14F-4D97-AF65-F5344CB8AC3E}">
        <p14:creationId xmlns:p14="http://schemas.microsoft.com/office/powerpoint/2010/main" val="2093690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A567F-6C73-65E2-D1D1-F0CB46850C7B}"/>
              </a:ext>
            </a:extLst>
          </p:cNvPr>
          <p:cNvSpPr>
            <a:spLocks noGrp="1"/>
          </p:cNvSpPr>
          <p:nvPr>
            <p:ph type="title"/>
          </p:nvPr>
        </p:nvSpPr>
        <p:spPr/>
        <p:txBody>
          <a:bodyPr>
            <a:normAutofit fontScale="90000"/>
          </a:bodyPr>
          <a:lstStyle/>
          <a:p>
            <a:r>
              <a:rPr lang="es-ES" dirty="0" err="1"/>
              <a:t>Sebopsoriasis</a:t>
            </a:r>
            <a:br>
              <a:rPr lang="es-ES" dirty="0"/>
            </a:br>
            <a:endParaRPr lang="es-ES" dirty="0"/>
          </a:p>
        </p:txBody>
      </p:sp>
      <p:sp>
        <p:nvSpPr>
          <p:cNvPr id="3" name="Marcador de contenido 2">
            <a:extLst>
              <a:ext uri="{FF2B5EF4-FFF2-40B4-BE49-F238E27FC236}">
                <a16:creationId xmlns:a16="http://schemas.microsoft.com/office/drawing/2014/main" id="{99B1551C-E85F-9C30-ADE6-6739778C0F3F}"/>
              </a:ext>
            </a:extLst>
          </p:cNvPr>
          <p:cNvSpPr>
            <a:spLocks noGrp="1"/>
          </p:cNvSpPr>
          <p:nvPr>
            <p:ph idx="1"/>
          </p:nvPr>
        </p:nvSpPr>
        <p:spPr>
          <a:xfrm>
            <a:off x="541056" y="1995279"/>
            <a:ext cx="4501207" cy="2867442"/>
          </a:xfrm>
        </p:spPr>
        <p:txBody>
          <a:bodyPr>
            <a:normAutofit/>
          </a:bodyPr>
          <a:lstStyle/>
          <a:p>
            <a:pPr algn="l" fontAlgn="base">
              <a:buFont typeface="Arial" panose="020B0604020202020204" pitchFamily="34" charset="0"/>
              <a:buChar char="•"/>
            </a:pPr>
            <a:r>
              <a:rPr lang="es-ES" b="0" i="0" dirty="0">
                <a:effectLst/>
                <a:latin typeface="Open Sans" panose="020B0606030504020204" pitchFamily="34" charset="0"/>
              </a:rPr>
              <a:t>En el mismo paciente coexisten psoriasis del cuero cabelludo o facial y dermatitis seborreica.</a:t>
            </a:r>
          </a:p>
          <a:p>
            <a:pPr algn="l" fontAlgn="base">
              <a:buFont typeface="Arial" panose="020B0604020202020204" pitchFamily="34" charset="0"/>
              <a:buChar char="•"/>
            </a:pPr>
            <a:r>
              <a:rPr lang="es-ES" b="0" i="0" dirty="0">
                <a:effectLst/>
                <a:latin typeface="Open Sans" panose="020B0606030504020204" pitchFamily="34" charset="0"/>
              </a:rPr>
              <a:t>Afecta el cuero cabelludo, la cara, las orejas y el pecho.</a:t>
            </a:r>
          </a:p>
          <a:p>
            <a:pPr algn="l" fontAlgn="base">
              <a:buFont typeface="Arial" panose="020B0604020202020204" pitchFamily="34" charset="0"/>
              <a:buChar char="•"/>
            </a:pPr>
            <a:r>
              <a:rPr lang="es-ES" b="0" i="0" dirty="0">
                <a:effectLst/>
                <a:latin typeface="Open Sans" panose="020B0606030504020204" pitchFamily="34" charset="0"/>
              </a:rPr>
              <a:t>Colonizado por </a:t>
            </a:r>
            <a:r>
              <a:rPr lang="es-ES" b="0" i="1" dirty="0" err="1">
                <a:effectLst/>
                <a:latin typeface="Open Sans" panose="020B0606030504020204" pitchFamily="34" charset="0"/>
              </a:rPr>
              <a:t>Malassezia</a:t>
            </a:r>
            <a:r>
              <a:rPr lang="es-ES" b="0" i="1" dirty="0">
                <a:effectLst/>
                <a:latin typeface="Open Sans" panose="020B0606030504020204" pitchFamily="34" charset="0"/>
              </a:rPr>
              <a:t> </a:t>
            </a:r>
            <a:r>
              <a:rPr lang="es-ES" b="0" i="1" dirty="0" err="1">
                <a:effectLst/>
                <a:latin typeface="Open Sans" panose="020B0606030504020204" pitchFamily="34" charset="0"/>
              </a:rPr>
              <a:t>Furfur</a:t>
            </a:r>
            <a:r>
              <a:rPr lang="es-ES" b="0" i="1" dirty="0">
                <a:effectLst/>
                <a:latin typeface="Open Sans" panose="020B0606030504020204" pitchFamily="34" charset="0"/>
              </a:rPr>
              <a:t>.</a:t>
            </a:r>
          </a:p>
          <a:p>
            <a:endParaRPr lang="es-ES" dirty="0"/>
          </a:p>
        </p:txBody>
      </p:sp>
      <p:sp>
        <p:nvSpPr>
          <p:cNvPr id="4" name="Marcador de texto 3">
            <a:extLst>
              <a:ext uri="{FF2B5EF4-FFF2-40B4-BE49-F238E27FC236}">
                <a16:creationId xmlns:a16="http://schemas.microsoft.com/office/drawing/2014/main" id="{36DC71F8-5DB6-0D8E-D159-1548566FE7B3}"/>
              </a:ext>
            </a:extLst>
          </p:cNvPr>
          <p:cNvSpPr>
            <a:spLocks noGrp="1"/>
          </p:cNvSpPr>
          <p:nvPr>
            <p:ph type="body" sz="quarter" idx="13"/>
          </p:nvPr>
        </p:nvSpPr>
        <p:spPr/>
        <p:txBody>
          <a:bodyPr/>
          <a:lstStyle/>
          <a:p>
            <a:endParaRPr lang="es-ES"/>
          </a:p>
        </p:txBody>
      </p:sp>
      <p:pic>
        <p:nvPicPr>
          <p:cNvPr id="14338" name="Picture 2" descr="Sebopsoriasis del cuero cabelludo">
            <a:extLst>
              <a:ext uri="{FF2B5EF4-FFF2-40B4-BE49-F238E27FC236}">
                <a16:creationId xmlns:a16="http://schemas.microsoft.com/office/drawing/2014/main" id="{C7927F2D-8450-CA0C-5E63-14AD9FD7A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565" y="1408611"/>
            <a:ext cx="4762656" cy="476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69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483862" y="1642175"/>
            <a:ext cx="6217553" cy="4658279"/>
          </a:xfrm>
        </p:spPr>
        <p:txBody>
          <a:bodyPr>
            <a:normAutofit/>
          </a:bodyPr>
          <a:lstStyle/>
          <a:p>
            <a:r>
              <a:rPr lang="es-ES" dirty="0"/>
              <a:t>La </a:t>
            </a:r>
            <a:r>
              <a:rPr lang="es-ES" b="1" dirty="0"/>
              <a:t>prevalencia España </a:t>
            </a:r>
            <a:r>
              <a:rPr lang="es-ES" dirty="0"/>
              <a:t>en adultos se estima en el 2,3%.</a:t>
            </a:r>
            <a:r>
              <a:rPr lang="es-ES" baseline="30000" dirty="0"/>
              <a:t>(1)</a:t>
            </a:r>
          </a:p>
          <a:p>
            <a:pPr lvl="1"/>
            <a:r>
              <a:rPr lang="es-ES" dirty="0"/>
              <a:t>Más de un millón de personas tienen psoriasis</a:t>
            </a:r>
          </a:p>
          <a:p>
            <a:r>
              <a:rPr lang="es-ES" dirty="0"/>
              <a:t>La prevalencia de la enfermedad aumenta con la edad. </a:t>
            </a:r>
          </a:p>
          <a:p>
            <a:pPr lvl="1"/>
            <a:r>
              <a:rPr lang="es-ES" dirty="0"/>
              <a:t>Dos picos de incidencia entre los 16 a los 22 y entre los 57 a los 60 años. </a:t>
            </a:r>
            <a:r>
              <a:rPr lang="es-ES" baseline="30000" dirty="0"/>
              <a:t>(2)</a:t>
            </a:r>
          </a:p>
          <a:p>
            <a:r>
              <a:rPr lang="es-ES" dirty="0"/>
              <a:t>Es más prevalente en varones, sin diferencias estadísticas por sexo.</a:t>
            </a:r>
          </a:p>
          <a:p>
            <a:r>
              <a:rPr lang="es-ES" dirty="0"/>
              <a:t>La prevalencia de la psoriasis no varía en España según el clima de la región estudiada. </a:t>
            </a:r>
          </a:p>
        </p:txBody>
      </p:sp>
      <p:sp>
        <p:nvSpPr>
          <p:cNvPr id="2" name="CuadroTexto 1">
            <a:extLst>
              <a:ext uri="{FF2B5EF4-FFF2-40B4-BE49-F238E27FC236}">
                <a16:creationId xmlns:a16="http://schemas.microsoft.com/office/drawing/2014/main" id="{397EA15E-96DB-CDA2-539C-27DCE283AF4D}"/>
              </a:ext>
            </a:extLst>
          </p:cNvPr>
          <p:cNvSpPr txBox="1"/>
          <p:nvPr/>
        </p:nvSpPr>
        <p:spPr>
          <a:xfrm>
            <a:off x="350195" y="6222630"/>
            <a:ext cx="10063459" cy="40011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Ferrándiz C, Carrascosa JM, Toro M. </a:t>
            </a: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Prevalence of Psoriasis in Spain in the Age of Biologics. </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Actas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Dermo-Sifiliográficas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Volume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105,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Issue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5, June 2014, Pages 504-509</a:t>
            </a: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World Health Organization. (‎2016)‎. Global report on psoriasis. World Health Organization. https://apps.who.int/iris/handle/10665/204417</a:t>
            </a:r>
            <a:endPar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CAF42632-ADD7-5D2D-55EF-877A779257A0}"/>
              </a:ext>
            </a:extLst>
          </p:cNvPr>
          <p:cNvPicPr>
            <a:picLocks noChangeAspect="1"/>
          </p:cNvPicPr>
          <p:nvPr/>
        </p:nvPicPr>
        <p:blipFill>
          <a:blip r:embed="rId2"/>
          <a:stretch>
            <a:fillRect/>
          </a:stretch>
        </p:blipFill>
        <p:spPr>
          <a:xfrm>
            <a:off x="7095064" y="1221611"/>
            <a:ext cx="4097867" cy="1974037"/>
          </a:xfrm>
          <a:prstGeom prst="rect">
            <a:avLst/>
          </a:prstGeom>
        </p:spPr>
      </p:pic>
      <p:pic>
        <p:nvPicPr>
          <p:cNvPr id="10" name="Imagen 9">
            <a:extLst>
              <a:ext uri="{FF2B5EF4-FFF2-40B4-BE49-F238E27FC236}">
                <a16:creationId xmlns:a16="http://schemas.microsoft.com/office/drawing/2014/main" id="{F52521D5-EC11-AF38-AD0F-E71E28F1F7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97799" y="3883865"/>
            <a:ext cx="3150454" cy="2338765"/>
          </a:xfrm>
          <a:prstGeom prst="rect">
            <a:avLst/>
          </a:prstGeom>
        </p:spPr>
      </p:pic>
      <p:sp>
        <p:nvSpPr>
          <p:cNvPr id="3" name="Marcador de texto 5">
            <a:extLst>
              <a:ext uri="{FF2B5EF4-FFF2-40B4-BE49-F238E27FC236}">
                <a16:creationId xmlns:a16="http://schemas.microsoft.com/office/drawing/2014/main" id="{7E516250-6149-A9E2-A136-CAE1CAFE83AD}"/>
              </a:ext>
            </a:extLst>
          </p:cNvPr>
          <p:cNvSpPr>
            <a:spLocks noGrp="1"/>
          </p:cNvSpPr>
          <p:nvPr>
            <p:ph type="body" sz="quarter" idx="13"/>
          </p:nvPr>
        </p:nvSpPr>
        <p:spPr>
          <a:xfrm>
            <a:off x="1702776" y="913101"/>
            <a:ext cx="8198216" cy="380711"/>
          </a:xfrm>
        </p:spPr>
        <p:txBody>
          <a:bodyPr/>
          <a:lstStyle/>
          <a:p>
            <a:r>
              <a:rPr lang="es-ES" dirty="0"/>
              <a:t>Prevalencia España</a:t>
            </a:r>
          </a:p>
        </p:txBody>
      </p:sp>
      <p:sp>
        <p:nvSpPr>
          <p:cNvPr id="6" name="TextBox 5">
            <a:extLst>
              <a:ext uri="{FF2B5EF4-FFF2-40B4-BE49-F238E27FC236}">
                <a16:creationId xmlns:a16="http://schemas.microsoft.com/office/drawing/2014/main" id="{8BAE6502-A197-7511-9B62-2ACD06C02230}"/>
              </a:ext>
            </a:extLst>
          </p:cNvPr>
          <p:cNvSpPr txBox="1"/>
          <p:nvPr/>
        </p:nvSpPr>
        <p:spPr>
          <a:xfrm>
            <a:off x="7095065" y="913101"/>
            <a:ext cx="4409871" cy="276999"/>
          </a:xfrm>
          <a:prstGeom prst="rect">
            <a:avLst/>
          </a:prstGeom>
          <a:noFill/>
        </p:spPr>
        <p:txBody>
          <a:bodyPr wrap="square" rtlCol="0">
            <a:spAutoFit/>
          </a:bodyPr>
          <a:lstStyle/>
          <a:p>
            <a:r>
              <a:rPr lang="es-ES" sz="1200" b="1" dirty="0"/>
              <a:t>Prevalencia de psoriasis según el sexo y los grupos de edad</a:t>
            </a:r>
            <a:endParaRPr lang="en-US" sz="1200" b="1" dirty="0"/>
          </a:p>
        </p:txBody>
      </p:sp>
      <p:sp>
        <p:nvSpPr>
          <p:cNvPr id="7" name="TextBox 6">
            <a:extLst>
              <a:ext uri="{FF2B5EF4-FFF2-40B4-BE49-F238E27FC236}">
                <a16:creationId xmlns:a16="http://schemas.microsoft.com/office/drawing/2014/main" id="{36138C4F-CD11-6092-12DD-08FC336037AA}"/>
              </a:ext>
            </a:extLst>
          </p:cNvPr>
          <p:cNvSpPr txBox="1"/>
          <p:nvPr/>
        </p:nvSpPr>
        <p:spPr>
          <a:xfrm>
            <a:off x="7095064" y="3380620"/>
            <a:ext cx="4409871" cy="461665"/>
          </a:xfrm>
          <a:prstGeom prst="rect">
            <a:avLst/>
          </a:prstGeom>
          <a:noFill/>
        </p:spPr>
        <p:txBody>
          <a:bodyPr wrap="square" rtlCol="0">
            <a:spAutoFit/>
          </a:bodyPr>
          <a:lstStyle/>
          <a:p>
            <a:r>
              <a:rPr lang="es-ES" sz="1200" b="1" dirty="0"/>
              <a:t>Prevalencia en las distintas comunidades autónomas y regiones geográficas agrupadas según las características climáticas</a:t>
            </a:r>
            <a:endParaRPr lang="en-US" sz="1200" b="1" dirty="0"/>
          </a:p>
        </p:txBody>
      </p:sp>
      <p:sp>
        <p:nvSpPr>
          <p:cNvPr id="13" name="Título 3">
            <a:extLst>
              <a:ext uri="{FF2B5EF4-FFF2-40B4-BE49-F238E27FC236}">
                <a16:creationId xmlns:a16="http://schemas.microsoft.com/office/drawing/2014/main" id="{7848EC55-E5EC-22E1-D52D-D783C4617987}"/>
              </a:ext>
            </a:extLst>
          </p:cNvPr>
          <p:cNvSpPr>
            <a:spLocks noGrp="1"/>
          </p:cNvSpPr>
          <p:nvPr>
            <p:ph type="title"/>
          </p:nvPr>
        </p:nvSpPr>
        <p:spPr>
          <a:xfrm>
            <a:off x="1702495" y="279603"/>
            <a:ext cx="8198217" cy="565035"/>
          </a:xfrm>
        </p:spPr>
        <p:txBody>
          <a:bodyPr/>
          <a:lstStyle/>
          <a:p>
            <a:r>
              <a:rPr lang="es-ES" dirty="0"/>
              <a:t>Epidemiología de la psoriasis</a:t>
            </a:r>
          </a:p>
        </p:txBody>
      </p:sp>
    </p:spTree>
    <p:extLst>
      <p:ext uri="{BB962C8B-B14F-4D97-AF65-F5344CB8AC3E}">
        <p14:creationId xmlns:p14="http://schemas.microsoft.com/office/powerpoint/2010/main" val="2376293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40A53-3D8D-F950-9196-A274B36E308A}"/>
              </a:ext>
            </a:extLst>
          </p:cNvPr>
          <p:cNvSpPr>
            <a:spLocks noGrp="1"/>
          </p:cNvSpPr>
          <p:nvPr>
            <p:ph type="title"/>
          </p:nvPr>
        </p:nvSpPr>
        <p:spPr/>
        <p:txBody>
          <a:bodyPr>
            <a:normAutofit fontScale="90000"/>
          </a:bodyPr>
          <a:lstStyle/>
          <a:p>
            <a:r>
              <a:rPr lang="es-ES" dirty="0"/>
              <a:t>Psoriasis </a:t>
            </a:r>
            <a:r>
              <a:rPr lang="es-ES" dirty="0" err="1"/>
              <a:t>palmoplantar</a:t>
            </a:r>
            <a:br>
              <a:rPr lang="es-ES" dirty="0"/>
            </a:br>
            <a:endParaRPr lang="es-ES" dirty="0"/>
          </a:p>
        </p:txBody>
      </p:sp>
      <p:sp>
        <p:nvSpPr>
          <p:cNvPr id="3" name="Marcador de contenido 2">
            <a:extLst>
              <a:ext uri="{FF2B5EF4-FFF2-40B4-BE49-F238E27FC236}">
                <a16:creationId xmlns:a16="http://schemas.microsoft.com/office/drawing/2014/main" id="{2AE79225-DCF3-7B36-66DC-C6F0D47D21D6}"/>
              </a:ext>
            </a:extLst>
          </p:cNvPr>
          <p:cNvSpPr>
            <a:spLocks noGrp="1"/>
          </p:cNvSpPr>
          <p:nvPr>
            <p:ph idx="1"/>
          </p:nvPr>
        </p:nvSpPr>
        <p:spPr>
          <a:xfrm>
            <a:off x="1036321" y="1826202"/>
            <a:ext cx="4632960" cy="4252381"/>
          </a:xfrm>
        </p:spPr>
        <p:txBody>
          <a:bodyPr>
            <a:normAutofit/>
          </a:bodyPr>
          <a:lstStyle/>
          <a:p>
            <a:pPr algn="l" fontAlgn="base">
              <a:buFont typeface="Arial" panose="020B0604020202020204" pitchFamily="34" charset="0"/>
              <a:buChar char="•"/>
            </a:pPr>
            <a:r>
              <a:rPr lang="es-ES" dirty="0">
                <a:latin typeface="Open Sans" panose="020B0606030504020204" pitchFamily="34" charset="0"/>
              </a:rPr>
              <a:t>Placas </a:t>
            </a:r>
            <a:r>
              <a:rPr lang="es-ES" dirty="0" err="1">
                <a:latin typeface="Open Sans" panose="020B0606030504020204" pitchFamily="34" charset="0"/>
              </a:rPr>
              <a:t>eritematodescamativas</a:t>
            </a:r>
            <a:r>
              <a:rPr lang="es-ES" dirty="0">
                <a:latin typeface="Open Sans" panose="020B0606030504020204" pitchFamily="34" charset="0"/>
              </a:rPr>
              <a:t> en eminencia tenar, dedos.</a:t>
            </a:r>
          </a:p>
          <a:p>
            <a:pPr algn="l" fontAlgn="base">
              <a:buFont typeface="Arial" panose="020B0604020202020204" pitchFamily="34" charset="0"/>
              <a:buChar char="•"/>
            </a:pPr>
            <a:r>
              <a:rPr lang="es-ES" dirty="0">
                <a:latin typeface="Open Sans" panose="020B0606030504020204" pitchFamily="34" charset="0"/>
              </a:rPr>
              <a:t>Fisuras dolorosas.</a:t>
            </a:r>
          </a:p>
          <a:p>
            <a:pPr algn="l" fontAlgn="base">
              <a:buFont typeface="Arial" panose="020B0604020202020204" pitchFamily="34" charset="0"/>
              <a:buChar char="•"/>
            </a:pPr>
            <a:r>
              <a:rPr lang="es-ES" dirty="0">
                <a:latin typeface="Open Sans" panose="020B0606030504020204" pitchFamily="34" charset="0"/>
              </a:rPr>
              <a:t>Esta forma frecuentemente se deriva a Dermatología por dolor y repercusión funcional.</a:t>
            </a:r>
            <a:endParaRPr lang="es-ES" dirty="0"/>
          </a:p>
        </p:txBody>
      </p:sp>
      <p:sp>
        <p:nvSpPr>
          <p:cNvPr id="4" name="Marcador de texto 3">
            <a:extLst>
              <a:ext uri="{FF2B5EF4-FFF2-40B4-BE49-F238E27FC236}">
                <a16:creationId xmlns:a16="http://schemas.microsoft.com/office/drawing/2014/main" id="{DADDE0F3-18DC-E7D7-AD9D-25759FB45A4C}"/>
              </a:ext>
            </a:extLst>
          </p:cNvPr>
          <p:cNvSpPr>
            <a:spLocks noGrp="1"/>
          </p:cNvSpPr>
          <p:nvPr>
            <p:ph type="body" sz="quarter" idx="13"/>
          </p:nvPr>
        </p:nvSpPr>
        <p:spPr/>
        <p:txBody>
          <a:bodyPr/>
          <a:lstStyle/>
          <a:p>
            <a:endParaRPr lang="es-ES"/>
          </a:p>
        </p:txBody>
      </p:sp>
      <p:pic>
        <p:nvPicPr>
          <p:cNvPr id="6" name="Imagen 5">
            <a:extLst>
              <a:ext uri="{FF2B5EF4-FFF2-40B4-BE49-F238E27FC236}">
                <a16:creationId xmlns:a16="http://schemas.microsoft.com/office/drawing/2014/main" id="{03ACF569-4679-4D09-87A5-119B7B9AA61F}"/>
              </a:ext>
            </a:extLst>
          </p:cNvPr>
          <p:cNvPicPr>
            <a:picLocks noChangeAspect="1"/>
          </p:cNvPicPr>
          <p:nvPr/>
        </p:nvPicPr>
        <p:blipFill>
          <a:blip r:embed="rId2"/>
          <a:stretch>
            <a:fillRect/>
          </a:stretch>
        </p:blipFill>
        <p:spPr>
          <a:xfrm>
            <a:off x="6993670" y="923211"/>
            <a:ext cx="4028445" cy="3021334"/>
          </a:xfrm>
          <a:prstGeom prst="rect">
            <a:avLst/>
          </a:prstGeom>
        </p:spPr>
      </p:pic>
      <p:pic>
        <p:nvPicPr>
          <p:cNvPr id="10" name="Imagen 9">
            <a:extLst>
              <a:ext uri="{FF2B5EF4-FFF2-40B4-BE49-F238E27FC236}">
                <a16:creationId xmlns:a16="http://schemas.microsoft.com/office/drawing/2014/main" id="{761AC9DB-C849-41AB-BC79-18A63994B35C}"/>
              </a:ext>
            </a:extLst>
          </p:cNvPr>
          <p:cNvPicPr>
            <a:picLocks noChangeAspect="1"/>
          </p:cNvPicPr>
          <p:nvPr/>
        </p:nvPicPr>
        <p:blipFill>
          <a:blip r:embed="rId3"/>
          <a:stretch>
            <a:fillRect/>
          </a:stretch>
        </p:blipFill>
        <p:spPr>
          <a:xfrm>
            <a:off x="7398762" y="3952392"/>
            <a:ext cx="3623353" cy="2717515"/>
          </a:xfrm>
          <a:prstGeom prst="rect">
            <a:avLst/>
          </a:prstGeom>
        </p:spPr>
      </p:pic>
    </p:spTree>
    <p:extLst>
      <p:ext uri="{BB962C8B-B14F-4D97-AF65-F5344CB8AC3E}">
        <p14:creationId xmlns:p14="http://schemas.microsoft.com/office/powerpoint/2010/main" val="4028098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5EA95-0228-4445-A483-9D9ABFB2A0FD}"/>
              </a:ext>
            </a:extLst>
          </p:cNvPr>
          <p:cNvSpPr>
            <a:spLocks noGrp="1"/>
          </p:cNvSpPr>
          <p:nvPr>
            <p:ph type="title"/>
          </p:nvPr>
        </p:nvSpPr>
        <p:spPr/>
        <p:txBody>
          <a:bodyPr>
            <a:normAutofit/>
          </a:bodyPr>
          <a:lstStyle/>
          <a:p>
            <a:r>
              <a:rPr lang="es-ES" dirty="0"/>
              <a:t>Psoriasis </a:t>
            </a:r>
            <a:r>
              <a:rPr lang="es-ES" dirty="0" err="1"/>
              <a:t>palmoplantar</a:t>
            </a:r>
            <a:endParaRPr lang="es-ES" dirty="0"/>
          </a:p>
        </p:txBody>
      </p:sp>
      <p:sp>
        <p:nvSpPr>
          <p:cNvPr id="3" name="Marcador de contenido 2">
            <a:extLst>
              <a:ext uri="{FF2B5EF4-FFF2-40B4-BE49-F238E27FC236}">
                <a16:creationId xmlns:a16="http://schemas.microsoft.com/office/drawing/2014/main" id="{73B09876-4958-4B85-906B-0235E88E9CA4}"/>
              </a:ext>
            </a:extLst>
          </p:cNvPr>
          <p:cNvSpPr>
            <a:spLocks noGrp="1"/>
          </p:cNvSpPr>
          <p:nvPr>
            <p:ph idx="1"/>
          </p:nvPr>
        </p:nvSpPr>
        <p:spPr/>
        <p:txBody>
          <a:bodyPr/>
          <a:lstStyle/>
          <a:p>
            <a:r>
              <a:rPr lang="es-ES" dirty="0">
                <a:latin typeface="Open Sans" panose="020B0606030504020204" pitchFamily="34" charset="0"/>
              </a:rPr>
              <a:t>Forma especial de psoriasis p-p.</a:t>
            </a:r>
          </a:p>
          <a:p>
            <a:r>
              <a:rPr lang="es-ES" dirty="0">
                <a:latin typeface="Open Sans" panose="020B0606030504020204" pitchFamily="34" charset="0"/>
              </a:rPr>
              <a:t>Pústulas en palmas y plantas.</a:t>
            </a:r>
          </a:p>
          <a:p>
            <a:r>
              <a:rPr lang="es-ES" dirty="0">
                <a:latin typeface="Open Sans" panose="020B0606030504020204" pitchFamily="34" charset="0"/>
              </a:rPr>
              <a:t>Dejan zonas fisuradas y dolorosas.</a:t>
            </a:r>
          </a:p>
          <a:p>
            <a:r>
              <a:rPr lang="es-ES" dirty="0">
                <a:latin typeface="Open Sans" panose="020B0606030504020204" pitchFamily="34" charset="0"/>
              </a:rPr>
              <a:t>Más frecuente en fumadores.</a:t>
            </a:r>
          </a:p>
          <a:p>
            <a:r>
              <a:rPr lang="es-ES" dirty="0">
                <a:latin typeface="Open Sans" panose="020B0606030504020204" pitchFamily="34" charset="0"/>
              </a:rPr>
              <a:t>Controversia sobre si es la misma entidad.</a:t>
            </a:r>
          </a:p>
          <a:p>
            <a:endParaRPr lang="es-ES" dirty="0"/>
          </a:p>
        </p:txBody>
      </p:sp>
      <p:sp>
        <p:nvSpPr>
          <p:cNvPr id="4" name="Marcador de texto 3">
            <a:extLst>
              <a:ext uri="{FF2B5EF4-FFF2-40B4-BE49-F238E27FC236}">
                <a16:creationId xmlns:a16="http://schemas.microsoft.com/office/drawing/2014/main" id="{E75184F2-D9CA-4618-98B8-544BAAF40944}"/>
              </a:ext>
            </a:extLst>
          </p:cNvPr>
          <p:cNvSpPr>
            <a:spLocks noGrp="1"/>
          </p:cNvSpPr>
          <p:nvPr>
            <p:ph type="body" sz="quarter" idx="13"/>
          </p:nvPr>
        </p:nvSpPr>
        <p:spPr/>
        <p:txBody>
          <a:bodyPr/>
          <a:lstStyle/>
          <a:p>
            <a:endParaRPr lang="es-ES"/>
          </a:p>
        </p:txBody>
      </p:sp>
      <p:pic>
        <p:nvPicPr>
          <p:cNvPr id="6" name="Imagen 5">
            <a:extLst>
              <a:ext uri="{FF2B5EF4-FFF2-40B4-BE49-F238E27FC236}">
                <a16:creationId xmlns:a16="http://schemas.microsoft.com/office/drawing/2014/main" id="{DB431ED3-F50F-4B8C-8D32-1590C4408D55}"/>
              </a:ext>
            </a:extLst>
          </p:cNvPr>
          <p:cNvPicPr>
            <a:picLocks noChangeAspect="1"/>
          </p:cNvPicPr>
          <p:nvPr/>
        </p:nvPicPr>
        <p:blipFill>
          <a:blip r:embed="rId2"/>
          <a:stretch>
            <a:fillRect/>
          </a:stretch>
        </p:blipFill>
        <p:spPr>
          <a:xfrm>
            <a:off x="6554913" y="1821094"/>
            <a:ext cx="4287748" cy="3215811"/>
          </a:xfrm>
          <a:prstGeom prst="rect">
            <a:avLst/>
          </a:prstGeom>
        </p:spPr>
      </p:pic>
    </p:spTree>
    <p:extLst>
      <p:ext uri="{BB962C8B-B14F-4D97-AF65-F5344CB8AC3E}">
        <p14:creationId xmlns:p14="http://schemas.microsoft.com/office/powerpoint/2010/main" val="289777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AD731-BA17-0910-3EC9-CCE0D2F479E8}"/>
              </a:ext>
            </a:extLst>
          </p:cNvPr>
          <p:cNvSpPr>
            <a:spLocks noGrp="1"/>
          </p:cNvSpPr>
          <p:nvPr>
            <p:ph type="title"/>
          </p:nvPr>
        </p:nvSpPr>
        <p:spPr/>
        <p:txBody>
          <a:bodyPr>
            <a:normAutofit fontScale="90000"/>
          </a:bodyPr>
          <a:lstStyle/>
          <a:p>
            <a:r>
              <a:rPr lang="es-ES" dirty="0"/>
              <a:t>Psoriasis ungueal</a:t>
            </a:r>
            <a:br>
              <a:rPr lang="es-ES" dirty="0"/>
            </a:br>
            <a:endParaRPr lang="es-ES" dirty="0"/>
          </a:p>
        </p:txBody>
      </p:sp>
      <p:sp>
        <p:nvSpPr>
          <p:cNvPr id="3" name="Marcador de contenido 2">
            <a:extLst>
              <a:ext uri="{FF2B5EF4-FFF2-40B4-BE49-F238E27FC236}">
                <a16:creationId xmlns:a16="http://schemas.microsoft.com/office/drawing/2014/main" id="{D19AD44F-29C4-7EAB-FE1E-D6501475D43E}"/>
              </a:ext>
            </a:extLst>
          </p:cNvPr>
          <p:cNvSpPr>
            <a:spLocks noGrp="1"/>
          </p:cNvSpPr>
          <p:nvPr>
            <p:ph idx="1"/>
          </p:nvPr>
        </p:nvSpPr>
        <p:spPr>
          <a:xfrm>
            <a:off x="160515" y="1991277"/>
            <a:ext cx="5554944" cy="2867442"/>
          </a:xfrm>
        </p:spPr>
        <p:txBody>
          <a:bodyPr>
            <a:noAutofit/>
          </a:bodyPr>
          <a:lstStyle/>
          <a:p>
            <a:pPr>
              <a:buClr>
                <a:schemeClr val="tx1">
                  <a:lumMod val="50000"/>
                  <a:lumOff val="50000"/>
                </a:schemeClr>
              </a:buClr>
            </a:pPr>
            <a:r>
              <a:rPr lang="es-ES_tradnl" dirty="0">
                <a:latin typeface="+mn-lt"/>
              </a:rPr>
              <a:t>El 45 % de las personas con psoriasis tienen afectadas las uñas de las manos, y el 35 %, las de los pies.</a:t>
            </a:r>
          </a:p>
          <a:p>
            <a:pPr>
              <a:buClr>
                <a:schemeClr val="tx1">
                  <a:lumMod val="50000"/>
                  <a:lumOff val="50000"/>
                </a:schemeClr>
              </a:buClr>
            </a:pPr>
            <a:r>
              <a:rPr lang="es-ES_tradnl" dirty="0">
                <a:latin typeface="+mn-lt"/>
              </a:rPr>
              <a:t>Manifestaciones más frecuentes:</a:t>
            </a:r>
          </a:p>
          <a:p>
            <a:pPr lvl="1">
              <a:spcBef>
                <a:spcPts val="600"/>
              </a:spcBef>
              <a:buClr>
                <a:schemeClr val="tx1">
                  <a:lumMod val="50000"/>
                  <a:lumOff val="50000"/>
                </a:schemeClr>
              </a:buClr>
            </a:pPr>
            <a:r>
              <a:rPr lang="es-ES_tradnl" dirty="0">
                <a:latin typeface="+mn-lt"/>
              </a:rPr>
              <a:t>Piqueteado ungueal</a:t>
            </a:r>
          </a:p>
          <a:p>
            <a:pPr lvl="1">
              <a:spcBef>
                <a:spcPts val="600"/>
              </a:spcBef>
              <a:buClr>
                <a:schemeClr val="tx1">
                  <a:lumMod val="50000"/>
                  <a:lumOff val="50000"/>
                </a:schemeClr>
              </a:buClr>
            </a:pPr>
            <a:r>
              <a:rPr lang="es-ES_tradnl" dirty="0">
                <a:latin typeface="+mn-lt"/>
              </a:rPr>
              <a:t>Mancha de aceite</a:t>
            </a:r>
          </a:p>
          <a:p>
            <a:pPr lvl="1">
              <a:spcBef>
                <a:spcPts val="600"/>
              </a:spcBef>
              <a:buClr>
                <a:schemeClr val="tx1">
                  <a:lumMod val="50000"/>
                  <a:lumOff val="50000"/>
                </a:schemeClr>
              </a:buClr>
            </a:pPr>
            <a:r>
              <a:rPr lang="es-ES_tradnl" dirty="0" err="1">
                <a:latin typeface="+mn-lt"/>
              </a:rPr>
              <a:t>Onicolisis</a:t>
            </a:r>
            <a:r>
              <a:rPr lang="es-ES_tradnl" dirty="0">
                <a:latin typeface="+mn-lt"/>
              </a:rPr>
              <a:t>: separación de la uña del lecho ungueal</a:t>
            </a:r>
          </a:p>
          <a:p>
            <a:pPr lvl="1">
              <a:spcBef>
                <a:spcPts val="600"/>
              </a:spcBef>
              <a:buClr>
                <a:schemeClr val="tx1">
                  <a:lumMod val="50000"/>
                  <a:lumOff val="50000"/>
                </a:schemeClr>
              </a:buClr>
            </a:pPr>
            <a:r>
              <a:rPr lang="es-ES_tradnl" dirty="0">
                <a:latin typeface="+mn-lt"/>
              </a:rPr>
              <a:t>Hiperqueratosis subungueal</a:t>
            </a:r>
          </a:p>
          <a:p>
            <a:pPr algn="l" fontAlgn="base">
              <a:buFont typeface="Arial" panose="020B0604020202020204" pitchFamily="34" charset="0"/>
              <a:buChar char="•"/>
            </a:pPr>
            <a:r>
              <a:rPr lang="es-ES" dirty="0">
                <a:latin typeface="+mn-lt"/>
              </a:rPr>
              <a:t>Más del 70 % de los casos de</a:t>
            </a:r>
            <a:r>
              <a:rPr lang="es-ES" b="0" i="0" dirty="0">
                <a:effectLst/>
                <a:latin typeface="+mn-lt"/>
              </a:rPr>
              <a:t> artritis psoriásica presentan afectación ungueal.</a:t>
            </a:r>
            <a:endParaRPr lang="es-ES" dirty="0">
              <a:latin typeface="+mn-lt"/>
            </a:endParaRPr>
          </a:p>
        </p:txBody>
      </p:sp>
      <p:sp>
        <p:nvSpPr>
          <p:cNvPr id="4" name="Marcador de texto 3">
            <a:extLst>
              <a:ext uri="{FF2B5EF4-FFF2-40B4-BE49-F238E27FC236}">
                <a16:creationId xmlns:a16="http://schemas.microsoft.com/office/drawing/2014/main" id="{495F9EC9-CFDB-0ABB-77B9-DB579D8B0B4D}"/>
              </a:ext>
            </a:extLst>
          </p:cNvPr>
          <p:cNvSpPr>
            <a:spLocks noGrp="1"/>
          </p:cNvSpPr>
          <p:nvPr>
            <p:ph type="body" sz="quarter" idx="13"/>
          </p:nvPr>
        </p:nvSpPr>
        <p:spPr/>
        <p:txBody>
          <a:bodyPr/>
          <a:lstStyle/>
          <a:p>
            <a:endParaRPr lang="es-ES"/>
          </a:p>
        </p:txBody>
      </p:sp>
      <p:pic>
        <p:nvPicPr>
          <p:cNvPr id="6" name="9 Marcador de contenido">
            <a:extLst>
              <a:ext uri="{FF2B5EF4-FFF2-40B4-BE49-F238E27FC236}">
                <a16:creationId xmlns:a16="http://schemas.microsoft.com/office/drawing/2014/main" id="{B258E90D-1C74-4535-89D3-A74FC5BA5529}"/>
              </a:ext>
            </a:extLst>
          </p:cNvPr>
          <p:cNvPicPr>
            <a:picLocks noChangeAspect="1"/>
          </p:cNvPicPr>
          <p:nvPr/>
        </p:nvPicPr>
        <p:blipFill>
          <a:blip r:embed="rId2"/>
          <a:srcRect/>
          <a:stretch>
            <a:fillRect/>
          </a:stretch>
        </p:blipFill>
        <p:spPr bwMode="auto">
          <a:xfrm>
            <a:off x="5570103" y="1478136"/>
            <a:ext cx="3863578" cy="2999703"/>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5C0D3351-FA2B-4E83-B001-D0D1CDF88925}"/>
              </a:ext>
            </a:extLst>
          </p:cNvPr>
          <p:cNvPicPr>
            <a:picLocks noChangeAspect="1" noChangeArrowheads="1"/>
          </p:cNvPicPr>
          <p:nvPr/>
        </p:nvPicPr>
        <p:blipFill>
          <a:blip r:embed="rId3"/>
          <a:srcRect/>
          <a:stretch>
            <a:fillRect/>
          </a:stretch>
        </p:blipFill>
        <p:spPr bwMode="auto">
          <a:xfrm>
            <a:off x="9433681" y="1478136"/>
            <a:ext cx="2547557" cy="2854732"/>
          </a:xfrm>
          <a:prstGeom prst="rect">
            <a:avLst/>
          </a:prstGeom>
          <a:noFill/>
          <a:ln w="9525">
            <a:noFill/>
            <a:miter lim="800000"/>
            <a:headEnd/>
            <a:tailEnd/>
          </a:ln>
        </p:spPr>
      </p:pic>
      <p:pic>
        <p:nvPicPr>
          <p:cNvPr id="8" name="Picture 2" descr="C:\Users\Mama\Desktop\Copia Seguridad Cris\Currículum\Cris\Fotos Derma\Ambulatorio\diaz lainez marta del angel\20150316_171605.jpg">
            <a:extLst>
              <a:ext uri="{FF2B5EF4-FFF2-40B4-BE49-F238E27FC236}">
                <a16:creationId xmlns:a16="http://schemas.microsoft.com/office/drawing/2014/main" id="{40866883-A64C-4B03-B39E-FA189EF22F0C}"/>
              </a:ext>
            </a:extLst>
          </p:cNvPr>
          <p:cNvPicPr>
            <a:picLocks noChangeAspect="1" noChangeArrowheads="1"/>
          </p:cNvPicPr>
          <p:nvPr/>
        </p:nvPicPr>
        <p:blipFill>
          <a:blip r:embed="rId4" cstate="print"/>
          <a:srcRect/>
          <a:stretch>
            <a:fillRect/>
          </a:stretch>
        </p:blipFill>
        <p:spPr bwMode="auto">
          <a:xfrm>
            <a:off x="7092340" y="4062639"/>
            <a:ext cx="3512017" cy="2634449"/>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55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EB04C-B462-4C41-9584-92EFB3DBE4A4}"/>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404F71FC-8F80-4C77-ABA0-838CABEA8AF3}"/>
              </a:ext>
            </a:extLst>
          </p:cNvPr>
          <p:cNvSpPr>
            <a:spLocks noGrp="1"/>
          </p:cNvSpPr>
          <p:nvPr>
            <p:ph type="body" idx="1"/>
          </p:nvPr>
        </p:nvSpPr>
        <p:spPr/>
        <p:txBody>
          <a:bodyPr/>
          <a:lstStyle/>
          <a:p>
            <a:endParaRPr lang="es-ES" dirty="0"/>
          </a:p>
        </p:txBody>
      </p:sp>
      <p:pic>
        <p:nvPicPr>
          <p:cNvPr id="5" name="Imagen 4">
            <a:extLst>
              <a:ext uri="{FF2B5EF4-FFF2-40B4-BE49-F238E27FC236}">
                <a16:creationId xmlns:a16="http://schemas.microsoft.com/office/drawing/2014/main" id="{F1C1393F-3C12-4011-80C8-2D024283398F}"/>
              </a:ext>
            </a:extLst>
          </p:cNvPr>
          <p:cNvPicPr>
            <a:picLocks noChangeAspect="1"/>
          </p:cNvPicPr>
          <p:nvPr/>
        </p:nvPicPr>
        <p:blipFill>
          <a:blip r:embed="rId2"/>
          <a:stretch>
            <a:fillRect/>
          </a:stretch>
        </p:blipFill>
        <p:spPr>
          <a:xfrm>
            <a:off x="901307" y="1692043"/>
            <a:ext cx="5118528" cy="3838896"/>
          </a:xfrm>
          <a:prstGeom prst="rect">
            <a:avLst/>
          </a:prstGeom>
        </p:spPr>
      </p:pic>
      <p:pic>
        <p:nvPicPr>
          <p:cNvPr id="6" name="Picture 5">
            <a:extLst>
              <a:ext uri="{FF2B5EF4-FFF2-40B4-BE49-F238E27FC236}">
                <a16:creationId xmlns:a16="http://schemas.microsoft.com/office/drawing/2014/main" id="{5AA0782C-F3C1-4F86-84FF-906F9D36F22D}"/>
              </a:ext>
            </a:extLst>
          </p:cNvPr>
          <p:cNvPicPr>
            <a:picLocks noChangeAspect="1" noChangeArrowheads="1"/>
          </p:cNvPicPr>
          <p:nvPr/>
        </p:nvPicPr>
        <p:blipFill>
          <a:blip r:embed="rId3"/>
          <a:srcRect/>
          <a:stretch>
            <a:fillRect/>
          </a:stretch>
        </p:blipFill>
        <p:spPr bwMode="auto">
          <a:xfrm>
            <a:off x="6698483" y="2229492"/>
            <a:ext cx="4989581" cy="2763998"/>
          </a:xfrm>
          <a:prstGeom prst="rect">
            <a:avLst/>
          </a:prstGeom>
          <a:noFill/>
          <a:ln w="9525">
            <a:noFill/>
            <a:miter lim="800000"/>
            <a:headEnd/>
            <a:tailEnd/>
          </a:ln>
        </p:spPr>
      </p:pic>
    </p:spTree>
    <p:extLst>
      <p:ext uri="{BB962C8B-B14F-4D97-AF65-F5344CB8AC3E}">
        <p14:creationId xmlns:p14="http://schemas.microsoft.com/office/powerpoint/2010/main" val="323604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DB1DE-0CC5-12CD-C61E-56D35C839FC6}"/>
              </a:ext>
            </a:extLst>
          </p:cNvPr>
          <p:cNvSpPr>
            <a:spLocks noGrp="1"/>
          </p:cNvSpPr>
          <p:nvPr>
            <p:ph type="title"/>
          </p:nvPr>
        </p:nvSpPr>
        <p:spPr/>
        <p:txBody>
          <a:bodyPr>
            <a:normAutofit fontScale="90000"/>
          </a:bodyPr>
          <a:lstStyle/>
          <a:p>
            <a:r>
              <a:rPr lang="es-ES" dirty="0"/>
              <a:t>Psoriasis </a:t>
            </a:r>
            <a:r>
              <a:rPr lang="es-ES" dirty="0" err="1"/>
              <a:t>eritrodérmica</a:t>
            </a:r>
            <a:br>
              <a:rPr lang="es-ES" dirty="0"/>
            </a:br>
            <a:endParaRPr lang="es-ES" dirty="0"/>
          </a:p>
        </p:txBody>
      </p:sp>
      <p:sp>
        <p:nvSpPr>
          <p:cNvPr id="3" name="Marcador de contenido 2">
            <a:extLst>
              <a:ext uri="{FF2B5EF4-FFF2-40B4-BE49-F238E27FC236}">
                <a16:creationId xmlns:a16="http://schemas.microsoft.com/office/drawing/2014/main" id="{0384A428-0D86-5BD1-8EFA-1DF307A3C12A}"/>
              </a:ext>
            </a:extLst>
          </p:cNvPr>
          <p:cNvSpPr>
            <a:spLocks noGrp="1"/>
          </p:cNvSpPr>
          <p:nvPr>
            <p:ph idx="1"/>
          </p:nvPr>
        </p:nvSpPr>
        <p:spPr>
          <a:xfrm>
            <a:off x="137601" y="2143892"/>
            <a:ext cx="5354647" cy="2867442"/>
          </a:xfrm>
        </p:spPr>
        <p:txBody>
          <a:bodyPr>
            <a:normAutofit fontScale="85000" lnSpcReduction="10000"/>
          </a:bodyPr>
          <a:lstStyle/>
          <a:p>
            <a:pPr algn="l" fontAlgn="base">
              <a:buFont typeface="Arial" panose="020B0604020202020204" pitchFamily="34" charset="0"/>
              <a:buChar char="•"/>
            </a:pPr>
            <a:r>
              <a:rPr lang="es-ES" dirty="0">
                <a:latin typeface="Open Sans" panose="020B0606030504020204" pitchFamily="34" charset="0"/>
              </a:rPr>
              <a:t>Poco frecuente pero grave.</a:t>
            </a:r>
          </a:p>
          <a:p>
            <a:pPr algn="l" fontAlgn="base">
              <a:buFont typeface="Arial" panose="020B0604020202020204" pitchFamily="34" charset="0"/>
              <a:buChar char="•"/>
            </a:pPr>
            <a:r>
              <a:rPr lang="es-ES" b="0" i="0" dirty="0">
                <a:effectLst/>
                <a:latin typeface="Open Sans" panose="020B0606030504020204" pitchFamily="34" charset="0"/>
              </a:rPr>
              <a:t>Placas </a:t>
            </a:r>
            <a:r>
              <a:rPr lang="es-ES" b="0" i="0" dirty="0" err="1">
                <a:effectLst/>
                <a:latin typeface="Open Sans" panose="020B0606030504020204" pitchFamily="34" charset="0"/>
              </a:rPr>
              <a:t>eritematodescamativas</a:t>
            </a:r>
            <a:r>
              <a:rPr lang="es-ES" b="0" i="0" dirty="0">
                <a:effectLst/>
                <a:latin typeface="Open Sans" panose="020B0606030504020204" pitchFamily="34" charset="0"/>
              </a:rPr>
              <a:t> que cubren &gt;90 % de la superficie corporal.</a:t>
            </a:r>
          </a:p>
          <a:p>
            <a:pPr algn="l" fontAlgn="base">
              <a:buFont typeface="Arial" panose="020B0604020202020204" pitchFamily="34" charset="0"/>
              <a:buChar char="•"/>
            </a:pPr>
            <a:r>
              <a:rPr lang="es-ES" b="0" i="0" dirty="0">
                <a:effectLst/>
                <a:latin typeface="Open Sans" panose="020B0606030504020204" pitchFamily="34" charset="0"/>
              </a:rPr>
              <a:t>A veces precedida por otra forma de psoriasis.</a:t>
            </a:r>
          </a:p>
          <a:p>
            <a:pPr algn="l" fontAlgn="base">
              <a:buFont typeface="Arial" panose="020B0604020202020204" pitchFamily="34" charset="0"/>
              <a:buChar char="•"/>
            </a:pPr>
            <a:r>
              <a:rPr lang="es-ES" b="0" i="0" dirty="0">
                <a:effectLst/>
                <a:latin typeface="Open Sans" panose="020B0606030504020204" pitchFamily="34" charset="0"/>
              </a:rPr>
              <a:t>Puede presentarse de forma aguda, con clínica similar a un gran quemado, en cuyo caso es una urgencia dermatológica.</a:t>
            </a:r>
            <a:endParaRPr lang="es-ES" dirty="0"/>
          </a:p>
        </p:txBody>
      </p:sp>
      <p:sp>
        <p:nvSpPr>
          <p:cNvPr id="4" name="Marcador de texto 3">
            <a:extLst>
              <a:ext uri="{FF2B5EF4-FFF2-40B4-BE49-F238E27FC236}">
                <a16:creationId xmlns:a16="http://schemas.microsoft.com/office/drawing/2014/main" id="{BA9D9231-8D21-C9CB-CE74-C5349BB7EB83}"/>
              </a:ext>
            </a:extLst>
          </p:cNvPr>
          <p:cNvSpPr>
            <a:spLocks noGrp="1"/>
          </p:cNvSpPr>
          <p:nvPr>
            <p:ph type="body" sz="quarter" idx="13"/>
          </p:nvPr>
        </p:nvSpPr>
        <p:spPr/>
        <p:txBody>
          <a:bodyPr/>
          <a:lstStyle/>
          <a:p>
            <a:endParaRPr lang="es-ES"/>
          </a:p>
        </p:txBody>
      </p:sp>
      <p:pic>
        <p:nvPicPr>
          <p:cNvPr id="6" name="Picture 2" descr="C:\Users\Mama\Desktop\Copia Seguridad Cris\Currículum\Cris\Fotos Derma\14. Psoriasis\Sobaru Eleonora\IMG_5327.jpg">
            <a:extLst>
              <a:ext uri="{FF2B5EF4-FFF2-40B4-BE49-F238E27FC236}">
                <a16:creationId xmlns:a16="http://schemas.microsoft.com/office/drawing/2014/main" id="{7E62B3F8-8AAD-4B66-8E6A-F94B8FB3902F}"/>
              </a:ext>
            </a:extLst>
          </p:cNvPr>
          <p:cNvPicPr>
            <a:picLocks noChangeAspect="1" noChangeArrowheads="1"/>
          </p:cNvPicPr>
          <p:nvPr/>
        </p:nvPicPr>
        <p:blipFill>
          <a:blip r:embed="rId2" cstate="print"/>
          <a:srcRect/>
          <a:stretch>
            <a:fillRect/>
          </a:stretch>
        </p:blipFill>
        <p:spPr bwMode="auto">
          <a:xfrm>
            <a:off x="7091568" y="913101"/>
            <a:ext cx="3840142" cy="2880000"/>
          </a:xfrm>
          <a:prstGeom prst="rect">
            <a:avLst/>
          </a:prstGeom>
          <a:noFill/>
        </p:spPr>
      </p:pic>
      <p:pic>
        <p:nvPicPr>
          <p:cNvPr id="7" name="Picture 3" descr="C:\Users\Mama\Desktop\Copia Seguridad Cris\Currículum\Cris\Fotos Derma\14. Psoriasis\Sobaru Eleonora\IMG_5330.jpg">
            <a:extLst>
              <a:ext uri="{FF2B5EF4-FFF2-40B4-BE49-F238E27FC236}">
                <a16:creationId xmlns:a16="http://schemas.microsoft.com/office/drawing/2014/main" id="{60BA86F2-8E0B-4303-9398-4776926C3B97}"/>
              </a:ext>
            </a:extLst>
          </p:cNvPr>
          <p:cNvPicPr>
            <a:picLocks noChangeAspect="1" noChangeArrowheads="1"/>
          </p:cNvPicPr>
          <p:nvPr/>
        </p:nvPicPr>
        <p:blipFill>
          <a:blip r:embed="rId3" cstate="print"/>
          <a:srcRect/>
          <a:stretch>
            <a:fillRect/>
          </a:stretch>
        </p:blipFill>
        <p:spPr bwMode="auto">
          <a:xfrm>
            <a:off x="5728553" y="3793101"/>
            <a:ext cx="3487365" cy="2615427"/>
          </a:xfrm>
          <a:prstGeom prst="rect">
            <a:avLst/>
          </a:prstGeom>
          <a:noFill/>
        </p:spPr>
      </p:pic>
      <p:pic>
        <p:nvPicPr>
          <p:cNvPr id="8" name="Picture 4" descr="C:\Users\Mama\Desktop\Copia Seguridad Cris\Currículum\Cris\Fotos Derma\14. Psoriasis\Sobaru Eleonora\IMG_5328.jpg">
            <a:extLst>
              <a:ext uri="{FF2B5EF4-FFF2-40B4-BE49-F238E27FC236}">
                <a16:creationId xmlns:a16="http://schemas.microsoft.com/office/drawing/2014/main" id="{02D3606B-2E90-4240-BF5A-9934137CC8E1}"/>
              </a:ext>
            </a:extLst>
          </p:cNvPr>
          <p:cNvPicPr>
            <a:picLocks noChangeAspect="1" noChangeArrowheads="1"/>
          </p:cNvPicPr>
          <p:nvPr/>
        </p:nvPicPr>
        <p:blipFill>
          <a:blip r:embed="rId4" cstate="print"/>
          <a:srcRect/>
          <a:stretch>
            <a:fillRect/>
          </a:stretch>
        </p:blipFill>
        <p:spPr bwMode="auto">
          <a:xfrm rot="5400000">
            <a:off x="9456583" y="4059773"/>
            <a:ext cx="2969260" cy="2226863"/>
          </a:xfrm>
          <a:prstGeom prst="rect">
            <a:avLst/>
          </a:prstGeom>
          <a:noFill/>
        </p:spPr>
      </p:pic>
    </p:spTree>
    <p:extLst>
      <p:ext uri="{BB962C8B-B14F-4D97-AF65-F5344CB8AC3E}">
        <p14:creationId xmlns:p14="http://schemas.microsoft.com/office/powerpoint/2010/main" val="1468965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7C391-C13A-10F1-508C-5B679B6E6890}"/>
              </a:ext>
            </a:extLst>
          </p:cNvPr>
          <p:cNvSpPr>
            <a:spLocks noGrp="1"/>
          </p:cNvSpPr>
          <p:nvPr>
            <p:ph type="title"/>
          </p:nvPr>
        </p:nvSpPr>
        <p:spPr>
          <a:xfrm>
            <a:off x="1543965" y="503725"/>
            <a:ext cx="5817206" cy="565035"/>
          </a:xfrm>
        </p:spPr>
        <p:txBody>
          <a:bodyPr>
            <a:normAutofit fontScale="90000"/>
          </a:bodyPr>
          <a:lstStyle/>
          <a:p>
            <a:r>
              <a:rPr lang="es-ES" dirty="0"/>
              <a:t>Psoriasis pustulosa generalizada</a:t>
            </a:r>
            <a:br>
              <a:rPr lang="es-ES" dirty="0"/>
            </a:br>
            <a:endParaRPr lang="es-ES" dirty="0"/>
          </a:p>
        </p:txBody>
      </p:sp>
      <p:sp>
        <p:nvSpPr>
          <p:cNvPr id="3" name="Marcador de contenido 2">
            <a:extLst>
              <a:ext uri="{FF2B5EF4-FFF2-40B4-BE49-F238E27FC236}">
                <a16:creationId xmlns:a16="http://schemas.microsoft.com/office/drawing/2014/main" id="{D189D019-69B4-5D33-380C-8B5B931065BF}"/>
              </a:ext>
            </a:extLst>
          </p:cNvPr>
          <p:cNvSpPr>
            <a:spLocks noGrp="1"/>
          </p:cNvSpPr>
          <p:nvPr>
            <p:ph idx="1"/>
          </p:nvPr>
        </p:nvSpPr>
        <p:spPr>
          <a:xfrm>
            <a:off x="426864" y="2603862"/>
            <a:ext cx="5554944" cy="3443807"/>
          </a:xfrm>
        </p:spPr>
        <p:txBody>
          <a:bodyPr/>
          <a:lstStyle/>
          <a:p>
            <a:r>
              <a:rPr lang="es-ES" dirty="0"/>
              <a:t>Pústulas estériles no foliculares.</a:t>
            </a:r>
          </a:p>
          <a:p>
            <a:r>
              <a:rPr lang="es-ES" dirty="0"/>
              <a:t>Urgencia médica.</a:t>
            </a:r>
          </a:p>
          <a:p>
            <a:r>
              <a:rPr lang="es-ES" dirty="0"/>
              <a:t>Derivar urgente a Dermatología o a Urgencias del hospital de referencia, según el estado general del paciente.</a:t>
            </a:r>
          </a:p>
        </p:txBody>
      </p:sp>
      <p:pic>
        <p:nvPicPr>
          <p:cNvPr id="20482" name="Picture 2" descr="Psoriasis pustulosa generalizada">
            <a:extLst>
              <a:ext uri="{FF2B5EF4-FFF2-40B4-BE49-F238E27FC236}">
                <a16:creationId xmlns:a16="http://schemas.microsoft.com/office/drawing/2014/main" id="{BF675A56-C49A-ACA2-1E73-0651A5E75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171" y="3139873"/>
            <a:ext cx="4116725" cy="308754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soriasis pustulosa generalizada">
            <a:extLst>
              <a:ext uri="{FF2B5EF4-FFF2-40B4-BE49-F238E27FC236}">
                <a16:creationId xmlns:a16="http://schemas.microsoft.com/office/drawing/2014/main" id="{08E1D808-B107-4585-7B84-A06D45684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720" y="69669"/>
            <a:ext cx="3305710" cy="4416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6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EBE01C2-63DF-6415-3A9A-7EC9FC53C523}"/>
              </a:ext>
            </a:extLst>
          </p:cNvPr>
          <p:cNvSpPr>
            <a:spLocks noGrp="1"/>
          </p:cNvSpPr>
          <p:nvPr>
            <p:ph type="title"/>
          </p:nvPr>
        </p:nvSpPr>
        <p:spPr/>
        <p:txBody>
          <a:bodyPr/>
          <a:lstStyle/>
          <a:p>
            <a:r>
              <a:rPr lang="es-ES" sz="3200" b="1" dirty="0">
                <a:solidFill>
                  <a:srgbClr val="006782"/>
                </a:solidFill>
                <a:latin typeface="Arial" panose="020B0604020202020204" pitchFamily="34" charset="0"/>
                <a:cs typeface="Arial" panose="020B0604020202020204" pitchFamily="34" charset="0"/>
              </a:rPr>
              <a:t>Diapositiva resumen </a:t>
            </a:r>
            <a:r>
              <a:rPr lang="es-ES" sz="3200" b="1" i="1" dirty="0" err="1">
                <a:solidFill>
                  <a:srgbClr val="006782"/>
                </a:solidFill>
                <a:latin typeface="Arial" panose="020B0604020202020204" pitchFamily="34" charset="0"/>
                <a:cs typeface="Arial" panose="020B0604020202020204" pitchFamily="34" charset="0"/>
              </a:rPr>
              <a:t>Slide</a:t>
            </a:r>
            <a:r>
              <a:rPr lang="es-ES" sz="3200" b="1" i="1" dirty="0">
                <a:solidFill>
                  <a:srgbClr val="006782"/>
                </a:solidFill>
                <a:latin typeface="Arial" panose="020B0604020202020204" pitchFamily="34" charset="0"/>
                <a:cs typeface="Arial" panose="020B0604020202020204" pitchFamily="34" charset="0"/>
              </a:rPr>
              <a:t> kit </a:t>
            </a:r>
            <a:r>
              <a:rPr lang="es-ES" sz="3200" b="1" dirty="0">
                <a:solidFill>
                  <a:srgbClr val="006782"/>
                </a:solidFill>
                <a:latin typeface="Arial" panose="020B0604020202020204" pitchFamily="34" charset="0"/>
                <a:cs typeface="Arial" panose="020B0604020202020204" pitchFamily="34" charset="0"/>
              </a:rPr>
              <a:t>3</a:t>
            </a:r>
            <a:endParaRPr lang="ca-ES" dirty="0"/>
          </a:p>
        </p:txBody>
      </p:sp>
      <p:sp>
        <p:nvSpPr>
          <p:cNvPr id="6" name="Marcador de contenido 5">
            <a:extLst>
              <a:ext uri="{FF2B5EF4-FFF2-40B4-BE49-F238E27FC236}">
                <a16:creationId xmlns:a16="http://schemas.microsoft.com/office/drawing/2014/main" id="{BCF1F42F-214D-ACFF-91D1-78A86C66452D}"/>
              </a:ext>
            </a:extLst>
          </p:cNvPr>
          <p:cNvSpPr>
            <a:spLocks noGrp="1"/>
          </p:cNvSpPr>
          <p:nvPr>
            <p:ph idx="1"/>
          </p:nvPr>
        </p:nvSpPr>
        <p:spPr>
          <a:xfrm>
            <a:off x="541056" y="1760060"/>
            <a:ext cx="11109605" cy="3483372"/>
          </a:xfrm>
        </p:spPr>
        <p:txBody>
          <a:bodyPr>
            <a:normAutofit fontScale="77500" lnSpcReduction="20000"/>
          </a:bodyPr>
          <a:lstStyle/>
          <a:p>
            <a:r>
              <a:rPr lang="es-ES" dirty="0"/>
              <a:t>Psoriasis vulgar: placas </a:t>
            </a:r>
            <a:r>
              <a:rPr lang="es-ES" dirty="0" err="1"/>
              <a:t>eritematodescamativas</a:t>
            </a:r>
            <a:r>
              <a:rPr lang="es-ES" dirty="0"/>
              <a:t>, bien delimitades, de tamaño variable.</a:t>
            </a:r>
          </a:p>
          <a:p>
            <a:r>
              <a:rPr lang="es-ES" dirty="0"/>
              <a:t>Prurito y clínica dolorosa variable, mayor en psoriasis </a:t>
            </a:r>
            <a:r>
              <a:rPr lang="es-ES" dirty="0" err="1"/>
              <a:t>palmoplantar</a:t>
            </a:r>
            <a:r>
              <a:rPr lang="es-ES" dirty="0"/>
              <a:t> y asociada a la aparición de fisuras.</a:t>
            </a:r>
          </a:p>
          <a:p>
            <a:r>
              <a:rPr lang="es-ES" dirty="0"/>
              <a:t>Localizaciones típicas: superficies de extensión de extremidades, codos y rodillas, cuero cabelludo, ombligo.</a:t>
            </a:r>
          </a:p>
          <a:p>
            <a:r>
              <a:rPr lang="es-ES" dirty="0"/>
              <a:t>Psoriasis </a:t>
            </a:r>
            <a:r>
              <a:rPr lang="es-ES" dirty="0" err="1"/>
              <a:t>guttata</a:t>
            </a:r>
            <a:r>
              <a:rPr lang="es-ES" dirty="0"/>
              <a:t>: placas eruptivas de menor tamaño, con frecuencia tras faringoamigdalitis.</a:t>
            </a:r>
          </a:p>
          <a:p>
            <a:r>
              <a:rPr lang="es-ES" dirty="0"/>
              <a:t>Formas especiales de psoriasis pueden tener una localización única: importancia de una exploración física completa (pliegues, uñas, zona genital).</a:t>
            </a:r>
          </a:p>
          <a:p>
            <a:r>
              <a:rPr lang="es-ES" dirty="0"/>
              <a:t>En ocasiones, pueden coexistir con infecciones fúngicas, especialmente en psoriasis en pliegues y ungueal.</a:t>
            </a:r>
          </a:p>
          <a:p>
            <a:r>
              <a:rPr lang="es-ES" dirty="0"/>
              <a:t>Las formas </a:t>
            </a:r>
            <a:r>
              <a:rPr lang="es-ES" dirty="0" err="1"/>
              <a:t>eritrodérmicas</a:t>
            </a:r>
            <a:r>
              <a:rPr lang="es-ES" dirty="0"/>
              <a:t> y pustulosas generalizadas son muy infrecuentes. Suponen una urgencia dermatológica.</a:t>
            </a:r>
          </a:p>
          <a:p>
            <a:endParaRPr lang="es-ES" dirty="0"/>
          </a:p>
        </p:txBody>
      </p:sp>
      <p:sp>
        <p:nvSpPr>
          <p:cNvPr id="7" name="Marcador de texto 6">
            <a:extLst>
              <a:ext uri="{FF2B5EF4-FFF2-40B4-BE49-F238E27FC236}">
                <a16:creationId xmlns:a16="http://schemas.microsoft.com/office/drawing/2014/main" id="{97AC4489-56B6-5D4A-6A11-76059A693425}"/>
              </a:ext>
            </a:extLst>
          </p:cNvPr>
          <p:cNvSpPr>
            <a:spLocks noGrp="1"/>
          </p:cNvSpPr>
          <p:nvPr>
            <p:ph type="body" sz="quarter" idx="13"/>
          </p:nvPr>
        </p:nvSpPr>
        <p:spPr/>
        <p:txBody>
          <a:bodyPr/>
          <a:lstStyle/>
          <a:p>
            <a:endParaRPr lang="ca-ES"/>
          </a:p>
        </p:txBody>
      </p:sp>
    </p:spTree>
    <p:extLst>
      <p:ext uri="{BB962C8B-B14F-4D97-AF65-F5344CB8AC3E}">
        <p14:creationId xmlns:p14="http://schemas.microsoft.com/office/powerpoint/2010/main" val="27587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1155708" y="1851655"/>
            <a:ext cx="9880584" cy="4658279"/>
          </a:xfrm>
        </p:spPr>
        <p:txBody>
          <a:bodyPr>
            <a:normAutofit/>
          </a:bodyPr>
          <a:lstStyle/>
          <a:p>
            <a:r>
              <a:rPr lang="es-ES" dirty="0"/>
              <a:t>Hay pocos estudios que evalúen la incidencia de la psoriasis en adultos.</a:t>
            </a:r>
          </a:p>
          <a:p>
            <a:pPr lvl="1"/>
            <a:r>
              <a:rPr lang="es-ES" dirty="0"/>
              <a:t>Dos realizados en EE. UU. estiman la incidencia en 78,9 casos/100.000 personas/año.</a:t>
            </a:r>
            <a:r>
              <a:rPr lang="es-ES" baseline="30000" dirty="0"/>
              <a:t>(1)</a:t>
            </a:r>
          </a:p>
          <a:p>
            <a:pPr lvl="1"/>
            <a:r>
              <a:rPr lang="es-ES" dirty="0"/>
              <a:t>Uno realizado en Italia estima una incidencia muy superior: 230 casos/100.000 personas/año.</a:t>
            </a:r>
            <a:r>
              <a:rPr lang="es-ES" baseline="30000" dirty="0"/>
              <a:t>(2)</a:t>
            </a:r>
          </a:p>
          <a:p>
            <a:r>
              <a:rPr lang="es-ES" dirty="0"/>
              <a:t>Un estudio reciente que analizó la carga de la psoriasis en Cataluña nos ofrece una tasa de incidencia acumulada de 140 casos/100.000 personas/año. </a:t>
            </a:r>
            <a:r>
              <a:rPr lang="es-ES" baseline="30000" dirty="0"/>
              <a:t>(3)</a:t>
            </a:r>
            <a:r>
              <a:rPr lang="es-ES" dirty="0"/>
              <a:t> </a:t>
            </a:r>
          </a:p>
          <a:p>
            <a:endParaRPr lang="es-ES" dirty="0"/>
          </a:p>
          <a:p>
            <a:endParaRPr lang="es-ES" baseline="30000"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p:txBody>
          <a:bodyPr/>
          <a:lstStyle/>
          <a:p>
            <a:r>
              <a:rPr lang="es-ES" dirty="0"/>
              <a:t>Incidencia</a:t>
            </a:r>
          </a:p>
        </p:txBody>
      </p:sp>
      <p:sp>
        <p:nvSpPr>
          <p:cNvPr id="2" name="CuadroTexto 1">
            <a:extLst>
              <a:ext uri="{FF2B5EF4-FFF2-40B4-BE49-F238E27FC236}">
                <a16:creationId xmlns:a16="http://schemas.microsoft.com/office/drawing/2014/main" id="{397EA15E-96DB-CDA2-539C-27DCE283AF4D}"/>
              </a:ext>
            </a:extLst>
          </p:cNvPr>
          <p:cNvSpPr txBox="1"/>
          <p:nvPr/>
        </p:nvSpPr>
        <p:spPr>
          <a:xfrm>
            <a:off x="374468" y="5723142"/>
            <a:ext cx="101146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(1)  </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Icen M,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Crowson</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CS,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McEvoy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MT et al. (2009)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Trends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in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incidence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of</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adult-onset</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psoriasis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over</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three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decades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population-based</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study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JAmAcad</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Dermatol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60:394–401</a:t>
            </a:r>
          </a:p>
          <a:p>
            <a:pPr marL="228600" marR="0" lvl="0" indent="-228600" algn="l" defTabSz="914400" rtl="0" eaLnBrk="1" fontAlgn="auto" latinLnBrk="0" hangingPunct="1">
              <a:lnSpc>
                <a:spcPct val="100000"/>
              </a:lnSpc>
              <a:spcBef>
                <a:spcPts val="0"/>
              </a:spcBef>
              <a:spcAft>
                <a:spcPts val="0"/>
              </a:spcAft>
              <a:buClrTx/>
              <a:buSzTx/>
              <a:buFontTx/>
              <a:buAutoNum type="arabicParenBoth" startAt="2"/>
              <a:tabLst/>
              <a:defRPr/>
            </a:pP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Vena GA,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Altomare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G, Ayala F,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Berardesca</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E,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Calzavara-Pinton</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P,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Chimenti</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S et al.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Incidence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of psoriasis and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association</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with</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comorbidities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in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Italy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 5-year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observational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study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from</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national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primary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care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database</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Eur</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J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Dermatol</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2010;20(5):593–8</a:t>
            </a:r>
          </a:p>
          <a:p>
            <a:pPr marL="228600" marR="0" lvl="0" indent="-228600" algn="l" defTabSz="914400" rtl="0" eaLnBrk="1" fontAlgn="auto" latinLnBrk="0" hangingPunct="1">
              <a:lnSpc>
                <a:spcPct val="100000"/>
              </a:lnSpc>
              <a:spcBef>
                <a:spcPts val="0"/>
              </a:spcBef>
              <a:spcAft>
                <a:spcPts val="0"/>
              </a:spcAft>
              <a:buClrTx/>
              <a:buSzTx/>
              <a:buFontTx/>
              <a:buAutoNum type="arabicParenBoth" startAt="2"/>
              <a:tabLst/>
              <a:defRPr/>
            </a:pP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L. Puig, C. Ferrándiz, R.M. Pujol, E. Vela, C. Albertí-Casas, M.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Comellas</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C. Blanch. Carga de la psoriasis en Cataluña: datos epidemiológicos, comorbilidades asociadas, uso de recursos sanitarios e incapacidad laboral [Internet]. 2021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may</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Disponible en: http://dx.doi.org/10.1016/j.ad.2020.11.017</a:t>
            </a:r>
          </a:p>
          <a:p>
            <a:pPr marL="228600" marR="0" lvl="0" indent="-228600" algn="l" defTabSz="914400" rtl="0" eaLnBrk="1" fontAlgn="auto" latinLnBrk="0" hangingPunct="1">
              <a:lnSpc>
                <a:spcPct val="100000"/>
              </a:lnSpc>
              <a:spcBef>
                <a:spcPts val="0"/>
              </a:spcBef>
              <a:spcAft>
                <a:spcPts val="0"/>
              </a:spcAft>
              <a:buClrTx/>
              <a:buSzTx/>
              <a:buFontTx/>
              <a:buAutoNum type="arabicParenBoth" startAt="2"/>
              <a:tabLst/>
              <a:defRPr/>
            </a:pPr>
            <a:endPar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
        <p:nvSpPr>
          <p:cNvPr id="12" name="Título 3">
            <a:extLst>
              <a:ext uri="{FF2B5EF4-FFF2-40B4-BE49-F238E27FC236}">
                <a16:creationId xmlns:a16="http://schemas.microsoft.com/office/drawing/2014/main" id="{06D1F2DA-7A0C-16DA-A4D1-A4721134991A}"/>
              </a:ext>
            </a:extLst>
          </p:cNvPr>
          <p:cNvSpPr>
            <a:spLocks noGrp="1"/>
          </p:cNvSpPr>
          <p:nvPr>
            <p:ph type="title"/>
          </p:nvPr>
        </p:nvSpPr>
        <p:spPr>
          <a:xfrm>
            <a:off x="1702495" y="279603"/>
            <a:ext cx="8198217" cy="565035"/>
          </a:xfrm>
        </p:spPr>
        <p:txBody>
          <a:bodyPr/>
          <a:lstStyle/>
          <a:p>
            <a:r>
              <a:rPr lang="es-ES" dirty="0"/>
              <a:t>Epidemiología de la psoriasis</a:t>
            </a:r>
          </a:p>
        </p:txBody>
      </p:sp>
    </p:spTree>
    <p:extLst>
      <p:ext uri="{BB962C8B-B14F-4D97-AF65-F5344CB8AC3E}">
        <p14:creationId xmlns:p14="http://schemas.microsoft.com/office/powerpoint/2010/main" val="132496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541056" y="1543878"/>
            <a:ext cx="6976367" cy="4658279"/>
          </a:xfrm>
        </p:spPr>
        <p:txBody>
          <a:bodyPr>
            <a:normAutofit fontScale="85000" lnSpcReduction="10000"/>
          </a:bodyPr>
          <a:lstStyle/>
          <a:p>
            <a:r>
              <a:rPr lang="es-ES" dirty="0"/>
              <a:t>Los datos de una revisión sistemática reciente sobre los costes asociados a la psoriasis y la artritis psoriásica en cinco países europeos revelan el elevado impacto económico que supone, el cual aumenta con la gravedad del paciente y, de forma considerable, con la inclusión de terapias biológicas.</a:t>
            </a:r>
            <a:r>
              <a:rPr lang="es-ES" baseline="30000" dirty="0"/>
              <a:t>(1)</a:t>
            </a:r>
          </a:p>
          <a:p>
            <a:pPr lvl="1"/>
            <a:r>
              <a:rPr lang="es-ES" dirty="0"/>
              <a:t>El coste total anual por paciente osciló entre los </a:t>
            </a:r>
            <a:r>
              <a:rPr lang="es-ES" b="1" dirty="0"/>
              <a:t>2.077 $US y los 13.132 $US PPA </a:t>
            </a:r>
            <a:r>
              <a:rPr lang="es-ES" dirty="0"/>
              <a:t>para la psoriasis, y entre los </a:t>
            </a:r>
            <a:r>
              <a:rPr lang="es-ES" b="1" dirty="0"/>
              <a:t>10.924 $US y los 17.050 $US PPA </a:t>
            </a:r>
            <a:r>
              <a:rPr lang="es-ES" dirty="0"/>
              <a:t>para la artritis psoriásica.</a:t>
            </a:r>
          </a:p>
          <a:p>
            <a:pPr lvl="1"/>
            <a:r>
              <a:rPr lang="es-ES" dirty="0"/>
              <a:t>El gasto se relaciona fundamentalmente con los </a:t>
            </a:r>
            <a:r>
              <a:rPr lang="es-ES" b="1" dirty="0"/>
              <a:t>costes directos </a:t>
            </a:r>
            <a:r>
              <a:rPr lang="es-ES" dirty="0"/>
              <a:t>(tratamientos farmacológicos y no farmacológicos, visitas médicas, pruebas de laboratorio, hospitalización…).</a:t>
            </a:r>
          </a:p>
          <a:p>
            <a:pPr lvl="1"/>
            <a:r>
              <a:rPr lang="es-ES" dirty="0"/>
              <a:t>La llegada de las terapias biológicas incrementó de tres a cinco veces el coste relacionado con la psoriasis.</a:t>
            </a:r>
          </a:p>
          <a:p>
            <a:endParaRPr lang="es-ES" baseline="30000"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p:txBody>
          <a:bodyPr/>
          <a:lstStyle/>
          <a:p>
            <a:r>
              <a:rPr lang="es-ES" dirty="0"/>
              <a:t>Costes</a:t>
            </a:r>
          </a:p>
        </p:txBody>
      </p:sp>
      <p:sp>
        <p:nvSpPr>
          <p:cNvPr id="2" name="CuadroTexto 1">
            <a:extLst>
              <a:ext uri="{FF2B5EF4-FFF2-40B4-BE49-F238E27FC236}">
                <a16:creationId xmlns:a16="http://schemas.microsoft.com/office/drawing/2014/main" id="{397EA15E-96DB-CDA2-539C-27DCE283AF4D}"/>
              </a:ext>
            </a:extLst>
          </p:cNvPr>
          <p:cNvSpPr txBox="1"/>
          <p:nvPr/>
        </p:nvSpPr>
        <p:spPr>
          <a:xfrm>
            <a:off x="369650" y="6281851"/>
            <a:ext cx="101194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(1) </a:t>
            </a:r>
            <a:r>
              <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R. Burgos-Pol et al. Coste de la psoriasis y artritis psoriásica en cinco países de Europa: una revisión sistemática. ActasDermosifiliogr.2016;107(7):577---590 </a:t>
            </a:r>
            <a:r>
              <a:rPr kumimoji="0" lang="es-ES" sz="1000" b="0"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 </a:t>
            </a:r>
            <a:endParaRPr kumimoji="0" lang="es-ES" sz="10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9E18A932-20A8-42EE-997E-E36FD435B4CA}"/>
              </a:ext>
            </a:extLst>
          </p:cNvPr>
          <p:cNvPicPr>
            <a:picLocks noChangeAspect="1"/>
          </p:cNvPicPr>
          <p:nvPr/>
        </p:nvPicPr>
        <p:blipFill>
          <a:blip r:embed="rId2"/>
          <a:stretch>
            <a:fillRect/>
          </a:stretch>
        </p:blipFill>
        <p:spPr>
          <a:xfrm>
            <a:off x="7726507" y="1543878"/>
            <a:ext cx="4348409" cy="3289097"/>
          </a:xfrm>
          <a:prstGeom prst="rect">
            <a:avLst/>
          </a:prstGeom>
        </p:spPr>
      </p:pic>
      <p:sp>
        <p:nvSpPr>
          <p:cNvPr id="10" name="CuadroTexto 9">
            <a:extLst>
              <a:ext uri="{FF2B5EF4-FFF2-40B4-BE49-F238E27FC236}">
                <a16:creationId xmlns:a16="http://schemas.microsoft.com/office/drawing/2014/main" id="{BF3891D3-B257-2015-8819-0D5C92BE7F0F}"/>
              </a:ext>
            </a:extLst>
          </p:cNvPr>
          <p:cNvSpPr txBox="1"/>
          <p:nvPr/>
        </p:nvSpPr>
        <p:spPr>
          <a:xfrm>
            <a:off x="7726507" y="4905108"/>
            <a:ext cx="4348409" cy="55399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mn-ea"/>
                <a:cs typeface="+mn-cs"/>
              </a:rPr>
              <a:t>Porcentaje de costes directos e indirectos en función del coste total por paciente-año (según costes actualizados, USD- PPP 2015). A. Psoriasis. B. Artritis psoriásica.</a:t>
            </a:r>
          </a:p>
        </p:txBody>
      </p:sp>
      <p:sp>
        <p:nvSpPr>
          <p:cNvPr id="9" name="Título 3">
            <a:extLst>
              <a:ext uri="{FF2B5EF4-FFF2-40B4-BE49-F238E27FC236}">
                <a16:creationId xmlns:a16="http://schemas.microsoft.com/office/drawing/2014/main" id="{6017AEF7-D3B7-A33B-2DD4-761B03233645}"/>
              </a:ext>
            </a:extLst>
          </p:cNvPr>
          <p:cNvSpPr>
            <a:spLocks noGrp="1"/>
          </p:cNvSpPr>
          <p:nvPr>
            <p:ph type="title"/>
          </p:nvPr>
        </p:nvSpPr>
        <p:spPr>
          <a:xfrm>
            <a:off x="1702495" y="279603"/>
            <a:ext cx="8198217" cy="565035"/>
          </a:xfrm>
        </p:spPr>
        <p:txBody>
          <a:bodyPr/>
          <a:lstStyle/>
          <a:p>
            <a:r>
              <a:rPr lang="es-ES" dirty="0"/>
              <a:t>Epidemiología de la psoriasis</a:t>
            </a:r>
          </a:p>
        </p:txBody>
      </p:sp>
    </p:spTree>
    <p:extLst>
      <p:ext uri="{BB962C8B-B14F-4D97-AF65-F5344CB8AC3E}">
        <p14:creationId xmlns:p14="http://schemas.microsoft.com/office/powerpoint/2010/main" val="105942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Fenómenos morfológicos en la placa de psoriasis </a:t>
            </a:r>
          </a:p>
        </p:txBody>
      </p:sp>
      <p:sp>
        <p:nvSpPr>
          <p:cNvPr id="3" name="Marcador de contenido 2"/>
          <p:cNvSpPr>
            <a:spLocks noGrp="1"/>
          </p:cNvSpPr>
          <p:nvPr>
            <p:ph idx="1"/>
          </p:nvPr>
        </p:nvSpPr>
        <p:spPr>
          <a:xfrm>
            <a:off x="541056" y="1613647"/>
            <a:ext cx="5525061" cy="4422588"/>
          </a:xfrm>
        </p:spPr>
        <p:txBody>
          <a:bodyPr/>
          <a:lstStyle/>
          <a:p>
            <a:r>
              <a:rPr lang="es-ES" dirty="0"/>
              <a:t>Comparando piel normal (arriba) con una placa de psoriasis (abajo), observamos:</a:t>
            </a:r>
          </a:p>
          <a:p>
            <a:pPr lvl="1"/>
            <a:endParaRPr lang="es-ES" dirty="0"/>
          </a:p>
          <a:p>
            <a:pPr lvl="1"/>
            <a:r>
              <a:rPr lang="es-ES" dirty="0" err="1"/>
              <a:t>Hiperproliferación</a:t>
            </a:r>
            <a:r>
              <a:rPr lang="es-ES" dirty="0"/>
              <a:t> de queratinocitos en la epidermis, que ocasiona:</a:t>
            </a:r>
          </a:p>
          <a:p>
            <a:pPr lvl="2"/>
            <a:r>
              <a:rPr lang="es-ES" dirty="0"/>
              <a:t>Acantosis</a:t>
            </a:r>
          </a:p>
          <a:p>
            <a:pPr lvl="2"/>
            <a:r>
              <a:rPr lang="es-ES" dirty="0" err="1"/>
              <a:t>Paraqueratosis</a:t>
            </a:r>
            <a:endParaRPr lang="es-ES" dirty="0"/>
          </a:p>
          <a:p>
            <a:pPr lvl="1"/>
            <a:r>
              <a:rPr lang="es-ES" dirty="0"/>
              <a:t>Infiltrado inflamatorio en la dermis</a:t>
            </a:r>
          </a:p>
          <a:p>
            <a:pPr lvl="2"/>
            <a:r>
              <a:rPr lang="es-ES" dirty="0"/>
              <a:t>Fundamentalmente linfocitos</a:t>
            </a:r>
          </a:p>
          <a:p>
            <a:pPr lvl="1"/>
            <a:r>
              <a:rPr lang="es-ES" dirty="0"/>
              <a:t>Dilatación vascular</a:t>
            </a:r>
          </a:p>
          <a:p>
            <a:pPr lvl="1"/>
            <a:endParaRPr lang="es-ES" dirty="0"/>
          </a:p>
          <a:p>
            <a:pPr lvl="1"/>
            <a:r>
              <a:rPr lang="es-ES" dirty="0"/>
              <a:t>¿Cómo se produce todo esto?</a:t>
            </a:r>
          </a:p>
        </p:txBody>
      </p:sp>
      <p:pic>
        <p:nvPicPr>
          <p:cNvPr id="5" name="Imagen 4" descr="Captura de pantalla 2023-02-05 a las 9.35.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455" y="987807"/>
            <a:ext cx="4561299" cy="5266427"/>
          </a:xfrm>
          <a:prstGeom prst="rect">
            <a:avLst/>
          </a:prstGeom>
        </p:spPr>
      </p:pic>
      <p:sp>
        <p:nvSpPr>
          <p:cNvPr id="6" name="CuadroTexto 5"/>
          <p:cNvSpPr txBox="1"/>
          <p:nvPr/>
        </p:nvSpPr>
        <p:spPr>
          <a:xfrm>
            <a:off x="322218" y="6282317"/>
            <a:ext cx="61847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Van de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Kerkhof</a:t>
            </a: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P. Psoriasis.  En :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Bologna</a:t>
            </a: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E.,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Jorizzo</a:t>
            </a: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JL.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Rapini</a:t>
            </a: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R. Eds. Dermatología . Madrid. </a:t>
            </a:r>
            <a:r>
              <a:rPr kumimoji="0" lang="es-ES" sz="10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Elsevier</a:t>
            </a:r>
            <a:r>
              <a:rPr kumimoji="0" lang="es-ES" sz="10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2014 125-149</a:t>
            </a:r>
          </a:p>
        </p:txBody>
      </p:sp>
    </p:spTree>
    <p:extLst>
      <p:ext uri="{BB962C8B-B14F-4D97-AF65-F5344CB8AC3E}">
        <p14:creationId xmlns:p14="http://schemas.microsoft.com/office/powerpoint/2010/main" val="339285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70" name="Title 1"/>
          <p:cNvSpPr>
            <a:spLocks noGrp="1"/>
          </p:cNvSpPr>
          <p:nvPr>
            <p:ph type="title"/>
          </p:nvPr>
        </p:nvSpPr>
        <p:spPr bwMode="auto">
          <a:xfrm>
            <a:off x="1702495" y="348066"/>
            <a:ext cx="9480030" cy="565035"/>
          </a:xfrm>
          <a:noFill/>
          <a:ln>
            <a:miter lim="800000"/>
            <a:headEnd/>
            <a:tailEnd/>
          </a:ln>
        </p:spPr>
        <p:txBody>
          <a:bodyPr vert="horz" wrap="square" lIns="91440" tIns="126000" rIns="91440" bIns="45720" numCol="1" anchor="t" anchorCtr="0" compatLnSpc="1">
            <a:prstTxWarp prst="textNoShape">
              <a:avLst/>
            </a:prstTxWarp>
            <a:noAutofit/>
          </a:bodyPr>
          <a:lstStyle/>
          <a:p>
            <a:pPr eaLnBrk="1" hangingPunct="1">
              <a:lnSpc>
                <a:spcPct val="100000"/>
              </a:lnSpc>
            </a:pPr>
            <a:r>
              <a:rPr lang="en-US" sz="2800" dirty="0" err="1">
                <a:solidFill>
                  <a:schemeClr val="bg2"/>
                </a:solidFill>
                <a:ea typeface="ＭＳ Ｐゴシック" charset="-128"/>
              </a:rPr>
              <a:t>Hipótesis</a:t>
            </a:r>
            <a:r>
              <a:rPr lang="en-US" sz="2800" dirty="0">
                <a:solidFill>
                  <a:schemeClr val="bg2"/>
                </a:solidFill>
                <a:ea typeface="ＭＳ Ｐゴシック" charset="-128"/>
              </a:rPr>
              <a:t> actual de la </a:t>
            </a:r>
            <a:r>
              <a:rPr lang="en-US" sz="2800" dirty="0" err="1">
                <a:solidFill>
                  <a:schemeClr val="bg2"/>
                </a:solidFill>
                <a:ea typeface="ＭＳ Ｐゴシック" charset="-128"/>
              </a:rPr>
              <a:t>patogénesis</a:t>
            </a:r>
            <a:r>
              <a:rPr lang="en-US" sz="2800" dirty="0">
                <a:solidFill>
                  <a:schemeClr val="bg2"/>
                </a:solidFill>
                <a:ea typeface="ＭＳ Ｐゴシック" charset="-128"/>
              </a:rPr>
              <a:t> de la psoriasis</a:t>
            </a:r>
            <a:br>
              <a:rPr lang="en-US" sz="2800" dirty="0">
                <a:solidFill>
                  <a:schemeClr val="bg2"/>
                </a:solidFill>
                <a:ea typeface="ＭＳ Ｐゴシック" charset="-128"/>
              </a:rPr>
            </a:br>
            <a:endParaRPr lang="en-US" sz="2800" i="1" dirty="0">
              <a:solidFill>
                <a:schemeClr val="bg2"/>
              </a:solidFill>
              <a:ea typeface="ＭＳ Ｐゴシック" charset="-128"/>
              <a:cs typeface="Arial" pitchFamily="34" charset="0"/>
            </a:endParaRPr>
          </a:p>
        </p:txBody>
      </p:sp>
      <p:sp>
        <p:nvSpPr>
          <p:cNvPr id="179271" name="Rectangle 12"/>
          <p:cNvSpPr>
            <a:spLocks noChangeArrowheads="1"/>
          </p:cNvSpPr>
          <p:nvPr/>
        </p:nvSpPr>
        <p:spPr bwMode="auto">
          <a:xfrm>
            <a:off x="374468" y="6049829"/>
            <a:ext cx="11254499" cy="461665"/>
          </a:xfrm>
          <a:prstGeom prst="rect">
            <a:avLst/>
          </a:prstGeom>
          <a:noFill/>
          <a:ln w="9525">
            <a:noFill/>
            <a:miter lim="800000"/>
            <a:headEnd/>
            <a:tailEnd/>
          </a:ln>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Pct val="110000"/>
              <a:buFont typeface="Wingdings" pitchFamily="2" charset="2"/>
              <a:buNone/>
              <a:tabLst/>
              <a:defRPr/>
            </a:pP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IFN,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interferón</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IL,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interleucina</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Th, linfocito T cooperador; TNF, factor de necrosis tumoral. </a:t>
            </a:r>
          </a:p>
          <a:p>
            <a:pPr marL="0" marR="0" lvl="0" indent="0" algn="l" defTabSz="914400" rtl="0" eaLnBrk="1" fontAlgn="auto" latinLnBrk="0" hangingPunct="1">
              <a:lnSpc>
                <a:spcPct val="100000"/>
              </a:lnSpc>
              <a:spcBef>
                <a:spcPts val="0"/>
              </a:spcBef>
              <a:spcAft>
                <a:spcPts val="0"/>
              </a:spcAft>
              <a:buClrTx/>
              <a:buSzPct val="110000"/>
              <a:buFont typeface="Wingdings" pitchFamily="2" charset="2"/>
              <a:buNone/>
              <a:tabLst/>
              <a:defRPr/>
            </a:pP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Adaptado de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Nestle</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F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N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Engl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Med</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2009;361:496-509;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Lowes</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M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Invest</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Dermatol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2008;128:1207-1211;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Capon</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F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Invest</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Dermatol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2012;132:915-922; Korn T,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Annu</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Rev</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Immunol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2009;27:485-517;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Biedermann</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T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Investig</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Dermatol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Symp</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Proc</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2004;9:5-14;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Onishi</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RM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Immunol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2010;129:311-321;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Lin</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AM,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J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Immunol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2011;187:490-500; </a:t>
            </a:r>
            <a:r>
              <a:rPr kumimoji="0" lang="es-ES" sz="800" b="0" i="0" u="none" strike="noStrike" kern="1200" cap="none" spc="0" normalizeH="0" baseline="0" noProof="0" dirty="0" err="1">
                <a:ln>
                  <a:noFill/>
                </a:ln>
                <a:solidFill>
                  <a:schemeClr val="tx1">
                    <a:lumMod val="50000"/>
                    <a:lumOff val="50000"/>
                  </a:schemeClr>
                </a:solidFill>
                <a:effectLst/>
                <a:uLnTx/>
                <a:uFillTx/>
                <a:latin typeface="Calibri"/>
                <a:ea typeface="+mn-ea"/>
                <a:cs typeface="+mn-cs"/>
              </a:rPr>
              <a:t>Bruin</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G  </a:t>
            </a:r>
            <a:r>
              <a:rPr kumimoji="0" lang="en-US" sz="800" b="0" i="1" u="none" strike="noStrike" kern="1200" cap="none" spc="0" normalizeH="0" baseline="0" noProof="0" dirty="0">
                <a:ln>
                  <a:noFill/>
                </a:ln>
                <a:solidFill>
                  <a:schemeClr val="tx1">
                    <a:lumMod val="50000"/>
                    <a:lumOff val="50000"/>
                  </a:schemeClr>
                </a:solidFill>
                <a:effectLst/>
                <a:uLnTx/>
                <a:uFillTx/>
                <a:latin typeface="Calibri"/>
                <a:ea typeface="+mn-ea"/>
                <a:cs typeface="Arial" pitchFamily="34" charset="0"/>
              </a:rPr>
              <a:t>et al</a:t>
            </a:r>
            <a:r>
              <a:rPr kumimoji="0" lang="es-ES" sz="800" b="0" i="0" u="none" strike="noStrike" kern="1200" cap="none" spc="0" normalizeH="0" baseline="0" noProof="0" dirty="0">
                <a:ln>
                  <a:noFill/>
                </a:ln>
                <a:solidFill>
                  <a:schemeClr val="tx1">
                    <a:lumMod val="50000"/>
                    <a:lumOff val="50000"/>
                  </a:schemeClr>
                </a:solidFill>
                <a:effectLst/>
                <a:uLnTx/>
                <a:uFillTx/>
                <a:latin typeface="Calibri"/>
                <a:ea typeface="+mn-ea"/>
                <a:cs typeface="+mn-cs"/>
              </a:rPr>
              <a:t>. Póster presentado en: Conferencia EADV; Estambul Turquía; 2­6 de octubre de 2013. Póster n.º P1498</a:t>
            </a:r>
          </a:p>
        </p:txBody>
      </p:sp>
      <p:grpSp>
        <p:nvGrpSpPr>
          <p:cNvPr id="7" name="Grupo 6">
            <a:extLst>
              <a:ext uri="{FF2B5EF4-FFF2-40B4-BE49-F238E27FC236}">
                <a16:creationId xmlns:a16="http://schemas.microsoft.com/office/drawing/2014/main" id="{5132781D-C023-6F84-9456-2A1C49027FBA}"/>
              </a:ext>
            </a:extLst>
          </p:cNvPr>
          <p:cNvGrpSpPr/>
          <p:nvPr/>
        </p:nvGrpSpPr>
        <p:grpSpPr>
          <a:xfrm>
            <a:off x="1278442" y="1568042"/>
            <a:ext cx="9635115" cy="4173345"/>
            <a:chOff x="1236086" y="1752600"/>
            <a:chExt cx="9635115" cy="4173345"/>
          </a:xfrm>
        </p:grpSpPr>
        <p:sp>
          <p:nvSpPr>
            <p:cNvPr id="202" name="Arc 201"/>
            <p:cNvSpPr/>
            <p:nvPr/>
          </p:nvSpPr>
          <p:spPr>
            <a:xfrm rot="11317676">
              <a:off x="2791885" y="3140075"/>
              <a:ext cx="1559983" cy="1252538"/>
            </a:xfrm>
            <a:prstGeom prst="arc">
              <a:avLst>
                <a:gd name="adj1" fmla="val 16799473"/>
                <a:gd name="adj2" fmla="val 3137848"/>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cxnSp>
          <p:nvCxnSpPr>
            <p:cNvPr id="197" name="Straight Arrow Connector 196"/>
            <p:cNvCxnSpPr/>
            <p:nvPr/>
          </p:nvCxnSpPr>
          <p:spPr>
            <a:xfrm flipV="1">
              <a:off x="9425518" y="4032251"/>
              <a:ext cx="4233" cy="404813"/>
            </a:xfrm>
            <a:prstGeom prst="straightConnector1">
              <a:avLst/>
            </a:prstGeom>
            <a:ln w="5715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V="1">
              <a:off x="10500784" y="4156075"/>
              <a:ext cx="0" cy="1316038"/>
            </a:xfrm>
            <a:prstGeom prst="straightConnector1">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9" name="Freeform 198"/>
            <p:cNvSpPr/>
            <p:nvPr/>
          </p:nvSpPr>
          <p:spPr>
            <a:xfrm>
              <a:off x="5312834" y="2097089"/>
              <a:ext cx="5187951" cy="1476375"/>
            </a:xfrm>
            <a:custGeom>
              <a:avLst/>
              <a:gdLst>
                <a:gd name="connsiteX0" fmla="*/ 5881511 w 5884543"/>
                <a:gd name="connsiteY0" fmla="*/ 1789070 h 1789070"/>
                <a:gd name="connsiteX1" fmla="*/ 4927600 w 5884543"/>
                <a:gd name="connsiteY1" fmla="*/ 276359 h 1789070"/>
                <a:gd name="connsiteX2" fmla="*/ 0 w 5884543"/>
                <a:gd name="connsiteY2" fmla="*/ 5425 h 1789070"/>
              </a:gdLst>
              <a:ahLst/>
              <a:cxnLst>
                <a:cxn ang="0">
                  <a:pos x="connsiteX0" y="connsiteY0"/>
                </a:cxn>
                <a:cxn ang="0">
                  <a:pos x="connsiteX1" y="connsiteY1"/>
                </a:cxn>
                <a:cxn ang="0">
                  <a:pos x="connsiteX2" y="connsiteY2"/>
                </a:cxn>
              </a:cxnLst>
              <a:rect l="l" t="t" r="r" b="b"/>
              <a:pathLst>
                <a:path w="5884543" h="1789070">
                  <a:moveTo>
                    <a:pt x="5881511" y="1789070"/>
                  </a:moveTo>
                  <a:cubicBezTo>
                    <a:pt x="5894681" y="1181351"/>
                    <a:pt x="5907852" y="573633"/>
                    <a:pt x="4927600" y="276359"/>
                  </a:cubicBezTo>
                  <a:cubicBezTo>
                    <a:pt x="3947348" y="-20915"/>
                    <a:pt x="1973674" y="-7745"/>
                    <a:pt x="0" y="5425"/>
                  </a:cubicBezTo>
                </a:path>
              </a:pathLst>
            </a:cu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92" name="Arc 191"/>
            <p:cNvSpPr/>
            <p:nvPr/>
          </p:nvSpPr>
          <p:spPr>
            <a:xfrm rot="6003345" flipH="1" flipV="1">
              <a:off x="7165711" y="3876941"/>
              <a:ext cx="557213" cy="2480733"/>
            </a:xfrm>
            <a:prstGeom prst="arc">
              <a:avLst>
                <a:gd name="adj1" fmla="val 16200000"/>
                <a:gd name="adj2" fmla="val 18859"/>
              </a:avLst>
            </a:prstGeom>
            <a:ln w="5715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93" name="Arc 192"/>
            <p:cNvSpPr/>
            <p:nvPr/>
          </p:nvSpPr>
          <p:spPr>
            <a:xfrm rot="15704388" flipH="1">
              <a:off x="7465219" y="3938324"/>
              <a:ext cx="487363" cy="3107267"/>
            </a:xfrm>
            <a:prstGeom prst="arc">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cxnSp>
          <p:nvCxnSpPr>
            <p:cNvPr id="195" name="Straight Arrow Connector 194"/>
            <p:cNvCxnSpPr/>
            <p:nvPr/>
          </p:nvCxnSpPr>
          <p:spPr>
            <a:xfrm>
              <a:off x="8263467" y="4833938"/>
              <a:ext cx="596900" cy="0"/>
            </a:xfrm>
            <a:prstGeom prst="straightConnector1">
              <a:avLst/>
            </a:prstGeom>
            <a:ln w="5715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8396817" y="5748338"/>
              <a:ext cx="1589616" cy="0"/>
            </a:xfrm>
            <a:prstGeom prst="straightConnector1">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0" name="Arc 189"/>
            <p:cNvSpPr/>
            <p:nvPr/>
          </p:nvSpPr>
          <p:spPr>
            <a:xfrm rot="14811635" flipH="1">
              <a:off x="5456504" y="3305969"/>
              <a:ext cx="1820862" cy="2070100"/>
            </a:xfrm>
            <a:prstGeom prst="arc">
              <a:avLst>
                <a:gd name="adj1" fmla="val 14424533"/>
                <a:gd name="adj2" fmla="val 18528579"/>
              </a:avLst>
            </a:prstGeom>
            <a:ln w="28575">
              <a:solidFill>
                <a:srgbClr val="9796CF"/>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91" name="Arc 190"/>
            <p:cNvSpPr/>
            <p:nvPr/>
          </p:nvSpPr>
          <p:spPr>
            <a:xfrm rot="16200000" flipH="1">
              <a:off x="4855370" y="2782094"/>
              <a:ext cx="817562" cy="749300"/>
            </a:xfrm>
            <a:prstGeom prst="arc">
              <a:avLst>
                <a:gd name="adj1" fmla="val 16463618"/>
                <a:gd name="adj2" fmla="val 0"/>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200" name="Arc 199"/>
            <p:cNvSpPr/>
            <p:nvPr/>
          </p:nvSpPr>
          <p:spPr>
            <a:xfrm rot="5400000">
              <a:off x="3551503" y="2403211"/>
              <a:ext cx="1154112" cy="1513416"/>
            </a:xfrm>
            <a:prstGeom prst="arc">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201" name="Arc 200"/>
            <p:cNvSpPr/>
            <p:nvPr/>
          </p:nvSpPr>
          <p:spPr>
            <a:xfrm rot="5400000">
              <a:off x="3085571" y="2430993"/>
              <a:ext cx="2111375" cy="1488016"/>
            </a:xfrm>
            <a:prstGeom prst="arc">
              <a:avLst>
                <a:gd name="adj1" fmla="val 16144567"/>
                <a:gd name="adj2" fmla="val 0"/>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88" name="Freeform 187"/>
            <p:cNvSpPr/>
            <p:nvPr/>
          </p:nvSpPr>
          <p:spPr>
            <a:xfrm>
              <a:off x="5369984" y="2216150"/>
              <a:ext cx="4044949" cy="820738"/>
            </a:xfrm>
            <a:custGeom>
              <a:avLst/>
              <a:gdLst>
                <a:gd name="connsiteX0" fmla="*/ 3454400 w 3454400"/>
                <a:gd name="connsiteY0" fmla="*/ 1646496 h 1646496"/>
                <a:gd name="connsiteX1" fmla="*/ 2810934 w 3454400"/>
                <a:gd name="connsiteY1" fmla="*/ 235384 h 1646496"/>
                <a:gd name="connsiteX2" fmla="*/ 0 w 3454400"/>
                <a:gd name="connsiteY2" fmla="*/ 15251 h 1646496"/>
              </a:gdLst>
              <a:ahLst/>
              <a:cxnLst>
                <a:cxn ang="0">
                  <a:pos x="connsiteX0" y="connsiteY0"/>
                </a:cxn>
                <a:cxn ang="0">
                  <a:pos x="connsiteX1" y="connsiteY1"/>
                </a:cxn>
                <a:cxn ang="0">
                  <a:pos x="connsiteX2" y="connsiteY2"/>
                </a:cxn>
              </a:cxnLst>
              <a:rect l="l" t="t" r="r" b="b"/>
              <a:pathLst>
                <a:path w="3454400" h="1646496">
                  <a:moveTo>
                    <a:pt x="3454400" y="1646496"/>
                  </a:moveTo>
                  <a:cubicBezTo>
                    <a:pt x="3420533" y="1076877"/>
                    <a:pt x="3386667" y="507258"/>
                    <a:pt x="2810934" y="235384"/>
                  </a:cubicBezTo>
                  <a:cubicBezTo>
                    <a:pt x="2235201" y="-36490"/>
                    <a:pt x="1117600" y="-10620"/>
                    <a:pt x="0" y="15251"/>
                  </a:cubicBezTo>
                </a:path>
              </a:pathLst>
            </a:custGeom>
            <a:ln w="5715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cxnSp>
          <p:nvCxnSpPr>
            <p:cNvPr id="189" name="Straight Arrow Connector 188"/>
            <p:cNvCxnSpPr/>
            <p:nvPr/>
          </p:nvCxnSpPr>
          <p:spPr>
            <a:xfrm flipV="1">
              <a:off x="3462867" y="2597150"/>
              <a:ext cx="850900" cy="406400"/>
            </a:xfrm>
            <a:prstGeom prst="straightConnector1">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4910667" y="2582863"/>
              <a:ext cx="0" cy="266700"/>
            </a:xfrm>
            <a:prstGeom prst="straightConnector1">
              <a:avLst/>
            </a:prstGeom>
            <a:ln w="12700">
              <a:solidFill>
                <a:srgbClr val="83335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9216" name="TextBox 137"/>
            <p:cNvSpPr txBox="1">
              <a:spLocks noChangeArrowheads="1"/>
            </p:cNvSpPr>
            <p:nvPr/>
          </p:nvSpPr>
          <p:spPr bwMode="auto">
            <a:xfrm rot="-5400000">
              <a:off x="6713538" y="3230892"/>
              <a:ext cx="561975" cy="52322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itchFamily="34" charset="0"/>
                  <a:ea typeface="+mn-ea"/>
                  <a:cs typeface="+mn-cs"/>
                </a:rPr>
                <a:t>Innate</a:t>
              </a:r>
            </a:p>
          </p:txBody>
        </p:sp>
        <p:sp>
          <p:nvSpPr>
            <p:cNvPr id="179217" name="TextBox 139"/>
            <p:cNvSpPr txBox="1">
              <a:spLocks noChangeArrowheads="1"/>
            </p:cNvSpPr>
            <p:nvPr/>
          </p:nvSpPr>
          <p:spPr bwMode="auto">
            <a:xfrm rot="5400000">
              <a:off x="7038446" y="3216604"/>
              <a:ext cx="727075" cy="52322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itchFamily="34" charset="0"/>
                  <a:ea typeface="+mn-ea"/>
                  <a:cs typeface="+mn-cs"/>
                </a:rPr>
                <a:t>Adaptive</a:t>
              </a:r>
            </a:p>
          </p:txBody>
        </p:sp>
        <p:sp>
          <p:nvSpPr>
            <p:cNvPr id="141" name="Freeform 140"/>
            <p:cNvSpPr/>
            <p:nvPr/>
          </p:nvSpPr>
          <p:spPr>
            <a:xfrm>
              <a:off x="7205133" y="2003425"/>
              <a:ext cx="0" cy="3860800"/>
            </a:xfrm>
            <a:custGeom>
              <a:avLst/>
              <a:gdLst>
                <a:gd name="connsiteX0" fmla="*/ 0 w 322729"/>
                <a:gd name="connsiteY0" fmla="*/ 0 h 4679576"/>
                <a:gd name="connsiteX1" fmla="*/ 0 w 322729"/>
                <a:gd name="connsiteY1" fmla="*/ 4679576 h 4679576"/>
                <a:gd name="connsiteX2" fmla="*/ 322729 w 322729"/>
                <a:gd name="connsiteY2" fmla="*/ 4679576 h 4679576"/>
                <a:gd name="connsiteX0" fmla="*/ 0 w 0"/>
                <a:gd name="connsiteY0" fmla="*/ 0 h 4679576"/>
                <a:gd name="connsiteX1" fmla="*/ 0 w 0"/>
                <a:gd name="connsiteY1" fmla="*/ 4679576 h 4679576"/>
              </a:gdLst>
              <a:ahLst/>
              <a:cxnLst>
                <a:cxn ang="0">
                  <a:pos x="connsiteX0" y="connsiteY0"/>
                </a:cxn>
                <a:cxn ang="0">
                  <a:pos x="connsiteX1" y="connsiteY1"/>
                </a:cxn>
              </a:cxnLst>
              <a:rect l="l" t="t" r="r" b="b"/>
              <a:pathLst>
                <a:path h="4679576">
                  <a:moveTo>
                    <a:pt x="0" y="0"/>
                  </a:moveTo>
                  <a:lnTo>
                    <a:pt x="0" y="4679576"/>
                  </a:lnTo>
                </a:path>
              </a:pathLst>
            </a:cu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42" name="Arc 141"/>
            <p:cNvSpPr/>
            <p:nvPr/>
          </p:nvSpPr>
          <p:spPr>
            <a:xfrm flipH="1">
              <a:off x="6066367" y="2754314"/>
              <a:ext cx="2851151" cy="1614487"/>
            </a:xfrm>
            <a:prstGeom prst="arc">
              <a:avLst>
                <a:gd name="adj1" fmla="val 10849797"/>
                <a:gd name="adj2" fmla="val 0"/>
              </a:avLst>
            </a:prstGeom>
            <a:ln w="63500" cap="flat" cmpd="sng" algn="ctr">
              <a:solidFill>
                <a:srgbClr val="833355"/>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833355"/>
                </a:solidFill>
                <a:effectLst/>
                <a:uLnTx/>
                <a:uFillTx/>
                <a:latin typeface="Calibri"/>
                <a:ea typeface="+mn-ea"/>
                <a:cs typeface="Arial" pitchFamily="34" charset="0"/>
              </a:endParaRPr>
            </a:p>
          </p:txBody>
        </p:sp>
        <p:sp>
          <p:nvSpPr>
            <p:cNvPr id="143" name="Arc 142"/>
            <p:cNvSpPr/>
            <p:nvPr/>
          </p:nvSpPr>
          <p:spPr>
            <a:xfrm rot="10800000" flipH="1">
              <a:off x="6089651" y="2898775"/>
              <a:ext cx="2851149" cy="1614488"/>
            </a:xfrm>
            <a:prstGeom prst="arc">
              <a:avLst>
                <a:gd name="adj1" fmla="val 10849797"/>
                <a:gd name="adj2" fmla="val 0"/>
              </a:avLst>
            </a:prstGeom>
            <a:ln w="63500" cap="flat" cmpd="sng" algn="ctr">
              <a:solidFill>
                <a:srgbClr val="833355"/>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44" name="TextBox 143"/>
            <p:cNvSpPr txBox="1"/>
            <p:nvPr/>
          </p:nvSpPr>
          <p:spPr>
            <a:xfrm>
              <a:off x="6441018" y="3167063"/>
              <a:ext cx="2120900" cy="874712"/>
            </a:xfrm>
            <a:prstGeom prst="roundRect">
              <a:avLst>
                <a:gd name="adj" fmla="val 11990"/>
              </a:avLst>
            </a:prstGeom>
            <a:solidFill>
              <a:srgbClr val="83335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rPr>
                <a:t>Bucle inflamatorio</a:t>
              </a:r>
            </a:p>
          </p:txBody>
        </p:sp>
        <p:sp>
          <p:nvSpPr>
            <p:cNvPr id="145" name="TextBox 144"/>
            <p:cNvSpPr txBox="1">
              <a:spLocks noChangeArrowheads="1"/>
            </p:cNvSpPr>
            <p:nvPr/>
          </p:nvSpPr>
          <p:spPr bwMode="auto">
            <a:xfrm>
              <a:off x="7507818" y="4711701"/>
              <a:ext cx="910167" cy="2762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Black" pitchFamily="34" charset="0"/>
                  <a:ea typeface="+mn-ea"/>
                  <a:cs typeface="+mn-cs"/>
                </a:rPr>
                <a:t>IL-23</a:t>
              </a:r>
            </a:p>
          </p:txBody>
        </p:sp>
        <p:sp>
          <p:nvSpPr>
            <p:cNvPr id="146" name="Arc 145"/>
            <p:cNvSpPr/>
            <p:nvPr/>
          </p:nvSpPr>
          <p:spPr>
            <a:xfrm rot="6003345" flipH="1" flipV="1">
              <a:off x="7165711" y="3876941"/>
              <a:ext cx="557213" cy="2480733"/>
            </a:xfrm>
            <a:prstGeom prst="arc">
              <a:avLst>
                <a:gd name="adj1" fmla="val 16200000"/>
                <a:gd name="adj2" fmla="val 18859"/>
              </a:avLst>
            </a:prstGeom>
            <a:ln w="5715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47" name="TextBox 146"/>
            <p:cNvSpPr txBox="1">
              <a:spLocks noChangeArrowheads="1"/>
            </p:cNvSpPr>
            <p:nvPr/>
          </p:nvSpPr>
          <p:spPr bwMode="auto">
            <a:xfrm>
              <a:off x="7814734" y="5602288"/>
              <a:ext cx="709084" cy="24606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6666"/>
                  </a:solidFill>
                  <a:effectLst/>
                  <a:uLnTx/>
                  <a:uFillTx/>
                  <a:latin typeface="Calibri" pitchFamily="34" charset="0"/>
                  <a:ea typeface="+mn-ea"/>
                  <a:cs typeface="+mn-cs"/>
                </a:rPr>
                <a:t>IL-12</a:t>
              </a:r>
            </a:p>
          </p:txBody>
        </p:sp>
        <p:sp>
          <p:nvSpPr>
            <p:cNvPr id="148" name="Arc 147"/>
            <p:cNvSpPr/>
            <p:nvPr/>
          </p:nvSpPr>
          <p:spPr>
            <a:xfrm rot="15704388" flipH="1">
              <a:off x="7465219" y="3938324"/>
              <a:ext cx="487363" cy="3107267"/>
            </a:xfrm>
            <a:prstGeom prst="arc">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50" name="TextBox 149"/>
            <p:cNvSpPr txBox="1">
              <a:spLocks noChangeArrowheads="1"/>
            </p:cNvSpPr>
            <p:nvPr/>
          </p:nvSpPr>
          <p:spPr bwMode="auto">
            <a:xfrm>
              <a:off x="8989485" y="3281363"/>
              <a:ext cx="865716" cy="7080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IL-17F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IL-22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IL-21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TNF</a:t>
              </a:r>
            </a:p>
          </p:txBody>
        </p:sp>
        <p:cxnSp>
          <p:nvCxnSpPr>
            <p:cNvPr id="151" name="Straight Arrow Connector 150"/>
            <p:cNvCxnSpPr/>
            <p:nvPr/>
          </p:nvCxnSpPr>
          <p:spPr>
            <a:xfrm flipV="1">
              <a:off x="9425518" y="4032251"/>
              <a:ext cx="4233" cy="404813"/>
            </a:xfrm>
            <a:prstGeom prst="straightConnector1">
              <a:avLst/>
            </a:prstGeom>
            <a:ln w="57150">
              <a:solidFill>
                <a:srgbClr val="833355"/>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p:cNvSpPr txBox="1">
              <a:spLocks noChangeArrowheads="1"/>
            </p:cNvSpPr>
            <p:nvPr/>
          </p:nvSpPr>
          <p:spPr bwMode="auto">
            <a:xfrm>
              <a:off x="10130368" y="3603625"/>
              <a:ext cx="740833" cy="2460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6666"/>
                  </a:solidFill>
                  <a:effectLst/>
                  <a:uLnTx/>
                  <a:uFillTx/>
                  <a:latin typeface="Calibri" pitchFamily="34" charset="0"/>
                  <a:ea typeface="+mn-ea"/>
                  <a:cs typeface="+mn-cs"/>
                </a:rPr>
                <a:t>TNF</a:t>
              </a:r>
              <a:endParaRPr kumimoji="0" lang="en-US" sz="1000" b="1" i="0" u="none" strike="noStrike" kern="1200" cap="none" spc="0" normalizeH="0" baseline="0" noProof="0">
                <a:ln>
                  <a:noFill/>
                </a:ln>
                <a:solidFill>
                  <a:srgbClr val="666666"/>
                </a:solidFill>
                <a:effectLst/>
                <a:uLnTx/>
                <a:uFillTx/>
                <a:latin typeface="Symbol" pitchFamily="18" charset="2"/>
                <a:ea typeface="+mn-ea"/>
                <a:cs typeface="+mn-cs"/>
              </a:endParaRPr>
            </a:p>
          </p:txBody>
        </p:sp>
        <p:sp>
          <p:nvSpPr>
            <p:cNvPr id="153" name="TextBox 152"/>
            <p:cNvSpPr txBox="1">
              <a:spLocks noChangeArrowheads="1"/>
            </p:cNvSpPr>
            <p:nvPr/>
          </p:nvSpPr>
          <p:spPr bwMode="auto">
            <a:xfrm>
              <a:off x="10132485" y="3736975"/>
              <a:ext cx="738716" cy="4000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IFN-</a:t>
              </a:r>
              <a:r>
                <a:rPr kumimoji="0" lang="en-US" sz="1000" b="1" i="0" u="none" strike="noStrike" kern="1200" cap="none" spc="0" normalizeH="0" baseline="0" noProof="0">
                  <a:ln>
                    <a:noFill/>
                  </a:ln>
                  <a:solidFill>
                    <a:srgbClr val="7F7F7F"/>
                  </a:solidFill>
                  <a:effectLst/>
                  <a:uLnTx/>
                  <a:uFillTx/>
                  <a:latin typeface="Symbol" pitchFamily="18" charset="2"/>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7F7F"/>
                  </a:solidFill>
                  <a:effectLst/>
                  <a:uLnTx/>
                  <a:uFillTx/>
                  <a:latin typeface="Calibri" pitchFamily="34" charset="0"/>
                  <a:ea typeface="+mn-ea"/>
                  <a:cs typeface="+mn-cs"/>
                </a:rPr>
                <a:t>IL-2</a:t>
              </a:r>
            </a:p>
          </p:txBody>
        </p:sp>
        <p:sp>
          <p:nvSpPr>
            <p:cNvPr id="154" name="Freeform 153"/>
            <p:cNvSpPr/>
            <p:nvPr/>
          </p:nvSpPr>
          <p:spPr>
            <a:xfrm>
              <a:off x="5327651" y="2097089"/>
              <a:ext cx="5173133" cy="1476375"/>
            </a:xfrm>
            <a:custGeom>
              <a:avLst/>
              <a:gdLst>
                <a:gd name="connsiteX0" fmla="*/ 5881511 w 5884543"/>
                <a:gd name="connsiteY0" fmla="*/ 1789070 h 1789070"/>
                <a:gd name="connsiteX1" fmla="*/ 4927600 w 5884543"/>
                <a:gd name="connsiteY1" fmla="*/ 276359 h 1789070"/>
                <a:gd name="connsiteX2" fmla="*/ 0 w 5884543"/>
                <a:gd name="connsiteY2" fmla="*/ 5425 h 1789070"/>
              </a:gdLst>
              <a:ahLst/>
              <a:cxnLst>
                <a:cxn ang="0">
                  <a:pos x="connsiteX0" y="connsiteY0"/>
                </a:cxn>
                <a:cxn ang="0">
                  <a:pos x="connsiteX1" y="connsiteY1"/>
                </a:cxn>
                <a:cxn ang="0">
                  <a:pos x="connsiteX2" y="connsiteY2"/>
                </a:cxn>
              </a:cxnLst>
              <a:rect l="l" t="t" r="r" b="b"/>
              <a:pathLst>
                <a:path w="5884543" h="1789070">
                  <a:moveTo>
                    <a:pt x="5881511" y="1789070"/>
                  </a:moveTo>
                  <a:cubicBezTo>
                    <a:pt x="5894681" y="1181351"/>
                    <a:pt x="5907852" y="573633"/>
                    <a:pt x="4927600" y="276359"/>
                  </a:cubicBezTo>
                  <a:cubicBezTo>
                    <a:pt x="3947348" y="-20915"/>
                    <a:pt x="1973674" y="-7745"/>
                    <a:pt x="0" y="5425"/>
                  </a:cubicBezTo>
                </a:path>
              </a:pathLst>
            </a:cu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55" name="Freeform 154"/>
            <p:cNvSpPr/>
            <p:nvPr/>
          </p:nvSpPr>
          <p:spPr>
            <a:xfrm>
              <a:off x="5365751" y="2222500"/>
              <a:ext cx="4042833" cy="820738"/>
            </a:xfrm>
            <a:custGeom>
              <a:avLst/>
              <a:gdLst>
                <a:gd name="connsiteX0" fmla="*/ 3454400 w 3454400"/>
                <a:gd name="connsiteY0" fmla="*/ 1646496 h 1646496"/>
                <a:gd name="connsiteX1" fmla="*/ 2810934 w 3454400"/>
                <a:gd name="connsiteY1" fmla="*/ 235384 h 1646496"/>
                <a:gd name="connsiteX2" fmla="*/ 0 w 3454400"/>
                <a:gd name="connsiteY2" fmla="*/ 15251 h 1646496"/>
              </a:gdLst>
              <a:ahLst/>
              <a:cxnLst>
                <a:cxn ang="0">
                  <a:pos x="connsiteX0" y="connsiteY0"/>
                </a:cxn>
                <a:cxn ang="0">
                  <a:pos x="connsiteX1" y="connsiteY1"/>
                </a:cxn>
                <a:cxn ang="0">
                  <a:pos x="connsiteX2" y="connsiteY2"/>
                </a:cxn>
              </a:cxnLst>
              <a:rect l="l" t="t" r="r" b="b"/>
              <a:pathLst>
                <a:path w="3454400" h="1646496">
                  <a:moveTo>
                    <a:pt x="3454400" y="1646496"/>
                  </a:moveTo>
                  <a:cubicBezTo>
                    <a:pt x="3420533" y="1076877"/>
                    <a:pt x="3386667" y="507258"/>
                    <a:pt x="2810934" y="235384"/>
                  </a:cubicBezTo>
                  <a:cubicBezTo>
                    <a:pt x="2235201" y="-36490"/>
                    <a:pt x="1117600" y="-10620"/>
                    <a:pt x="0" y="15251"/>
                  </a:cubicBezTo>
                </a:path>
              </a:pathLst>
            </a:custGeom>
            <a:ln w="5715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79232" name="TextBox 155"/>
            <p:cNvSpPr txBox="1">
              <a:spLocks noChangeArrowheads="1"/>
            </p:cNvSpPr>
            <p:nvPr/>
          </p:nvSpPr>
          <p:spPr bwMode="auto">
            <a:xfrm>
              <a:off x="4849285" y="3956051"/>
              <a:ext cx="1043516" cy="246063"/>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srgbClr val="DC2B59"/>
                  </a:solidFill>
                  <a:effectLst/>
                  <a:uLnTx/>
                  <a:uFillTx/>
                  <a:latin typeface="Calibri" pitchFamily="34" charset="0"/>
                  <a:ea typeface="+mn-ea"/>
                  <a:cs typeface="+mn-cs"/>
                </a:rPr>
                <a:t>Célula</a:t>
              </a:r>
              <a:r>
                <a:rPr kumimoji="0" lang="en-GB" sz="800" b="1" i="0" u="none" strike="noStrike" kern="1200" cap="none" spc="0" normalizeH="0" baseline="0" noProof="0" dirty="0">
                  <a:ln>
                    <a:noFill/>
                  </a:ln>
                  <a:solidFill>
                    <a:srgbClr val="DC2B59"/>
                  </a:solidFill>
                  <a:effectLst/>
                  <a:uLnTx/>
                  <a:uFillTx/>
                  <a:latin typeface="Calibri" pitchFamily="34" charset="0"/>
                  <a:ea typeface="+mn-ea"/>
                  <a:cs typeface="+mn-cs"/>
                </a:rPr>
                <a:t> </a:t>
              </a:r>
              <a:r>
                <a:rPr kumimoji="0" lang="en-GB" sz="800" b="1" i="0" u="none" strike="noStrike" kern="1200" cap="none" spc="0" normalizeH="0" baseline="0" noProof="0" dirty="0" err="1">
                  <a:ln>
                    <a:noFill/>
                  </a:ln>
                  <a:solidFill>
                    <a:srgbClr val="DC2B59"/>
                  </a:solidFill>
                  <a:effectLst/>
                  <a:uLnTx/>
                  <a:uFillTx/>
                  <a:latin typeface="Calibri" pitchFamily="34" charset="0"/>
                  <a:ea typeface="+mn-ea"/>
                  <a:cs typeface="+mn-cs"/>
                </a:rPr>
                <a:t>dendrítica</a:t>
              </a:r>
              <a:r>
                <a:rPr kumimoji="0" lang="en-GB" sz="800" b="1" i="0" u="none" strike="noStrike" kern="1200" cap="none" spc="0" normalizeH="0" baseline="0" noProof="0" dirty="0">
                  <a:ln>
                    <a:noFill/>
                  </a:ln>
                  <a:solidFill>
                    <a:srgbClr val="DC2B59"/>
                  </a:solidFill>
                  <a:effectLst/>
                  <a:uLnTx/>
                  <a:uFillTx/>
                  <a:latin typeface="Calibri" pitchFamily="34" charset="0"/>
                  <a:ea typeface="+mn-ea"/>
                  <a:cs typeface="+mn-cs"/>
                </a:rPr>
                <a:t> </a:t>
              </a:r>
              <a:r>
                <a:rPr kumimoji="0" lang="en-GB" sz="800" b="1" i="0" u="none" strike="noStrike" kern="1200" cap="none" spc="0" normalizeH="0" baseline="0" noProof="0" dirty="0" err="1">
                  <a:ln>
                    <a:noFill/>
                  </a:ln>
                  <a:solidFill>
                    <a:srgbClr val="DC2B59"/>
                  </a:solidFill>
                  <a:effectLst/>
                  <a:uLnTx/>
                  <a:uFillTx/>
                  <a:latin typeface="Calibri" pitchFamily="34" charset="0"/>
                  <a:ea typeface="+mn-ea"/>
                  <a:cs typeface="+mn-cs"/>
                </a:rPr>
                <a:t>inactiva</a:t>
              </a:r>
              <a:endParaRPr kumimoji="0" lang="en-GB" sz="800" b="1" i="0" u="none" strike="noStrike" kern="1200" cap="none" spc="0" normalizeH="0" baseline="0" noProof="0" dirty="0">
                <a:ln>
                  <a:noFill/>
                </a:ln>
                <a:solidFill>
                  <a:srgbClr val="DC2B59"/>
                </a:solidFill>
                <a:effectLst/>
                <a:uLnTx/>
                <a:uFillTx/>
                <a:latin typeface="Calibri" pitchFamily="34" charset="0"/>
                <a:ea typeface="+mn-ea"/>
                <a:cs typeface="+mn-cs"/>
              </a:endParaRPr>
            </a:p>
          </p:txBody>
        </p:sp>
        <p:pic>
          <p:nvPicPr>
            <p:cNvPr id="157" name="Picture 3"/>
            <p:cNvPicPr>
              <a:picLocks noChangeAspect="1" noChangeArrowheads="1"/>
            </p:cNvPicPr>
            <p:nvPr/>
          </p:nvPicPr>
          <p:blipFill>
            <a:blip r:embed="rId3" cstate="print"/>
            <a:srcRect/>
            <a:stretch>
              <a:fillRect/>
            </a:stretch>
          </p:blipFill>
          <p:spPr bwMode="auto">
            <a:xfrm>
              <a:off x="4988985" y="3586163"/>
              <a:ext cx="848783" cy="455612"/>
            </a:xfrm>
            <a:prstGeom prst="rect">
              <a:avLst/>
            </a:prstGeom>
            <a:noFill/>
            <a:ln w="9525">
              <a:noFill/>
              <a:miter lim="800000"/>
              <a:headEnd/>
              <a:tailEnd/>
            </a:ln>
          </p:spPr>
        </p:pic>
        <p:sp>
          <p:nvSpPr>
            <p:cNvPr id="179234" name="TextBox 157"/>
            <p:cNvSpPr txBox="1">
              <a:spLocks noChangeArrowheads="1"/>
            </p:cNvSpPr>
            <p:nvPr/>
          </p:nvSpPr>
          <p:spPr bwMode="auto">
            <a:xfrm>
              <a:off x="5734051" y="5421313"/>
              <a:ext cx="1054100" cy="24606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DC2B59"/>
                  </a:solidFill>
                  <a:effectLst/>
                  <a:uLnTx/>
                  <a:uFillTx/>
                  <a:latin typeface="Calibri" pitchFamily="34" charset="0"/>
                  <a:ea typeface="+mn-ea"/>
                  <a:cs typeface="+mn-cs"/>
                </a:rPr>
                <a:t>Célula dendrítica activada</a:t>
              </a:r>
            </a:p>
          </p:txBody>
        </p:sp>
        <p:sp>
          <p:nvSpPr>
            <p:cNvPr id="159" name="Arc 158"/>
            <p:cNvSpPr/>
            <p:nvPr/>
          </p:nvSpPr>
          <p:spPr>
            <a:xfrm rot="14811635" flipH="1">
              <a:off x="5462853" y="3305969"/>
              <a:ext cx="1820862" cy="2070100"/>
            </a:xfrm>
            <a:prstGeom prst="arc">
              <a:avLst>
                <a:gd name="adj1" fmla="val 14424533"/>
                <a:gd name="adj2" fmla="val 18528579"/>
              </a:avLst>
            </a:prstGeom>
            <a:ln w="28575">
              <a:solidFill>
                <a:srgbClr val="9796CF"/>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pic>
          <p:nvPicPr>
            <p:cNvPr id="160" name="Picture 3" descr="\\znycfp2\ny dept\NY Bioscience\NOVARTIS\AIN457\PROGRAM (CROSS INDICATION)\Master slide deck\GHP visuals portfolio\GHP visuals portfolio\Cells\PNG files\Dendritic cell.png"/>
            <p:cNvPicPr>
              <a:picLocks noChangeAspect="1" noChangeArrowheads="1"/>
            </p:cNvPicPr>
            <p:nvPr/>
          </p:nvPicPr>
          <p:blipFill>
            <a:blip r:embed="rId4" cstate="print"/>
            <a:srcRect/>
            <a:stretch>
              <a:fillRect/>
            </a:stretch>
          </p:blipFill>
          <p:spPr bwMode="auto">
            <a:xfrm>
              <a:off x="5734051" y="4983164"/>
              <a:ext cx="846667" cy="460375"/>
            </a:xfrm>
            <a:prstGeom prst="rect">
              <a:avLst/>
            </a:prstGeom>
            <a:noFill/>
            <a:ln w="9525">
              <a:noFill/>
              <a:miter lim="800000"/>
              <a:headEnd/>
              <a:tailEnd/>
            </a:ln>
          </p:spPr>
        </p:pic>
        <p:cxnSp>
          <p:nvCxnSpPr>
            <p:cNvPr id="161" name="Straight Arrow Connector 160"/>
            <p:cNvCxnSpPr/>
            <p:nvPr/>
          </p:nvCxnSpPr>
          <p:spPr>
            <a:xfrm>
              <a:off x="8263467" y="4833938"/>
              <a:ext cx="596900" cy="0"/>
            </a:xfrm>
            <a:prstGeom prst="straightConnector1">
              <a:avLst/>
            </a:prstGeom>
            <a:ln w="57150">
              <a:solidFill>
                <a:srgbClr val="833355"/>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8396817" y="5748338"/>
              <a:ext cx="1589616" cy="0"/>
            </a:xfrm>
            <a:prstGeom prst="straightConnector1">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cxnSp>
        <p:pic>
          <p:nvPicPr>
            <p:cNvPr id="163" name="Picture 162" descr="E:\AINstills_PSDs_PNGs\PNG_cropped_highres\BCell.png"/>
            <p:cNvPicPr>
              <a:picLocks noChangeAspect="1" noChangeArrowheads="1"/>
            </p:cNvPicPr>
            <p:nvPr/>
          </p:nvPicPr>
          <p:blipFill>
            <a:blip r:embed="rId5" cstate="email">
              <a:duotone>
                <a:prstClr val="black"/>
                <a:schemeClr val="accent3">
                  <a:tint val="45000"/>
                  <a:satMod val="400000"/>
                </a:schemeClr>
              </a:duotone>
            </a:blip>
            <a:srcRect/>
            <a:stretch>
              <a:fillRect/>
            </a:stretch>
          </p:blipFill>
          <p:spPr bwMode="auto">
            <a:xfrm rot="21268779">
              <a:off x="10202748" y="5517784"/>
              <a:ext cx="515661" cy="408161"/>
            </a:xfrm>
            <a:prstGeom prst="rect">
              <a:avLst/>
            </a:prstGeom>
            <a:noFill/>
            <a:ln w="9525">
              <a:noFill/>
              <a:miter lim="800000"/>
              <a:headEnd/>
              <a:tailEnd/>
            </a:ln>
          </p:spPr>
        </p:pic>
        <p:grpSp>
          <p:nvGrpSpPr>
            <p:cNvPr id="2" name="Group 95"/>
            <p:cNvGrpSpPr>
              <a:grpSpLocks/>
            </p:cNvGrpSpPr>
            <p:nvPr/>
          </p:nvGrpSpPr>
          <p:grpSpPr bwMode="auto">
            <a:xfrm>
              <a:off x="8873067" y="4464050"/>
              <a:ext cx="1256558" cy="904855"/>
              <a:chOff x="6314738" y="4074974"/>
              <a:chExt cx="1142066" cy="1095971"/>
            </a:xfrm>
          </p:grpSpPr>
          <p:sp>
            <p:nvSpPr>
              <p:cNvPr id="179281" name="TextBox 164"/>
              <p:cNvSpPr txBox="1">
                <a:spLocks noChangeArrowheads="1"/>
              </p:cNvSpPr>
              <p:nvPr/>
            </p:nvSpPr>
            <p:spPr bwMode="auto">
              <a:xfrm>
                <a:off x="6616068" y="4984554"/>
                <a:ext cx="731716" cy="186391"/>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DC2B59"/>
                    </a:solidFill>
                    <a:effectLst/>
                    <a:uLnTx/>
                    <a:uFillTx/>
                    <a:latin typeface="Calibri" pitchFamily="34" charset="0"/>
                    <a:ea typeface="+mn-ea"/>
                    <a:cs typeface="+mn-cs"/>
                  </a:rPr>
                  <a:t>Linfocitos Th17</a:t>
                </a:r>
              </a:p>
            </p:txBody>
          </p:sp>
          <p:pic>
            <p:nvPicPr>
              <p:cNvPr id="179282" name="Picture 11" descr="\\znycfp2\ny dept\NY Bioscience\NOVARTIS\AIN457\PROGRAM (CROSS INDICATION)\Master slide deck\GHP visuals portfolio\GHP visuals portfolio\Cells\PNG files\Th17 Cell.png"/>
              <p:cNvPicPr>
                <a:picLocks noChangeAspect="1" noChangeArrowheads="1"/>
              </p:cNvPicPr>
              <p:nvPr/>
            </p:nvPicPr>
            <p:blipFill>
              <a:blip r:embed="rId6" cstate="print"/>
              <a:srcRect/>
              <a:stretch>
                <a:fillRect/>
              </a:stretch>
            </p:blipFill>
            <p:spPr bwMode="auto">
              <a:xfrm>
                <a:off x="6314738" y="4074974"/>
                <a:ext cx="1142066" cy="913653"/>
              </a:xfrm>
              <a:prstGeom prst="rect">
                <a:avLst/>
              </a:prstGeom>
              <a:noFill/>
              <a:ln w="9525">
                <a:noFill/>
                <a:miter lim="800000"/>
                <a:headEnd/>
                <a:tailEnd/>
              </a:ln>
            </p:spPr>
          </p:pic>
        </p:grpSp>
        <p:cxnSp>
          <p:nvCxnSpPr>
            <p:cNvPr id="167" name="Straight Arrow Connector 166"/>
            <p:cNvCxnSpPr/>
            <p:nvPr/>
          </p:nvCxnSpPr>
          <p:spPr>
            <a:xfrm flipV="1">
              <a:off x="10500784" y="4156075"/>
              <a:ext cx="0" cy="1316038"/>
            </a:xfrm>
            <a:prstGeom prst="straightConnector1">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znycfp2\ny dept\NY Bioscience\NOVARTIS\AIN457\PROGRAM (CROSS INDICATION)\Master slide deck\GHP visuals portfolio\GHP visuals portfolio\Cells\PNG files\Macrophage.png"/>
            <p:cNvPicPr>
              <a:picLocks noChangeAspect="1" noChangeArrowheads="1"/>
            </p:cNvPicPr>
            <p:nvPr/>
          </p:nvPicPr>
          <p:blipFill>
            <a:blip r:embed="rId7" cstate="print"/>
            <a:srcRect/>
            <a:stretch>
              <a:fillRect/>
            </a:stretch>
          </p:blipFill>
          <p:spPr bwMode="auto">
            <a:xfrm>
              <a:off x="3608918" y="3549650"/>
              <a:ext cx="501649" cy="374650"/>
            </a:xfrm>
            <a:prstGeom prst="rect">
              <a:avLst/>
            </a:prstGeom>
            <a:noFill/>
            <a:ln w="9525">
              <a:noFill/>
              <a:miter lim="800000"/>
              <a:headEnd/>
              <a:tailEnd/>
            </a:ln>
          </p:spPr>
        </p:pic>
        <p:pic>
          <p:nvPicPr>
            <p:cNvPr id="169" name="Picture 4" descr="\\znycfp2\ny dept\NY Bioscience\NOVARTIS\AIN457\PROGRAM (CROSS INDICATION)\Master slide deck\GHP visuals portfolio\GHP visuals portfolio\Cells\PNG files\Neutrophil.png"/>
            <p:cNvPicPr>
              <a:picLocks noChangeAspect="1" noChangeArrowheads="1"/>
            </p:cNvPicPr>
            <p:nvPr/>
          </p:nvPicPr>
          <p:blipFill>
            <a:blip r:embed="rId8" cstate="print"/>
            <a:srcRect/>
            <a:stretch>
              <a:fillRect/>
            </a:stretch>
          </p:blipFill>
          <p:spPr bwMode="auto">
            <a:xfrm>
              <a:off x="3541184" y="4084638"/>
              <a:ext cx="630767" cy="379412"/>
            </a:xfrm>
            <a:prstGeom prst="rect">
              <a:avLst/>
            </a:prstGeom>
            <a:noFill/>
            <a:ln w="9525">
              <a:noFill/>
              <a:miter lim="800000"/>
              <a:headEnd/>
              <a:tailEnd/>
            </a:ln>
          </p:spPr>
        </p:pic>
        <p:pic>
          <p:nvPicPr>
            <p:cNvPr id="170" name="Picture 3" descr="\\Znycfp2\ny dept\NY Bioscience\NOVARTIS\AIN457\PROGRAM (CROSS INDICATION)\Master slide deck\Files from Audra\GHP Powerpoint visuals portfolio_22Jan13\Cells\Gamma Delta T Cell smaller.tif"/>
            <p:cNvPicPr>
              <a:picLocks noChangeAspect="1" noChangeArrowheads="1"/>
            </p:cNvPicPr>
            <p:nvPr/>
          </p:nvPicPr>
          <p:blipFill>
            <a:blip r:embed="rId9" cstate="print"/>
            <a:srcRect/>
            <a:stretch>
              <a:fillRect/>
            </a:stretch>
          </p:blipFill>
          <p:spPr bwMode="auto">
            <a:xfrm>
              <a:off x="3513667" y="4683126"/>
              <a:ext cx="694267" cy="417513"/>
            </a:xfrm>
            <a:prstGeom prst="rect">
              <a:avLst/>
            </a:prstGeom>
            <a:noFill/>
            <a:ln w="9525">
              <a:noFill/>
              <a:miter lim="800000"/>
              <a:headEnd/>
              <a:tailEnd/>
            </a:ln>
          </p:spPr>
        </p:pic>
        <p:sp>
          <p:nvSpPr>
            <p:cNvPr id="171" name="TextBox 170"/>
            <p:cNvSpPr txBox="1">
              <a:spLocks noChangeArrowheads="1"/>
            </p:cNvSpPr>
            <p:nvPr/>
          </p:nvSpPr>
          <p:spPr bwMode="auto">
            <a:xfrm>
              <a:off x="3456518" y="3898901"/>
              <a:ext cx="793749" cy="246063"/>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DC2B59"/>
                  </a:solidFill>
                  <a:effectLst/>
                  <a:uLnTx/>
                  <a:uFillTx/>
                  <a:latin typeface="Calibri" pitchFamily="34" charset="0"/>
                  <a:ea typeface="+mn-ea"/>
                  <a:cs typeface="+mn-cs"/>
                </a:rPr>
                <a:t>Macrófagos y mastocitos</a:t>
              </a:r>
            </a:p>
          </p:txBody>
        </p:sp>
        <p:sp>
          <p:nvSpPr>
            <p:cNvPr id="172" name="TextBox 171"/>
            <p:cNvSpPr txBox="1">
              <a:spLocks noChangeArrowheads="1"/>
            </p:cNvSpPr>
            <p:nvPr/>
          </p:nvSpPr>
          <p:spPr bwMode="auto">
            <a:xfrm>
              <a:off x="3376085" y="4460875"/>
              <a:ext cx="891116" cy="122238"/>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DC2B59"/>
                  </a:solidFill>
                  <a:effectLst/>
                  <a:uLnTx/>
                  <a:uFillTx/>
                  <a:latin typeface="Calibri" pitchFamily="34" charset="0"/>
                  <a:ea typeface="+mn-ea"/>
                  <a:cs typeface="+mn-cs"/>
                </a:rPr>
                <a:t>Neutrófilos</a:t>
              </a:r>
            </a:p>
          </p:txBody>
        </p:sp>
        <p:sp>
          <p:nvSpPr>
            <p:cNvPr id="173" name="TextBox 172"/>
            <p:cNvSpPr txBox="1">
              <a:spLocks noChangeArrowheads="1"/>
            </p:cNvSpPr>
            <p:nvPr/>
          </p:nvSpPr>
          <p:spPr bwMode="auto">
            <a:xfrm>
              <a:off x="3043768" y="5127626"/>
              <a:ext cx="1629833" cy="123825"/>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DC2B59"/>
                  </a:solidFill>
                  <a:effectLst/>
                  <a:uLnTx/>
                  <a:uFillTx/>
                  <a:latin typeface="Calibri" pitchFamily="34" charset="0"/>
                  <a:ea typeface="+mn-ea"/>
                  <a:cs typeface="+mn-cs"/>
                </a:rPr>
                <a:t>Células linfoides innatas</a:t>
              </a:r>
            </a:p>
          </p:txBody>
        </p:sp>
        <p:cxnSp>
          <p:nvCxnSpPr>
            <p:cNvPr id="174" name="Straight Arrow Connector 173"/>
            <p:cNvCxnSpPr>
              <a:stCxn id="179261" idx="3"/>
            </p:cNvCxnSpPr>
            <p:nvPr/>
          </p:nvCxnSpPr>
          <p:spPr>
            <a:xfrm flipV="1">
              <a:off x="2431122" y="2125663"/>
              <a:ext cx="1757762" cy="29883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376084" y="3736976"/>
              <a:ext cx="0" cy="121126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76" name="Arc 175"/>
            <p:cNvSpPr/>
            <p:nvPr/>
          </p:nvSpPr>
          <p:spPr>
            <a:xfrm rot="11317676">
              <a:off x="2791885" y="3140075"/>
              <a:ext cx="1559983" cy="1252538"/>
            </a:xfrm>
            <a:prstGeom prst="arc">
              <a:avLst>
                <a:gd name="adj1" fmla="val 16799473"/>
                <a:gd name="adj2" fmla="val 3137848"/>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cxnSp>
          <p:nvCxnSpPr>
            <p:cNvPr id="177" name="Straight Arrow Connector 176"/>
            <p:cNvCxnSpPr/>
            <p:nvPr/>
          </p:nvCxnSpPr>
          <p:spPr>
            <a:xfrm flipV="1">
              <a:off x="3462867" y="2589213"/>
              <a:ext cx="850900" cy="406400"/>
            </a:xfrm>
            <a:prstGeom prst="straightConnector1">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cxnSp>
        <p:pic>
          <p:nvPicPr>
            <p:cNvPr id="179" name="Picture 5" descr="\\znycfp2\ny dept\NY Bioscience\NOVARTIS\AIN457\PROGRAM (CROSS INDICATION)\Master slide deck\GHP visuals portfolio\GHP visuals portfolio\Cells\PNG files\Keratinocytes.png"/>
            <p:cNvPicPr>
              <a:picLocks noChangeAspect="1" noChangeArrowheads="1"/>
            </p:cNvPicPr>
            <p:nvPr/>
          </p:nvPicPr>
          <p:blipFill>
            <a:blip r:embed="rId10" cstate="print"/>
            <a:srcRect/>
            <a:stretch>
              <a:fillRect/>
            </a:stretch>
          </p:blipFill>
          <p:spPr bwMode="auto">
            <a:xfrm>
              <a:off x="4362451" y="1752600"/>
              <a:ext cx="1026583" cy="577850"/>
            </a:xfrm>
            <a:prstGeom prst="rect">
              <a:avLst/>
            </a:prstGeom>
            <a:noFill/>
            <a:ln w="9525">
              <a:noFill/>
              <a:miter lim="800000"/>
              <a:headEnd/>
              <a:tailEnd/>
            </a:ln>
          </p:spPr>
        </p:pic>
        <p:sp>
          <p:nvSpPr>
            <p:cNvPr id="179253" name="TextBox 179"/>
            <p:cNvSpPr txBox="1">
              <a:spLocks noChangeArrowheads="1"/>
            </p:cNvSpPr>
            <p:nvPr/>
          </p:nvSpPr>
          <p:spPr bwMode="auto">
            <a:xfrm>
              <a:off x="4332818" y="2397125"/>
              <a:ext cx="1153583" cy="152400"/>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DC2B59"/>
                  </a:solidFill>
                  <a:effectLst/>
                  <a:uLnTx/>
                  <a:uFillTx/>
                  <a:latin typeface="Calibri" pitchFamily="34" charset="0"/>
                  <a:ea typeface="+mn-ea"/>
                  <a:cs typeface="+mn-cs"/>
                </a:rPr>
                <a:t>Queratinocitos</a:t>
              </a:r>
              <a:endParaRPr kumimoji="0" lang="en-GB" sz="1000" b="1" i="0" u="none" strike="noStrike" kern="1200" cap="none" spc="0" normalizeH="0" baseline="0" noProof="0" dirty="0">
                <a:ln>
                  <a:noFill/>
                </a:ln>
                <a:solidFill>
                  <a:srgbClr val="DC2B59"/>
                </a:solidFill>
                <a:effectLst/>
                <a:uLnTx/>
                <a:uFillTx/>
                <a:latin typeface="Calibri" pitchFamily="34" charset="0"/>
                <a:ea typeface="+mn-ea"/>
                <a:cs typeface="+mn-cs"/>
              </a:endParaRPr>
            </a:p>
          </p:txBody>
        </p:sp>
        <p:sp>
          <p:nvSpPr>
            <p:cNvPr id="179254" name="TextBox 180"/>
            <p:cNvSpPr txBox="1">
              <a:spLocks noChangeArrowheads="1"/>
            </p:cNvSpPr>
            <p:nvPr/>
          </p:nvSpPr>
          <p:spPr bwMode="auto">
            <a:xfrm>
              <a:off x="3871384" y="2816225"/>
              <a:ext cx="2123016" cy="215444"/>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DC2B59"/>
                  </a:solidFill>
                  <a:effectLst/>
                  <a:uLnTx/>
                  <a:uFillTx/>
                  <a:latin typeface="Calibri" pitchFamily="34" charset="0"/>
                  <a:ea typeface="+mn-ea"/>
                  <a:cs typeface="+mn-cs"/>
                </a:rPr>
                <a:t>Citoquinas</a:t>
              </a:r>
              <a:r>
                <a:rPr kumimoji="0" lang="en-US" sz="800" b="1" i="0" u="none" strike="noStrike" kern="1200" cap="none" spc="0" normalizeH="0" baseline="0" noProof="0" dirty="0">
                  <a:ln>
                    <a:noFill/>
                  </a:ln>
                  <a:solidFill>
                    <a:srgbClr val="DC2B59"/>
                  </a:solidFill>
                  <a:effectLst/>
                  <a:uLnTx/>
                  <a:uFillTx/>
                  <a:latin typeface="Calibri" pitchFamily="34" charset="0"/>
                  <a:ea typeface="+mn-ea"/>
                  <a:cs typeface="+mn-cs"/>
                </a:rPr>
                <a:t> </a:t>
              </a:r>
              <a:r>
                <a:rPr kumimoji="0" lang="en-US" sz="800" b="1" i="0" u="none" strike="noStrike" kern="1200" cap="none" spc="0" normalizeH="0" baseline="0" noProof="0" dirty="0" err="1">
                  <a:ln>
                    <a:noFill/>
                  </a:ln>
                  <a:solidFill>
                    <a:srgbClr val="DC2B59"/>
                  </a:solidFill>
                  <a:effectLst/>
                  <a:uLnTx/>
                  <a:uFillTx/>
                  <a:latin typeface="Calibri" pitchFamily="34" charset="0"/>
                  <a:ea typeface="+mn-ea"/>
                  <a:cs typeface="+mn-cs"/>
                </a:rPr>
                <a:t>proinflamatorias</a:t>
              </a:r>
              <a:r>
                <a:rPr kumimoji="0" lang="en-US" sz="800" b="1" i="0" u="none" strike="noStrike" kern="1200" cap="none" spc="0" normalizeH="0" baseline="0" noProof="0" dirty="0">
                  <a:ln>
                    <a:noFill/>
                  </a:ln>
                  <a:solidFill>
                    <a:srgbClr val="DC2B59"/>
                  </a:solidFill>
                  <a:effectLst/>
                  <a:uLnTx/>
                  <a:uFillTx/>
                  <a:latin typeface="Calibri" pitchFamily="34" charset="0"/>
                  <a:ea typeface="+mn-ea"/>
                  <a:cs typeface="+mn-cs"/>
                </a:rPr>
                <a:t>, </a:t>
              </a:r>
              <a:r>
                <a:rPr kumimoji="0" lang="en-US" sz="800" b="1" i="0" u="none" strike="noStrike" kern="1200" cap="none" spc="0" normalizeH="0" baseline="0" noProof="0" dirty="0" err="1">
                  <a:ln>
                    <a:noFill/>
                  </a:ln>
                  <a:solidFill>
                    <a:srgbClr val="DC2B59"/>
                  </a:solidFill>
                  <a:effectLst/>
                  <a:uLnTx/>
                  <a:uFillTx/>
                  <a:latin typeface="Calibri" pitchFamily="34" charset="0"/>
                  <a:ea typeface="+mn-ea"/>
                  <a:cs typeface="+mn-cs"/>
                </a:rPr>
                <a:t>incluido</a:t>
              </a:r>
              <a:r>
                <a:rPr kumimoji="0" lang="en-US" sz="800" b="1" i="0" u="none" strike="noStrike" kern="1200" cap="none" spc="0" normalizeH="0" baseline="0" noProof="0" dirty="0">
                  <a:ln>
                    <a:noFill/>
                  </a:ln>
                  <a:solidFill>
                    <a:srgbClr val="DC2B59"/>
                  </a:solidFill>
                  <a:effectLst/>
                  <a:uLnTx/>
                  <a:uFillTx/>
                  <a:latin typeface="Calibri" pitchFamily="34" charset="0"/>
                  <a:ea typeface="+mn-ea"/>
                  <a:cs typeface="+mn-cs"/>
                </a:rPr>
                <a:t> TNF</a:t>
              </a:r>
            </a:p>
          </p:txBody>
        </p:sp>
        <p:cxnSp>
          <p:nvCxnSpPr>
            <p:cNvPr id="182" name="Straight Arrow Connector 181"/>
            <p:cNvCxnSpPr/>
            <p:nvPr/>
          </p:nvCxnSpPr>
          <p:spPr>
            <a:xfrm>
              <a:off x="4910667" y="2582863"/>
              <a:ext cx="0" cy="266700"/>
            </a:xfrm>
            <a:prstGeom prst="straightConnector1">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cxnSp>
        <p:sp>
          <p:nvSpPr>
            <p:cNvPr id="183" name="Arc 182"/>
            <p:cNvSpPr/>
            <p:nvPr/>
          </p:nvSpPr>
          <p:spPr>
            <a:xfrm rot="16200000" flipH="1">
              <a:off x="4855370" y="2788444"/>
              <a:ext cx="817562" cy="749300"/>
            </a:xfrm>
            <a:prstGeom prst="arc">
              <a:avLst>
                <a:gd name="adj1" fmla="val 16463618"/>
                <a:gd name="adj2" fmla="val 0"/>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84" name="Arc 183"/>
            <p:cNvSpPr/>
            <p:nvPr/>
          </p:nvSpPr>
          <p:spPr>
            <a:xfrm rot="5400000">
              <a:off x="3555736" y="2403211"/>
              <a:ext cx="1154112" cy="1513416"/>
            </a:xfrm>
            <a:prstGeom prst="arc">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85" name="Arc 184"/>
            <p:cNvSpPr/>
            <p:nvPr/>
          </p:nvSpPr>
          <p:spPr>
            <a:xfrm rot="5400000">
              <a:off x="3089805" y="2430993"/>
              <a:ext cx="2111375" cy="1488016"/>
            </a:xfrm>
            <a:prstGeom prst="arc">
              <a:avLst>
                <a:gd name="adj1" fmla="val 16144567"/>
                <a:gd name="adj2" fmla="val 0"/>
              </a:avLst>
            </a:prstGeom>
            <a:ln w="12700">
              <a:solidFill>
                <a:srgbClr val="833355"/>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a:ea typeface="+mn-ea"/>
                <a:cs typeface="Arial" pitchFamily="34" charset="0"/>
              </a:endParaRPr>
            </a:p>
          </p:txBody>
        </p:sp>
        <p:grpSp>
          <p:nvGrpSpPr>
            <p:cNvPr id="179259" name="Group 64"/>
            <p:cNvGrpSpPr>
              <a:grpSpLocks/>
            </p:cNvGrpSpPr>
            <p:nvPr/>
          </p:nvGrpSpPr>
          <p:grpSpPr bwMode="auto">
            <a:xfrm>
              <a:off x="1346200" y="5294313"/>
              <a:ext cx="2266409" cy="472741"/>
              <a:chOff x="873547" y="5517907"/>
              <a:chExt cx="2059996" cy="573437"/>
            </a:xfrm>
          </p:grpSpPr>
          <p:cxnSp>
            <p:nvCxnSpPr>
              <p:cNvPr id="205" name="Straight Connector 204"/>
              <p:cNvCxnSpPr/>
              <p:nvPr/>
            </p:nvCxnSpPr>
            <p:spPr>
              <a:xfrm>
                <a:off x="873547" y="5743207"/>
                <a:ext cx="263574" cy="0"/>
              </a:xfrm>
              <a:prstGeom prst="line">
                <a:avLst/>
              </a:prstGeom>
              <a:ln w="38100">
                <a:solidFill>
                  <a:srgbClr val="833355"/>
                </a:solidFill>
              </a:ln>
            </p:spPr>
            <p:style>
              <a:lnRef idx="1">
                <a:schemeClr val="accent1"/>
              </a:lnRef>
              <a:fillRef idx="0">
                <a:schemeClr val="accent1"/>
              </a:fillRef>
              <a:effectRef idx="0">
                <a:schemeClr val="accent1"/>
              </a:effectRef>
              <a:fontRef idx="minor">
                <a:schemeClr val="tx1"/>
              </a:fontRef>
            </p:style>
          </p:cxnSp>
          <p:sp>
            <p:nvSpPr>
              <p:cNvPr id="179278" name="TextBox 205"/>
              <p:cNvSpPr txBox="1">
                <a:spLocks noChangeArrowheads="1"/>
              </p:cNvSpPr>
              <p:nvPr/>
            </p:nvSpPr>
            <p:spPr bwMode="auto">
              <a:xfrm>
                <a:off x="1144180" y="5517907"/>
                <a:ext cx="1789363" cy="336001"/>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pitchFamily="34" charset="0"/>
                    <a:ea typeface="+mn-ea"/>
                    <a:cs typeface="+mn-cs"/>
                  </a:rPr>
                  <a:t>Señalización proinflamatoria</a:t>
                </a:r>
              </a:p>
            </p:txBody>
          </p:sp>
          <p:cxnSp>
            <p:nvCxnSpPr>
              <p:cNvPr id="207" name="Straight Connector 206"/>
              <p:cNvCxnSpPr/>
              <p:nvPr/>
            </p:nvCxnSpPr>
            <p:spPr>
              <a:xfrm>
                <a:off x="873547" y="5976210"/>
                <a:ext cx="263574" cy="0"/>
              </a:xfrm>
              <a:prstGeom prst="line">
                <a:avLst/>
              </a:prstGeom>
              <a:ln w="38100">
                <a:solidFill>
                  <a:srgbClr val="9796CF"/>
                </a:solidFill>
              </a:ln>
            </p:spPr>
            <p:style>
              <a:lnRef idx="1">
                <a:schemeClr val="accent1"/>
              </a:lnRef>
              <a:fillRef idx="0">
                <a:schemeClr val="accent1"/>
              </a:fillRef>
              <a:effectRef idx="0">
                <a:schemeClr val="accent1"/>
              </a:effectRef>
              <a:fontRef idx="minor">
                <a:schemeClr val="tx1"/>
              </a:fontRef>
            </p:style>
          </p:cxnSp>
          <p:sp>
            <p:nvSpPr>
              <p:cNvPr id="179280" name="TextBox 207"/>
              <p:cNvSpPr txBox="1">
                <a:spLocks noChangeArrowheads="1"/>
              </p:cNvSpPr>
              <p:nvPr/>
            </p:nvSpPr>
            <p:spPr bwMode="auto">
              <a:xfrm>
                <a:off x="1144180" y="5755343"/>
                <a:ext cx="1403391" cy="336001"/>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pitchFamily="34" charset="0"/>
                    <a:ea typeface="+mn-ea"/>
                    <a:cs typeface="+mn-cs"/>
                  </a:rPr>
                  <a:t>Diferenciación celular</a:t>
                </a:r>
              </a:p>
            </p:txBody>
          </p:sp>
        </p:grpSp>
        <p:sp>
          <p:nvSpPr>
            <p:cNvPr id="179260" name="TextBox 208"/>
            <p:cNvSpPr txBox="1">
              <a:spLocks noChangeArrowheads="1"/>
            </p:cNvSpPr>
            <p:nvPr/>
          </p:nvSpPr>
          <p:spPr bwMode="auto">
            <a:xfrm>
              <a:off x="1462618" y="1997075"/>
              <a:ext cx="975783" cy="230188"/>
            </a:xfrm>
            <a:prstGeom prst="rect">
              <a:avLst/>
            </a:prstGeom>
            <a:noFill/>
            <a:ln w="9525">
              <a:solidFill>
                <a:srgbClr val="DC2B59"/>
              </a:solid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DC2B59"/>
                  </a:solidFill>
                  <a:effectLst/>
                  <a:uLnTx/>
                  <a:uFillTx/>
                  <a:latin typeface="Calibri" pitchFamily="34" charset="0"/>
                  <a:ea typeface="+mn-ea"/>
                  <a:cs typeface="+mn-cs"/>
                </a:rPr>
                <a:t>GENOTIPO</a:t>
              </a:r>
            </a:p>
          </p:txBody>
        </p:sp>
        <p:sp>
          <p:nvSpPr>
            <p:cNvPr id="179261" name="TextBox 209"/>
            <p:cNvSpPr txBox="1">
              <a:spLocks noChangeArrowheads="1"/>
            </p:cNvSpPr>
            <p:nvPr/>
          </p:nvSpPr>
          <p:spPr bwMode="auto">
            <a:xfrm>
              <a:off x="1391580" y="2286001"/>
              <a:ext cx="1039542" cy="2769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DC2B59"/>
                  </a:solidFill>
                  <a:effectLst/>
                  <a:uLnTx/>
                  <a:uFillTx/>
                  <a:latin typeface="Calibri" pitchFamily="34" charset="0"/>
                  <a:ea typeface="+mn-ea"/>
                  <a:cs typeface="+mn-cs"/>
                </a:rPr>
                <a:t>Desencadena</a:t>
              </a:r>
              <a:endParaRPr kumimoji="0" lang="en-US" sz="1200" b="1" i="0" u="none" strike="noStrike" kern="1200" cap="none" spc="0" normalizeH="0" baseline="0" noProof="0" dirty="0">
                <a:ln>
                  <a:noFill/>
                </a:ln>
                <a:solidFill>
                  <a:srgbClr val="DC2B59"/>
                </a:solidFill>
                <a:effectLst/>
                <a:uLnTx/>
                <a:uFillTx/>
                <a:latin typeface="Symbol" pitchFamily="18" charset="2"/>
                <a:ea typeface="+mn-ea"/>
                <a:cs typeface="+mn-cs"/>
              </a:endParaRPr>
            </a:p>
          </p:txBody>
        </p:sp>
        <p:sp>
          <p:nvSpPr>
            <p:cNvPr id="179262" name="TextBox 210"/>
            <p:cNvSpPr txBox="1">
              <a:spLocks noChangeArrowheads="1"/>
            </p:cNvSpPr>
            <p:nvPr/>
          </p:nvSpPr>
          <p:spPr bwMode="auto">
            <a:xfrm>
              <a:off x="1242485" y="2778125"/>
              <a:ext cx="1452033" cy="1125949"/>
            </a:xfrm>
            <a:prstGeom prst="rect">
              <a:avLst/>
            </a:prstGeom>
            <a:noFill/>
            <a:ln w="9525">
              <a:solidFill>
                <a:srgbClr val="DC2B59"/>
              </a:solid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pitchFamily="34" charset="0"/>
                  <a:ea typeface="+mn-ea"/>
                  <a:cs typeface="+mn-cs"/>
                </a:rPr>
                <a:t>AMBIENTE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ts val="11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179263" name="Picture 211"/>
            <p:cNvPicPr>
              <a:picLocks noChangeAspect="1"/>
            </p:cNvPicPr>
            <p:nvPr/>
          </p:nvPicPr>
          <p:blipFill>
            <a:blip r:embed="rId11" cstate="print"/>
            <a:srcRect l="19107" t="39970" r="26814" b="17110"/>
            <a:stretch>
              <a:fillRect/>
            </a:stretch>
          </p:blipFill>
          <p:spPr bwMode="auto">
            <a:xfrm>
              <a:off x="1968500" y="3014664"/>
              <a:ext cx="654051" cy="669925"/>
            </a:xfrm>
            <a:prstGeom prst="rect">
              <a:avLst/>
            </a:prstGeom>
            <a:noFill/>
            <a:ln w="9525">
              <a:noFill/>
              <a:miter lim="800000"/>
              <a:headEnd/>
              <a:tailEnd/>
            </a:ln>
          </p:spPr>
        </p:pic>
        <p:pic>
          <p:nvPicPr>
            <p:cNvPr id="179264" name="Picture 212"/>
            <p:cNvPicPr>
              <a:picLocks noChangeAspect="1"/>
            </p:cNvPicPr>
            <p:nvPr/>
          </p:nvPicPr>
          <p:blipFill>
            <a:blip r:embed="rId12" cstate="print"/>
            <a:srcRect l="15657" b="17863"/>
            <a:stretch>
              <a:fillRect/>
            </a:stretch>
          </p:blipFill>
          <p:spPr bwMode="auto">
            <a:xfrm>
              <a:off x="1331385" y="3014663"/>
              <a:ext cx="637116" cy="425450"/>
            </a:xfrm>
            <a:prstGeom prst="rect">
              <a:avLst/>
            </a:prstGeom>
            <a:noFill/>
            <a:ln w="9525">
              <a:noFill/>
              <a:miter lim="800000"/>
              <a:headEnd/>
              <a:tailEnd/>
            </a:ln>
          </p:spPr>
        </p:pic>
        <p:pic>
          <p:nvPicPr>
            <p:cNvPr id="179265" name="Picture 213"/>
            <p:cNvPicPr>
              <a:picLocks noChangeAspect="1"/>
            </p:cNvPicPr>
            <p:nvPr/>
          </p:nvPicPr>
          <p:blipFill>
            <a:blip r:embed="rId13" cstate="print"/>
            <a:srcRect l="50000" t="47609" b="39293"/>
            <a:stretch>
              <a:fillRect/>
            </a:stretch>
          </p:blipFill>
          <p:spPr bwMode="auto">
            <a:xfrm>
              <a:off x="1331385" y="3441700"/>
              <a:ext cx="637116" cy="242888"/>
            </a:xfrm>
            <a:prstGeom prst="rect">
              <a:avLst/>
            </a:prstGeom>
            <a:noFill/>
            <a:ln w="9525">
              <a:noFill/>
              <a:miter lim="800000"/>
              <a:headEnd/>
              <a:tailEnd/>
            </a:ln>
          </p:spPr>
        </p:pic>
        <p:sp>
          <p:nvSpPr>
            <p:cNvPr id="215" name="Isosceles Triangle 214"/>
            <p:cNvSpPr/>
            <p:nvPr/>
          </p:nvSpPr>
          <p:spPr>
            <a:xfrm>
              <a:off x="1279935" y="2589088"/>
              <a:ext cx="1364483" cy="141809"/>
            </a:xfrm>
            <a:prstGeom prst="triangle">
              <a:avLst/>
            </a:prstGeom>
            <a:gradFill>
              <a:gsLst>
                <a:gs pos="0">
                  <a:srgbClr val="DC2B59"/>
                </a:gs>
                <a:gs pos="50000">
                  <a:schemeClr val="accent2">
                    <a:alpha val="60000"/>
                  </a:schemeClr>
                </a:gs>
                <a:gs pos="100000">
                  <a:schemeClr val="accent4">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216" name="Isosceles Triangle 215"/>
            <p:cNvSpPr/>
            <p:nvPr/>
          </p:nvSpPr>
          <p:spPr>
            <a:xfrm rot="10800000">
              <a:off x="1236086" y="2244001"/>
              <a:ext cx="1452181" cy="113182"/>
            </a:xfrm>
            <a:prstGeom prst="triangle">
              <a:avLst/>
            </a:prstGeom>
            <a:gradFill>
              <a:gsLst>
                <a:gs pos="0">
                  <a:srgbClr val="DC2B59"/>
                </a:gs>
                <a:gs pos="50000">
                  <a:schemeClr val="accent2">
                    <a:alpha val="60000"/>
                  </a:schemeClr>
                </a:gs>
                <a:gs pos="100000">
                  <a:schemeClr val="accent4">
                    <a:alpha val="0"/>
                  </a:schemeClr>
                </a:gs>
              </a:gsLst>
              <a:lin ang="5400000" scaled="0"/>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9274" name="TextBox 148"/>
            <p:cNvSpPr txBox="1">
              <a:spLocks noChangeArrowheads="1"/>
            </p:cNvSpPr>
            <p:nvPr/>
          </p:nvSpPr>
          <p:spPr bwMode="auto">
            <a:xfrm>
              <a:off x="8984519" y="2944484"/>
              <a:ext cx="1255183"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Black" pitchFamily="34" charset="0"/>
                  <a:ea typeface="+mn-ea"/>
                  <a:cs typeface="+mn-cs"/>
                </a:rPr>
                <a:t>IL-17A</a:t>
              </a:r>
            </a:p>
          </p:txBody>
        </p:sp>
        <p:sp>
          <p:nvSpPr>
            <p:cNvPr id="179276" name="TextBox 177"/>
            <p:cNvSpPr txBox="1">
              <a:spLocks noChangeArrowheads="1"/>
            </p:cNvSpPr>
            <p:nvPr/>
          </p:nvSpPr>
          <p:spPr bwMode="auto">
            <a:xfrm>
              <a:off x="2906184" y="2975636"/>
              <a:ext cx="1123949" cy="2778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Black" pitchFamily="34" charset="0"/>
                  <a:ea typeface="+mn-ea"/>
                  <a:cs typeface="+mn-cs"/>
                </a:rPr>
                <a:t>IL-17A</a:t>
              </a:r>
            </a:p>
          </p:txBody>
        </p:sp>
      </p:grpSp>
    </p:spTree>
    <p:extLst>
      <p:ext uri="{BB962C8B-B14F-4D97-AF65-F5344CB8AC3E}">
        <p14:creationId xmlns:p14="http://schemas.microsoft.com/office/powerpoint/2010/main" val="286479544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ES" dirty="0"/>
              <a:t>Fenómenos conocidos en la etiopatogenia de la psoriasis </a:t>
            </a:r>
          </a:p>
        </p:txBody>
      </p:sp>
      <p:sp>
        <p:nvSpPr>
          <p:cNvPr id="5" name="Marcador de contenido 4"/>
          <p:cNvSpPr>
            <a:spLocks noGrp="1"/>
          </p:cNvSpPr>
          <p:nvPr>
            <p:ph idx="1"/>
          </p:nvPr>
        </p:nvSpPr>
        <p:spPr>
          <a:xfrm>
            <a:off x="658502" y="1869444"/>
            <a:ext cx="11109605" cy="3966250"/>
          </a:xfrm>
        </p:spPr>
        <p:txBody>
          <a:bodyPr>
            <a:normAutofit/>
          </a:bodyPr>
          <a:lstStyle/>
          <a:p>
            <a:r>
              <a:rPr lang="es-ES" dirty="0"/>
              <a:t>Activación de los queratinocitos en la piel de personas con una base genética y algún fenómeno desencadenante.</a:t>
            </a:r>
          </a:p>
          <a:p>
            <a:r>
              <a:rPr lang="es-ES" dirty="0"/>
              <a:t>Activación por parte de los queratinocitos de las células dendríticas del sistema inmune innato.</a:t>
            </a:r>
          </a:p>
          <a:p>
            <a:r>
              <a:rPr lang="es-ES" dirty="0"/>
              <a:t>Activación de linfocitos T mediante la IL23 y otras citoquinas; fundamentalmente, linfocitos de la subpoblación Th17.</a:t>
            </a:r>
          </a:p>
          <a:p>
            <a:r>
              <a:rPr lang="es-ES" dirty="0"/>
              <a:t>Síntesis por parte de los linfocitos de IL17A y otras citoquinas.</a:t>
            </a:r>
          </a:p>
          <a:p>
            <a:r>
              <a:rPr lang="es-ES" dirty="0" err="1"/>
              <a:t>Hiperproliferación</a:t>
            </a:r>
            <a:r>
              <a:rPr lang="es-ES" dirty="0"/>
              <a:t> de los queratinocitos provocada por el efecto sinérgico de IL17A y otras citoquinas.</a:t>
            </a:r>
          </a:p>
          <a:p>
            <a:r>
              <a:rPr lang="es-ES" dirty="0"/>
              <a:t>Activación de nuevo del queratinocito.</a:t>
            </a:r>
          </a:p>
          <a:p>
            <a:r>
              <a:rPr lang="es-ES" dirty="0"/>
              <a:t>Bucle inflamatorio que perpetúa la placa psoriásica.</a:t>
            </a:r>
          </a:p>
          <a:p>
            <a:endParaRPr lang="es-ES" dirty="0"/>
          </a:p>
        </p:txBody>
      </p:sp>
    </p:spTree>
    <p:extLst>
      <p:ext uri="{BB962C8B-B14F-4D97-AF65-F5344CB8AC3E}">
        <p14:creationId xmlns:p14="http://schemas.microsoft.com/office/powerpoint/2010/main" val="163733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normAutofit/>
          </a:bodyPr>
          <a:lstStyle/>
          <a:p>
            <a:r>
              <a:rPr lang="es-ES" dirty="0"/>
              <a:t>Medición de la gravedad</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2117129" y="1778712"/>
            <a:ext cx="7368947" cy="2867442"/>
          </a:xfrm>
        </p:spPr>
        <p:txBody>
          <a:bodyPr/>
          <a:lstStyle/>
          <a:p>
            <a:r>
              <a:rPr lang="es-ES" dirty="0"/>
              <a:t>PASI (</a:t>
            </a:r>
            <a:r>
              <a:rPr lang="es-ES" sz="2000" dirty="0">
                <a:cs typeface="Arial"/>
              </a:rPr>
              <a:t>Índice de gravedad y área de la psoriasis)</a:t>
            </a:r>
            <a:endParaRPr lang="es-ES" dirty="0"/>
          </a:p>
          <a:p>
            <a:r>
              <a:rPr lang="es-ES" dirty="0"/>
              <a:t>BSA (Superficie corporal afectada)</a:t>
            </a:r>
          </a:p>
          <a:p>
            <a:r>
              <a:rPr lang="es-ES" dirty="0"/>
              <a:t>PGA (Evaluación global del médico)</a:t>
            </a:r>
          </a:p>
          <a:p>
            <a:r>
              <a:rPr lang="es-ES" dirty="0"/>
              <a:t>DLQI (Índice de calidad de vida dermatológica)</a:t>
            </a:r>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a:xfrm>
            <a:off x="1702776" y="883123"/>
            <a:ext cx="8198216" cy="380711"/>
          </a:xfrm>
        </p:spPr>
        <p:txBody>
          <a:bodyPr/>
          <a:lstStyle/>
          <a:p>
            <a:r>
              <a:rPr lang="es-ES" dirty="0"/>
              <a:t>ESCALAS</a:t>
            </a:r>
          </a:p>
        </p:txBody>
      </p:sp>
    </p:spTree>
    <p:extLst>
      <p:ext uri="{BB962C8B-B14F-4D97-AF65-F5344CB8AC3E}">
        <p14:creationId xmlns:p14="http://schemas.microsoft.com/office/powerpoint/2010/main" val="39581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b577161-808f-42e1-8c4b-adaf50f5977d"/>
  <p:tag name="TPVERSION" val="8"/>
  <p:tag name="TPFULLVERSION" val="8.9.4.26"/>
  <p:tag name="PPTVERSION" val="16"/>
  <p:tag name="TPOS" val="2"/>
  <p:tag name="TPLASTSAVEVERSION" val="6.4 PC"/>
</p:tagLst>
</file>

<file path=ppt/theme/theme1.xml><?xml version="1.0" encoding="utf-8"?>
<a:theme xmlns:a="http://schemas.openxmlformats.org/drawingml/2006/main" name="1_Diseño personalizado">
  <a:themeElements>
    <a:clrScheme name="Wyntraining">
      <a:dk1>
        <a:sysClr val="windowText" lastClr="000000"/>
      </a:dk1>
      <a:lt1>
        <a:sysClr val="window" lastClr="FFFFFF"/>
      </a:lt1>
      <a:dk2>
        <a:srgbClr val="006782"/>
      </a:dk2>
      <a:lt2>
        <a:srgbClr val="EB949A"/>
      </a:lt2>
      <a:accent1>
        <a:srgbClr val="008986"/>
      </a:accent1>
      <a:accent2>
        <a:srgbClr val="4A5156"/>
      </a:accent2>
      <a:accent3>
        <a:srgbClr val="FFFFFF"/>
      </a:accent3>
      <a:accent4>
        <a:srgbClr val="FFFFFF"/>
      </a:accent4>
      <a:accent5>
        <a:srgbClr val="FFFFFF"/>
      </a:accent5>
      <a:accent6>
        <a:srgbClr val="FFFFFF"/>
      </a:accent6>
      <a:hlink>
        <a:srgbClr val="505046"/>
      </a:hlink>
      <a:folHlink>
        <a:srgbClr val="5050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3408</Words>
  <Application>Microsoft Office PowerPoint</Application>
  <PresentationFormat>Widescreen</PresentationFormat>
  <Paragraphs>391</Paragraphs>
  <Slides>36</Slides>
  <Notes>3</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Calibri</vt:lpstr>
      <vt:lpstr>Gilroy Office</vt:lpstr>
      <vt:lpstr>Open Sans</vt:lpstr>
      <vt:lpstr>Symbol</vt:lpstr>
      <vt:lpstr>Wingdings</vt:lpstr>
      <vt:lpstr>1_Diseño personalizado</vt:lpstr>
      <vt:lpstr>Parte general</vt:lpstr>
      <vt:lpstr>Epidemiología de la psoriasis</vt:lpstr>
      <vt:lpstr>Epidemiología de la psoriasis</vt:lpstr>
      <vt:lpstr>Epidemiología de la psoriasis</vt:lpstr>
      <vt:lpstr>Epidemiología de la psoriasis</vt:lpstr>
      <vt:lpstr>Fenómenos morfológicos en la placa de psoriasis </vt:lpstr>
      <vt:lpstr>Hipótesis actual de la patogénesis de la psoriasis </vt:lpstr>
      <vt:lpstr>Fenómenos conocidos en la etiopatogenia de la psoriasis </vt:lpstr>
      <vt:lpstr>Medición de la gravedad</vt:lpstr>
      <vt:lpstr>PASI</vt:lpstr>
      <vt:lpstr>PowerPoint Presentation</vt:lpstr>
      <vt:lpstr>BSA</vt:lpstr>
      <vt:lpstr>PGA</vt:lpstr>
      <vt:lpstr>DLQI</vt:lpstr>
      <vt:lpstr>DLQI</vt:lpstr>
      <vt:lpstr>Psoriasis moderada-severa</vt:lpstr>
      <vt:lpstr>DIAPOSITIVA RESUMEN SLIDE KIT 2</vt:lpstr>
      <vt:lpstr>CRITERIOS DE DERIVACIÓN DE AP A DERMATOLOGÍA</vt:lpstr>
      <vt:lpstr>DIAPOSITIVA RESUMEN SLIDE KIT 2</vt:lpstr>
      <vt:lpstr>IDEAS CLAVE</vt:lpstr>
      <vt:lpstr>Características clínicas </vt:lpstr>
      <vt:lpstr>Clasificación de la psoriasis</vt:lpstr>
      <vt:lpstr>Psoriasis en placas o vulgar  </vt:lpstr>
      <vt:lpstr>PowerPoint Presentation</vt:lpstr>
      <vt:lpstr>Psoriasis en gotas </vt:lpstr>
      <vt:lpstr>Psoriasis flexural o inversa o de los pliegues </vt:lpstr>
      <vt:lpstr>PowerPoint Presentation</vt:lpstr>
      <vt:lpstr>Psoriasis de cuero cabelludo </vt:lpstr>
      <vt:lpstr>Sebopsoriasis </vt:lpstr>
      <vt:lpstr>Psoriasis palmoplantar </vt:lpstr>
      <vt:lpstr>Psoriasis palmoplantar</vt:lpstr>
      <vt:lpstr>Psoriasis ungueal </vt:lpstr>
      <vt:lpstr>PowerPoint Presentation</vt:lpstr>
      <vt:lpstr>Psoriasis eritrodérmica </vt:lpstr>
      <vt:lpstr>Psoriasis pustulosa generalizada </vt:lpstr>
      <vt:lpstr>Diapositiva resumen Slide kit 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Parte general</dc:title>
  <dc:subject/>
  <dc:creator>Daniel</dc:creator>
  <cp:keywords/>
  <dc:description/>
  <cp:lastModifiedBy>Marta Clariana Colet</cp:lastModifiedBy>
  <cp:revision>10</cp:revision>
  <dcterms:created xsi:type="dcterms:W3CDTF">2023-02-09T13:11:02Z</dcterms:created>
  <dcterms:modified xsi:type="dcterms:W3CDTF">2023-05-15T19:57:40Z</dcterms:modified>
  <cp:category/>
</cp:coreProperties>
</file>