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09.xml" ContentType="application/vnd.openxmlformats-officedocument.presentationml.slide+xml"/>
  <Override PartName="/ppt/presentation.xml" ContentType="application/vnd.openxmlformats-officedocument.presentationml.presentation.main+xml"/>
  <Override PartName="/ppt/slideLayouts/slideLayout49.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85.xml" ContentType="application/vnd.openxmlformats-officedocument.presentationml.slideLayou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40" r:id="rId2"/>
    <p:sldMasterId id="2147483658" r:id="rId3"/>
    <p:sldMasterId id="2147483688" r:id="rId4"/>
    <p:sldMasterId id="2147483750" r:id="rId5"/>
    <p:sldMasterId id="2147483668" r:id="rId6"/>
    <p:sldMasterId id="2147483752" r:id="rId7"/>
    <p:sldMasterId id="2147483710" r:id="rId8"/>
    <p:sldMasterId id="2147483720" r:id="rId9"/>
    <p:sldMasterId id="2147483730" r:id="rId10"/>
    <p:sldMasterId id="2147483678" r:id="rId11"/>
    <p:sldMasterId id="2147483700" r:id="rId12"/>
    <p:sldMasterId id="2147483690" r:id="rId13"/>
  </p:sldMasterIdLst>
  <p:notesMasterIdLst>
    <p:notesMasterId r:id="rId135"/>
  </p:notesMasterIdLst>
  <p:handoutMasterIdLst>
    <p:handoutMasterId r:id="rId136"/>
  </p:handoutMasterIdLst>
  <p:sldIdLst>
    <p:sldId id="278" r:id="rId14"/>
    <p:sldId id="443" r:id="rId15"/>
    <p:sldId id="293" r:id="rId16"/>
    <p:sldId id="294" r:id="rId17"/>
    <p:sldId id="392" r:id="rId18"/>
    <p:sldId id="432" r:id="rId19"/>
    <p:sldId id="327" r:id="rId20"/>
    <p:sldId id="297" r:id="rId21"/>
    <p:sldId id="299" r:id="rId22"/>
    <p:sldId id="298" r:id="rId23"/>
    <p:sldId id="328" r:id="rId24"/>
    <p:sldId id="410" r:id="rId25"/>
    <p:sldId id="433" r:id="rId26"/>
    <p:sldId id="448" r:id="rId27"/>
    <p:sldId id="465" r:id="rId28"/>
    <p:sldId id="339" r:id="rId29"/>
    <p:sldId id="305" r:id="rId30"/>
    <p:sldId id="342" r:id="rId31"/>
    <p:sldId id="387" r:id="rId32"/>
    <p:sldId id="360" r:id="rId33"/>
    <p:sldId id="359" r:id="rId34"/>
    <p:sldId id="377" r:id="rId35"/>
    <p:sldId id="450" r:id="rId36"/>
    <p:sldId id="451" r:id="rId37"/>
    <p:sldId id="452" r:id="rId38"/>
    <p:sldId id="453" r:id="rId39"/>
    <p:sldId id="455" r:id="rId40"/>
    <p:sldId id="456" r:id="rId41"/>
    <p:sldId id="457" r:id="rId42"/>
    <p:sldId id="458" r:id="rId43"/>
    <p:sldId id="344" r:id="rId44"/>
    <p:sldId id="345" r:id="rId45"/>
    <p:sldId id="459" r:id="rId46"/>
    <p:sldId id="349" r:id="rId47"/>
    <p:sldId id="460" r:id="rId48"/>
    <p:sldId id="350" r:id="rId49"/>
    <p:sldId id="461" r:id="rId50"/>
    <p:sldId id="351" r:id="rId51"/>
    <p:sldId id="346" r:id="rId52"/>
    <p:sldId id="462" r:id="rId53"/>
    <p:sldId id="347" r:id="rId54"/>
    <p:sldId id="348" r:id="rId55"/>
    <p:sldId id="353" r:id="rId56"/>
    <p:sldId id="354" r:id="rId57"/>
    <p:sldId id="355" r:id="rId58"/>
    <p:sldId id="356" r:id="rId59"/>
    <p:sldId id="357" r:id="rId60"/>
    <p:sldId id="463" r:id="rId61"/>
    <p:sldId id="464" r:id="rId62"/>
    <p:sldId id="358" r:id="rId63"/>
    <p:sldId id="376" r:id="rId64"/>
    <p:sldId id="663" r:id="rId65"/>
    <p:sldId id="656" r:id="rId66"/>
    <p:sldId id="665" r:id="rId67"/>
    <p:sldId id="667" r:id="rId68"/>
    <p:sldId id="669" r:id="rId69"/>
    <p:sldId id="389" r:id="rId70"/>
    <p:sldId id="1058" r:id="rId71"/>
    <p:sldId id="670" r:id="rId72"/>
    <p:sldId id="672" r:id="rId73"/>
    <p:sldId id="652" r:id="rId74"/>
    <p:sldId id="680" r:id="rId75"/>
    <p:sldId id="683" r:id="rId76"/>
    <p:sldId id="682" r:id="rId77"/>
    <p:sldId id="686" r:id="rId78"/>
    <p:sldId id="1059" r:id="rId79"/>
    <p:sldId id="1060" r:id="rId80"/>
    <p:sldId id="1061" r:id="rId81"/>
    <p:sldId id="1062" r:id="rId82"/>
    <p:sldId id="1063" r:id="rId83"/>
    <p:sldId id="1064" r:id="rId84"/>
    <p:sldId id="520" r:id="rId85"/>
    <p:sldId id="521" r:id="rId86"/>
    <p:sldId id="522" r:id="rId87"/>
    <p:sldId id="545" r:id="rId88"/>
    <p:sldId id="523" r:id="rId89"/>
    <p:sldId id="524" r:id="rId90"/>
    <p:sldId id="546" r:id="rId91"/>
    <p:sldId id="1065" r:id="rId92"/>
    <p:sldId id="434" r:id="rId93"/>
    <p:sldId id="435" r:id="rId94"/>
    <p:sldId id="436" r:id="rId95"/>
    <p:sldId id="437" r:id="rId96"/>
    <p:sldId id="441" r:id="rId97"/>
    <p:sldId id="438" r:id="rId98"/>
    <p:sldId id="530" r:id="rId99"/>
    <p:sldId id="531" r:id="rId100"/>
    <p:sldId id="532" r:id="rId101"/>
    <p:sldId id="533" r:id="rId102"/>
    <p:sldId id="284" r:id="rId103"/>
    <p:sldId id="285" r:id="rId104"/>
    <p:sldId id="286" r:id="rId105"/>
    <p:sldId id="287" r:id="rId106"/>
    <p:sldId id="288" r:id="rId107"/>
    <p:sldId id="289" r:id="rId108"/>
    <p:sldId id="1066" r:id="rId109"/>
    <p:sldId id="291" r:id="rId110"/>
    <p:sldId id="292" r:id="rId111"/>
    <p:sldId id="1067" r:id="rId112"/>
    <p:sldId id="312" r:id="rId113"/>
    <p:sldId id="313" r:id="rId114"/>
    <p:sldId id="314" r:id="rId115"/>
    <p:sldId id="315" r:id="rId116"/>
    <p:sldId id="316" r:id="rId117"/>
    <p:sldId id="317" r:id="rId118"/>
    <p:sldId id="319" r:id="rId119"/>
    <p:sldId id="318" r:id="rId120"/>
    <p:sldId id="320" r:id="rId121"/>
    <p:sldId id="321" r:id="rId122"/>
    <p:sldId id="322" r:id="rId123"/>
    <p:sldId id="323" r:id="rId124"/>
    <p:sldId id="1020" r:id="rId125"/>
    <p:sldId id="259" r:id="rId126"/>
    <p:sldId id="264" r:id="rId127"/>
    <p:sldId id="265" r:id="rId128"/>
    <p:sldId id="260" r:id="rId129"/>
    <p:sldId id="267" r:id="rId130"/>
    <p:sldId id="269" r:id="rId131"/>
    <p:sldId id="263" r:id="rId132"/>
    <p:sldId id="268" r:id="rId133"/>
    <p:sldId id="262" r:id="rId134"/>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 iconos" id="{896F8077-ED50-1640-BD31-47E897990CF6}">
          <p14:sldIdLst>
            <p14:sldId id="278"/>
            <p14:sldId id="443"/>
            <p14:sldId id="293"/>
            <p14:sldId id="294"/>
            <p14:sldId id="392"/>
            <p14:sldId id="432"/>
            <p14:sldId id="327"/>
            <p14:sldId id="297"/>
            <p14:sldId id="299"/>
            <p14:sldId id="298"/>
            <p14:sldId id="328"/>
            <p14:sldId id="410"/>
            <p14:sldId id="433"/>
            <p14:sldId id="448"/>
            <p14:sldId id="465"/>
            <p14:sldId id="339"/>
            <p14:sldId id="305"/>
            <p14:sldId id="342"/>
            <p14:sldId id="387"/>
            <p14:sldId id="360"/>
            <p14:sldId id="359"/>
            <p14:sldId id="377"/>
            <p14:sldId id="450"/>
            <p14:sldId id="451"/>
            <p14:sldId id="452"/>
            <p14:sldId id="453"/>
            <p14:sldId id="455"/>
            <p14:sldId id="456"/>
            <p14:sldId id="457"/>
            <p14:sldId id="458"/>
            <p14:sldId id="344"/>
            <p14:sldId id="345"/>
            <p14:sldId id="459"/>
            <p14:sldId id="349"/>
            <p14:sldId id="460"/>
            <p14:sldId id="350"/>
            <p14:sldId id="461"/>
            <p14:sldId id="351"/>
            <p14:sldId id="346"/>
            <p14:sldId id="462"/>
            <p14:sldId id="347"/>
            <p14:sldId id="348"/>
            <p14:sldId id="353"/>
            <p14:sldId id="354"/>
            <p14:sldId id="355"/>
            <p14:sldId id="356"/>
            <p14:sldId id="357"/>
            <p14:sldId id="463"/>
            <p14:sldId id="464"/>
            <p14:sldId id="358"/>
            <p14:sldId id="376"/>
            <p14:sldId id="663"/>
            <p14:sldId id="656"/>
            <p14:sldId id="665"/>
            <p14:sldId id="667"/>
            <p14:sldId id="669"/>
            <p14:sldId id="389"/>
            <p14:sldId id="1058"/>
            <p14:sldId id="670"/>
            <p14:sldId id="672"/>
            <p14:sldId id="652"/>
            <p14:sldId id="680"/>
            <p14:sldId id="683"/>
            <p14:sldId id="682"/>
            <p14:sldId id="686"/>
            <p14:sldId id="1059"/>
            <p14:sldId id="1060"/>
            <p14:sldId id="1061"/>
            <p14:sldId id="1062"/>
            <p14:sldId id="1063"/>
            <p14:sldId id="1064"/>
            <p14:sldId id="520"/>
            <p14:sldId id="521"/>
            <p14:sldId id="522"/>
            <p14:sldId id="545"/>
            <p14:sldId id="523"/>
            <p14:sldId id="524"/>
            <p14:sldId id="546"/>
            <p14:sldId id="1065"/>
            <p14:sldId id="434"/>
            <p14:sldId id="435"/>
            <p14:sldId id="436"/>
            <p14:sldId id="437"/>
            <p14:sldId id="441"/>
            <p14:sldId id="438"/>
            <p14:sldId id="530"/>
            <p14:sldId id="531"/>
            <p14:sldId id="532"/>
            <p14:sldId id="533"/>
            <p14:sldId id="284"/>
            <p14:sldId id="285"/>
            <p14:sldId id="286"/>
            <p14:sldId id="287"/>
            <p14:sldId id="288"/>
            <p14:sldId id="289"/>
            <p14:sldId id="1066"/>
            <p14:sldId id="291"/>
            <p14:sldId id="292"/>
            <p14:sldId id="1067"/>
            <p14:sldId id="312"/>
            <p14:sldId id="313"/>
            <p14:sldId id="314"/>
            <p14:sldId id="315"/>
            <p14:sldId id="316"/>
            <p14:sldId id="317"/>
            <p14:sldId id="319"/>
            <p14:sldId id="318"/>
            <p14:sldId id="320"/>
            <p14:sldId id="321"/>
            <p14:sldId id="322"/>
            <p14:sldId id="323"/>
            <p14:sldId id="1020"/>
            <p14:sldId id="259"/>
            <p14:sldId id="264"/>
            <p14:sldId id="265"/>
            <p14:sldId id="260"/>
          </p14:sldIdLst>
        </p14:section>
        <p14:section name="Sin iconos" id="{34DD61BA-0953-F248-B3A1-20E49028BEEA}">
          <p14:sldIdLst>
            <p14:sldId id="267"/>
            <p14:sldId id="269"/>
            <p14:sldId id="263"/>
            <p14:sldId id="268"/>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6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9"/>
    <p:restoredTop sz="94172"/>
  </p:normalViewPr>
  <p:slideViewPr>
    <p:cSldViewPr snapToGrid="0" snapToObjects="1">
      <p:cViewPr varScale="1">
        <p:scale>
          <a:sx n="93" d="100"/>
          <a:sy n="93" d="100"/>
        </p:scale>
        <p:origin x="240" y="384"/>
      </p:cViewPr>
      <p:guideLst/>
    </p:cSldViewPr>
  </p:slideViewPr>
  <p:notesTextViewPr>
    <p:cViewPr>
      <p:scale>
        <a:sx n="1" d="1"/>
        <a:sy n="1" d="1"/>
      </p:scale>
      <p:origin x="0" y="0"/>
    </p:cViewPr>
  </p:notesTextViewPr>
  <p:sorterViewPr>
    <p:cViewPr>
      <p:scale>
        <a:sx n="98" d="100"/>
        <a:sy n="98"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viewProps" Target="viewProps.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theme" Target="theme/theme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customXml" Target="../customXml/item2.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215EBB-5CBE-E644-AF6D-F3B3F78D4F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54D9BCD5-5835-7940-804C-5B4845FA45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EB334-5213-CF46-99CB-45074559BF37}" type="datetimeFigureOut">
              <a:rPr lang="es-ES_tradnl" smtClean="0"/>
              <a:t>24/5/21</a:t>
            </a:fld>
            <a:endParaRPr lang="es-ES_tradnl"/>
          </a:p>
        </p:txBody>
      </p:sp>
      <p:sp>
        <p:nvSpPr>
          <p:cNvPr id="4" name="Footer Placeholder 3">
            <a:extLst>
              <a:ext uri="{FF2B5EF4-FFF2-40B4-BE49-F238E27FC236}">
                <a16:creationId xmlns:a16="http://schemas.microsoft.com/office/drawing/2014/main" id="{CE795FB1-E66F-7C48-9D54-A015E2411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F2279D65-2D81-DE47-B75F-EB2CB4B2CE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E26421-06BF-C143-8219-D254631BADD8}" type="slidenum">
              <a:rPr lang="es-ES_tradnl" smtClean="0"/>
              <a:t>‹Nº›</a:t>
            </a:fld>
            <a:endParaRPr lang="es-ES_tradnl"/>
          </a:p>
        </p:txBody>
      </p:sp>
    </p:spTree>
    <p:extLst>
      <p:ext uri="{BB962C8B-B14F-4D97-AF65-F5344CB8AC3E}">
        <p14:creationId xmlns:p14="http://schemas.microsoft.com/office/powerpoint/2010/main" val="47995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B958A-593D-FD40-AADE-26D7F69D302D}" type="datetimeFigureOut">
              <a:rPr lang="en-ES" smtClean="0"/>
              <a:t>5/24/21</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F424-7107-E042-BE57-7E482AC6DFF6}" type="slidenum">
              <a:rPr lang="en-ES" smtClean="0"/>
              <a:t>‹Nº›</a:t>
            </a:fld>
            <a:endParaRPr lang="en-ES"/>
          </a:p>
        </p:txBody>
      </p:sp>
    </p:spTree>
    <p:extLst>
      <p:ext uri="{BB962C8B-B14F-4D97-AF65-F5344CB8AC3E}">
        <p14:creationId xmlns:p14="http://schemas.microsoft.com/office/powerpoint/2010/main" val="4915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21E4B72-6A2E-8649-A2F5-7AF7A9254231}" type="slidenum">
              <a:rPr lang="es-ES" smtClean="0"/>
              <a:t>1</a:t>
            </a:fld>
            <a:endParaRPr lang="es-ES"/>
          </a:p>
        </p:txBody>
      </p:sp>
    </p:spTree>
    <p:extLst>
      <p:ext uri="{BB962C8B-B14F-4D97-AF65-F5344CB8AC3E}">
        <p14:creationId xmlns:p14="http://schemas.microsoft.com/office/powerpoint/2010/main" val="30604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D737E1B2-B687-6244-9AB7-72E43C542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D5561983-7625-7C4C-84A2-B156ADC08789}" type="slidenum">
              <a:rPr lang="es-ES" altLang="es-ES" sz="1200">
                <a:latin typeface="ITC Officina Sans Book" charset="0"/>
              </a:rPr>
              <a:pPr/>
              <a:t>10</a:t>
            </a:fld>
            <a:endParaRPr lang="es-ES" altLang="es-ES" sz="1200">
              <a:latin typeface="ITC Officina Sans Book" charset="0"/>
            </a:endParaRPr>
          </a:p>
        </p:txBody>
      </p:sp>
      <p:sp>
        <p:nvSpPr>
          <p:cNvPr id="102403" name="Rectangle 2050">
            <a:extLst>
              <a:ext uri="{FF2B5EF4-FFF2-40B4-BE49-F238E27FC236}">
                <a16:creationId xmlns:a16="http://schemas.microsoft.com/office/drawing/2014/main" id="{2BF97140-4F3F-A14B-B858-C3A54D8FA252}"/>
              </a:ext>
            </a:extLst>
          </p:cNvPr>
          <p:cNvSpPr>
            <a:spLocks noChangeArrowheads="1" noTextEdit="1"/>
          </p:cNvSpPr>
          <p:nvPr>
            <p:ph type="sldImg"/>
          </p:nvPr>
        </p:nvSpPr>
        <p:spPr>
          <a:ln/>
        </p:spPr>
      </p:sp>
      <p:sp>
        <p:nvSpPr>
          <p:cNvPr id="102404" name="Rectangle 2051">
            <a:extLst>
              <a:ext uri="{FF2B5EF4-FFF2-40B4-BE49-F238E27FC236}">
                <a16:creationId xmlns:a16="http://schemas.microsoft.com/office/drawing/2014/main" id="{85EE38A6-6509-1D48-B69E-895B84EBBD0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Otra imagen en la que se aprecian las derivaciones del plano frontal (izquierda) y horizontal (derecha, incluyendo V3R, V4R)</a:t>
            </a:r>
          </a:p>
        </p:txBody>
      </p:sp>
    </p:spTree>
    <p:extLst>
      <p:ext uri="{BB962C8B-B14F-4D97-AF65-F5344CB8AC3E}">
        <p14:creationId xmlns:p14="http://schemas.microsoft.com/office/powerpoint/2010/main" val="6206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3">
            <a:extLst>
              <a:ext uri="{FF2B5EF4-FFF2-40B4-BE49-F238E27FC236}">
                <a16:creationId xmlns:a16="http://schemas.microsoft.com/office/drawing/2014/main" id="{5D6849CD-A84C-B24D-A308-CB8931189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83FFE99E-3E6E-F743-999C-03E9E76074BA}" type="slidenum">
              <a:rPr lang="es-ES" altLang="es-ES" sz="1200">
                <a:latin typeface="ITC Officina Sans Book" charset="0"/>
              </a:rPr>
              <a:pPr/>
              <a:t>11</a:t>
            </a:fld>
            <a:endParaRPr lang="es-ES" altLang="es-ES" sz="1200">
              <a:latin typeface="ITC Officina Sans Book" charset="0"/>
            </a:endParaRPr>
          </a:p>
        </p:txBody>
      </p:sp>
      <p:sp>
        <p:nvSpPr>
          <p:cNvPr id="103427" name="Rectangle 1026">
            <a:extLst>
              <a:ext uri="{FF2B5EF4-FFF2-40B4-BE49-F238E27FC236}">
                <a16:creationId xmlns:a16="http://schemas.microsoft.com/office/drawing/2014/main" id="{D76160FD-B109-DA4C-A52C-3A14FB665381}"/>
              </a:ext>
            </a:extLst>
          </p:cNvPr>
          <p:cNvSpPr>
            <a:spLocks noChangeArrowheads="1" noTextEdit="1"/>
          </p:cNvSpPr>
          <p:nvPr>
            <p:ph type="sldImg"/>
          </p:nvPr>
        </p:nvSpPr>
        <p:spPr>
          <a:ln/>
        </p:spPr>
      </p:sp>
      <p:sp>
        <p:nvSpPr>
          <p:cNvPr id="103428" name="Rectangle 1027">
            <a:extLst>
              <a:ext uri="{FF2B5EF4-FFF2-40B4-BE49-F238E27FC236}">
                <a16:creationId xmlns:a16="http://schemas.microsoft.com/office/drawing/2014/main" id="{7B3298E0-C9BC-A045-9B26-AC39F73EC8B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Gracias a esta distribución de las derivaciones podemos utilizarlas como un mapa de coordenadas, de principal utilidad en la cardiopatía isquémica para localizar las areas afectadas (y con ello tener una aproximación a la arteria coronaria obstruida, aunque esto último es principalmente de utilidad para el cardiólogo). </a:t>
            </a:r>
          </a:p>
          <a:p>
            <a:pPr eaLnBrk="1" hangingPunct="1"/>
            <a:r>
              <a:rPr lang="es-ES_tradnl" altLang="es-ES"/>
              <a:t>Pero también nos es de utilidad para conocer lo que está ocurriendo en el corazón, la interpretación de los vectores debe ir asociado a una localización anatómica de ese suceso, por ello para ciertas entidades los criterios diagnósticos deben cumplirse en determinadas derivaciones.</a:t>
            </a:r>
          </a:p>
        </p:txBody>
      </p:sp>
    </p:spTree>
    <p:extLst>
      <p:ext uri="{BB962C8B-B14F-4D97-AF65-F5344CB8AC3E}">
        <p14:creationId xmlns:p14="http://schemas.microsoft.com/office/powerpoint/2010/main" val="105681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3">
            <a:extLst>
              <a:ext uri="{FF2B5EF4-FFF2-40B4-BE49-F238E27FC236}">
                <a16:creationId xmlns:a16="http://schemas.microsoft.com/office/drawing/2014/main" id="{EE4EEEFC-6B1F-294B-8B93-1B44D1C1BC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F213BC10-11AA-664F-9E9D-099F38946429}" type="slidenum">
              <a:rPr lang="es-ES" altLang="es-ES" sz="1200">
                <a:latin typeface="ITC Officina Sans Book" charset="0"/>
              </a:rPr>
              <a:pPr/>
              <a:t>12</a:t>
            </a:fld>
            <a:endParaRPr lang="es-ES" altLang="es-ES" sz="1200">
              <a:latin typeface="ITC Officina Sans Book" charset="0"/>
            </a:endParaRPr>
          </a:p>
        </p:txBody>
      </p:sp>
      <p:sp>
        <p:nvSpPr>
          <p:cNvPr id="104451" name="Rectangle 1026">
            <a:extLst>
              <a:ext uri="{FF2B5EF4-FFF2-40B4-BE49-F238E27FC236}">
                <a16:creationId xmlns:a16="http://schemas.microsoft.com/office/drawing/2014/main" id="{89810BA8-D596-984B-8FB0-A749BDDC9222}"/>
              </a:ext>
            </a:extLst>
          </p:cNvPr>
          <p:cNvSpPr>
            <a:spLocks noChangeArrowheads="1" noTextEdit="1"/>
          </p:cNvSpPr>
          <p:nvPr>
            <p:ph type="sldImg"/>
          </p:nvPr>
        </p:nvSpPr>
        <p:spPr>
          <a:ln/>
        </p:spPr>
      </p:sp>
      <p:sp>
        <p:nvSpPr>
          <p:cNvPr id="104452" name="Rectangle 1027">
            <a:extLst>
              <a:ext uri="{FF2B5EF4-FFF2-40B4-BE49-F238E27FC236}">
                <a16:creationId xmlns:a16="http://schemas.microsoft.com/office/drawing/2014/main" id="{4217FE25-5C1B-DE49-9D96-35A1D04816B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IAM septal (tercio medio del septo): V1-V2</a:t>
            </a:r>
          </a:p>
          <a:p>
            <a:pPr eaLnBrk="1" hangingPunct="1"/>
            <a:r>
              <a:rPr lang="es-ES_tradnl" altLang="es-ES"/>
              <a:t>IAM anterior (tercio inferior del septo): V3-V4</a:t>
            </a:r>
          </a:p>
          <a:p>
            <a:pPr eaLnBrk="1" hangingPunct="1"/>
            <a:r>
              <a:rPr lang="es-ES_tradnl" altLang="es-ES"/>
              <a:t>IAM lateral: D1-aVL, V5-V6</a:t>
            </a:r>
          </a:p>
          <a:p>
            <a:pPr eaLnBrk="1" hangingPunct="1"/>
            <a:r>
              <a:rPr lang="es-ES_tradnl" altLang="es-ES"/>
              <a:t>IAM inferior o diafragmático: D2-D3-aVF</a:t>
            </a:r>
          </a:p>
          <a:p>
            <a:pPr eaLnBrk="1" hangingPunct="1"/>
            <a:r>
              <a:rPr lang="es-ES_tradnl" altLang="es-ES"/>
              <a:t>IAM posterior: R &gt; S y descenso del ST en V1-V2.</a:t>
            </a:r>
          </a:p>
          <a:p>
            <a:pPr eaLnBrk="1" hangingPunct="1"/>
            <a:r>
              <a:rPr lang="es-ES_tradnl" altLang="es-ES"/>
              <a:t>IAM Vder: V3R-V4R.</a:t>
            </a:r>
          </a:p>
          <a:p>
            <a:pPr eaLnBrk="1" hangingPunct="1"/>
            <a:endParaRPr lang="es-ES_tradnl" altLang="es-ES"/>
          </a:p>
        </p:txBody>
      </p:sp>
    </p:spTree>
    <p:extLst>
      <p:ext uri="{BB962C8B-B14F-4D97-AF65-F5344CB8AC3E}">
        <p14:creationId xmlns:p14="http://schemas.microsoft.com/office/powerpoint/2010/main" val="177887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3">
            <a:extLst>
              <a:ext uri="{FF2B5EF4-FFF2-40B4-BE49-F238E27FC236}">
                <a16:creationId xmlns:a16="http://schemas.microsoft.com/office/drawing/2014/main" id="{BBC9C4E9-8BFB-154A-9BB5-6E9FC143F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B4F3AE1B-5573-7443-A335-7EBD78212E16}" type="slidenum">
              <a:rPr lang="es-ES" altLang="es-ES" sz="1200">
                <a:latin typeface="ITC Officina Sans Book" charset="0"/>
              </a:rPr>
              <a:pPr/>
              <a:t>13</a:t>
            </a:fld>
            <a:endParaRPr lang="es-ES" altLang="es-ES" sz="1200">
              <a:latin typeface="ITC Officina Sans Book" charset="0"/>
            </a:endParaRPr>
          </a:p>
        </p:txBody>
      </p:sp>
      <p:sp>
        <p:nvSpPr>
          <p:cNvPr id="105475" name="Rectangle 2">
            <a:extLst>
              <a:ext uri="{FF2B5EF4-FFF2-40B4-BE49-F238E27FC236}">
                <a16:creationId xmlns:a16="http://schemas.microsoft.com/office/drawing/2014/main" id="{C847F295-3844-1144-A00C-7BB075756D6C}"/>
              </a:ext>
            </a:extLst>
          </p:cNvPr>
          <p:cNvSpPr>
            <a:spLocks noChangeArrowheads="1" noTextEdit="1"/>
          </p:cNvSpPr>
          <p:nvPr>
            <p:ph type="sldImg"/>
          </p:nvPr>
        </p:nvSpPr>
        <p:spPr>
          <a:solidFill>
            <a:srgbClr val="FFFFFF"/>
          </a:solidFill>
          <a:ln/>
        </p:spPr>
      </p:sp>
      <p:sp>
        <p:nvSpPr>
          <p:cNvPr id="105476" name="Rectangle 3">
            <a:extLst>
              <a:ext uri="{FF2B5EF4-FFF2-40B4-BE49-F238E27FC236}">
                <a16:creationId xmlns:a16="http://schemas.microsoft.com/office/drawing/2014/main" id="{17D14AB4-E6CA-EB45-B832-4A3513B6123F}"/>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Con las seis derivaciones del plano frontal podemos realizar un eje de coordenadas con segmentos independientes de 30º, es el conocido como sistema hexaxial de Bailey.</a:t>
            </a:r>
          </a:p>
          <a:p>
            <a:pPr eaLnBrk="1" hangingPunct="1"/>
            <a:r>
              <a:rPr lang="es-ES_tradnl" altLang="es-ES"/>
              <a:t>Este sistema es superponible sobre el cuerpo tal y como se muestra la imagen. Una línea transversal con D1, una vertical con aVF y separaciones de 30º sucesivas</a:t>
            </a:r>
          </a:p>
          <a:p>
            <a:pPr eaLnBrk="1" hangingPunct="1"/>
            <a:r>
              <a:rPr lang="es-ES_tradnl" altLang="es-ES"/>
              <a:t>La aplicación de este sistema nos será de mucha utilidad a la hora de calcular el eje eléctrico como veremos posteriormente.</a:t>
            </a:r>
          </a:p>
          <a:p>
            <a:pPr eaLnBrk="1" hangingPunct="1"/>
            <a:r>
              <a:rPr lang="es-ES_tradnl" altLang="es-ES" b="1"/>
              <a:t>Ver si se puede hacer animación para que se muevan las derivaciones para crear el sistema hexasial</a:t>
            </a:r>
          </a:p>
        </p:txBody>
      </p:sp>
    </p:spTree>
    <p:extLst>
      <p:ext uri="{BB962C8B-B14F-4D97-AF65-F5344CB8AC3E}">
        <p14:creationId xmlns:p14="http://schemas.microsoft.com/office/powerpoint/2010/main" val="82700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3">
            <a:extLst>
              <a:ext uri="{FF2B5EF4-FFF2-40B4-BE49-F238E27FC236}">
                <a16:creationId xmlns:a16="http://schemas.microsoft.com/office/drawing/2014/main" id="{208A5C0C-D461-C045-8CA9-ECA52BB066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33D95927-D57A-364B-B0FD-E6E124970ECA}" type="slidenum">
              <a:rPr lang="es-ES" altLang="es-ES" sz="1200">
                <a:latin typeface="ITC Officina Sans Book" charset="0"/>
              </a:rPr>
              <a:pPr/>
              <a:t>14</a:t>
            </a:fld>
            <a:endParaRPr lang="es-ES" altLang="es-ES" sz="1200">
              <a:latin typeface="ITC Officina Sans Book" charset="0"/>
            </a:endParaRPr>
          </a:p>
        </p:txBody>
      </p:sp>
      <p:sp>
        <p:nvSpPr>
          <p:cNvPr id="134147" name="Rectangle 2">
            <a:extLst>
              <a:ext uri="{FF2B5EF4-FFF2-40B4-BE49-F238E27FC236}">
                <a16:creationId xmlns:a16="http://schemas.microsoft.com/office/drawing/2014/main" id="{CEB8A6F2-2EFB-3F4C-B16E-4E437FDF017A}"/>
              </a:ext>
            </a:extLst>
          </p:cNvPr>
          <p:cNvSpPr>
            <a:spLocks noChangeArrowheads="1" noTextEdit="1"/>
          </p:cNvSpPr>
          <p:nvPr>
            <p:ph type="sldImg"/>
          </p:nvPr>
        </p:nvSpPr>
        <p:spPr>
          <a:ln/>
        </p:spPr>
      </p:sp>
      <p:sp>
        <p:nvSpPr>
          <p:cNvPr id="134148" name="Rectangle 3">
            <a:extLst>
              <a:ext uri="{FF2B5EF4-FFF2-40B4-BE49-F238E27FC236}">
                <a16:creationId xmlns:a16="http://schemas.microsoft.com/office/drawing/2014/main" id="{BF2676D9-3F2A-A748-88A8-6FE45DD71D9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QRS debe ser de media 0,08 seg. Si es mayor se restará ese tiempo de más al QT bruto</a:t>
            </a:r>
          </a:p>
          <a:p>
            <a:pPr eaLnBrk="1" hangingPunct="1"/>
            <a:r>
              <a:rPr lang="es-ES_tradnl" altLang="es-ES"/>
              <a:t>Esta lista es dificil de aprender, por ello es mejor calcular el QT corregido, si cogemos el limite superior de la tabla y calculamos el QTc ninguno da más de 0,44</a:t>
            </a:r>
          </a:p>
          <a:p>
            <a:pPr eaLnBrk="1" hangingPunct="1"/>
            <a:r>
              <a:rPr lang="es-ES_tradnl" altLang="es-ES" b="1"/>
              <a:t>Buscar bien sobre el intervalo QT y aprender a medirlo con la regla</a:t>
            </a:r>
          </a:p>
        </p:txBody>
      </p:sp>
    </p:spTree>
    <p:extLst>
      <p:ext uri="{BB962C8B-B14F-4D97-AF65-F5344CB8AC3E}">
        <p14:creationId xmlns:p14="http://schemas.microsoft.com/office/powerpoint/2010/main" val="410104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3">
            <a:extLst>
              <a:ext uri="{FF2B5EF4-FFF2-40B4-BE49-F238E27FC236}">
                <a16:creationId xmlns:a16="http://schemas.microsoft.com/office/drawing/2014/main" id="{E359A1E3-3C36-E941-8F59-3B15F9B948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5E88ACD-87D2-DB46-AED9-0D62963A1DC0}" type="slidenum">
              <a:rPr lang="es-ES" altLang="es-ES" sz="1200">
                <a:latin typeface="ITC Officina Sans Book" charset="0"/>
              </a:rPr>
              <a:pPr/>
              <a:t>15</a:t>
            </a:fld>
            <a:endParaRPr lang="es-ES" altLang="es-ES" sz="1200">
              <a:latin typeface="ITC Officina Sans Book" charset="0"/>
            </a:endParaRPr>
          </a:p>
        </p:txBody>
      </p:sp>
      <p:sp>
        <p:nvSpPr>
          <p:cNvPr id="135171" name="Rectangle 2">
            <a:extLst>
              <a:ext uri="{FF2B5EF4-FFF2-40B4-BE49-F238E27FC236}">
                <a16:creationId xmlns:a16="http://schemas.microsoft.com/office/drawing/2014/main" id="{7659EF6C-2A24-1744-A515-E0D6C087922A}"/>
              </a:ext>
            </a:extLst>
          </p:cNvPr>
          <p:cNvSpPr>
            <a:spLocks noChangeArrowheads="1" noTextEdit="1"/>
          </p:cNvSpPr>
          <p:nvPr>
            <p:ph type="sldImg"/>
          </p:nvPr>
        </p:nvSpPr>
        <p:spPr>
          <a:ln/>
        </p:spPr>
      </p:sp>
      <p:sp>
        <p:nvSpPr>
          <p:cNvPr id="135172" name="Rectangle 3">
            <a:extLst>
              <a:ext uri="{FF2B5EF4-FFF2-40B4-BE49-F238E27FC236}">
                <a16:creationId xmlns:a16="http://schemas.microsoft.com/office/drawing/2014/main" id="{05040B66-AADB-8A42-9AFA-A4EC6A3E8AF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QRS debe ser de media 0,08 seg. Si es mayor se restará ese tiempo de más al QT bruto</a:t>
            </a:r>
          </a:p>
          <a:p>
            <a:pPr eaLnBrk="1" hangingPunct="1"/>
            <a:r>
              <a:rPr lang="es-ES_tradnl" altLang="es-ES"/>
              <a:t>Esta lista es dificil de aprender, por ello es mejor calcular el QT corregido, si cogemos el limite superior de la tabla y calculamos el QTc ninguno da más de 0,44</a:t>
            </a:r>
          </a:p>
          <a:p>
            <a:pPr eaLnBrk="1" hangingPunct="1"/>
            <a:r>
              <a:rPr lang="es-ES_tradnl" altLang="es-ES" b="1"/>
              <a:t>Buscar bien sobre el intervalo QT y aprender a medirlo con la regla</a:t>
            </a:r>
          </a:p>
        </p:txBody>
      </p:sp>
    </p:spTree>
    <p:extLst>
      <p:ext uri="{BB962C8B-B14F-4D97-AF65-F5344CB8AC3E}">
        <p14:creationId xmlns:p14="http://schemas.microsoft.com/office/powerpoint/2010/main" val="102678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3">
            <a:extLst>
              <a:ext uri="{FF2B5EF4-FFF2-40B4-BE49-F238E27FC236}">
                <a16:creationId xmlns:a16="http://schemas.microsoft.com/office/drawing/2014/main" id="{3EBE7742-ABD5-BA4F-A90B-A08711166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65B63B3-5B2A-E44C-95CF-F68689743047}" type="slidenum">
              <a:rPr lang="es-ES" altLang="es-ES" sz="1200">
                <a:latin typeface="ITC Officina Sans Book" charset="0"/>
              </a:rPr>
              <a:pPr/>
              <a:t>16</a:t>
            </a:fld>
            <a:endParaRPr lang="es-ES" altLang="es-ES" sz="1200">
              <a:latin typeface="ITC Officina Sans Book" charset="0"/>
            </a:endParaRPr>
          </a:p>
        </p:txBody>
      </p:sp>
      <p:sp>
        <p:nvSpPr>
          <p:cNvPr id="136195" name="Rectangle 2">
            <a:extLst>
              <a:ext uri="{FF2B5EF4-FFF2-40B4-BE49-F238E27FC236}">
                <a16:creationId xmlns:a16="http://schemas.microsoft.com/office/drawing/2014/main" id="{3826BD11-E649-FB4F-A0AD-3CDAB1C09339}"/>
              </a:ext>
            </a:extLst>
          </p:cNvPr>
          <p:cNvSpPr>
            <a:spLocks noChangeArrowheads="1" noTextEdit="1"/>
          </p:cNvSpPr>
          <p:nvPr>
            <p:ph type="sldImg"/>
          </p:nvPr>
        </p:nvSpPr>
        <p:spPr>
          <a:ln/>
        </p:spPr>
      </p:sp>
      <p:sp>
        <p:nvSpPr>
          <p:cNvPr id="136196" name="Rectangle 3">
            <a:extLst>
              <a:ext uri="{FF2B5EF4-FFF2-40B4-BE49-F238E27FC236}">
                <a16:creationId xmlns:a16="http://schemas.microsoft.com/office/drawing/2014/main" id="{A2C85A43-AA20-D246-8AA5-661090AB08CF}"/>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 un periodo de inactividad. Comprende des de el punto J hasta el inicio de la onda T</a:t>
            </a:r>
          </a:p>
          <a:p>
            <a:pPr eaLnBrk="1" hangingPunct="1"/>
            <a:r>
              <a:rPr lang="es-ES_tradnl" altLang="es-ES"/>
              <a:t>Su ascenso o descenso pueden deberse a causas fisiológicas, pero son de gran importancia en otras entidades patológicas, principalmente en la cardiopatía isquémica.</a:t>
            </a:r>
          </a:p>
          <a:p>
            <a:pPr eaLnBrk="1" hangingPunct="1"/>
            <a:r>
              <a:rPr lang="es-ES_tradnl" altLang="es-ES"/>
              <a:t>Este es un aspecto que se trata más en profundidad en otro apartado del curso.</a:t>
            </a:r>
          </a:p>
        </p:txBody>
      </p:sp>
    </p:spTree>
    <p:extLst>
      <p:ext uri="{BB962C8B-B14F-4D97-AF65-F5344CB8AC3E}">
        <p14:creationId xmlns:p14="http://schemas.microsoft.com/office/powerpoint/2010/main" val="3787942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3">
            <a:extLst>
              <a:ext uri="{FF2B5EF4-FFF2-40B4-BE49-F238E27FC236}">
                <a16:creationId xmlns:a16="http://schemas.microsoft.com/office/drawing/2014/main" id="{A52472E1-A1C1-284E-B57E-5690D7DA2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ACAF8D71-7E96-AC40-AE40-56DA182F526D}" type="slidenum">
              <a:rPr lang="es-ES" altLang="es-ES" sz="1200">
                <a:latin typeface="ITC Officina Sans Book" charset="0"/>
              </a:rPr>
              <a:pPr/>
              <a:t>17</a:t>
            </a:fld>
            <a:endParaRPr lang="es-ES" altLang="es-ES" sz="1200">
              <a:latin typeface="ITC Officina Sans Book" charset="0"/>
            </a:endParaRPr>
          </a:p>
        </p:txBody>
      </p:sp>
      <p:sp>
        <p:nvSpPr>
          <p:cNvPr id="139267" name="Rectangle 2">
            <a:extLst>
              <a:ext uri="{FF2B5EF4-FFF2-40B4-BE49-F238E27FC236}">
                <a16:creationId xmlns:a16="http://schemas.microsoft.com/office/drawing/2014/main" id="{69B67620-AEE4-4345-9E00-3A83864A0ECF}"/>
              </a:ext>
            </a:extLst>
          </p:cNvPr>
          <p:cNvSpPr>
            <a:spLocks noChangeArrowheads="1" noTextEdit="1"/>
          </p:cNvSpPr>
          <p:nvPr>
            <p:ph type="sldImg"/>
          </p:nvPr>
        </p:nvSpPr>
        <p:spPr>
          <a:ln/>
        </p:spPr>
      </p:sp>
      <p:sp>
        <p:nvSpPr>
          <p:cNvPr id="139268" name="Rectangle 3">
            <a:extLst>
              <a:ext uri="{FF2B5EF4-FFF2-40B4-BE49-F238E27FC236}">
                <a16:creationId xmlns:a16="http://schemas.microsoft.com/office/drawing/2014/main" id="{67617E74-3C56-3448-A53D-CB8E83E6C9BF}"/>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La onda U sigue a la onda T, es de pequeño voltaje y positiva, representa en condiciones normales la repolarización tardia de los ventrículos (músculos papilares) y de la red de Purkinje.</a:t>
            </a:r>
          </a:p>
        </p:txBody>
      </p:sp>
    </p:spTree>
    <p:extLst>
      <p:ext uri="{BB962C8B-B14F-4D97-AF65-F5344CB8AC3E}">
        <p14:creationId xmlns:p14="http://schemas.microsoft.com/office/powerpoint/2010/main" val="356721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3">
            <a:extLst>
              <a:ext uri="{FF2B5EF4-FFF2-40B4-BE49-F238E27FC236}">
                <a16:creationId xmlns:a16="http://schemas.microsoft.com/office/drawing/2014/main" id="{B2EB78C9-1C0D-EB4B-8524-44E2D39D5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4C81D8C-0B22-A044-B61B-CB5A06D8F4E2}" type="slidenum">
              <a:rPr lang="es-ES" altLang="es-ES" sz="1200">
                <a:latin typeface="ITC Officina Sans Book" charset="0"/>
              </a:rPr>
              <a:pPr/>
              <a:t>18</a:t>
            </a:fld>
            <a:endParaRPr lang="es-ES" altLang="es-ES" sz="1200">
              <a:latin typeface="ITC Officina Sans Book" charset="0"/>
            </a:endParaRPr>
          </a:p>
        </p:txBody>
      </p:sp>
      <p:sp>
        <p:nvSpPr>
          <p:cNvPr id="140291" name="Rectangle 1026">
            <a:extLst>
              <a:ext uri="{FF2B5EF4-FFF2-40B4-BE49-F238E27FC236}">
                <a16:creationId xmlns:a16="http://schemas.microsoft.com/office/drawing/2014/main" id="{85192DD3-7CB9-BE43-80FF-435452153651}"/>
              </a:ext>
            </a:extLst>
          </p:cNvPr>
          <p:cNvSpPr>
            <a:spLocks noChangeArrowheads="1" noTextEdit="1"/>
          </p:cNvSpPr>
          <p:nvPr>
            <p:ph type="sldImg"/>
          </p:nvPr>
        </p:nvSpPr>
        <p:spPr>
          <a:ln/>
        </p:spPr>
      </p:sp>
      <p:sp>
        <p:nvSpPr>
          <p:cNvPr id="140292" name="Rectangle 1027">
            <a:extLst>
              <a:ext uri="{FF2B5EF4-FFF2-40B4-BE49-F238E27FC236}">
                <a16:creationId xmlns:a16="http://schemas.microsoft.com/office/drawing/2014/main" id="{A2004C81-CD22-6347-96ED-3BABCFABB7A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Son múltiples las indicaciones de un ECG, más aún cuando destacamos aspectos que ya mencionamos como la rapidez de su realización, bajo coste, amplia información que ofrece, etc.</a:t>
            </a:r>
          </a:p>
        </p:txBody>
      </p:sp>
    </p:spTree>
    <p:extLst>
      <p:ext uri="{BB962C8B-B14F-4D97-AF65-F5344CB8AC3E}">
        <p14:creationId xmlns:p14="http://schemas.microsoft.com/office/powerpoint/2010/main" val="127866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3">
            <a:extLst>
              <a:ext uri="{FF2B5EF4-FFF2-40B4-BE49-F238E27FC236}">
                <a16:creationId xmlns:a16="http://schemas.microsoft.com/office/drawing/2014/main" id="{2D5243F6-DC11-6A41-BCA7-C48FA291B4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9361B9F1-3E42-ED4D-9059-B5594BB74689}" type="slidenum">
              <a:rPr lang="es-ES" altLang="es-ES" sz="1200">
                <a:latin typeface="ITC Officina Sans Book" charset="0"/>
              </a:rPr>
              <a:pPr/>
              <a:t>19</a:t>
            </a:fld>
            <a:endParaRPr lang="es-ES" altLang="es-ES" sz="1200">
              <a:latin typeface="ITC Officina Sans Book" charset="0"/>
            </a:endParaRPr>
          </a:p>
        </p:txBody>
      </p:sp>
      <p:sp>
        <p:nvSpPr>
          <p:cNvPr id="141315" name="Rectangle 2">
            <a:extLst>
              <a:ext uri="{FF2B5EF4-FFF2-40B4-BE49-F238E27FC236}">
                <a16:creationId xmlns:a16="http://schemas.microsoft.com/office/drawing/2014/main" id="{6C8E83A5-2BEE-9E44-BBC0-100E7C2A5A40}"/>
              </a:ext>
            </a:extLst>
          </p:cNvPr>
          <p:cNvSpPr>
            <a:spLocks noChangeArrowheads="1" noTextEdit="1"/>
          </p:cNvSpPr>
          <p:nvPr>
            <p:ph type="sldImg"/>
          </p:nvPr>
        </p:nvSpPr>
        <p:spPr>
          <a:ln/>
        </p:spPr>
      </p:sp>
      <p:sp>
        <p:nvSpPr>
          <p:cNvPr id="141316" name="Rectangle 3">
            <a:extLst>
              <a:ext uri="{FF2B5EF4-FFF2-40B4-BE49-F238E27FC236}">
                <a16:creationId xmlns:a16="http://schemas.microsoft.com/office/drawing/2014/main" id="{A02FA495-720A-BA42-94C2-D71A6D3C9C8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No obstante siempre podríamos destacar situaciones de especial rentabilidad:</a:t>
            </a:r>
          </a:p>
        </p:txBody>
      </p:sp>
    </p:spTree>
    <p:extLst>
      <p:ext uri="{BB962C8B-B14F-4D97-AF65-F5344CB8AC3E}">
        <p14:creationId xmlns:p14="http://schemas.microsoft.com/office/powerpoint/2010/main" val="382172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1E94986A-84F9-E043-B2FC-A160C2039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45551A3-54D9-0F43-A3C8-032C99BD077A}" type="slidenum">
              <a:rPr lang="es-ES" altLang="es-ES" sz="1200">
                <a:latin typeface="ITC Officina Sans Book" charset="0"/>
              </a:rPr>
              <a:pPr/>
              <a:t>2</a:t>
            </a:fld>
            <a:endParaRPr lang="es-ES" altLang="es-ES" sz="1200">
              <a:latin typeface="ITC Officina Sans Book" charset="0"/>
            </a:endParaRPr>
          </a:p>
        </p:txBody>
      </p:sp>
      <p:sp>
        <p:nvSpPr>
          <p:cNvPr id="92163" name="Rectangle 4098">
            <a:extLst>
              <a:ext uri="{FF2B5EF4-FFF2-40B4-BE49-F238E27FC236}">
                <a16:creationId xmlns:a16="http://schemas.microsoft.com/office/drawing/2014/main" id="{A7D2A742-F421-1D45-9078-14EB2DF54914}"/>
              </a:ext>
            </a:extLst>
          </p:cNvPr>
          <p:cNvSpPr>
            <a:spLocks noChangeArrowheads="1" noTextEdit="1"/>
          </p:cNvSpPr>
          <p:nvPr>
            <p:ph type="sldImg"/>
          </p:nvPr>
        </p:nvSpPr>
        <p:spPr>
          <a:ln/>
        </p:spPr>
      </p:sp>
      <p:sp>
        <p:nvSpPr>
          <p:cNvPr id="92164" name="Rectangle 4099">
            <a:extLst>
              <a:ext uri="{FF2B5EF4-FFF2-40B4-BE49-F238E27FC236}">
                <a16:creationId xmlns:a16="http://schemas.microsoft.com/office/drawing/2014/main" id="{C344ADDE-F7B1-3649-B743-E6E5A026A86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En este módulo explicaremos algunos conceptos básicos de electrocardiofisiología, el electro normal y algunos patrones electrocardiográficos típicos.</a:t>
            </a:r>
          </a:p>
        </p:txBody>
      </p:sp>
    </p:spTree>
    <p:extLst>
      <p:ext uri="{BB962C8B-B14F-4D97-AF65-F5344CB8AC3E}">
        <p14:creationId xmlns:p14="http://schemas.microsoft.com/office/powerpoint/2010/main" val="151730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3">
            <a:extLst>
              <a:ext uri="{FF2B5EF4-FFF2-40B4-BE49-F238E27FC236}">
                <a16:creationId xmlns:a16="http://schemas.microsoft.com/office/drawing/2014/main" id="{A0CD9FA7-CAFA-8949-BB89-92A5D6855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1238328-DDB3-8E45-8E8F-740D26416E2B}" type="slidenum">
              <a:rPr lang="es-ES" altLang="es-ES" sz="1200">
                <a:latin typeface="ITC Officina Sans Book" charset="0"/>
              </a:rPr>
              <a:pPr/>
              <a:t>20</a:t>
            </a:fld>
            <a:endParaRPr lang="es-ES" altLang="es-ES" sz="1200">
              <a:latin typeface="ITC Officina Sans Book" charset="0"/>
            </a:endParaRPr>
          </a:p>
        </p:txBody>
      </p:sp>
      <p:sp>
        <p:nvSpPr>
          <p:cNvPr id="142339" name="Rectangle 1026">
            <a:extLst>
              <a:ext uri="{FF2B5EF4-FFF2-40B4-BE49-F238E27FC236}">
                <a16:creationId xmlns:a16="http://schemas.microsoft.com/office/drawing/2014/main" id="{1C5CE72C-9035-704F-82A7-CE352244FF82}"/>
              </a:ext>
            </a:extLst>
          </p:cNvPr>
          <p:cNvSpPr>
            <a:spLocks noChangeArrowheads="1" noTextEdit="1"/>
          </p:cNvSpPr>
          <p:nvPr>
            <p:ph type="sldImg"/>
          </p:nvPr>
        </p:nvSpPr>
        <p:spPr>
          <a:ln/>
        </p:spPr>
      </p:sp>
      <p:sp>
        <p:nvSpPr>
          <p:cNvPr id="142340" name="Rectangle 1027">
            <a:extLst>
              <a:ext uri="{FF2B5EF4-FFF2-40B4-BE49-F238E27FC236}">
                <a16:creationId xmlns:a16="http://schemas.microsoft.com/office/drawing/2014/main" id="{A9AA5B57-67E6-B44C-897A-9229F306FC1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Este apartado esta destinado a explicar conceptos básicos del ECG y ver algunos patrones típicos, en los módulos posteriores vereis alteraciones correspondientes a cada una de las partes que hemos comentado y su relevancia clínica</a:t>
            </a:r>
          </a:p>
        </p:txBody>
      </p:sp>
    </p:spTree>
    <p:extLst>
      <p:ext uri="{BB962C8B-B14F-4D97-AF65-F5344CB8AC3E}">
        <p14:creationId xmlns:p14="http://schemas.microsoft.com/office/powerpoint/2010/main" val="373490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3">
            <a:extLst>
              <a:ext uri="{FF2B5EF4-FFF2-40B4-BE49-F238E27FC236}">
                <a16:creationId xmlns:a16="http://schemas.microsoft.com/office/drawing/2014/main" id="{A46A49FC-EB5F-4141-B47E-919BE20404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25E7354-61A4-9F46-84FE-779E11A310CA}" type="slidenum">
              <a:rPr lang="es-ES" altLang="es-ES" sz="1200">
                <a:latin typeface="ITC Officina Sans Book" charset="0"/>
              </a:rPr>
              <a:pPr/>
              <a:t>21</a:t>
            </a:fld>
            <a:endParaRPr lang="es-ES" altLang="es-ES" sz="1200">
              <a:latin typeface="ITC Officina Sans Book" charset="0"/>
            </a:endParaRPr>
          </a:p>
        </p:txBody>
      </p:sp>
      <p:sp>
        <p:nvSpPr>
          <p:cNvPr id="143363" name="Rectangle 2">
            <a:extLst>
              <a:ext uri="{FF2B5EF4-FFF2-40B4-BE49-F238E27FC236}">
                <a16:creationId xmlns:a16="http://schemas.microsoft.com/office/drawing/2014/main" id="{E6BADF52-F28C-A94E-A0D8-EFDB913ADC88}"/>
              </a:ext>
            </a:extLst>
          </p:cNvPr>
          <p:cNvSpPr>
            <a:spLocks noChangeArrowheads="1" noTextEdit="1"/>
          </p:cNvSpPr>
          <p:nvPr>
            <p:ph type="sldImg"/>
          </p:nvPr>
        </p:nvSpPr>
        <p:spPr>
          <a:ln/>
        </p:spPr>
      </p:sp>
      <p:sp>
        <p:nvSpPr>
          <p:cNvPr id="143364" name="Rectangle 3">
            <a:extLst>
              <a:ext uri="{FF2B5EF4-FFF2-40B4-BE49-F238E27FC236}">
                <a16:creationId xmlns:a16="http://schemas.microsoft.com/office/drawing/2014/main" id="{2A9AB89A-F5F3-9240-800F-AA78A5265FC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Este curso está enfocado para crear una estrecha correlación con el contexto clínico, imprescindible a la hora de querer extraer conclusiones de nuestros electros. Para ello debemos conocer arquetipos de alteraciones electrocardiográficas según la entidad clínica de la que se trate.</a:t>
            </a:r>
          </a:p>
        </p:txBody>
      </p:sp>
    </p:spTree>
    <p:extLst>
      <p:ext uri="{BB962C8B-B14F-4D97-AF65-F5344CB8AC3E}">
        <p14:creationId xmlns:p14="http://schemas.microsoft.com/office/powerpoint/2010/main" val="1047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3">
            <a:extLst>
              <a:ext uri="{FF2B5EF4-FFF2-40B4-BE49-F238E27FC236}">
                <a16:creationId xmlns:a16="http://schemas.microsoft.com/office/drawing/2014/main" id="{C920F785-5F72-8F4F-AE6E-5E50673449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E0FB975F-84CC-FA44-B481-5544B52DFD59}" type="slidenum">
              <a:rPr lang="es-ES" altLang="es-ES" sz="1200">
                <a:latin typeface="ITC Officina Sans Book" charset="0"/>
              </a:rPr>
              <a:pPr/>
              <a:t>22</a:t>
            </a:fld>
            <a:endParaRPr lang="es-ES" altLang="es-ES" sz="1200">
              <a:latin typeface="ITC Officina Sans Book" charset="0"/>
            </a:endParaRPr>
          </a:p>
        </p:txBody>
      </p:sp>
      <p:sp>
        <p:nvSpPr>
          <p:cNvPr id="144387" name="Rectangle 2">
            <a:extLst>
              <a:ext uri="{FF2B5EF4-FFF2-40B4-BE49-F238E27FC236}">
                <a16:creationId xmlns:a16="http://schemas.microsoft.com/office/drawing/2014/main" id="{6F35616F-3BC8-894E-BFB0-766C9BA911ED}"/>
              </a:ext>
            </a:extLst>
          </p:cNvPr>
          <p:cNvSpPr>
            <a:spLocks noChangeArrowheads="1" noTextEdit="1"/>
          </p:cNvSpPr>
          <p:nvPr>
            <p:ph type="sldImg"/>
          </p:nvPr>
        </p:nvSpPr>
        <p:spPr>
          <a:ln/>
        </p:spPr>
      </p:sp>
      <p:sp>
        <p:nvSpPr>
          <p:cNvPr id="144388" name="Rectangle 3">
            <a:extLst>
              <a:ext uri="{FF2B5EF4-FFF2-40B4-BE49-F238E27FC236}">
                <a16:creationId xmlns:a16="http://schemas.microsoft.com/office/drawing/2014/main" id="{8AB3A67D-23E1-6D42-813F-A9D1F04EFE7D}"/>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350960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3">
            <a:extLst>
              <a:ext uri="{FF2B5EF4-FFF2-40B4-BE49-F238E27FC236}">
                <a16:creationId xmlns:a16="http://schemas.microsoft.com/office/drawing/2014/main" id="{CB622628-75F3-2F4A-962B-627C4D4A50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80C84D72-8E6A-1544-B757-5AF139E423C1}" type="slidenum">
              <a:rPr lang="es-ES" altLang="es-ES" sz="1200">
                <a:latin typeface="ITC Officina Sans Book" charset="0"/>
              </a:rPr>
              <a:pPr/>
              <a:t>23</a:t>
            </a:fld>
            <a:endParaRPr lang="es-ES" altLang="es-ES" sz="1200">
              <a:latin typeface="ITC Officina Sans Book" charset="0"/>
            </a:endParaRPr>
          </a:p>
        </p:txBody>
      </p:sp>
      <p:sp>
        <p:nvSpPr>
          <p:cNvPr id="146435" name="Rectangle 2">
            <a:extLst>
              <a:ext uri="{FF2B5EF4-FFF2-40B4-BE49-F238E27FC236}">
                <a16:creationId xmlns:a16="http://schemas.microsoft.com/office/drawing/2014/main" id="{B762BFC0-E9C4-6044-B40B-B2D0B93D6D9C}"/>
              </a:ext>
            </a:extLst>
          </p:cNvPr>
          <p:cNvSpPr>
            <a:spLocks noChangeArrowheads="1" noTextEdit="1"/>
          </p:cNvSpPr>
          <p:nvPr>
            <p:ph type="sldImg"/>
          </p:nvPr>
        </p:nvSpPr>
        <p:spPr>
          <a:solidFill>
            <a:srgbClr val="FFFFFF"/>
          </a:solidFill>
          <a:ln/>
        </p:spPr>
      </p:sp>
      <p:sp>
        <p:nvSpPr>
          <p:cNvPr id="146436" name="Rectangle 3">
            <a:extLst>
              <a:ext uri="{FF2B5EF4-FFF2-40B4-BE49-F238E27FC236}">
                <a16:creationId xmlns:a16="http://schemas.microsoft.com/office/drawing/2014/main" id="{27220D6F-3F33-3747-BFB6-B71527397E0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Primera imagen: La distorsión de la línea de base es producida por la interferencia de la corriente alterna cercana al electrocardiografo</a:t>
            </a:r>
          </a:p>
          <a:p>
            <a:pPr eaLnBrk="1" hangingPunct="1"/>
            <a:r>
              <a:rPr lang="es-ES_tradnl" altLang="es-ES"/>
              <a:t>Segunda imagen: Una bomba de perfusión endovenosa en el brazo produce una onda anómala en las derivaciones D1-D2,D3 (flechas verticales) simulando un fluter auricular</a:t>
            </a:r>
          </a:p>
        </p:txBody>
      </p:sp>
    </p:spTree>
    <p:extLst>
      <p:ext uri="{BB962C8B-B14F-4D97-AF65-F5344CB8AC3E}">
        <p14:creationId xmlns:p14="http://schemas.microsoft.com/office/powerpoint/2010/main" val="452604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3">
            <a:extLst>
              <a:ext uri="{FF2B5EF4-FFF2-40B4-BE49-F238E27FC236}">
                <a16:creationId xmlns:a16="http://schemas.microsoft.com/office/drawing/2014/main" id="{455A7FF1-DF72-1346-8BDA-5EF0D813D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5CD2FB81-AD28-5548-AC2F-EB56D8A3B96E}" type="slidenum">
              <a:rPr lang="es-ES" altLang="es-ES" sz="1200">
                <a:latin typeface="ITC Officina Sans Book" charset="0"/>
              </a:rPr>
              <a:pPr/>
              <a:t>24</a:t>
            </a:fld>
            <a:endParaRPr lang="es-ES" altLang="es-ES" sz="1200">
              <a:latin typeface="ITC Officina Sans Book" charset="0"/>
            </a:endParaRPr>
          </a:p>
        </p:txBody>
      </p:sp>
      <p:sp>
        <p:nvSpPr>
          <p:cNvPr id="147459" name="Rectangle 2">
            <a:extLst>
              <a:ext uri="{FF2B5EF4-FFF2-40B4-BE49-F238E27FC236}">
                <a16:creationId xmlns:a16="http://schemas.microsoft.com/office/drawing/2014/main" id="{AF86915F-7F52-E34B-B203-DA505E945A66}"/>
              </a:ext>
            </a:extLst>
          </p:cNvPr>
          <p:cNvSpPr>
            <a:spLocks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1B0745DE-AB09-F940-947D-33E670114CBD}"/>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Ley de Einthoven no se cumple, aVL, aVR invertidas</a:t>
            </a:r>
          </a:p>
          <a:p>
            <a:pPr eaLnBrk="1" hangingPunct="1"/>
            <a:r>
              <a:rPr lang="es-ES_tradnl" altLang="es-ES" b="1"/>
              <a:t>Repasar y ver por que están mal colocados</a:t>
            </a:r>
          </a:p>
        </p:txBody>
      </p:sp>
    </p:spTree>
    <p:extLst>
      <p:ext uri="{BB962C8B-B14F-4D97-AF65-F5344CB8AC3E}">
        <p14:creationId xmlns:p14="http://schemas.microsoft.com/office/powerpoint/2010/main" val="136442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3">
            <a:extLst>
              <a:ext uri="{FF2B5EF4-FFF2-40B4-BE49-F238E27FC236}">
                <a16:creationId xmlns:a16="http://schemas.microsoft.com/office/drawing/2014/main" id="{E909387E-84B6-0941-A90C-2E226D59C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F7512EB4-B9FA-4E4C-974E-D227A068E0AB}" type="slidenum">
              <a:rPr lang="es-ES" altLang="es-ES" sz="1200">
                <a:latin typeface="ITC Officina Sans Book" charset="0"/>
              </a:rPr>
              <a:pPr/>
              <a:t>25</a:t>
            </a:fld>
            <a:endParaRPr lang="es-ES" altLang="es-ES" sz="1200">
              <a:latin typeface="ITC Officina Sans Book" charset="0"/>
            </a:endParaRPr>
          </a:p>
        </p:txBody>
      </p:sp>
      <p:sp>
        <p:nvSpPr>
          <p:cNvPr id="148483" name="Rectangle 2">
            <a:extLst>
              <a:ext uri="{FF2B5EF4-FFF2-40B4-BE49-F238E27FC236}">
                <a16:creationId xmlns:a16="http://schemas.microsoft.com/office/drawing/2014/main" id="{DA89611F-D8F4-A64F-90AC-D8D917A9E0A8}"/>
              </a:ext>
            </a:extLst>
          </p:cNvPr>
          <p:cNvSpPr>
            <a:spLocks noChangeArrowheads="1" noTextEdit="1"/>
          </p:cNvSpPr>
          <p:nvPr>
            <p:ph type="sldImg"/>
          </p:nvPr>
        </p:nvSpPr>
        <p:spPr>
          <a:solidFill>
            <a:srgbClr val="FFFFFF"/>
          </a:solidFill>
          <a:ln/>
        </p:spPr>
      </p:sp>
      <p:sp>
        <p:nvSpPr>
          <p:cNvPr id="148484" name="Rectangle 3">
            <a:extLst>
              <a:ext uri="{FF2B5EF4-FFF2-40B4-BE49-F238E27FC236}">
                <a16:creationId xmlns:a16="http://schemas.microsoft.com/office/drawing/2014/main" id="{90CC0C47-B2EC-AF46-884E-A05B262C53C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Mala calibración de voltaje y de velocidad</a:t>
            </a:r>
          </a:p>
        </p:txBody>
      </p:sp>
    </p:spTree>
    <p:extLst>
      <p:ext uri="{BB962C8B-B14F-4D97-AF65-F5344CB8AC3E}">
        <p14:creationId xmlns:p14="http://schemas.microsoft.com/office/powerpoint/2010/main" val="3127682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a:extLst>
              <a:ext uri="{FF2B5EF4-FFF2-40B4-BE49-F238E27FC236}">
                <a16:creationId xmlns:a16="http://schemas.microsoft.com/office/drawing/2014/main" id="{6567B698-3AD5-4D46-BD06-FB6C35EA7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2832DB3-CAFC-2B44-B699-4600747717C0}" type="slidenum">
              <a:rPr lang="es-ES" altLang="es-ES" sz="1200">
                <a:latin typeface="ITC Officina Sans Book" charset="0"/>
              </a:rPr>
              <a:pPr/>
              <a:t>26</a:t>
            </a:fld>
            <a:endParaRPr lang="es-ES" altLang="es-ES" sz="1200">
              <a:latin typeface="ITC Officina Sans Book" charset="0"/>
            </a:endParaRPr>
          </a:p>
        </p:txBody>
      </p:sp>
      <p:sp>
        <p:nvSpPr>
          <p:cNvPr id="149507" name="Rectangle 1026">
            <a:extLst>
              <a:ext uri="{FF2B5EF4-FFF2-40B4-BE49-F238E27FC236}">
                <a16:creationId xmlns:a16="http://schemas.microsoft.com/office/drawing/2014/main" id="{2BE61F28-3391-8349-BB22-64B8B88A498C}"/>
              </a:ext>
            </a:extLst>
          </p:cNvPr>
          <p:cNvSpPr>
            <a:spLocks noChangeArrowheads="1" noTextEdit="1"/>
          </p:cNvSpPr>
          <p:nvPr>
            <p:ph type="sldImg"/>
          </p:nvPr>
        </p:nvSpPr>
        <p:spPr>
          <a:solidFill>
            <a:srgbClr val="FFFFFF"/>
          </a:solidFill>
          <a:ln/>
        </p:spPr>
      </p:sp>
      <p:sp>
        <p:nvSpPr>
          <p:cNvPr id="149508" name="Rectangle 1027">
            <a:extLst>
              <a:ext uri="{FF2B5EF4-FFF2-40B4-BE49-F238E27FC236}">
                <a16:creationId xmlns:a16="http://schemas.microsoft.com/office/drawing/2014/main" id="{B841422D-5F13-4B4C-9915-848299D0EEA7}"/>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313306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3">
            <a:extLst>
              <a:ext uri="{FF2B5EF4-FFF2-40B4-BE49-F238E27FC236}">
                <a16:creationId xmlns:a16="http://schemas.microsoft.com/office/drawing/2014/main" id="{C7722E88-4CFC-2E43-80FA-01A1119CC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8AFB638-3031-3942-8DEC-28694AC09C0E}" type="slidenum">
              <a:rPr lang="es-ES" altLang="es-ES" sz="1200">
                <a:latin typeface="ITC Officina Sans Book" charset="0"/>
              </a:rPr>
              <a:pPr/>
              <a:t>27</a:t>
            </a:fld>
            <a:endParaRPr lang="es-ES" altLang="es-ES" sz="1200">
              <a:latin typeface="ITC Officina Sans Book" charset="0"/>
            </a:endParaRPr>
          </a:p>
        </p:txBody>
      </p:sp>
      <p:sp>
        <p:nvSpPr>
          <p:cNvPr id="150531" name="Rectangle 2">
            <a:extLst>
              <a:ext uri="{FF2B5EF4-FFF2-40B4-BE49-F238E27FC236}">
                <a16:creationId xmlns:a16="http://schemas.microsoft.com/office/drawing/2014/main" id="{96CB1459-B704-CF4F-B693-DAA6998C7583}"/>
              </a:ext>
            </a:extLst>
          </p:cNvPr>
          <p:cNvSpPr>
            <a:spLocks noChangeArrowheads="1" noTextEdit="1"/>
          </p:cNvSpPr>
          <p:nvPr>
            <p:ph type="sldImg"/>
          </p:nvPr>
        </p:nvSpPr>
        <p:spPr>
          <a:solidFill>
            <a:srgbClr val="FFFFFF"/>
          </a:solidFill>
          <a:ln/>
        </p:spPr>
      </p:sp>
      <p:sp>
        <p:nvSpPr>
          <p:cNvPr id="150532" name="Rectangle 3">
            <a:extLst>
              <a:ext uri="{FF2B5EF4-FFF2-40B4-BE49-F238E27FC236}">
                <a16:creationId xmlns:a16="http://schemas.microsoft.com/office/drawing/2014/main" id="{FB96239B-FE4D-6B45-8E9E-5EFC32F4057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384164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3">
            <a:extLst>
              <a:ext uri="{FF2B5EF4-FFF2-40B4-BE49-F238E27FC236}">
                <a16:creationId xmlns:a16="http://schemas.microsoft.com/office/drawing/2014/main" id="{2AA6C4D6-B9A3-BF43-B70E-899FAE5A2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1709C2A0-D79E-AC46-9F2D-EBC310BD950E}" type="slidenum">
              <a:rPr lang="es-ES" altLang="es-ES" sz="1200">
                <a:latin typeface="ITC Officina Sans Book" charset="0"/>
              </a:rPr>
              <a:pPr/>
              <a:t>28</a:t>
            </a:fld>
            <a:endParaRPr lang="es-ES" altLang="es-ES" sz="1200">
              <a:latin typeface="ITC Officina Sans Book" charset="0"/>
            </a:endParaRPr>
          </a:p>
        </p:txBody>
      </p:sp>
      <p:sp>
        <p:nvSpPr>
          <p:cNvPr id="151555" name="Rectangle 2">
            <a:extLst>
              <a:ext uri="{FF2B5EF4-FFF2-40B4-BE49-F238E27FC236}">
                <a16:creationId xmlns:a16="http://schemas.microsoft.com/office/drawing/2014/main" id="{2DDD6A12-8EE1-5B49-8FE1-951E190F998A}"/>
              </a:ext>
            </a:extLst>
          </p:cNvPr>
          <p:cNvSpPr>
            <a:spLocks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89CEB577-FF93-7A43-94B1-81B270FE6A85}"/>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Mayor frecuencia cardiaca, arritmia sinusal respiratoria marcada</a:t>
            </a:r>
          </a:p>
          <a:p>
            <a:pPr eaLnBrk="1" hangingPunct="1"/>
            <a:r>
              <a:rPr lang="es-ES_tradnl" altLang="es-ES"/>
              <a:t>PR corto</a:t>
            </a:r>
          </a:p>
          <a:p>
            <a:pPr eaLnBrk="1" hangingPunct="1"/>
            <a:r>
              <a:rPr lang="es-ES_tradnl" altLang="es-ES"/>
              <a:t>R en V1-V2 (R&gt;S) y T negativa en V1-V3 </a:t>
            </a:r>
          </a:p>
          <a:p>
            <a:pPr eaLnBrk="1" hangingPunct="1"/>
            <a:r>
              <a:rPr lang="es-ES_tradnl" altLang="es-ES"/>
              <a:t>Eje QRS derecho y anterior (con la edad se hace izquierdo y posterior)</a:t>
            </a:r>
          </a:p>
        </p:txBody>
      </p:sp>
    </p:spTree>
    <p:extLst>
      <p:ext uri="{BB962C8B-B14F-4D97-AF65-F5344CB8AC3E}">
        <p14:creationId xmlns:p14="http://schemas.microsoft.com/office/powerpoint/2010/main" val="1412983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3">
            <a:extLst>
              <a:ext uri="{FF2B5EF4-FFF2-40B4-BE49-F238E27FC236}">
                <a16:creationId xmlns:a16="http://schemas.microsoft.com/office/drawing/2014/main" id="{E3E4E8D9-3137-154D-A7DC-9999914618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9CB137BD-55EB-4D4A-9E59-8F9C522FA2B2}" type="slidenum">
              <a:rPr lang="es-ES" altLang="es-ES" sz="1200">
                <a:latin typeface="ITC Officina Sans Book" charset="0"/>
              </a:rPr>
              <a:pPr/>
              <a:t>29</a:t>
            </a:fld>
            <a:endParaRPr lang="es-ES" altLang="es-ES" sz="1200">
              <a:latin typeface="ITC Officina Sans Book" charset="0"/>
            </a:endParaRPr>
          </a:p>
        </p:txBody>
      </p:sp>
      <p:sp>
        <p:nvSpPr>
          <p:cNvPr id="152579" name="Rectangle 2">
            <a:extLst>
              <a:ext uri="{FF2B5EF4-FFF2-40B4-BE49-F238E27FC236}">
                <a16:creationId xmlns:a16="http://schemas.microsoft.com/office/drawing/2014/main" id="{F34F0664-5494-0943-AFB8-7EE1853363A4}"/>
              </a:ext>
            </a:extLst>
          </p:cNvPr>
          <p:cNvSpPr>
            <a:spLocks noChangeArrowheads="1" noTextEdit="1"/>
          </p:cNvSpPr>
          <p:nvPr>
            <p:ph type="sldImg"/>
          </p:nvPr>
        </p:nvSpPr>
        <p:spPr>
          <a:solidFill>
            <a:srgbClr val="FFFFFF"/>
          </a:solidFill>
          <a:ln/>
        </p:spPr>
      </p:sp>
      <p:sp>
        <p:nvSpPr>
          <p:cNvPr id="152580" name="Rectangle 3">
            <a:extLst>
              <a:ext uri="{FF2B5EF4-FFF2-40B4-BE49-F238E27FC236}">
                <a16:creationId xmlns:a16="http://schemas.microsoft.com/office/drawing/2014/main" id="{C64E9C45-B2CA-A043-AAAD-573E907BEB70}"/>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Alargamiento del PR (no superando 0,22 seg), menor frecuencia cardiaca</a:t>
            </a:r>
          </a:p>
          <a:p>
            <a:pPr eaLnBrk="1" hangingPunct="1"/>
            <a:r>
              <a:rPr lang="es-ES_tradnl" altLang="es-ES"/>
              <a:t>El eje QRS puede estar desviado a la izquierda (0º - -30º)</a:t>
            </a:r>
          </a:p>
          <a:p>
            <a:pPr eaLnBrk="1" hangingPunct="1"/>
            <a:r>
              <a:rPr lang="es-ES_tradnl" altLang="es-ES"/>
              <a:t>Puede haber disminución del voltaje de la onda r en V1-V2 y de R en V5-V6</a:t>
            </a:r>
          </a:p>
          <a:p>
            <a:pPr eaLnBrk="1" hangingPunct="1"/>
            <a:r>
              <a:rPr lang="es-ES_tradnl" altLang="es-ES"/>
              <a:t>Alargamiento relativo del intervalo QT</a:t>
            </a:r>
          </a:p>
          <a:p>
            <a:pPr eaLnBrk="1" hangingPunct="1"/>
            <a:r>
              <a:rPr lang="es-ES_tradnl" altLang="es-ES"/>
              <a:t>Puede existir aplanamiento global de la onda T</a:t>
            </a:r>
          </a:p>
          <a:p>
            <a:pPr eaLnBrk="1" hangingPunct="1"/>
            <a:r>
              <a:rPr lang="es-ES_tradnl" altLang="es-ES"/>
              <a:t>Puede haber un descenso del ST en precordiales (no superior a 1 mm)</a:t>
            </a:r>
          </a:p>
          <a:p>
            <a:pPr eaLnBrk="1" hangingPunct="1"/>
            <a:r>
              <a:rPr lang="es-ES_tradnl" altLang="es-ES"/>
              <a:t>A veces se hace más prominente la onda U</a:t>
            </a:r>
          </a:p>
          <a:p>
            <a:pPr eaLnBrk="1" hangingPunct="1"/>
            <a:r>
              <a:rPr lang="es-ES_tradnl" altLang="es-ES"/>
              <a:t>Aumento del número de extrasístoles auriculares y ventriculares.</a:t>
            </a:r>
          </a:p>
        </p:txBody>
      </p:sp>
    </p:spTree>
    <p:extLst>
      <p:ext uri="{BB962C8B-B14F-4D97-AF65-F5344CB8AC3E}">
        <p14:creationId xmlns:p14="http://schemas.microsoft.com/office/powerpoint/2010/main" val="278406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3">
            <a:extLst>
              <a:ext uri="{FF2B5EF4-FFF2-40B4-BE49-F238E27FC236}">
                <a16:creationId xmlns:a16="http://schemas.microsoft.com/office/drawing/2014/main" id="{ABAF5646-7B7F-EF43-A073-DACF8A79BB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3354D30-0466-1F4A-8009-9E9B1A0968F1}" type="slidenum">
              <a:rPr lang="es-ES" altLang="es-ES" sz="1200">
                <a:latin typeface="ITC Officina Sans Book" charset="0"/>
              </a:rPr>
              <a:pPr/>
              <a:t>3</a:t>
            </a:fld>
            <a:endParaRPr lang="es-ES" altLang="es-ES" sz="1200">
              <a:latin typeface="ITC Officina Sans Book" charset="0"/>
            </a:endParaRPr>
          </a:p>
        </p:txBody>
      </p:sp>
      <p:sp>
        <p:nvSpPr>
          <p:cNvPr id="93187" name="Rectangle 2">
            <a:extLst>
              <a:ext uri="{FF2B5EF4-FFF2-40B4-BE49-F238E27FC236}">
                <a16:creationId xmlns:a16="http://schemas.microsoft.com/office/drawing/2014/main" id="{A035F6B6-B3BE-2946-B715-6163647F6B93}"/>
              </a:ext>
            </a:extLst>
          </p:cNvPr>
          <p:cNvSpPr>
            <a:spLocks noChangeArrowheads="1" noTextEdit="1"/>
          </p:cNvSpPr>
          <p:nvPr>
            <p:ph type="sldImg"/>
          </p:nvPr>
        </p:nvSpPr>
        <p:spPr>
          <a:ln/>
        </p:spPr>
      </p:sp>
      <p:sp>
        <p:nvSpPr>
          <p:cNvPr id="93188" name="Rectangle 3">
            <a:extLst>
              <a:ext uri="{FF2B5EF4-FFF2-40B4-BE49-F238E27FC236}">
                <a16:creationId xmlns:a16="http://schemas.microsoft.com/office/drawing/2014/main" id="{E15322C2-3CA9-E549-A4BB-497740155CF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Son indudables las ventajas que nos reporta el ECG, facil, barato, rápido y que nos proporciona mucha información.</a:t>
            </a:r>
          </a:p>
        </p:txBody>
      </p:sp>
    </p:spTree>
    <p:extLst>
      <p:ext uri="{BB962C8B-B14F-4D97-AF65-F5344CB8AC3E}">
        <p14:creationId xmlns:p14="http://schemas.microsoft.com/office/powerpoint/2010/main" val="272594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3">
            <a:extLst>
              <a:ext uri="{FF2B5EF4-FFF2-40B4-BE49-F238E27FC236}">
                <a16:creationId xmlns:a16="http://schemas.microsoft.com/office/drawing/2014/main" id="{75CDAF0A-0719-EC44-9CA9-AE785D5E0E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F510E983-6105-6742-A633-ACF4BCC42EA2}" type="slidenum">
              <a:rPr lang="es-ES" altLang="es-ES" sz="1200">
                <a:latin typeface="ITC Officina Sans Book" charset="0"/>
              </a:rPr>
              <a:pPr/>
              <a:t>30</a:t>
            </a:fld>
            <a:endParaRPr lang="es-ES" altLang="es-ES" sz="1200">
              <a:latin typeface="ITC Officina Sans Book" charset="0"/>
            </a:endParaRPr>
          </a:p>
        </p:txBody>
      </p:sp>
      <p:sp>
        <p:nvSpPr>
          <p:cNvPr id="153603" name="Rectangle 2">
            <a:extLst>
              <a:ext uri="{FF2B5EF4-FFF2-40B4-BE49-F238E27FC236}">
                <a16:creationId xmlns:a16="http://schemas.microsoft.com/office/drawing/2014/main" id="{F6DD3E7A-CAEC-6140-A279-607D6660F78E}"/>
              </a:ext>
            </a:extLst>
          </p:cNvPr>
          <p:cNvSpPr>
            <a:spLocks noChangeArrowheads="1" noTextEdit="1"/>
          </p:cNvSpPr>
          <p:nvPr>
            <p:ph type="sldImg"/>
          </p:nvPr>
        </p:nvSpPr>
        <p:spPr>
          <a:solidFill>
            <a:srgbClr val="FFFFFF"/>
          </a:solidFill>
          <a:ln/>
        </p:spPr>
      </p:sp>
      <p:sp>
        <p:nvSpPr>
          <p:cNvPr id="153604" name="Rectangle 3">
            <a:extLst>
              <a:ext uri="{FF2B5EF4-FFF2-40B4-BE49-F238E27FC236}">
                <a16:creationId xmlns:a16="http://schemas.microsoft.com/office/drawing/2014/main" id="{CC82DDA5-805E-ED48-B906-60CC92FAEB56}"/>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Alteraciones de la repolarización ventricular y criterios de voltaje de HVI, repolarización precoz. Suele existir bradicardia sinusal, BIRDHH, a veces ritmo de escape o BAV de pirmer o segundo grado (tipo Wenckebach)</a:t>
            </a:r>
          </a:p>
          <a:p>
            <a:pPr eaLnBrk="1" hangingPunct="1"/>
            <a:r>
              <a:rPr lang="es-ES_tradnl" altLang="es-ES"/>
              <a:t>No están claramente definidos los criterios de HVI en el ECG para jóvenes</a:t>
            </a:r>
          </a:p>
          <a:p>
            <a:pPr eaLnBrk="1" hangingPunct="1"/>
            <a:r>
              <a:rPr lang="es-ES_tradnl" altLang="es-ES" b="1"/>
              <a:t>Buscar criterios de HVI para jóvenes o deportistas</a:t>
            </a:r>
          </a:p>
        </p:txBody>
      </p:sp>
    </p:spTree>
    <p:extLst>
      <p:ext uri="{BB962C8B-B14F-4D97-AF65-F5344CB8AC3E}">
        <p14:creationId xmlns:p14="http://schemas.microsoft.com/office/powerpoint/2010/main" val="631523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3">
            <a:extLst>
              <a:ext uri="{FF2B5EF4-FFF2-40B4-BE49-F238E27FC236}">
                <a16:creationId xmlns:a16="http://schemas.microsoft.com/office/drawing/2014/main" id="{29EE9F72-88C1-824B-B626-442772EDF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A07C2337-E199-8D49-9548-0B9A326A35B3}" type="slidenum">
              <a:rPr lang="es-ES" altLang="es-ES" sz="1200">
                <a:latin typeface="ITC Officina Sans Book" charset="0"/>
              </a:rPr>
              <a:pPr/>
              <a:t>31</a:t>
            </a:fld>
            <a:endParaRPr lang="es-ES" altLang="es-ES" sz="1200">
              <a:latin typeface="ITC Officina Sans Book" charset="0"/>
            </a:endParaRPr>
          </a:p>
        </p:txBody>
      </p:sp>
      <p:sp>
        <p:nvSpPr>
          <p:cNvPr id="154627" name="Rectangle 2">
            <a:extLst>
              <a:ext uri="{FF2B5EF4-FFF2-40B4-BE49-F238E27FC236}">
                <a16:creationId xmlns:a16="http://schemas.microsoft.com/office/drawing/2014/main" id="{DE668A84-B158-BA45-A1CC-7523254C2125}"/>
              </a:ext>
            </a:extLst>
          </p:cNvPr>
          <p:cNvSpPr>
            <a:spLocks noChangeArrowheads="1" noTextEdit="1"/>
          </p:cNvSpPr>
          <p:nvPr>
            <p:ph type="sldImg"/>
          </p:nvPr>
        </p:nvSpPr>
        <p:spPr>
          <a:ln/>
        </p:spPr>
      </p:sp>
      <p:sp>
        <p:nvSpPr>
          <p:cNvPr id="154628" name="Rectangle 3">
            <a:extLst>
              <a:ext uri="{FF2B5EF4-FFF2-40B4-BE49-F238E27FC236}">
                <a16:creationId xmlns:a16="http://schemas.microsoft.com/office/drawing/2014/main" id="{6A778CF6-3410-254D-AFA7-BB852912209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1328051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3">
            <a:extLst>
              <a:ext uri="{FF2B5EF4-FFF2-40B4-BE49-F238E27FC236}">
                <a16:creationId xmlns:a16="http://schemas.microsoft.com/office/drawing/2014/main" id="{82760D55-20AB-AC46-A176-F8A0BBBBE7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C9AD3A9F-A304-324D-B4D4-18B0D7F25B74}" type="slidenum">
              <a:rPr lang="es-ES" altLang="es-ES" sz="1200">
                <a:latin typeface="ITC Officina Sans Book" charset="0"/>
              </a:rPr>
              <a:pPr/>
              <a:t>32</a:t>
            </a:fld>
            <a:endParaRPr lang="es-ES" altLang="es-ES" sz="1200">
              <a:latin typeface="ITC Officina Sans Book" charset="0"/>
            </a:endParaRPr>
          </a:p>
        </p:txBody>
      </p:sp>
      <p:sp>
        <p:nvSpPr>
          <p:cNvPr id="155651" name="Rectangle 2">
            <a:extLst>
              <a:ext uri="{FF2B5EF4-FFF2-40B4-BE49-F238E27FC236}">
                <a16:creationId xmlns:a16="http://schemas.microsoft.com/office/drawing/2014/main" id="{687E3D5C-C4AD-4D4D-8E9F-0E72148C8066}"/>
              </a:ext>
            </a:extLst>
          </p:cNvPr>
          <p:cNvSpPr>
            <a:spLocks noChangeArrowheads="1" noTextEdit="1"/>
          </p:cNvSpPr>
          <p:nvPr>
            <p:ph type="sldImg"/>
          </p:nvPr>
        </p:nvSpPr>
        <p:spPr>
          <a:ln/>
        </p:spPr>
      </p:sp>
      <p:sp>
        <p:nvSpPr>
          <p:cNvPr id="155652" name="Rectangle 3">
            <a:extLst>
              <a:ext uri="{FF2B5EF4-FFF2-40B4-BE49-F238E27FC236}">
                <a16:creationId xmlns:a16="http://schemas.microsoft.com/office/drawing/2014/main" id="{12D966FE-BEE9-684B-B88A-7E143D4D825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3785061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3">
            <a:extLst>
              <a:ext uri="{FF2B5EF4-FFF2-40B4-BE49-F238E27FC236}">
                <a16:creationId xmlns:a16="http://schemas.microsoft.com/office/drawing/2014/main" id="{992A0010-0CC5-CC49-A470-0F4799C161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36DD399D-64FE-5145-A3FF-166A03D5A5A6}" type="slidenum">
              <a:rPr lang="es-ES" altLang="es-ES" sz="1200">
                <a:latin typeface="ITC Officina Sans Book" charset="0"/>
              </a:rPr>
              <a:pPr/>
              <a:t>33</a:t>
            </a:fld>
            <a:endParaRPr lang="es-ES" altLang="es-ES" sz="1200">
              <a:latin typeface="ITC Officina Sans Book" charset="0"/>
            </a:endParaRPr>
          </a:p>
        </p:txBody>
      </p:sp>
      <p:sp>
        <p:nvSpPr>
          <p:cNvPr id="156675" name="Rectangle 2">
            <a:extLst>
              <a:ext uri="{FF2B5EF4-FFF2-40B4-BE49-F238E27FC236}">
                <a16:creationId xmlns:a16="http://schemas.microsoft.com/office/drawing/2014/main" id="{B87071E3-2EA5-8C4C-9539-C6E7C62B0AE7}"/>
              </a:ext>
            </a:extLst>
          </p:cNvPr>
          <p:cNvSpPr>
            <a:spLocks noChangeArrowheads="1" noTextEdit="1"/>
          </p:cNvSpPr>
          <p:nvPr>
            <p:ph type="sldImg"/>
          </p:nvPr>
        </p:nvSpPr>
        <p:spPr>
          <a:solidFill>
            <a:srgbClr val="FFFFFF"/>
          </a:solidFill>
          <a:ln/>
        </p:spPr>
      </p:sp>
      <p:sp>
        <p:nvSpPr>
          <p:cNvPr id="156676" name="Rectangle 3">
            <a:extLst>
              <a:ext uri="{FF2B5EF4-FFF2-40B4-BE49-F238E27FC236}">
                <a16:creationId xmlns:a16="http://schemas.microsoft.com/office/drawing/2014/main" id="{F7C12BC5-B76E-9B4D-9C7E-DB03328898B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Vectores en BCRIHH:</a:t>
            </a:r>
          </a:p>
          <a:p>
            <a:pPr eaLnBrk="1" hangingPunct="1">
              <a:buFontTx/>
              <a:buChar char="-"/>
            </a:pPr>
            <a:r>
              <a:rPr lang="es-ES_tradnl" altLang="es-ES"/>
              <a:t>1: despolarización del tabique interventricular derecho apical</a:t>
            </a:r>
          </a:p>
          <a:p>
            <a:pPr eaLnBrk="1" hangingPunct="1">
              <a:buFontTx/>
              <a:buChar char="-"/>
            </a:pPr>
            <a:r>
              <a:rPr lang="es-ES_tradnl" altLang="es-ES"/>
              <a:t>2: salto de onda, de gran magnitud, por despolarización del tabique interventricular izquierdo</a:t>
            </a:r>
          </a:p>
          <a:p>
            <a:pPr eaLnBrk="1" hangingPunct="1">
              <a:buFontTx/>
              <a:buChar char="-"/>
            </a:pPr>
            <a:r>
              <a:rPr lang="es-ES_tradnl" altLang="es-ES"/>
              <a:t>3: tabique interventricular basal</a:t>
            </a:r>
          </a:p>
          <a:p>
            <a:pPr eaLnBrk="1" hangingPunct="1">
              <a:buFontTx/>
              <a:buChar char="-"/>
            </a:pPr>
            <a:r>
              <a:rPr lang="es-ES_tradnl" altLang="es-ES"/>
              <a:t>4: pared libre del ventrículo izquierdo</a:t>
            </a:r>
          </a:p>
          <a:p>
            <a:pPr eaLnBrk="1" hangingPunct="1">
              <a:buFontTx/>
              <a:buChar char="-"/>
            </a:pPr>
            <a:endParaRPr lang="es-ES_tradnl" altLang="es-ES"/>
          </a:p>
          <a:p>
            <a:pPr eaLnBrk="1" hangingPunct="1"/>
            <a:r>
              <a:rPr lang="es-ES_tradnl" altLang="es-ES"/>
              <a:t>Criterios:</a:t>
            </a:r>
          </a:p>
          <a:p>
            <a:pPr eaLnBrk="1" hangingPunct="1">
              <a:buFontTx/>
              <a:buChar char="-"/>
            </a:pPr>
            <a:r>
              <a:rPr lang="es-ES_tradnl" altLang="es-ES"/>
              <a:t>Morfología rS empastada o QS en V1-V2, con ligero ascenso del ST</a:t>
            </a:r>
          </a:p>
          <a:p>
            <a:pPr eaLnBrk="1" hangingPunct="1">
              <a:buFontTx/>
              <a:buChar char="-"/>
            </a:pPr>
            <a:r>
              <a:rPr lang="es-ES_tradnl" altLang="es-ES"/>
              <a:t>Morfología de R ancha y empastada en D1, aVL, V5-V6, con inversión de la onda T</a:t>
            </a:r>
          </a:p>
          <a:p>
            <a:pPr eaLnBrk="1" hangingPunct="1">
              <a:buFontTx/>
              <a:buChar char="-"/>
            </a:pPr>
            <a:r>
              <a:rPr lang="es-ES_tradnl" altLang="es-ES"/>
              <a:t>Duación del QRS, 0,12 seg (completo/incompleto)</a:t>
            </a:r>
          </a:p>
          <a:p>
            <a:pPr eaLnBrk="1" hangingPunct="1">
              <a:buFontTx/>
              <a:buChar char="-"/>
            </a:pPr>
            <a:r>
              <a:rPr lang="es-ES_tradnl" altLang="es-ES"/>
              <a:t>Ausencia de la onda q septal inicial en D1, aVl, V5 y V6</a:t>
            </a:r>
          </a:p>
          <a:p>
            <a:pPr eaLnBrk="1" hangingPunct="1">
              <a:buFontTx/>
              <a:buChar char="-"/>
            </a:pPr>
            <a:r>
              <a:rPr lang="es-ES_tradnl" altLang="es-ES"/>
              <a:t>El eje QRS puede estar desviado a la izquierda en el plano frontal</a:t>
            </a:r>
          </a:p>
          <a:p>
            <a:pPr eaLnBrk="1" hangingPunct="1"/>
            <a:endParaRPr lang="es-ES_tradnl" altLang="es-ES"/>
          </a:p>
          <a:p>
            <a:pPr eaLnBrk="1" hangingPunct="1"/>
            <a:r>
              <a:rPr lang="es-ES_tradnl" altLang="es-ES"/>
              <a:t>Al cortarse la conducción por la rama izquierda del haz de His la despolarización ventricular tiene lugar a través de la rama derecha, originando los siguientes vectores:</a:t>
            </a:r>
          </a:p>
          <a:p>
            <a:pPr eaLnBrk="1" hangingPunct="1"/>
            <a:r>
              <a:rPr lang="es-ES_tradnl" altLang="es-ES"/>
              <a:t>Vector-1 (tabique interventricular derecho apical).</a:t>
            </a:r>
          </a:p>
          <a:p>
            <a:pPr eaLnBrk="1" hangingPunct="1"/>
            <a:r>
              <a:rPr lang="es-ES_tradnl" altLang="es-ES"/>
              <a:t>Vector-2 (salto de onda), de gran magnitud, despolariza tabique interventricular izquierdo en sentido contrario al normal.</a:t>
            </a:r>
          </a:p>
          <a:p>
            <a:pPr eaLnBrk="1" hangingPunct="1"/>
            <a:r>
              <a:rPr lang="es-ES_tradnl" altLang="es-ES"/>
              <a:t>Vector-3 (tabique interventricular basal).</a:t>
            </a:r>
          </a:p>
          <a:p>
            <a:pPr eaLnBrk="1" hangingPunct="1"/>
            <a:r>
              <a:rPr lang="es-ES_tradnl" altLang="es-ES"/>
              <a:t>Vector-4 (de la pared libre ventricular).</a:t>
            </a:r>
          </a:p>
          <a:p>
            <a:pPr eaLnBrk="1" hangingPunct="1"/>
            <a:r>
              <a:rPr lang="es-ES_tradnl" altLang="es-ES"/>
              <a:t>Los vectores 2-3-4 se dirigen a la izquierda, por lo que originan complejos QS empastados en V1-V2 (se aleja), por el contrario da complejos R anchos y empastados en V5-V6 al acercarse.</a:t>
            </a:r>
          </a:p>
          <a:p>
            <a:pPr eaLnBrk="1" hangingPunct="1"/>
            <a:r>
              <a:rPr lang="es-ES_tradnl" altLang="es-ES"/>
              <a:t>Las alteraciones de la repolarización ventricular se manifiestan como T invertidas en V5-V6 y ligero ascenso del ST en V1-V2.</a:t>
            </a:r>
          </a:p>
          <a:p>
            <a:pPr eaLnBrk="1" hangingPunct="1"/>
            <a:r>
              <a:rPr lang="es-ES_tradnl" altLang="es-ES"/>
              <a:t>Causas:</a:t>
            </a:r>
          </a:p>
          <a:p>
            <a:pPr eaLnBrk="1" hangingPunct="1"/>
            <a:r>
              <a:rPr lang="es-ES_tradnl" altLang="es-ES"/>
              <a:t>La rama izquierda se ramifica precoz y ampliamente por todo el ventrículo izquierdo, por lo que su bloqueo completo suele indicar una afectación extensa del miocardio y su pronóstico depende de la cardiopatía de base.</a:t>
            </a:r>
          </a:p>
          <a:p>
            <a:pPr eaLnBrk="1" hangingPunct="1"/>
            <a:r>
              <a:rPr lang="es-ES_tradnl" altLang="es-ES"/>
              <a:t>El BCRIHH se observa en individuos con cardiopatía de base en el 90% de los casos:</a:t>
            </a:r>
          </a:p>
          <a:p>
            <a:pPr eaLnBrk="1" hangingPunct="1"/>
            <a:r>
              <a:rPr lang="es-ES_tradnl" altLang="es-ES"/>
              <a:t>Cardiopatía isquémica (la más frecuente)</a:t>
            </a:r>
          </a:p>
          <a:p>
            <a:pPr eaLnBrk="1" hangingPunct="1"/>
            <a:r>
              <a:rPr lang="es-ES_tradnl" altLang="es-ES"/>
              <a:t>Hipertensión arterial.</a:t>
            </a:r>
          </a:p>
          <a:p>
            <a:pPr eaLnBrk="1" hangingPunct="1"/>
            <a:r>
              <a:rPr lang="es-ES_tradnl" altLang="es-ES"/>
              <a:t>Estenosis valvular aórtica</a:t>
            </a:r>
          </a:p>
          <a:p>
            <a:pPr eaLnBrk="1" hangingPunct="1"/>
            <a:r>
              <a:rPr lang="es-ES_tradnl" altLang="es-ES"/>
              <a:t>Miocardiopatía dilatada</a:t>
            </a:r>
          </a:p>
          <a:p>
            <a:pPr eaLnBrk="1" hangingPunct="1"/>
            <a:r>
              <a:rPr lang="es-ES_tradnl" altLang="es-ES"/>
              <a:t>Cardiopatía senil.</a:t>
            </a:r>
          </a:p>
          <a:p>
            <a:pPr eaLnBrk="1" hangingPunct="1"/>
            <a:r>
              <a:rPr lang="es-ES_tradnl" altLang="es-ES"/>
              <a:t>Degeneración idiopatica del sistema de conducción.</a:t>
            </a:r>
          </a:p>
          <a:p>
            <a:pPr eaLnBrk="1" hangingPunct="1"/>
            <a:r>
              <a:rPr lang="es-ES_tradnl" altLang="es-ES" b="1"/>
              <a:t>¿Poner diagrama con la evolución de la despolarización en un bloqueo de rama izquierdo y explicar que por ello se producen los vectores que se aprecian).</a:t>
            </a:r>
          </a:p>
          <a:p>
            <a:pPr eaLnBrk="1" hangingPunct="1"/>
            <a:endParaRPr lang="es-ES_tradnl" altLang="es-ES" b="1"/>
          </a:p>
          <a:p>
            <a:pPr eaLnBrk="1" hangingPunct="1"/>
            <a:endParaRPr lang="es-ES_tradnl" altLang="es-ES" b="1"/>
          </a:p>
          <a:p>
            <a:pPr eaLnBrk="1" hangingPunct="1"/>
            <a:endParaRPr lang="es-ES_tradnl" altLang="es-ES"/>
          </a:p>
        </p:txBody>
      </p:sp>
    </p:spTree>
    <p:extLst>
      <p:ext uri="{BB962C8B-B14F-4D97-AF65-F5344CB8AC3E}">
        <p14:creationId xmlns:p14="http://schemas.microsoft.com/office/powerpoint/2010/main" val="3792023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3">
            <a:extLst>
              <a:ext uri="{FF2B5EF4-FFF2-40B4-BE49-F238E27FC236}">
                <a16:creationId xmlns:a16="http://schemas.microsoft.com/office/drawing/2014/main" id="{ACE9987A-BA73-994F-8166-B13473A78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B2C94C8E-F798-5E43-B070-3252FB99FE0D}" type="slidenum">
              <a:rPr lang="es-ES" altLang="es-ES" sz="1200">
                <a:latin typeface="ITC Officina Sans Book" charset="0"/>
              </a:rPr>
              <a:pPr/>
              <a:t>34</a:t>
            </a:fld>
            <a:endParaRPr lang="es-ES" altLang="es-ES" sz="1200">
              <a:latin typeface="ITC Officina Sans Book" charset="0"/>
            </a:endParaRPr>
          </a:p>
        </p:txBody>
      </p:sp>
      <p:sp>
        <p:nvSpPr>
          <p:cNvPr id="157699" name="Rectangle 2">
            <a:extLst>
              <a:ext uri="{FF2B5EF4-FFF2-40B4-BE49-F238E27FC236}">
                <a16:creationId xmlns:a16="http://schemas.microsoft.com/office/drawing/2014/main" id="{7ACB4036-4B5D-3541-960A-2E26051BE1D8}"/>
              </a:ext>
            </a:extLst>
          </p:cNvPr>
          <p:cNvSpPr>
            <a:spLocks noChangeArrowheads="1" noTextEdit="1"/>
          </p:cNvSpPr>
          <p:nvPr>
            <p:ph type="sldImg"/>
          </p:nvPr>
        </p:nvSpPr>
        <p:spPr>
          <a:ln/>
        </p:spPr>
      </p:sp>
      <p:sp>
        <p:nvSpPr>
          <p:cNvPr id="157700" name="Rectangle 3">
            <a:extLst>
              <a:ext uri="{FF2B5EF4-FFF2-40B4-BE49-F238E27FC236}">
                <a16:creationId xmlns:a16="http://schemas.microsoft.com/office/drawing/2014/main" id="{E0471090-D689-5B47-94DE-270AAE51298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2287564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3">
            <a:extLst>
              <a:ext uri="{FF2B5EF4-FFF2-40B4-BE49-F238E27FC236}">
                <a16:creationId xmlns:a16="http://schemas.microsoft.com/office/drawing/2014/main" id="{AB155CDE-47D5-C645-8640-97FBD59CB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5FA060A0-FF05-0742-BF26-580641E3D86C}" type="slidenum">
              <a:rPr lang="es-ES" altLang="es-ES" sz="1200">
                <a:latin typeface="ITC Officina Sans Book" charset="0"/>
              </a:rPr>
              <a:pPr/>
              <a:t>35</a:t>
            </a:fld>
            <a:endParaRPr lang="es-ES" altLang="es-ES" sz="1200">
              <a:latin typeface="ITC Officina Sans Book" charset="0"/>
            </a:endParaRPr>
          </a:p>
        </p:txBody>
      </p:sp>
      <p:sp>
        <p:nvSpPr>
          <p:cNvPr id="158723" name="Rectangle 2">
            <a:extLst>
              <a:ext uri="{FF2B5EF4-FFF2-40B4-BE49-F238E27FC236}">
                <a16:creationId xmlns:a16="http://schemas.microsoft.com/office/drawing/2014/main" id="{C30A9870-A3D7-494A-8108-518374B45850}"/>
              </a:ext>
            </a:extLst>
          </p:cNvPr>
          <p:cNvSpPr>
            <a:spLocks noChangeArrowheads="1" noTextEdit="1"/>
          </p:cNvSpPr>
          <p:nvPr>
            <p:ph type="sldImg"/>
          </p:nvPr>
        </p:nvSpPr>
        <p:spPr>
          <a:solidFill>
            <a:srgbClr val="FFFFFF"/>
          </a:solidFill>
          <a:ln/>
        </p:spPr>
      </p:sp>
      <p:sp>
        <p:nvSpPr>
          <p:cNvPr id="158724" name="Rectangle 3">
            <a:extLst>
              <a:ext uri="{FF2B5EF4-FFF2-40B4-BE49-F238E27FC236}">
                <a16:creationId xmlns:a16="http://schemas.microsoft.com/office/drawing/2014/main" id="{07D07180-85EE-D64B-BB0F-5F983E3937F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b="1"/>
              <a:t>Lo mismo que en el BCRI</a:t>
            </a:r>
          </a:p>
          <a:p>
            <a:pPr eaLnBrk="1" hangingPunct="1"/>
            <a:r>
              <a:rPr lang="es-ES_tradnl" altLang="es-ES"/>
              <a:t>Al bloquearse la rama derecha la despolarización ventricular se realiza a traves de la izquierda, originándose los cuatro vectores descritos</a:t>
            </a:r>
          </a:p>
          <a:p>
            <a:pPr eaLnBrk="1" hangingPunct="1"/>
            <a:r>
              <a:rPr lang="es-ES_tradnl" altLang="es-ES"/>
              <a:t>V1 (vector septal).</a:t>
            </a:r>
          </a:p>
          <a:p>
            <a:pPr eaLnBrk="1" hangingPunct="1"/>
            <a:r>
              <a:rPr lang="es-ES_tradnl" altLang="es-ES"/>
              <a:t>V2 (pared libre del ventrículo izquierdo)</a:t>
            </a:r>
          </a:p>
          <a:p>
            <a:pPr eaLnBrk="1" hangingPunct="1"/>
            <a:r>
              <a:rPr lang="es-ES_tradnl" altLang="es-ES"/>
              <a:t>V3 (salto de onda) de gran magnitud, pero lento</a:t>
            </a:r>
          </a:p>
          <a:p>
            <a:pPr eaLnBrk="1" hangingPunct="1"/>
            <a:r>
              <a:rPr lang="es-ES_tradnl" altLang="es-ES"/>
              <a:t>V4 (Vder y masas paraseptales altas).</a:t>
            </a:r>
          </a:p>
          <a:p>
            <a:pPr eaLnBrk="1" hangingPunct="1"/>
            <a:r>
              <a:rPr lang="es-ES_tradnl" altLang="es-ES"/>
              <a:t>V3y4 se acercan a V1-V2 originando una R empastada, mientras que se aleja de D1-V5-V6, originando una s ancha y empastada. T negativas en V1-V2.</a:t>
            </a:r>
          </a:p>
          <a:p>
            <a:pPr eaLnBrk="1" hangingPunct="1"/>
            <a:r>
              <a:rPr lang="es-ES_tradnl" altLang="es-ES"/>
              <a:t>La rama derecha es un haz bastante delgado de fibras y por lo tanto más vulnerable a las interrupciones que la rama izquierda, por lo que su lesión no suele llevar asociada lesión miocárdica tan grave.</a:t>
            </a:r>
          </a:p>
          <a:p>
            <a:pPr eaLnBrk="1" hangingPunct="1"/>
            <a:r>
              <a:rPr lang="es-ES_tradnl" altLang="es-ES"/>
              <a:t>Causas:</a:t>
            </a:r>
          </a:p>
          <a:p>
            <a:pPr eaLnBrk="1" hangingPunct="1"/>
            <a:r>
              <a:rPr lang="es-ES_tradnl" altLang="es-ES"/>
              <a:t>Personas sanas (50% de los BCRDHH).</a:t>
            </a:r>
          </a:p>
          <a:p>
            <a:pPr eaLnBrk="1" hangingPunct="1"/>
            <a:r>
              <a:rPr lang="es-ES_tradnl" altLang="es-ES"/>
              <a:t>Degeneración idiopática del sistema de conducción</a:t>
            </a:r>
          </a:p>
          <a:p>
            <a:pPr eaLnBrk="1" hangingPunct="1"/>
            <a:r>
              <a:rPr lang="es-ES_tradnl" altLang="es-ES"/>
              <a:t>Cardiopatía isquémica que afecta a la parte anterior del tabique interventricular</a:t>
            </a:r>
          </a:p>
          <a:p>
            <a:pPr eaLnBrk="1" hangingPunct="1"/>
            <a:r>
              <a:rPr lang="es-ES_tradnl" altLang="es-ES"/>
              <a:t>HTA pulmonar</a:t>
            </a:r>
          </a:p>
          <a:p>
            <a:pPr eaLnBrk="1" hangingPunct="1"/>
            <a:r>
              <a:rPr lang="es-ES_tradnl" altLang="es-ES"/>
              <a:t>Valvulopatía mitral o aórtica</a:t>
            </a:r>
          </a:p>
          <a:p>
            <a:pPr eaLnBrk="1" hangingPunct="1"/>
            <a:r>
              <a:rPr lang="es-ES_tradnl" altLang="es-ES"/>
              <a:t>Cor pulmonale agudo o crónico</a:t>
            </a:r>
          </a:p>
          <a:p>
            <a:pPr eaLnBrk="1" hangingPunct="1"/>
            <a:r>
              <a:rPr lang="es-ES_tradnl" altLang="es-ES"/>
              <a:t>Comunicación interauricular (por la sobrecarga de volumen del ventrículo derecho)</a:t>
            </a:r>
          </a:p>
          <a:p>
            <a:pPr eaLnBrk="1" hangingPunct="1"/>
            <a:endParaRPr lang="es-ES_tradnl" altLang="es-ES"/>
          </a:p>
          <a:p>
            <a:pPr eaLnBrk="1" hangingPunct="1"/>
            <a:endParaRPr lang="es-ES_tradnl" altLang="es-ES"/>
          </a:p>
          <a:p>
            <a:pPr eaLnBrk="1" hangingPunct="1"/>
            <a:r>
              <a:rPr lang="es-ES_tradnl" altLang="es-ES"/>
              <a:t>Criterios:</a:t>
            </a:r>
          </a:p>
          <a:p>
            <a:pPr eaLnBrk="1" hangingPunct="1">
              <a:buFontTx/>
              <a:buChar char="-"/>
            </a:pPr>
            <a:r>
              <a:rPr lang="es-ES_tradnl" altLang="es-ES"/>
              <a:t>Morfología rSR´ en V1-V2, con inversión de la onda T.</a:t>
            </a:r>
          </a:p>
          <a:p>
            <a:pPr eaLnBrk="1" hangingPunct="1">
              <a:buFontTx/>
              <a:buChar char="-"/>
            </a:pPr>
            <a:r>
              <a:rPr lang="es-ES_tradnl" altLang="es-ES"/>
              <a:t>Onda s ancha y empastada en D1 y V6</a:t>
            </a:r>
          </a:p>
          <a:p>
            <a:pPr eaLnBrk="1" hangingPunct="1">
              <a:buFontTx/>
              <a:buChar char="-"/>
            </a:pPr>
            <a:r>
              <a:rPr lang="es-ES_tradnl" altLang="es-ES"/>
              <a:t>Duración QRS: incompleto Vs completo</a:t>
            </a:r>
          </a:p>
          <a:p>
            <a:pPr eaLnBrk="1" hangingPunct="1">
              <a:buFontTx/>
              <a:buChar char="-"/>
            </a:pPr>
            <a:r>
              <a:rPr lang="es-ES_tradnl" altLang="es-ES"/>
              <a:t>El eje QRS en el plano frontal no se modifica. </a:t>
            </a:r>
          </a:p>
          <a:p>
            <a:pPr eaLnBrk="1" hangingPunct="1">
              <a:buFontTx/>
              <a:buChar char="-"/>
            </a:pPr>
            <a:endParaRPr lang="es-ES_tradnl" altLang="es-ES"/>
          </a:p>
        </p:txBody>
      </p:sp>
    </p:spTree>
    <p:extLst>
      <p:ext uri="{BB962C8B-B14F-4D97-AF65-F5344CB8AC3E}">
        <p14:creationId xmlns:p14="http://schemas.microsoft.com/office/powerpoint/2010/main" val="1146920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3">
            <a:extLst>
              <a:ext uri="{FF2B5EF4-FFF2-40B4-BE49-F238E27FC236}">
                <a16:creationId xmlns:a16="http://schemas.microsoft.com/office/drawing/2014/main" id="{05689324-0F4B-BD4F-B86D-E7B853C6C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556E3442-B83D-AB41-8285-370D66FAAF63}" type="slidenum">
              <a:rPr lang="es-ES" altLang="es-ES" sz="1200">
                <a:latin typeface="ITC Officina Sans Book" charset="0"/>
              </a:rPr>
              <a:pPr/>
              <a:t>36</a:t>
            </a:fld>
            <a:endParaRPr lang="es-ES" altLang="es-ES" sz="1200">
              <a:latin typeface="ITC Officina Sans Book" charset="0"/>
            </a:endParaRPr>
          </a:p>
        </p:txBody>
      </p:sp>
      <p:sp>
        <p:nvSpPr>
          <p:cNvPr id="159747" name="Rectangle 2">
            <a:extLst>
              <a:ext uri="{FF2B5EF4-FFF2-40B4-BE49-F238E27FC236}">
                <a16:creationId xmlns:a16="http://schemas.microsoft.com/office/drawing/2014/main" id="{6560DC82-B2A2-2B44-BB0F-E161FB19FEAE}"/>
              </a:ext>
            </a:extLst>
          </p:cNvPr>
          <p:cNvSpPr>
            <a:spLocks noChangeArrowheads="1" noTextEdit="1"/>
          </p:cNvSpPr>
          <p:nvPr>
            <p:ph type="sldImg"/>
          </p:nvPr>
        </p:nvSpPr>
        <p:spPr>
          <a:ln/>
        </p:spPr>
      </p:sp>
      <p:sp>
        <p:nvSpPr>
          <p:cNvPr id="159748" name="Rectangle 3">
            <a:extLst>
              <a:ext uri="{FF2B5EF4-FFF2-40B4-BE49-F238E27FC236}">
                <a16:creationId xmlns:a16="http://schemas.microsoft.com/office/drawing/2014/main" id="{12B66E91-01D8-0B43-ACB2-2F0CC8FB34DE}"/>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288629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3">
            <a:extLst>
              <a:ext uri="{FF2B5EF4-FFF2-40B4-BE49-F238E27FC236}">
                <a16:creationId xmlns:a16="http://schemas.microsoft.com/office/drawing/2014/main" id="{9A9E6E86-6F8F-084D-8097-E86B0F4E7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63C66CB3-843F-5048-A104-F32139D0C119}" type="slidenum">
              <a:rPr lang="es-ES" altLang="es-ES" sz="1200">
                <a:latin typeface="ITC Officina Sans Book" charset="0"/>
              </a:rPr>
              <a:pPr/>
              <a:t>37</a:t>
            </a:fld>
            <a:endParaRPr lang="es-ES" altLang="es-ES" sz="1200">
              <a:latin typeface="ITC Officina Sans Book" charset="0"/>
            </a:endParaRPr>
          </a:p>
        </p:txBody>
      </p:sp>
      <p:sp>
        <p:nvSpPr>
          <p:cNvPr id="160771" name="Rectangle 2">
            <a:extLst>
              <a:ext uri="{FF2B5EF4-FFF2-40B4-BE49-F238E27FC236}">
                <a16:creationId xmlns:a16="http://schemas.microsoft.com/office/drawing/2014/main" id="{D60CA0C2-B240-324D-A145-2B605236B7C9}"/>
              </a:ext>
            </a:extLst>
          </p:cNvPr>
          <p:cNvSpPr>
            <a:spLocks noChangeArrowheads="1" noTextEdit="1"/>
          </p:cNvSpPr>
          <p:nvPr>
            <p:ph type="sldImg"/>
          </p:nvPr>
        </p:nvSpPr>
        <p:spPr>
          <a:solidFill>
            <a:srgbClr val="FFFFFF"/>
          </a:solidFill>
          <a:ln/>
        </p:spPr>
      </p:sp>
      <p:sp>
        <p:nvSpPr>
          <p:cNvPr id="160772" name="Rectangle 3">
            <a:extLst>
              <a:ext uri="{FF2B5EF4-FFF2-40B4-BE49-F238E27FC236}">
                <a16:creationId xmlns:a16="http://schemas.microsoft.com/office/drawing/2014/main" id="{473CED34-AC47-BB4E-97DB-F2BB3EDD9BB6}"/>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b="1"/>
              <a:t>Lo mismo que en los anteriores</a:t>
            </a:r>
          </a:p>
          <a:p>
            <a:pPr eaLnBrk="1" hangingPunct="1"/>
            <a:r>
              <a:rPr lang="es-ES_tradnl" altLang="es-ES"/>
              <a:t>En el HARI la despolarización inicial de los ventrículos es parecida a la del corazón normal, pues depende del fascículo posteroinferior que está indemne.</a:t>
            </a:r>
          </a:p>
          <a:p>
            <a:pPr eaLnBrk="1" hangingPunct="1"/>
            <a:r>
              <a:rPr lang="es-ES_tradnl" altLang="es-ES"/>
              <a:t>Vector-1: despolarización del septo y las porciones posteroinferiores del Vizq</a:t>
            </a:r>
          </a:p>
          <a:p>
            <a:pPr eaLnBrk="1" hangingPunct="1"/>
            <a:r>
              <a:rPr lang="es-ES_tradnl" altLang="es-ES"/>
              <a:t>Vector-2 (salto de onda): despolarización de las porciones anterosuperiores del Vizq (que no pueden ser activadas por el fascículo lesionado)</a:t>
            </a:r>
          </a:p>
          <a:p>
            <a:pPr eaLnBrk="1" hangingPunct="1"/>
            <a:r>
              <a:rPr lang="es-ES_tradnl" altLang="es-ES"/>
              <a:t>Típico: eje &gt; -30º con S dominande en cara inferior (D3 y aVF). Duración del QRS es normal (debido a la conducción)</a:t>
            </a:r>
          </a:p>
          <a:p>
            <a:pPr eaLnBrk="1" hangingPunct="1"/>
            <a:r>
              <a:rPr lang="es-ES_tradnl" altLang="es-ES"/>
              <a:t>Causas:</a:t>
            </a:r>
          </a:p>
          <a:p>
            <a:pPr eaLnBrk="1" hangingPunct="1"/>
            <a:r>
              <a:rPr lang="es-ES_tradnl" altLang="es-ES"/>
              <a:t>Individuos sanos</a:t>
            </a:r>
          </a:p>
          <a:p>
            <a:pPr eaLnBrk="1" hangingPunct="1"/>
            <a:r>
              <a:rPr lang="es-ES_tradnl" altLang="es-ES"/>
              <a:t>Degeneración del sistema de conducción</a:t>
            </a:r>
          </a:p>
          <a:p>
            <a:pPr eaLnBrk="1" hangingPunct="1"/>
            <a:r>
              <a:rPr lang="es-ES_tradnl" altLang="es-ES"/>
              <a:t>Cardiopatía isquémica</a:t>
            </a:r>
          </a:p>
          <a:p>
            <a:pPr eaLnBrk="1" hangingPunct="1"/>
            <a:endParaRPr lang="es-ES_tradnl" altLang="es-ES"/>
          </a:p>
          <a:p>
            <a:pPr eaLnBrk="1" hangingPunct="1"/>
            <a:endParaRPr lang="es-ES_tradnl" altLang="es-ES"/>
          </a:p>
          <a:p>
            <a:pPr eaLnBrk="1" hangingPunct="1"/>
            <a:endParaRPr lang="es-ES_tradnl" altLang="es-ES"/>
          </a:p>
          <a:p>
            <a:pPr eaLnBrk="1" hangingPunct="1"/>
            <a:r>
              <a:rPr lang="es-ES_tradnl" altLang="es-ES"/>
              <a:t>Criterios:</a:t>
            </a:r>
          </a:p>
          <a:p>
            <a:pPr eaLnBrk="1" hangingPunct="1">
              <a:buFontTx/>
              <a:buChar char="-"/>
            </a:pPr>
            <a:r>
              <a:rPr lang="es-ES_tradnl" altLang="es-ES"/>
              <a:t>Complejos rS en D3-aVF y qR en D1-aVL. La r en D2 &gt; r en D3</a:t>
            </a:r>
          </a:p>
          <a:p>
            <a:pPr eaLnBrk="1" hangingPunct="1">
              <a:buFontTx/>
              <a:buChar char="-"/>
            </a:pPr>
            <a:r>
              <a:rPr lang="es-ES_tradnl" altLang="es-ES"/>
              <a:t>Desviación del eje QRS a la izquierda (por encima de los – 30º)</a:t>
            </a:r>
          </a:p>
          <a:p>
            <a:pPr eaLnBrk="1" hangingPunct="1">
              <a:buFontTx/>
              <a:buChar char="-"/>
            </a:pPr>
            <a:r>
              <a:rPr lang="es-ES_tradnl" altLang="es-ES"/>
              <a:t>Complejos Rs en V5-V6 (ausencia de onda q) Rs porque el vector primero se aproxima y después se aleja</a:t>
            </a:r>
          </a:p>
          <a:p>
            <a:pPr eaLnBrk="1" hangingPunct="1">
              <a:buFontTx/>
              <a:buChar char="-"/>
            </a:pPr>
            <a:r>
              <a:rPr lang="es-ES_tradnl" altLang="es-ES"/>
              <a:t>Duración del QRS es normal</a:t>
            </a:r>
          </a:p>
        </p:txBody>
      </p:sp>
    </p:spTree>
    <p:extLst>
      <p:ext uri="{BB962C8B-B14F-4D97-AF65-F5344CB8AC3E}">
        <p14:creationId xmlns:p14="http://schemas.microsoft.com/office/powerpoint/2010/main" val="3735804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3">
            <a:extLst>
              <a:ext uri="{FF2B5EF4-FFF2-40B4-BE49-F238E27FC236}">
                <a16:creationId xmlns:a16="http://schemas.microsoft.com/office/drawing/2014/main" id="{19C450D4-2C41-EB4B-A764-5A4AEABF79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E906C12B-F2E2-5445-B0DD-91B74A1DF60B}" type="slidenum">
              <a:rPr lang="es-ES" altLang="es-ES" sz="1200">
                <a:latin typeface="ITC Officina Sans Book" charset="0"/>
              </a:rPr>
              <a:pPr/>
              <a:t>38</a:t>
            </a:fld>
            <a:endParaRPr lang="es-ES" altLang="es-ES" sz="1200">
              <a:latin typeface="ITC Officina Sans Book" charset="0"/>
            </a:endParaRPr>
          </a:p>
        </p:txBody>
      </p:sp>
      <p:sp>
        <p:nvSpPr>
          <p:cNvPr id="161795" name="Rectangle 2">
            <a:extLst>
              <a:ext uri="{FF2B5EF4-FFF2-40B4-BE49-F238E27FC236}">
                <a16:creationId xmlns:a16="http://schemas.microsoft.com/office/drawing/2014/main" id="{27522BB1-870F-114C-8F16-C4CBC0FD09B4}"/>
              </a:ext>
            </a:extLst>
          </p:cNvPr>
          <p:cNvSpPr>
            <a:spLocks noChangeArrowheads="1" noTextEdit="1"/>
          </p:cNvSpPr>
          <p:nvPr>
            <p:ph type="sldImg"/>
          </p:nvPr>
        </p:nvSpPr>
        <p:spPr>
          <a:ln/>
        </p:spPr>
      </p:sp>
      <p:sp>
        <p:nvSpPr>
          <p:cNvPr id="161796" name="Rectangle 3">
            <a:extLst>
              <a:ext uri="{FF2B5EF4-FFF2-40B4-BE49-F238E27FC236}">
                <a16:creationId xmlns:a16="http://schemas.microsoft.com/office/drawing/2014/main" id="{37A1EA2D-01D4-4741-AFE1-1B72F6EC290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BAV primer grado: retraso en la conducción AV, PR mayor de 0,20 seg (0,18 en niños y 0,22 en ancianos), QRS estrecho y normal, todas las ondas P se conducen de QRS. Causas: sujetos sanos con hipertonía vagal, digoxina, verapamil y betabloqueantes, cardiopatía isquémica, valvulopatías y miocarditis.</a:t>
            </a:r>
          </a:p>
          <a:p>
            <a:pPr eaLnBrk="1" hangingPunct="1"/>
            <a:r>
              <a:rPr lang="es-ES_tradnl" altLang="es-ES"/>
              <a:t>BAV segundo grado: no todas las ondas P se conducen.</a:t>
            </a:r>
          </a:p>
          <a:p>
            <a:pPr eaLnBrk="1" hangingPunct="1"/>
            <a:r>
              <a:rPr lang="es-ES_tradnl" altLang="es-ES"/>
              <a:t>Tipo I (Wenckebach): alargamiento progresivo del intervalo PR hasta que una onda P queda bloqueada. Causas: IAM en cara inferior, intoxicación digitálica, infecciones y sujetos sanos con hipertonía vagal.</a:t>
            </a:r>
          </a:p>
          <a:p>
            <a:pPr eaLnBrk="1" hangingPunct="1"/>
            <a:r>
              <a:rPr lang="es-ES_tradnl" altLang="es-ES"/>
              <a:t>Tipo II: puede progresar a bloqueo completo, periódicamente aparece una onda que no conduce, el intervalo PR es constante, el RR que contiene a la P bloqueada es el doble que el intervalo RR normal. Avanzado si 2:1 o más (un latido normal seguido de varias P bloqueadas). Causas IAM anteroseptal y cirugía cardiaca.</a:t>
            </a:r>
          </a:p>
          <a:p>
            <a:pPr eaLnBrk="1" hangingPunct="1"/>
            <a:r>
              <a:rPr lang="es-ES_tradnl" altLang="es-ES"/>
              <a:t>BAV completo o de tercer grado: ausencia total de conducción AV, con activación auricular y ventricular independientes entre si (disociación AV), ritmicas entre ellas (P y QRS, pero no constantes entre si). Causas: IAM infeior o anterior , ciertos antiarritmicos, congénito, degeneración del sistema de conducción.</a:t>
            </a:r>
          </a:p>
          <a:p>
            <a:pPr eaLnBrk="1" hangingPunct="1"/>
            <a:endParaRPr lang="es-ES_tradnl" altLang="es-ES"/>
          </a:p>
        </p:txBody>
      </p:sp>
    </p:spTree>
    <p:extLst>
      <p:ext uri="{BB962C8B-B14F-4D97-AF65-F5344CB8AC3E}">
        <p14:creationId xmlns:p14="http://schemas.microsoft.com/office/powerpoint/2010/main" val="42915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3">
            <a:extLst>
              <a:ext uri="{FF2B5EF4-FFF2-40B4-BE49-F238E27FC236}">
                <a16:creationId xmlns:a16="http://schemas.microsoft.com/office/drawing/2014/main" id="{B87C277B-17B7-9F4E-B09D-09E86542E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6063907-2B63-284C-BFA5-7753582C06CE}" type="slidenum">
              <a:rPr lang="es-ES" altLang="es-ES" sz="1200">
                <a:latin typeface="ITC Officina Sans Book" charset="0"/>
              </a:rPr>
              <a:pPr/>
              <a:t>39</a:t>
            </a:fld>
            <a:endParaRPr lang="es-ES" altLang="es-ES" sz="1200">
              <a:latin typeface="ITC Officina Sans Book" charset="0"/>
            </a:endParaRPr>
          </a:p>
        </p:txBody>
      </p:sp>
      <p:sp>
        <p:nvSpPr>
          <p:cNvPr id="162819" name="Rectangle 2">
            <a:extLst>
              <a:ext uri="{FF2B5EF4-FFF2-40B4-BE49-F238E27FC236}">
                <a16:creationId xmlns:a16="http://schemas.microsoft.com/office/drawing/2014/main" id="{3310B2B6-50C0-9544-8770-5D60C60836CE}"/>
              </a:ext>
            </a:extLst>
          </p:cNvPr>
          <p:cNvSpPr>
            <a:spLocks noChangeArrowheads="1" noTextEdit="1"/>
          </p:cNvSpPr>
          <p:nvPr>
            <p:ph type="sldImg"/>
          </p:nvPr>
        </p:nvSpPr>
        <p:spPr>
          <a:ln/>
        </p:spPr>
      </p:sp>
      <p:sp>
        <p:nvSpPr>
          <p:cNvPr id="162820" name="Rectangle 3">
            <a:extLst>
              <a:ext uri="{FF2B5EF4-FFF2-40B4-BE49-F238E27FC236}">
                <a16:creationId xmlns:a16="http://schemas.microsoft.com/office/drawing/2014/main" id="{4087F00F-98E3-2E45-BE67-98072E648E87}"/>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Lo que se va a apreciar son inicialmente signos de hipertrofia septal que en fases avanzadas dará lugar a signos de crecimiento ventricular izquierdo.</a:t>
            </a:r>
          </a:p>
          <a:p>
            <a:pPr eaLnBrk="1" hangingPunct="1"/>
            <a:r>
              <a:rPr lang="es-ES_tradnl" altLang="es-ES"/>
              <a:t>Esto se refleja en el ECG en forma de R altas y T invertidas en las derivaciones que miran al ventrículo izquierdo (D1-aVL y sobre todo V5-V6) y S profundas en las del ventrículo derecho (D3-aVF y V1-V2), con desviación del eje QRS a la izquierda en el plano frontal</a:t>
            </a:r>
          </a:p>
        </p:txBody>
      </p:sp>
    </p:spTree>
    <p:extLst>
      <p:ext uri="{BB962C8B-B14F-4D97-AF65-F5344CB8AC3E}">
        <p14:creationId xmlns:p14="http://schemas.microsoft.com/office/powerpoint/2010/main" val="114295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F4A58F60-4E82-2440-B533-ED8754F1A3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E78F535A-980D-EE48-B235-A19F212D2225}" type="slidenum">
              <a:rPr lang="es-ES" altLang="es-ES" sz="1200">
                <a:latin typeface="ITC Officina Sans Book" charset="0"/>
              </a:rPr>
              <a:pPr/>
              <a:t>4</a:t>
            </a:fld>
            <a:endParaRPr lang="es-ES" altLang="es-ES" sz="1200">
              <a:latin typeface="ITC Officina Sans Book" charset="0"/>
            </a:endParaRPr>
          </a:p>
        </p:txBody>
      </p:sp>
      <p:sp>
        <p:nvSpPr>
          <p:cNvPr id="94211" name="Rectangle 1026">
            <a:extLst>
              <a:ext uri="{FF2B5EF4-FFF2-40B4-BE49-F238E27FC236}">
                <a16:creationId xmlns:a16="http://schemas.microsoft.com/office/drawing/2014/main" id="{FC227697-FABB-B048-9827-EE8649CF753A}"/>
              </a:ext>
            </a:extLst>
          </p:cNvPr>
          <p:cNvSpPr>
            <a:spLocks noChangeArrowheads="1" noTextEdit="1"/>
          </p:cNvSpPr>
          <p:nvPr>
            <p:ph type="sldImg"/>
          </p:nvPr>
        </p:nvSpPr>
        <p:spPr>
          <a:ln/>
        </p:spPr>
      </p:sp>
      <p:sp>
        <p:nvSpPr>
          <p:cNvPr id="94212" name="Rectangle 1027">
            <a:extLst>
              <a:ext uri="{FF2B5EF4-FFF2-40B4-BE49-F238E27FC236}">
                <a16:creationId xmlns:a16="http://schemas.microsoft.com/office/drawing/2014/main" id="{9E8C4180-472B-C749-BE0C-5538B7C9E22B}"/>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Algunos de los campos en los que el ECG nos puede aportar información es sobre su orientación, la cantidad de masa muscular, alteraciones del ritmo o la conducción miocárdica, datos sugestivos de isquemia, alteraciones hidroelectrolíticas, etc.</a:t>
            </a:r>
          </a:p>
          <a:p>
            <a:pPr eaLnBrk="1" hangingPunct="1"/>
            <a:r>
              <a:rPr lang="es-ES_tradnl" altLang="es-ES"/>
              <a:t>En este curso se ha enfocado la utilización del ECG dentro de unos contextos clínicos muy determinados; disnea, dolor torácico, mareo o sincope, etc, y veremos la utilidad del mismo dentro de cada uno de estas situaciones clínicas. Por el contrario esta primera unidad es la más teórica, nos vamos a alejar del contexto clínico tan importante para valorar un ECG y del posible tratamiento de cada caso para intentar asentar unas bases sobre lo que es un ECG normal y conocer e intentar conocer algunos trazados típicos.</a:t>
            </a:r>
          </a:p>
        </p:txBody>
      </p:sp>
    </p:spTree>
    <p:extLst>
      <p:ext uri="{BB962C8B-B14F-4D97-AF65-F5344CB8AC3E}">
        <p14:creationId xmlns:p14="http://schemas.microsoft.com/office/powerpoint/2010/main" val="307010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3">
            <a:extLst>
              <a:ext uri="{FF2B5EF4-FFF2-40B4-BE49-F238E27FC236}">
                <a16:creationId xmlns:a16="http://schemas.microsoft.com/office/drawing/2014/main" id="{8E15E679-5EA9-AC48-9577-CC4FF38AD5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F6CA83A2-5D26-074A-A205-0BFB6C239A95}" type="slidenum">
              <a:rPr lang="es-ES" altLang="es-ES" sz="1200">
                <a:latin typeface="ITC Officina Sans Book" charset="0"/>
              </a:rPr>
              <a:pPr/>
              <a:t>40</a:t>
            </a:fld>
            <a:endParaRPr lang="es-ES" altLang="es-ES" sz="1200">
              <a:latin typeface="ITC Officina Sans Book" charset="0"/>
            </a:endParaRPr>
          </a:p>
        </p:txBody>
      </p:sp>
      <p:sp>
        <p:nvSpPr>
          <p:cNvPr id="163843" name="Rectangle 2">
            <a:extLst>
              <a:ext uri="{FF2B5EF4-FFF2-40B4-BE49-F238E27FC236}">
                <a16:creationId xmlns:a16="http://schemas.microsoft.com/office/drawing/2014/main" id="{62093FFD-FFB8-344E-B822-9B502CA1D941}"/>
              </a:ext>
            </a:extLst>
          </p:cNvPr>
          <p:cNvSpPr>
            <a:spLocks noChangeArrowheads="1" noTextEdit="1"/>
          </p:cNvSpPr>
          <p:nvPr>
            <p:ph type="sldImg"/>
          </p:nvPr>
        </p:nvSpPr>
        <p:spPr>
          <a:solidFill>
            <a:srgbClr val="FFFFFF"/>
          </a:solidFill>
          <a:ln/>
        </p:spPr>
      </p:sp>
      <p:sp>
        <p:nvSpPr>
          <p:cNvPr id="163844" name="Rectangle 3">
            <a:extLst>
              <a:ext uri="{FF2B5EF4-FFF2-40B4-BE49-F238E27FC236}">
                <a16:creationId xmlns:a16="http://schemas.microsoft.com/office/drawing/2014/main" id="{5F9DB423-FEBB-2B4B-BCB4-A55877737D9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Lo que se va a apreciar son inicialmente signos de hipertrofia septal que en fases avanzadas dará lugar a signos de crecimiento ventricular izquierdo.</a:t>
            </a:r>
          </a:p>
          <a:p>
            <a:pPr eaLnBrk="1" hangingPunct="1"/>
            <a:r>
              <a:rPr lang="es-ES_tradnl" altLang="es-ES"/>
              <a:t>Esto se refleja en el ECG en forma de R altas y T invertidas en las derivaciones que miran al ventrículo izquierdo (D1-aVL y sobre todo V5-V6) y S profundas en las del ventrículo derecho (D3-aVF y V1-V2), con desviación del eje QRS a la izquierda en el plano frontal</a:t>
            </a:r>
          </a:p>
          <a:p>
            <a:pPr eaLnBrk="1" hangingPunct="1"/>
            <a:r>
              <a:rPr lang="es-ES_tradnl" altLang="es-ES" b="1"/>
              <a:t>Buscar en libro que es la sobrecarga ventricular</a:t>
            </a:r>
          </a:p>
          <a:p>
            <a:pPr eaLnBrk="1" hangingPunct="1"/>
            <a:endParaRPr lang="es-ES_tradnl" altLang="es-ES" sz="800" b="1"/>
          </a:p>
        </p:txBody>
      </p:sp>
    </p:spTree>
    <p:extLst>
      <p:ext uri="{BB962C8B-B14F-4D97-AF65-F5344CB8AC3E}">
        <p14:creationId xmlns:p14="http://schemas.microsoft.com/office/powerpoint/2010/main" val="2285320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3">
            <a:extLst>
              <a:ext uri="{FF2B5EF4-FFF2-40B4-BE49-F238E27FC236}">
                <a16:creationId xmlns:a16="http://schemas.microsoft.com/office/drawing/2014/main" id="{52A88123-6133-1544-BEBB-5233DB774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6B9FB38-7DBE-0148-ADEC-56DC49363C19}" type="slidenum">
              <a:rPr lang="es-ES" altLang="es-ES" sz="1200">
                <a:latin typeface="ITC Officina Sans Book" charset="0"/>
              </a:rPr>
              <a:pPr/>
              <a:t>41</a:t>
            </a:fld>
            <a:endParaRPr lang="es-ES" altLang="es-ES" sz="1200">
              <a:latin typeface="ITC Officina Sans Book" charset="0"/>
            </a:endParaRPr>
          </a:p>
        </p:txBody>
      </p:sp>
      <p:sp>
        <p:nvSpPr>
          <p:cNvPr id="164867" name="Rectangle 2">
            <a:extLst>
              <a:ext uri="{FF2B5EF4-FFF2-40B4-BE49-F238E27FC236}">
                <a16:creationId xmlns:a16="http://schemas.microsoft.com/office/drawing/2014/main" id="{93497150-4148-B144-84A3-8A05D5E0354C}"/>
              </a:ext>
            </a:extLst>
          </p:cNvPr>
          <p:cNvSpPr>
            <a:spLocks noChangeArrowheads="1" noTextEdit="1"/>
          </p:cNvSpPr>
          <p:nvPr>
            <p:ph type="sldImg"/>
          </p:nvPr>
        </p:nvSpPr>
        <p:spPr>
          <a:ln/>
        </p:spPr>
      </p:sp>
      <p:sp>
        <p:nvSpPr>
          <p:cNvPr id="164868" name="Rectangle 3">
            <a:extLst>
              <a:ext uri="{FF2B5EF4-FFF2-40B4-BE49-F238E27FC236}">
                <a16:creationId xmlns:a16="http://schemas.microsoft.com/office/drawing/2014/main" id="{C44CF331-A35C-7F4C-AAB3-4DAAD07D404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La alteración electrocardiográfica más frecuente durante el episodio de dolor es un descenso del segmento ST en varias derivaciones debido a una lesión subendocárdica </a:t>
            </a:r>
          </a:p>
          <a:p>
            <a:pPr eaLnBrk="1" hangingPunct="1"/>
            <a:r>
              <a:rPr lang="es-ES_tradnl" altLang="es-ES"/>
              <a:t>Recordar que la isquemia da alteraciones de la onda T, la lesión da alteraciones del ST y la necrosis la aparición de ondas Q patológicas (son estadios evolutivos en función de la severidad)</a:t>
            </a:r>
          </a:p>
        </p:txBody>
      </p:sp>
    </p:spTree>
    <p:extLst>
      <p:ext uri="{BB962C8B-B14F-4D97-AF65-F5344CB8AC3E}">
        <p14:creationId xmlns:p14="http://schemas.microsoft.com/office/powerpoint/2010/main" val="1319268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3">
            <a:extLst>
              <a:ext uri="{FF2B5EF4-FFF2-40B4-BE49-F238E27FC236}">
                <a16:creationId xmlns:a16="http://schemas.microsoft.com/office/drawing/2014/main" id="{A273C69B-DCA2-6D45-9D42-BF199E26D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B62B3E7-EAEE-E045-A542-07AD6EEEC29A}" type="slidenum">
              <a:rPr lang="es-ES" altLang="es-ES" sz="1200">
                <a:latin typeface="ITC Officina Sans Book" charset="0"/>
              </a:rPr>
              <a:pPr/>
              <a:t>42</a:t>
            </a:fld>
            <a:endParaRPr lang="es-ES" altLang="es-ES" sz="1200">
              <a:latin typeface="ITC Officina Sans Book" charset="0"/>
            </a:endParaRPr>
          </a:p>
        </p:txBody>
      </p:sp>
      <p:sp>
        <p:nvSpPr>
          <p:cNvPr id="165891" name="Rectangle 2">
            <a:extLst>
              <a:ext uri="{FF2B5EF4-FFF2-40B4-BE49-F238E27FC236}">
                <a16:creationId xmlns:a16="http://schemas.microsoft.com/office/drawing/2014/main" id="{7169082E-DC36-5749-AD4E-C3398BA5882C}"/>
              </a:ext>
            </a:extLst>
          </p:cNvPr>
          <p:cNvSpPr>
            <a:spLocks noChangeArrowheads="1" noTextEdit="1"/>
          </p:cNvSpPr>
          <p:nvPr>
            <p:ph type="sldImg"/>
          </p:nvPr>
        </p:nvSpPr>
        <p:spPr>
          <a:ln/>
        </p:spPr>
      </p:sp>
      <p:sp>
        <p:nvSpPr>
          <p:cNvPr id="165892" name="Rectangle 3">
            <a:extLst>
              <a:ext uri="{FF2B5EF4-FFF2-40B4-BE49-F238E27FC236}">
                <a16:creationId xmlns:a16="http://schemas.microsoft.com/office/drawing/2014/main" id="{285445CD-B5C6-8E4B-8849-60E8F6384D5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Por el contrario en el IAM lo característico es la presencia de una elevación del segmento ST debido a una lesión subepicárdica)</a:t>
            </a:r>
          </a:p>
          <a:p>
            <a:pPr eaLnBrk="1" hangingPunct="1"/>
            <a:r>
              <a:rPr lang="es-ES_tradnl" altLang="es-ES"/>
              <a:t>En el ejemplo podemos ver la cronología típica de un IAM</a:t>
            </a:r>
          </a:p>
          <a:p>
            <a:pPr eaLnBrk="1" hangingPunct="1"/>
            <a:r>
              <a:rPr lang="es-ES_tradnl" altLang="es-ES"/>
              <a:t>Inicialmente aparecen ondas T altas y simétricas, posteriormente asciende el ST, más adelante comienza a descender el ST al tiempo que comienza a aparecer la onda Q y la T se va negativizando con una fase intermedia en la que se hace simétrica y picuda y en las últimas fases el ST se normaliza (excepto alteraciones como aneurismas ventriculares), la onda Q adquiere toda su profundidad y la onda T negativizada se recondea.</a:t>
            </a:r>
          </a:p>
        </p:txBody>
      </p:sp>
    </p:spTree>
    <p:extLst>
      <p:ext uri="{BB962C8B-B14F-4D97-AF65-F5344CB8AC3E}">
        <p14:creationId xmlns:p14="http://schemas.microsoft.com/office/powerpoint/2010/main" val="103223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3">
            <a:extLst>
              <a:ext uri="{FF2B5EF4-FFF2-40B4-BE49-F238E27FC236}">
                <a16:creationId xmlns:a16="http://schemas.microsoft.com/office/drawing/2014/main" id="{7B40C64B-E985-6246-A43F-E308874E5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9F76E7A7-C6C7-194A-828A-9FC1C287C26E}" type="slidenum">
              <a:rPr lang="es-ES" altLang="es-ES" sz="1200">
                <a:latin typeface="ITC Officina Sans Book" charset="0"/>
              </a:rPr>
              <a:pPr/>
              <a:t>43</a:t>
            </a:fld>
            <a:endParaRPr lang="es-ES" altLang="es-ES" sz="1200">
              <a:latin typeface="ITC Officina Sans Book" charset="0"/>
            </a:endParaRPr>
          </a:p>
        </p:txBody>
      </p:sp>
      <p:sp>
        <p:nvSpPr>
          <p:cNvPr id="166915" name="Rectangle 2">
            <a:extLst>
              <a:ext uri="{FF2B5EF4-FFF2-40B4-BE49-F238E27FC236}">
                <a16:creationId xmlns:a16="http://schemas.microsoft.com/office/drawing/2014/main" id="{3C8CF805-E0AE-E34D-8D0A-6B4E30E356AC}"/>
              </a:ext>
            </a:extLst>
          </p:cNvPr>
          <p:cNvSpPr>
            <a:spLocks noChangeArrowheads="1" noTextEdit="1"/>
          </p:cNvSpPr>
          <p:nvPr>
            <p:ph type="sldImg"/>
          </p:nvPr>
        </p:nvSpPr>
        <p:spPr>
          <a:ln/>
        </p:spPr>
      </p:sp>
      <p:sp>
        <p:nvSpPr>
          <p:cNvPr id="166916" name="Rectangle 3">
            <a:extLst>
              <a:ext uri="{FF2B5EF4-FFF2-40B4-BE49-F238E27FC236}">
                <a16:creationId xmlns:a16="http://schemas.microsoft.com/office/drawing/2014/main" id="{AA7CA40B-4711-4F49-921C-69B13104C3D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Durante el tratamiento con digital se observa habitualmente una depresión del segmento ST de concavidad superior o una linea oblicua que desciende desde el punto J (cubeta digitálica). No es signo de intoxicación ni de buena impregnación. Se observa mejor en aquellas derivaciones que presentan una R alta</a:t>
            </a:r>
          </a:p>
          <a:p>
            <a:pPr eaLnBrk="1" hangingPunct="1"/>
            <a:r>
              <a:rPr lang="es-ES_tradnl" altLang="es-ES"/>
              <a:t>Intoxicación:</a:t>
            </a:r>
          </a:p>
          <a:p>
            <a:pPr eaLnBrk="1" hangingPunct="1"/>
            <a:r>
              <a:rPr lang="es-ES_tradnl" altLang="es-ES"/>
              <a:t>Las alteraciones del ritmo preceden a las manifestaciones extracardiacas en el 50% de los casos, pudiendo producir cualquier tipo de arritmia.</a:t>
            </a:r>
          </a:p>
          <a:p>
            <a:pPr eaLnBrk="1" hangingPunct="1"/>
            <a:r>
              <a:rPr lang="es-ES_tradnl" altLang="es-ES"/>
              <a:t>El trastorno más frecuente es la extrasistolia ventricular, a veces en forma de bigeminismo. El más específico es la taquicardia auricular ectópica con bloqueo AV completo.</a:t>
            </a:r>
          </a:p>
          <a:p>
            <a:pPr eaLnBrk="1" hangingPunct="1"/>
            <a:r>
              <a:rPr lang="es-ES_tradnl" altLang="es-ES"/>
              <a:t>Factores favorecedores de la intoxicación son la edad avanzada, cardiopatía isquémica, EPOC, hipoxemia, IRC, hipomagnesemia, hipercalcemia, hipotiroidismo, hipopotasemia (la hipopotasemia yatrogénica por diuréticos es el factor desencadenante más frecuente de intoxicación digitálica).</a:t>
            </a:r>
          </a:p>
        </p:txBody>
      </p:sp>
    </p:spTree>
    <p:extLst>
      <p:ext uri="{BB962C8B-B14F-4D97-AF65-F5344CB8AC3E}">
        <p14:creationId xmlns:p14="http://schemas.microsoft.com/office/powerpoint/2010/main" val="498257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3">
            <a:extLst>
              <a:ext uri="{FF2B5EF4-FFF2-40B4-BE49-F238E27FC236}">
                <a16:creationId xmlns:a16="http://schemas.microsoft.com/office/drawing/2014/main" id="{AE50F7D4-14B6-7444-AE0D-18B62793C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370DFB65-B8A1-F349-A9BF-C8FB5DBC97E3}" type="slidenum">
              <a:rPr lang="es-ES" altLang="es-ES" sz="1200">
                <a:latin typeface="ITC Officina Sans Book" charset="0"/>
              </a:rPr>
              <a:pPr/>
              <a:t>44</a:t>
            </a:fld>
            <a:endParaRPr lang="es-ES" altLang="es-ES" sz="1200">
              <a:latin typeface="ITC Officina Sans Book" charset="0"/>
            </a:endParaRPr>
          </a:p>
        </p:txBody>
      </p:sp>
      <p:sp>
        <p:nvSpPr>
          <p:cNvPr id="167939" name="Rectangle 2">
            <a:extLst>
              <a:ext uri="{FF2B5EF4-FFF2-40B4-BE49-F238E27FC236}">
                <a16:creationId xmlns:a16="http://schemas.microsoft.com/office/drawing/2014/main" id="{9A7E496F-327C-F94F-996E-4C336E9DC23C}"/>
              </a:ext>
            </a:extLst>
          </p:cNvPr>
          <p:cNvSpPr>
            <a:spLocks noChangeArrowheads="1" noTextEdit="1"/>
          </p:cNvSpPr>
          <p:nvPr>
            <p:ph type="sldImg"/>
          </p:nvPr>
        </p:nvSpPr>
        <p:spPr>
          <a:ln/>
        </p:spPr>
      </p:sp>
      <p:sp>
        <p:nvSpPr>
          <p:cNvPr id="167940" name="Rectangle 3">
            <a:extLst>
              <a:ext uri="{FF2B5EF4-FFF2-40B4-BE49-F238E27FC236}">
                <a16:creationId xmlns:a16="http://schemas.microsoft.com/office/drawing/2014/main" id="{0DA6D61F-6D0F-1F4F-B1D5-AE41CBF400C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Por definición se considera taquicardia ventricular cuando aparecen 3 o más latidos ventriculares seguidos (QRS ancho) con una frecuencia superior a 100lpm (marcapasos ectópico ventricular con una frecuencia que generalmente oscila entre 110-250 lpm). El comienzo y la finalización pueden ser bruscos o graduales.</a:t>
            </a:r>
          </a:p>
          <a:p>
            <a:pPr eaLnBrk="1" hangingPunct="1"/>
            <a:r>
              <a:rPr lang="es-ES_tradnl" altLang="es-ES"/>
              <a:t>El marcapasos ventricualr se localiza en las ramas fasciculares, la red de purkinje o el miocardio ventricular.</a:t>
            </a:r>
          </a:p>
          <a:p>
            <a:pPr eaLnBrk="1" hangingPunct="1"/>
            <a:r>
              <a:rPr lang="es-ES_tradnl" altLang="es-ES"/>
              <a:t>Se puede clasificar en episódica o recurrente, sostenida (más de 30 segundos) o no sostenida, monomorfa (QRS iguales) o polimorfa y a nivel pronóstico:</a:t>
            </a:r>
          </a:p>
          <a:p>
            <a:pPr eaLnBrk="1" hangingPunct="1"/>
            <a:r>
              <a:rPr lang="es-ES_tradnl" altLang="es-ES"/>
              <a:t>TV benigna: TV no sostenidas sin repercusión hemodinámica y con corazón normal.</a:t>
            </a:r>
          </a:p>
          <a:p>
            <a:pPr eaLnBrk="1" hangingPunct="1"/>
            <a:r>
              <a:rPr lang="es-ES_tradnl" altLang="es-ES"/>
              <a:t>TV potencialmente maligna: TV sostenidas, sin repercusión hemodinámica y cardiopatía presente.</a:t>
            </a:r>
          </a:p>
          <a:p>
            <a:pPr eaLnBrk="1" hangingPunct="1"/>
            <a:r>
              <a:rPr lang="es-ES_tradnl" altLang="es-ES"/>
              <a:t>TV malignas: TV sostenidas con repercusión hemodinámica y cardiopatía grave.</a:t>
            </a:r>
          </a:p>
          <a:p>
            <a:pPr eaLnBrk="1" hangingPunct="1"/>
            <a:endParaRPr lang="es-ES_tradnl" altLang="es-ES" b="1"/>
          </a:p>
          <a:p>
            <a:pPr eaLnBrk="1" hangingPunct="1"/>
            <a:r>
              <a:rPr lang="es-ES_tradnl" altLang="es-ES"/>
              <a:t>Como diferenciar de TSV:</a:t>
            </a:r>
          </a:p>
          <a:p>
            <a:pPr eaLnBrk="1" hangingPunct="1">
              <a:buFontTx/>
              <a:buChar char="-"/>
            </a:pPr>
            <a:r>
              <a:rPr lang="es-ES_tradnl" altLang="es-ES"/>
              <a:t>Presencia de cardiopatía de base</a:t>
            </a:r>
          </a:p>
          <a:p>
            <a:pPr eaLnBrk="1" hangingPunct="1">
              <a:buFontTx/>
              <a:buChar char="-"/>
            </a:pPr>
            <a:r>
              <a:rPr lang="es-ES_tradnl" altLang="es-ES"/>
              <a:t>Compromiso hemodinamico (se pierde contracción auricular)</a:t>
            </a:r>
          </a:p>
          <a:p>
            <a:pPr eaLnBrk="1" hangingPunct="1">
              <a:buFontTx/>
              <a:buChar char="-"/>
            </a:pPr>
            <a:r>
              <a:rPr lang="es-ES_tradnl" altLang="es-ES"/>
              <a:t>Disociación auriculoventricular</a:t>
            </a:r>
          </a:p>
          <a:p>
            <a:pPr eaLnBrk="1" hangingPunct="1">
              <a:buFontTx/>
              <a:buChar char="-"/>
            </a:pPr>
            <a:r>
              <a:rPr lang="es-ES_tradnl" altLang="es-ES"/>
              <a:t>Latidos de fusión (QRS ligeramente distintos al principio y al final) y latidos de captura (QRS normal por conducción AV de un estímulo auricular)</a:t>
            </a:r>
          </a:p>
        </p:txBody>
      </p:sp>
    </p:spTree>
    <p:extLst>
      <p:ext uri="{BB962C8B-B14F-4D97-AF65-F5344CB8AC3E}">
        <p14:creationId xmlns:p14="http://schemas.microsoft.com/office/powerpoint/2010/main" val="2886966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3">
            <a:extLst>
              <a:ext uri="{FF2B5EF4-FFF2-40B4-BE49-F238E27FC236}">
                <a16:creationId xmlns:a16="http://schemas.microsoft.com/office/drawing/2014/main" id="{1576BD95-FE34-7E4C-AB0E-E438CC450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7DC6363-6F4C-E243-8D5A-8E5794AEAB5C}" type="slidenum">
              <a:rPr lang="es-ES" altLang="es-ES" sz="1200">
                <a:latin typeface="ITC Officina Sans Book" charset="0"/>
              </a:rPr>
              <a:pPr/>
              <a:t>45</a:t>
            </a:fld>
            <a:endParaRPr lang="es-ES" altLang="es-ES" sz="1200">
              <a:latin typeface="ITC Officina Sans Book" charset="0"/>
            </a:endParaRPr>
          </a:p>
        </p:txBody>
      </p:sp>
      <p:sp>
        <p:nvSpPr>
          <p:cNvPr id="168963" name="Rectangle 2">
            <a:extLst>
              <a:ext uri="{FF2B5EF4-FFF2-40B4-BE49-F238E27FC236}">
                <a16:creationId xmlns:a16="http://schemas.microsoft.com/office/drawing/2014/main" id="{7D40C6EA-090B-0749-A7FF-76FBA380E447}"/>
              </a:ext>
            </a:extLst>
          </p:cNvPr>
          <p:cNvSpPr>
            <a:spLocks noChangeArrowheads="1" noTextEdit="1"/>
          </p:cNvSpPr>
          <p:nvPr>
            <p:ph type="sldImg"/>
          </p:nvPr>
        </p:nvSpPr>
        <p:spPr>
          <a:ln/>
        </p:spPr>
      </p:sp>
      <p:sp>
        <p:nvSpPr>
          <p:cNvPr id="168964" name="Rectangle 3">
            <a:extLst>
              <a:ext uri="{FF2B5EF4-FFF2-40B4-BE49-F238E27FC236}">
                <a16:creationId xmlns:a16="http://schemas.microsoft.com/office/drawing/2014/main" id="{0145F5CF-6FF1-E64D-91EE-03D62EFD36EE}"/>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 la TSV más frecuente</a:t>
            </a:r>
          </a:p>
          <a:p>
            <a:pPr eaLnBrk="1" hangingPunct="1"/>
            <a:r>
              <a:rPr lang="es-ES_tradnl" altLang="es-ES"/>
              <a:t>Actividad desordenada del tejido auricular con ondas f a frecuencias de 400-700 lpm. Ritmo ventricular es irregular, con QRS estrecho (excepto anomalias preexistentes)</a:t>
            </a:r>
          </a:p>
          <a:p>
            <a:pPr eaLnBrk="1" hangingPunct="1"/>
            <a:r>
              <a:rPr lang="es-ES_tradnl" altLang="es-ES"/>
              <a:t>Causas:</a:t>
            </a:r>
          </a:p>
          <a:p>
            <a:pPr eaLnBrk="1" hangingPunct="1">
              <a:buFontTx/>
              <a:buChar char="-"/>
            </a:pPr>
            <a:r>
              <a:rPr lang="es-ES_tradnl" altLang="es-ES"/>
              <a:t>Asociadas a cardiopatía (valvulopatía mitral, aórtica y tricuspidea, cardiopatía isquémica, cor-pulmonale, etc.).</a:t>
            </a:r>
          </a:p>
          <a:p>
            <a:pPr eaLnBrk="1" hangingPunct="1">
              <a:buFontTx/>
              <a:buChar char="-"/>
            </a:pPr>
            <a:r>
              <a:rPr lang="es-ES_tradnl" altLang="es-ES"/>
              <a:t>Otras situaciones clínicas (hipertiroidismo, Cx de tórax y abdominal, TEP, fiebre, sepsis, hipoxia).</a:t>
            </a:r>
          </a:p>
          <a:p>
            <a:pPr eaLnBrk="1" hangingPunct="1">
              <a:buFontTx/>
              <a:buChar char="-"/>
            </a:pPr>
            <a:r>
              <a:rPr lang="es-ES_tradnl" altLang="es-ES"/>
              <a:t>Personas sanas (paroxística, espontánea o por alcohol, tabaco, estrés físico o psiquíco o hipertonía vagal)</a:t>
            </a:r>
          </a:p>
          <a:p>
            <a:pPr eaLnBrk="1" hangingPunct="1"/>
            <a:r>
              <a:rPr lang="es-ES_tradnl" altLang="es-ES"/>
              <a:t>Si tuvieramos el mismo trazado pero con ondas P en que pensariais?</a:t>
            </a:r>
          </a:p>
        </p:txBody>
      </p:sp>
    </p:spTree>
    <p:extLst>
      <p:ext uri="{BB962C8B-B14F-4D97-AF65-F5344CB8AC3E}">
        <p14:creationId xmlns:p14="http://schemas.microsoft.com/office/powerpoint/2010/main" val="31863710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3">
            <a:extLst>
              <a:ext uri="{FF2B5EF4-FFF2-40B4-BE49-F238E27FC236}">
                <a16:creationId xmlns:a16="http://schemas.microsoft.com/office/drawing/2014/main" id="{9415DC4F-3171-3343-97FA-C714CDACC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EF0EC308-1CEE-2C42-8C9D-F52EC56B0348}" type="slidenum">
              <a:rPr lang="es-ES" altLang="es-ES" sz="1200">
                <a:latin typeface="ITC Officina Sans Book" charset="0"/>
              </a:rPr>
              <a:pPr/>
              <a:t>46</a:t>
            </a:fld>
            <a:endParaRPr lang="es-ES" altLang="es-ES" sz="1200">
              <a:latin typeface="ITC Officina Sans Book" charset="0"/>
            </a:endParaRPr>
          </a:p>
        </p:txBody>
      </p:sp>
      <p:sp>
        <p:nvSpPr>
          <p:cNvPr id="169987" name="Rectangle 2">
            <a:extLst>
              <a:ext uri="{FF2B5EF4-FFF2-40B4-BE49-F238E27FC236}">
                <a16:creationId xmlns:a16="http://schemas.microsoft.com/office/drawing/2014/main" id="{994399E5-E99D-6A49-8B77-4E818212AFA8}"/>
              </a:ext>
            </a:extLst>
          </p:cNvPr>
          <p:cNvSpPr>
            <a:spLocks noChangeArrowheads="1" noTextEdit="1"/>
          </p:cNvSpPr>
          <p:nvPr>
            <p:ph type="sldImg"/>
          </p:nvPr>
        </p:nvSpPr>
        <p:spPr>
          <a:ln/>
        </p:spPr>
      </p:sp>
      <p:sp>
        <p:nvSpPr>
          <p:cNvPr id="169988" name="Rectangle 3">
            <a:extLst>
              <a:ext uri="{FF2B5EF4-FFF2-40B4-BE49-F238E27FC236}">
                <a16:creationId xmlns:a16="http://schemas.microsoft.com/office/drawing/2014/main" id="{E8DBFA3D-53B4-6A4F-B048-70BF125F1A55}"/>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Se produce por un macrocircuito de reentrada a nivel auricular derecho.</a:t>
            </a:r>
          </a:p>
          <a:p>
            <a:pPr eaLnBrk="1" hangingPunct="1"/>
            <a:r>
              <a:rPr lang="es-ES_tradnl" altLang="es-ES"/>
              <a:t>Ausencia de ondas p que son sustituidas por ondas F en forma de dientes de sierra</a:t>
            </a:r>
          </a:p>
          <a:p>
            <a:pPr eaLnBrk="1" hangingPunct="1"/>
            <a:r>
              <a:rPr lang="es-ES_tradnl" altLang="es-ES"/>
              <a:t>Frecuencia media de ondas F 150-350. Bloqueo AV fisiológico, fijo o variable.</a:t>
            </a:r>
          </a:p>
          <a:p>
            <a:pPr eaLnBrk="1" hangingPunct="1"/>
            <a:r>
              <a:rPr lang="es-ES_tradnl" altLang="es-ES"/>
              <a:t>Las maniobras vagales aumentan el grado de bloqueo (en casos de FA a 150 pueden ayudar para ver las ondas F)</a:t>
            </a:r>
          </a:p>
          <a:p>
            <a:pPr eaLnBrk="1" hangingPunct="1"/>
            <a:r>
              <a:rPr lang="es-ES_tradnl" altLang="es-ES"/>
              <a:t>Causas: estenosis mitral, cardiopatía isquémica, EPOC, HTA.</a:t>
            </a:r>
          </a:p>
        </p:txBody>
      </p:sp>
    </p:spTree>
    <p:extLst>
      <p:ext uri="{BB962C8B-B14F-4D97-AF65-F5344CB8AC3E}">
        <p14:creationId xmlns:p14="http://schemas.microsoft.com/office/powerpoint/2010/main" val="3392132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3">
            <a:extLst>
              <a:ext uri="{FF2B5EF4-FFF2-40B4-BE49-F238E27FC236}">
                <a16:creationId xmlns:a16="http://schemas.microsoft.com/office/drawing/2014/main" id="{BB12A6FA-1A87-844C-B779-C57E40BF00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22EAF00-C024-E04E-9230-38C37EFC4D37}" type="slidenum">
              <a:rPr lang="es-ES" altLang="es-ES" sz="1200">
                <a:latin typeface="ITC Officina Sans Book" charset="0"/>
              </a:rPr>
              <a:pPr/>
              <a:t>47</a:t>
            </a:fld>
            <a:endParaRPr lang="es-ES" altLang="es-ES" sz="1200">
              <a:latin typeface="ITC Officina Sans Book" charset="0"/>
            </a:endParaRPr>
          </a:p>
        </p:txBody>
      </p:sp>
      <p:sp>
        <p:nvSpPr>
          <p:cNvPr id="171011" name="Rectangle 2">
            <a:extLst>
              <a:ext uri="{FF2B5EF4-FFF2-40B4-BE49-F238E27FC236}">
                <a16:creationId xmlns:a16="http://schemas.microsoft.com/office/drawing/2014/main" id="{261E6F12-C27E-DF48-84BD-1ECBDE5C68CB}"/>
              </a:ext>
            </a:extLst>
          </p:cNvPr>
          <p:cNvSpPr>
            <a:spLocks noChangeArrowheads="1" noTextEdit="1"/>
          </p:cNvSpPr>
          <p:nvPr>
            <p:ph type="sldImg"/>
          </p:nvPr>
        </p:nvSpPr>
        <p:spPr>
          <a:ln/>
        </p:spPr>
      </p:sp>
      <p:sp>
        <p:nvSpPr>
          <p:cNvPr id="171012" name="Rectangle 3">
            <a:extLst>
              <a:ext uri="{FF2B5EF4-FFF2-40B4-BE49-F238E27FC236}">
                <a16:creationId xmlns:a16="http://schemas.microsoft.com/office/drawing/2014/main" id="{E4B811AA-5EF0-564D-9F96-D56E4994E167}"/>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4291669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3">
            <a:extLst>
              <a:ext uri="{FF2B5EF4-FFF2-40B4-BE49-F238E27FC236}">
                <a16:creationId xmlns:a16="http://schemas.microsoft.com/office/drawing/2014/main" id="{2F107EC5-DF8F-DE42-B3A6-247DE2CFE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1B73A6CE-86DF-C349-8751-850E0477DE92}" type="slidenum">
              <a:rPr lang="es-ES" altLang="es-ES" sz="1200">
                <a:latin typeface="ITC Officina Sans Book" charset="0"/>
              </a:rPr>
              <a:pPr/>
              <a:t>48</a:t>
            </a:fld>
            <a:endParaRPr lang="es-ES" altLang="es-ES" sz="1200">
              <a:latin typeface="ITC Officina Sans Book" charset="0"/>
            </a:endParaRPr>
          </a:p>
        </p:txBody>
      </p:sp>
      <p:sp>
        <p:nvSpPr>
          <p:cNvPr id="172035" name="Rectangle 2">
            <a:extLst>
              <a:ext uri="{FF2B5EF4-FFF2-40B4-BE49-F238E27FC236}">
                <a16:creationId xmlns:a16="http://schemas.microsoft.com/office/drawing/2014/main" id="{EE3D20AE-46D7-B540-B2ED-C53B12580EEB}"/>
              </a:ext>
            </a:extLst>
          </p:cNvPr>
          <p:cNvSpPr>
            <a:spLocks noChangeArrowheads="1" noTextEdit="1"/>
          </p:cNvSpPr>
          <p:nvPr>
            <p:ph type="sldImg"/>
          </p:nvPr>
        </p:nvSpPr>
        <p:spPr>
          <a:ln/>
        </p:spPr>
      </p:sp>
      <p:sp>
        <p:nvSpPr>
          <p:cNvPr id="172036" name="Rectangle 3">
            <a:extLst>
              <a:ext uri="{FF2B5EF4-FFF2-40B4-BE49-F238E27FC236}">
                <a16:creationId xmlns:a16="http://schemas.microsoft.com/office/drawing/2014/main" id="{7E704B8A-7D95-F748-AE22-FF04ADF8FFC5}"/>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latin typeface="Garamond-Light" charset="0"/>
              </a:rPr>
              <a:t>La evidencia electrocardiográfica de crecimiento auricular derecho, sobre todo si se basa en criterios del QRS, indica cardiopatía avanzada, pues suele verse en casos de crecimiento auricular importante. Por otra parte, el diagnóstico de crecimiento auricular derecho se acompaña, excepto en la estenosis tricúspide, de un crecimiento ventricular derecho asociado, en general importante.</a:t>
            </a:r>
          </a:p>
          <a:p>
            <a:pPr eaLnBrk="1" hangingPunct="1"/>
            <a:endParaRPr lang="es-ES_tradnl" altLang="es-ES"/>
          </a:p>
        </p:txBody>
      </p:sp>
    </p:spTree>
    <p:extLst>
      <p:ext uri="{BB962C8B-B14F-4D97-AF65-F5344CB8AC3E}">
        <p14:creationId xmlns:p14="http://schemas.microsoft.com/office/powerpoint/2010/main" val="1485277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3">
            <a:extLst>
              <a:ext uri="{FF2B5EF4-FFF2-40B4-BE49-F238E27FC236}">
                <a16:creationId xmlns:a16="http://schemas.microsoft.com/office/drawing/2014/main" id="{5543C836-E339-0D47-BCC0-DE658251FD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11AD3D37-F410-7D45-AE67-F469D4F73CAD}" type="slidenum">
              <a:rPr lang="es-ES" altLang="es-ES" sz="1200">
                <a:latin typeface="ITC Officina Sans Book" charset="0"/>
              </a:rPr>
              <a:pPr/>
              <a:t>49</a:t>
            </a:fld>
            <a:endParaRPr lang="es-ES" altLang="es-ES" sz="1200">
              <a:latin typeface="ITC Officina Sans Book" charset="0"/>
            </a:endParaRPr>
          </a:p>
        </p:txBody>
      </p:sp>
      <p:sp>
        <p:nvSpPr>
          <p:cNvPr id="173059" name="Rectangle 2">
            <a:extLst>
              <a:ext uri="{FF2B5EF4-FFF2-40B4-BE49-F238E27FC236}">
                <a16:creationId xmlns:a16="http://schemas.microsoft.com/office/drawing/2014/main" id="{9B2C1773-B80B-F64A-9778-FBAC9B11B02A}"/>
              </a:ext>
            </a:extLst>
          </p:cNvPr>
          <p:cNvSpPr>
            <a:spLocks noChangeArrowheads="1" noTextEdit="1"/>
          </p:cNvSpPr>
          <p:nvPr>
            <p:ph type="sldImg"/>
          </p:nvPr>
        </p:nvSpPr>
        <p:spPr>
          <a:ln/>
        </p:spPr>
      </p:sp>
      <p:sp>
        <p:nvSpPr>
          <p:cNvPr id="173060" name="Rectangle 3">
            <a:extLst>
              <a:ext uri="{FF2B5EF4-FFF2-40B4-BE49-F238E27FC236}">
                <a16:creationId xmlns:a16="http://schemas.microsoft.com/office/drawing/2014/main" id="{A42F8A56-4870-9C45-AE70-E19B104B49D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La asociación de los dos criterios (onda P alargada y bimodal junto con P de predominio negativo en V1) tiene una buena especificidad (una sensibilidad algo más baja).</a:t>
            </a:r>
          </a:p>
          <a:p>
            <a:pPr eaLnBrk="1" hangingPunct="1"/>
            <a:r>
              <a:rPr lang="es-ES_tradnl" altLang="es-ES"/>
              <a:t>Si sólo se presenta el primer criterio (P alargada y bimodal) puede deberse a un bloqueo interauricular aislado sin crecimiento auricular asociado. </a:t>
            </a:r>
          </a:p>
        </p:txBody>
      </p:sp>
    </p:spTree>
    <p:extLst>
      <p:ext uri="{BB962C8B-B14F-4D97-AF65-F5344CB8AC3E}">
        <p14:creationId xmlns:p14="http://schemas.microsoft.com/office/powerpoint/2010/main" val="76048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a:extLst>
              <a:ext uri="{FF2B5EF4-FFF2-40B4-BE49-F238E27FC236}">
                <a16:creationId xmlns:a16="http://schemas.microsoft.com/office/drawing/2014/main" id="{32AF6DF9-A344-744F-B9AD-9D554934E0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50DF837-43F6-C44A-A089-1CDE0A951041}" type="slidenum">
              <a:rPr lang="es-ES" altLang="es-ES" sz="1200">
                <a:latin typeface="ITC Officina Sans Book" charset="0"/>
              </a:rPr>
              <a:pPr/>
              <a:t>5</a:t>
            </a:fld>
            <a:endParaRPr lang="es-ES" altLang="es-ES" sz="1200">
              <a:latin typeface="ITC Officina Sans Book" charset="0"/>
            </a:endParaRPr>
          </a:p>
        </p:txBody>
      </p:sp>
      <p:sp>
        <p:nvSpPr>
          <p:cNvPr id="95235" name="Rectangle 1026">
            <a:extLst>
              <a:ext uri="{FF2B5EF4-FFF2-40B4-BE49-F238E27FC236}">
                <a16:creationId xmlns:a16="http://schemas.microsoft.com/office/drawing/2014/main" id="{02392691-214C-6048-B76B-5215C87D5070}"/>
              </a:ext>
            </a:extLst>
          </p:cNvPr>
          <p:cNvSpPr>
            <a:spLocks noChangeArrowheads="1" noTextEdit="1"/>
          </p:cNvSpPr>
          <p:nvPr>
            <p:ph type="sldImg"/>
          </p:nvPr>
        </p:nvSpPr>
        <p:spPr>
          <a:ln/>
        </p:spPr>
      </p:sp>
      <p:sp>
        <p:nvSpPr>
          <p:cNvPr id="95236" name="Rectangle 1027">
            <a:extLst>
              <a:ext uri="{FF2B5EF4-FFF2-40B4-BE49-F238E27FC236}">
                <a16:creationId xmlns:a16="http://schemas.microsoft.com/office/drawing/2014/main" id="{CF985FD9-4C99-364E-9692-0D2B2206D75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En muchas ocasiones la interpretación del ECG puede resultar complicada, esto puede aliviarse en parte con la comprensión del principio básico del dipolo, con el cual se entiende el sentido y potencial de las ondas presentes en el trazado del ECG. Posteriormente veremos algunos ejemplos de cómo, si sabemos que es lo que está ocurriendo dentro del corazón, como avanzan los diferentes vectores, podremos anticipar el trazado que va a describir, y viceversa.</a:t>
            </a:r>
          </a:p>
        </p:txBody>
      </p:sp>
    </p:spTree>
    <p:extLst>
      <p:ext uri="{BB962C8B-B14F-4D97-AF65-F5344CB8AC3E}">
        <p14:creationId xmlns:p14="http://schemas.microsoft.com/office/powerpoint/2010/main" val="2580186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3">
            <a:extLst>
              <a:ext uri="{FF2B5EF4-FFF2-40B4-BE49-F238E27FC236}">
                <a16:creationId xmlns:a16="http://schemas.microsoft.com/office/drawing/2014/main" id="{DF37139E-3E10-0143-9D58-47255EDF76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98C1A223-0E2E-224E-AB4A-13A135CC17D1}" type="slidenum">
              <a:rPr lang="es-ES" altLang="es-ES" sz="1200">
                <a:latin typeface="ITC Officina Sans Book" charset="0"/>
              </a:rPr>
              <a:pPr/>
              <a:t>50</a:t>
            </a:fld>
            <a:endParaRPr lang="es-ES" altLang="es-ES" sz="1200">
              <a:latin typeface="ITC Officina Sans Book" charset="0"/>
            </a:endParaRPr>
          </a:p>
        </p:txBody>
      </p:sp>
      <p:sp>
        <p:nvSpPr>
          <p:cNvPr id="174083" name="Rectangle 2">
            <a:extLst>
              <a:ext uri="{FF2B5EF4-FFF2-40B4-BE49-F238E27FC236}">
                <a16:creationId xmlns:a16="http://schemas.microsoft.com/office/drawing/2014/main" id="{B291A763-8E7F-6E41-9E0F-C959F513CA0E}"/>
              </a:ext>
            </a:extLst>
          </p:cNvPr>
          <p:cNvSpPr>
            <a:spLocks noChangeArrowheads="1" noTextEdit="1"/>
          </p:cNvSpPr>
          <p:nvPr>
            <p:ph type="sldImg"/>
          </p:nvPr>
        </p:nvSpPr>
        <p:spPr>
          <a:ln/>
        </p:spPr>
      </p:sp>
      <p:sp>
        <p:nvSpPr>
          <p:cNvPr id="174084" name="Rectangle 3">
            <a:extLst>
              <a:ext uri="{FF2B5EF4-FFF2-40B4-BE49-F238E27FC236}">
                <a16:creationId xmlns:a16="http://schemas.microsoft.com/office/drawing/2014/main" id="{1E1CE9E7-0146-3640-92AE-68116292227F}"/>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Diferentes formas de clasificación: aisladas-frecuentes, unifocales-multifocales, bigeminadas-tri-cuadrigeminadas, dipletes-tripletes ventriculares</a:t>
            </a:r>
          </a:p>
          <a:p>
            <a:pPr eaLnBrk="1" hangingPunct="1"/>
            <a:r>
              <a:rPr lang="es-ES_tradnl" altLang="es-ES"/>
              <a:t>Si la extrasístole se genera en Vizr: morfología de BCRDHH y viceversa.</a:t>
            </a:r>
          </a:p>
          <a:p>
            <a:pPr eaLnBrk="1" hangingPunct="1"/>
            <a:r>
              <a:rPr lang="es-ES_tradnl" altLang="es-ES"/>
              <a:t>Pronóstico de las Evs:</a:t>
            </a:r>
          </a:p>
          <a:p>
            <a:pPr eaLnBrk="1" hangingPunct="1">
              <a:buFontTx/>
              <a:buChar char="-"/>
            </a:pPr>
            <a:r>
              <a:rPr lang="es-ES_tradnl" altLang="es-ES"/>
              <a:t>EVS benignas o de bajo riesgo: individuos sanos, no conlleva ningún riesgo de mortalidad ni de otras complicaciones, aunque sean frecuentes y repetitivas (tb pacientes con cardiopatía y función ventricular conservada que presentan Evs aisladas o poco frecuentes).</a:t>
            </a:r>
          </a:p>
          <a:p>
            <a:pPr eaLnBrk="1" hangingPunct="1">
              <a:buFontTx/>
              <a:buChar char="-"/>
            </a:pPr>
            <a:r>
              <a:rPr lang="es-ES_tradnl" altLang="es-ES"/>
              <a:t>Evs malignas o de alto riesgo: las que aparecen en cardiópatas importantes (generalmente cardiopatía isquémica) que han presentado fuera de la fase aguda del IAM una arritmia ventricular maligna.</a:t>
            </a:r>
          </a:p>
          <a:p>
            <a:pPr eaLnBrk="1" hangingPunct="1">
              <a:buFontTx/>
              <a:buChar char="-"/>
            </a:pPr>
            <a:r>
              <a:rPr lang="es-ES_tradnl" altLang="es-ES"/>
              <a:t>Evs potencialmente malignas: Evs frecuentes y/o repetitivas, asintomáticas o poco sintomáticas que aparecen en los cardiópatas, mayor riesgo aún si la función ventricular está disminuida o existe HVI.</a:t>
            </a:r>
          </a:p>
        </p:txBody>
      </p:sp>
    </p:spTree>
    <p:extLst>
      <p:ext uri="{BB962C8B-B14F-4D97-AF65-F5344CB8AC3E}">
        <p14:creationId xmlns:p14="http://schemas.microsoft.com/office/powerpoint/2010/main" val="397240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a:extLst>
              <a:ext uri="{FF2B5EF4-FFF2-40B4-BE49-F238E27FC236}">
                <a16:creationId xmlns:a16="http://schemas.microsoft.com/office/drawing/2014/main" id="{1A0916A0-EE29-EB4F-8E93-7D087629E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C96469-AB3F-4F48-BA71-AFF54D69C5C6}" type="slidenum">
              <a:rPr lang="es-ES" altLang="es-ES" sz="1200" smtClean="0"/>
              <a:pPr/>
              <a:t>57</a:t>
            </a:fld>
            <a:endParaRPr lang="es-ES" altLang="es-ES" sz="1200"/>
          </a:p>
        </p:txBody>
      </p:sp>
      <p:sp>
        <p:nvSpPr>
          <p:cNvPr id="428034" name="Rectangle 2">
            <a:extLst>
              <a:ext uri="{FF2B5EF4-FFF2-40B4-BE49-F238E27FC236}">
                <a16:creationId xmlns:a16="http://schemas.microsoft.com/office/drawing/2014/main" id="{FEC5EA1C-A841-834B-BB98-DEA49A00CEBF}"/>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428035" name="Rectangle 3">
            <a:extLst>
              <a:ext uri="{FF2B5EF4-FFF2-40B4-BE49-F238E27FC236}">
                <a16:creationId xmlns:a16="http://schemas.microsoft.com/office/drawing/2014/main" id="{E7D42B6D-0F7C-8643-8A28-2821472367ED}"/>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44506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a:extLst>
              <a:ext uri="{FF2B5EF4-FFF2-40B4-BE49-F238E27FC236}">
                <a16:creationId xmlns:a16="http://schemas.microsoft.com/office/drawing/2014/main" id="{15D98AA1-574D-FF45-A36A-B10CC2D30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140064-D82C-8347-83D1-7AE5576A06DD}" type="slidenum">
              <a:rPr lang="es-ES" altLang="es-ES" smtClean="0"/>
              <a:pPr>
                <a:spcBef>
                  <a:spcPct val="0"/>
                </a:spcBef>
              </a:pPr>
              <a:t>58</a:t>
            </a:fld>
            <a:endParaRPr lang="es-ES" altLang="es-ES"/>
          </a:p>
        </p:txBody>
      </p:sp>
      <p:sp>
        <p:nvSpPr>
          <p:cNvPr id="432130" name="Rectangle 2">
            <a:extLst>
              <a:ext uri="{FF2B5EF4-FFF2-40B4-BE49-F238E27FC236}">
                <a16:creationId xmlns:a16="http://schemas.microsoft.com/office/drawing/2014/main" id="{06C0498F-8EE4-304D-BFA3-93A6545FF497}"/>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432131" name="Rectangle 3">
            <a:extLst>
              <a:ext uri="{FF2B5EF4-FFF2-40B4-BE49-F238E27FC236}">
                <a16:creationId xmlns:a16="http://schemas.microsoft.com/office/drawing/2014/main" id="{1CBA85B8-6E45-7641-A5DA-88B55B8E733A}"/>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pPr eaLnBrk="1" hangingPunct="1"/>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867769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F0567130-47A6-4623-836B-5EEF988CC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C22B6-BE02-4CE9-9A55-9A4E7B1428A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9187" name="Rectangle 2">
            <a:extLst>
              <a:ext uri="{FF2B5EF4-FFF2-40B4-BE49-F238E27FC236}">
                <a16:creationId xmlns:a16="http://schemas.microsoft.com/office/drawing/2014/main" id="{CBF2C1BB-E3E5-4C71-B92D-B264386C209F}"/>
              </a:ext>
            </a:extLst>
          </p:cNvPr>
          <p:cNvSpPr>
            <a:spLocks noGrp="1" noRot="1" noChangeAspect="1" noChangeArrowheads="1" noTextEdit="1"/>
          </p:cNvSpPr>
          <p:nvPr>
            <p:ph type="sldImg"/>
          </p:nvPr>
        </p:nvSpPr>
        <p:spPr>
          <a:solidFill>
            <a:srgbClr val="FFFFFF"/>
          </a:solidFill>
          <a:ln/>
        </p:spPr>
      </p:sp>
      <p:sp>
        <p:nvSpPr>
          <p:cNvPr id="349188" name="Rectangle 3">
            <a:extLst>
              <a:ext uri="{FF2B5EF4-FFF2-40B4-BE49-F238E27FC236}">
                <a16:creationId xmlns:a16="http://schemas.microsoft.com/office/drawing/2014/main" id="{B30D1032-A521-4472-A25C-7D152CE552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2777886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A8322C66-28BE-4800-A96C-FAF6AD6617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B75D72-12BE-44FF-8868-7BF4F83BC76E}"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1235" name="Rectangle 2">
            <a:extLst>
              <a:ext uri="{FF2B5EF4-FFF2-40B4-BE49-F238E27FC236}">
                <a16:creationId xmlns:a16="http://schemas.microsoft.com/office/drawing/2014/main" id="{D2E72817-1078-40E8-A704-66B2D5A2D024}"/>
              </a:ext>
            </a:extLst>
          </p:cNvPr>
          <p:cNvSpPr>
            <a:spLocks noGrp="1" noRot="1" noChangeAspect="1" noChangeArrowheads="1" noTextEdit="1"/>
          </p:cNvSpPr>
          <p:nvPr>
            <p:ph type="sldImg"/>
          </p:nvPr>
        </p:nvSpPr>
        <p:spPr>
          <a:solidFill>
            <a:srgbClr val="FFFFFF"/>
          </a:solidFill>
          <a:ln/>
        </p:spPr>
      </p:sp>
      <p:sp>
        <p:nvSpPr>
          <p:cNvPr id="351236" name="Rectangle 3">
            <a:extLst>
              <a:ext uri="{FF2B5EF4-FFF2-40B4-BE49-F238E27FC236}">
                <a16:creationId xmlns:a16="http://schemas.microsoft.com/office/drawing/2014/main" id="{C0131E30-5859-456F-9AF9-0B56FA1767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367940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47EE70CE-1FE8-4FE9-ACF3-CD916AC874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9F8EC0-075E-447C-8771-C94762FFA4F4}"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3283" name="Rectangle 2">
            <a:extLst>
              <a:ext uri="{FF2B5EF4-FFF2-40B4-BE49-F238E27FC236}">
                <a16:creationId xmlns:a16="http://schemas.microsoft.com/office/drawing/2014/main" id="{D6325C57-ED3F-494E-9D5A-C30C58D93213}"/>
              </a:ext>
            </a:extLst>
          </p:cNvPr>
          <p:cNvSpPr>
            <a:spLocks noGrp="1" noRot="1" noChangeAspect="1" noChangeArrowheads="1" noTextEdit="1"/>
          </p:cNvSpPr>
          <p:nvPr>
            <p:ph type="sldImg"/>
          </p:nvPr>
        </p:nvSpPr>
        <p:spPr>
          <a:solidFill>
            <a:srgbClr val="FFFFFF"/>
          </a:solidFill>
          <a:ln/>
        </p:spPr>
      </p:sp>
      <p:sp>
        <p:nvSpPr>
          <p:cNvPr id="353284" name="Rectangle 3">
            <a:extLst>
              <a:ext uri="{FF2B5EF4-FFF2-40B4-BE49-F238E27FC236}">
                <a16:creationId xmlns:a16="http://schemas.microsoft.com/office/drawing/2014/main" id="{A1B7767B-2538-4E0A-946D-5AEC6555B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1294035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43B3E1C7-040B-4F7E-B718-85A032A6C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6C60C2-4D63-4453-8EA8-BAF17865FB6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5331" name="Rectangle 2">
            <a:extLst>
              <a:ext uri="{FF2B5EF4-FFF2-40B4-BE49-F238E27FC236}">
                <a16:creationId xmlns:a16="http://schemas.microsoft.com/office/drawing/2014/main" id="{0D4A3CA4-F324-4CE8-9F46-486DF2049525}"/>
              </a:ext>
            </a:extLst>
          </p:cNvPr>
          <p:cNvSpPr>
            <a:spLocks noGrp="1" noRot="1" noChangeAspect="1" noChangeArrowheads="1" noTextEdit="1"/>
          </p:cNvSpPr>
          <p:nvPr>
            <p:ph type="sldImg"/>
          </p:nvPr>
        </p:nvSpPr>
        <p:spPr>
          <a:solidFill>
            <a:srgbClr val="FFFFFF"/>
          </a:solidFill>
          <a:ln/>
        </p:spPr>
      </p:sp>
      <p:sp>
        <p:nvSpPr>
          <p:cNvPr id="355332" name="Rectangle 3">
            <a:extLst>
              <a:ext uri="{FF2B5EF4-FFF2-40B4-BE49-F238E27FC236}">
                <a16:creationId xmlns:a16="http://schemas.microsoft.com/office/drawing/2014/main" id="{7BB26508-C5B9-43D2-97AD-F6CE73732A0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3184057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0F71CB58-D1E8-49FB-BC3C-D386915CD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B39B66-4E27-4712-9162-D99E6506C0C3}"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7379" name="Rectangle 2">
            <a:extLst>
              <a:ext uri="{FF2B5EF4-FFF2-40B4-BE49-F238E27FC236}">
                <a16:creationId xmlns:a16="http://schemas.microsoft.com/office/drawing/2014/main" id="{4C9044C6-7DE5-4CE4-960F-45CF086B1387}"/>
              </a:ext>
            </a:extLst>
          </p:cNvPr>
          <p:cNvSpPr>
            <a:spLocks noGrp="1" noRot="1" noChangeAspect="1" noChangeArrowheads="1" noTextEdit="1"/>
          </p:cNvSpPr>
          <p:nvPr>
            <p:ph type="sldImg"/>
          </p:nvPr>
        </p:nvSpPr>
        <p:spPr>
          <a:ln/>
        </p:spPr>
      </p:sp>
      <p:sp>
        <p:nvSpPr>
          <p:cNvPr id="357380" name="Rectangle 3">
            <a:extLst>
              <a:ext uri="{FF2B5EF4-FFF2-40B4-BE49-F238E27FC236}">
                <a16:creationId xmlns:a16="http://schemas.microsoft.com/office/drawing/2014/main" id="{03990B3D-D310-4965-95A9-AC55C4D4C9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34786337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2070324E-2602-4A0A-A38A-53019C71A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3DF10-0DD3-43EE-BAF6-CFCE4C0CECFF}"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9427" name="Rectangle 2">
            <a:extLst>
              <a:ext uri="{FF2B5EF4-FFF2-40B4-BE49-F238E27FC236}">
                <a16:creationId xmlns:a16="http://schemas.microsoft.com/office/drawing/2014/main" id="{50757D49-5B46-4811-BB7E-04425FA1B7FD}"/>
              </a:ext>
            </a:extLst>
          </p:cNvPr>
          <p:cNvSpPr>
            <a:spLocks noGrp="1" noRot="1" noChangeAspect="1" noChangeArrowheads="1" noTextEdit="1"/>
          </p:cNvSpPr>
          <p:nvPr>
            <p:ph type="sldImg"/>
          </p:nvPr>
        </p:nvSpPr>
        <p:spPr>
          <a:solidFill>
            <a:srgbClr val="FFFFFF"/>
          </a:solidFill>
          <a:ln/>
        </p:spPr>
      </p:sp>
      <p:sp>
        <p:nvSpPr>
          <p:cNvPr id="359428" name="Rectangle 3">
            <a:extLst>
              <a:ext uri="{FF2B5EF4-FFF2-40B4-BE49-F238E27FC236}">
                <a16:creationId xmlns:a16="http://schemas.microsoft.com/office/drawing/2014/main" id="{23AA03E1-148D-4906-8712-E27BBD8F0F0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s-ES" altLang="es-ES"/>
          </a:p>
        </p:txBody>
      </p:sp>
    </p:spTree>
    <p:extLst>
      <p:ext uri="{BB962C8B-B14F-4D97-AF65-F5344CB8AC3E}">
        <p14:creationId xmlns:p14="http://schemas.microsoft.com/office/powerpoint/2010/main" val="1019362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FB8C13-9EA4-47CC-B365-48202794EB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033E88-4E2D-4B4D-9DA0-BB6877DEAADB}"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9890" name="Rectangle 2">
            <a:extLst>
              <a:ext uri="{FF2B5EF4-FFF2-40B4-BE49-F238E27FC236}">
                <a16:creationId xmlns:a16="http://schemas.microsoft.com/office/drawing/2014/main" id="{7357D0F4-FEAE-4983-B3DC-C157E765A1F2}"/>
              </a:ext>
            </a:extLst>
          </p:cNvPr>
          <p:cNvSpPr>
            <a:spLocks noGrp="1" noRot="1" noChangeAspect="1" noChangeArrowheads="1" noTextEdit="1"/>
          </p:cNvSpPr>
          <p:nvPr>
            <p:ph type="sldImg"/>
          </p:nvPr>
        </p:nvSpPr>
        <p:spPr bwMode="auto">
          <a:xfrm>
            <a:off x="393700" y="692150"/>
            <a:ext cx="6070600" cy="3416300"/>
          </a:xfrm>
          <a:prstGeom prst="rect">
            <a:avLst/>
          </a:prstGeom>
          <a:solidFill>
            <a:srgbClr val="FFFFFF"/>
          </a:solidFill>
          <a:ln>
            <a:solidFill>
              <a:srgbClr val="000000"/>
            </a:solidFill>
            <a:miter lim="800000"/>
            <a:headEnd/>
            <a:tailEnd/>
          </a:ln>
        </p:spPr>
      </p:sp>
      <p:sp>
        <p:nvSpPr>
          <p:cNvPr id="549891" name="Rectangle 3">
            <a:extLst>
              <a:ext uri="{FF2B5EF4-FFF2-40B4-BE49-F238E27FC236}">
                <a16:creationId xmlns:a16="http://schemas.microsoft.com/office/drawing/2014/main" id="{10D9B8D2-9950-4059-9351-AA5BF06B0E0D}"/>
              </a:ext>
            </a:extLst>
          </p:cNvPr>
          <p:cNvSpPr>
            <a:spLocks noGrp="1" noChangeArrowheads="1"/>
          </p:cNvSpPr>
          <p:nvPr>
            <p:ph type="body" idx="1"/>
          </p:nvPr>
        </p:nvSpPr>
        <p:spPr bwMode="auto">
          <a:xfrm>
            <a:off x="914400" y="4346575"/>
            <a:ext cx="5029200" cy="36004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ES_tradnl" altLang="es-ES" sz="2400">
                <a:latin typeface="Times" panose="02020603050405020304" pitchFamily="18" charset="0"/>
              </a:rPr>
              <a:t> </a:t>
            </a:r>
          </a:p>
        </p:txBody>
      </p:sp>
    </p:spTree>
    <p:extLst>
      <p:ext uri="{BB962C8B-B14F-4D97-AF65-F5344CB8AC3E}">
        <p14:creationId xmlns:p14="http://schemas.microsoft.com/office/powerpoint/2010/main" val="196336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17375CB6-BAAF-FC4F-B386-B3FA61A68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EB9F80E3-ACD4-D140-A26E-81577D672A58}" type="slidenum">
              <a:rPr lang="es-ES" altLang="es-ES" sz="1200">
                <a:latin typeface="ITC Officina Sans Book" charset="0"/>
              </a:rPr>
              <a:pPr/>
              <a:t>6</a:t>
            </a:fld>
            <a:endParaRPr lang="es-ES" altLang="es-ES" sz="1200">
              <a:latin typeface="ITC Officina Sans Book" charset="0"/>
            </a:endParaRPr>
          </a:p>
        </p:txBody>
      </p:sp>
      <p:sp>
        <p:nvSpPr>
          <p:cNvPr id="96259" name="Rectangle 2">
            <a:extLst>
              <a:ext uri="{FF2B5EF4-FFF2-40B4-BE49-F238E27FC236}">
                <a16:creationId xmlns:a16="http://schemas.microsoft.com/office/drawing/2014/main" id="{A7C4F9D6-6515-F54C-9A36-5F6079979517}"/>
              </a:ext>
            </a:extLst>
          </p:cNvPr>
          <p:cNvSpPr>
            <a:spLocks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27DD3150-CAE3-6F4C-A054-E0E177E97175}"/>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Comportamiento del dipolo frente a un electrodo explorador:</a:t>
            </a:r>
          </a:p>
          <a:p>
            <a:pPr eaLnBrk="1" hangingPunct="1">
              <a:buFontTx/>
              <a:buChar char="-"/>
            </a:pPr>
            <a:r>
              <a:rPr lang="es-ES_tradnl" altLang="es-ES"/>
              <a:t>Si se acerca: onda positiva</a:t>
            </a:r>
          </a:p>
          <a:p>
            <a:pPr eaLnBrk="1" hangingPunct="1">
              <a:buFontTx/>
              <a:buChar char="-"/>
            </a:pPr>
            <a:r>
              <a:rPr lang="es-ES_tradnl" altLang="es-ES"/>
              <a:t>Si se aleja: onda negativa</a:t>
            </a:r>
          </a:p>
          <a:p>
            <a:pPr eaLnBrk="1" hangingPunct="1">
              <a:buFontTx/>
              <a:buChar char="-"/>
            </a:pPr>
            <a:r>
              <a:rPr lang="es-ES_tradnl" altLang="es-ES"/>
              <a:t>Si pasa perpendicular: onda bifásica (primero positiva y luego negativa)</a:t>
            </a:r>
          </a:p>
        </p:txBody>
      </p:sp>
    </p:spTree>
    <p:extLst>
      <p:ext uri="{BB962C8B-B14F-4D97-AF65-F5344CB8AC3E}">
        <p14:creationId xmlns:p14="http://schemas.microsoft.com/office/powerpoint/2010/main" val="1155970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5FD2FA-986B-4E60-BD09-1F246B563B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8AA047-5BFE-4737-9164-AEBA091FC43D}"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1938" name="Rectangle 2">
            <a:extLst>
              <a:ext uri="{FF2B5EF4-FFF2-40B4-BE49-F238E27FC236}">
                <a16:creationId xmlns:a16="http://schemas.microsoft.com/office/drawing/2014/main" id="{CF02FF8F-6312-4E61-B25A-AD82A4F8D60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51939" name="Rectangle 3">
            <a:extLst>
              <a:ext uri="{FF2B5EF4-FFF2-40B4-BE49-F238E27FC236}">
                <a16:creationId xmlns:a16="http://schemas.microsoft.com/office/drawing/2014/main" id="{8DEB14FF-D005-4698-8EF2-8E8EB82F1F4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altLang="es-ES" dirty="0"/>
              <a:t> Recordar que en la sospecha de TEP el ECG es un elemento diagnóstico que nos ayuda a reforzar la sospecha, no es un elemento decisivo, pero si orientativo (en este caso la arritmia y la sobrecarga derecha), recordar que en el TEP el 90% de los ECG son anómalos, aunque sean anomalías banales.</a:t>
            </a:r>
          </a:p>
        </p:txBody>
      </p:sp>
    </p:spTree>
    <p:extLst>
      <p:ext uri="{BB962C8B-B14F-4D97-AF65-F5344CB8AC3E}">
        <p14:creationId xmlns:p14="http://schemas.microsoft.com/office/powerpoint/2010/main" val="2604158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75</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914745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22F7AE-35F9-47D6-B9C4-2F941B857A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800D7-1B1E-4A60-AA51-458EF2C3A6E5}"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3986" name="Rectangle 2">
            <a:extLst>
              <a:ext uri="{FF2B5EF4-FFF2-40B4-BE49-F238E27FC236}">
                <a16:creationId xmlns:a16="http://schemas.microsoft.com/office/drawing/2014/main" id="{4C172DDC-FBCF-4079-B0D9-9558F7D81D8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53987" name="Rectangle 3">
            <a:extLst>
              <a:ext uri="{FF2B5EF4-FFF2-40B4-BE49-F238E27FC236}">
                <a16:creationId xmlns:a16="http://schemas.microsoft.com/office/drawing/2014/main" id="{B3D90D53-601D-4C01-86A8-41126554EB1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s-ES_tradnl" altLang="es-ES"/>
              <a:t> </a:t>
            </a:r>
          </a:p>
        </p:txBody>
      </p:sp>
    </p:spTree>
    <p:extLst>
      <p:ext uri="{BB962C8B-B14F-4D97-AF65-F5344CB8AC3E}">
        <p14:creationId xmlns:p14="http://schemas.microsoft.com/office/powerpoint/2010/main" val="1565886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A3DBA3-72B1-40F5-8FEE-CBBD445726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E9C5D6-ADFB-4543-9239-DA1320F66A14}"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4098" name="Rectangle 2">
            <a:extLst>
              <a:ext uri="{FF2B5EF4-FFF2-40B4-BE49-F238E27FC236}">
                <a16:creationId xmlns:a16="http://schemas.microsoft.com/office/drawing/2014/main" id="{59BE45B3-62B6-472D-B305-45C0209F3C96}"/>
              </a:ext>
            </a:extLst>
          </p:cNvPr>
          <p:cNvSpPr>
            <a:spLocks noGrp="1" noRot="1" noChangeAspect="1" noChangeArrowheads="1" noTextEdit="1"/>
          </p:cNvSpPr>
          <p:nvPr>
            <p:ph type="sldImg"/>
          </p:nvPr>
        </p:nvSpPr>
        <p:spPr bwMode="auto">
          <a:xfrm>
            <a:off x="452438" y="711200"/>
            <a:ext cx="6100762" cy="3432175"/>
          </a:xfrm>
          <a:prstGeom prst="rect">
            <a:avLst/>
          </a:prstGeom>
          <a:solidFill>
            <a:srgbClr val="FFFFFF"/>
          </a:solidFill>
          <a:ln>
            <a:solidFill>
              <a:srgbClr val="000000"/>
            </a:solidFill>
            <a:miter lim="800000"/>
            <a:headEnd/>
            <a:tailEnd/>
          </a:ln>
        </p:spPr>
      </p:sp>
      <p:sp>
        <p:nvSpPr>
          <p:cNvPr id="644099" name="Rectangle 3">
            <a:extLst>
              <a:ext uri="{FF2B5EF4-FFF2-40B4-BE49-F238E27FC236}">
                <a16:creationId xmlns:a16="http://schemas.microsoft.com/office/drawing/2014/main" id="{BDFBAC60-2BCE-4F40-8624-B40A5815896E}"/>
              </a:ext>
            </a:extLst>
          </p:cNvPr>
          <p:cNvSpPr>
            <a:spLocks noGrp="1" noChangeArrowheads="1"/>
          </p:cNvSpPr>
          <p:nvPr>
            <p:ph type="body" idx="1"/>
          </p:nvPr>
        </p:nvSpPr>
        <p:spPr bwMode="auto">
          <a:xfrm>
            <a:off x="1143000" y="4572000"/>
            <a:ext cx="4876800" cy="4078288"/>
          </a:xfrm>
          <a:prstGeom prst="rect">
            <a:avLst/>
          </a:prstGeom>
          <a:solidFill>
            <a:srgbClr val="FFFFFF"/>
          </a:solidFill>
          <a:ln>
            <a:solidFill>
              <a:srgbClr val="000000"/>
            </a:solidFill>
            <a:miter lim="800000"/>
            <a:headEnd/>
            <a:tailEnd/>
          </a:ln>
        </p:spPr>
        <p:txBody>
          <a:bodyPr/>
          <a:lstStyle/>
          <a:p>
            <a:r>
              <a:rPr lang="es-ES_tradnl" altLang="es-ES">
                <a:cs typeface="Times New Roman" panose="02020603050405020304" pitchFamily="18" charset="0"/>
              </a:rPr>
              <a:t>Se enumeran los principales diagnósticos diferenciales en el paciente con dolor torácico sugestivo de angina o de infarto.</a:t>
            </a:r>
          </a:p>
          <a:p>
            <a:r>
              <a:rPr lang="es-ES_tradnl" altLang="es-ES">
                <a:cs typeface="Times New Roman" panose="02020603050405020304" pitchFamily="18" charset="0"/>
              </a:rPr>
              <a:t>Cuatro grandes grupos (patología cardiovascular, músculo-esquelética, pleuroplulmonar y gastrointestinal) suelen componer el diagnóstico diferencial del dolor torácico y en particular de la angina de pecho. Adicionalmente, los dolor de causa psíquica, a menudo en relación con un síndrome de ansiedad, depresión o somatización, suelen ser en atención primaria los más comunes para considerar en el diagnóstico diferencial. En segundo orden de frecuencia se encuentran los dolores o molestias de origen digestivo (hernia hiatal, espasmo esofágico) a menudo difíciles de filiar con exactitud; por sus características (tipo de dolor, duración, alivio con NTG) son los que motivan más exámenes complementarios adicionales (incluso a veces llegando a la coronariografía) en este contexto.</a:t>
            </a:r>
          </a:p>
          <a:p>
            <a:endParaRPr lang="es-ES_tradnl" altLang="es-ES">
              <a:cs typeface="Times New Roman" panose="02020603050405020304" pitchFamily="18" charset="0"/>
            </a:endParaRPr>
          </a:p>
          <a:p>
            <a:r>
              <a:rPr lang="es-ES_tradnl" altLang="es-ES">
                <a:cs typeface="Times New Roman" panose="02020603050405020304" pitchFamily="18" charset="0"/>
              </a:rPr>
              <a:t>Disección de aorta: si es en paciente previamente HTA puede verse datos de crecimiento/hipertrofia Vizq, si la disección es de aorta torácica afectando al origen de las coronarias pueden aparecer datos de IAM.</a:t>
            </a:r>
          </a:p>
          <a:p>
            <a:endParaRPr lang="es-ES_tradnl" altLang="es-ES">
              <a:cs typeface="Times New Roman" panose="02020603050405020304" pitchFamily="18" charset="0"/>
            </a:endParaRPr>
          </a:p>
          <a:p>
            <a:endParaRPr lang="es-ES" altLang="es-ES">
              <a:cs typeface="Times New Roman" panose="02020603050405020304" pitchFamily="18" charset="0"/>
            </a:endParaRPr>
          </a:p>
        </p:txBody>
      </p:sp>
    </p:spTree>
    <p:extLst>
      <p:ext uri="{BB962C8B-B14F-4D97-AF65-F5344CB8AC3E}">
        <p14:creationId xmlns:p14="http://schemas.microsoft.com/office/powerpoint/2010/main" val="3899501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5FD2FA-986B-4E60-BD09-1F246B563B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8AA047-5BFE-4737-9164-AEBA091FC43D}"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1938" name="Rectangle 2">
            <a:extLst>
              <a:ext uri="{FF2B5EF4-FFF2-40B4-BE49-F238E27FC236}">
                <a16:creationId xmlns:a16="http://schemas.microsoft.com/office/drawing/2014/main" id="{CF02FF8F-6312-4E61-B25A-AD82A4F8D60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51939" name="Rectangle 3">
            <a:extLst>
              <a:ext uri="{FF2B5EF4-FFF2-40B4-BE49-F238E27FC236}">
                <a16:creationId xmlns:a16="http://schemas.microsoft.com/office/drawing/2014/main" id="{8DEB14FF-D005-4698-8EF2-8E8EB82F1F4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s-ES" dirty="0"/>
          </a:p>
        </p:txBody>
      </p:sp>
    </p:spTree>
    <p:extLst>
      <p:ext uri="{BB962C8B-B14F-4D97-AF65-F5344CB8AC3E}">
        <p14:creationId xmlns:p14="http://schemas.microsoft.com/office/powerpoint/2010/main" val="65743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E42778-8881-4BEA-9EFD-2BFE1B37F2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FB5A94-2294-4EB4-8F01-59F2C2D55716}"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3698" name="Rectangle 2">
            <a:extLst>
              <a:ext uri="{FF2B5EF4-FFF2-40B4-BE49-F238E27FC236}">
                <a16:creationId xmlns:a16="http://schemas.microsoft.com/office/drawing/2014/main" id="{D4403E3E-B095-41DF-9EC2-CBF03CF9A01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13699" name="Rectangle 3">
            <a:extLst>
              <a:ext uri="{FF2B5EF4-FFF2-40B4-BE49-F238E27FC236}">
                <a16:creationId xmlns:a16="http://schemas.microsoft.com/office/drawing/2014/main" id="{84B8DD26-7C09-41EE-8D53-79D8A2D53D3D}"/>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923091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1255DB-2700-46F5-986F-CA4C5E668A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61C48-60D0-4939-AE96-08AC0EC4F26F}"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5746" name="Rectangle 2">
            <a:extLst>
              <a:ext uri="{FF2B5EF4-FFF2-40B4-BE49-F238E27FC236}">
                <a16:creationId xmlns:a16="http://schemas.microsoft.com/office/drawing/2014/main" id="{69FF07FE-08A4-418A-86C5-B37BB16CCF4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15747" name="Rectangle 3">
            <a:extLst>
              <a:ext uri="{FF2B5EF4-FFF2-40B4-BE49-F238E27FC236}">
                <a16:creationId xmlns:a16="http://schemas.microsoft.com/office/drawing/2014/main" id="{B673CFEB-020E-4C7B-BD8E-C85C5B658D1B}"/>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325402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D3C85D-2220-487C-ABFC-C463FC0B1A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74436-270F-4BB2-A939-68B446494957}"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7794" name="Rectangle 2">
            <a:extLst>
              <a:ext uri="{FF2B5EF4-FFF2-40B4-BE49-F238E27FC236}">
                <a16:creationId xmlns:a16="http://schemas.microsoft.com/office/drawing/2014/main" id="{11BEF4A0-32F8-47B0-85AF-1F95EC0BD12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17795" name="Rectangle 3">
            <a:extLst>
              <a:ext uri="{FF2B5EF4-FFF2-40B4-BE49-F238E27FC236}">
                <a16:creationId xmlns:a16="http://schemas.microsoft.com/office/drawing/2014/main" id="{7974F259-D5B7-475C-B0D6-08FB0FB4F7FE}"/>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4899034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9056AC-E522-4155-9613-23DDA9E64A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9088B-35F8-496D-8BDC-44DA5C4AB08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42" name="Rectangle 2">
            <a:extLst>
              <a:ext uri="{FF2B5EF4-FFF2-40B4-BE49-F238E27FC236}">
                <a16:creationId xmlns:a16="http://schemas.microsoft.com/office/drawing/2014/main" id="{F2A17821-D058-40C6-B9A5-D5C11F9FBA4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19843" name="Rectangle 3">
            <a:extLst>
              <a:ext uri="{FF2B5EF4-FFF2-40B4-BE49-F238E27FC236}">
                <a16:creationId xmlns:a16="http://schemas.microsoft.com/office/drawing/2014/main" id="{B837F7AB-82F9-4EC8-B6C0-E4CCA3C07B65}"/>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706932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07A6AF-965D-4FDD-975E-75EBF44B78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427F12-52B5-45F9-977D-E7198B72F212}"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1890" name="Rectangle 2">
            <a:extLst>
              <a:ext uri="{FF2B5EF4-FFF2-40B4-BE49-F238E27FC236}">
                <a16:creationId xmlns:a16="http://schemas.microsoft.com/office/drawing/2014/main" id="{B892616A-4BF0-4FFA-8830-E157EFE05FE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21891" name="Rectangle 3">
            <a:extLst>
              <a:ext uri="{FF2B5EF4-FFF2-40B4-BE49-F238E27FC236}">
                <a16:creationId xmlns:a16="http://schemas.microsoft.com/office/drawing/2014/main" id="{EC9DDC0B-B981-4BED-92E4-85F3E6ABCBDC}"/>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814332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3">
            <a:extLst>
              <a:ext uri="{FF2B5EF4-FFF2-40B4-BE49-F238E27FC236}">
                <a16:creationId xmlns:a16="http://schemas.microsoft.com/office/drawing/2014/main" id="{A3466788-D242-D748-902D-07CF7D585B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52D2FE1-A32F-4642-BCBC-1831F727F9CE}" type="slidenum">
              <a:rPr lang="es-ES" altLang="es-ES" sz="1200">
                <a:latin typeface="ITC Officina Sans Book" charset="0"/>
              </a:rPr>
              <a:pPr/>
              <a:t>7</a:t>
            </a:fld>
            <a:endParaRPr lang="es-ES" altLang="es-ES" sz="1200">
              <a:latin typeface="ITC Officina Sans Book" charset="0"/>
            </a:endParaRPr>
          </a:p>
        </p:txBody>
      </p:sp>
      <p:sp>
        <p:nvSpPr>
          <p:cNvPr id="99331" name="Rectangle 2">
            <a:extLst>
              <a:ext uri="{FF2B5EF4-FFF2-40B4-BE49-F238E27FC236}">
                <a16:creationId xmlns:a16="http://schemas.microsoft.com/office/drawing/2014/main" id="{E2F35947-F9D3-8E41-9C53-8BB7B1420FFA}"/>
              </a:ext>
            </a:extLst>
          </p:cNvPr>
          <p:cNvSpPr>
            <a:spLocks noChangeArrowheads="1" noTextEdit="1"/>
          </p:cNvSpPr>
          <p:nvPr>
            <p:ph type="sldImg"/>
          </p:nvPr>
        </p:nvSpPr>
        <p:spPr>
          <a:ln/>
        </p:spPr>
      </p:sp>
      <p:sp>
        <p:nvSpPr>
          <p:cNvPr id="99332" name="Rectangle 3">
            <a:extLst>
              <a:ext uri="{FF2B5EF4-FFF2-40B4-BE49-F238E27FC236}">
                <a16:creationId xmlns:a16="http://schemas.microsoft.com/office/drawing/2014/main" id="{F2BF7D31-A922-A54F-B34F-330086A41A96}"/>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Recordar que el corazón es un órgano tridimensional, funciona en tres dimensiones, por el contrario nosotros cuando valoramos su actividad lo solemos hacer utilizando planos, frontal y/o horizontal, y por tanto sólo vemos su función en dos dimensiones, por lo que deberemos recordar lo que obtenemos es una información parcial, incompleta aunque de mucha utilidad.</a:t>
            </a:r>
          </a:p>
        </p:txBody>
      </p:sp>
    </p:spTree>
    <p:extLst>
      <p:ext uri="{BB962C8B-B14F-4D97-AF65-F5344CB8AC3E}">
        <p14:creationId xmlns:p14="http://schemas.microsoft.com/office/powerpoint/2010/main" val="23025085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9056AC-E522-4155-9613-23DDA9E64A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9088B-35F8-496D-8BDC-44DA5C4AB08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42" name="Rectangle 2">
            <a:extLst>
              <a:ext uri="{FF2B5EF4-FFF2-40B4-BE49-F238E27FC236}">
                <a16:creationId xmlns:a16="http://schemas.microsoft.com/office/drawing/2014/main" id="{F2A17821-D058-40C6-B9A5-D5C11F9FBA4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19843" name="Rectangle 3">
            <a:extLst>
              <a:ext uri="{FF2B5EF4-FFF2-40B4-BE49-F238E27FC236}">
                <a16:creationId xmlns:a16="http://schemas.microsoft.com/office/drawing/2014/main" id="{B837F7AB-82F9-4EC8-B6C0-E4CCA3C07B65}"/>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7234352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9F9A4F-0C97-40FE-B902-63BE644498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DB554E-8C99-4478-B75B-B4E9EA24AE84}"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3938" name="Rectangle 2">
            <a:extLst>
              <a:ext uri="{FF2B5EF4-FFF2-40B4-BE49-F238E27FC236}">
                <a16:creationId xmlns:a16="http://schemas.microsoft.com/office/drawing/2014/main" id="{93E8B43B-AF87-4406-8BF3-52FA2C5C1EB6}"/>
              </a:ext>
            </a:extLst>
          </p:cNvPr>
          <p:cNvSpPr>
            <a:spLocks noGrp="1" noRot="1" noChangeAspect="1" noChangeArrowheads="1" noTextEdit="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423939" name="Rectangle 3">
            <a:extLst>
              <a:ext uri="{FF2B5EF4-FFF2-40B4-BE49-F238E27FC236}">
                <a16:creationId xmlns:a16="http://schemas.microsoft.com/office/drawing/2014/main" id="{BBB6AA11-C300-47B0-A40E-E857C4CF082E}"/>
              </a:ext>
            </a:extLst>
          </p:cNvPr>
          <p:cNvSpPr>
            <a:spLocks noGrp="1"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463157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3635946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FC5F8447-DB34-4CBC-8911-32D4D9FF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5223BC-6D30-4EFB-8260-4C7FE5F9E4EC}" type="slidenum">
              <a:rPr lang="es-ES" altLang="es-ES" sz="1200" smtClean="0"/>
              <a:pPr/>
              <a:t>87</a:t>
            </a:fld>
            <a:endParaRPr lang="es-ES" altLang="es-ES" sz="1200"/>
          </a:p>
        </p:txBody>
      </p:sp>
      <p:sp>
        <p:nvSpPr>
          <p:cNvPr id="286723" name="Rectangle 2">
            <a:extLst>
              <a:ext uri="{FF2B5EF4-FFF2-40B4-BE49-F238E27FC236}">
                <a16:creationId xmlns:a16="http://schemas.microsoft.com/office/drawing/2014/main" id="{1BF0DA96-B56A-4FEE-A57A-48ADC3DFA27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0F48FBC1-3D87-46FB-A145-735DDAE80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p>
        </p:txBody>
      </p:sp>
    </p:spTree>
    <p:extLst>
      <p:ext uri="{BB962C8B-B14F-4D97-AF65-F5344CB8AC3E}">
        <p14:creationId xmlns:p14="http://schemas.microsoft.com/office/powerpoint/2010/main" val="2373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s-ES" altLang="es-ES" dirty="0"/>
              <a:t>BAV de primer grado, BRD, bajo voltaje. No hay alternancia </a:t>
            </a:r>
            <a:r>
              <a:rPr lang="es-ES" altLang="es-ES" dirty="0" err="1"/>
              <a:t>electrica</a:t>
            </a:r>
            <a:endParaRPr lang="es-ES" altLang="es-ES" dirty="0"/>
          </a:p>
        </p:txBody>
      </p:sp>
    </p:spTree>
    <p:extLst>
      <p:ext uri="{BB962C8B-B14F-4D97-AF65-F5344CB8AC3E}">
        <p14:creationId xmlns:p14="http://schemas.microsoft.com/office/powerpoint/2010/main" val="3452220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943DC7-D248-44B7-A2D1-72E4478236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5920F-1928-494A-9042-0DABF85F12B1}" type="slidenum">
              <a:rPr kumimoji="0" lang="es-ES" altLang="es-E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6338" name="Rectangle 2">
            <a:extLst>
              <a:ext uri="{FF2B5EF4-FFF2-40B4-BE49-F238E27FC236}">
                <a16:creationId xmlns:a16="http://schemas.microsoft.com/office/drawing/2014/main" id="{EED20F5F-1C30-4675-80FC-6C489814B9D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26339" name="Rectangle 3">
            <a:extLst>
              <a:ext uri="{FF2B5EF4-FFF2-40B4-BE49-F238E27FC236}">
                <a16:creationId xmlns:a16="http://schemas.microsoft.com/office/drawing/2014/main" id="{458B7DCB-85BC-4DBB-BECA-4BE16F160D29}"/>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2484412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63D457-9FB3-CC4E-8D3B-E54D50DC51E4}"/>
              </a:ext>
            </a:extLst>
          </p:cNvPr>
          <p:cNvSpPr>
            <a:spLocks noGrp="1" noChangeArrowheads="1"/>
          </p:cNvSpPr>
          <p:nvPr>
            <p:ph type="sldNum" sz="quarter" idx="5"/>
          </p:nvPr>
        </p:nvSpPr>
        <p:spPr>
          <a:ln/>
        </p:spPr>
        <p:txBody>
          <a:bodyPr/>
          <a:lstStyle/>
          <a:p>
            <a:fld id="{625DC9C4-E852-C04A-A2AE-35F5E6EC1EDA}" type="slidenum">
              <a:rPr lang="es-ES" altLang="es-ES"/>
              <a:pPr/>
              <a:t>90</a:t>
            </a:fld>
            <a:endParaRPr lang="es-ES" altLang="es-ES"/>
          </a:p>
        </p:txBody>
      </p:sp>
      <p:sp>
        <p:nvSpPr>
          <p:cNvPr id="210946" name="Rectangle 2">
            <a:extLst>
              <a:ext uri="{FF2B5EF4-FFF2-40B4-BE49-F238E27FC236}">
                <a16:creationId xmlns:a16="http://schemas.microsoft.com/office/drawing/2014/main" id="{5B2B2DF2-DBB3-0F4D-B6B0-295E2660DA34}"/>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7" name="Rectangle 3">
            <a:extLst>
              <a:ext uri="{FF2B5EF4-FFF2-40B4-BE49-F238E27FC236}">
                <a16:creationId xmlns:a16="http://schemas.microsoft.com/office/drawing/2014/main" id="{D30C0CD4-26A2-5243-89C5-C6B2A59A4737}"/>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5054258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151072-B4AA-DD4B-96CA-1586786642BB}"/>
              </a:ext>
            </a:extLst>
          </p:cNvPr>
          <p:cNvSpPr>
            <a:spLocks noGrp="1" noChangeArrowheads="1"/>
          </p:cNvSpPr>
          <p:nvPr>
            <p:ph type="sldNum" sz="quarter" idx="5"/>
          </p:nvPr>
        </p:nvSpPr>
        <p:spPr>
          <a:ln/>
        </p:spPr>
        <p:txBody>
          <a:bodyPr/>
          <a:lstStyle/>
          <a:p>
            <a:fld id="{B52C062B-E9E6-EA49-B68D-9F6B95195E76}" type="slidenum">
              <a:rPr lang="es-ES" altLang="es-ES"/>
              <a:pPr/>
              <a:t>91</a:t>
            </a:fld>
            <a:endParaRPr lang="es-ES" altLang="es-ES"/>
          </a:p>
        </p:txBody>
      </p:sp>
      <p:sp>
        <p:nvSpPr>
          <p:cNvPr id="212994" name="Rectangle 2">
            <a:extLst>
              <a:ext uri="{FF2B5EF4-FFF2-40B4-BE49-F238E27FC236}">
                <a16:creationId xmlns:a16="http://schemas.microsoft.com/office/drawing/2014/main" id="{3C2C55DA-8239-B546-9B02-89BE3B82C4F9}"/>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5" name="Rectangle 3">
            <a:extLst>
              <a:ext uri="{FF2B5EF4-FFF2-40B4-BE49-F238E27FC236}">
                <a16:creationId xmlns:a16="http://schemas.microsoft.com/office/drawing/2014/main" id="{956D5068-9F78-E846-8B95-59E6016ADD02}"/>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854388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24EE74-1D2D-894E-8EDF-FBD7CE2FFE68}"/>
              </a:ext>
            </a:extLst>
          </p:cNvPr>
          <p:cNvSpPr>
            <a:spLocks noGrp="1" noChangeArrowheads="1"/>
          </p:cNvSpPr>
          <p:nvPr>
            <p:ph type="sldNum" sz="quarter" idx="5"/>
          </p:nvPr>
        </p:nvSpPr>
        <p:spPr>
          <a:ln/>
        </p:spPr>
        <p:txBody>
          <a:bodyPr/>
          <a:lstStyle/>
          <a:p>
            <a:fld id="{A41F1ADC-D8F9-7948-8902-F9B5A5F22E69}" type="slidenum">
              <a:rPr lang="es-ES" altLang="es-ES"/>
              <a:pPr/>
              <a:t>92</a:t>
            </a:fld>
            <a:endParaRPr lang="es-ES" altLang="es-ES"/>
          </a:p>
        </p:txBody>
      </p:sp>
      <p:sp>
        <p:nvSpPr>
          <p:cNvPr id="215042" name="Rectangle 2">
            <a:extLst>
              <a:ext uri="{FF2B5EF4-FFF2-40B4-BE49-F238E27FC236}">
                <a16:creationId xmlns:a16="http://schemas.microsoft.com/office/drawing/2014/main" id="{17B3DFD1-4CDD-A549-9287-81A92DB4EFD6}"/>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a:extLst>
              <a:ext uri="{FF2B5EF4-FFF2-40B4-BE49-F238E27FC236}">
                <a16:creationId xmlns:a16="http://schemas.microsoft.com/office/drawing/2014/main" id="{3E08115C-286B-E946-B735-E88F333AF1EF}"/>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6165744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7F9A46-34A0-D643-AEC6-DA59B2C9890C}"/>
              </a:ext>
            </a:extLst>
          </p:cNvPr>
          <p:cNvSpPr>
            <a:spLocks noGrp="1" noChangeArrowheads="1"/>
          </p:cNvSpPr>
          <p:nvPr>
            <p:ph type="sldNum" sz="quarter" idx="5"/>
          </p:nvPr>
        </p:nvSpPr>
        <p:spPr>
          <a:ln/>
        </p:spPr>
        <p:txBody>
          <a:bodyPr/>
          <a:lstStyle/>
          <a:p>
            <a:fld id="{D7586DE8-C690-9247-A933-77FECAF93CAD}" type="slidenum">
              <a:rPr lang="es-ES" altLang="es-ES"/>
              <a:pPr/>
              <a:t>93</a:t>
            </a:fld>
            <a:endParaRPr lang="es-ES" altLang="es-ES"/>
          </a:p>
        </p:txBody>
      </p:sp>
      <p:sp>
        <p:nvSpPr>
          <p:cNvPr id="217090" name="Rectangle 2">
            <a:extLst>
              <a:ext uri="{FF2B5EF4-FFF2-40B4-BE49-F238E27FC236}">
                <a16:creationId xmlns:a16="http://schemas.microsoft.com/office/drawing/2014/main" id="{A6E72731-0E09-0647-9831-A5FA875B1E75}"/>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a:extLst>
              <a:ext uri="{FF2B5EF4-FFF2-40B4-BE49-F238E27FC236}">
                <a16:creationId xmlns:a16="http://schemas.microsoft.com/office/drawing/2014/main" id="{78DFC443-A1B6-8943-A4D6-853FC702AAD2}"/>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11610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18E11392-959B-2F46-B2BD-2C173A542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B220284D-5443-B945-9B8B-D2135CAE592F}" type="slidenum">
              <a:rPr lang="es-ES" altLang="es-ES" sz="1200">
                <a:latin typeface="ITC Officina Sans Book" charset="0"/>
              </a:rPr>
              <a:pPr/>
              <a:t>8</a:t>
            </a:fld>
            <a:endParaRPr lang="es-ES" altLang="es-ES" sz="1200">
              <a:latin typeface="ITC Officina Sans Book" charset="0"/>
            </a:endParaRPr>
          </a:p>
        </p:txBody>
      </p:sp>
      <p:sp>
        <p:nvSpPr>
          <p:cNvPr id="100355" name="Rectangle 1026">
            <a:extLst>
              <a:ext uri="{FF2B5EF4-FFF2-40B4-BE49-F238E27FC236}">
                <a16:creationId xmlns:a16="http://schemas.microsoft.com/office/drawing/2014/main" id="{7D4DDC35-D1B1-7E42-9664-8F3BB88BD67E}"/>
              </a:ext>
            </a:extLst>
          </p:cNvPr>
          <p:cNvSpPr>
            <a:spLocks noChangeArrowheads="1" noTextEdit="1"/>
          </p:cNvSpPr>
          <p:nvPr>
            <p:ph type="sldImg"/>
          </p:nvPr>
        </p:nvSpPr>
        <p:spPr>
          <a:ln/>
        </p:spPr>
      </p:sp>
      <p:sp>
        <p:nvSpPr>
          <p:cNvPr id="100356" name="Rectangle 1027">
            <a:extLst>
              <a:ext uri="{FF2B5EF4-FFF2-40B4-BE49-F238E27FC236}">
                <a16:creationId xmlns:a16="http://schemas.microsoft.com/office/drawing/2014/main" id="{2192B283-5F01-1C4A-B57A-04470E960360}"/>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Estas son las derivaciones en el plano frontal.</a:t>
            </a:r>
          </a:p>
          <a:p>
            <a:pPr eaLnBrk="1" hangingPunct="1"/>
            <a:r>
              <a:rPr lang="es-ES_tradnl" altLang="es-ES"/>
              <a:t>I, II y III son las bipolares (recogen la actividad eléctrica entre dos puntos)</a:t>
            </a:r>
          </a:p>
          <a:p>
            <a:pPr eaLnBrk="1" hangingPunct="1"/>
            <a:r>
              <a:rPr lang="es-ES_tradnl" altLang="es-ES"/>
              <a:t>Y aVR, aVL y aVF son las monopolares (van de un punto eléctrico cero a las extremidades)</a:t>
            </a:r>
          </a:p>
          <a:p>
            <a:pPr eaLnBrk="1" hangingPunct="1"/>
            <a:r>
              <a:rPr lang="es-ES_tradnl" altLang="es-ES"/>
              <a:t>La figura de III está mal, la flecha apunta en dirección contraria.</a:t>
            </a:r>
          </a:p>
        </p:txBody>
      </p:sp>
    </p:spTree>
    <p:extLst>
      <p:ext uri="{BB962C8B-B14F-4D97-AF65-F5344CB8AC3E}">
        <p14:creationId xmlns:p14="http://schemas.microsoft.com/office/powerpoint/2010/main" val="27275532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A7DC3F-BECB-D847-893C-B8F4CE65325D}"/>
              </a:ext>
            </a:extLst>
          </p:cNvPr>
          <p:cNvSpPr>
            <a:spLocks noGrp="1" noChangeArrowheads="1"/>
          </p:cNvSpPr>
          <p:nvPr>
            <p:ph type="sldNum" sz="quarter" idx="5"/>
          </p:nvPr>
        </p:nvSpPr>
        <p:spPr>
          <a:ln/>
        </p:spPr>
        <p:txBody>
          <a:bodyPr/>
          <a:lstStyle/>
          <a:p>
            <a:fld id="{E1A5F5C8-F622-A542-BEEB-6CE76ACF9353}" type="slidenum">
              <a:rPr lang="es-ES" altLang="es-ES"/>
              <a:pPr/>
              <a:t>94</a:t>
            </a:fld>
            <a:endParaRPr lang="es-ES" altLang="es-ES"/>
          </a:p>
        </p:txBody>
      </p:sp>
      <p:sp>
        <p:nvSpPr>
          <p:cNvPr id="219138" name="Rectangle 2">
            <a:extLst>
              <a:ext uri="{FF2B5EF4-FFF2-40B4-BE49-F238E27FC236}">
                <a16:creationId xmlns:a16="http://schemas.microsoft.com/office/drawing/2014/main" id="{E9D3C98A-4728-334B-A2A1-F43A77C9E0F2}"/>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9" name="Rectangle 3">
            <a:extLst>
              <a:ext uri="{FF2B5EF4-FFF2-40B4-BE49-F238E27FC236}">
                <a16:creationId xmlns:a16="http://schemas.microsoft.com/office/drawing/2014/main" id="{1F8B9F05-45B3-0F4D-8C69-53571252EEAB}"/>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8841526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C32B1A-45C3-3F4E-B402-4443D6A39ADF}"/>
              </a:ext>
            </a:extLst>
          </p:cNvPr>
          <p:cNvSpPr>
            <a:spLocks noGrp="1" noChangeArrowheads="1"/>
          </p:cNvSpPr>
          <p:nvPr>
            <p:ph type="sldNum" sz="quarter" idx="5"/>
          </p:nvPr>
        </p:nvSpPr>
        <p:spPr>
          <a:ln/>
        </p:spPr>
        <p:txBody>
          <a:bodyPr/>
          <a:lstStyle/>
          <a:p>
            <a:fld id="{12E204F4-1CF6-564E-9779-C7A341107C4B}" type="slidenum">
              <a:rPr lang="es-ES" altLang="es-ES"/>
              <a:pPr/>
              <a:t>95</a:t>
            </a:fld>
            <a:endParaRPr lang="es-ES" altLang="es-ES"/>
          </a:p>
        </p:txBody>
      </p:sp>
      <p:sp>
        <p:nvSpPr>
          <p:cNvPr id="221186" name="Rectangle 2">
            <a:extLst>
              <a:ext uri="{FF2B5EF4-FFF2-40B4-BE49-F238E27FC236}">
                <a16:creationId xmlns:a16="http://schemas.microsoft.com/office/drawing/2014/main" id="{99251EFE-4AB9-4B40-96FD-78D915EA5EF1}"/>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7" name="Rectangle 3">
            <a:extLst>
              <a:ext uri="{FF2B5EF4-FFF2-40B4-BE49-F238E27FC236}">
                <a16:creationId xmlns:a16="http://schemas.microsoft.com/office/drawing/2014/main" id="{8F2761A6-CF1D-4F41-A8B0-9AE7D343DFBE}"/>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1060011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4B0A50-1BE1-7849-8FCD-BF84A5531A87}"/>
              </a:ext>
            </a:extLst>
          </p:cNvPr>
          <p:cNvSpPr>
            <a:spLocks noGrp="1" noChangeArrowheads="1"/>
          </p:cNvSpPr>
          <p:nvPr>
            <p:ph type="sldNum" sz="quarter" idx="5"/>
          </p:nvPr>
        </p:nvSpPr>
        <p:spPr>
          <a:ln/>
        </p:spPr>
        <p:txBody>
          <a:bodyPr/>
          <a:lstStyle/>
          <a:p>
            <a:fld id="{27643F93-5268-384D-A67B-C06461774560}" type="slidenum">
              <a:rPr lang="es-ES" altLang="es-ES"/>
              <a:pPr/>
              <a:t>96</a:t>
            </a:fld>
            <a:endParaRPr lang="es-ES" altLang="es-ES"/>
          </a:p>
        </p:txBody>
      </p:sp>
      <p:sp>
        <p:nvSpPr>
          <p:cNvPr id="223234" name="Rectangle 2">
            <a:extLst>
              <a:ext uri="{FF2B5EF4-FFF2-40B4-BE49-F238E27FC236}">
                <a16:creationId xmlns:a16="http://schemas.microsoft.com/office/drawing/2014/main" id="{EFB6C58F-0605-FA4C-9AB8-BB824A7D8275}"/>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a:extLst>
              <a:ext uri="{FF2B5EF4-FFF2-40B4-BE49-F238E27FC236}">
                <a16:creationId xmlns:a16="http://schemas.microsoft.com/office/drawing/2014/main" id="{27E58506-4299-A64D-9444-5A4E69BB919D}"/>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880358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B1AF81-9451-2941-A9EA-2955E01C1586}"/>
              </a:ext>
            </a:extLst>
          </p:cNvPr>
          <p:cNvSpPr>
            <a:spLocks noGrp="1" noChangeArrowheads="1"/>
          </p:cNvSpPr>
          <p:nvPr>
            <p:ph type="sldNum" sz="quarter" idx="5"/>
          </p:nvPr>
        </p:nvSpPr>
        <p:spPr>
          <a:ln/>
        </p:spPr>
        <p:txBody>
          <a:bodyPr/>
          <a:lstStyle/>
          <a:p>
            <a:fld id="{50E4B950-2509-6746-8C23-BEC23B96E751}" type="slidenum">
              <a:rPr lang="es-ES" altLang="es-ES"/>
              <a:pPr/>
              <a:t>97</a:t>
            </a:fld>
            <a:endParaRPr lang="es-ES" altLang="es-ES"/>
          </a:p>
        </p:txBody>
      </p:sp>
      <p:sp>
        <p:nvSpPr>
          <p:cNvPr id="225282" name="Rectangle 2">
            <a:extLst>
              <a:ext uri="{FF2B5EF4-FFF2-40B4-BE49-F238E27FC236}">
                <a16:creationId xmlns:a16="http://schemas.microsoft.com/office/drawing/2014/main" id="{165588B7-192A-A842-B270-E1E6537820AB}"/>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25283" name="Rectangle 3">
            <a:extLst>
              <a:ext uri="{FF2B5EF4-FFF2-40B4-BE49-F238E27FC236}">
                <a16:creationId xmlns:a16="http://schemas.microsoft.com/office/drawing/2014/main" id="{62AE6250-752C-BD49-A848-79BECF9C79BA}"/>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314386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D5E066-5580-3849-8604-562BB0508D46}"/>
              </a:ext>
            </a:extLst>
          </p:cNvPr>
          <p:cNvSpPr>
            <a:spLocks noGrp="1" noChangeArrowheads="1"/>
          </p:cNvSpPr>
          <p:nvPr>
            <p:ph type="sldNum" sz="quarter" idx="5"/>
          </p:nvPr>
        </p:nvSpPr>
        <p:spPr>
          <a:ln/>
        </p:spPr>
        <p:txBody>
          <a:bodyPr/>
          <a:lstStyle/>
          <a:p>
            <a:fld id="{C959F5BE-A322-0941-8319-8ACC4BD4FBB9}" type="slidenum">
              <a:rPr lang="es-ES" altLang="es-ES"/>
              <a:pPr/>
              <a:t>98</a:t>
            </a:fld>
            <a:endParaRPr lang="es-ES" altLang="es-ES"/>
          </a:p>
        </p:txBody>
      </p:sp>
      <p:sp>
        <p:nvSpPr>
          <p:cNvPr id="227330" name="Rectangle 2">
            <a:extLst>
              <a:ext uri="{FF2B5EF4-FFF2-40B4-BE49-F238E27FC236}">
                <a16:creationId xmlns:a16="http://schemas.microsoft.com/office/drawing/2014/main" id="{1512073E-3099-7B47-9C08-9F11B9881430}"/>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27331" name="Rectangle 3">
            <a:extLst>
              <a:ext uri="{FF2B5EF4-FFF2-40B4-BE49-F238E27FC236}">
                <a16:creationId xmlns:a16="http://schemas.microsoft.com/office/drawing/2014/main" id="{9AD4A764-1FA6-4844-BD59-ED70B10FBEE1}"/>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9310673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32036C-F932-0449-8888-BCD01E9DC780}"/>
              </a:ext>
            </a:extLst>
          </p:cNvPr>
          <p:cNvSpPr>
            <a:spLocks noGrp="1" noChangeArrowheads="1"/>
          </p:cNvSpPr>
          <p:nvPr>
            <p:ph type="sldNum" sz="quarter" idx="5"/>
          </p:nvPr>
        </p:nvSpPr>
        <p:spPr>
          <a:ln/>
        </p:spPr>
        <p:txBody>
          <a:bodyPr/>
          <a:lstStyle/>
          <a:p>
            <a:fld id="{1CC43C37-6D73-8F42-B4BB-913D94F13D3E}" type="slidenum">
              <a:rPr lang="es-ES" altLang="es-ES"/>
              <a:pPr/>
              <a:t>99</a:t>
            </a:fld>
            <a:endParaRPr lang="es-ES" altLang="es-ES"/>
          </a:p>
        </p:txBody>
      </p:sp>
      <p:sp>
        <p:nvSpPr>
          <p:cNvPr id="229378" name="Rectangle 2">
            <a:extLst>
              <a:ext uri="{FF2B5EF4-FFF2-40B4-BE49-F238E27FC236}">
                <a16:creationId xmlns:a16="http://schemas.microsoft.com/office/drawing/2014/main" id="{1AC1ABDC-B92D-C44C-A052-B914178717CD}"/>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29379" name="Rectangle 3">
            <a:extLst>
              <a:ext uri="{FF2B5EF4-FFF2-40B4-BE49-F238E27FC236}">
                <a16:creationId xmlns:a16="http://schemas.microsoft.com/office/drawing/2014/main" id="{F4D0D181-68F4-7E44-A6D1-9D0440DCE0B5}"/>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26919160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C92DAF-156A-0147-B6AD-47B1692774B2}"/>
              </a:ext>
            </a:extLst>
          </p:cNvPr>
          <p:cNvSpPr>
            <a:spLocks noGrp="1" noChangeArrowheads="1"/>
          </p:cNvSpPr>
          <p:nvPr>
            <p:ph type="sldNum" sz="quarter" idx="5"/>
          </p:nvPr>
        </p:nvSpPr>
        <p:spPr>
          <a:ln/>
        </p:spPr>
        <p:txBody>
          <a:bodyPr/>
          <a:lstStyle/>
          <a:p>
            <a:fld id="{5F6A60C6-576E-8A4E-8F1C-7D28EE8A216B}" type="slidenum">
              <a:rPr lang="es-ES" altLang="es-ES"/>
              <a:pPr/>
              <a:t>100</a:t>
            </a:fld>
            <a:endParaRPr lang="es-ES" altLang="es-ES"/>
          </a:p>
        </p:txBody>
      </p:sp>
      <p:sp>
        <p:nvSpPr>
          <p:cNvPr id="268290" name="Rectangle 2">
            <a:extLst>
              <a:ext uri="{FF2B5EF4-FFF2-40B4-BE49-F238E27FC236}">
                <a16:creationId xmlns:a16="http://schemas.microsoft.com/office/drawing/2014/main" id="{A5921EA8-7B54-B14C-8669-007C66EF3E8A}"/>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8291" name="Rectangle 3">
            <a:extLst>
              <a:ext uri="{FF2B5EF4-FFF2-40B4-BE49-F238E27FC236}">
                <a16:creationId xmlns:a16="http://schemas.microsoft.com/office/drawing/2014/main" id="{1A76D82E-307A-1943-AEA2-4F2D87F0F5CE}"/>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4437035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0473E6-6733-6B4C-87D3-605A76464154}"/>
              </a:ext>
            </a:extLst>
          </p:cNvPr>
          <p:cNvSpPr>
            <a:spLocks noGrp="1" noChangeArrowheads="1"/>
          </p:cNvSpPr>
          <p:nvPr>
            <p:ph type="sldNum" sz="quarter" idx="5"/>
          </p:nvPr>
        </p:nvSpPr>
        <p:spPr>
          <a:ln/>
        </p:spPr>
        <p:txBody>
          <a:bodyPr/>
          <a:lstStyle/>
          <a:p>
            <a:fld id="{50FC6ACD-FE04-9346-A433-EBC9B420D7AB}" type="slidenum">
              <a:rPr lang="es-ES" altLang="es-ES"/>
              <a:pPr/>
              <a:t>101</a:t>
            </a:fld>
            <a:endParaRPr lang="es-ES" altLang="es-ES"/>
          </a:p>
        </p:txBody>
      </p:sp>
      <p:sp>
        <p:nvSpPr>
          <p:cNvPr id="270338" name="Rectangle 2">
            <a:extLst>
              <a:ext uri="{FF2B5EF4-FFF2-40B4-BE49-F238E27FC236}">
                <a16:creationId xmlns:a16="http://schemas.microsoft.com/office/drawing/2014/main" id="{0EC7DD7D-4A33-5641-88A7-C070E025B09D}"/>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0339" name="Rectangle 3">
            <a:extLst>
              <a:ext uri="{FF2B5EF4-FFF2-40B4-BE49-F238E27FC236}">
                <a16:creationId xmlns:a16="http://schemas.microsoft.com/office/drawing/2014/main" id="{6DCDD7C9-0B00-2C4F-A78A-BD97133E9444}"/>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8635572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7E00E8-8A5B-7F4E-AB2D-054D2BB676B3}"/>
              </a:ext>
            </a:extLst>
          </p:cNvPr>
          <p:cNvSpPr>
            <a:spLocks noGrp="1" noChangeArrowheads="1"/>
          </p:cNvSpPr>
          <p:nvPr>
            <p:ph type="sldNum" sz="quarter" idx="5"/>
          </p:nvPr>
        </p:nvSpPr>
        <p:spPr>
          <a:ln/>
        </p:spPr>
        <p:txBody>
          <a:bodyPr/>
          <a:lstStyle/>
          <a:p>
            <a:fld id="{0840368B-3F2D-7B45-AAD9-5E6C106090A2}" type="slidenum">
              <a:rPr lang="es-ES" altLang="es-ES"/>
              <a:pPr/>
              <a:t>102</a:t>
            </a:fld>
            <a:endParaRPr lang="es-ES" altLang="es-ES"/>
          </a:p>
        </p:txBody>
      </p:sp>
      <p:sp>
        <p:nvSpPr>
          <p:cNvPr id="272386" name="Rectangle 2">
            <a:extLst>
              <a:ext uri="{FF2B5EF4-FFF2-40B4-BE49-F238E27FC236}">
                <a16:creationId xmlns:a16="http://schemas.microsoft.com/office/drawing/2014/main" id="{E9605792-4318-874E-AE3E-25D9923B9C6B}"/>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2387" name="Rectangle 3">
            <a:extLst>
              <a:ext uri="{FF2B5EF4-FFF2-40B4-BE49-F238E27FC236}">
                <a16:creationId xmlns:a16="http://schemas.microsoft.com/office/drawing/2014/main" id="{2513E8EA-946A-EB4E-9BC3-8FCB9D5F1037}"/>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4807706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CADE2A-5FBB-F945-92CB-B31457D33888}"/>
              </a:ext>
            </a:extLst>
          </p:cNvPr>
          <p:cNvSpPr>
            <a:spLocks noGrp="1" noChangeArrowheads="1"/>
          </p:cNvSpPr>
          <p:nvPr>
            <p:ph type="sldNum" sz="quarter" idx="5"/>
          </p:nvPr>
        </p:nvSpPr>
        <p:spPr>
          <a:ln/>
        </p:spPr>
        <p:txBody>
          <a:bodyPr/>
          <a:lstStyle/>
          <a:p>
            <a:fld id="{BCA180CA-F20F-9840-AB18-AFAFC74B881F}" type="slidenum">
              <a:rPr lang="es-ES" altLang="es-ES"/>
              <a:pPr/>
              <a:t>103</a:t>
            </a:fld>
            <a:endParaRPr lang="es-ES" altLang="es-ES"/>
          </a:p>
        </p:txBody>
      </p:sp>
      <p:sp>
        <p:nvSpPr>
          <p:cNvPr id="274434" name="Rectangle 2">
            <a:extLst>
              <a:ext uri="{FF2B5EF4-FFF2-40B4-BE49-F238E27FC236}">
                <a16:creationId xmlns:a16="http://schemas.microsoft.com/office/drawing/2014/main" id="{E1AD3E1B-E835-3C46-8592-216C1C2B7C53}"/>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4435" name="Rectangle 3">
            <a:extLst>
              <a:ext uri="{FF2B5EF4-FFF2-40B4-BE49-F238E27FC236}">
                <a16:creationId xmlns:a16="http://schemas.microsoft.com/office/drawing/2014/main" id="{16D4DE88-EE86-D049-B850-AF6E5144BB04}"/>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416500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3">
            <a:extLst>
              <a:ext uri="{FF2B5EF4-FFF2-40B4-BE49-F238E27FC236}">
                <a16:creationId xmlns:a16="http://schemas.microsoft.com/office/drawing/2014/main" id="{65B1CEF3-DBFF-3544-AC79-FBBC999F1C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FCFADDD0-2B3C-8A4E-B6AB-D6330F8ECCAE}" type="slidenum">
              <a:rPr lang="es-ES" altLang="es-ES" sz="1200">
                <a:latin typeface="ITC Officina Sans Book" charset="0"/>
              </a:rPr>
              <a:pPr/>
              <a:t>9</a:t>
            </a:fld>
            <a:endParaRPr lang="es-ES" altLang="es-ES" sz="1200">
              <a:latin typeface="ITC Officina Sans Book" charset="0"/>
            </a:endParaRPr>
          </a:p>
        </p:txBody>
      </p:sp>
      <p:sp>
        <p:nvSpPr>
          <p:cNvPr id="101379" name="Rectangle 2">
            <a:extLst>
              <a:ext uri="{FF2B5EF4-FFF2-40B4-BE49-F238E27FC236}">
                <a16:creationId xmlns:a16="http://schemas.microsoft.com/office/drawing/2014/main" id="{F00B605C-3163-4348-ABC8-E27A2D904C95}"/>
              </a:ext>
            </a:extLst>
          </p:cNvPr>
          <p:cNvSpPr>
            <a:spLocks noChangeArrowheads="1" noTextEdit="1"/>
          </p:cNvSpPr>
          <p:nvPr>
            <p:ph type="sldImg"/>
          </p:nvPr>
        </p:nvSpPr>
        <p:spPr>
          <a:ln/>
        </p:spPr>
      </p:sp>
      <p:sp>
        <p:nvSpPr>
          <p:cNvPr id="101380" name="Rectangle 3">
            <a:extLst>
              <a:ext uri="{FF2B5EF4-FFF2-40B4-BE49-F238E27FC236}">
                <a16:creationId xmlns:a16="http://schemas.microsoft.com/office/drawing/2014/main" id="{A19C78C4-B54B-1540-A9B0-5A13075F9FC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Las derivaciones del plano horizontal</a:t>
            </a:r>
          </a:p>
          <a:p>
            <a:pPr eaLnBrk="1" hangingPunct="1"/>
            <a:r>
              <a:rPr lang="es-ES_tradnl" altLang="es-ES"/>
              <a:t>También se podrían utilizar V3R, V4R, V5R y V6R, empleadas para valorar los fenómenos eléctricos del ventrículo derecho.</a:t>
            </a:r>
          </a:p>
          <a:p>
            <a:pPr eaLnBrk="1" hangingPunct="1"/>
            <a:r>
              <a:rPr lang="es-ES_tradnl" altLang="es-ES"/>
              <a:t>También V7, V8 y V9 para cara posterior</a:t>
            </a:r>
          </a:p>
          <a:p>
            <a:pPr eaLnBrk="1" hangingPunct="1"/>
            <a:r>
              <a:rPr lang="es-ES_tradnl" altLang="es-ES" b="1"/>
              <a:t>Buscar imagen de las derivaciones V7-9 y VR</a:t>
            </a:r>
          </a:p>
        </p:txBody>
      </p:sp>
    </p:spTree>
    <p:extLst>
      <p:ext uri="{BB962C8B-B14F-4D97-AF65-F5344CB8AC3E}">
        <p14:creationId xmlns:p14="http://schemas.microsoft.com/office/powerpoint/2010/main" val="37939436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E7F25A-FD29-2F44-A7C8-8A75883C4A10}"/>
              </a:ext>
            </a:extLst>
          </p:cNvPr>
          <p:cNvSpPr>
            <a:spLocks noGrp="1" noChangeArrowheads="1"/>
          </p:cNvSpPr>
          <p:nvPr>
            <p:ph type="sldNum" sz="quarter" idx="5"/>
          </p:nvPr>
        </p:nvSpPr>
        <p:spPr>
          <a:ln/>
        </p:spPr>
        <p:txBody>
          <a:bodyPr/>
          <a:lstStyle/>
          <a:p>
            <a:fld id="{8D72B791-5074-0549-ADFA-CC9123DE6ECA}" type="slidenum">
              <a:rPr lang="es-ES" altLang="es-ES"/>
              <a:pPr/>
              <a:t>104</a:t>
            </a:fld>
            <a:endParaRPr lang="es-ES" altLang="es-ES"/>
          </a:p>
        </p:txBody>
      </p:sp>
      <p:sp>
        <p:nvSpPr>
          <p:cNvPr id="276482" name="Rectangle 2">
            <a:extLst>
              <a:ext uri="{FF2B5EF4-FFF2-40B4-BE49-F238E27FC236}">
                <a16:creationId xmlns:a16="http://schemas.microsoft.com/office/drawing/2014/main" id="{51FA8124-01D2-E944-A915-D48DC3692D8A}"/>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483" name="Rectangle 3">
            <a:extLst>
              <a:ext uri="{FF2B5EF4-FFF2-40B4-BE49-F238E27FC236}">
                <a16:creationId xmlns:a16="http://schemas.microsoft.com/office/drawing/2014/main" id="{05D2756C-0BFD-3C45-B573-F7F9745F4ADD}"/>
              </a:ext>
            </a:extLst>
          </p:cNvPr>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7400973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8979D8-3EFF-794B-8E38-B8EC251BFFAD}"/>
              </a:ext>
            </a:extLst>
          </p:cNvPr>
          <p:cNvSpPr>
            <a:spLocks noGrp="1" noChangeArrowheads="1"/>
          </p:cNvSpPr>
          <p:nvPr>
            <p:ph type="sldNum" sz="quarter" idx="5"/>
          </p:nvPr>
        </p:nvSpPr>
        <p:spPr>
          <a:ln/>
        </p:spPr>
        <p:txBody>
          <a:bodyPr/>
          <a:lstStyle/>
          <a:p>
            <a:fld id="{64DB2CEE-1619-C24E-B107-748284C80686}" type="slidenum">
              <a:rPr lang="es-ES" altLang="es-ES"/>
              <a:pPr/>
              <a:t>105</a:t>
            </a:fld>
            <a:endParaRPr lang="es-ES" altLang="es-ES"/>
          </a:p>
        </p:txBody>
      </p:sp>
      <p:sp>
        <p:nvSpPr>
          <p:cNvPr id="278530" name="Rectangle 2">
            <a:extLst>
              <a:ext uri="{FF2B5EF4-FFF2-40B4-BE49-F238E27FC236}">
                <a16:creationId xmlns:a16="http://schemas.microsoft.com/office/drawing/2014/main" id="{C244261F-5F85-ED45-A1C3-7DA32D993707}"/>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78531" name="Rectangle 3">
            <a:extLst>
              <a:ext uri="{FF2B5EF4-FFF2-40B4-BE49-F238E27FC236}">
                <a16:creationId xmlns:a16="http://schemas.microsoft.com/office/drawing/2014/main" id="{E42FA6B5-4C49-BA4F-9F48-185B9CE5C680}"/>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516264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1EED0D-8673-3941-B2D7-642EEAE34563}"/>
              </a:ext>
            </a:extLst>
          </p:cNvPr>
          <p:cNvSpPr>
            <a:spLocks noGrp="1" noChangeArrowheads="1"/>
          </p:cNvSpPr>
          <p:nvPr>
            <p:ph type="sldNum" sz="quarter" idx="5"/>
          </p:nvPr>
        </p:nvSpPr>
        <p:spPr>
          <a:ln/>
        </p:spPr>
        <p:txBody>
          <a:bodyPr/>
          <a:lstStyle/>
          <a:p>
            <a:fld id="{C3170282-7E03-A145-B80D-A344C0EC6C46}" type="slidenum">
              <a:rPr lang="es-ES" altLang="es-ES"/>
              <a:pPr/>
              <a:t>106</a:t>
            </a:fld>
            <a:endParaRPr lang="es-ES" altLang="es-ES"/>
          </a:p>
        </p:txBody>
      </p:sp>
      <p:sp>
        <p:nvSpPr>
          <p:cNvPr id="282626" name="Rectangle 2">
            <a:extLst>
              <a:ext uri="{FF2B5EF4-FFF2-40B4-BE49-F238E27FC236}">
                <a16:creationId xmlns:a16="http://schemas.microsoft.com/office/drawing/2014/main" id="{B2B9004C-9D2D-0B41-9EAA-574F6A416C4A}"/>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82627" name="Rectangle 3">
            <a:extLst>
              <a:ext uri="{FF2B5EF4-FFF2-40B4-BE49-F238E27FC236}">
                <a16:creationId xmlns:a16="http://schemas.microsoft.com/office/drawing/2014/main" id="{A16C894A-A71E-A04C-BAC3-ED984AB33749}"/>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1364537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5275A2-5311-8546-9632-C719866F08DD}"/>
              </a:ext>
            </a:extLst>
          </p:cNvPr>
          <p:cNvSpPr>
            <a:spLocks noGrp="1" noChangeArrowheads="1"/>
          </p:cNvSpPr>
          <p:nvPr>
            <p:ph type="sldNum" sz="quarter" idx="5"/>
          </p:nvPr>
        </p:nvSpPr>
        <p:spPr>
          <a:ln/>
        </p:spPr>
        <p:txBody>
          <a:bodyPr/>
          <a:lstStyle/>
          <a:p>
            <a:fld id="{0A4A5ECE-70E2-C847-9AB5-99EAD89A1FA5}" type="slidenum">
              <a:rPr lang="es-ES" altLang="es-ES"/>
              <a:pPr/>
              <a:t>107</a:t>
            </a:fld>
            <a:endParaRPr lang="es-ES" altLang="es-ES"/>
          </a:p>
        </p:txBody>
      </p:sp>
      <p:sp>
        <p:nvSpPr>
          <p:cNvPr id="280578" name="Rectangle 2">
            <a:extLst>
              <a:ext uri="{FF2B5EF4-FFF2-40B4-BE49-F238E27FC236}">
                <a16:creationId xmlns:a16="http://schemas.microsoft.com/office/drawing/2014/main" id="{D70BB3E8-86DE-6645-838D-410144F99295}"/>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80579" name="Rectangle 3">
            <a:extLst>
              <a:ext uri="{FF2B5EF4-FFF2-40B4-BE49-F238E27FC236}">
                <a16:creationId xmlns:a16="http://schemas.microsoft.com/office/drawing/2014/main" id="{2E0E84E3-74CE-4646-B0E5-856ABDC10870}"/>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6361192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1A8DF1-7A7B-FA48-AB3D-C1F987F2AE0E}"/>
              </a:ext>
            </a:extLst>
          </p:cNvPr>
          <p:cNvSpPr>
            <a:spLocks noGrp="1" noChangeArrowheads="1"/>
          </p:cNvSpPr>
          <p:nvPr>
            <p:ph type="sldNum" sz="quarter" idx="5"/>
          </p:nvPr>
        </p:nvSpPr>
        <p:spPr>
          <a:ln/>
        </p:spPr>
        <p:txBody>
          <a:bodyPr/>
          <a:lstStyle/>
          <a:p>
            <a:fld id="{09A0A888-46CF-6D4F-8FE2-E0E0AC9262A3}" type="slidenum">
              <a:rPr lang="es-ES" altLang="es-ES"/>
              <a:pPr/>
              <a:t>108</a:t>
            </a:fld>
            <a:endParaRPr lang="es-ES" altLang="es-ES"/>
          </a:p>
        </p:txBody>
      </p:sp>
      <p:sp>
        <p:nvSpPr>
          <p:cNvPr id="284674" name="Rectangle 2">
            <a:extLst>
              <a:ext uri="{FF2B5EF4-FFF2-40B4-BE49-F238E27FC236}">
                <a16:creationId xmlns:a16="http://schemas.microsoft.com/office/drawing/2014/main" id="{4ADD8E73-94C7-264A-A257-B8B52CA1B560}"/>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84675" name="Rectangle 3">
            <a:extLst>
              <a:ext uri="{FF2B5EF4-FFF2-40B4-BE49-F238E27FC236}">
                <a16:creationId xmlns:a16="http://schemas.microsoft.com/office/drawing/2014/main" id="{79A8F2D8-CC28-0C4C-8777-22C122EB8B08}"/>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41019649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964751-6D24-4847-BFAE-0E34AFDB6E08}"/>
              </a:ext>
            </a:extLst>
          </p:cNvPr>
          <p:cNvSpPr>
            <a:spLocks noGrp="1" noChangeArrowheads="1"/>
          </p:cNvSpPr>
          <p:nvPr>
            <p:ph type="sldNum" sz="quarter" idx="5"/>
          </p:nvPr>
        </p:nvSpPr>
        <p:spPr>
          <a:ln/>
        </p:spPr>
        <p:txBody>
          <a:bodyPr/>
          <a:lstStyle/>
          <a:p>
            <a:fld id="{E61BC2D0-140B-8141-9E11-623F127EA787}" type="slidenum">
              <a:rPr lang="es-ES" altLang="es-ES"/>
              <a:pPr/>
              <a:t>109</a:t>
            </a:fld>
            <a:endParaRPr lang="es-ES" altLang="es-ES"/>
          </a:p>
        </p:txBody>
      </p:sp>
      <p:sp>
        <p:nvSpPr>
          <p:cNvPr id="286722" name="Rectangle 2">
            <a:extLst>
              <a:ext uri="{FF2B5EF4-FFF2-40B4-BE49-F238E27FC236}">
                <a16:creationId xmlns:a16="http://schemas.microsoft.com/office/drawing/2014/main" id="{42488133-C553-7A4E-B14B-3E7777EE679F}"/>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86723" name="Rectangle 3">
            <a:extLst>
              <a:ext uri="{FF2B5EF4-FFF2-40B4-BE49-F238E27FC236}">
                <a16:creationId xmlns:a16="http://schemas.microsoft.com/office/drawing/2014/main" id="{9D0CF30D-A741-E448-BD48-04BB325CCF82}"/>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2335228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BA3D55-D881-C548-B5F0-899AF6DCAAEA}"/>
              </a:ext>
            </a:extLst>
          </p:cNvPr>
          <p:cNvSpPr>
            <a:spLocks noGrp="1" noChangeArrowheads="1"/>
          </p:cNvSpPr>
          <p:nvPr>
            <p:ph type="sldNum" sz="quarter" idx="5"/>
          </p:nvPr>
        </p:nvSpPr>
        <p:spPr>
          <a:ln/>
        </p:spPr>
        <p:txBody>
          <a:bodyPr/>
          <a:lstStyle/>
          <a:p>
            <a:fld id="{A4E22CF7-F81C-8943-A924-8954FB12FEF2}" type="slidenum">
              <a:rPr lang="es-ES" altLang="es-ES"/>
              <a:pPr/>
              <a:t>110</a:t>
            </a:fld>
            <a:endParaRPr lang="es-ES" altLang="es-ES"/>
          </a:p>
        </p:txBody>
      </p:sp>
      <p:sp>
        <p:nvSpPr>
          <p:cNvPr id="288770" name="Rectangle 2">
            <a:extLst>
              <a:ext uri="{FF2B5EF4-FFF2-40B4-BE49-F238E27FC236}">
                <a16:creationId xmlns:a16="http://schemas.microsoft.com/office/drawing/2014/main" id="{FA11C74D-37A0-F44A-8AEE-47BEA2F5D6B4}"/>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88771" name="Rectangle 3">
            <a:extLst>
              <a:ext uri="{FF2B5EF4-FFF2-40B4-BE49-F238E27FC236}">
                <a16:creationId xmlns:a16="http://schemas.microsoft.com/office/drawing/2014/main" id="{77A72D5E-975F-4A4A-B13C-C135B2B334C3}"/>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320663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4031E3-99D0-1B45-BB79-EA93F8D5AD79}"/>
              </a:ext>
            </a:extLst>
          </p:cNvPr>
          <p:cNvSpPr>
            <a:spLocks noGrp="1" noChangeArrowheads="1"/>
          </p:cNvSpPr>
          <p:nvPr>
            <p:ph type="sldNum" sz="quarter" idx="5"/>
          </p:nvPr>
        </p:nvSpPr>
        <p:spPr>
          <a:ln/>
        </p:spPr>
        <p:txBody>
          <a:bodyPr/>
          <a:lstStyle/>
          <a:p>
            <a:fld id="{F0CCE5C0-E740-834B-B089-9C8ADC0AF678}" type="slidenum">
              <a:rPr lang="es-ES" altLang="es-ES"/>
              <a:pPr/>
              <a:t>111</a:t>
            </a:fld>
            <a:endParaRPr lang="es-ES" altLang="es-ES"/>
          </a:p>
        </p:txBody>
      </p:sp>
      <p:sp>
        <p:nvSpPr>
          <p:cNvPr id="290818" name="Rectangle 2">
            <a:extLst>
              <a:ext uri="{FF2B5EF4-FFF2-40B4-BE49-F238E27FC236}">
                <a16:creationId xmlns:a16="http://schemas.microsoft.com/office/drawing/2014/main" id="{63EC5A5F-2624-8F4B-950F-C6D43776CC7E}"/>
              </a:ext>
            </a:extLst>
          </p:cNvPr>
          <p:cNvSpPr>
            <a:spLocks noChangeArrowheads="1" noTextEdit="1"/>
          </p:cNvSpPr>
          <p:nvPr>
            <p:ph type="sldImg"/>
          </p:nvPr>
        </p:nvSpPr>
        <p:spPr bwMode="auto">
          <a:xfrm>
            <a:off x="1152525" y="692150"/>
            <a:ext cx="4554538" cy="3416300"/>
          </a:xfrm>
          <a:prstGeom prst="rect">
            <a:avLst/>
          </a:prstGeom>
          <a:solidFill>
            <a:srgbClr val="FFFFFF"/>
          </a:solidFill>
          <a:ln>
            <a:solidFill>
              <a:srgbClr val="000000"/>
            </a:solidFill>
            <a:miter lim="800000"/>
            <a:headEnd/>
            <a:tailEnd/>
          </a:ln>
        </p:spPr>
      </p:sp>
      <p:sp>
        <p:nvSpPr>
          <p:cNvPr id="290819" name="Rectangle 3">
            <a:extLst>
              <a:ext uri="{FF2B5EF4-FFF2-40B4-BE49-F238E27FC236}">
                <a16:creationId xmlns:a16="http://schemas.microsoft.com/office/drawing/2014/main" id="{D2D0491F-E80C-CB4A-B065-27538E989B64}"/>
              </a:ext>
            </a:extLst>
          </p:cNvPr>
          <p:cNvSpPr>
            <a:spLocks noChangeArrowheads="1"/>
          </p:cNvSpPr>
          <p:nvPr>
            <p:ph type="body" idx="1"/>
          </p:nvPr>
        </p:nvSpPr>
        <p:spPr bwMode="auto">
          <a:xfrm>
            <a:off x="914400" y="4346575"/>
            <a:ext cx="5029200" cy="3600450"/>
          </a:xfrm>
          <a:prstGeom prst="rect">
            <a:avLst/>
          </a:prstGeom>
          <a:solidFill>
            <a:srgbClr val="FFFFFF"/>
          </a:solidFill>
          <a:ln>
            <a:solidFill>
              <a:srgbClr val="000000"/>
            </a:solidFill>
            <a:miter lim="800000"/>
            <a:headEnd/>
            <a:tailEnd/>
          </a:ln>
        </p:spPr>
        <p:txBody>
          <a:bodyPr/>
          <a:lstStyle/>
          <a:p>
            <a:r>
              <a:rPr lang="es-ES_tradnl" altLang="es-ES"/>
              <a:t>Aunque la tasa de flujo TIMI 3 que se consigue con la administración de rt-PA pauta acelerada es de un 57%, el fenómeno de no reflow, la intermitencia de la patencia de la arteria y la tasa de reoclusión pueden dejar la tasa de flujo TIMI 3 real en un 25%.</a:t>
            </a:r>
          </a:p>
        </p:txBody>
      </p:sp>
    </p:spTree>
    <p:extLst>
      <p:ext uri="{BB962C8B-B14F-4D97-AF65-F5344CB8AC3E}">
        <p14:creationId xmlns:p14="http://schemas.microsoft.com/office/powerpoint/2010/main" val="16040635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Marcador de imagen de diapositiva 1">
            <a:extLst>
              <a:ext uri="{FF2B5EF4-FFF2-40B4-BE49-F238E27FC236}">
                <a16:creationId xmlns:a16="http://schemas.microsoft.com/office/drawing/2014/main" id="{3F57D459-8C2C-4E42-A5CA-ADFCE4147DF8}"/>
              </a:ext>
            </a:extLst>
          </p:cNvPr>
          <p:cNvSpPr>
            <a:spLocks noGrp="1" noRot="1" noChangeAspect="1" noChangeArrowheads="1" noTextEdit="1"/>
          </p:cNvSpPr>
          <p:nvPr>
            <p:ph type="sldImg"/>
          </p:nvPr>
        </p:nvSpPr>
        <p:spPr>
          <a:ln/>
        </p:spPr>
      </p:sp>
      <p:sp>
        <p:nvSpPr>
          <p:cNvPr id="444418" name="Marcador de notas 2">
            <a:extLst>
              <a:ext uri="{FF2B5EF4-FFF2-40B4-BE49-F238E27FC236}">
                <a16:creationId xmlns:a16="http://schemas.microsoft.com/office/drawing/2014/main" id="{98A07CFB-BF3F-374A-80EA-8745B98A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4419" name="Marcador de número de diapositiva 3">
            <a:extLst>
              <a:ext uri="{FF2B5EF4-FFF2-40B4-BE49-F238E27FC236}">
                <a16:creationId xmlns:a16="http://schemas.microsoft.com/office/drawing/2014/main" id="{E4C579E3-B904-6543-B333-552415BD8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E4A15E-1670-9242-B272-A49B88185ADC}" type="slidenum">
              <a:rPr lang="es-ES" altLang="es-ES" sz="1200" smtClean="0"/>
              <a:pPr/>
              <a:t>112</a:t>
            </a:fld>
            <a:endParaRPr lang="es-ES" altLang="es-ES" sz="1200"/>
          </a:p>
        </p:txBody>
      </p:sp>
    </p:spTree>
    <p:extLst>
      <p:ext uri="{BB962C8B-B14F-4D97-AF65-F5344CB8AC3E}">
        <p14:creationId xmlns:p14="http://schemas.microsoft.com/office/powerpoint/2010/main" val="2456555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6231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de títul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Marcador de texto 8"/>
          <p:cNvSpPr>
            <a:spLocks noGrp="1"/>
          </p:cNvSpPr>
          <p:nvPr>
            <p:ph type="body" sz="quarter" idx="10" hasCustomPrompt="1"/>
          </p:nvPr>
        </p:nvSpPr>
        <p:spPr>
          <a:xfrm>
            <a:off x="1254757" y="4816184"/>
            <a:ext cx="9821099" cy="1337393"/>
          </a:xfrm>
        </p:spPr>
        <p:txBody>
          <a:bodyPr>
            <a:noAutofit/>
          </a:bodyPr>
          <a:lstStyle>
            <a:lvl1pPr marL="0" indent="0" algn="ctr">
              <a:buNone/>
              <a:defRPr sz="3200" b="0" i="0" baseline="0">
                <a:solidFill>
                  <a:schemeClr val="bg1"/>
                </a:solidFill>
                <a:latin typeface="Lucida Sans"/>
                <a:cs typeface="Lucida Sans"/>
              </a:defRPr>
            </a:lvl1pPr>
            <a:lvl2pPr algn="ctr">
              <a:defRPr sz="2133">
                <a:solidFill>
                  <a:srgbClr val="85AD10"/>
                </a:solidFill>
                <a:latin typeface="Trebuchet MS"/>
                <a:cs typeface="Trebuchet MS"/>
              </a:defRPr>
            </a:lvl2pPr>
            <a:lvl3pPr algn="ctr">
              <a:defRPr sz="2133">
                <a:solidFill>
                  <a:srgbClr val="85AD10"/>
                </a:solidFill>
                <a:latin typeface="Trebuchet MS"/>
                <a:cs typeface="Trebuchet MS"/>
              </a:defRPr>
            </a:lvl3pPr>
            <a:lvl4pPr algn="ctr">
              <a:defRPr sz="2133">
                <a:solidFill>
                  <a:srgbClr val="85AD10"/>
                </a:solidFill>
                <a:latin typeface="Trebuchet MS"/>
                <a:cs typeface="Trebuchet MS"/>
              </a:defRPr>
            </a:lvl4pPr>
            <a:lvl5pPr algn="ctr">
              <a:defRPr sz="2133">
                <a:solidFill>
                  <a:srgbClr val="85AD10"/>
                </a:solidFill>
                <a:latin typeface="Trebuchet MS"/>
                <a:cs typeface="Trebuchet MS"/>
              </a:defRPr>
            </a:lvl5pPr>
          </a:lstStyle>
          <a:p>
            <a:pPr lvl="0"/>
            <a:r>
              <a:rPr lang="es-ES_tradnl" dirty="0"/>
              <a:t>TÍTULO</a:t>
            </a:r>
            <a:endParaRPr lang="es-ES" dirty="0"/>
          </a:p>
        </p:txBody>
      </p:sp>
    </p:spTree>
    <p:extLst>
      <p:ext uri="{BB962C8B-B14F-4D97-AF65-F5344CB8AC3E}">
        <p14:creationId xmlns:p14="http://schemas.microsoft.com/office/powerpoint/2010/main" val="78731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3319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27189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3936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46435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4134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464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4542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228101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0361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72186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7654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3E6B3-E372-D743-8787-728137334824}"/>
              </a:ext>
            </a:extLst>
          </p:cNvPr>
          <p:cNvSpPr>
            <a:spLocks noGrp="1"/>
          </p:cNvSpPr>
          <p:nvPr>
            <p:ph idx="1"/>
          </p:nvPr>
        </p:nvSpPr>
        <p:spPr>
          <a:xfrm>
            <a:off x="838200" y="1825625"/>
            <a:ext cx="10515600" cy="376679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E3165DCF-ED3A-F447-9F8E-0FFF9D1C17B9}"/>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6" name="Footer Placeholder 4">
            <a:extLst>
              <a:ext uri="{FF2B5EF4-FFF2-40B4-BE49-F238E27FC236}">
                <a16:creationId xmlns:a16="http://schemas.microsoft.com/office/drawing/2014/main" id="{2BC9450A-7331-C741-8949-13C4F805FAA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2597D26-DC9C-2845-B45D-D09F5CE228D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38990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2BB7-94D4-7D44-9F8C-48FF48F206B7}"/>
              </a:ext>
            </a:extLst>
          </p:cNvPr>
          <p:cNvSpPr>
            <a:spLocks noGrp="1"/>
          </p:cNvSpPr>
          <p:nvPr>
            <p:ph type="title"/>
          </p:nvPr>
        </p:nvSpPr>
        <p:spPr>
          <a:xfrm>
            <a:off x="831850" y="1927226"/>
            <a:ext cx="10515600" cy="1500187"/>
          </a:xfrm>
          <a:prstGeom prst="rect">
            <a:avLst/>
          </a:prstGeom>
        </p:spPr>
        <p:txBody>
          <a:bodyPr anchor="b"/>
          <a:lstStyle>
            <a:lvl1pPr>
              <a:defRPr sz="49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D9B80E4D-27F7-E047-B021-0970DB494B6C}"/>
              </a:ext>
            </a:extLst>
          </p:cNvPr>
          <p:cNvSpPr>
            <a:spLocks noGrp="1"/>
          </p:cNvSpPr>
          <p:nvPr>
            <p:ph type="body" idx="1"/>
          </p:nvPr>
        </p:nvSpPr>
        <p:spPr>
          <a:xfrm>
            <a:off x="831850" y="3454402"/>
            <a:ext cx="10515600" cy="843928"/>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7537405A-D1C4-CE4D-981B-C619CCD93AF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0CEBF7B3-5868-A44B-A4F3-689D2EB8580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9871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CCEC9-CC89-6E43-AB4F-69DFEA0FEA38}"/>
              </a:ext>
            </a:extLst>
          </p:cNvPr>
          <p:cNvSpPr>
            <a:spLocks noGrp="1"/>
          </p:cNvSpPr>
          <p:nvPr>
            <p:ph sz="half" idx="1"/>
          </p:nvPr>
        </p:nvSpPr>
        <p:spPr>
          <a:xfrm>
            <a:off x="838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9FF4F6-E435-6E4A-8249-D7ADE3387F66}"/>
              </a:ext>
            </a:extLst>
          </p:cNvPr>
          <p:cNvSpPr>
            <a:spLocks noGrp="1"/>
          </p:cNvSpPr>
          <p:nvPr>
            <p:ph sz="half" idx="2"/>
          </p:nvPr>
        </p:nvSpPr>
        <p:spPr>
          <a:xfrm>
            <a:off x="6172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77F0E915-B2B7-1C43-B6B0-4570DF5B8818}"/>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7" name="Footer Placeholder 4">
            <a:extLst>
              <a:ext uri="{FF2B5EF4-FFF2-40B4-BE49-F238E27FC236}">
                <a16:creationId xmlns:a16="http://schemas.microsoft.com/office/drawing/2014/main" id="{47A040A4-8BCA-BE40-844D-625957B2E59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672CE03D-8830-AE4E-B586-74B4326C323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03723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ACF-5591-8E4E-91CF-E5003AB19C53}"/>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0BD6553E-5F93-9842-B22A-B725D18E39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15A4D9-DD20-9140-AF0B-AA1DDBD67196}"/>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26E97F96-CFD5-8643-BDCF-42E43CB305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826B76-B0EF-1C4B-9B46-361C33C5F1FD}"/>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7AB0BD7A-1496-4844-8B49-2623E60FEDFF}"/>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4F1EC0C1-4E86-9549-A70E-0B71C463F375}"/>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05617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A242-85F8-6A40-BEC3-BC814838AEEE}"/>
              </a:ext>
            </a:extLst>
          </p:cNvPr>
          <p:cNvSpPr>
            <a:spLocks noGrp="1"/>
          </p:cNvSpPr>
          <p:nvPr>
            <p:ph type="title"/>
          </p:nvPr>
        </p:nvSpPr>
        <p:spPr>
          <a:xfrm>
            <a:off x="838200" y="728870"/>
            <a:ext cx="10515600" cy="961818"/>
          </a:xfrm>
          <a:prstGeom prst="rect">
            <a:avLst/>
          </a:prstGeom>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A46F545-2523-D246-8EF8-408A4222F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5360F00D-E32E-7145-BCE1-D852146B8C9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254953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026D185-27A4-E947-B35C-373C66A953A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ES" sz="1200" dirty="0"/>
          </a:p>
        </p:txBody>
      </p:sp>
      <p:sp>
        <p:nvSpPr>
          <p:cNvPr id="7" name="Slide Number Placeholder 5">
            <a:extLst>
              <a:ext uri="{FF2B5EF4-FFF2-40B4-BE49-F238E27FC236}">
                <a16:creationId xmlns:a16="http://schemas.microsoft.com/office/drawing/2014/main" id="{25EF5BC4-B8B6-A846-9F32-4A8CD7E91F3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fld id="{D2B25529-CF5B-5D45-95EC-60D35249265E}" type="slidenum">
              <a:rPr lang="en-ES" smtClean="0"/>
              <a:pPr algn="r"/>
              <a:t>‹Nº›</a:t>
            </a:fld>
            <a:endParaRPr lang="en-ES"/>
          </a:p>
        </p:txBody>
      </p:sp>
    </p:spTree>
    <p:extLst>
      <p:ext uri="{BB962C8B-B14F-4D97-AF65-F5344CB8AC3E}">
        <p14:creationId xmlns:p14="http://schemas.microsoft.com/office/powerpoint/2010/main" val="102250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C070E-365F-CC46-89AB-A900979403E6}"/>
              </a:ext>
            </a:extLst>
          </p:cNvPr>
          <p:cNvSpPr>
            <a:spLocks noGrp="1"/>
          </p:cNvSpPr>
          <p:nvPr>
            <p:ph idx="1"/>
          </p:nvPr>
        </p:nvSpPr>
        <p:spPr>
          <a:xfrm>
            <a:off x="5183188" y="821635"/>
            <a:ext cx="6172200" cy="475356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F2410355-9D83-F549-840D-1F2FCCA03F6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B601FFA8-7262-DF43-B368-87EFB159C8A3}"/>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1CE720C0-0565-A24F-AB17-63C40861D78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821FA4E8-97F6-3443-A3F6-00DDE68DFD0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9097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64CF-75BB-3741-8F36-E27EF353C2CD}"/>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A791961A-C1BC-0A45-A90E-097E962A8C90}"/>
              </a:ext>
            </a:extLst>
          </p:cNvPr>
          <p:cNvSpPr>
            <a:spLocks noGrp="1"/>
          </p:cNvSpPr>
          <p:nvPr>
            <p:ph type="pic" idx="1"/>
          </p:nvPr>
        </p:nvSpPr>
        <p:spPr>
          <a:xfrm>
            <a:off x="5183188" y="821635"/>
            <a:ext cx="6172200" cy="47874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B000B143-F587-684A-98EE-AB02746B9E8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02025A1-761A-1E48-B37C-030F3830B5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AF1C67E4-4C96-D84B-AD92-A94F26E5FA9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613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81331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38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42583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62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05994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56547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5290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2380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813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16906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6250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86375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0845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5204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64216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78915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3840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80091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1300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0034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9191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75044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6804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5977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7198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56077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01736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9658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1052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5581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12805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46939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75515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4057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47497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87125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47983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988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0963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125930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22536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58608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43079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49DC19B-2FAB-6E4F-8763-2025A441848E}"/>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283357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CACED06-EC02-DF4D-BDBD-192AC08D78D0}"/>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90317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72185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255105" y="1825625"/>
            <a:ext cx="5764695" cy="435133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764694" cy="435133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3B79B174-AC8E-AB4B-9E57-BF49F8D354D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7140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214313" y="757238"/>
            <a:ext cx="11722582" cy="933450"/>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214314" y="1781179"/>
            <a:ext cx="57832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214314" y="2605090"/>
            <a:ext cx="5783262" cy="349567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199" y="1781179"/>
            <a:ext cx="5764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199" y="2605090"/>
            <a:ext cx="5764695" cy="349567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218DD691-288D-8D4D-8CFE-9F198978284C}"/>
              </a:ext>
            </a:extLst>
          </p:cNvPr>
          <p:cNvSpPr>
            <a:spLocks noGrp="1"/>
          </p:cNvSpPr>
          <p:nvPr>
            <p:ph type="ftr" sz="quarter" idx="12"/>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209361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Footer Placeholder 4">
            <a:extLst>
              <a:ext uri="{FF2B5EF4-FFF2-40B4-BE49-F238E27FC236}">
                <a16:creationId xmlns:a16="http://schemas.microsoft.com/office/drawing/2014/main" id="{252C78CB-3D5C-AD45-B146-FC87C73C88F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1439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5" name="Footer Placeholder 4">
            <a:extLst>
              <a:ext uri="{FF2B5EF4-FFF2-40B4-BE49-F238E27FC236}">
                <a16:creationId xmlns:a16="http://schemas.microsoft.com/office/drawing/2014/main" id="{ADF974A8-558F-8B40-8326-94E84AB93E4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3547301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4"/>
            <a:ext cx="6753706" cy="5320195"/>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255106" y="794854"/>
            <a:ext cx="4516920" cy="1600200"/>
          </a:xfrm>
        </p:spPr>
        <p:txBody>
          <a:bodyPr anchor="b"/>
          <a:lstStyle>
            <a:lvl1pPr>
              <a:defRPr sz="3200"/>
            </a:lvl1pPr>
          </a:lstStyle>
          <a:p>
            <a:r>
              <a:rPr lang="en-GB" dirty="0"/>
              <a:t>Click to edit Master title style</a:t>
            </a:r>
            <a:endParaRPr lang="en-ES" dirty="0"/>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255106" y="2504661"/>
            <a:ext cx="4516920" cy="3610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E0F0AF87-5DD4-7E43-8070-928CBD049F2B}"/>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66728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255106" y="794854"/>
            <a:ext cx="4516920"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753706" cy="52682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255106" y="2504660"/>
            <a:ext cx="4516920" cy="3558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B1146179-8BEE-AC48-8609-5237BCB07543}"/>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916533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65F39E0-2198-4712-AA78-B0C03BCD21B6}"/>
              </a:ext>
            </a:extLst>
          </p:cNvPr>
          <p:cNvSpPr>
            <a:spLocks noGrp="1"/>
          </p:cNvSpPr>
          <p:nvPr>
            <p:ph/>
          </p:nvPr>
        </p:nvSpPr>
        <p:spPr>
          <a:xfrm>
            <a:off x="751418" y="147638"/>
            <a:ext cx="10475383" cy="556895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63701368"/>
      </p:ext>
    </p:extLst>
  </p:cSld>
  <p:clrMapOvr>
    <a:masterClrMapping/>
  </p:clrMapOvr>
  <p:transition spd="med">
    <p:strips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6584AE2D-F493-514E-8187-8AB7971EDEA3}"/>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4A2E7AEE-95B5-9F48-AE5D-8CBE9C5C942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82020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7CCFB753-3906-B648-97B8-A843E254A49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7819B953-0E39-374C-A1BE-3E2279F46C3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23126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2C7449A2-7F0E-364D-8AB3-348A1A1C74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BD50D3B-C8A4-8949-8076-921862AD448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2652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37116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9FF11153-E7D6-B440-95AF-C21722077C7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4DD21CB5-9D66-0540-A1A1-B2507D28556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892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896F5A05-4CA4-7E49-AA35-BE57AB31F0D3}"/>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3697DC8-1387-614C-8B26-64BED374CF7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71777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75AB6BF3-AD37-B745-8508-2CB969B7DD0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2C251582-DAA4-0F48-AF5E-844D9CC750F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29782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E32C32A-00F3-A549-845D-889BA4632A8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5C44F638-F71A-6444-9C36-C89D15A9489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3329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3323420B-25D9-7F44-881B-934A1EAFEC8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8E3B52F-627B-2B4B-9A16-22B28578922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9833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670BC58F-819B-2C4D-B206-2228A533A89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3AC73639-3C8B-6E4B-BE5B-8BB526F893A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8796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947A174A-4BC9-B049-AA35-FDC66D2FD72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1BBED32-CEAE-164F-97B4-CE7182C61B5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12235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86496147-6FE5-2A47-8FCA-0CF63B075124}"/>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7627FB1-0B03-934A-A6D8-8C09663965C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57333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E8411C0B-ED65-D647-93A4-F9998AB3F1B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9248738-4D71-4B48-888E-0D0EE5BAD29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53565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E161D7DF-2A17-2B4E-A3F5-549300A484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B01C4033-3ABD-5E4E-944F-DD48465D857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2538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1461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FD64BFBC-F7D7-F047-A229-B18995B79C0D}"/>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45B9FAD-9B55-AA47-BC0B-E2050974EE6A}"/>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507048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74DEF6C-C48A-0B4E-AA61-A9F1A34FB59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06E3F2FA-3859-764F-B105-93F5B1235B3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840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F4B4931-EB99-F841-A14F-634BDCE3E84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6961A9A8-DFA1-5447-8347-2F45DEBC7D85}"/>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80717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B718126E-495A-5C45-8311-BB2A158C038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9464E19C-941D-A94E-8F8F-74CA0D37F3A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70492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535EC168-4727-F346-A75F-A9DFAD56A87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000319B-C8A8-C245-8079-96F5DDF98D6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71189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242886"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222250" y="1828799"/>
            <a:ext cx="5711825" cy="4000500"/>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257925" y="1828798"/>
            <a:ext cx="5711824" cy="400050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Text Placeholder 2">
            <a:extLst>
              <a:ext uri="{FF2B5EF4-FFF2-40B4-BE49-F238E27FC236}">
                <a16:creationId xmlns:a16="http://schemas.microsoft.com/office/drawing/2014/main" id="{3D2C4BC6-4588-6B42-B99A-BD4620770C11}"/>
              </a:ext>
            </a:extLst>
          </p:cNvPr>
          <p:cNvSpPr>
            <a:spLocks noGrp="1"/>
          </p:cNvSpPr>
          <p:nvPr>
            <p:ph type="body" idx="12"/>
          </p:nvPr>
        </p:nvSpPr>
        <p:spPr>
          <a:xfrm>
            <a:off x="6257925"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Footer Placeholder 4">
            <a:extLst>
              <a:ext uri="{FF2B5EF4-FFF2-40B4-BE49-F238E27FC236}">
                <a16:creationId xmlns:a16="http://schemas.microsoft.com/office/drawing/2014/main" id="{43175485-660D-E24E-85AA-10A3148B521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246B528-79F0-404B-9B40-C38F447B62D5}"/>
              </a:ext>
            </a:extLst>
          </p:cNvPr>
          <p:cNvSpPr>
            <a:spLocks noGrp="1"/>
          </p:cNvSpPr>
          <p:nvPr>
            <p:ph type="sldNum" sz="quarter" idx="13"/>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798653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6400799"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282574" y="793027"/>
            <a:ext cx="5389564" cy="1568827"/>
          </a:xfrm>
        </p:spPr>
        <p:txBody>
          <a:bodyPr anchor="ctr"/>
          <a:lstStyle>
            <a:lvl1pPr>
              <a:defRPr sz="3200"/>
            </a:lvl1pPr>
          </a:lstStyle>
          <a:p>
            <a:r>
              <a:rPr lang="en-GB" dirty="0"/>
              <a:t>Click to edit Master title style</a:t>
            </a:r>
            <a:endParaRPr lang="en-ES" dirty="0"/>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285750" y="2514600"/>
            <a:ext cx="5389564" cy="31477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877EFED-C684-7C4B-84C7-3315A46FA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321A057-DB4E-8D4E-9538-225DD296C98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12277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6362704" y="761655"/>
            <a:ext cx="5586410" cy="495645"/>
          </a:xfrm>
        </p:spPr>
        <p:txBody>
          <a:bodyPr anchor="ctr"/>
          <a:lstStyle>
            <a:lvl1pPr>
              <a:defRPr sz="2400"/>
            </a:lvl1pPr>
          </a:lstStyle>
          <a:p>
            <a:r>
              <a:rPr lang="en-GB" dirty="0"/>
              <a:t>Click to edit Master title style</a:t>
            </a:r>
            <a:endParaRPr lang="en-ES" dirty="0"/>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242886" y="761655"/>
            <a:ext cx="5586413" cy="5067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6362703" y="1457325"/>
            <a:ext cx="5574191" cy="4371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D6D5EFC9-0172-4E49-A1B9-D0C9AF5696E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3BC7534-2483-344D-8896-5F0FCBE17F5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977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10.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2.png"/><Relationship Id="rId5" Type="http://schemas.openxmlformats.org/officeDocument/2006/relationships/slideLayout" Target="../slideLayouts/slideLayout81.xml"/><Relationship Id="rId10" Type="http://schemas.openxmlformats.org/officeDocument/2006/relationships/theme" Target="../theme/theme11.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13.png"/><Relationship Id="rId5" Type="http://schemas.openxmlformats.org/officeDocument/2006/relationships/slideLayout" Target="../slideLayouts/slideLayout90.xml"/><Relationship Id="rId10" Type="http://schemas.openxmlformats.org/officeDocument/2006/relationships/theme" Target="../theme/theme12.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14.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png"/><Relationship Id="rId5" Type="http://schemas.openxmlformats.org/officeDocument/2006/relationships/slideLayout" Target="../slideLayouts/slideLayout35.xml"/><Relationship Id="rId10" Type="http://schemas.openxmlformats.org/officeDocument/2006/relationships/theme" Target="../theme/theme6.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theme" Target="../theme/theme7.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9.png"/><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0.png"/><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4700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62" r:id="rId10"/>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255105" y="681037"/>
            <a:ext cx="11681789"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255105" y="1825624"/>
            <a:ext cx="11681790" cy="41894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3937287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63" r:id="rId10"/>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29284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536741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05802002"/>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99" r:id="rId3"/>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257175" y="702365"/>
            <a:ext cx="11644313"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257175" y="1825625"/>
            <a:ext cx="11644313" cy="4017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24634715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78988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77934736"/>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05304270"/>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278918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593458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36089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2803318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9.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68.xml"/><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68.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6.xml"/><Relationship Id="rId1" Type="http://schemas.openxmlformats.org/officeDocument/2006/relationships/slideLayout" Target="../slideLayouts/slideLayout68.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68.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6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68.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68.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68.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68.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68.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68.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8.xml"/><Relationship Id="rId7" Type="http://schemas.openxmlformats.org/officeDocument/2006/relationships/oleObject" Target="../embeddings/oleObject1.bin"/><Relationship Id="rId2" Type="http://schemas.openxmlformats.org/officeDocument/2006/relationships/slideLayout" Target="../slideLayouts/slideLayout68.xml"/><Relationship Id="rId1" Type="http://schemas.openxmlformats.org/officeDocument/2006/relationships/vmlDrawing" Target="../drawings/vmlDrawing1.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85.png"/><Relationship Id="rId2" Type="http://schemas.openxmlformats.org/officeDocument/2006/relationships/slideLayout" Target="../slideLayouts/slideLayout68.xml"/><Relationship Id="rId1" Type="http://schemas.openxmlformats.org/officeDocument/2006/relationships/vmlDrawing" Target="../drawings/vmlDrawing2.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68.xml"/><Relationship Id="rId5" Type="http://schemas.openxmlformats.org/officeDocument/2006/relationships/image" Target="../media/image88.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68.xml"/><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68.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2.xml"/><Relationship Id="rId1" Type="http://schemas.openxmlformats.org/officeDocument/2006/relationships/slideLayout" Target="../slideLayouts/slideLayout76.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5.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1.xml"/><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165188-CB37-3942-A39A-51265842AD19}"/>
              </a:ext>
            </a:extLst>
          </p:cNvPr>
          <p:cNvSpPr txBox="1"/>
          <p:nvPr/>
        </p:nvSpPr>
        <p:spPr>
          <a:xfrm>
            <a:off x="482010" y="467834"/>
            <a:ext cx="3515833" cy="1200329"/>
          </a:xfrm>
          <a:prstGeom prst="rect">
            <a:avLst/>
          </a:prstGeom>
          <a:noFill/>
        </p:spPr>
        <p:txBody>
          <a:bodyPr wrap="square" rtlCol="0">
            <a:spAutoFit/>
          </a:bodyPr>
          <a:lstStyle/>
          <a:p>
            <a:r>
              <a:rPr lang="es-ES" sz="2400" b="1" u="sng" dirty="0">
                <a:solidFill>
                  <a:schemeClr val="bg1"/>
                </a:solidFill>
              </a:rPr>
              <a:t>Co-directores:</a:t>
            </a:r>
          </a:p>
          <a:p>
            <a:r>
              <a:rPr lang="es-ES" sz="2400" dirty="0">
                <a:solidFill>
                  <a:schemeClr val="bg1"/>
                </a:solidFill>
              </a:rPr>
              <a:t> - Dr. Pedro </a:t>
            </a:r>
            <a:r>
              <a:rPr lang="es-ES" sz="2400" dirty="0" err="1">
                <a:solidFill>
                  <a:schemeClr val="bg1"/>
                </a:solidFill>
              </a:rPr>
              <a:t>Conthe</a:t>
            </a:r>
            <a:endParaRPr lang="es-ES" sz="2400" dirty="0">
              <a:solidFill>
                <a:schemeClr val="bg1"/>
              </a:solidFill>
            </a:endParaRPr>
          </a:p>
          <a:p>
            <a:r>
              <a:rPr lang="es-ES" sz="2400" dirty="0">
                <a:solidFill>
                  <a:schemeClr val="bg1"/>
                </a:solidFill>
              </a:rPr>
              <a:t> - Dr. Pedro Casado</a:t>
            </a:r>
          </a:p>
        </p:txBody>
      </p:sp>
      <p:sp>
        <p:nvSpPr>
          <p:cNvPr id="4" name="CuadroTexto 3">
            <a:extLst>
              <a:ext uri="{FF2B5EF4-FFF2-40B4-BE49-F238E27FC236}">
                <a16:creationId xmlns:a16="http://schemas.microsoft.com/office/drawing/2014/main" id="{5EFBA83C-16D8-714A-9CC9-1D0D768895C2}"/>
              </a:ext>
            </a:extLst>
          </p:cNvPr>
          <p:cNvSpPr txBox="1"/>
          <p:nvPr/>
        </p:nvSpPr>
        <p:spPr>
          <a:xfrm>
            <a:off x="8369005" y="467834"/>
            <a:ext cx="3515833" cy="1610762"/>
          </a:xfrm>
          <a:prstGeom prst="rect">
            <a:avLst/>
          </a:prstGeom>
          <a:noFill/>
        </p:spPr>
        <p:txBody>
          <a:bodyPr wrap="square" rtlCol="0">
            <a:spAutoFit/>
          </a:bodyPr>
          <a:lstStyle/>
          <a:p>
            <a:pPr algn="ctr"/>
            <a:r>
              <a:rPr lang="es-ES" sz="2667" b="1" u="sng" cap="small" dirty="0">
                <a:solidFill>
                  <a:schemeClr val="bg1"/>
                </a:solidFill>
              </a:rPr>
              <a:t>Ponente:</a:t>
            </a:r>
          </a:p>
          <a:p>
            <a:pPr algn="ctr"/>
            <a:r>
              <a:rPr lang="es-ES" sz="2400" b="1" dirty="0">
                <a:solidFill>
                  <a:schemeClr val="bg1"/>
                </a:solidFill>
              </a:rPr>
              <a:t>Dr. Pedro Casado</a:t>
            </a:r>
          </a:p>
          <a:p>
            <a:pPr algn="ctr"/>
            <a:r>
              <a:rPr lang="es-ES" sz="2400" dirty="0">
                <a:solidFill>
                  <a:schemeClr val="bg1"/>
                </a:solidFill>
              </a:rPr>
              <a:t>Medicina Interna</a:t>
            </a:r>
          </a:p>
          <a:p>
            <a:pPr algn="ctr"/>
            <a:r>
              <a:rPr lang="es-ES" sz="2400" dirty="0">
                <a:solidFill>
                  <a:schemeClr val="bg1"/>
                </a:solidFill>
              </a:rPr>
              <a:t>Hospital La Princesa</a:t>
            </a:r>
          </a:p>
        </p:txBody>
      </p:sp>
      <p:sp>
        <p:nvSpPr>
          <p:cNvPr id="6" name="Marcador de texto 5">
            <a:extLst>
              <a:ext uri="{FF2B5EF4-FFF2-40B4-BE49-F238E27FC236}">
                <a16:creationId xmlns:a16="http://schemas.microsoft.com/office/drawing/2014/main" id="{78B419E3-B9D9-054B-A169-D3EEDAFBE170}"/>
              </a:ext>
            </a:extLst>
          </p:cNvPr>
          <p:cNvSpPr>
            <a:spLocks noGrp="1"/>
          </p:cNvSpPr>
          <p:nvPr>
            <p:ph type="body" sz="quarter" idx="10"/>
          </p:nvPr>
        </p:nvSpPr>
        <p:spPr/>
        <p:txBody>
          <a:bodyPr/>
          <a:lstStyle/>
          <a:p>
            <a:r>
              <a:rPr lang="es-ES" sz="4400" b="1" cap="small" dirty="0"/>
              <a:t>Varios </a:t>
            </a:r>
            <a:endParaRPr lang="es-ES" b="1" cap="small" dirty="0"/>
          </a:p>
        </p:txBody>
      </p:sp>
    </p:spTree>
    <p:extLst>
      <p:ext uri="{BB962C8B-B14F-4D97-AF65-F5344CB8AC3E}">
        <p14:creationId xmlns:p14="http://schemas.microsoft.com/office/powerpoint/2010/main" val="262250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8">
            <a:extLst>
              <a:ext uri="{FF2B5EF4-FFF2-40B4-BE49-F238E27FC236}">
                <a16:creationId xmlns:a16="http://schemas.microsoft.com/office/drawing/2014/main" id="{B675F9FB-DBE0-A942-8606-C724E9079B69}"/>
              </a:ext>
            </a:extLst>
          </p:cNvPr>
          <p:cNvSpPr txBox="1">
            <a:spLocks noChangeArrowheads="1"/>
          </p:cNvSpPr>
          <p:nvPr/>
        </p:nvSpPr>
        <p:spPr bwMode="auto">
          <a:xfrm>
            <a:off x="2012951" y="157163"/>
            <a:ext cx="8621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a:solidFill>
                  <a:schemeClr val="tx2"/>
                </a:solidFill>
                <a:latin typeface="Arial" panose="020B0604020202020204" pitchFamily="34" charset="0"/>
              </a:rPr>
              <a:t>Derivaciones</a:t>
            </a:r>
            <a:endParaRPr lang="es-ES" altLang="es-ES" sz="4400"/>
          </a:p>
        </p:txBody>
      </p:sp>
      <p:pic>
        <p:nvPicPr>
          <p:cNvPr id="17411" name="Picture 11">
            <a:extLst>
              <a:ext uri="{FF2B5EF4-FFF2-40B4-BE49-F238E27FC236}">
                <a16:creationId xmlns:a16="http://schemas.microsoft.com/office/drawing/2014/main" id="{9512CE6B-9E0C-704C-AF93-DDF0CCA3D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1878014"/>
            <a:ext cx="8721725" cy="389413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49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F6001A23-41EB-A54B-A252-86817C9E6553}"/>
              </a:ext>
            </a:extLst>
          </p:cNvPr>
          <p:cNvSpPr>
            <a:spLocks noChangeArrowheads="1"/>
          </p:cNvSpPr>
          <p:nvPr/>
        </p:nvSpPr>
        <p:spPr bwMode="auto">
          <a:xfrm>
            <a:off x="2133600" y="2438400"/>
            <a:ext cx="7772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57238" indent="-276225">
              <a:defRPr sz="2400">
                <a:solidFill>
                  <a:schemeClr val="tx1"/>
                </a:solidFill>
                <a:latin typeface="Times New Roman" panose="02020603050405020304" pitchFamily="18" charset="0"/>
              </a:defRPr>
            </a:lvl2pPr>
            <a:lvl3pPr marL="11382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60000"/>
              </a:spcBef>
              <a:buClr>
                <a:schemeClr val="accent1"/>
              </a:buClr>
              <a:buSzPct val="90000"/>
              <a:buFont typeface="Wingdings" pitchFamily="2" charset="2"/>
              <a:buNone/>
            </a:pPr>
            <a:r>
              <a:rPr lang="es-ES_tradnl" altLang="es-ES" sz="4400" b="1">
                <a:latin typeface="Arial" panose="020B0604020202020204" pitchFamily="34" charset="0"/>
              </a:rPr>
              <a:t>Varón de 74 años </a:t>
            </a:r>
            <a:br>
              <a:rPr lang="es-ES_tradnl" altLang="es-ES" sz="4400" b="1">
                <a:latin typeface="Arial" panose="020B0604020202020204" pitchFamily="34" charset="0"/>
              </a:rPr>
            </a:br>
            <a:r>
              <a:rPr lang="es-ES_tradnl" altLang="es-ES" sz="4400" b="1">
                <a:latin typeface="Arial" panose="020B0604020202020204" pitchFamily="34" charset="0"/>
              </a:rPr>
              <a:t>con cuadro gastrointestinal y disnea</a:t>
            </a:r>
          </a:p>
        </p:txBody>
      </p:sp>
      <p:sp>
        <p:nvSpPr>
          <p:cNvPr id="267267" name="Rectangle 3">
            <a:extLst>
              <a:ext uri="{FF2B5EF4-FFF2-40B4-BE49-F238E27FC236}">
                <a16:creationId xmlns:a16="http://schemas.microsoft.com/office/drawing/2014/main" id="{B0D51C3D-C232-8D46-B336-840B4CDAF78E}"/>
              </a:ext>
            </a:extLst>
          </p:cNvPr>
          <p:cNvSpPr>
            <a:spLocks noGrp="1" noChangeArrowheads="1"/>
          </p:cNvSpPr>
          <p:nvPr>
            <p:ph type="title"/>
          </p:nvPr>
        </p:nvSpPr>
        <p:spPr/>
        <p:txBody>
          <a:bodyPr/>
          <a:lstStyle/>
          <a:p>
            <a:endParaRPr lang="es-ES_tradnl" altLang="es-ES" dirty="0"/>
          </a:p>
        </p:txBody>
      </p:sp>
    </p:spTree>
    <p:extLst>
      <p:ext uri="{BB962C8B-B14F-4D97-AF65-F5344CB8AC3E}">
        <p14:creationId xmlns:p14="http://schemas.microsoft.com/office/powerpoint/2010/main" val="4060810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7266"/>
                                        </p:tgtEl>
                                        <p:attrNameLst>
                                          <p:attrName>style.visibility</p:attrName>
                                        </p:attrNameLst>
                                      </p:cBhvr>
                                      <p:to>
                                        <p:strVal val="visible"/>
                                      </p:to>
                                    </p:set>
                                    <p:animEffect transition="in" filter="wipe(left)">
                                      <p:cBhvr>
                                        <p:cTn id="7" dur="500"/>
                                        <p:tgtEl>
                                          <p:spTgt spid="267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1494E59-1BD3-2941-AE7C-07A6DC5FE63B}"/>
              </a:ext>
            </a:extLst>
          </p:cNvPr>
          <p:cNvSpPr>
            <a:spLocks noChangeArrowheads="1"/>
          </p:cNvSpPr>
          <p:nvPr/>
        </p:nvSpPr>
        <p:spPr bwMode="auto">
          <a:xfrm>
            <a:off x="1919289" y="1557339"/>
            <a:ext cx="8135937"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sz="2400">
                <a:solidFill>
                  <a:schemeClr val="tx1"/>
                </a:solidFill>
                <a:latin typeface="Times New Roman" panose="02020603050405020304" pitchFamily="18" charset="0"/>
              </a:defRPr>
            </a:lvl1pPr>
            <a:lvl2pPr marL="757238" indent="-276225">
              <a:defRPr sz="2400">
                <a:solidFill>
                  <a:schemeClr val="tx1"/>
                </a:solidFill>
                <a:latin typeface="Times New Roman" panose="02020603050405020304" pitchFamily="18" charset="0"/>
              </a:defRPr>
            </a:lvl2pPr>
            <a:lvl3pPr marL="11382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4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Historia clínica</a:t>
            </a:r>
            <a:endParaRPr lang="es-ES_tradnl" altLang="es-ES" sz="3200" b="1">
              <a:latin typeface="Arial" panose="020B0604020202020204" pitchFamily="34" charset="0"/>
            </a:endParaRPr>
          </a:p>
          <a:p>
            <a:pPr lvl="1">
              <a:spcBef>
                <a:spcPct val="40000"/>
              </a:spcBef>
              <a:buClr>
                <a:schemeClr val="folHlink"/>
              </a:buClr>
              <a:buSzPct val="90000"/>
              <a:buFontTx/>
              <a:buChar char="–"/>
            </a:pPr>
            <a:r>
              <a:rPr lang="es-ES_tradnl" altLang="es-ES" sz="2200" b="1">
                <a:latin typeface="Arial" panose="020B0604020202020204" pitchFamily="34" charset="0"/>
              </a:rPr>
              <a:t>Varón de 84 años.</a:t>
            </a:r>
          </a:p>
          <a:p>
            <a:pPr lvl="1">
              <a:spcBef>
                <a:spcPct val="40000"/>
              </a:spcBef>
              <a:buClr>
                <a:schemeClr val="folHlink"/>
              </a:buClr>
              <a:buSzPct val="90000"/>
              <a:buFontTx/>
              <a:buChar char="–"/>
            </a:pPr>
            <a:r>
              <a:rPr lang="es-ES_tradnl" altLang="es-ES" sz="2200" b="1">
                <a:latin typeface="Arial" panose="020B0604020202020204" pitchFamily="34" charset="0"/>
              </a:rPr>
              <a:t>AP: HTA, DL, DM-2, IAM inferior hace 5 años con IC posterior, IR leve (creatinina 1,5), deterioro cognitivo moderado, dependiente parcialmente para las ABVD.</a:t>
            </a:r>
          </a:p>
          <a:p>
            <a:pPr lvl="1">
              <a:spcBef>
                <a:spcPct val="40000"/>
              </a:spcBef>
              <a:buClr>
                <a:schemeClr val="folHlink"/>
              </a:buClr>
              <a:buSzPct val="90000"/>
              <a:buFontTx/>
              <a:buChar char="–"/>
            </a:pPr>
            <a:r>
              <a:rPr lang="es-ES_tradnl" altLang="es-ES" sz="2200" b="1">
                <a:latin typeface="Arial" panose="020B0604020202020204" pitchFamily="34" charset="0"/>
              </a:rPr>
              <a:t>Acude a su médico de cabecera traído por su familia por cuadro de 8 días de evolución de diarrea con escasos vómitos, sin dolor abdominal, no fiebre, la familia le notan fatigado y letárgico desde hace 2-3 días refiriendo el paciente disnea con el esfuerzo progresiva en los últimos días.</a:t>
            </a:r>
          </a:p>
        </p:txBody>
      </p:sp>
      <p:sp>
        <p:nvSpPr>
          <p:cNvPr id="269315" name="Rectangle 3">
            <a:extLst>
              <a:ext uri="{FF2B5EF4-FFF2-40B4-BE49-F238E27FC236}">
                <a16:creationId xmlns:a16="http://schemas.microsoft.com/office/drawing/2014/main" id="{090138C2-9710-2947-A9A6-A223CD523563}"/>
              </a:ext>
            </a:extLst>
          </p:cNvPr>
          <p:cNvSpPr>
            <a:spLocks noGrp="1" noChangeArrowheads="1"/>
          </p:cNvSpPr>
          <p:nvPr>
            <p:ph type="title"/>
          </p:nvPr>
        </p:nvSpPr>
        <p:spPr>
          <a:xfrm>
            <a:off x="2517776" y="383165"/>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35302338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0629CFB9-1FE2-604B-ABBB-3BC827009CBE}"/>
              </a:ext>
            </a:extLst>
          </p:cNvPr>
          <p:cNvSpPr>
            <a:spLocks noChangeArrowheads="1"/>
          </p:cNvSpPr>
          <p:nvPr/>
        </p:nvSpPr>
        <p:spPr bwMode="auto">
          <a:xfrm>
            <a:off x="2063751" y="1371600"/>
            <a:ext cx="8424863" cy="478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sz="2400">
                <a:solidFill>
                  <a:schemeClr val="tx1"/>
                </a:solidFill>
                <a:latin typeface="Times New Roman" panose="02020603050405020304" pitchFamily="18" charset="0"/>
              </a:defRPr>
            </a:lvl1pPr>
            <a:lvl2pPr marL="757238" indent="-276225">
              <a:defRPr sz="2400">
                <a:solidFill>
                  <a:schemeClr val="tx1"/>
                </a:solidFill>
                <a:latin typeface="Times New Roman" panose="02020603050405020304" pitchFamily="18" charset="0"/>
              </a:defRPr>
            </a:lvl2pPr>
            <a:lvl3pPr marL="11382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4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Exploración física</a:t>
            </a:r>
            <a:endParaRPr lang="es-ES_tradnl" altLang="es-ES" sz="3200" b="1">
              <a:latin typeface="Arial" panose="020B0604020202020204" pitchFamily="34" charset="0"/>
            </a:endParaRPr>
          </a:p>
          <a:p>
            <a:pPr lvl="1">
              <a:spcBef>
                <a:spcPct val="40000"/>
              </a:spcBef>
              <a:buClr>
                <a:schemeClr val="folHlink"/>
              </a:buClr>
              <a:buSzPct val="90000"/>
              <a:buFontTx/>
              <a:buChar char="–"/>
            </a:pPr>
            <a:r>
              <a:rPr lang="es-ES_tradnl" altLang="es-ES" sz="2200" b="1">
                <a:latin typeface="Arial" panose="020B0604020202020204" pitchFamily="34" charset="0"/>
              </a:rPr>
              <a:t>TA. 75/34 mmHg, afebril, FC: 90 lpm, estado letárgico pero reactivo con respuesta a órdenes. Taquipneico con hiperpnea, ligera palidez cutánea y signos importantes de deshidratación.</a:t>
            </a:r>
          </a:p>
          <a:p>
            <a:pPr lvl="1">
              <a:spcBef>
                <a:spcPct val="40000"/>
              </a:spcBef>
              <a:buClr>
                <a:schemeClr val="folHlink"/>
              </a:buClr>
              <a:buSzPct val="90000"/>
              <a:buFontTx/>
              <a:buChar char="–"/>
            </a:pPr>
            <a:r>
              <a:rPr lang="es-ES_tradnl" altLang="es-ES" sz="2200" b="1">
                <a:latin typeface="Arial" panose="020B0604020202020204" pitchFamily="34" charset="0"/>
              </a:rPr>
              <a:t>CyC: sin hallazgos.</a:t>
            </a:r>
          </a:p>
          <a:p>
            <a:pPr lvl="1">
              <a:spcBef>
                <a:spcPct val="40000"/>
              </a:spcBef>
              <a:buClr>
                <a:schemeClr val="folHlink"/>
              </a:buClr>
              <a:buSzPct val="90000"/>
              <a:buFontTx/>
              <a:buChar char="–"/>
            </a:pPr>
            <a:r>
              <a:rPr lang="es-ES_tradnl" altLang="es-ES" sz="2200" b="1">
                <a:latin typeface="Arial" panose="020B0604020202020204" pitchFamily="34" charset="0"/>
              </a:rPr>
              <a:t>AC: rítmico, sin soplos.</a:t>
            </a:r>
          </a:p>
          <a:p>
            <a:pPr lvl="1">
              <a:spcBef>
                <a:spcPct val="40000"/>
              </a:spcBef>
              <a:buClr>
                <a:schemeClr val="folHlink"/>
              </a:buClr>
              <a:buSzPct val="90000"/>
              <a:buFontTx/>
              <a:buChar char="–"/>
            </a:pPr>
            <a:r>
              <a:rPr lang="es-ES_tradnl" altLang="es-ES" sz="2200" b="1">
                <a:latin typeface="Arial" panose="020B0604020202020204" pitchFamily="34" charset="0"/>
              </a:rPr>
              <a:t>AP: MVC con mínimos crepitantes bibasales.</a:t>
            </a:r>
          </a:p>
          <a:p>
            <a:pPr lvl="1">
              <a:spcBef>
                <a:spcPct val="40000"/>
              </a:spcBef>
              <a:buClr>
                <a:schemeClr val="folHlink"/>
              </a:buClr>
              <a:buSzPct val="90000"/>
              <a:buFontTx/>
              <a:buChar char="–"/>
            </a:pPr>
            <a:r>
              <a:rPr lang="es-ES_tradnl" altLang="es-ES" sz="2200" b="1">
                <a:latin typeface="Arial" panose="020B0604020202020204" pitchFamily="34" charset="0"/>
              </a:rPr>
              <a:t>Abdomen: RHA aumentados, blando y depresible, dolor leve difuso a la palpación, no masas ni megalias.</a:t>
            </a:r>
          </a:p>
          <a:p>
            <a:pPr lvl="1">
              <a:spcBef>
                <a:spcPct val="40000"/>
              </a:spcBef>
              <a:buClr>
                <a:schemeClr val="folHlink"/>
              </a:buClr>
              <a:buSzPct val="90000"/>
              <a:buFontTx/>
              <a:buChar char="–"/>
            </a:pPr>
            <a:r>
              <a:rPr lang="es-ES_tradnl" altLang="es-ES" sz="2200" b="1">
                <a:latin typeface="Arial" panose="020B0604020202020204" pitchFamily="34" charset="0"/>
              </a:rPr>
              <a:t>Resto de la exploración normal. </a:t>
            </a:r>
          </a:p>
        </p:txBody>
      </p:sp>
      <p:sp>
        <p:nvSpPr>
          <p:cNvPr id="271363" name="Rectangle 3">
            <a:extLst>
              <a:ext uri="{FF2B5EF4-FFF2-40B4-BE49-F238E27FC236}">
                <a16:creationId xmlns:a16="http://schemas.microsoft.com/office/drawing/2014/main" id="{60E7F6BA-9371-1D44-812C-09A007294EA8}"/>
              </a:ext>
            </a:extLst>
          </p:cNvPr>
          <p:cNvSpPr>
            <a:spLocks noGrp="1" noChangeArrowheads="1"/>
          </p:cNvSpPr>
          <p:nvPr>
            <p:ph type="title"/>
          </p:nvPr>
        </p:nvSpPr>
        <p:spPr>
          <a:xfrm>
            <a:off x="2765713" y="282071"/>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31952436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68C6BEDD-D24B-E140-BAE4-754820BFC8BE}"/>
              </a:ext>
            </a:extLst>
          </p:cNvPr>
          <p:cNvSpPr>
            <a:spLocks noGrp="1" noChangeArrowheads="1"/>
          </p:cNvSpPr>
          <p:nvPr>
            <p:ph type="title"/>
          </p:nvPr>
        </p:nvSpPr>
        <p:spPr>
          <a:xfrm>
            <a:off x="2549236" y="479424"/>
            <a:ext cx="8686800" cy="914400"/>
          </a:xfrm>
          <a:noFill/>
          <a:ln/>
        </p:spPr>
        <p:txBody>
          <a:bodyPr/>
          <a:lstStyle/>
          <a:p>
            <a:pPr defTabSz="762000">
              <a:lnSpc>
                <a:spcPct val="80000"/>
              </a:lnSpc>
            </a:pPr>
            <a:r>
              <a:rPr lang="es-ES_tradnl" altLang="es-ES" dirty="0"/>
              <a:t>Electrocardiograma</a:t>
            </a:r>
            <a:br>
              <a:rPr lang="es-ES_tradnl" altLang="es-ES" dirty="0"/>
            </a:br>
            <a:r>
              <a:rPr lang="es-ES_tradnl" altLang="es-ES" sz="2200" dirty="0">
                <a:solidFill>
                  <a:schemeClr val="bg2"/>
                </a:solidFill>
              </a:rPr>
              <a:t>Varón de 74 años con cuadro gastrointestinal y disnea</a:t>
            </a:r>
          </a:p>
        </p:txBody>
      </p:sp>
      <p:pic>
        <p:nvPicPr>
          <p:cNvPr id="273411" name="Picture 3">
            <a:extLst>
              <a:ext uri="{FF2B5EF4-FFF2-40B4-BE49-F238E27FC236}">
                <a16:creationId xmlns:a16="http://schemas.microsoft.com/office/drawing/2014/main" id="{AB583306-4E71-3F4A-A067-2E4F5AD9C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1600201"/>
            <a:ext cx="9001125" cy="43211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9317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C9729ED9-5376-3A43-AD3F-8A4E5BBD4BCA}"/>
              </a:ext>
            </a:extLst>
          </p:cNvPr>
          <p:cNvSpPr>
            <a:spLocks noChangeArrowheads="1"/>
          </p:cNvSpPr>
          <p:nvPr/>
        </p:nvSpPr>
        <p:spPr bwMode="auto">
          <a:xfrm>
            <a:off x="2819400" y="2209800"/>
            <a:ext cx="6699250"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a:defRPr sz="2400">
                <a:solidFill>
                  <a:schemeClr val="tx1"/>
                </a:solidFill>
                <a:latin typeface="Times New Roman" panose="02020603050405020304" pitchFamily="18" charset="0"/>
              </a:defRPr>
            </a:lvl1pPr>
            <a:lvl2pPr marL="757238" indent="-276225">
              <a:defRPr sz="2400">
                <a:solidFill>
                  <a:schemeClr val="tx1"/>
                </a:solidFill>
                <a:latin typeface="Times New Roman" panose="02020603050405020304" pitchFamily="18" charset="0"/>
              </a:defRPr>
            </a:lvl2pPr>
            <a:lvl3pPr marL="1138238">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600" b="1">
                <a:latin typeface="Arial" panose="020B0604020202020204" pitchFamily="34" charset="0"/>
              </a:rPr>
              <a:t>Pruebas complementarias:</a:t>
            </a:r>
          </a:p>
          <a:p>
            <a:pPr lvl="1">
              <a:spcBef>
                <a:spcPct val="20000"/>
              </a:spcBef>
              <a:buClr>
                <a:schemeClr val="folHlink"/>
              </a:buClr>
              <a:buFontTx/>
              <a:buChar char="–"/>
            </a:pPr>
            <a:r>
              <a:rPr lang="es-ES_tradnl" altLang="es-ES" sz="3200" b="1">
                <a:latin typeface="Arial" panose="020B0604020202020204" pitchFamily="34" charset="0"/>
              </a:rPr>
              <a:t>Destaca:</a:t>
            </a:r>
          </a:p>
          <a:p>
            <a:pPr lvl="2">
              <a:spcBef>
                <a:spcPct val="20000"/>
              </a:spcBef>
              <a:buClr>
                <a:srgbClr val="97BAFF"/>
              </a:buClr>
              <a:buFont typeface="Times" pitchFamily="2" charset="0"/>
              <a:buChar char="•"/>
            </a:pPr>
            <a:r>
              <a:rPr lang="es-ES_tradnl" altLang="es-ES" sz="2800" b="1">
                <a:latin typeface="Arial" panose="020B0604020202020204" pitchFamily="34" charset="0"/>
              </a:rPr>
              <a:t>  pH 7,16.</a:t>
            </a:r>
          </a:p>
          <a:p>
            <a:pPr lvl="2">
              <a:spcBef>
                <a:spcPct val="20000"/>
              </a:spcBef>
              <a:buClr>
                <a:srgbClr val="97BAFF"/>
              </a:buClr>
              <a:buFont typeface="Times" pitchFamily="2" charset="0"/>
              <a:buChar char="•"/>
            </a:pPr>
            <a:r>
              <a:rPr lang="es-ES_tradnl" altLang="es-ES" sz="2800" b="1">
                <a:latin typeface="Arial" panose="020B0604020202020204" pitchFamily="34" charset="0"/>
              </a:rPr>
              <a:t>  Creatinina de 6,2 mg/dl. </a:t>
            </a:r>
          </a:p>
          <a:p>
            <a:pPr lvl="2">
              <a:spcBef>
                <a:spcPct val="20000"/>
              </a:spcBef>
              <a:buClr>
                <a:srgbClr val="97BAFF"/>
              </a:buClr>
              <a:buFont typeface="Times" pitchFamily="2" charset="0"/>
              <a:buChar char="•"/>
            </a:pPr>
            <a:r>
              <a:rPr lang="es-ES_tradnl" altLang="es-ES" sz="2800" b="1">
                <a:latin typeface="Arial" panose="020B0604020202020204" pitchFamily="34" charset="0"/>
              </a:rPr>
              <a:t>  K 8,2 mEq/l.</a:t>
            </a:r>
          </a:p>
        </p:txBody>
      </p:sp>
      <p:sp>
        <p:nvSpPr>
          <p:cNvPr id="275459" name="Rectangle 3">
            <a:extLst>
              <a:ext uri="{FF2B5EF4-FFF2-40B4-BE49-F238E27FC236}">
                <a16:creationId xmlns:a16="http://schemas.microsoft.com/office/drawing/2014/main" id="{7B0F03AC-C9F8-FF44-B0F3-1448F2CAD6B2}"/>
              </a:ext>
            </a:extLst>
          </p:cNvPr>
          <p:cNvSpPr>
            <a:spLocks noGrp="1" noChangeArrowheads="1"/>
          </p:cNvSpPr>
          <p:nvPr>
            <p:ph type="title"/>
          </p:nvPr>
        </p:nvSpPr>
        <p:spPr>
          <a:xfrm>
            <a:off x="2819400" y="590983"/>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33405831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a:extLst>
              <a:ext uri="{FF2B5EF4-FFF2-40B4-BE49-F238E27FC236}">
                <a16:creationId xmlns:a16="http://schemas.microsoft.com/office/drawing/2014/main" id="{858E487B-28A8-034D-B313-21A88653555A}"/>
              </a:ext>
            </a:extLst>
          </p:cNvPr>
          <p:cNvSpPr txBox="1">
            <a:spLocks noChangeArrowheads="1"/>
          </p:cNvSpPr>
          <p:nvPr/>
        </p:nvSpPr>
        <p:spPr bwMode="auto">
          <a:xfrm>
            <a:off x="1919288" y="1916114"/>
            <a:ext cx="8062912"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969963">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Diagnóstico clínico</a:t>
            </a:r>
            <a:endParaRPr lang="es-ES_tradnl" altLang="es-ES" sz="3200" b="1">
              <a:latin typeface="Arial" panose="020B0604020202020204" pitchFamily="34" charset="0"/>
            </a:endParaRPr>
          </a:p>
          <a:p>
            <a:pPr lvl="1">
              <a:spcBef>
                <a:spcPct val="60000"/>
              </a:spcBef>
              <a:buClr>
                <a:schemeClr val="folHlink"/>
              </a:buClr>
              <a:buFontTx/>
              <a:buChar char="–"/>
            </a:pPr>
            <a:r>
              <a:rPr lang="es-ES_tradnl" altLang="es-ES" sz="2800" b="1">
                <a:latin typeface="Arial" panose="020B0604020202020204" pitchFamily="34" charset="0"/>
              </a:rPr>
              <a:t>Acidosis metabólica (pérdida de bicarbonato) junto a reagudización de insuficiencia renal secundario a deshidratación. Hiperpotasemia severa.</a:t>
            </a:r>
          </a:p>
        </p:txBody>
      </p:sp>
      <p:sp>
        <p:nvSpPr>
          <p:cNvPr id="277507" name="Rectangle 3">
            <a:extLst>
              <a:ext uri="{FF2B5EF4-FFF2-40B4-BE49-F238E27FC236}">
                <a16:creationId xmlns:a16="http://schemas.microsoft.com/office/drawing/2014/main" id="{217DDA21-4CA0-034E-9EDA-38182D0D8038}"/>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77508" name="Rectangle 4">
            <a:extLst>
              <a:ext uri="{FF2B5EF4-FFF2-40B4-BE49-F238E27FC236}">
                <a16:creationId xmlns:a16="http://schemas.microsoft.com/office/drawing/2014/main" id="{66DA3EB9-1674-1243-AEC3-23BFA51E1C9A}"/>
              </a:ext>
            </a:extLst>
          </p:cNvPr>
          <p:cNvSpPr>
            <a:spLocks noGrp="1" noChangeArrowheads="1"/>
          </p:cNvSpPr>
          <p:nvPr>
            <p:ph type="title"/>
          </p:nvPr>
        </p:nvSpPr>
        <p:spPr>
          <a:xfrm>
            <a:off x="2793422" y="333654"/>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24654841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2">
            <a:extLst>
              <a:ext uri="{FF2B5EF4-FFF2-40B4-BE49-F238E27FC236}">
                <a16:creationId xmlns:a16="http://schemas.microsoft.com/office/drawing/2014/main" id="{B4FDED34-0CC4-2D4A-BB56-240939974064}"/>
              </a:ext>
            </a:extLst>
          </p:cNvPr>
          <p:cNvSpPr txBox="1">
            <a:spLocks noChangeArrowheads="1"/>
          </p:cNvSpPr>
          <p:nvPr/>
        </p:nvSpPr>
        <p:spPr bwMode="auto">
          <a:xfrm>
            <a:off x="1847850" y="2209800"/>
            <a:ext cx="8591550" cy="36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1244600" indent="-274638">
              <a:defRPr sz="2400">
                <a:solidFill>
                  <a:schemeClr val="tx1"/>
                </a:solidFill>
                <a:latin typeface="Times New Roman" panose="02020603050405020304" pitchFamily="18" charset="0"/>
              </a:defRPr>
            </a:lvl3pPr>
            <a:lvl4pPr marL="14351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 altLang="es-ES" b="1">
                <a:solidFill>
                  <a:schemeClr val="folHlink"/>
                </a:solidFill>
                <a:latin typeface="Arial" panose="020B0604020202020204" pitchFamily="34" charset="0"/>
              </a:rPr>
              <a:t>Hiperpotasemia leve (K+ &lt; 6 mEq/L):</a:t>
            </a:r>
            <a:endParaRPr lang="es-ES" altLang="es-ES" b="1">
              <a:latin typeface="Arial" panose="020B0604020202020204" pitchFamily="34" charset="0"/>
            </a:endParaRPr>
          </a:p>
          <a:p>
            <a:pPr lvl="1">
              <a:spcBef>
                <a:spcPct val="20000"/>
              </a:spcBef>
              <a:buClr>
                <a:schemeClr val="folHlink"/>
              </a:buClr>
              <a:buFontTx/>
              <a:buChar char="–"/>
            </a:pPr>
            <a:r>
              <a:rPr lang="es-ES" altLang="es-ES" sz="2000" b="1">
                <a:latin typeface="Arial" panose="020B0604020202020204" pitchFamily="34" charset="0"/>
              </a:rPr>
              <a:t>Ondas T altas y picudas de base estrecha (tienda de campaña).</a:t>
            </a:r>
          </a:p>
          <a:p>
            <a:pPr>
              <a:spcBef>
                <a:spcPct val="60000"/>
              </a:spcBef>
              <a:buClr>
                <a:schemeClr val="accent1"/>
              </a:buClr>
              <a:buSzPct val="90000"/>
              <a:buFont typeface="Wingdings" pitchFamily="2" charset="2"/>
              <a:buChar char="§"/>
            </a:pPr>
            <a:r>
              <a:rPr lang="es-ES" altLang="es-ES" b="1">
                <a:solidFill>
                  <a:schemeClr val="folHlink"/>
                </a:solidFill>
                <a:latin typeface="Arial" panose="020B0604020202020204" pitchFamily="34" charset="0"/>
              </a:rPr>
              <a:t>Hiperpotasemia moderada (K+: 6-8 mEq/L):</a:t>
            </a:r>
          </a:p>
          <a:p>
            <a:pPr lvl="1">
              <a:spcBef>
                <a:spcPct val="20000"/>
              </a:spcBef>
              <a:buClr>
                <a:schemeClr val="folHlink"/>
              </a:buClr>
              <a:buFontTx/>
              <a:buChar char="–"/>
            </a:pPr>
            <a:r>
              <a:rPr lang="es-ES" altLang="es-ES" sz="2000" b="1">
                <a:latin typeface="Arial" panose="020B0604020202020204" pitchFamily="34" charset="0"/>
              </a:rPr>
              <a:t>Ondas P anchas y aplanadas, alargamiento del PR y/o paro sinusal, ritmo de escape o fibrilación auricular.</a:t>
            </a:r>
          </a:p>
          <a:p>
            <a:pPr>
              <a:spcBef>
                <a:spcPct val="60000"/>
              </a:spcBef>
              <a:buClr>
                <a:schemeClr val="accent1"/>
              </a:buClr>
              <a:buSzPct val="90000"/>
              <a:buFont typeface="Wingdings" pitchFamily="2" charset="2"/>
              <a:buChar char="§"/>
            </a:pPr>
            <a:r>
              <a:rPr lang="es-ES" altLang="es-ES" b="1">
                <a:solidFill>
                  <a:schemeClr val="folHlink"/>
                </a:solidFill>
                <a:latin typeface="Arial" panose="020B0604020202020204" pitchFamily="34" charset="0"/>
              </a:rPr>
              <a:t>Hiperpotasemia severa (K+ &gt; 8 mEq/L):</a:t>
            </a:r>
          </a:p>
          <a:p>
            <a:pPr lvl="1">
              <a:spcBef>
                <a:spcPct val="20000"/>
              </a:spcBef>
              <a:buClr>
                <a:schemeClr val="folHlink"/>
              </a:buClr>
              <a:buFontTx/>
              <a:buChar char="–"/>
            </a:pPr>
            <a:r>
              <a:rPr lang="es-ES" altLang="es-ES" sz="2000" b="1">
                <a:latin typeface="Arial" panose="020B0604020202020204" pitchFamily="34" charset="0"/>
              </a:rPr>
              <a:t>Desaparece onda P, ensanchamiento del QRS, arritmias ventriculares, fibrilación ventricular y parada cardiaca.</a:t>
            </a:r>
            <a:endParaRPr lang="es-ES_tradnl" altLang="es-ES" sz="2000" b="1">
              <a:latin typeface="Arial" panose="020B0604020202020204" pitchFamily="34" charset="0"/>
            </a:endParaRPr>
          </a:p>
        </p:txBody>
      </p:sp>
      <p:sp>
        <p:nvSpPr>
          <p:cNvPr id="281603" name="Rectangle 3">
            <a:extLst>
              <a:ext uri="{FF2B5EF4-FFF2-40B4-BE49-F238E27FC236}">
                <a16:creationId xmlns:a16="http://schemas.microsoft.com/office/drawing/2014/main" id="{7A59E22E-365F-E74A-8FBC-8B1239610975}"/>
              </a:ext>
            </a:extLst>
          </p:cNvPr>
          <p:cNvSpPr>
            <a:spLocks noChangeArrowheads="1"/>
          </p:cNvSpPr>
          <p:nvPr/>
        </p:nvSpPr>
        <p:spPr bwMode="auto">
          <a:xfrm>
            <a:off x="1905000" y="1600200"/>
            <a:ext cx="85042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200">
                <a:solidFill>
                  <a:schemeClr val="accent2"/>
                </a:solidFill>
              </a:rPr>
              <a:t>Hiperpotasemia en el ECG </a:t>
            </a:r>
          </a:p>
        </p:txBody>
      </p:sp>
      <p:sp>
        <p:nvSpPr>
          <p:cNvPr id="281604" name="Rectangle 4">
            <a:extLst>
              <a:ext uri="{FF2B5EF4-FFF2-40B4-BE49-F238E27FC236}">
                <a16:creationId xmlns:a16="http://schemas.microsoft.com/office/drawing/2014/main" id="{4B347964-1615-714D-8F67-11C22E9CD38B}"/>
              </a:ext>
            </a:extLst>
          </p:cNvPr>
          <p:cNvSpPr>
            <a:spLocks noGrp="1" noChangeArrowheads="1"/>
          </p:cNvSpPr>
          <p:nvPr>
            <p:ph type="title"/>
          </p:nvPr>
        </p:nvSpPr>
        <p:spPr>
          <a:xfrm>
            <a:off x="2654877" y="369310"/>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339244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7E431B04-4D3C-694F-B24B-A1CFD99E9165}"/>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pic>
        <p:nvPicPr>
          <p:cNvPr id="279555" name="Picture 3">
            <a:extLst>
              <a:ext uri="{FF2B5EF4-FFF2-40B4-BE49-F238E27FC236}">
                <a16:creationId xmlns:a16="http://schemas.microsoft.com/office/drawing/2014/main" id="{1C522F06-E869-224F-90DC-6C100B06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05000"/>
            <a:ext cx="3656012" cy="44529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79556" name="Picture 4">
            <a:extLst>
              <a:ext uri="{FF2B5EF4-FFF2-40B4-BE49-F238E27FC236}">
                <a16:creationId xmlns:a16="http://schemas.microsoft.com/office/drawing/2014/main" id="{7D6F773B-D485-F046-BDF7-F81738A4E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905000"/>
            <a:ext cx="3657600" cy="44529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9557" name="Text Box 5">
            <a:extLst>
              <a:ext uri="{FF2B5EF4-FFF2-40B4-BE49-F238E27FC236}">
                <a16:creationId xmlns:a16="http://schemas.microsoft.com/office/drawing/2014/main" id="{D5C42787-A24F-FF40-84A9-0EF4BA89042E}"/>
              </a:ext>
            </a:extLst>
          </p:cNvPr>
          <p:cNvSpPr txBox="1">
            <a:spLocks noChangeArrowheads="1"/>
          </p:cNvSpPr>
          <p:nvPr/>
        </p:nvSpPr>
        <p:spPr bwMode="auto">
          <a:xfrm>
            <a:off x="2133600" y="6384926"/>
            <a:ext cx="3602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S" b="1">
                <a:solidFill>
                  <a:schemeClr val="tx2"/>
                </a:solidFill>
                <a:latin typeface="Arial" panose="020B0604020202020204" pitchFamily="34" charset="0"/>
              </a:rPr>
              <a:t>Hiperpotasemia leve</a:t>
            </a:r>
          </a:p>
        </p:txBody>
      </p:sp>
      <p:sp>
        <p:nvSpPr>
          <p:cNvPr id="279558" name="Text Box 6">
            <a:extLst>
              <a:ext uri="{FF2B5EF4-FFF2-40B4-BE49-F238E27FC236}">
                <a16:creationId xmlns:a16="http://schemas.microsoft.com/office/drawing/2014/main" id="{C5193B65-2D64-914D-AE8B-902B9A225802}"/>
              </a:ext>
            </a:extLst>
          </p:cNvPr>
          <p:cNvSpPr txBox="1">
            <a:spLocks noChangeArrowheads="1"/>
          </p:cNvSpPr>
          <p:nvPr/>
        </p:nvSpPr>
        <p:spPr bwMode="auto">
          <a:xfrm>
            <a:off x="6527800" y="6415088"/>
            <a:ext cx="368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ES" b="1">
                <a:solidFill>
                  <a:schemeClr val="tx2"/>
                </a:solidFill>
                <a:latin typeface="Arial" panose="020B0604020202020204" pitchFamily="34" charset="0"/>
              </a:rPr>
              <a:t>Hiperpotasemia severa</a:t>
            </a:r>
          </a:p>
        </p:txBody>
      </p:sp>
      <p:sp>
        <p:nvSpPr>
          <p:cNvPr id="279559" name="Rectangle 7">
            <a:extLst>
              <a:ext uri="{FF2B5EF4-FFF2-40B4-BE49-F238E27FC236}">
                <a16:creationId xmlns:a16="http://schemas.microsoft.com/office/drawing/2014/main" id="{E4ADBD63-F230-9145-966F-5239908EB093}"/>
              </a:ext>
            </a:extLst>
          </p:cNvPr>
          <p:cNvSpPr>
            <a:spLocks noChangeArrowheads="1"/>
          </p:cNvSpPr>
          <p:nvPr/>
        </p:nvSpPr>
        <p:spPr bwMode="auto">
          <a:xfrm>
            <a:off x="1828800" y="1295400"/>
            <a:ext cx="85804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algn="ctr"/>
            <a:r>
              <a:rPr lang="es-ES_tradnl" altLang="es-ES" sz="3200">
                <a:solidFill>
                  <a:schemeClr val="accent2"/>
                </a:solidFill>
              </a:rPr>
              <a:t>Hiperpotasemia en el ECG </a:t>
            </a:r>
          </a:p>
        </p:txBody>
      </p:sp>
      <p:sp>
        <p:nvSpPr>
          <p:cNvPr id="279560" name="Rectangle 8">
            <a:extLst>
              <a:ext uri="{FF2B5EF4-FFF2-40B4-BE49-F238E27FC236}">
                <a16:creationId xmlns:a16="http://schemas.microsoft.com/office/drawing/2014/main" id="{17A69934-78F4-2442-A0C7-B1A4539F4872}"/>
              </a:ext>
            </a:extLst>
          </p:cNvPr>
          <p:cNvSpPr>
            <a:spLocks noGrp="1" noChangeArrowheads="1"/>
          </p:cNvSpPr>
          <p:nvPr>
            <p:ph type="title"/>
          </p:nvPr>
        </p:nvSpPr>
        <p:spPr>
          <a:xfrm>
            <a:off x="2647950" y="223838"/>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2272984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955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955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279556"/>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279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autoUpdateAnimBg="0"/>
      <p:bldP spid="279558"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4D642613-F36E-B84C-B528-F996129AB2FC}"/>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83651" name="Text Box 3">
            <a:extLst>
              <a:ext uri="{FF2B5EF4-FFF2-40B4-BE49-F238E27FC236}">
                <a16:creationId xmlns:a16="http://schemas.microsoft.com/office/drawing/2014/main" id="{0661BE3A-31F9-AA45-87D2-D03B19F07992}"/>
              </a:ext>
            </a:extLst>
          </p:cNvPr>
          <p:cNvSpPr txBox="1">
            <a:spLocks noChangeArrowheads="1"/>
          </p:cNvSpPr>
          <p:nvPr/>
        </p:nvSpPr>
        <p:spPr bwMode="auto">
          <a:xfrm>
            <a:off x="1752600" y="1676400"/>
            <a:ext cx="8686800" cy="463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marL="1049338" indent="-193675">
              <a:defRPr sz="2400">
                <a:solidFill>
                  <a:schemeClr val="tx1"/>
                </a:solidFill>
                <a:latin typeface="Times New Roman" panose="02020603050405020304" pitchFamily="18" charset="0"/>
              </a:defRPr>
            </a:lvl3pPr>
            <a:lvl4pPr marL="144145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2200" b="1">
                <a:solidFill>
                  <a:schemeClr val="folHlink"/>
                </a:solidFill>
                <a:latin typeface="Arial" panose="020B0604020202020204" pitchFamily="34" charset="0"/>
              </a:rPr>
              <a:t>Hipopotasemia:</a:t>
            </a:r>
            <a:endParaRPr lang="es-ES_tradnl" altLang="es-ES" sz="2000" b="1">
              <a:solidFill>
                <a:schemeClr val="accent2"/>
              </a:solidFill>
              <a:latin typeface="Arial" panose="020B0604020202020204" pitchFamily="34" charset="0"/>
            </a:endParaRPr>
          </a:p>
          <a:p>
            <a:pPr lvl="1">
              <a:lnSpc>
                <a:spcPct val="80000"/>
              </a:lnSpc>
              <a:spcBef>
                <a:spcPct val="20000"/>
              </a:spcBef>
              <a:buClr>
                <a:schemeClr val="folHlink"/>
              </a:buClr>
              <a:buFontTx/>
              <a:buChar char="–"/>
            </a:pPr>
            <a:r>
              <a:rPr lang="es-ES_tradnl" altLang="es-ES" sz="2000" b="1">
                <a:latin typeface="Arial" panose="020B0604020202020204" pitchFamily="34" charset="0"/>
              </a:rPr>
              <a:t>Leve: aparición o aumento de la onda U y disminución de la onda T.</a:t>
            </a:r>
          </a:p>
          <a:p>
            <a:pPr lvl="1">
              <a:lnSpc>
                <a:spcPct val="80000"/>
              </a:lnSpc>
              <a:spcBef>
                <a:spcPct val="20000"/>
              </a:spcBef>
              <a:buClr>
                <a:schemeClr val="folHlink"/>
              </a:buClr>
              <a:buFontTx/>
              <a:buChar char="–"/>
            </a:pPr>
            <a:r>
              <a:rPr lang="es-ES_tradnl" altLang="es-ES" sz="2000" b="1">
                <a:latin typeface="Arial" panose="020B0604020202020204" pitchFamily="34" charset="0"/>
              </a:rPr>
              <a:t>Moderada: las ondas U y T tienen el mismo voltaje.</a:t>
            </a:r>
          </a:p>
          <a:p>
            <a:pPr lvl="1">
              <a:lnSpc>
                <a:spcPct val="80000"/>
              </a:lnSpc>
              <a:spcBef>
                <a:spcPct val="20000"/>
              </a:spcBef>
              <a:buClr>
                <a:schemeClr val="folHlink"/>
              </a:buClr>
              <a:buFontTx/>
              <a:buChar char="–"/>
            </a:pPr>
            <a:r>
              <a:rPr lang="es-ES_tradnl" altLang="es-ES" sz="2000" b="1">
                <a:latin typeface="Arial" panose="020B0604020202020204" pitchFamily="34" charset="0"/>
              </a:rPr>
              <a:t>Grave: la onda U es mayor que la onda T y depresión del segmento ST.</a:t>
            </a:r>
          </a:p>
          <a:p>
            <a:pPr lvl="1">
              <a:lnSpc>
                <a:spcPct val="80000"/>
              </a:lnSpc>
              <a:spcBef>
                <a:spcPct val="20000"/>
              </a:spcBef>
              <a:buClr>
                <a:schemeClr val="folHlink"/>
              </a:buClr>
              <a:buFontTx/>
              <a:buChar char="–"/>
            </a:pPr>
            <a:r>
              <a:rPr lang="es-ES_tradnl" altLang="es-ES" sz="2000" b="1">
                <a:latin typeface="Arial" panose="020B0604020202020204" pitchFamily="34" charset="0"/>
              </a:rPr>
              <a:t>Pueden aparecer arritmias ventriculares.</a:t>
            </a:r>
          </a:p>
          <a:p>
            <a:pPr lvl="1">
              <a:lnSpc>
                <a:spcPct val="80000"/>
              </a:lnSpc>
              <a:spcBef>
                <a:spcPct val="20000"/>
              </a:spcBef>
              <a:buClr>
                <a:schemeClr val="folHlink"/>
              </a:buClr>
              <a:buFontTx/>
              <a:buChar char="–"/>
            </a:pPr>
            <a:r>
              <a:rPr lang="es-ES_tradnl" altLang="es-ES" sz="2000" b="1">
                <a:latin typeface="Arial" panose="020B0604020202020204" pitchFamily="34" charset="0"/>
              </a:rPr>
              <a:t>Recordar que la hipopotasemia favorece la intoxicación digitálica.</a:t>
            </a:r>
          </a:p>
          <a:p>
            <a:pPr>
              <a:lnSpc>
                <a:spcPct val="80000"/>
              </a:lnSpc>
              <a:spcBef>
                <a:spcPct val="60000"/>
              </a:spcBef>
              <a:buClr>
                <a:schemeClr val="accent1"/>
              </a:buClr>
              <a:buSzPct val="90000"/>
              <a:buFont typeface="Wingdings" pitchFamily="2" charset="2"/>
              <a:buChar char="§"/>
            </a:pPr>
            <a:r>
              <a:rPr lang="es-ES_tradnl" altLang="es-ES" sz="2200" b="1">
                <a:solidFill>
                  <a:schemeClr val="folHlink"/>
                </a:solidFill>
                <a:latin typeface="Arial" panose="020B0604020202020204" pitchFamily="34" charset="0"/>
              </a:rPr>
              <a:t>Hipocalcemia</a:t>
            </a:r>
            <a:r>
              <a:rPr lang="es-ES_tradnl" altLang="es-ES" sz="2200" b="1">
                <a:latin typeface="Arial" panose="020B0604020202020204" pitchFamily="34" charset="0"/>
              </a:rPr>
              <a:t> (alargamiento del intervalo QT [&gt;40% esperado] por aumento de la duración del ST, sin cambios en la onda T y no son frecuentes las arritmias).</a:t>
            </a:r>
          </a:p>
          <a:p>
            <a:pPr>
              <a:lnSpc>
                <a:spcPct val="80000"/>
              </a:lnSpc>
              <a:spcBef>
                <a:spcPct val="60000"/>
              </a:spcBef>
              <a:buClr>
                <a:schemeClr val="accent1"/>
              </a:buClr>
              <a:buSzPct val="90000"/>
              <a:buFont typeface="Wingdings" pitchFamily="2" charset="2"/>
              <a:buChar char="§"/>
            </a:pPr>
            <a:r>
              <a:rPr lang="es-ES_tradnl" altLang="es-ES" sz="2200" b="1">
                <a:solidFill>
                  <a:schemeClr val="folHlink"/>
                </a:solidFill>
                <a:latin typeface="Arial" panose="020B0604020202020204" pitchFamily="34" charset="0"/>
              </a:rPr>
              <a:t>Hipercalcemia </a:t>
            </a:r>
            <a:r>
              <a:rPr lang="es-ES_tradnl" altLang="es-ES" sz="2200" b="1">
                <a:latin typeface="Arial" panose="020B0604020202020204" pitchFamily="34" charset="0"/>
              </a:rPr>
              <a:t>(acortamiento del QT por disminución del ST, la pendiente de la onda T presenta un ascenso rápido y no son frecuentes las arritmias).</a:t>
            </a:r>
            <a:endParaRPr lang="es-ES_tradnl" altLang="es-ES" sz="2000" b="1">
              <a:latin typeface="Arial" panose="020B0604020202020204" pitchFamily="34" charset="0"/>
            </a:endParaRPr>
          </a:p>
        </p:txBody>
      </p:sp>
      <p:sp>
        <p:nvSpPr>
          <p:cNvPr id="283652" name="Rectangle 4">
            <a:extLst>
              <a:ext uri="{FF2B5EF4-FFF2-40B4-BE49-F238E27FC236}">
                <a16:creationId xmlns:a16="http://schemas.microsoft.com/office/drawing/2014/main" id="{84756022-2397-0E4C-A882-D6CDF4BF7A77}"/>
              </a:ext>
            </a:extLst>
          </p:cNvPr>
          <p:cNvSpPr>
            <a:spLocks noChangeArrowheads="1"/>
          </p:cNvSpPr>
          <p:nvPr/>
        </p:nvSpPr>
        <p:spPr bwMode="auto">
          <a:xfrm>
            <a:off x="1676400" y="1143000"/>
            <a:ext cx="88090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814513" algn="l"/>
              </a:tabLst>
              <a:defRPr sz="4400" b="1">
                <a:solidFill>
                  <a:schemeClr val="tx2"/>
                </a:solidFill>
                <a:latin typeface="Arial" panose="020B0604020202020204" pitchFamily="34" charset="0"/>
              </a:defRPr>
            </a:lvl1pPr>
            <a:lvl2pPr>
              <a:tabLst>
                <a:tab pos="1814513" algn="l"/>
              </a:tabLst>
              <a:defRPr sz="4400" b="1">
                <a:solidFill>
                  <a:schemeClr val="tx2"/>
                </a:solidFill>
                <a:latin typeface="Arial" panose="020B0604020202020204" pitchFamily="34" charset="0"/>
              </a:defRPr>
            </a:lvl2pPr>
            <a:lvl3pPr>
              <a:tabLst>
                <a:tab pos="1814513" algn="l"/>
              </a:tabLst>
              <a:defRPr sz="4400" b="1">
                <a:solidFill>
                  <a:schemeClr val="tx2"/>
                </a:solidFill>
                <a:latin typeface="Arial" panose="020B0604020202020204" pitchFamily="34" charset="0"/>
              </a:defRPr>
            </a:lvl3pPr>
            <a:lvl4pPr>
              <a:tabLst>
                <a:tab pos="1814513" algn="l"/>
              </a:tabLst>
              <a:defRPr sz="4400" b="1">
                <a:solidFill>
                  <a:schemeClr val="tx2"/>
                </a:solidFill>
                <a:latin typeface="Arial" panose="020B0604020202020204" pitchFamily="34" charset="0"/>
              </a:defRPr>
            </a:lvl4pPr>
            <a:lvl5pPr>
              <a:tabLst>
                <a:tab pos="1814513" algn="l"/>
              </a:tabLst>
              <a:defRPr sz="4400" b="1">
                <a:solidFill>
                  <a:schemeClr val="tx2"/>
                </a:solidFill>
                <a:latin typeface="Arial" panose="020B0604020202020204" pitchFamily="34" charset="0"/>
              </a:defRPr>
            </a:lvl5pPr>
            <a:lvl6pPr marL="457200" fontAlgn="base">
              <a:spcBef>
                <a:spcPct val="0"/>
              </a:spcBef>
              <a:spcAft>
                <a:spcPct val="0"/>
              </a:spcAft>
              <a:tabLst>
                <a:tab pos="1814513" algn="l"/>
              </a:tabLst>
              <a:defRPr sz="4400" b="1">
                <a:solidFill>
                  <a:schemeClr val="tx2"/>
                </a:solidFill>
                <a:latin typeface="Arial" panose="020B0604020202020204" pitchFamily="34" charset="0"/>
              </a:defRPr>
            </a:lvl6pPr>
            <a:lvl7pPr marL="914400" fontAlgn="base">
              <a:spcBef>
                <a:spcPct val="0"/>
              </a:spcBef>
              <a:spcAft>
                <a:spcPct val="0"/>
              </a:spcAft>
              <a:tabLst>
                <a:tab pos="1814513" algn="l"/>
              </a:tabLst>
              <a:defRPr sz="4400" b="1">
                <a:solidFill>
                  <a:schemeClr val="tx2"/>
                </a:solidFill>
                <a:latin typeface="Arial" panose="020B0604020202020204" pitchFamily="34" charset="0"/>
              </a:defRPr>
            </a:lvl7pPr>
            <a:lvl8pPr marL="1371600" fontAlgn="base">
              <a:spcBef>
                <a:spcPct val="0"/>
              </a:spcBef>
              <a:spcAft>
                <a:spcPct val="0"/>
              </a:spcAft>
              <a:tabLst>
                <a:tab pos="1814513" algn="l"/>
              </a:tabLst>
              <a:defRPr sz="4400" b="1">
                <a:solidFill>
                  <a:schemeClr val="tx2"/>
                </a:solidFill>
                <a:latin typeface="Arial" panose="020B0604020202020204" pitchFamily="34" charset="0"/>
              </a:defRPr>
            </a:lvl8pPr>
            <a:lvl9pPr marL="1828800" fontAlgn="base">
              <a:spcBef>
                <a:spcPct val="0"/>
              </a:spcBef>
              <a:spcAft>
                <a:spcPct val="0"/>
              </a:spcAft>
              <a:tabLst>
                <a:tab pos="1814513" algn="l"/>
              </a:tabLst>
              <a:defRPr sz="4400" b="1">
                <a:solidFill>
                  <a:schemeClr val="tx2"/>
                </a:solidFill>
                <a:latin typeface="Arial" panose="020B0604020202020204" pitchFamily="34" charset="0"/>
              </a:defRPr>
            </a:lvl9pPr>
          </a:lstStyle>
          <a:p>
            <a:pPr>
              <a:lnSpc>
                <a:spcPct val="80000"/>
              </a:lnSpc>
            </a:pPr>
            <a:r>
              <a:rPr lang="es-ES_tradnl" altLang="es-ES" sz="3200">
                <a:solidFill>
                  <a:schemeClr val="accent2"/>
                </a:solidFill>
              </a:rPr>
              <a:t>Otras alteraciones hidroelectrolíticas y ECG </a:t>
            </a:r>
            <a:endParaRPr lang="es-ES_tradnl" altLang="es-ES" sz="4000">
              <a:solidFill>
                <a:schemeClr val="accent2"/>
              </a:solidFill>
            </a:endParaRPr>
          </a:p>
        </p:txBody>
      </p:sp>
      <p:sp>
        <p:nvSpPr>
          <p:cNvPr id="283653" name="Rectangle 5">
            <a:extLst>
              <a:ext uri="{FF2B5EF4-FFF2-40B4-BE49-F238E27FC236}">
                <a16:creationId xmlns:a16="http://schemas.microsoft.com/office/drawing/2014/main" id="{0EB02A5A-BA2F-E048-9631-90E6BCA953B9}"/>
              </a:ext>
            </a:extLst>
          </p:cNvPr>
          <p:cNvSpPr>
            <a:spLocks noGrp="1" noChangeArrowheads="1"/>
          </p:cNvSpPr>
          <p:nvPr>
            <p:ph type="title"/>
          </p:nvPr>
        </p:nvSpPr>
        <p:spPr>
          <a:xfrm>
            <a:off x="2724150" y="96839"/>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2080311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4E3CA7C0-EF4A-1C47-9EC9-E8A8FD7A3D15}"/>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85699" name="Text Box 3">
            <a:extLst>
              <a:ext uri="{FF2B5EF4-FFF2-40B4-BE49-F238E27FC236}">
                <a16:creationId xmlns:a16="http://schemas.microsoft.com/office/drawing/2014/main" id="{F67DF4F5-6683-094B-BFF2-8D1C1021F1BD}"/>
              </a:ext>
            </a:extLst>
          </p:cNvPr>
          <p:cNvSpPr txBox="1">
            <a:spLocks noChangeArrowheads="1"/>
          </p:cNvSpPr>
          <p:nvPr/>
        </p:nvSpPr>
        <p:spPr bwMode="auto">
          <a:xfrm>
            <a:off x="1828800" y="1981200"/>
            <a:ext cx="845820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2100" indent="-292100">
              <a:defRPr sz="2400">
                <a:solidFill>
                  <a:schemeClr val="tx1"/>
                </a:solidFill>
                <a:latin typeface="Times New Roman" panose="02020603050405020304" pitchFamily="18" charset="0"/>
              </a:defRPr>
            </a:lvl1pPr>
            <a:lvl2pPr marL="68897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accent1"/>
              </a:buClr>
              <a:buFont typeface="Wingdings" pitchFamily="2" charset="2"/>
              <a:buChar char="§"/>
            </a:pPr>
            <a:r>
              <a:rPr lang="es-ES_tradnl" altLang="es-ES" sz="2600" b="1">
                <a:latin typeface="Arial" panose="020B0604020202020204" pitchFamily="34" charset="0"/>
              </a:rPr>
              <a:t>Representa la repolarización de los ventrículos.</a:t>
            </a:r>
          </a:p>
          <a:p>
            <a:pPr>
              <a:spcBef>
                <a:spcPct val="20000"/>
              </a:spcBef>
              <a:buClr>
                <a:schemeClr val="accent1"/>
              </a:buClr>
              <a:buFont typeface="Wingdings" pitchFamily="2" charset="2"/>
              <a:buChar char="§"/>
            </a:pPr>
            <a:r>
              <a:rPr lang="es-ES_tradnl" altLang="es-ES" sz="2600" b="1">
                <a:latin typeface="Arial" panose="020B0604020202020204" pitchFamily="34" charset="0"/>
              </a:rPr>
              <a:t>Forma de tienda de campaña asimétrica (pendiente ascendente más lenta).</a:t>
            </a:r>
          </a:p>
          <a:p>
            <a:pPr>
              <a:spcBef>
                <a:spcPct val="20000"/>
              </a:spcBef>
              <a:buClr>
                <a:schemeClr val="accent1"/>
              </a:buClr>
              <a:buFont typeface="Wingdings" pitchFamily="2" charset="2"/>
              <a:buChar char="§"/>
            </a:pPr>
            <a:r>
              <a:rPr lang="es-ES_tradnl" altLang="es-ES" sz="2600" b="1">
                <a:latin typeface="Arial" panose="020B0604020202020204" pitchFamily="34" charset="0"/>
              </a:rPr>
              <a:t>Concordante con la máxima polaridad del QRS.</a:t>
            </a:r>
          </a:p>
          <a:p>
            <a:pPr>
              <a:spcBef>
                <a:spcPct val="20000"/>
              </a:spcBef>
              <a:buClr>
                <a:schemeClr val="accent1"/>
              </a:buClr>
              <a:buFont typeface="Wingdings" pitchFamily="2" charset="2"/>
              <a:buChar char="§"/>
            </a:pPr>
            <a:r>
              <a:rPr lang="es-ES_tradnl" altLang="es-ES" sz="2600" b="1">
                <a:latin typeface="Arial" panose="020B0604020202020204" pitchFamily="34" charset="0"/>
              </a:rPr>
              <a:t>Su tamaño no excedará los 2/3 ni será inferior a 1/8 de la R precedente en las derivaciones precordiales.</a:t>
            </a:r>
          </a:p>
          <a:p>
            <a:pPr>
              <a:spcBef>
                <a:spcPct val="20000"/>
              </a:spcBef>
              <a:buClr>
                <a:schemeClr val="accent1"/>
              </a:buClr>
              <a:buFont typeface="Wingdings" pitchFamily="2" charset="2"/>
              <a:buChar char="§"/>
            </a:pPr>
            <a:r>
              <a:rPr lang="es-ES_tradnl" altLang="es-ES" sz="2600" b="1">
                <a:latin typeface="Arial" panose="020B0604020202020204" pitchFamily="34" charset="0"/>
              </a:rPr>
              <a:t>Positiva en todas las derivaciones excepto en aVR (ocasionalmente en D3 y aVF).</a:t>
            </a:r>
          </a:p>
        </p:txBody>
      </p:sp>
      <p:sp>
        <p:nvSpPr>
          <p:cNvPr id="285700" name="Rectangle 4">
            <a:extLst>
              <a:ext uri="{FF2B5EF4-FFF2-40B4-BE49-F238E27FC236}">
                <a16:creationId xmlns:a16="http://schemas.microsoft.com/office/drawing/2014/main" id="{46CFBFE7-0D8B-0247-83C5-023EAA6AAB56}"/>
              </a:ext>
            </a:extLst>
          </p:cNvPr>
          <p:cNvSpPr>
            <a:spLocks noChangeArrowheads="1"/>
          </p:cNvSpPr>
          <p:nvPr/>
        </p:nvSpPr>
        <p:spPr bwMode="auto">
          <a:xfrm>
            <a:off x="2087563" y="147638"/>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s-ES_tradnl" altLang="es-ES" sz="4400" b="1">
                <a:solidFill>
                  <a:schemeClr val="tx2"/>
                </a:solidFill>
                <a:latin typeface="Arial" panose="020B0604020202020204" pitchFamily="34" charset="0"/>
              </a:rPr>
              <a:t> </a:t>
            </a:r>
          </a:p>
        </p:txBody>
      </p:sp>
      <p:sp>
        <p:nvSpPr>
          <p:cNvPr id="285701" name="Rectangle 5">
            <a:extLst>
              <a:ext uri="{FF2B5EF4-FFF2-40B4-BE49-F238E27FC236}">
                <a16:creationId xmlns:a16="http://schemas.microsoft.com/office/drawing/2014/main" id="{8BE2DF4F-89FE-4941-8AEA-BB8AC2E6713B}"/>
              </a:ext>
            </a:extLst>
          </p:cNvPr>
          <p:cNvSpPr>
            <a:spLocks noChangeArrowheads="1"/>
          </p:cNvSpPr>
          <p:nvPr/>
        </p:nvSpPr>
        <p:spPr bwMode="auto">
          <a:xfrm>
            <a:off x="1828800" y="129540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600">
                <a:solidFill>
                  <a:schemeClr val="accent2"/>
                </a:solidFill>
              </a:rPr>
              <a:t>Onda T normal </a:t>
            </a:r>
          </a:p>
        </p:txBody>
      </p:sp>
      <p:sp>
        <p:nvSpPr>
          <p:cNvPr id="285702" name="Rectangle 6">
            <a:extLst>
              <a:ext uri="{FF2B5EF4-FFF2-40B4-BE49-F238E27FC236}">
                <a16:creationId xmlns:a16="http://schemas.microsoft.com/office/drawing/2014/main" id="{84C83333-7D19-554F-A70F-321665B1E784}"/>
              </a:ext>
            </a:extLst>
          </p:cNvPr>
          <p:cNvSpPr>
            <a:spLocks noGrp="1" noChangeArrowheads="1"/>
          </p:cNvSpPr>
          <p:nvPr>
            <p:ph type="title"/>
          </p:nvPr>
        </p:nvSpPr>
        <p:spPr>
          <a:xfrm>
            <a:off x="2978150" y="248188"/>
            <a:ext cx="7537450" cy="842962"/>
          </a:xfrm>
          <a:noFill/>
          <a:ln/>
        </p:spPr>
        <p:txBody>
          <a:bodyPr/>
          <a:lstStyle/>
          <a:p>
            <a:pPr>
              <a:lnSpc>
                <a:spcPct val="80000"/>
              </a:lnSpc>
              <a:tabLst>
                <a:tab pos="1905000" algn="l"/>
              </a:tabLst>
            </a:pPr>
            <a:r>
              <a:rPr lang="es-ES_tradnl" altLang="es-ES" dirty="0"/>
              <a:t> </a:t>
            </a: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240469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6">
            <a:extLst>
              <a:ext uri="{FF2B5EF4-FFF2-40B4-BE49-F238E27FC236}">
                <a16:creationId xmlns:a16="http://schemas.microsoft.com/office/drawing/2014/main" id="{C40D6EDE-9A09-7C46-9830-777C39BD752A}"/>
              </a:ext>
            </a:extLst>
          </p:cNvPr>
          <p:cNvSpPr txBox="1">
            <a:spLocks noChangeArrowheads="1"/>
          </p:cNvSpPr>
          <p:nvPr/>
        </p:nvSpPr>
        <p:spPr bwMode="auto">
          <a:xfrm>
            <a:off x="2058989" y="104775"/>
            <a:ext cx="7737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a:solidFill>
                  <a:schemeClr val="tx2"/>
                </a:solidFill>
                <a:latin typeface="Arial" panose="020B0604020202020204" pitchFamily="34" charset="0"/>
              </a:rPr>
              <a:t>Caras eléctricas del corazón</a:t>
            </a:r>
          </a:p>
        </p:txBody>
      </p:sp>
      <p:sp>
        <p:nvSpPr>
          <p:cNvPr id="18435" name="Rectangle 127">
            <a:extLst>
              <a:ext uri="{FF2B5EF4-FFF2-40B4-BE49-F238E27FC236}">
                <a16:creationId xmlns:a16="http://schemas.microsoft.com/office/drawing/2014/main" id="{D585BA99-9BC8-6548-A6D3-D5A3BEB4E017}"/>
              </a:ext>
            </a:extLst>
          </p:cNvPr>
          <p:cNvSpPr>
            <a:spLocks noChangeArrowheads="1"/>
          </p:cNvSpPr>
          <p:nvPr/>
        </p:nvSpPr>
        <p:spPr bwMode="auto">
          <a:xfrm>
            <a:off x="1524000" y="1071563"/>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1200" b="1"/>
              <a:t> </a:t>
            </a:r>
            <a:r>
              <a:rPr lang="es-ES" altLang="es-ES" sz="1900" b="1">
                <a:solidFill>
                  <a:schemeClr val="accent2"/>
                </a:solidFill>
                <a:latin typeface="Arial" panose="020B0604020202020204" pitchFamily="34" charset="0"/>
              </a:rPr>
              <a:t>Las derivaciones permiten valorar distintas áreas cardiacas.</a:t>
            </a:r>
            <a:endParaRPr lang="es-ES" altLang="es-ES" sz="1200" b="1"/>
          </a:p>
        </p:txBody>
      </p:sp>
      <p:pic>
        <p:nvPicPr>
          <p:cNvPr id="18436" name="Picture 210">
            <a:extLst>
              <a:ext uri="{FF2B5EF4-FFF2-40B4-BE49-F238E27FC236}">
                <a16:creationId xmlns:a16="http://schemas.microsoft.com/office/drawing/2014/main" id="{E04372CA-7A7C-DE49-94AF-60609BD27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5"/>
          <a:stretch>
            <a:fillRect/>
          </a:stretch>
        </p:blipFill>
        <p:spPr bwMode="auto">
          <a:xfrm>
            <a:off x="2479675" y="1484313"/>
            <a:ext cx="7297738" cy="47879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8437" name="Group 209">
            <a:extLst>
              <a:ext uri="{FF2B5EF4-FFF2-40B4-BE49-F238E27FC236}">
                <a16:creationId xmlns:a16="http://schemas.microsoft.com/office/drawing/2014/main" id="{D9ACE34C-25F2-A742-B403-D61516D39C09}"/>
              </a:ext>
            </a:extLst>
          </p:cNvPr>
          <p:cNvGrpSpPr>
            <a:grpSpLocks/>
          </p:cNvGrpSpPr>
          <p:nvPr/>
        </p:nvGrpSpPr>
        <p:grpSpPr bwMode="auto">
          <a:xfrm>
            <a:off x="6580188" y="6065839"/>
            <a:ext cx="4062412" cy="744537"/>
            <a:chOff x="3085" y="3743"/>
            <a:chExt cx="2559" cy="469"/>
          </a:xfrm>
        </p:grpSpPr>
        <p:sp>
          <p:nvSpPr>
            <p:cNvPr id="18438" name="Rectangle 208">
              <a:extLst>
                <a:ext uri="{FF2B5EF4-FFF2-40B4-BE49-F238E27FC236}">
                  <a16:creationId xmlns:a16="http://schemas.microsoft.com/office/drawing/2014/main" id="{7FFB1E40-C379-7447-BA05-A6D80929946F}"/>
                </a:ext>
              </a:extLst>
            </p:cNvPr>
            <p:cNvSpPr>
              <a:spLocks noChangeArrowheads="1"/>
            </p:cNvSpPr>
            <p:nvPr/>
          </p:nvSpPr>
          <p:spPr bwMode="auto">
            <a:xfrm>
              <a:off x="3085" y="3744"/>
              <a:ext cx="359" cy="468"/>
            </a:xfrm>
            <a:prstGeom prst="rect">
              <a:avLst/>
            </a:prstGeom>
            <a:solidFill>
              <a:srgbClr val="FFFBE9"/>
            </a:solidFill>
            <a:ln w="12700">
              <a:solidFill>
                <a:schemeClr val="accent2"/>
              </a:solidFill>
              <a:miter lim="800000"/>
              <a:headEnd/>
              <a:tailEnd/>
            </a:ln>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_tradnl" altLang="es-ES" sz="1800" i="1" u="sng">
                <a:solidFill>
                  <a:srgbClr val="000000"/>
                </a:solidFill>
                <a:latin typeface="Arial" panose="020B0604020202020204" pitchFamily="34" charset="0"/>
              </a:endParaRPr>
            </a:p>
          </p:txBody>
        </p:sp>
        <p:sp>
          <p:nvSpPr>
            <p:cNvPr id="18439" name="Rectangle 170">
              <a:extLst>
                <a:ext uri="{FF2B5EF4-FFF2-40B4-BE49-F238E27FC236}">
                  <a16:creationId xmlns:a16="http://schemas.microsoft.com/office/drawing/2014/main" id="{35A3544D-9730-5042-81AB-F7D76C116F24}"/>
                </a:ext>
              </a:extLst>
            </p:cNvPr>
            <p:cNvSpPr>
              <a:spLocks noChangeArrowheads="1"/>
            </p:cNvSpPr>
            <p:nvPr/>
          </p:nvSpPr>
          <p:spPr bwMode="auto">
            <a:xfrm>
              <a:off x="3446" y="3744"/>
              <a:ext cx="2198" cy="468"/>
            </a:xfrm>
            <a:prstGeom prst="rect">
              <a:avLst/>
            </a:prstGeom>
            <a:solidFill>
              <a:schemeClr val="tx1"/>
            </a:solidFill>
            <a:ln w="12700">
              <a:solidFill>
                <a:schemeClr val="accent2"/>
              </a:solidFill>
              <a:miter lim="800000"/>
              <a:headEnd/>
              <a:tailEnd/>
            </a:ln>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_tradnl" altLang="es-ES" sz="1800" i="1" u="sng">
                <a:solidFill>
                  <a:srgbClr val="000000"/>
                </a:solidFill>
                <a:latin typeface="Arial" panose="020B0604020202020204" pitchFamily="34" charset="0"/>
              </a:endParaRPr>
            </a:p>
          </p:txBody>
        </p:sp>
        <p:grpSp>
          <p:nvGrpSpPr>
            <p:cNvPr id="18440" name="Group 171">
              <a:extLst>
                <a:ext uri="{FF2B5EF4-FFF2-40B4-BE49-F238E27FC236}">
                  <a16:creationId xmlns:a16="http://schemas.microsoft.com/office/drawing/2014/main" id="{BB9978B2-0581-5C4A-B66A-56DE83762327}"/>
                </a:ext>
              </a:extLst>
            </p:cNvPr>
            <p:cNvGrpSpPr>
              <a:grpSpLocks/>
            </p:cNvGrpSpPr>
            <p:nvPr/>
          </p:nvGrpSpPr>
          <p:grpSpPr bwMode="auto">
            <a:xfrm>
              <a:off x="3090" y="3743"/>
              <a:ext cx="354" cy="156"/>
              <a:chOff x="0" y="173"/>
              <a:chExt cx="362" cy="154"/>
            </a:xfrm>
          </p:grpSpPr>
          <p:sp>
            <p:nvSpPr>
              <p:cNvPr id="225452" name="Rectangle 172">
                <a:extLst>
                  <a:ext uri="{FF2B5EF4-FFF2-40B4-BE49-F238E27FC236}">
                    <a16:creationId xmlns:a16="http://schemas.microsoft.com/office/drawing/2014/main" id="{265B90C0-6A2C-0E4F-BCB1-01AEF0FFA8B4}"/>
                  </a:ext>
                </a:extLst>
              </p:cNvPr>
              <p:cNvSpPr>
                <a:spLocks noChangeArrowheads="1"/>
              </p:cNvSpPr>
              <p:nvPr/>
            </p:nvSpPr>
            <p:spPr bwMode="auto">
              <a:xfrm>
                <a:off x="0" y="173"/>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V1-V2</a:t>
                </a:r>
                <a:endParaRPr lang="es-ES" sz="2400">
                  <a:solidFill>
                    <a:srgbClr val="000000"/>
                  </a:solidFill>
                  <a:effectLst>
                    <a:outerShdw blurRad="38100" dist="38100" dir="2700000" algn="tl">
                      <a:srgbClr val="C0C0C0"/>
                    </a:outerShdw>
                  </a:effectLst>
                  <a:latin typeface="Arial" pitchFamily="34" charset="0"/>
                </a:endParaRPr>
              </a:p>
            </p:txBody>
          </p:sp>
          <p:sp>
            <p:nvSpPr>
              <p:cNvPr id="18475" name="Rectangle 173">
                <a:extLst>
                  <a:ext uri="{FF2B5EF4-FFF2-40B4-BE49-F238E27FC236}">
                    <a16:creationId xmlns:a16="http://schemas.microsoft.com/office/drawing/2014/main" id="{D5317088-01ED-EE40-84C9-EC09321C22F7}"/>
                  </a:ext>
                </a:extLst>
              </p:cNvPr>
              <p:cNvSpPr>
                <a:spLocks noChangeArrowheads="1"/>
              </p:cNvSpPr>
              <p:nvPr/>
            </p:nvSpPr>
            <p:spPr bwMode="auto">
              <a:xfrm>
                <a:off x="0" y="173"/>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1" name="Group 174">
              <a:extLst>
                <a:ext uri="{FF2B5EF4-FFF2-40B4-BE49-F238E27FC236}">
                  <a16:creationId xmlns:a16="http://schemas.microsoft.com/office/drawing/2014/main" id="{98EF86DA-375B-394D-B2DB-8E5B15867E50}"/>
                </a:ext>
              </a:extLst>
            </p:cNvPr>
            <p:cNvGrpSpPr>
              <a:grpSpLocks/>
            </p:cNvGrpSpPr>
            <p:nvPr/>
          </p:nvGrpSpPr>
          <p:grpSpPr bwMode="auto">
            <a:xfrm>
              <a:off x="3444" y="3743"/>
              <a:ext cx="708" cy="156"/>
              <a:chOff x="362" y="173"/>
              <a:chExt cx="723" cy="154"/>
            </a:xfrm>
          </p:grpSpPr>
          <p:sp>
            <p:nvSpPr>
              <p:cNvPr id="225455" name="Rectangle 175">
                <a:extLst>
                  <a:ext uri="{FF2B5EF4-FFF2-40B4-BE49-F238E27FC236}">
                    <a16:creationId xmlns:a16="http://schemas.microsoft.com/office/drawing/2014/main" id="{5EF6EE8E-A3C9-B44D-9DAA-D971A60348DD}"/>
                  </a:ext>
                </a:extLst>
              </p:cNvPr>
              <p:cNvSpPr>
                <a:spLocks noChangeArrowheads="1"/>
              </p:cNvSpPr>
              <p:nvPr/>
            </p:nvSpPr>
            <p:spPr bwMode="auto">
              <a:xfrm>
                <a:off x="362" y="173"/>
                <a:ext cx="723"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septal </a:t>
                </a:r>
                <a:endParaRPr lang="es-ES" sz="2400">
                  <a:solidFill>
                    <a:srgbClr val="000000"/>
                  </a:solidFill>
                  <a:effectLst>
                    <a:outerShdw blurRad="38100" dist="38100" dir="2700000" algn="tl">
                      <a:srgbClr val="C0C0C0"/>
                    </a:outerShdw>
                  </a:effectLst>
                  <a:latin typeface="Arial" pitchFamily="34" charset="0"/>
                </a:endParaRPr>
              </a:p>
            </p:txBody>
          </p:sp>
          <p:sp>
            <p:nvSpPr>
              <p:cNvPr id="18473" name="Rectangle 176">
                <a:extLst>
                  <a:ext uri="{FF2B5EF4-FFF2-40B4-BE49-F238E27FC236}">
                    <a16:creationId xmlns:a16="http://schemas.microsoft.com/office/drawing/2014/main" id="{06087B5E-381A-D046-AF22-69CC5EDC14A2}"/>
                  </a:ext>
                </a:extLst>
              </p:cNvPr>
              <p:cNvSpPr>
                <a:spLocks noChangeArrowheads="1"/>
              </p:cNvSpPr>
              <p:nvPr/>
            </p:nvSpPr>
            <p:spPr bwMode="auto">
              <a:xfrm>
                <a:off x="362" y="173"/>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2" name="Group 177">
              <a:extLst>
                <a:ext uri="{FF2B5EF4-FFF2-40B4-BE49-F238E27FC236}">
                  <a16:creationId xmlns:a16="http://schemas.microsoft.com/office/drawing/2014/main" id="{BD8053A6-F93F-8340-AC54-4215FEE01027}"/>
                </a:ext>
              </a:extLst>
            </p:cNvPr>
            <p:cNvGrpSpPr>
              <a:grpSpLocks/>
            </p:cNvGrpSpPr>
            <p:nvPr/>
          </p:nvGrpSpPr>
          <p:grpSpPr bwMode="auto">
            <a:xfrm>
              <a:off x="4152" y="3743"/>
              <a:ext cx="490" cy="156"/>
              <a:chOff x="1085" y="173"/>
              <a:chExt cx="501" cy="154"/>
            </a:xfrm>
          </p:grpSpPr>
          <p:sp>
            <p:nvSpPr>
              <p:cNvPr id="225458" name="Rectangle 178">
                <a:extLst>
                  <a:ext uri="{FF2B5EF4-FFF2-40B4-BE49-F238E27FC236}">
                    <a16:creationId xmlns:a16="http://schemas.microsoft.com/office/drawing/2014/main" id="{FDA0B839-DADB-724B-978B-A80CA0C86B4C}"/>
                  </a:ext>
                </a:extLst>
              </p:cNvPr>
              <p:cNvSpPr>
                <a:spLocks noChangeArrowheads="1"/>
              </p:cNvSpPr>
              <p:nvPr/>
            </p:nvSpPr>
            <p:spPr bwMode="auto">
              <a:xfrm>
                <a:off x="1085" y="173"/>
                <a:ext cx="501"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II, III, aVF</a:t>
                </a:r>
                <a:endParaRPr lang="es-ES" sz="2400">
                  <a:solidFill>
                    <a:srgbClr val="000000"/>
                  </a:solidFill>
                  <a:effectLst>
                    <a:outerShdw blurRad="38100" dist="38100" dir="2700000" algn="tl">
                      <a:srgbClr val="C0C0C0"/>
                    </a:outerShdw>
                  </a:effectLst>
                  <a:latin typeface="Arial" pitchFamily="34" charset="0"/>
                </a:endParaRPr>
              </a:p>
            </p:txBody>
          </p:sp>
          <p:sp>
            <p:nvSpPr>
              <p:cNvPr id="18471" name="Rectangle 179">
                <a:extLst>
                  <a:ext uri="{FF2B5EF4-FFF2-40B4-BE49-F238E27FC236}">
                    <a16:creationId xmlns:a16="http://schemas.microsoft.com/office/drawing/2014/main" id="{F4847D5F-C482-2C49-9C75-C95C0126074E}"/>
                  </a:ext>
                </a:extLst>
              </p:cNvPr>
              <p:cNvSpPr>
                <a:spLocks noChangeArrowheads="1"/>
              </p:cNvSpPr>
              <p:nvPr/>
            </p:nvSpPr>
            <p:spPr bwMode="auto">
              <a:xfrm>
                <a:off x="1085" y="173"/>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3" name="Group 180">
              <a:extLst>
                <a:ext uri="{FF2B5EF4-FFF2-40B4-BE49-F238E27FC236}">
                  <a16:creationId xmlns:a16="http://schemas.microsoft.com/office/drawing/2014/main" id="{71880D02-7D06-C54B-842C-0FE188DFBE37}"/>
                </a:ext>
              </a:extLst>
            </p:cNvPr>
            <p:cNvGrpSpPr>
              <a:grpSpLocks/>
            </p:cNvGrpSpPr>
            <p:nvPr/>
          </p:nvGrpSpPr>
          <p:grpSpPr bwMode="auto">
            <a:xfrm>
              <a:off x="4642" y="3743"/>
              <a:ext cx="1000" cy="156"/>
              <a:chOff x="1586" y="173"/>
              <a:chExt cx="1022" cy="154"/>
            </a:xfrm>
          </p:grpSpPr>
          <p:sp>
            <p:nvSpPr>
              <p:cNvPr id="225461" name="Rectangle 181">
                <a:extLst>
                  <a:ext uri="{FF2B5EF4-FFF2-40B4-BE49-F238E27FC236}">
                    <a16:creationId xmlns:a16="http://schemas.microsoft.com/office/drawing/2014/main" id="{BEFDF38F-818B-004D-946B-8E6AEA536BCA}"/>
                  </a:ext>
                </a:extLst>
              </p:cNvPr>
              <p:cNvSpPr>
                <a:spLocks noChangeArrowheads="1"/>
              </p:cNvSpPr>
              <p:nvPr/>
            </p:nvSpPr>
            <p:spPr bwMode="auto">
              <a:xfrm>
                <a:off x="1586" y="173"/>
                <a:ext cx="102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inferior</a:t>
                </a:r>
                <a:endParaRPr lang="es-ES" sz="2400">
                  <a:solidFill>
                    <a:srgbClr val="000000"/>
                  </a:solidFill>
                  <a:effectLst>
                    <a:outerShdw blurRad="38100" dist="38100" dir="2700000" algn="tl">
                      <a:srgbClr val="C0C0C0"/>
                    </a:outerShdw>
                  </a:effectLst>
                  <a:latin typeface="Arial" pitchFamily="34" charset="0"/>
                </a:endParaRPr>
              </a:p>
            </p:txBody>
          </p:sp>
          <p:sp>
            <p:nvSpPr>
              <p:cNvPr id="18469" name="Rectangle 182">
                <a:extLst>
                  <a:ext uri="{FF2B5EF4-FFF2-40B4-BE49-F238E27FC236}">
                    <a16:creationId xmlns:a16="http://schemas.microsoft.com/office/drawing/2014/main" id="{DEFCBE89-A1F9-854F-9B38-33230981AEB8}"/>
                  </a:ext>
                </a:extLst>
              </p:cNvPr>
              <p:cNvSpPr>
                <a:spLocks noChangeArrowheads="1"/>
              </p:cNvSpPr>
              <p:nvPr/>
            </p:nvSpPr>
            <p:spPr bwMode="auto">
              <a:xfrm>
                <a:off x="1586" y="173"/>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4" name="Group 183">
              <a:extLst>
                <a:ext uri="{FF2B5EF4-FFF2-40B4-BE49-F238E27FC236}">
                  <a16:creationId xmlns:a16="http://schemas.microsoft.com/office/drawing/2014/main" id="{F1D8E951-97F5-DB42-A861-6FA22AD42DBA}"/>
                </a:ext>
              </a:extLst>
            </p:cNvPr>
            <p:cNvGrpSpPr>
              <a:grpSpLocks/>
            </p:cNvGrpSpPr>
            <p:nvPr/>
          </p:nvGrpSpPr>
          <p:grpSpPr bwMode="auto">
            <a:xfrm>
              <a:off x="3090" y="3899"/>
              <a:ext cx="354" cy="157"/>
              <a:chOff x="0" y="327"/>
              <a:chExt cx="362" cy="154"/>
            </a:xfrm>
          </p:grpSpPr>
          <p:sp>
            <p:nvSpPr>
              <p:cNvPr id="225464" name="Rectangle 184">
                <a:extLst>
                  <a:ext uri="{FF2B5EF4-FFF2-40B4-BE49-F238E27FC236}">
                    <a16:creationId xmlns:a16="http://schemas.microsoft.com/office/drawing/2014/main" id="{C6B71F3F-0AB9-B94A-B02F-22500599D633}"/>
                  </a:ext>
                </a:extLst>
              </p:cNvPr>
              <p:cNvSpPr>
                <a:spLocks noChangeArrowheads="1"/>
              </p:cNvSpPr>
              <p:nvPr/>
            </p:nvSpPr>
            <p:spPr bwMode="auto">
              <a:xfrm>
                <a:off x="0" y="327"/>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V3-V4</a:t>
                </a:r>
                <a:endParaRPr lang="es-ES" sz="2400">
                  <a:solidFill>
                    <a:srgbClr val="000000"/>
                  </a:solidFill>
                  <a:effectLst>
                    <a:outerShdw blurRad="38100" dist="38100" dir="2700000" algn="tl">
                      <a:srgbClr val="C0C0C0"/>
                    </a:outerShdw>
                  </a:effectLst>
                  <a:latin typeface="Arial" pitchFamily="34" charset="0"/>
                </a:endParaRPr>
              </a:p>
            </p:txBody>
          </p:sp>
          <p:sp>
            <p:nvSpPr>
              <p:cNvPr id="18467" name="Rectangle 185">
                <a:extLst>
                  <a:ext uri="{FF2B5EF4-FFF2-40B4-BE49-F238E27FC236}">
                    <a16:creationId xmlns:a16="http://schemas.microsoft.com/office/drawing/2014/main" id="{F8273EAE-13C5-4040-9814-0D0B5B6379B9}"/>
                  </a:ext>
                </a:extLst>
              </p:cNvPr>
              <p:cNvSpPr>
                <a:spLocks noChangeArrowheads="1"/>
              </p:cNvSpPr>
              <p:nvPr/>
            </p:nvSpPr>
            <p:spPr bwMode="auto">
              <a:xfrm>
                <a:off x="0" y="327"/>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5" name="Group 186">
              <a:extLst>
                <a:ext uri="{FF2B5EF4-FFF2-40B4-BE49-F238E27FC236}">
                  <a16:creationId xmlns:a16="http://schemas.microsoft.com/office/drawing/2014/main" id="{EC9EC248-F40A-BF43-AB51-75506821DD2C}"/>
                </a:ext>
              </a:extLst>
            </p:cNvPr>
            <p:cNvGrpSpPr>
              <a:grpSpLocks/>
            </p:cNvGrpSpPr>
            <p:nvPr/>
          </p:nvGrpSpPr>
          <p:grpSpPr bwMode="auto">
            <a:xfrm>
              <a:off x="3444" y="3899"/>
              <a:ext cx="708" cy="157"/>
              <a:chOff x="362" y="327"/>
              <a:chExt cx="723" cy="154"/>
            </a:xfrm>
          </p:grpSpPr>
          <p:sp>
            <p:nvSpPr>
              <p:cNvPr id="225467" name="Rectangle 187">
                <a:extLst>
                  <a:ext uri="{FF2B5EF4-FFF2-40B4-BE49-F238E27FC236}">
                    <a16:creationId xmlns:a16="http://schemas.microsoft.com/office/drawing/2014/main" id="{C8B1E63A-9051-0D47-B68C-852FFCFBA40C}"/>
                  </a:ext>
                </a:extLst>
              </p:cNvPr>
              <p:cNvSpPr>
                <a:spLocks noChangeArrowheads="1"/>
              </p:cNvSpPr>
              <p:nvPr/>
            </p:nvSpPr>
            <p:spPr bwMode="auto">
              <a:xfrm>
                <a:off x="362" y="327"/>
                <a:ext cx="723"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anterior</a:t>
                </a:r>
                <a:endParaRPr lang="es-ES" sz="2400">
                  <a:solidFill>
                    <a:srgbClr val="000000"/>
                  </a:solidFill>
                  <a:effectLst>
                    <a:outerShdw blurRad="38100" dist="38100" dir="2700000" algn="tl">
                      <a:srgbClr val="C0C0C0"/>
                    </a:outerShdw>
                  </a:effectLst>
                  <a:latin typeface="Arial" pitchFamily="34" charset="0"/>
                </a:endParaRPr>
              </a:p>
            </p:txBody>
          </p:sp>
          <p:sp>
            <p:nvSpPr>
              <p:cNvPr id="18465" name="Rectangle 188">
                <a:extLst>
                  <a:ext uri="{FF2B5EF4-FFF2-40B4-BE49-F238E27FC236}">
                    <a16:creationId xmlns:a16="http://schemas.microsoft.com/office/drawing/2014/main" id="{7B14370D-1320-CD48-B26A-4D40D289AF95}"/>
                  </a:ext>
                </a:extLst>
              </p:cNvPr>
              <p:cNvSpPr>
                <a:spLocks noChangeArrowheads="1"/>
              </p:cNvSpPr>
              <p:nvPr/>
            </p:nvSpPr>
            <p:spPr bwMode="auto">
              <a:xfrm>
                <a:off x="362" y="327"/>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6" name="Group 189">
              <a:extLst>
                <a:ext uri="{FF2B5EF4-FFF2-40B4-BE49-F238E27FC236}">
                  <a16:creationId xmlns:a16="http://schemas.microsoft.com/office/drawing/2014/main" id="{F8238D3F-4E27-4A4F-839F-6C6C639BCD68}"/>
                </a:ext>
              </a:extLst>
            </p:cNvPr>
            <p:cNvGrpSpPr>
              <a:grpSpLocks/>
            </p:cNvGrpSpPr>
            <p:nvPr/>
          </p:nvGrpSpPr>
          <p:grpSpPr bwMode="auto">
            <a:xfrm>
              <a:off x="4152" y="3899"/>
              <a:ext cx="490" cy="157"/>
              <a:chOff x="1085" y="327"/>
              <a:chExt cx="501" cy="154"/>
            </a:xfrm>
          </p:grpSpPr>
          <p:sp>
            <p:nvSpPr>
              <p:cNvPr id="225470" name="Rectangle 190">
                <a:extLst>
                  <a:ext uri="{FF2B5EF4-FFF2-40B4-BE49-F238E27FC236}">
                    <a16:creationId xmlns:a16="http://schemas.microsoft.com/office/drawing/2014/main" id="{26ECC5F1-0ABD-0745-A0AC-7EBC8017C1FC}"/>
                  </a:ext>
                </a:extLst>
              </p:cNvPr>
              <p:cNvSpPr>
                <a:spLocks noChangeArrowheads="1"/>
              </p:cNvSpPr>
              <p:nvPr/>
            </p:nvSpPr>
            <p:spPr bwMode="auto">
              <a:xfrm>
                <a:off x="1085" y="327"/>
                <a:ext cx="501"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I, aVL</a:t>
                </a:r>
                <a:endParaRPr lang="es-ES" sz="2400">
                  <a:solidFill>
                    <a:srgbClr val="000000"/>
                  </a:solidFill>
                  <a:effectLst>
                    <a:outerShdw blurRad="38100" dist="38100" dir="2700000" algn="tl">
                      <a:srgbClr val="C0C0C0"/>
                    </a:outerShdw>
                  </a:effectLst>
                  <a:latin typeface="Arial" pitchFamily="34" charset="0"/>
                </a:endParaRPr>
              </a:p>
            </p:txBody>
          </p:sp>
          <p:sp>
            <p:nvSpPr>
              <p:cNvPr id="18463" name="Rectangle 191">
                <a:extLst>
                  <a:ext uri="{FF2B5EF4-FFF2-40B4-BE49-F238E27FC236}">
                    <a16:creationId xmlns:a16="http://schemas.microsoft.com/office/drawing/2014/main" id="{EB319FBE-094A-7E4C-B256-B0DA248E6268}"/>
                  </a:ext>
                </a:extLst>
              </p:cNvPr>
              <p:cNvSpPr>
                <a:spLocks noChangeArrowheads="1"/>
              </p:cNvSpPr>
              <p:nvPr/>
            </p:nvSpPr>
            <p:spPr bwMode="auto">
              <a:xfrm>
                <a:off x="1085" y="327"/>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7" name="Group 192">
              <a:extLst>
                <a:ext uri="{FF2B5EF4-FFF2-40B4-BE49-F238E27FC236}">
                  <a16:creationId xmlns:a16="http://schemas.microsoft.com/office/drawing/2014/main" id="{8B3D8DC7-9907-5B4A-9A43-BE5DA3BF8CB5}"/>
                </a:ext>
              </a:extLst>
            </p:cNvPr>
            <p:cNvGrpSpPr>
              <a:grpSpLocks/>
            </p:cNvGrpSpPr>
            <p:nvPr/>
          </p:nvGrpSpPr>
          <p:grpSpPr bwMode="auto">
            <a:xfrm>
              <a:off x="4642" y="3899"/>
              <a:ext cx="1000" cy="157"/>
              <a:chOff x="1586" y="327"/>
              <a:chExt cx="1022" cy="154"/>
            </a:xfrm>
          </p:grpSpPr>
          <p:sp>
            <p:nvSpPr>
              <p:cNvPr id="225473" name="Rectangle 193">
                <a:extLst>
                  <a:ext uri="{FF2B5EF4-FFF2-40B4-BE49-F238E27FC236}">
                    <a16:creationId xmlns:a16="http://schemas.microsoft.com/office/drawing/2014/main" id="{260157D6-AB6D-5B41-9810-9DE190B8F08E}"/>
                  </a:ext>
                </a:extLst>
              </p:cNvPr>
              <p:cNvSpPr>
                <a:spLocks noChangeArrowheads="1"/>
              </p:cNvSpPr>
              <p:nvPr/>
            </p:nvSpPr>
            <p:spPr bwMode="auto">
              <a:xfrm>
                <a:off x="1586" y="327"/>
                <a:ext cx="102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Lateral ALTA</a:t>
                </a:r>
                <a:endParaRPr lang="es-ES" sz="2400">
                  <a:solidFill>
                    <a:srgbClr val="000000"/>
                  </a:solidFill>
                  <a:effectLst>
                    <a:outerShdw blurRad="38100" dist="38100" dir="2700000" algn="tl">
                      <a:srgbClr val="C0C0C0"/>
                    </a:outerShdw>
                  </a:effectLst>
                  <a:latin typeface="Arial" pitchFamily="34" charset="0"/>
                </a:endParaRPr>
              </a:p>
            </p:txBody>
          </p:sp>
          <p:sp>
            <p:nvSpPr>
              <p:cNvPr id="18461" name="Rectangle 194">
                <a:extLst>
                  <a:ext uri="{FF2B5EF4-FFF2-40B4-BE49-F238E27FC236}">
                    <a16:creationId xmlns:a16="http://schemas.microsoft.com/office/drawing/2014/main" id="{9B960F71-94F7-9748-B962-F598602AE04A}"/>
                  </a:ext>
                </a:extLst>
              </p:cNvPr>
              <p:cNvSpPr>
                <a:spLocks noChangeArrowheads="1"/>
              </p:cNvSpPr>
              <p:nvPr/>
            </p:nvSpPr>
            <p:spPr bwMode="auto">
              <a:xfrm>
                <a:off x="1586" y="327"/>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8" name="Group 195">
              <a:extLst>
                <a:ext uri="{FF2B5EF4-FFF2-40B4-BE49-F238E27FC236}">
                  <a16:creationId xmlns:a16="http://schemas.microsoft.com/office/drawing/2014/main" id="{21A30200-4FD1-3049-BBFA-7B1487F255BC}"/>
                </a:ext>
              </a:extLst>
            </p:cNvPr>
            <p:cNvGrpSpPr>
              <a:grpSpLocks/>
            </p:cNvGrpSpPr>
            <p:nvPr/>
          </p:nvGrpSpPr>
          <p:grpSpPr bwMode="auto">
            <a:xfrm>
              <a:off x="3090" y="4056"/>
              <a:ext cx="354" cy="156"/>
              <a:chOff x="0" y="481"/>
              <a:chExt cx="362" cy="154"/>
            </a:xfrm>
          </p:grpSpPr>
          <p:sp>
            <p:nvSpPr>
              <p:cNvPr id="225476" name="Rectangle 196">
                <a:extLst>
                  <a:ext uri="{FF2B5EF4-FFF2-40B4-BE49-F238E27FC236}">
                    <a16:creationId xmlns:a16="http://schemas.microsoft.com/office/drawing/2014/main" id="{699FD487-39CA-AB4F-9853-7B53C8E33780}"/>
                  </a:ext>
                </a:extLst>
              </p:cNvPr>
              <p:cNvSpPr>
                <a:spLocks noChangeArrowheads="1"/>
              </p:cNvSpPr>
              <p:nvPr/>
            </p:nvSpPr>
            <p:spPr bwMode="auto">
              <a:xfrm>
                <a:off x="0" y="481"/>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V5-V6</a:t>
                </a:r>
                <a:endParaRPr lang="es-ES" sz="2400">
                  <a:solidFill>
                    <a:srgbClr val="000000"/>
                  </a:solidFill>
                  <a:effectLst>
                    <a:outerShdw blurRad="38100" dist="38100" dir="2700000" algn="tl">
                      <a:srgbClr val="C0C0C0"/>
                    </a:outerShdw>
                  </a:effectLst>
                  <a:latin typeface="Arial" pitchFamily="34" charset="0"/>
                </a:endParaRPr>
              </a:p>
            </p:txBody>
          </p:sp>
          <p:sp>
            <p:nvSpPr>
              <p:cNvPr id="18459" name="Rectangle 197">
                <a:extLst>
                  <a:ext uri="{FF2B5EF4-FFF2-40B4-BE49-F238E27FC236}">
                    <a16:creationId xmlns:a16="http://schemas.microsoft.com/office/drawing/2014/main" id="{854A020D-CFAA-BB44-A93A-29DA49D3C418}"/>
                  </a:ext>
                </a:extLst>
              </p:cNvPr>
              <p:cNvSpPr>
                <a:spLocks noChangeArrowheads="1"/>
              </p:cNvSpPr>
              <p:nvPr/>
            </p:nvSpPr>
            <p:spPr bwMode="auto">
              <a:xfrm>
                <a:off x="0" y="481"/>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9" name="Group 198">
              <a:extLst>
                <a:ext uri="{FF2B5EF4-FFF2-40B4-BE49-F238E27FC236}">
                  <a16:creationId xmlns:a16="http://schemas.microsoft.com/office/drawing/2014/main" id="{ADAAD858-C1AD-9A47-8920-FF591217C9D0}"/>
                </a:ext>
              </a:extLst>
            </p:cNvPr>
            <p:cNvGrpSpPr>
              <a:grpSpLocks/>
            </p:cNvGrpSpPr>
            <p:nvPr/>
          </p:nvGrpSpPr>
          <p:grpSpPr bwMode="auto">
            <a:xfrm>
              <a:off x="3444" y="4056"/>
              <a:ext cx="708" cy="156"/>
              <a:chOff x="362" y="481"/>
              <a:chExt cx="723" cy="154"/>
            </a:xfrm>
          </p:grpSpPr>
          <p:sp>
            <p:nvSpPr>
              <p:cNvPr id="225479" name="Rectangle 199">
                <a:extLst>
                  <a:ext uri="{FF2B5EF4-FFF2-40B4-BE49-F238E27FC236}">
                    <a16:creationId xmlns:a16="http://schemas.microsoft.com/office/drawing/2014/main" id="{F851730E-7002-3C4E-8912-3B3BCE4F79B5}"/>
                  </a:ext>
                </a:extLst>
              </p:cNvPr>
              <p:cNvSpPr>
                <a:spLocks noChangeArrowheads="1"/>
              </p:cNvSpPr>
              <p:nvPr/>
            </p:nvSpPr>
            <p:spPr bwMode="auto">
              <a:xfrm>
                <a:off x="362" y="481"/>
                <a:ext cx="723"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lateral</a:t>
                </a:r>
                <a:endParaRPr lang="es-ES" sz="2400">
                  <a:solidFill>
                    <a:srgbClr val="000000"/>
                  </a:solidFill>
                  <a:effectLst>
                    <a:outerShdw blurRad="38100" dist="38100" dir="2700000" algn="tl">
                      <a:srgbClr val="C0C0C0"/>
                    </a:outerShdw>
                  </a:effectLst>
                  <a:latin typeface="Arial" pitchFamily="34" charset="0"/>
                </a:endParaRPr>
              </a:p>
            </p:txBody>
          </p:sp>
          <p:sp>
            <p:nvSpPr>
              <p:cNvPr id="18457" name="Rectangle 200">
                <a:extLst>
                  <a:ext uri="{FF2B5EF4-FFF2-40B4-BE49-F238E27FC236}">
                    <a16:creationId xmlns:a16="http://schemas.microsoft.com/office/drawing/2014/main" id="{E09A52D2-4E87-C843-A8AE-4638E6F6C557}"/>
                  </a:ext>
                </a:extLst>
              </p:cNvPr>
              <p:cNvSpPr>
                <a:spLocks noChangeArrowheads="1"/>
              </p:cNvSpPr>
              <p:nvPr/>
            </p:nvSpPr>
            <p:spPr bwMode="auto">
              <a:xfrm>
                <a:off x="362" y="481"/>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50" name="Group 201">
              <a:extLst>
                <a:ext uri="{FF2B5EF4-FFF2-40B4-BE49-F238E27FC236}">
                  <a16:creationId xmlns:a16="http://schemas.microsoft.com/office/drawing/2014/main" id="{7F4DD9F5-5329-6347-81E5-039061FA1978}"/>
                </a:ext>
              </a:extLst>
            </p:cNvPr>
            <p:cNvGrpSpPr>
              <a:grpSpLocks/>
            </p:cNvGrpSpPr>
            <p:nvPr/>
          </p:nvGrpSpPr>
          <p:grpSpPr bwMode="auto">
            <a:xfrm>
              <a:off x="4152" y="4056"/>
              <a:ext cx="490" cy="156"/>
              <a:chOff x="1085" y="481"/>
              <a:chExt cx="501" cy="154"/>
            </a:xfrm>
          </p:grpSpPr>
          <p:sp>
            <p:nvSpPr>
              <p:cNvPr id="225482" name="Rectangle 202">
                <a:extLst>
                  <a:ext uri="{FF2B5EF4-FFF2-40B4-BE49-F238E27FC236}">
                    <a16:creationId xmlns:a16="http://schemas.microsoft.com/office/drawing/2014/main" id="{9908A202-386C-FF4E-BEF4-C6A72C957151}"/>
                  </a:ext>
                </a:extLst>
              </p:cNvPr>
              <p:cNvSpPr>
                <a:spLocks noChangeArrowheads="1"/>
              </p:cNvSpPr>
              <p:nvPr/>
            </p:nvSpPr>
            <p:spPr bwMode="auto">
              <a:xfrm>
                <a:off x="1085" y="481"/>
                <a:ext cx="501"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V1-V2</a:t>
                </a:r>
                <a:endParaRPr lang="es-ES" sz="2400">
                  <a:solidFill>
                    <a:srgbClr val="000000"/>
                  </a:solidFill>
                  <a:effectLst>
                    <a:outerShdw blurRad="38100" dist="38100" dir="2700000" algn="tl">
                      <a:srgbClr val="C0C0C0"/>
                    </a:outerShdw>
                  </a:effectLst>
                  <a:latin typeface="Arial" pitchFamily="34" charset="0"/>
                </a:endParaRPr>
              </a:p>
            </p:txBody>
          </p:sp>
          <p:sp>
            <p:nvSpPr>
              <p:cNvPr id="18455" name="Rectangle 203">
                <a:extLst>
                  <a:ext uri="{FF2B5EF4-FFF2-40B4-BE49-F238E27FC236}">
                    <a16:creationId xmlns:a16="http://schemas.microsoft.com/office/drawing/2014/main" id="{4CB11A07-4BF6-C242-9962-269D314B440D}"/>
                  </a:ext>
                </a:extLst>
              </p:cNvPr>
              <p:cNvSpPr>
                <a:spLocks noChangeArrowheads="1"/>
              </p:cNvSpPr>
              <p:nvPr/>
            </p:nvSpPr>
            <p:spPr bwMode="auto">
              <a:xfrm>
                <a:off x="1085" y="481"/>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51" name="Group 204">
              <a:extLst>
                <a:ext uri="{FF2B5EF4-FFF2-40B4-BE49-F238E27FC236}">
                  <a16:creationId xmlns:a16="http://schemas.microsoft.com/office/drawing/2014/main" id="{BB0AD672-226D-8049-88B5-6E82A102C6D4}"/>
                </a:ext>
              </a:extLst>
            </p:cNvPr>
            <p:cNvGrpSpPr>
              <a:grpSpLocks/>
            </p:cNvGrpSpPr>
            <p:nvPr/>
          </p:nvGrpSpPr>
          <p:grpSpPr bwMode="auto">
            <a:xfrm>
              <a:off x="4642" y="4056"/>
              <a:ext cx="1000" cy="156"/>
              <a:chOff x="1586" y="481"/>
              <a:chExt cx="1022" cy="154"/>
            </a:xfrm>
          </p:grpSpPr>
          <p:sp>
            <p:nvSpPr>
              <p:cNvPr id="225485" name="Rectangle 205">
                <a:extLst>
                  <a:ext uri="{FF2B5EF4-FFF2-40B4-BE49-F238E27FC236}">
                    <a16:creationId xmlns:a16="http://schemas.microsoft.com/office/drawing/2014/main" id="{4CB13657-6D7C-B248-B0F6-336804C22FAB}"/>
                  </a:ext>
                </a:extLst>
              </p:cNvPr>
              <p:cNvSpPr>
                <a:spLocks noChangeArrowheads="1"/>
              </p:cNvSpPr>
              <p:nvPr/>
            </p:nvSpPr>
            <p:spPr bwMode="auto">
              <a:xfrm>
                <a:off x="1586" y="481"/>
                <a:ext cx="102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posterior (reciproca)</a:t>
                </a:r>
                <a:endParaRPr lang="es-ES" sz="2400">
                  <a:solidFill>
                    <a:srgbClr val="000000"/>
                  </a:solidFill>
                  <a:effectLst>
                    <a:outerShdw blurRad="38100" dist="38100" dir="2700000" algn="tl">
                      <a:srgbClr val="C0C0C0"/>
                    </a:outerShdw>
                  </a:effectLst>
                  <a:latin typeface="Arial" pitchFamily="34" charset="0"/>
                </a:endParaRPr>
              </a:p>
            </p:txBody>
          </p:sp>
          <p:sp>
            <p:nvSpPr>
              <p:cNvPr id="18453" name="Rectangle 206">
                <a:extLst>
                  <a:ext uri="{FF2B5EF4-FFF2-40B4-BE49-F238E27FC236}">
                    <a16:creationId xmlns:a16="http://schemas.microsoft.com/office/drawing/2014/main" id="{DDFFF639-5C6A-0F4B-B26A-B0D29D5EE2C9}"/>
                  </a:ext>
                </a:extLst>
              </p:cNvPr>
              <p:cNvSpPr>
                <a:spLocks noChangeArrowheads="1"/>
              </p:cNvSpPr>
              <p:nvPr/>
            </p:nvSpPr>
            <p:spPr bwMode="auto">
              <a:xfrm>
                <a:off x="1586" y="481"/>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spTree>
    <p:extLst>
      <p:ext uri="{BB962C8B-B14F-4D97-AF65-F5344CB8AC3E}">
        <p14:creationId xmlns:p14="http://schemas.microsoft.com/office/powerpoint/2010/main" val="11507733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03326871-BC51-E44F-AACC-26F91B171378}"/>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87747" name="Text Box 3">
            <a:extLst>
              <a:ext uri="{FF2B5EF4-FFF2-40B4-BE49-F238E27FC236}">
                <a16:creationId xmlns:a16="http://schemas.microsoft.com/office/drawing/2014/main" id="{C552CA70-99C2-B142-A9E9-C3C55EE8D376}"/>
              </a:ext>
            </a:extLst>
          </p:cNvPr>
          <p:cNvSpPr txBox="1">
            <a:spLocks noChangeArrowheads="1"/>
          </p:cNvSpPr>
          <p:nvPr/>
        </p:nvSpPr>
        <p:spPr bwMode="auto">
          <a:xfrm>
            <a:off x="2819400" y="2971801"/>
            <a:ext cx="6858000" cy="176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6238" indent="-376238">
              <a:defRPr sz="2400">
                <a:solidFill>
                  <a:schemeClr val="tx1"/>
                </a:solidFill>
                <a:latin typeface="Times New Roman" panose="02020603050405020304" pitchFamily="18" charset="0"/>
              </a:defRPr>
            </a:lvl1pPr>
            <a:lvl2pPr marL="773113" indent="-206375">
              <a:defRPr sz="2400">
                <a:solidFill>
                  <a:schemeClr val="tx1"/>
                </a:solidFill>
                <a:latin typeface="Times New Roman" panose="02020603050405020304" pitchFamily="18" charset="0"/>
              </a:defRPr>
            </a:lvl2pPr>
            <a:lvl3pPr marL="963613">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buClr>
                <a:schemeClr val="accent1"/>
              </a:buClr>
              <a:buSzPct val="100000"/>
              <a:buFont typeface="Wingdings" pitchFamily="2" charset="2"/>
              <a:buChar char="§"/>
            </a:pPr>
            <a:r>
              <a:rPr lang="es-ES_tradnl" altLang="es-ES" sz="3200" b="1">
                <a:latin typeface="Arial" panose="020B0604020202020204" pitchFamily="34" charset="0"/>
              </a:rPr>
              <a:t>25% de las mujeres.</a:t>
            </a:r>
          </a:p>
          <a:p>
            <a:pPr eaLnBrk="0" hangingPunct="0">
              <a:spcBef>
                <a:spcPct val="20000"/>
              </a:spcBef>
              <a:buClr>
                <a:schemeClr val="accent1"/>
              </a:buClr>
              <a:buSzPct val="100000"/>
              <a:buFont typeface="Wingdings" pitchFamily="2" charset="2"/>
              <a:buChar char="§"/>
            </a:pPr>
            <a:r>
              <a:rPr lang="es-ES_tradnl" altLang="es-ES" sz="3200" b="1">
                <a:latin typeface="Arial" panose="020B0604020202020204" pitchFamily="34" charset="0"/>
              </a:rPr>
              <a:t>Individuos de raza negra.</a:t>
            </a:r>
          </a:p>
          <a:p>
            <a:pPr eaLnBrk="0" hangingPunct="0">
              <a:spcBef>
                <a:spcPct val="20000"/>
              </a:spcBef>
              <a:buClr>
                <a:schemeClr val="accent1"/>
              </a:buClr>
              <a:buSzPct val="100000"/>
              <a:buFont typeface="Wingdings" pitchFamily="2" charset="2"/>
              <a:buChar char="§"/>
            </a:pPr>
            <a:r>
              <a:rPr lang="es-ES_tradnl" altLang="es-ES" sz="3200" b="1">
                <a:latin typeface="Arial" panose="020B0604020202020204" pitchFamily="34" charset="0"/>
              </a:rPr>
              <a:t>Niños menores de 6 años.</a:t>
            </a:r>
          </a:p>
        </p:txBody>
      </p:sp>
      <p:sp>
        <p:nvSpPr>
          <p:cNvPr id="287748" name="Rectangle 4">
            <a:extLst>
              <a:ext uri="{FF2B5EF4-FFF2-40B4-BE49-F238E27FC236}">
                <a16:creationId xmlns:a16="http://schemas.microsoft.com/office/drawing/2014/main" id="{B8B9E14F-B4C4-134A-9E2C-07FCBAE323CD}"/>
              </a:ext>
            </a:extLst>
          </p:cNvPr>
          <p:cNvSpPr>
            <a:spLocks noChangeArrowheads="1"/>
          </p:cNvSpPr>
          <p:nvPr/>
        </p:nvSpPr>
        <p:spPr bwMode="auto">
          <a:xfrm>
            <a:off x="1905000" y="1752601"/>
            <a:ext cx="8580438"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711325" algn="l"/>
              </a:tabLst>
              <a:defRPr sz="4400" b="1">
                <a:solidFill>
                  <a:schemeClr val="tx2"/>
                </a:solidFill>
                <a:latin typeface="Arial" panose="020B0604020202020204" pitchFamily="34" charset="0"/>
              </a:defRPr>
            </a:lvl1pPr>
            <a:lvl2pPr>
              <a:tabLst>
                <a:tab pos="1711325" algn="l"/>
              </a:tabLst>
              <a:defRPr sz="4400" b="1">
                <a:solidFill>
                  <a:schemeClr val="tx2"/>
                </a:solidFill>
                <a:latin typeface="Arial" panose="020B0604020202020204" pitchFamily="34" charset="0"/>
              </a:defRPr>
            </a:lvl2pPr>
            <a:lvl3pPr>
              <a:tabLst>
                <a:tab pos="1711325" algn="l"/>
              </a:tabLst>
              <a:defRPr sz="4400" b="1">
                <a:solidFill>
                  <a:schemeClr val="tx2"/>
                </a:solidFill>
                <a:latin typeface="Arial" panose="020B0604020202020204" pitchFamily="34" charset="0"/>
              </a:defRPr>
            </a:lvl3pPr>
            <a:lvl4pPr>
              <a:tabLst>
                <a:tab pos="1711325" algn="l"/>
              </a:tabLst>
              <a:defRPr sz="4400" b="1">
                <a:solidFill>
                  <a:schemeClr val="tx2"/>
                </a:solidFill>
                <a:latin typeface="Arial" panose="020B0604020202020204" pitchFamily="34" charset="0"/>
              </a:defRPr>
            </a:lvl4pPr>
            <a:lvl5pPr>
              <a:tabLst>
                <a:tab pos="1711325" algn="l"/>
              </a:tabLst>
              <a:defRPr sz="4400" b="1">
                <a:solidFill>
                  <a:schemeClr val="tx2"/>
                </a:solidFill>
                <a:latin typeface="Arial" panose="020B0604020202020204" pitchFamily="34" charset="0"/>
              </a:defRPr>
            </a:lvl5pPr>
            <a:lvl6pPr marL="457200" fontAlgn="base">
              <a:spcBef>
                <a:spcPct val="0"/>
              </a:spcBef>
              <a:spcAft>
                <a:spcPct val="0"/>
              </a:spcAft>
              <a:tabLst>
                <a:tab pos="1711325" algn="l"/>
              </a:tabLst>
              <a:defRPr sz="4400" b="1">
                <a:solidFill>
                  <a:schemeClr val="tx2"/>
                </a:solidFill>
                <a:latin typeface="Arial" panose="020B0604020202020204" pitchFamily="34" charset="0"/>
              </a:defRPr>
            </a:lvl6pPr>
            <a:lvl7pPr marL="914400" fontAlgn="base">
              <a:spcBef>
                <a:spcPct val="0"/>
              </a:spcBef>
              <a:spcAft>
                <a:spcPct val="0"/>
              </a:spcAft>
              <a:tabLst>
                <a:tab pos="1711325" algn="l"/>
              </a:tabLst>
              <a:defRPr sz="4400" b="1">
                <a:solidFill>
                  <a:schemeClr val="tx2"/>
                </a:solidFill>
                <a:latin typeface="Arial" panose="020B0604020202020204" pitchFamily="34" charset="0"/>
              </a:defRPr>
            </a:lvl7pPr>
            <a:lvl8pPr marL="1371600" fontAlgn="base">
              <a:spcBef>
                <a:spcPct val="0"/>
              </a:spcBef>
              <a:spcAft>
                <a:spcPct val="0"/>
              </a:spcAft>
              <a:tabLst>
                <a:tab pos="1711325" algn="l"/>
              </a:tabLst>
              <a:defRPr sz="4400" b="1">
                <a:solidFill>
                  <a:schemeClr val="tx2"/>
                </a:solidFill>
                <a:latin typeface="Arial" panose="020B0604020202020204" pitchFamily="34" charset="0"/>
              </a:defRPr>
            </a:lvl8pPr>
            <a:lvl9pPr marL="1828800" fontAlgn="base">
              <a:spcBef>
                <a:spcPct val="0"/>
              </a:spcBef>
              <a:spcAft>
                <a:spcPct val="0"/>
              </a:spcAft>
              <a:tabLst>
                <a:tab pos="1711325" algn="l"/>
              </a:tabLst>
              <a:defRPr sz="4400" b="1">
                <a:solidFill>
                  <a:schemeClr val="tx2"/>
                </a:solidFill>
                <a:latin typeface="Arial" panose="020B0604020202020204" pitchFamily="34" charset="0"/>
              </a:defRPr>
            </a:lvl9pPr>
          </a:lstStyle>
          <a:p>
            <a:pPr>
              <a:lnSpc>
                <a:spcPct val="90000"/>
              </a:lnSpc>
            </a:pPr>
            <a:r>
              <a:rPr lang="es-ES_tradnl" altLang="es-ES" sz="3600">
                <a:solidFill>
                  <a:schemeClr val="accent2"/>
                </a:solidFill>
              </a:rPr>
              <a:t>Onda T negativa asimétrica </a:t>
            </a:r>
            <a:br>
              <a:rPr lang="es-ES_tradnl" altLang="es-ES" sz="3600">
                <a:solidFill>
                  <a:schemeClr val="accent2"/>
                </a:solidFill>
              </a:rPr>
            </a:br>
            <a:r>
              <a:rPr lang="es-ES_tradnl" altLang="es-ES" sz="3600">
                <a:solidFill>
                  <a:schemeClr val="accent2"/>
                </a:solidFill>
              </a:rPr>
              <a:t>no patológica (V1-V4)</a:t>
            </a:r>
            <a:endParaRPr lang="es-ES_tradnl" altLang="es-ES"/>
          </a:p>
        </p:txBody>
      </p:sp>
      <p:sp>
        <p:nvSpPr>
          <p:cNvPr id="287749" name="Rectangle 5">
            <a:extLst>
              <a:ext uri="{FF2B5EF4-FFF2-40B4-BE49-F238E27FC236}">
                <a16:creationId xmlns:a16="http://schemas.microsoft.com/office/drawing/2014/main" id="{47ED5AD3-5802-B342-95AA-E754100BB7AD}"/>
              </a:ext>
            </a:extLst>
          </p:cNvPr>
          <p:cNvSpPr>
            <a:spLocks noGrp="1" noChangeArrowheads="1"/>
          </p:cNvSpPr>
          <p:nvPr>
            <p:ph type="title"/>
          </p:nvPr>
        </p:nvSpPr>
        <p:spPr>
          <a:xfrm>
            <a:off x="2710295" y="333654"/>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4078619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19BF7FF7-781C-3543-82B0-45EBB46E2053}"/>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89795" name="Text Box 3">
            <a:extLst>
              <a:ext uri="{FF2B5EF4-FFF2-40B4-BE49-F238E27FC236}">
                <a16:creationId xmlns:a16="http://schemas.microsoft.com/office/drawing/2014/main" id="{FC1BEA5A-0DED-8241-8AE9-0C2E31B1ECB5}"/>
              </a:ext>
            </a:extLst>
          </p:cNvPr>
          <p:cNvSpPr txBox="1">
            <a:spLocks noChangeArrowheads="1"/>
          </p:cNvSpPr>
          <p:nvPr/>
        </p:nvSpPr>
        <p:spPr bwMode="auto">
          <a:xfrm>
            <a:off x="2057400" y="1828800"/>
            <a:ext cx="8229600"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1800" b="1">
                <a:solidFill>
                  <a:schemeClr val="folHlink"/>
                </a:solidFill>
                <a:latin typeface="Arial" panose="020B0604020202020204" pitchFamily="34" charset="0"/>
              </a:rPr>
              <a:t>Onda T acuminada y simétrica (no isquémica)</a:t>
            </a:r>
            <a:endParaRPr lang="es-ES_tradnl" altLang="es-ES" sz="1800" b="1">
              <a:latin typeface="Arial" panose="020B0604020202020204" pitchFamily="34" charset="0"/>
            </a:endParaRPr>
          </a:p>
          <a:p>
            <a:pPr lvl="1">
              <a:lnSpc>
                <a:spcPct val="80000"/>
              </a:lnSpc>
              <a:spcBef>
                <a:spcPct val="20000"/>
              </a:spcBef>
              <a:buClr>
                <a:schemeClr val="folHlink"/>
              </a:buClr>
              <a:buFontTx/>
              <a:buChar char="–"/>
            </a:pPr>
            <a:r>
              <a:rPr lang="es-ES_tradnl" altLang="es-ES" sz="1600" b="1">
                <a:latin typeface="Arial" panose="020B0604020202020204" pitchFamily="34" charset="0"/>
              </a:rPr>
              <a:t>Variante de la normalidad (vagotonía, deportistas)</a:t>
            </a:r>
          </a:p>
          <a:p>
            <a:pPr lvl="1">
              <a:lnSpc>
                <a:spcPct val="80000"/>
              </a:lnSpc>
              <a:spcBef>
                <a:spcPct val="20000"/>
              </a:spcBef>
              <a:buClr>
                <a:schemeClr val="folHlink"/>
              </a:buClr>
              <a:buFontTx/>
              <a:buChar char="–"/>
            </a:pPr>
            <a:r>
              <a:rPr lang="es-ES_tradnl" altLang="es-ES" sz="1600" b="1">
                <a:latin typeface="Arial" panose="020B0604020202020204" pitchFamily="34" charset="0"/>
              </a:rPr>
              <a:t>Sobrecarga diastólica del ventrículo izquierdo</a:t>
            </a:r>
          </a:p>
          <a:p>
            <a:pPr lvl="1">
              <a:lnSpc>
                <a:spcPct val="80000"/>
              </a:lnSpc>
              <a:spcBef>
                <a:spcPct val="20000"/>
              </a:spcBef>
              <a:buClr>
                <a:schemeClr val="folHlink"/>
              </a:buClr>
              <a:buFontTx/>
              <a:buChar char="–"/>
            </a:pPr>
            <a:r>
              <a:rPr lang="es-ES_tradnl" altLang="es-ES" sz="1600" b="1">
                <a:latin typeface="Arial" panose="020B0604020202020204" pitchFamily="34" charset="0"/>
              </a:rPr>
              <a:t>Hiperpotasemia</a:t>
            </a:r>
          </a:p>
          <a:p>
            <a:pPr lvl="1">
              <a:lnSpc>
                <a:spcPct val="80000"/>
              </a:lnSpc>
              <a:spcBef>
                <a:spcPct val="20000"/>
              </a:spcBef>
              <a:buClr>
                <a:schemeClr val="folHlink"/>
              </a:buClr>
              <a:buFontTx/>
              <a:buChar char="–"/>
            </a:pPr>
            <a:r>
              <a:rPr lang="es-ES_tradnl" altLang="es-ES" sz="1600" b="1">
                <a:latin typeface="Arial" panose="020B0604020202020204" pitchFamily="34" charset="0"/>
              </a:rPr>
              <a:t>Pericarditis aguda</a:t>
            </a:r>
          </a:p>
          <a:p>
            <a:pPr lvl="1">
              <a:lnSpc>
                <a:spcPct val="80000"/>
              </a:lnSpc>
              <a:spcBef>
                <a:spcPct val="20000"/>
              </a:spcBef>
              <a:buClr>
                <a:schemeClr val="folHlink"/>
              </a:buClr>
              <a:buFontTx/>
              <a:buChar char="–"/>
            </a:pPr>
            <a:r>
              <a:rPr lang="es-ES_tradnl" altLang="es-ES" sz="1600" b="1">
                <a:latin typeface="Arial" panose="020B0604020202020204" pitchFamily="34" charset="0"/>
              </a:rPr>
              <a:t>Accidentes vasculares cerebrales agudos</a:t>
            </a:r>
          </a:p>
          <a:p>
            <a:pPr lvl="1">
              <a:lnSpc>
                <a:spcPct val="80000"/>
              </a:lnSpc>
              <a:spcBef>
                <a:spcPct val="20000"/>
              </a:spcBef>
              <a:buClr>
                <a:schemeClr val="folHlink"/>
              </a:buClr>
              <a:buFontTx/>
              <a:buChar char="–"/>
            </a:pPr>
            <a:r>
              <a:rPr lang="es-ES_tradnl" altLang="es-ES" sz="1600" b="1">
                <a:latin typeface="Arial" panose="020B0604020202020204" pitchFamily="34" charset="0"/>
              </a:rPr>
              <a:t>Intoxicaciones: drogas, alcohol, etc.</a:t>
            </a:r>
            <a:endParaRPr lang="es-ES_tradnl" altLang="es-ES" sz="1000" b="1">
              <a:latin typeface="Arial" panose="020B0604020202020204" pitchFamily="34" charset="0"/>
            </a:endParaRPr>
          </a:p>
        </p:txBody>
      </p:sp>
      <p:sp>
        <p:nvSpPr>
          <p:cNvPr id="289796" name="Text Box 4">
            <a:extLst>
              <a:ext uri="{FF2B5EF4-FFF2-40B4-BE49-F238E27FC236}">
                <a16:creationId xmlns:a16="http://schemas.microsoft.com/office/drawing/2014/main" id="{A54F12E2-C23A-0A40-A8FF-A27E0BF4ECFA}"/>
              </a:ext>
            </a:extLst>
          </p:cNvPr>
          <p:cNvSpPr txBox="1">
            <a:spLocks noChangeArrowheads="1"/>
          </p:cNvSpPr>
          <p:nvPr/>
        </p:nvSpPr>
        <p:spPr bwMode="auto">
          <a:xfrm>
            <a:off x="2057400" y="3733801"/>
            <a:ext cx="83058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nSpc>
                <a:spcPct val="80000"/>
              </a:lnSpc>
              <a:spcBef>
                <a:spcPct val="60000"/>
              </a:spcBef>
              <a:buClr>
                <a:schemeClr val="accent1"/>
              </a:buClr>
              <a:buSzPct val="90000"/>
              <a:buFont typeface="Wingdings" pitchFamily="2" charset="2"/>
              <a:buChar char="§"/>
            </a:pPr>
            <a:r>
              <a:rPr lang="es-ES_tradnl" altLang="es-ES" sz="1800" b="1">
                <a:solidFill>
                  <a:schemeClr val="folHlink"/>
                </a:solidFill>
                <a:latin typeface="Arial" panose="020B0604020202020204" pitchFamily="34" charset="0"/>
              </a:rPr>
              <a:t>Onda T invertida y simétrica o plana (no isquémica)</a:t>
            </a:r>
            <a:endParaRPr lang="es-ES_tradnl" altLang="es-ES" sz="1800" b="1">
              <a:solidFill>
                <a:schemeClr val="accent2"/>
              </a:solidFill>
              <a:latin typeface="Arial" panose="020B0604020202020204" pitchFamily="34" charset="0"/>
            </a:endParaRPr>
          </a:p>
          <a:p>
            <a:pPr lvl="1">
              <a:lnSpc>
                <a:spcPct val="80000"/>
              </a:lnSpc>
              <a:spcBef>
                <a:spcPct val="20000"/>
              </a:spcBef>
              <a:buClr>
                <a:schemeClr val="folHlink"/>
              </a:buClr>
              <a:buFontTx/>
              <a:buChar char="–"/>
            </a:pPr>
            <a:r>
              <a:rPr lang="es-ES_tradnl" altLang="es-ES" sz="1600" b="1">
                <a:latin typeface="Arial" panose="020B0604020202020204" pitchFamily="34" charset="0"/>
              </a:rPr>
              <a:t>Variante de la normalidad (niños, mujeres jóvenes, raza negra, deportistas)</a:t>
            </a:r>
          </a:p>
          <a:p>
            <a:pPr lvl="1">
              <a:lnSpc>
                <a:spcPct val="80000"/>
              </a:lnSpc>
              <a:spcBef>
                <a:spcPct val="20000"/>
              </a:spcBef>
              <a:buClr>
                <a:schemeClr val="folHlink"/>
              </a:buClr>
              <a:buFontTx/>
              <a:buChar char="–"/>
            </a:pPr>
            <a:r>
              <a:rPr lang="es-ES_tradnl" altLang="es-ES" sz="1600" b="1">
                <a:latin typeface="Arial" panose="020B0604020202020204" pitchFamily="34" charset="0"/>
              </a:rPr>
              <a:t>Inducida por taquicardia, hiperventilación, ansiedad, ingesta de agua fría</a:t>
            </a:r>
          </a:p>
          <a:p>
            <a:pPr lvl="1">
              <a:lnSpc>
                <a:spcPct val="80000"/>
              </a:lnSpc>
              <a:spcBef>
                <a:spcPct val="20000"/>
              </a:spcBef>
              <a:buClr>
                <a:schemeClr val="folHlink"/>
              </a:buClr>
              <a:buFontTx/>
              <a:buChar char="–"/>
            </a:pPr>
            <a:r>
              <a:rPr lang="es-ES_tradnl" altLang="es-ES" sz="1600" b="1">
                <a:latin typeface="Arial" panose="020B0604020202020204" pitchFamily="34" charset="0"/>
              </a:rPr>
              <a:t>Fármacos y tóxicos (digital, quinidina, amiodarona, alcohol, monóxido de carbono)</a:t>
            </a:r>
          </a:p>
          <a:p>
            <a:pPr lvl="1">
              <a:lnSpc>
                <a:spcPct val="80000"/>
              </a:lnSpc>
              <a:spcBef>
                <a:spcPct val="20000"/>
              </a:spcBef>
              <a:buClr>
                <a:schemeClr val="folHlink"/>
              </a:buClr>
              <a:buFontTx/>
              <a:buChar char="–"/>
            </a:pPr>
            <a:r>
              <a:rPr lang="es-ES_tradnl" altLang="es-ES" sz="1600" b="1">
                <a:latin typeface="Arial" panose="020B0604020202020204" pitchFamily="34" charset="0"/>
              </a:rPr>
              <a:t>Sobrecarga sistólica del ventrículo izquierdo o derecho, bloqueos de rama</a:t>
            </a:r>
          </a:p>
          <a:p>
            <a:pPr lvl="1">
              <a:lnSpc>
                <a:spcPct val="80000"/>
              </a:lnSpc>
              <a:spcBef>
                <a:spcPct val="20000"/>
              </a:spcBef>
              <a:buClr>
                <a:schemeClr val="folHlink"/>
              </a:buClr>
              <a:buFontTx/>
              <a:buChar char="–"/>
            </a:pPr>
            <a:r>
              <a:rPr lang="es-ES_tradnl" altLang="es-ES" sz="1600" b="1">
                <a:latin typeface="Arial" panose="020B0604020202020204" pitchFamily="34" charset="0"/>
              </a:rPr>
              <a:t>Miocarditis y miocardiopatías</a:t>
            </a:r>
          </a:p>
          <a:p>
            <a:pPr lvl="1">
              <a:lnSpc>
                <a:spcPct val="80000"/>
              </a:lnSpc>
              <a:spcBef>
                <a:spcPct val="20000"/>
              </a:spcBef>
              <a:buClr>
                <a:schemeClr val="folHlink"/>
              </a:buClr>
              <a:buFontTx/>
              <a:buChar char="–"/>
            </a:pPr>
            <a:r>
              <a:rPr lang="es-ES_tradnl" altLang="es-ES" sz="1600" b="1">
                <a:latin typeface="Arial" panose="020B0604020202020204" pitchFamily="34" charset="0"/>
              </a:rPr>
              <a:t>Algunas cardiopatías congénitas. Prolapso de la válvula mitral.</a:t>
            </a:r>
          </a:p>
          <a:p>
            <a:pPr lvl="1">
              <a:lnSpc>
                <a:spcPct val="80000"/>
              </a:lnSpc>
              <a:spcBef>
                <a:spcPct val="20000"/>
              </a:spcBef>
              <a:buClr>
                <a:schemeClr val="folHlink"/>
              </a:buClr>
              <a:buFontTx/>
              <a:buChar char="–"/>
            </a:pPr>
            <a:r>
              <a:rPr lang="es-ES_tradnl" altLang="es-ES" sz="1600" b="1">
                <a:latin typeface="Arial" panose="020B0604020202020204" pitchFamily="34" charset="0"/>
              </a:rPr>
              <a:t>Pericarditis crónica</a:t>
            </a:r>
          </a:p>
          <a:p>
            <a:pPr lvl="1">
              <a:lnSpc>
                <a:spcPct val="80000"/>
              </a:lnSpc>
              <a:spcBef>
                <a:spcPct val="20000"/>
              </a:spcBef>
              <a:buClr>
                <a:schemeClr val="folHlink"/>
              </a:buClr>
              <a:buFontTx/>
              <a:buChar char="–"/>
            </a:pPr>
            <a:r>
              <a:rPr lang="es-ES_tradnl" altLang="es-ES" sz="1600" b="1">
                <a:latin typeface="Arial" panose="020B0604020202020204" pitchFamily="34" charset="0"/>
              </a:rPr>
              <a:t>Hemorragia subaracnoidea, hipopotasemia, cor pulmonale, mixedema</a:t>
            </a:r>
            <a:r>
              <a:rPr lang="es-ES_tradnl" altLang="es-ES" sz="1000" b="1">
                <a:latin typeface="Arial" panose="020B0604020202020204" pitchFamily="34" charset="0"/>
              </a:rPr>
              <a:t>.</a:t>
            </a:r>
          </a:p>
        </p:txBody>
      </p:sp>
      <p:sp>
        <p:nvSpPr>
          <p:cNvPr id="289797" name="Rectangle 5">
            <a:extLst>
              <a:ext uri="{FF2B5EF4-FFF2-40B4-BE49-F238E27FC236}">
                <a16:creationId xmlns:a16="http://schemas.microsoft.com/office/drawing/2014/main" id="{1A731D36-AC52-8D47-8CFD-1216A0D07EFC}"/>
              </a:ext>
            </a:extLst>
          </p:cNvPr>
          <p:cNvSpPr>
            <a:spLocks noChangeArrowheads="1"/>
          </p:cNvSpPr>
          <p:nvPr/>
        </p:nvSpPr>
        <p:spPr bwMode="auto">
          <a:xfrm>
            <a:off x="2133600" y="11430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r>
              <a:rPr lang="es-ES_tradnl" altLang="es-ES" sz="3600">
                <a:solidFill>
                  <a:schemeClr val="accent2"/>
                </a:solidFill>
              </a:rPr>
              <a:t>Onda T acuminada e invertida </a:t>
            </a:r>
          </a:p>
        </p:txBody>
      </p:sp>
      <p:sp>
        <p:nvSpPr>
          <p:cNvPr id="289798" name="Rectangle 6">
            <a:extLst>
              <a:ext uri="{FF2B5EF4-FFF2-40B4-BE49-F238E27FC236}">
                <a16:creationId xmlns:a16="http://schemas.microsoft.com/office/drawing/2014/main" id="{EA2978F9-A948-9D46-BAE1-10493970283E}"/>
              </a:ext>
            </a:extLst>
          </p:cNvPr>
          <p:cNvSpPr>
            <a:spLocks noGrp="1" noChangeArrowheads="1"/>
          </p:cNvSpPr>
          <p:nvPr>
            <p:ph type="title"/>
          </p:nvPr>
        </p:nvSpPr>
        <p:spPr>
          <a:xfrm>
            <a:off x="2825750" y="173037"/>
            <a:ext cx="753745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de 74 años con cuadro gastrointestinal y disnea</a:t>
            </a:r>
            <a:endParaRPr lang="es-ES_tradnl" altLang="es-ES" dirty="0">
              <a:solidFill>
                <a:schemeClr val="tx1"/>
              </a:solidFill>
            </a:endParaRPr>
          </a:p>
        </p:txBody>
      </p:sp>
    </p:spTree>
    <p:extLst>
      <p:ext uri="{BB962C8B-B14F-4D97-AF65-F5344CB8AC3E}">
        <p14:creationId xmlns:p14="http://schemas.microsoft.com/office/powerpoint/2010/main" val="1512642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D2FF97-098D-4741-B6B4-0C74D591BE3D}"/>
              </a:ext>
            </a:extLst>
          </p:cNvPr>
          <p:cNvSpPr>
            <a:spLocks noChangeArrowheads="1"/>
          </p:cNvSpPr>
          <p:nvPr/>
        </p:nvSpPr>
        <p:spPr bwMode="auto">
          <a:xfrm>
            <a:off x="3002066" y="2459088"/>
            <a:ext cx="6426200" cy="1717675"/>
          </a:xfrm>
          <a:prstGeom prst="rect">
            <a:avLst/>
          </a:prstGeom>
          <a:noFill/>
          <a:ln w="9525">
            <a:noFill/>
            <a:miter lim="800000"/>
            <a:headEnd/>
            <a:tailEnd/>
          </a:ln>
        </p:spPr>
        <p:txBody>
          <a:bodyPr>
            <a:spAutoFit/>
          </a:bodyPr>
          <a:lstStyle/>
          <a:p>
            <a:pPr algn="ctr" defTabSz="685800" eaLnBrk="1" hangingPunct="1">
              <a:lnSpc>
                <a:spcPct val="180000"/>
              </a:lnSpc>
              <a:defRPr/>
            </a:pPr>
            <a:r>
              <a:rPr lang="es-ES" sz="6600" b="1" dirty="0">
                <a:solidFill>
                  <a:srgbClr val="003366"/>
                </a:solidFill>
                <a:latin typeface="Brush Script MT" pitchFamily="66" charset="0"/>
                <a:ea typeface="+mn-ea"/>
                <a:cs typeface="Arial" charset="0"/>
              </a:rPr>
              <a:t> Gracias!!!</a:t>
            </a:r>
          </a:p>
        </p:txBody>
      </p:sp>
      <p:sp>
        <p:nvSpPr>
          <p:cNvPr id="3" name="9 Anillo">
            <a:extLst>
              <a:ext uri="{FF2B5EF4-FFF2-40B4-BE49-F238E27FC236}">
                <a16:creationId xmlns:a16="http://schemas.microsoft.com/office/drawing/2014/main" id="{FE948FC8-9BAA-C040-A7C0-D34A9EA1F7DC}"/>
              </a:ext>
            </a:extLst>
          </p:cNvPr>
          <p:cNvSpPr>
            <a:spLocks noChangeArrowheads="1"/>
          </p:cNvSpPr>
          <p:nvPr/>
        </p:nvSpPr>
        <p:spPr bwMode="auto">
          <a:xfrm>
            <a:off x="4000603" y="1268463"/>
            <a:ext cx="4427538" cy="4678363"/>
          </a:xfrm>
          <a:custGeom>
            <a:avLst/>
            <a:gdLst>
              <a:gd name="T0" fmla="*/ 2952328 w 5904656"/>
              <a:gd name="T1" fmla="*/ 0 h 6237312"/>
              <a:gd name="T2" fmla="*/ 864717 w 5904656"/>
              <a:gd name="T3" fmla="*/ 913433 h 6237312"/>
              <a:gd name="T4" fmla="*/ 0 w 5904656"/>
              <a:gd name="T5" fmla="*/ 3118656 h 6237312"/>
              <a:gd name="T6" fmla="*/ 864717 w 5904656"/>
              <a:gd name="T7" fmla="*/ 5323879 h 6237312"/>
              <a:gd name="T8" fmla="*/ 2952328 w 5904656"/>
              <a:gd name="T9" fmla="*/ 6237312 h 6237312"/>
              <a:gd name="T10" fmla="*/ 5039939 w 5904656"/>
              <a:gd name="T11" fmla="*/ 5323879 h 6237312"/>
              <a:gd name="T12" fmla="*/ 5904656 w 5904656"/>
              <a:gd name="T13" fmla="*/ 3118656 h 6237312"/>
              <a:gd name="T14" fmla="*/ 5039939 w 5904656"/>
              <a:gd name="T15" fmla="*/ 913433 h 623731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864717 w 5904656"/>
              <a:gd name="T25" fmla="*/ 913433 h 6237312"/>
              <a:gd name="T26" fmla="*/ 5039939 w 5904656"/>
              <a:gd name="T27" fmla="*/ 5323879 h 6237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04656" h="6237312">
                <a:moveTo>
                  <a:pt x="0" y="3118656"/>
                </a:moveTo>
                <a:lnTo>
                  <a:pt x="0" y="3118656"/>
                </a:lnTo>
                <a:cubicBezTo>
                  <a:pt x="1" y="1396271"/>
                  <a:pt x="1321803" y="2"/>
                  <a:pt x="2952328" y="3"/>
                </a:cubicBezTo>
                <a:cubicBezTo>
                  <a:pt x="2952329" y="3"/>
                  <a:pt x="2952331" y="3"/>
                  <a:pt x="2952332" y="3"/>
                </a:cubicBezTo>
                <a:cubicBezTo>
                  <a:pt x="4582857" y="5"/>
                  <a:pt x="5904657" y="1396274"/>
                  <a:pt x="5904657" y="3118659"/>
                </a:cubicBezTo>
                <a:cubicBezTo>
                  <a:pt x="5904657" y="3118660"/>
                  <a:pt x="5904656" y="3118662"/>
                  <a:pt x="5904656" y="3118663"/>
                </a:cubicBezTo>
                <a:lnTo>
                  <a:pt x="5904657" y="3118664"/>
                </a:lnTo>
                <a:cubicBezTo>
                  <a:pt x="5904657" y="4841050"/>
                  <a:pt x="4582854" y="6237320"/>
                  <a:pt x="2952329" y="6237320"/>
                </a:cubicBezTo>
                <a:cubicBezTo>
                  <a:pt x="2952328" y="6237320"/>
                  <a:pt x="2952327" y="6237319"/>
                  <a:pt x="2952327" y="6237319"/>
                </a:cubicBezTo>
                <a:cubicBezTo>
                  <a:pt x="1321802" y="6237318"/>
                  <a:pt x="1" y="4841049"/>
                  <a:pt x="1" y="3118664"/>
                </a:cubicBezTo>
                <a:cubicBezTo>
                  <a:pt x="0" y="3118663"/>
                  <a:pt x="1" y="3118662"/>
                  <a:pt x="1" y="3118661"/>
                </a:cubicBezTo>
                <a:close/>
                <a:moveTo>
                  <a:pt x="618631" y="3118656"/>
                </a:moveTo>
                <a:lnTo>
                  <a:pt x="618631" y="3118656"/>
                </a:lnTo>
                <a:cubicBezTo>
                  <a:pt x="618631" y="3118657"/>
                  <a:pt x="618631" y="3118658"/>
                  <a:pt x="618631" y="3118658"/>
                </a:cubicBezTo>
                <a:cubicBezTo>
                  <a:pt x="618630" y="4499383"/>
                  <a:pt x="1663460" y="5618682"/>
                  <a:pt x="2952325" y="5618683"/>
                </a:cubicBezTo>
                <a:cubicBezTo>
                  <a:pt x="2952325" y="5618683"/>
                  <a:pt x="2952325" y="5618684"/>
                  <a:pt x="2952326" y="5618684"/>
                </a:cubicBezTo>
                <a:cubicBezTo>
                  <a:pt x="4241190" y="5618683"/>
                  <a:pt x="5286022" y="4499385"/>
                  <a:pt x="5286022" y="3118659"/>
                </a:cubicBezTo>
                <a:lnTo>
                  <a:pt x="5286023" y="3118660"/>
                </a:lnTo>
                <a:cubicBezTo>
                  <a:pt x="5286023" y="1737934"/>
                  <a:pt x="4241191" y="618635"/>
                  <a:pt x="2952326" y="618635"/>
                </a:cubicBezTo>
                <a:lnTo>
                  <a:pt x="2952325" y="618635"/>
                </a:lnTo>
                <a:cubicBezTo>
                  <a:pt x="2952324" y="618635"/>
                  <a:pt x="2952324" y="618635"/>
                  <a:pt x="2952323" y="618635"/>
                </a:cubicBezTo>
                <a:cubicBezTo>
                  <a:pt x="1663458" y="618634"/>
                  <a:pt x="618627" y="1737932"/>
                  <a:pt x="618626" y="3118657"/>
                </a:cubicBezTo>
                <a:close/>
              </a:path>
            </a:pathLst>
          </a:custGeom>
          <a:solidFill>
            <a:srgbClr val="003366"/>
          </a:solidFill>
          <a:ln w="25400" algn="ctr">
            <a:solidFill>
              <a:srgbClr val="385D8A"/>
            </a:solidFill>
            <a:miter lim="800000"/>
            <a:headEnd/>
            <a:tailEnd/>
          </a:ln>
        </p:spPr>
        <p:txBody>
          <a:bodyPr anchor="ctr"/>
          <a:lstStyle/>
          <a:p>
            <a:pPr algn="ctr" defTabSz="685800" eaLnBrk="1" fontAlgn="auto" hangingPunct="1">
              <a:lnSpc>
                <a:spcPct val="180000"/>
              </a:lnSpc>
              <a:spcBef>
                <a:spcPts val="0"/>
              </a:spcBef>
              <a:spcAft>
                <a:spcPts val="0"/>
              </a:spcAft>
              <a:defRPr/>
            </a:pPr>
            <a:endParaRPr lang="es-ES" sz="1725" b="1">
              <a:solidFill>
                <a:srgbClr val="D6DCE5"/>
              </a:solidFill>
              <a:latin typeface="Calibri"/>
              <a:ea typeface="+mn-ea"/>
              <a:cs typeface="Arial" charset="0"/>
            </a:endParaRPr>
          </a:p>
        </p:txBody>
      </p:sp>
    </p:spTree>
    <p:extLst>
      <p:ext uri="{BB962C8B-B14F-4D97-AF65-F5344CB8AC3E}">
        <p14:creationId xmlns:p14="http://schemas.microsoft.com/office/powerpoint/2010/main" val="3273752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2C03D1-EC70-7F44-B4E4-73E180DDCCD8}"/>
              </a:ext>
            </a:extLst>
          </p:cNvPr>
          <p:cNvSpPr>
            <a:spLocks noGrp="1"/>
          </p:cNvSpPr>
          <p:nvPr>
            <p:ph type="title"/>
          </p:nvPr>
        </p:nvSpPr>
        <p:spPr/>
        <p:txBody>
          <a:bodyPr/>
          <a:lstStyle/>
          <a:p>
            <a:endParaRPr lang="en-ES"/>
          </a:p>
        </p:txBody>
      </p:sp>
      <p:sp>
        <p:nvSpPr>
          <p:cNvPr id="6" name="Text Placeholder 5">
            <a:extLst>
              <a:ext uri="{FF2B5EF4-FFF2-40B4-BE49-F238E27FC236}">
                <a16:creationId xmlns:a16="http://schemas.microsoft.com/office/drawing/2014/main" id="{38251590-7D17-ED45-9AAC-0AE21E53E344}"/>
              </a:ext>
            </a:extLst>
          </p:cNvPr>
          <p:cNvSpPr>
            <a:spLocks noGrp="1"/>
          </p:cNvSpPr>
          <p:nvPr>
            <p:ph type="body" idx="1"/>
          </p:nvPr>
        </p:nvSpPr>
        <p:spPr/>
        <p:txBody>
          <a:bodyPr/>
          <a:lstStyle/>
          <a:p>
            <a:endParaRPr lang="en-ES"/>
          </a:p>
        </p:txBody>
      </p:sp>
      <p:sp>
        <p:nvSpPr>
          <p:cNvPr id="7" name="Content Placeholder 6">
            <a:extLst>
              <a:ext uri="{FF2B5EF4-FFF2-40B4-BE49-F238E27FC236}">
                <a16:creationId xmlns:a16="http://schemas.microsoft.com/office/drawing/2014/main" id="{58DC80DE-5BA2-EA4F-9DFD-D419A57A8799}"/>
              </a:ext>
            </a:extLst>
          </p:cNvPr>
          <p:cNvSpPr>
            <a:spLocks noGrp="1"/>
          </p:cNvSpPr>
          <p:nvPr>
            <p:ph sz="half" idx="2"/>
          </p:nvPr>
        </p:nvSpPr>
        <p:spPr/>
        <p:txBody>
          <a:bodyPr/>
          <a:lstStyle/>
          <a:p>
            <a:endParaRPr lang="en-ES"/>
          </a:p>
        </p:txBody>
      </p:sp>
      <p:sp>
        <p:nvSpPr>
          <p:cNvPr id="8" name="Text Placeholder 7">
            <a:extLst>
              <a:ext uri="{FF2B5EF4-FFF2-40B4-BE49-F238E27FC236}">
                <a16:creationId xmlns:a16="http://schemas.microsoft.com/office/drawing/2014/main" id="{CABCF2C1-CBE3-1342-A20D-0476F7BB55C0}"/>
              </a:ext>
            </a:extLst>
          </p:cNvPr>
          <p:cNvSpPr>
            <a:spLocks noGrp="1"/>
          </p:cNvSpPr>
          <p:nvPr>
            <p:ph type="body" sz="quarter" idx="3"/>
          </p:nvPr>
        </p:nvSpPr>
        <p:spPr/>
        <p:txBody>
          <a:bodyPr/>
          <a:lstStyle/>
          <a:p>
            <a:endParaRPr lang="en-ES"/>
          </a:p>
        </p:txBody>
      </p:sp>
      <p:sp>
        <p:nvSpPr>
          <p:cNvPr id="9" name="Content Placeholder 8">
            <a:extLst>
              <a:ext uri="{FF2B5EF4-FFF2-40B4-BE49-F238E27FC236}">
                <a16:creationId xmlns:a16="http://schemas.microsoft.com/office/drawing/2014/main" id="{3C1A90EA-1AEA-3447-9D6B-94E84C0D52FB}"/>
              </a:ext>
            </a:extLst>
          </p:cNvPr>
          <p:cNvSpPr>
            <a:spLocks noGrp="1"/>
          </p:cNvSpPr>
          <p:nvPr>
            <p:ph sz="quarter" idx="4"/>
          </p:nvPr>
        </p:nvSpPr>
        <p:spPr/>
        <p:txBody>
          <a:bodyPr/>
          <a:lstStyle/>
          <a:p>
            <a:endParaRPr lang="en-ES"/>
          </a:p>
        </p:txBody>
      </p:sp>
      <p:sp>
        <p:nvSpPr>
          <p:cNvPr id="14" name="Footer Placeholder 13">
            <a:extLst>
              <a:ext uri="{FF2B5EF4-FFF2-40B4-BE49-F238E27FC236}">
                <a16:creationId xmlns:a16="http://schemas.microsoft.com/office/drawing/2014/main" id="{868F7038-827C-2148-B612-D81D77856BE2}"/>
              </a:ext>
            </a:extLst>
          </p:cNvPr>
          <p:cNvSpPr>
            <a:spLocks noGrp="1"/>
          </p:cNvSpPr>
          <p:nvPr>
            <p:ph type="ftr" sz="quarter" idx="10"/>
          </p:nvPr>
        </p:nvSpPr>
        <p:spPr>
          <a:xfrm>
            <a:off x="1815547" y="6356350"/>
            <a:ext cx="9143999" cy="365125"/>
          </a:xfrm>
        </p:spPr>
        <p:txBody>
          <a:bodyPr/>
          <a:lstStyle/>
          <a:p>
            <a:endParaRPr lang="en-ES" sz="1200" dirty="0"/>
          </a:p>
        </p:txBody>
      </p:sp>
      <p:sp>
        <p:nvSpPr>
          <p:cNvPr id="15" name="Slide Number Placeholder 14">
            <a:extLst>
              <a:ext uri="{FF2B5EF4-FFF2-40B4-BE49-F238E27FC236}">
                <a16:creationId xmlns:a16="http://schemas.microsoft.com/office/drawing/2014/main" id="{C2C303B1-C687-D543-BEEC-BD6D16B96B23}"/>
              </a:ext>
            </a:extLst>
          </p:cNvPr>
          <p:cNvSpPr>
            <a:spLocks noGrp="1"/>
          </p:cNvSpPr>
          <p:nvPr>
            <p:ph type="sldNum" sz="quarter" idx="11"/>
          </p:nvPr>
        </p:nvSpPr>
        <p:spPr>
          <a:xfrm>
            <a:off x="11357112" y="6356350"/>
            <a:ext cx="579783" cy="365125"/>
          </a:xfrm>
        </p:spPr>
        <p:txBody>
          <a:bodyPr/>
          <a:lstStyle/>
          <a:p>
            <a:pPr algn="r"/>
            <a:fld id="{D2B25529-CF5B-5D45-95EC-60D35249265E}" type="slidenum">
              <a:rPr lang="en-ES" smtClean="0"/>
              <a:pPr algn="r"/>
              <a:t>113</a:t>
            </a:fld>
            <a:endParaRPr lang="en-ES"/>
          </a:p>
        </p:txBody>
      </p:sp>
    </p:spTree>
    <p:extLst>
      <p:ext uri="{BB962C8B-B14F-4D97-AF65-F5344CB8AC3E}">
        <p14:creationId xmlns:p14="http://schemas.microsoft.com/office/powerpoint/2010/main" val="6521298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0D475CA-0224-3144-8BD9-FA354A1D0DA5}"/>
              </a:ext>
            </a:extLst>
          </p:cNvPr>
          <p:cNvSpPr>
            <a:spLocks noGrp="1"/>
          </p:cNvSpPr>
          <p:nvPr>
            <p:ph type="ctrTitle"/>
          </p:nvPr>
        </p:nvSpPr>
        <p:spPr/>
        <p:txBody>
          <a:bodyPr/>
          <a:lstStyle/>
          <a:p>
            <a:endParaRPr lang="es-ES_tradnl"/>
          </a:p>
        </p:txBody>
      </p:sp>
      <p:sp>
        <p:nvSpPr>
          <p:cNvPr id="10" name="Subtitle 9">
            <a:extLst>
              <a:ext uri="{FF2B5EF4-FFF2-40B4-BE49-F238E27FC236}">
                <a16:creationId xmlns:a16="http://schemas.microsoft.com/office/drawing/2014/main" id="{FA96FC62-B9EA-6C4D-9AE8-2B5876EA5732}"/>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B3457F8C-109F-BC4F-AC1C-4AF25A356D0F}"/>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8" name="Slide Number Placeholder 7">
            <a:extLst>
              <a:ext uri="{FF2B5EF4-FFF2-40B4-BE49-F238E27FC236}">
                <a16:creationId xmlns:a16="http://schemas.microsoft.com/office/drawing/2014/main" id="{35E1B39D-F3C8-CD40-937A-DB4302F9543F}"/>
              </a:ext>
            </a:extLst>
          </p:cNvPr>
          <p:cNvSpPr>
            <a:spLocks noGrp="1"/>
          </p:cNvSpPr>
          <p:nvPr>
            <p:ph type="sldNum" sz="quarter" idx="4"/>
          </p:nvPr>
        </p:nvSpPr>
        <p:spPr/>
        <p:txBody>
          <a:bodyPr/>
          <a:lstStyle/>
          <a:p>
            <a:fld id="{D2B25529-CF5B-5D45-95EC-60D35249265E}" type="slidenum">
              <a:rPr lang="en-ES" smtClean="0"/>
              <a:pPr/>
              <a:t>114</a:t>
            </a:fld>
            <a:endParaRPr lang="en-ES"/>
          </a:p>
        </p:txBody>
      </p:sp>
    </p:spTree>
    <p:extLst>
      <p:ext uri="{BB962C8B-B14F-4D97-AF65-F5344CB8AC3E}">
        <p14:creationId xmlns:p14="http://schemas.microsoft.com/office/powerpoint/2010/main" val="42119765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430517-0071-CF4A-B4B0-9F9A56A5F436}"/>
              </a:ext>
            </a:extLst>
          </p:cNvPr>
          <p:cNvSpPr>
            <a:spLocks noGrp="1"/>
          </p:cNvSpPr>
          <p:nvPr>
            <p:ph type="title"/>
          </p:nvPr>
        </p:nvSpPr>
        <p:spPr/>
        <p:txBody>
          <a:bodyPr/>
          <a:lstStyle/>
          <a:p>
            <a:endParaRPr lang="es-ES_tradnl"/>
          </a:p>
        </p:txBody>
      </p:sp>
      <p:sp>
        <p:nvSpPr>
          <p:cNvPr id="9" name="Content Placeholder 8">
            <a:extLst>
              <a:ext uri="{FF2B5EF4-FFF2-40B4-BE49-F238E27FC236}">
                <a16:creationId xmlns:a16="http://schemas.microsoft.com/office/drawing/2014/main" id="{DCC70979-7E09-F24A-B95F-48BA88A249F2}"/>
              </a:ext>
            </a:extLst>
          </p:cNvPr>
          <p:cNvSpPr>
            <a:spLocks noGrp="1"/>
          </p:cNvSpPr>
          <p:nvPr>
            <p:ph idx="1"/>
          </p:nvPr>
        </p:nvSpPr>
        <p:spPr/>
        <p:txBody>
          <a:bodyPr/>
          <a:lstStyle/>
          <a:p>
            <a:endParaRPr lang="es-ES_tradnl"/>
          </a:p>
        </p:txBody>
      </p:sp>
      <p:sp>
        <p:nvSpPr>
          <p:cNvPr id="4" name="Footer Placeholder 3">
            <a:extLst>
              <a:ext uri="{FF2B5EF4-FFF2-40B4-BE49-F238E27FC236}">
                <a16:creationId xmlns:a16="http://schemas.microsoft.com/office/drawing/2014/main" id="{395E7201-ADC4-A345-8F14-A14DFA7E74C6}"/>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5" name="Slide Number Placeholder 4">
            <a:extLst>
              <a:ext uri="{FF2B5EF4-FFF2-40B4-BE49-F238E27FC236}">
                <a16:creationId xmlns:a16="http://schemas.microsoft.com/office/drawing/2014/main" id="{EA820A71-77F7-DB4B-A5CA-5D9A0D605033}"/>
              </a:ext>
            </a:extLst>
          </p:cNvPr>
          <p:cNvSpPr>
            <a:spLocks noGrp="1"/>
          </p:cNvSpPr>
          <p:nvPr>
            <p:ph type="sldNum" sz="quarter" idx="4"/>
          </p:nvPr>
        </p:nvSpPr>
        <p:spPr/>
        <p:txBody>
          <a:bodyPr/>
          <a:lstStyle/>
          <a:p>
            <a:fld id="{D2B25529-CF5B-5D45-95EC-60D35249265E}" type="slidenum">
              <a:rPr lang="en-ES" smtClean="0"/>
              <a:pPr/>
              <a:t>115</a:t>
            </a:fld>
            <a:endParaRPr lang="en-ES"/>
          </a:p>
        </p:txBody>
      </p:sp>
    </p:spTree>
    <p:extLst>
      <p:ext uri="{BB962C8B-B14F-4D97-AF65-F5344CB8AC3E}">
        <p14:creationId xmlns:p14="http://schemas.microsoft.com/office/powerpoint/2010/main" val="10177385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2402-E29B-874E-9B60-D16CC1FA9EB5}"/>
              </a:ext>
            </a:extLst>
          </p:cNvPr>
          <p:cNvSpPr>
            <a:spLocks noGrp="1"/>
          </p:cNvSpPr>
          <p:nvPr>
            <p:ph type="ctrTitle"/>
          </p:nvPr>
        </p:nvSpPr>
        <p:spPr/>
        <p:txBody>
          <a:bodyPr>
            <a:normAutofit fontScale="90000"/>
          </a:bodyPr>
          <a:lstStyle/>
          <a:p>
            <a:endParaRPr lang="es-ES_tradnl"/>
          </a:p>
        </p:txBody>
      </p:sp>
      <p:sp>
        <p:nvSpPr>
          <p:cNvPr id="3" name="Subtitle 2">
            <a:extLst>
              <a:ext uri="{FF2B5EF4-FFF2-40B4-BE49-F238E27FC236}">
                <a16:creationId xmlns:a16="http://schemas.microsoft.com/office/drawing/2014/main" id="{845153FE-0DB9-B449-B0B9-05EA00A77B9F}"/>
              </a:ext>
            </a:extLst>
          </p:cNvPr>
          <p:cNvSpPr>
            <a:spLocks noGrp="1"/>
          </p:cNvSpPr>
          <p:nvPr>
            <p:ph type="subTitle" idx="1"/>
          </p:nvPr>
        </p:nvSpPr>
        <p:spPr/>
        <p:txBody>
          <a:bodyPr/>
          <a:lstStyle/>
          <a:p>
            <a:endParaRPr lang="es-ES_tradnl"/>
          </a:p>
        </p:txBody>
      </p:sp>
      <p:sp>
        <p:nvSpPr>
          <p:cNvPr id="7" name="Footer Placeholder 6">
            <a:extLst>
              <a:ext uri="{FF2B5EF4-FFF2-40B4-BE49-F238E27FC236}">
                <a16:creationId xmlns:a16="http://schemas.microsoft.com/office/drawing/2014/main" id="{2FE59525-D213-474F-875C-6171ED12EF66}"/>
              </a:ext>
            </a:extLst>
          </p:cNvPr>
          <p:cNvSpPr>
            <a:spLocks noGrp="1"/>
          </p:cNvSpPr>
          <p:nvPr>
            <p:ph type="ftr" sz="quarter" idx="3"/>
          </p:nvPr>
        </p:nvSpPr>
        <p:spPr/>
        <p:txBody>
          <a:bodyPr/>
          <a:lstStyle/>
          <a:p>
            <a:endParaRPr lang="en-ES" sz="1200" dirty="0"/>
          </a:p>
        </p:txBody>
      </p:sp>
      <p:sp>
        <p:nvSpPr>
          <p:cNvPr id="8" name="Slide Number Placeholder 7">
            <a:extLst>
              <a:ext uri="{FF2B5EF4-FFF2-40B4-BE49-F238E27FC236}">
                <a16:creationId xmlns:a16="http://schemas.microsoft.com/office/drawing/2014/main" id="{283D9ABA-2D42-A147-9C21-1E1FD938201D}"/>
              </a:ext>
            </a:extLst>
          </p:cNvPr>
          <p:cNvSpPr>
            <a:spLocks noGrp="1"/>
          </p:cNvSpPr>
          <p:nvPr>
            <p:ph type="sldNum" sz="quarter" idx="4"/>
          </p:nvPr>
        </p:nvSpPr>
        <p:spPr/>
        <p:txBody>
          <a:bodyPr/>
          <a:lstStyle/>
          <a:p>
            <a:pPr algn="r"/>
            <a:fld id="{D2B25529-CF5B-5D45-95EC-60D35249265E}" type="slidenum">
              <a:rPr lang="en-ES" smtClean="0"/>
              <a:pPr algn="r"/>
              <a:t>116</a:t>
            </a:fld>
            <a:endParaRPr lang="en-ES"/>
          </a:p>
        </p:txBody>
      </p:sp>
      <p:sp>
        <p:nvSpPr>
          <p:cNvPr id="4" name="Content Placeholder 3">
            <a:extLst>
              <a:ext uri="{FF2B5EF4-FFF2-40B4-BE49-F238E27FC236}">
                <a16:creationId xmlns:a16="http://schemas.microsoft.com/office/drawing/2014/main" id="{041E5F45-998D-874E-B4FA-C0D38FC287A1}"/>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40742624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EC8001-F636-1A42-AD0A-DBC02436843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978DCDBE-D547-9548-B1B3-5B12AEC55E96}"/>
              </a:ext>
            </a:extLst>
          </p:cNvPr>
          <p:cNvSpPr>
            <a:spLocks noGrp="1"/>
          </p:cNvSpPr>
          <p:nvPr>
            <p:ph idx="1"/>
          </p:nvPr>
        </p:nvSpPr>
        <p:spPr/>
        <p:txBody>
          <a:bodyPr/>
          <a:lstStyle/>
          <a:p>
            <a:endParaRPr lang="es-ES_tradnl"/>
          </a:p>
        </p:txBody>
      </p:sp>
      <p:sp>
        <p:nvSpPr>
          <p:cNvPr id="5" name="Footer Placeholder 4">
            <a:extLst>
              <a:ext uri="{FF2B5EF4-FFF2-40B4-BE49-F238E27FC236}">
                <a16:creationId xmlns:a16="http://schemas.microsoft.com/office/drawing/2014/main" id="{34EAC6F0-6871-4142-95D5-45C2025CE691}"/>
              </a:ext>
            </a:extLst>
          </p:cNvPr>
          <p:cNvSpPr>
            <a:spLocks noGrp="1"/>
          </p:cNvSpPr>
          <p:nvPr>
            <p:ph type="ftr" sz="quarter" idx="11"/>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EC215F1F-B060-2049-8EA3-9340699098BD}"/>
              </a:ext>
            </a:extLst>
          </p:cNvPr>
          <p:cNvSpPr>
            <a:spLocks noGrp="1"/>
          </p:cNvSpPr>
          <p:nvPr>
            <p:ph type="sldNum" sz="quarter" idx="12"/>
          </p:nvPr>
        </p:nvSpPr>
        <p:spPr/>
        <p:txBody>
          <a:bodyPr/>
          <a:lstStyle/>
          <a:p>
            <a:fld id="{D2B25529-CF5B-5D45-95EC-60D35249265E}" type="slidenum">
              <a:rPr lang="en-ES" smtClean="0"/>
              <a:pPr/>
              <a:t>117</a:t>
            </a:fld>
            <a:endParaRPr lang="en-ES"/>
          </a:p>
        </p:txBody>
      </p:sp>
    </p:spTree>
    <p:extLst>
      <p:ext uri="{BB962C8B-B14F-4D97-AF65-F5344CB8AC3E}">
        <p14:creationId xmlns:p14="http://schemas.microsoft.com/office/powerpoint/2010/main" val="3934611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ADAAC4-2978-F64D-B368-6C40F9D34063}"/>
              </a:ext>
            </a:extLst>
          </p:cNvPr>
          <p:cNvSpPr>
            <a:spLocks noGrp="1"/>
          </p:cNvSpPr>
          <p:nvPr>
            <p:ph type="title"/>
          </p:nvPr>
        </p:nvSpPr>
        <p:spPr/>
        <p:txBody>
          <a:bodyPr/>
          <a:lstStyle/>
          <a:p>
            <a:endParaRPr lang="es-ES_tradnl"/>
          </a:p>
        </p:txBody>
      </p:sp>
      <p:sp>
        <p:nvSpPr>
          <p:cNvPr id="8" name="Content Placeholder 7">
            <a:extLst>
              <a:ext uri="{FF2B5EF4-FFF2-40B4-BE49-F238E27FC236}">
                <a16:creationId xmlns:a16="http://schemas.microsoft.com/office/drawing/2014/main" id="{8D572870-E16A-DB43-97BF-273EE9D1090B}"/>
              </a:ext>
            </a:extLst>
          </p:cNvPr>
          <p:cNvSpPr>
            <a:spLocks noGrp="1"/>
          </p:cNvSpPr>
          <p:nvPr>
            <p:ph idx="1"/>
          </p:nvPr>
        </p:nvSpPr>
        <p:spPr/>
        <p:txBody>
          <a:bodyPr/>
          <a:lstStyle/>
          <a:p>
            <a:endParaRPr lang="es-ES_tradnl"/>
          </a:p>
        </p:txBody>
      </p:sp>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118</a:t>
            </a:fld>
            <a:endParaRPr lang="en-ES"/>
          </a:p>
        </p:txBody>
      </p:sp>
      <p:sp>
        <p:nvSpPr>
          <p:cNvPr id="5" name="Footer Placeholder 4">
            <a:extLst>
              <a:ext uri="{FF2B5EF4-FFF2-40B4-BE49-F238E27FC236}">
                <a16:creationId xmlns:a16="http://schemas.microsoft.com/office/drawing/2014/main" id="{88B34784-76EE-AC40-BE46-E1540C2CAB82}"/>
              </a:ext>
            </a:extLst>
          </p:cNvPr>
          <p:cNvSpPr>
            <a:spLocks noGrp="1"/>
          </p:cNvSpPr>
          <p:nvPr>
            <p:ph type="ftr" sz="quarter" idx="3"/>
          </p:nvPr>
        </p:nvSpPr>
        <p:spPr/>
        <p:txBody>
          <a:bodyPr/>
          <a:lstStyle/>
          <a:p>
            <a:endParaRPr lang="en-ES" dirty="0">
              <a:solidFill>
                <a:schemeClr val="bg1">
                  <a:lumMod val="50000"/>
                </a:schemeClr>
              </a:solidFill>
            </a:endParaRPr>
          </a:p>
        </p:txBody>
      </p:sp>
    </p:spTree>
    <p:extLst>
      <p:ext uri="{BB962C8B-B14F-4D97-AF65-F5344CB8AC3E}">
        <p14:creationId xmlns:p14="http://schemas.microsoft.com/office/powerpoint/2010/main" val="33972892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A0CB19-74C2-0745-A3D1-D486EC359A1E}"/>
              </a:ext>
            </a:extLst>
          </p:cNvPr>
          <p:cNvSpPr>
            <a:spLocks noGrp="1"/>
          </p:cNvSpPr>
          <p:nvPr>
            <p:ph type="body" idx="1"/>
          </p:nvPr>
        </p:nvSpPr>
        <p:spPr/>
        <p:txBody>
          <a:bodyPr/>
          <a:lstStyle/>
          <a:p>
            <a:endParaRPr lang="es-ES_tradnl"/>
          </a:p>
        </p:txBody>
      </p:sp>
      <p:sp>
        <p:nvSpPr>
          <p:cNvPr id="6" name="Content Placeholder 5">
            <a:extLst>
              <a:ext uri="{FF2B5EF4-FFF2-40B4-BE49-F238E27FC236}">
                <a16:creationId xmlns:a16="http://schemas.microsoft.com/office/drawing/2014/main" id="{697FB76E-64D7-5840-85E7-CDDAEDF96962}"/>
              </a:ext>
            </a:extLst>
          </p:cNvPr>
          <p:cNvSpPr>
            <a:spLocks noGrp="1"/>
          </p:cNvSpPr>
          <p:nvPr>
            <p:ph sz="half" idx="2"/>
          </p:nvPr>
        </p:nvSpPr>
        <p:spPr/>
        <p:txBody>
          <a:bodyPr/>
          <a:lstStyle/>
          <a:p>
            <a:endParaRPr lang="es-ES_tradnl"/>
          </a:p>
        </p:txBody>
      </p:sp>
      <p:sp>
        <p:nvSpPr>
          <p:cNvPr id="7" name="Content Placeholder 6">
            <a:extLst>
              <a:ext uri="{FF2B5EF4-FFF2-40B4-BE49-F238E27FC236}">
                <a16:creationId xmlns:a16="http://schemas.microsoft.com/office/drawing/2014/main" id="{C0063944-43E1-4C45-A9F5-B5201BF5A9BC}"/>
              </a:ext>
            </a:extLst>
          </p:cNvPr>
          <p:cNvSpPr>
            <a:spLocks noGrp="1"/>
          </p:cNvSpPr>
          <p:nvPr>
            <p:ph sz="quarter" idx="4"/>
          </p:nvPr>
        </p:nvSpPr>
        <p:spPr/>
        <p:txBody>
          <a:bodyPr/>
          <a:lstStyle/>
          <a:p>
            <a:endParaRPr lang="es-ES_tradnl"/>
          </a:p>
        </p:txBody>
      </p:sp>
      <p:sp>
        <p:nvSpPr>
          <p:cNvPr id="10" name="Text Placeholder 9">
            <a:extLst>
              <a:ext uri="{FF2B5EF4-FFF2-40B4-BE49-F238E27FC236}">
                <a16:creationId xmlns:a16="http://schemas.microsoft.com/office/drawing/2014/main" id="{847B1502-165F-DB44-9C14-6BA3A5555843}"/>
              </a:ext>
            </a:extLst>
          </p:cNvPr>
          <p:cNvSpPr>
            <a:spLocks noGrp="1"/>
          </p:cNvSpPr>
          <p:nvPr>
            <p:ph type="body" idx="12"/>
          </p:nvPr>
        </p:nvSpPr>
        <p:spPr/>
        <p:txBody>
          <a:bodyPr/>
          <a:lstStyle/>
          <a:p>
            <a:endParaRPr lang="es-ES_tradnl"/>
          </a:p>
        </p:txBody>
      </p:sp>
      <p:sp>
        <p:nvSpPr>
          <p:cNvPr id="3" name="Footer Placeholder 2">
            <a:extLst>
              <a:ext uri="{FF2B5EF4-FFF2-40B4-BE49-F238E27FC236}">
                <a16:creationId xmlns:a16="http://schemas.microsoft.com/office/drawing/2014/main" id="{93FF04E3-E94C-7E40-8648-F5A183822288}"/>
              </a:ext>
            </a:extLst>
          </p:cNvPr>
          <p:cNvSpPr>
            <a:spLocks noGrp="1"/>
          </p:cNvSpPr>
          <p:nvPr>
            <p:ph type="ftr" sz="quarter" idx="3"/>
          </p:nvPr>
        </p:nvSpPr>
        <p:spPr/>
        <p:txBody>
          <a:bodyPr/>
          <a:lstStyle/>
          <a:p>
            <a:endParaRPr lang="en-ES" sz="1200" dirty="0"/>
          </a:p>
        </p:txBody>
      </p:sp>
      <p:sp>
        <p:nvSpPr>
          <p:cNvPr id="4" name="Slide Number Placeholder 3">
            <a:extLst>
              <a:ext uri="{FF2B5EF4-FFF2-40B4-BE49-F238E27FC236}">
                <a16:creationId xmlns:a16="http://schemas.microsoft.com/office/drawing/2014/main" id="{539AB4C5-8F3C-CA43-985B-6B70827C72C1}"/>
              </a:ext>
            </a:extLst>
          </p:cNvPr>
          <p:cNvSpPr>
            <a:spLocks noGrp="1"/>
          </p:cNvSpPr>
          <p:nvPr>
            <p:ph type="sldNum" sz="quarter" idx="13"/>
          </p:nvPr>
        </p:nvSpPr>
        <p:spPr/>
        <p:txBody>
          <a:bodyPr/>
          <a:lstStyle/>
          <a:p>
            <a:pPr algn="r"/>
            <a:fld id="{D2B25529-CF5B-5D45-95EC-60D35249265E}" type="slidenum">
              <a:rPr lang="en-ES" smtClean="0"/>
              <a:pPr algn="r"/>
              <a:t>119</a:t>
            </a:fld>
            <a:endParaRPr lang="en-ES"/>
          </a:p>
        </p:txBody>
      </p:sp>
    </p:spTree>
    <p:extLst>
      <p:ext uri="{BB962C8B-B14F-4D97-AF65-F5344CB8AC3E}">
        <p14:creationId xmlns:p14="http://schemas.microsoft.com/office/powerpoint/2010/main" val="68115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026">
            <a:extLst>
              <a:ext uri="{FF2B5EF4-FFF2-40B4-BE49-F238E27FC236}">
                <a16:creationId xmlns:a16="http://schemas.microsoft.com/office/drawing/2014/main" id="{E208C13A-FE1A-B540-9C5D-9B553E8C2A76}"/>
              </a:ext>
            </a:extLst>
          </p:cNvPr>
          <p:cNvSpPr txBox="1">
            <a:spLocks noChangeArrowheads="1"/>
          </p:cNvSpPr>
          <p:nvPr/>
        </p:nvSpPr>
        <p:spPr bwMode="auto">
          <a:xfrm>
            <a:off x="2058989" y="104775"/>
            <a:ext cx="7737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a:solidFill>
                  <a:schemeClr val="tx2"/>
                </a:solidFill>
                <a:latin typeface="Arial" panose="020B0604020202020204" pitchFamily="34" charset="0"/>
              </a:rPr>
              <a:t>Caras eléctricas del corazón</a:t>
            </a:r>
          </a:p>
        </p:txBody>
      </p:sp>
      <p:pic>
        <p:nvPicPr>
          <p:cNvPr id="19459" name="Picture 1068" descr="C:\Documents and Settings\Pedro Casado\Escritorio\img007.jpg">
            <a:extLst>
              <a:ext uri="{FF2B5EF4-FFF2-40B4-BE49-F238E27FC236}">
                <a16:creationId xmlns:a16="http://schemas.microsoft.com/office/drawing/2014/main" id="{61335BDE-BD51-4041-8193-B2CF5A73CE4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160714" y="1219200"/>
            <a:ext cx="58705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8897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BA9AC0-254F-C645-84FC-C803023AC261}"/>
              </a:ext>
            </a:extLst>
          </p:cNvPr>
          <p:cNvSpPr>
            <a:spLocks noGrp="1"/>
          </p:cNvSpPr>
          <p:nvPr>
            <p:ph type="ctrTitle"/>
          </p:nvPr>
        </p:nvSpPr>
        <p:spPr/>
        <p:txBody>
          <a:bodyPr>
            <a:normAutofit fontScale="90000"/>
          </a:bodyPr>
          <a:lstStyle/>
          <a:p>
            <a:endParaRPr lang="es-ES_tradnl"/>
          </a:p>
        </p:txBody>
      </p:sp>
      <p:sp>
        <p:nvSpPr>
          <p:cNvPr id="8" name="Subtitle 7">
            <a:extLst>
              <a:ext uri="{FF2B5EF4-FFF2-40B4-BE49-F238E27FC236}">
                <a16:creationId xmlns:a16="http://schemas.microsoft.com/office/drawing/2014/main" id="{D68C92E8-9B5B-C348-8692-630FDE33BB5E}"/>
              </a:ext>
            </a:extLst>
          </p:cNvPr>
          <p:cNvSpPr>
            <a:spLocks noGrp="1"/>
          </p:cNvSpPr>
          <p:nvPr>
            <p:ph type="subTitle" idx="1"/>
          </p:nvPr>
        </p:nvSpPr>
        <p:spPr/>
        <p:txBody>
          <a:bodyPr/>
          <a:lstStyle/>
          <a:p>
            <a:endParaRPr lang="es-ES_tradnl"/>
          </a:p>
        </p:txBody>
      </p:sp>
      <p:sp>
        <p:nvSpPr>
          <p:cNvPr id="5" name="Footer Placeholder 4">
            <a:extLst>
              <a:ext uri="{FF2B5EF4-FFF2-40B4-BE49-F238E27FC236}">
                <a16:creationId xmlns:a16="http://schemas.microsoft.com/office/drawing/2014/main" id="{5DFAB9E9-4F3B-0A4F-B874-339B8AEDBB6E}"/>
              </a:ext>
            </a:extLst>
          </p:cNvPr>
          <p:cNvSpPr>
            <a:spLocks noGrp="1"/>
          </p:cNvSpPr>
          <p:nvPr>
            <p:ph type="ftr" sz="quarter" idx="3"/>
          </p:nvPr>
        </p:nvSpPr>
        <p:spPr/>
        <p:txBody>
          <a:body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92C75807-60E9-4841-BBE8-CC7D9D3B65B0}"/>
              </a:ext>
            </a:extLst>
          </p:cNvPr>
          <p:cNvSpPr>
            <a:spLocks noGrp="1"/>
          </p:cNvSpPr>
          <p:nvPr>
            <p:ph type="sldNum" sz="quarter" idx="4"/>
          </p:nvPr>
        </p:nvSpPr>
        <p:spPr/>
        <p:txBody>
          <a:bodyPr/>
          <a:lstStyle/>
          <a:p>
            <a:fld id="{D2B25529-CF5B-5D45-95EC-60D35249265E}" type="slidenum">
              <a:rPr lang="en-ES" smtClean="0"/>
              <a:pPr/>
              <a:t>120</a:t>
            </a:fld>
            <a:endParaRPr lang="en-ES"/>
          </a:p>
        </p:txBody>
      </p:sp>
      <p:sp>
        <p:nvSpPr>
          <p:cNvPr id="9" name="Content Placeholder 8">
            <a:extLst>
              <a:ext uri="{FF2B5EF4-FFF2-40B4-BE49-F238E27FC236}">
                <a16:creationId xmlns:a16="http://schemas.microsoft.com/office/drawing/2014/main" id="{0B22A1A0-0F77-FA4C-A5F6-DC0387FE4133}"/>
              </a:ext>
            </a:extLst>
          </p:cNvPr>
          <p:cNvSpPr>
            <a:spLocks noGrp="1"/>
          </p:cNvSpPr>
          <p:nvPr>
            <p:ph idx="10"/>
          </p:nvPr>
        </p:nvSpPr>
        <p:spPr/>
        <p:txBody>
          <a:bodyPr/>
          <a:lstStyle/>
          <a:p>
            <a:endParaRPr lang="es-ES_tradnl"/>
          </a:p>
        </p:txBody>
      </p:sp>
    </p:spTree>
    <p:extLst>
      <p:ext uri="{BB962C8B-B14F-4D97-AF65-F5344CB8AC3E}">
        <p14:creationId xmlns:p14="http://schemas.microsoft.com/office/powerpoint/2010/main" val="1682469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24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26">
            <a:extLst>
              <a:ext uri="{FF2B5EF4-FFF2-40B4-BE49-F238E27FC236}">
                <a16:creationId xmlns:a16="http://schemas.microsoft.com/office/drawing/2014/main" id="{6CB954E2-E12C-804C-BE74-F86E98E49CB2}"/>
              </a:ext>
            </a:extLst>
          </p:cNvPr>
          <p:cNvSpPr txBox="1">
            <a:spLocks noChangeArrowheads="1"/>
          </p:cNvSpPr>
          <p:nvPr/>
        </p:nvSpPr>
        <p:spPr bwMode="auto">
          <a:xfrm>
            <a:off x="2012951" y="157163"/>
            <a:ext cx="8621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a:solidFill>
                  <a:schemeClr val="tx2"/>
                </a:solidFill>
                <a:latin typeface="Arial" panose="020B0604020202020204" pitchFamily="34" charset="0"/>
              </a:rPr>
              <a:t>Sistema Hexaxial de Bailey</a:t>
            </a:r>
            <a:endParaRPr lang="es-ES" altLang="es-ES" sz="4400"/>
          </a:p>
        </p:txBody>
      </p:sp>
      <p:pic>
        <p:nvPicPr>
          <p:cNvPr id="20483" name="Picture 1027">
            <a:extLst>
              <a:ext uri="{FF2B5EF4-FFF2-40B4-BE49-F238E27FC236}">
                <a16:creationId xmlns:a16="http://schemas.microsoft.com/office/drawing/2014/main" id="{CCB39CC6-086A-2042-AC71-12A737CB3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089" y="2538413"/>
            <a:ext cx="814387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8" name="Picture 1028">
            <a:extLst>
              <a:ext uri="{FF2B5EF4-FFF2-40B4-BE49-F238E27FC236}">
                <a16:creationId xmlns:a16="http://schemas.microsoft.com/office/drawing/2014/main" id="{8CB91202-5792-1F42-9E4B-1100EE41A26E}"/>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824039" y="0"/>
            <a:ext cx="86264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930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1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8B5360C7-8A17-D648-9F24-D62FF7E102AB}"/>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4400" b="1">
                <a:solidFill>
                  <a:schemeClr val="tx2"/>
                </a:solidFill>
                <a:latin typeface="Arial" panose="020B0604020202020204" pitchFamily="34" charset="0"/>
              </a:rPr>
              <a:t>Intervalo QT</a:t>
            </a:r>
            <a:endParaRPr lang="es-ES" altLang="es-ES" sz="4400" b="1">
              <a:solidFill>
                <a:schemeClr val="tx2"/>
              </a:solidFill>
              <a:latin typeface="Arial" panose="020B0604020202020204" pitchFamily="34" charset="0"/>
            </a:endParaRPr>
          </a:p>
        </p:txBody>
      </p:sp>
      <p:graphicFrame>
        <p:nvGraphicFramePr>
          <p:cNvPr id="482376" name="Group 72">
            <a:extLst>
              <a:ext uri="{FF2B5EF4-FFF2-40B4-BE49-F238E27FC236}">
                <a16:creationId xmlns:a16="http://schemas.microsoft.com/office/drawing/2014/main" id="{CA03E7EA-C0B4-D146-AAA0-23C196D1BDB9}"/>
              </a:ext>
            </a:extLst>
          </p:cNvPr>
          <p:cNvGraphicFramePr>
            <a:graphicFrameLocks noGrp="1"/>
          </p:cNvGraphicFramePr>
          <p:nvPr/>
        </p:nvGraphicFramePr>
        <p:xfrm>
          <a:off x="1747839" y="1398589"/>
          <a:ext cx="8682037" cy="4846637"/>
        </p:xfrm>
        <a:graphic>
          <a:graphicData uri="http://schemas.openxmlformats.org/drawingml/2006/table">
            <a:tbl>
              <a:tblPr/>
              <a:tblGrid>
                <a:gridCol w="2171700">
                  <a:extLst>
                    <a:ext uri="{9D8B030D-6E8A-4147-A177-3AD203B41FA5}">
                      <a16:colId xmlns:a16="http://schemas.microsoft.com/office/drawing/2014/main" val="20000"/>
                    </a:ext>
                  </a:extLst>
                </a:gridCol>
                <a:gridCol w="3146425">
                  <a:extLst>
                    <a:ext uri="{9D8B030D-6E8A-4147-A177-3AD203B41FA5}">
                      <a16:colId xmlns:a16="http://schemas.microsoft.com/office/drawing/2014/main" val="20001"/>
                    </a:ext>
                  </a:extLst>
                </a:gridCol>
                <a:gridCol w="3363912">
                  <a:extLst>
                    <a:ext uri="{9D8B030D-6E8A-4147-A177-3AD203B41FA5}">
                      <a16:colId xmlns:a16="http://schemas.microsoft.com/office/drawing/2014/main" val="20002"/>
                    </a:ext>
                  </a:extLst>
                </a:gridCol>
              </a:tblGrid>
              <a:tr h="487712">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600" b="1" i="0" u="none" strike="noStrike" cap="none" normalizeH="0" baseline="0">
                          <a:ln>
                            <a:noFill/>
                          </a:ln>
                          <a:solidFill>
                            <a:schemeClr val="tx1"/>
                          </a:solidFill>
                          <a:effectLst/>
                          <a:latin typeface="Arial" pitchFamily="34" charset="0"/>
                        </a:rPr>
                        <a:t>FC/lpm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600" b="1" i="0" u="none" strike="noStrike" cap="none" normalizeH="0" baseline="0">
                          <a:ln>
                            <a:noFill/>
                          </a:ln>
                          <a:solidFill>
                            <a:schemeClr val="tx1"/>
                          </a:solidFill>
                          <a:effectLst/>
                          <a:latin typeface="Arial" pitchFamily="34" charset="0"/>
                        </a:rPr>
                        <a:t>Intervalo R-R (seg)</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600" b="1" i="0" u="none" strike="noStrike" cap="none" normalizeH="0" baseline="0">
                          <a:ln>
                            <a:noFill/>
                          </a:ln>
                          <a:solidFill>
                            <a:schemeClr val="tx1"/>
                          </a:solidFill>
                          <a:effectLst/>
                          <a:latin typeface="Arial" pitchFamily="34" charset="0"/>
                        </a:rPr>
                        <a:t>QT y limites (seg)</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40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0,46 (0,41-0,51)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50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0,42 (0,38-0,46)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60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0,39 (0,35-0,43)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70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0,37 (0,33-0,41)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80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0,75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0,35 (0,32-0,39)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90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0,67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0,33 (0,30-0,36)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100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0,60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0,31 (0,28-0,34)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120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0,29 (0,26-0,32)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150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0,40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0,25 (0,23-0,28)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180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0,23 (0,21-0,25)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6266">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200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0,30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60000"/>
                        </a:spcBef>
                        <a:spcAft>
                          <a:spcPct val="0"/>
                        </a:spcAft>
                        <a:buClr>
                          <a:schemeClr val="accent1"/>
                        </a:buClr>
                        <a:buSzPct val="90000"/>
                        <a:buFont typeface="Wingdings" pitchFamily="2" charset="2"/>
                        <a:buNone/>
                        <a:tabLst/>
                      </a:pPr>
                      <a:r>
                        <a:rPr kumimoji="0" lang="es-ES" sz="2000" b="1" i="0" u="none" strike="noStrike" cap="none" normalizeH="0" baseline="0">
                          <a:ln>
                            <a:noFill/>
                          </a:ln>
                          <a:solidFill>
                            <a:schemeClr val="tx1"/>
                          </a:solidFill>
                          <a:effectLst/>
                          <a:latin typeface="Arial" pitchFamily="34" charset="0"/>
                        </a:rPr>
                        <a:t>0,22 (0,20-0,24)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29070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2E77879C-779E-A84A-A50F-EDB28352E37E}"/>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4400" b="1">
                <a:solidFill>
                  <a:schemeClr val="tx2"/>
                </a:solidFill>
                <a:latin typeface="Arial" panose="020B0604020202020204" pitchFamily="34" charset="0"/>
              </a:rPr>
              <a:t>Intervalo QT</a:t>
            </a:r>
            <a:endParaRPr lang="es-ES" altLang="es-ES" sz="4400" b="1">
              <a:solidFill>
                <a:schemeClr val="tx2"/>
              </a:solidFill>
              <a:latin typeface="Arial" panose="020B0604020202020204" pitchFamily="34" charset="0"/>
            </a:endParaRPr>
          </a:p>
        </p:txBody>
      </p:sp>
      <p:sp>
        <p:nvSpPr>
          <p:cNvPr id="531514" name="Text Box 58">
            <a:extLst>
              <a:ext uri="{FF2B5EF4-FFF2-40B4-BE49-F238E27FC236}">
                <a16:creationId xmlns:a16="http://schemas.microsoft.com/office/drawing/2014/main" id="{24F94655-2341-5146-896C-6D50F614A71E}"/>
              </a:ext>
            </a:extLst>
          </p:cNvPr>
          <p:cNvSpPr txBox="1">
            <a:spLocks noChangeArrowheads="1"/>
          </p:cNvSpPr>
          <p:nvPr/>
        </p:nvSpPr>
        <p:spPr bwMode="auto">
          <a:xfrm>
            <a:off x="2439989" y="3074989"/>
            <a:ext cx="37353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50000"/>
              </a:spcBef>
            </a:pPr>
            <a:r>
              <a:rPr lang="es-ES" altLang="es-ES" sz="6000" b="1">
                <a:latin typeface="Arial" panose="020B0604020202020204" pitchFamily="34" charset="0"/>
              </a:rPr>
              <a:t>QTc</a:t>
            </a:r>
          </a:p>
        </p:txBody>
      </p:sp>
      <p:sp>
        <p:nvSpPr>
          <p:cNvPr id="531515" name="Text Box 59">
            <a:extLst>
              <a:ext uri="{FF2B5EF4-FFF2-40B4-BE49-F238E27FC236}">
                <a16:creationId xmlns:a16="http://schemas.microsoft.com/office/drawing/2014/main" id="{96850831-54A8-B74A-9AEA-02CE93784F14}"/>
              </a:ext>
            </a:extLst>
          </p:cNvPr>
          <p:cNvSpPr txBox="1">
            <a:spLocks noChangeArrowheads="1"/>
          </p:cNvSpPr>
          <p:nvPr/>
        </p:nvSpPr>
        <p:spPr bwMode="auto">
          <a:xfrm>
            <a:off x="5876925" y="2516189"/>
            <a:ext cx="3735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50000"/>
              </a:spcBef>
            </a:pPr>
            <a:r>
              <a:rPr lang="es-ES" altLang="es-ES" sz="6000" b="1">
                <a:latin typeface="Arial" panose="020B0604020202020204" pitchFamily="34" charset="0"/>
              </a:rPr>
              <a:t>QT </a:t>
            </a:r>
            <a:r>
              <a:rPr lang="es-ES" altLang="es-ES" sz="2400" b="1">
                <a:latin typeface="Arial" panose="020B0604020202020204" pitchFamily="34" charset="0"/>
              </a:rPr>
              <a:t>(seg)</a:t>
            </a:r>
          </a:p>
        </p:txBody>
      </p:sp>
      <p:sp>
        <p:nvSpPr>
          <p:cNvPr id="531516" name="Text Box 60">
            <a:extLst>
              <a:ext uri="{FF2B5EF4-FFF2-40B4-BE49-F238E27FC236}">
                <a16:creationId xmlns:a16="http://schemas.microsoft.com/office/drawing/2014/main" id="{6300D939-EDE3-A74B-9BB8-0B652242BFFF}"/>
              </a:ext>
            </a:extLst>
          </p:cNvPr>
          <p:cNvSpPr txBox="1">
            <a:spLocks noChangeArrowheads="1"/>
          </p:cNvSpPr>
          <p:nvPr/>
        </p:nvSpPr>
        <p:spPr bwMode="auto">
          <a:xfrm>
            <a:off x="5911850" y="4103689"/>
            <a:ext cx="3735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50000"/>
              </a:spcBef>
            </a:pPr>
            <a:r>
              <a:rPr lang="es-ES" altLang="es-ES" sz="6000" b="1">
                <a:latin typeface="Arial" panose="020B0604020202020204" pitchFamily="34" charset="0"/>
              </a:rPr>
              <a:t>RR </a:t>
            </a:r>
            <a:r>
              <a:rPr lang="es-ES" altLang="es-ES" sz="2400" b="1">
                <a:latin typeface="Arial" panose="020B0604020202020204" pitchFamily="34" charset="0"/>
              </a:rPr>
              <a:t>(seg)</a:t>
            </a:r>
          </a:p>
        </p:txBody>
      </p:sp>
      <p:sp>
        <p:nvSpPr>
          <p:cNvPr id="531518" name="Text Box 62">
            <a:extLst>
              <a:ext uri="{FF2B5EF4-FFF2-40B4-BE49-F238E27FC236}">
                <a16:creationId xmlns:a16="http://schemas.microsoft.com/office/drawing/2014/main" id="{59641E12-01A0-4641-A94C-C65065175936}"/>
              </a:ext>
            </a:extLst>
          </p:cNvPr>
          <p:cNvSpPr txBox="1">
            <a:spLocks noChangeArrowheads="1"/>
          </p:cNvSpPr>
          <p:nvPr/>
        </p:nvSpPr>
        <p:spPr bwMode="auto">
          <a:xfrm>
            <a:off x="4183064" y="3117851"/>
            <a:ext cx="37353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50000"/>
              </a:spcBef>
            </a:pPr>
            <a:r>
              <a:rPr lang="es-ES" altLang="es-ES" sz="6000" b="1">
                <a:latin typeface="Arial" panose="020B0604020202020204" pitchFamily="34" charset="0"/>
              </a:rPr>
              <a:t>=</a:t>
            </a:r>
          </a:p>
        </p:txBody>
      </p:sp>
      <p:sp>
        <p:nvSpPr>
          <p:cNvPr id="531519" name="Line 63">
            <a:extLst>
              <a:ext uri="{FF2B5EF4-FFF2-40B4-BE49-F238E27FC236}">
                <a16:creationId xmlns:a16="http://schemas.microsoft.com/office/drawing/2014/main" id="{D1536BBD-9422-F849-82F9-EEB8885F6C3D}"/>
              </a:ext>
            </a:extLst>
          </p:cNvPr>
          <p:cNvSpPr>
            <a:spLocks noChangeShapeType="1"/>
          </p:cNvSpPr>
          <p:nvPr/>
        </p:nvSpPr>
        <p:spPr bwMode="auto">
          <a:xfrm>
            <a:off x="5118100" y="3721100"/>
            <a:ext cx="350043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1520" name="Line 64">
            <a:extLst>
              <a:ext uri="{FF2B5EF4-FFF2-40B4-BE49-F238E27FC236}">
                <a16:creationId xmlns:a16="http://schemas.microsoft.com/office/drawing/2014/main" id="{D226A2A1-53AB-104C-B426-26F86679E368}"/>
              </a:ext>
            </a:extLst>
          </p:cNvPr>
          <p:cNvSpPr>
            <a:spLocks noChangeShapeType="1"/>
          </p:cNvSpPr>
          <p:nvPr/>
        </p:nvSpPr>
        <p:spPr bwMode="auto">
          <a:xfrm>
            <a:off x="5402264" y="4271964"/>
            <a:ext cx="268287" cy="631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1521" name="Line 65">
            <a:extLst>
              <a:ext uri="{FF2B5EF4-FFF2-40B4-BE49-F238E27FC236}">
                <a16:creationId xmlns:a16="http://schemas.microsoft.com/office/drawing/2014/main" id="{B2247ED8-FB49-3048-84D1-6FE1A62F5E26}"/>
              </a:ext>
            </a:extLst>
          </p:cNvPr>
          <p:cNvSpPr>
            <a:spLocks noChangeShapeType="1"/>
          </p:cNvSpPr>
          <p:nvPr/>
        </p:nvSpPr>
        <p:spPr bwMode="auto">
          <a:xfrm flipH="1">
            <a:off x="5656264" y="4159251"/>
            <a:ext cx="211137" cy="7207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1522" name="Line 66">
            <a:extLst>
              <a:ext uri="{FF2B5EF4-FFF2-40B4-BE49-F238E27FC236}">
                <a16:creationId xmlns:a16="http://schemas.microsoft.com/office/drawing/2014/main" id="{A90CEABA-91C7-3749-935A-96AF51E01A6F}"/>
              </a:ext>
            </a:extLst>
          </p:cNvPr>
          <p:cNvSpPr>
            <a:spLocks noChangeShapeType="1"/>
          </p:cNvSpPr>
          <p:nvPr/>
        </p:nvSpPr>
        <p:spPr bwMode="auto">
          <a:xfrm>
            <a:off x="5870575" y="4203700"/>
            <a:ext cx="2128838"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201450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1514"/>
                                        </p:tgtEl>
                                        <p:attrNameLst>
                                          <p:attrName>style.visibility</p:attrName>
                                        </p:attrNameLst>
                                      </p:cBhvr>
                                      <p:to>
                                        <p:strVal val="visible"/>
                                      </p:to>
                                    </p:set>
                                    <p:anim calcmode="lin" valueType="num">
                                      <p:cBhvr>
                                        <p:cTn id="7" dur="500" fill="hold"/>
                                        <p:tgtEl>
                                          <p:spTgt spid="531514"/>
                                        </p:tgtEl>
                                        <p:attrNameLst>
                                          <p:attrName>ppt_w</p:attrName>
                                        </p:attrNameLst>
                                      </p:cBhvr>
                                      <p:tavLst>
                                        <p:tav tm="0">
                                          <p:val>
                                            <p:fltVal val="0"/>
                                          </p:val>
                                        </p:tav>
                                        <p:tav tm="100000">
                                          <p:val>
                                            <p:strVal val="#ppt_w"/>
                                          </p:val>
                                        </p:tav>
                                      </p:tavLst>
                                    </p:anim>
                                    <p:anim calcmode="lin" valueType="num">
                                      <p:cBhvr>
                                        <p:cTn id="8" dur="500" fill="hold"/>
                                        <p:tgtEl>
                                          <p:spTgt spid="53151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531518"/>
                                        </p:tgtEl>
                                        <p:attrNameLst>
                                          <p:attrName>style.visibility</p:attrName>
                                        </p:attrNameLst>
                                      </p:cBhvr>
                                      <p:to>
                                        <p:strVal val="visible"/>
                                      </p:to>
                                    </p:set>
                                  </p:childTnLst>
                                </p:cTn>
                              </p:par>
                            </p:childTnLst>
                          </p:cTn>
                        </p:par>
                        <p:par>
                          <p:cTn id="12" fill="hold" nodeType="afterGroup">
                            <p:stCondLst>
                              <p:cond delay="1000"/>
                            </p:stCondLst>
                            <p:childTnLst>
                              <p:par>
                                <p:cTn id="13" presetID="23" presetClass="entr" presetSubtype="16" fill="hold" nodeType="afterEffect">
                                  <p:stCondLst>
                                    <p:cond delay="1000"/>
                                  </p:stCondLst>
                                  <p:childTnLst>
                                    <p:set>
                                      <p:cBhvr>
                                        <p:cTn id="14" dur="1" fill="hold">
                                          <p:stCondLst>
                                            <p:cond delay="0"/>
                                          </p:stCondLst>
                                        </p:cTn>
                                        <p:tgtEl>
                                          <p:spTgt spid="531519"/>
                                        </p:tgtEl>
                                        <p:attrNameLst>
                                          <p:attrName>style.visibility</p:attrName>
                                        </p:attrNameLst>
                                      </p:cBhvr>
                                      <p:to>
                                        <p:strVal val="visible"/>
                                      </p:to>
                                    </p:set>
                                    <p:anim calcmode="lin" valueType="num">
                                      <p:cBhvr>
                                        <p:cTn id="15" dur="500" fill="hold"/>
                                        <p:tgtEl>
                                          <p:spTgt spid="531519"/>
                                        </p:tgtEl>
                                        <p:attrNameLst>
                                          <p:attrName>ppt_w</p:attrName>
                                        </p:attrNameLst>
                                      </p:cBhvr>
                                      <p:tavLst>
                                        <p:tav tm="0">
                                          <p:val>
                                            <p:fltVal val="0"/>
                                          </p:val>
                                        </p:tav>
                                        <p:tav tm="100000">
                                          <p:val>
                                            <p:strVal val="#ppt_w"/>
                                          </p:val>
                                        </p:tav>
                                      </p:tavLst>
                                    </p:anim>
                                    <p:anim calcmode="lin" valueType="num">
                                      <p:cBhvr>
                                        <p:cTn id="16" dur="500" fill="hold"/>
                                        <p:tgtEl>
                                          <p:spTgt spid="531519"/>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31515"/>
                                        </p:tgtEl>
                                        <p:attrNameLst>
                                          <p:attrName>style.visibility</p:attrName>
                                        </p:attrNameLst>
                                      </p:cBhvr>
                                      <p:to>
                                        <p:strVal val="visible"/>
                                      </p:to>
                                    </p:set>
                                    <p:anim calcmode="lin" valueType="num">
                                      <p:cBhvr>
                                        <p:cTn id="21" dur="500" fill="hold"/>
                                        <p:tgtEl>
                                          <p:spTgt spid="531515"/>
                                        </p:tgtEl>
                                        <p:attrNameLst>
                                          <p:attrName>ppt_w</p:attrName>
                                        </p:attrNameLst>
                                      </p:cBhvr>
                                      <p:tavLst>
                                        <p:tav tm="0">
                                          <p:val>
                                            <p:fltVal val="0"/>
                                          </p:val>
                                        </p:tav>
                                        <p:tav tm="100000">
                                          <p:val>
                                            <p:strVal val="#ppt_w"/>
                                          </p:val>
                                        </p:tav>
                                      </p:tavLst>
                                    </p:anim>
                                    <p:anim calcmode="lin" valueType="num">
                                      <p:cBhvr>
                                        <p:cTn id="22" dur="500" fill="hold"/>
                                        <p:tgtEl>
                                          <p:spTgt spid="531515"/>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499"/>
                                          </p:stCondLst>
                                        </p:cTn>
                                        <p:tgtEl>
                                          <p:spTgt spid="531520"/>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nodeType="afterEffect">
                                  <p:stCondLst>
                                    <p:cond delay="0"/>
                                  </p:stCondLst>
                                  <p:childTnLst>
                                    <p:set>
                                      <p:cBhvr>
                                        <p:cTn id="28" dur="1" fill="hold">
                                          <p:stCondLst>
                                            <p:cond delay="499"/>
                                          </p:stCondLst>
                                        </p:cTn>
                                        <p:tgtEl>
                                          <p:spTgt spid="531521"/>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nodeType="afterEffect">
                                  <p:stCondLst>
                                    <p:cond delay="0"/>
                                  </p:stCondLst>
                                  <p:childTnLst>
                                    <p:set>
                                      <p:cBhvr>
                                        <p:cTn id="31" dur="1" fill="hold">
                                          <p:stCondLst>
                                            <p:cond delay="499"/>
                                          </p:stCondLst>
                                        </p:cTn>
                                        <p:tgtEl>
                                          <p:spTgt spid="531522"/>
                                        </p:tgtEl>
                                        <p:attrNameLst>
                                          <p:attrName>style.visibility</p:attrName>
                                        </p:attrNameLst>
                                      </p:cBhvr>
                                      <p:to>
                                        <p:strVal val="visible"/>
                                      </p:to>
                                    </p:set>
                                  </p:childTnLst>
                                </p:cTn>
                              </p:par>
                            </p:childTnLst>
                          </p:cTn>
                        </p:par>
                        <p:par>
                          <p:cTn id="32" fill="hold" nodeType="afterGroup">
                            <p:stCondLst>
                              <p:cond delay="2000"/>
                            </p:stCondLst>
                            <p:childTnLst>
                              <p:par>
                                <p:cTn id="33" presetID="23" presetClass="entr" presetSubtype="16" fill="hold" grpId="0" nodeType="afterEffect">
                                  <p:stCondLst>
                                    <p:cond delay="0"/>
                                  </p:stCondLst>
                                  <p:childTnLst>
                                    <p:set>
                                      <p:cBhvr>
                                        <p:cTn id="34" dur="1" fill="hold">
                                          <p:stCondLst>
                                            <p:cond delay="0"/>
                                          </p:stCondLst>
                                        </p:cTn>
                                        <p:tgtEl>
                                          <p:spTgt spid="531516"/>
                                        </p:tgtEl>
                                        <p:attrNameLst>
                                          <p:attrName>style.visibility</p:attrName>
                                        </p:attrNameLst>
                                      </p:cBhvr>
                                      <p:to>
                                        <p:strVal val="visible"/>
                                      </p:to>
                                    </p:set>
                                    <p:anim calcmode="lin" valueType="num">
                                      <p:cBhvr>
                                        <p:cTn id="35" dur="500" fill="hold"/>
                                        <p:tgtEl>
                                          <p:spTgt spid="531516"/>
                                        </p:tgtEl>
                                        <p:attrNameLst>
                                          <p:attrName>ppt_w</p:attrName>
                                        </p:attrNameLst>
                                      </p:cBhvr>
                                      <p:tavLst>
                                        <p:tav tm="0">
                                          <p:val>
                                            <p:fltVal val="0"/>
                                          </p:val>
                                        </p:tav>
                                        <p:tav tm="100000">
                                          <p:val>
                                            <p:strVal val="#ppt_w"/>
                                          </p:val>
                                        </p:tav>
                                      </p:tavLst>
                                    </p:anim>
                                    <p:anim calcmode="lin" valueType="num">
                                      <p:cBhvr>
                                        <p:cTn id="36" dur="500" fill="hold"/>
                                        <p:tgtEl>
                                          <p:spTgt spid="5315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514" grpId="0" autoUpdateAnimBg="0"/>
      <p:bldP spid="531515" grpId="0" autoUpdateAnimBg="0"/>
      <p:bldP spid="531516" grpId="0" autoUpdateAnimBg="0"/>
      <p:bldP spid="53151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22E4558B-2509-814F-9397-BCE071B40930}"/>
              </a:ext>
            </a:extLst>
          </p:cNvPr>
          <p:cNvSpPr>
            <a:spLocks noGrp="1" noChangeArrowheads="1"/>
          </p:cNvSpPr>
          <p:nvPr>
            <p:ph type="body" idx="1"/>
          </p:nvPr>
        </p:nvSpPr>
        <p:spPr>
          <a:xfrm>
            <a:off x="1900239" y="2298700"/>
            <a:ext cx="4473575" cy="4559300"/>
          </a:xfrm>
        </p:spPr>
        <p:txBody>
          <a:bodyPr/>
          <a:lstStyle/>
          <a:p>
            <a:pPr eaLnBrk="1" hangingPunct="1"/>
            <a:r>
              <a:rPr lang="es-ES" altLang="es-ES" sz="2800"/>
              <a:t>Entre final de QRS (punto J) e inicio de la onda T.</a:t>
            </a:r>
          </a:p>
          <a:p>
            <a:pPr eaLnBrk="1" hangingPunct="1"/>
            <a:r>
              <a:rPr lang="es-ES" altLang="es-ES" sz="2800"/>
              <a:t>Normalmente isoeléctrico o desnivel </a:t>
            </a:r>
            <a:br>
              <a:rPr lang="es-ES" altLang="es-ES" sz="2800"/>
            </a:br>
            <a:r>
              <a:rPr lang="es-ES" altLang="es-ES" sz="2800"/>
              <a:t>menor a 0,5 mm.</a:t>
            </a:r>
          </a:p>
        </p:txBody>
      </p:sp>
      <p:pic>
        <p:nvPicPr>
          <p:cNvPr id="51203" name="Picture 12">
            <a:extLst>
              <a:ext uri="{FF2B5EF4-FFF2-40B4-BE49-F238E27FC236}">
                <a16:creationId xmlns:a16="http://schemas.microsoft.com/office/drawing/2014/main" id="{9E622890-17C6-454E-8561-3AC439428C02}"/>
              </a:ext>
            </a:extLst>
          </p:cNvPr>
          <p:cNvPicPr>
            <a:picLocks noChangeAspect="1" noChangeArrowheads="1"/>
          </p:cNvPicPr>
          <p:nvPr/>
        </p:nvPicPr>
        <p:blipFill>
          <a:blip r:embed="rId3">
            <a:lum bright="60000" contrast="-12000"/>
            <a:extLst>
              <a:ext uri="{28A0092B-C50C-407E-A947-70E740481C1C}">
                <a14:useLocalDpi xmlns:a14="http://schemas.microsoft.com/office/drawing/2010/main" val="0"/>
              </a:ext>
            </a:extLst>
          </a:blip>
          <a:srcRect l="8206" r="4640"/>
          <a:stretch>
            <a:fillRect/>
          </a:stretch>
        </p:blipFill>
        <p:spPr bwMode="auto">
          <a:xfrm>
            <a:off x="6402389" y="2259013"/>
            <a:ext cx="3995737" cy="35480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14">
            <a:extLst>
              <a:ext uri="{FF2B5EF4-FFF2-40B4-BE49-F238E27FC236}">
                <a16:creationId xmlns:a16="http://schemas.microsoft.com/office/drawing/2014/main" id="{FEC0ACA8-E983-834A-BAEE-A28090D998DF}"/>
              </a:ext>
            </a:extLst>
          </p:cNvPr>
          <p:cNvSpPr>
            <a:spLocks noChangeArrowheads="1"/>
          </p:cNvSpPr>
          <p:nvPr/>
        </p:nvSpPr>
        <p:spPr bwMode="auto">
          <a:xfrm>
            <a:off x="8161339" y="3328988"/>
            <a:ext cx="1012825" cy="368300"/>
          </a:xfrm>
          <a:prstGeom prst="rect">
            <a:avLst/>
          </a:prstGeom>
          <a:solidFill>
            <a:srgbClr val="FFFFFF"/>
          </a:solidFill>
          <a:ln w="9525">
            <a:solidFill>
              <a:schemeClr val="tx1"/>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1205" name="Text Box 15">
            <a:extLst>
              <a:ext uri="{FF2B5EF4-FFF2-40B4-BE49-F238E27FC236}">
                <a16:creationId xmlns:a16="http://schemas.microsoft.com/office/drawing/2014/main" id="{567C3067-FDCB-9D4A-A263-F8DDD3DAEE68}"/>
              </a:ext>
            </a:extLst>
          </p:cNvPr>
          <p:cNvSpPr txBox="1">
            <a:spLocks noChangeArrowheads="1"/>
          </p:cNvSpPr>
          <p:nvPr/>
        </p:nvSpPr>
        <p:spPr bwMode="auto">
          <a:xfrm>
            <a:off x="8107364" y="3346450"/>
            <a:ext cx="1481137"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600" b="1">
                <a:solidFill>
                  <a:schemeClr val="tx2"/>
                </a:solidFill>
                <a:latin typeface="Arial" panose="020B0604020202020204" pitchFamily="34" charset="0"/>
              </a:rPr>
              <a:t>Segmento ST</a:t>
            </a:r>
          </a:p>
        </p:txBody>
      </p:sp>
      <p:sp>
        <p:nvSpPr>
          <p:cNvPr id="51206" name="Line 16">
            <a:extLst>
              <a:ext uri="{FF2B5EF4-FFF2-40B4-BE49-F238E27FC236}">
                <a16:creationId xmlns:a16="http://schemas.microsoft.com/office/drawing/2014/main" id="{080A455A-661A-7F4A-B69F-5F0142E76F2A}"/>
              </a:ext>
            </a:extLst>
          </p:cNvPr>
          <p:cNvSpPr>
            <a:spLocks noChangeShapeType="1"/>
          </p:cNvSpPr>
          <p:nvPr/>
        </p:nvSpPr>
        <p:spPr bwMode="auto">
          <a:xfrm>
            <a:off x="8216901" y="3690938"/>
            <a:ext cx="504825" cy="0"/>
          </a:xfrm>
          <a:prstGeom prst="line">
            <a:avLst/>
          </a:prstGeom>
          <a:noFill/>
          <a:ln w="1905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36561" name="Line 17">
            <a:extLst>
              <a:ext uri="{FF2B5EF4-FFF2-40B4-BE49-F238E27FC236}">
                <a16:creationId xmlns:a16="http://schemas.microsoft.com/office/drawing/2014/main" id="{2F88D41F-D46F-F048-8340-4982C922D4B4}"/>
              </a:ext>
            </a:extLst>
          </p:cNvPr>
          <p:cNvSpPr>
            <a:spLocks noChangeShapeType="1"/>
          </p:cNvSpPr>
          <p:nvPr/>
        </p:nvSpPr>
        <p:spPr bwMode="auto">
          <a:xfrm flipV="1">
            <a:off x="8256588" y="4552950"/>
            <a:ext cx="527050" cy="63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1208" name="Oval 25">
            <a:extLst>
              <a:ext uri="{FF2B5EF4-FFF2-40B4-BE49-F238E27FC236}">
                <a16:creationId xmlns:a16="http://schemas.microsoft.com/office/drawing/2014/main" id="{E6931A4E-E4AA-8542-9F5F-E26CC4DEEB79}"/>
              </a:ext>
            </a:extLst>
          </p:cNvPr>
          <p:cNvSpPr>
            <a:spLocks noChangeArrowheads="1"/>
          </p:cNvSpPr>
          <p:nvPr/>
        </p:nvSpPr>
        <p:spPr bwMode="auto">
          <a:xfrm>
            <a:off x="8353425" y="4705350"/>
            <a:ext cx="90488" cy="88900"/>
          </a:xfrm>
          <a:prstGeom prst="ellipse">
            <a:avLst/>
          </a:prstGeom>
          <a:solidFill>
            <a:schemeClr val="folHlink"/>
          </a:solidFill>
          <a:ln w="9525">
            <a:solidFill>
              <a:schemeClr val="folHlink"/>
            </a:solidFill>
            <a:round/>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1209" name="Text Box 30">
            <a:extLst>
              <a:ext uri="{FF2B5EF4-FFF2-40B4-BE49-F238E27FC236}">
                <a16:creationId xmlns:a16="http://schemas.microsoft.com/office/drawing/2014/main" id="{1CBEA872-5C72-AA4C-8BC6-8E4C8FAB33E4}"/>
              </a:ext>
            </a:extLst>
          </p:cNvPr>
          <p:cNvSpPr txBox="1">
            <a:spLocks noChangeArrowheads="1"/>
          </p:cNvSpPr>
          <p:nvPr/>
        </p:nvSpPr>
        <p:spPr bwMode="auto">
          <a:xfrm>
            <a:off x="2650260" y="572295"/>
            <a:ext cx="8621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dirty="0">
                <a:solidFill>
                  <a:schemeClr val="tx2"/>
                </a:solidFill>
                <a:latin typeface="Arial" panose="020B0604020202020204" pitchFamily="34" charset="0"/>
              </a:rPr>
              <a:t>Definiciones. </a:t>
            </a:r>
            <a:r>
              <a:rPr lang="es-ES_tradnl" altLang="es-ES" sz="4400" b="1" dirty="0">
                <a:solidFill>
                  <a:schemeClr val="tx2"/>
                </a:solidFill>
                <a:latin typeface="Arial" panose="020B0604020202020204" pitchFamily="34" charset="0"/>
              </a:rPr>
              <a:t>Segmento ST</a:t>
            </a:r>
            <a:endParaRPr lang="es-ES" altLang="es-ES" sz="4400" b="1" dirty="0">
              <a:solidFill>
                <a:schemeClr val="tx2"/>
              </a:solidFill>
              <a:latin typeface="Arial" panose="020B0604020202020204" pitchFamily="34" charset="0"/>
            </a:endParaRPr>
          </a:p>
        </p:txBody>
      </p:sp>
    </p:spTree>
    <p:extLst>
      <p:ext uri="{BB962C8B-B14F-4D97-AF65-F5344CB8AC3E}">
        <p14:creationId xmlns:p14="http://schemas.microsoft.com/office/powerpoint/2010/main" val="3492148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36561"/>
                                        </p:tgtEl>
                                        <p:attrNameLst>
                                          <p:attrName>style.visibility</p:attrName>
                                        </p:attrNameLst>
                                      </p:cBhvr>
                                      <p:to>
                                        <p:strVal val="visible"/>
                                      </p:to>
                                    </p:set>
                                    <p:animEffect transition="in" filter="wipe(left)">
                                      <p:cBhvr>
                                        <p:cTn id="7" dur="500"/>
                                        <p:tgtEl>
                                          <p:spTgt spid="236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F10909C0-6AA8-1A42-BBA5-4C416A5F29A4}"/>
              </a:ext>
            </a:extLst>
          </p:cNvPr>
          <p:cNvSpPr txBox="1">
            <a:spLocks noChangeArrowheads="1"/>
          </p:cNvSpPr>
          <p:nvPr/>
        </p:nvSpPr>
        <p:spPr bwMode="auto">
          <a:xfrm>
            <a:off x="2858078" y="316707"/>
            <a:ext cx="8621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dirty="0">
                <a:solidFill>
                  <a:schemeClr val="tx2"/>
                </a:solidFill>
                <a:latin typeface="Arial" panose="020B0604020202020204" pitchFamily="34" charset="0"/>
              </a:rPr>
              <a:t>Definiciones. Onda U</a:t>
            </a:r>
            <a:endParaRPr lang="es-ES" altLang="es-ES" sz="4400" dirty="0">
              <a:solidFill>
                <a:schemeClr val="tx2"/>
              </a:solidFill>
            </a:endParaRPr>
          </a:p>
        </p:txBody>
      </p:sp>
      <p:grpSp>
        <p:nvGrpSpPr>
          <p:cNvPr id="54275" name="Group 12">
            <a:extLst>
              <a:ext uri="{FF2B5EF4-FFF2-40B4-BE49-F238E27FC236}">
                <a16:creationId xmlns:a16="http://schemas.microsoft.com/office/drawing/2014/main" id="{1725E3FC-6615-5147-82C6-2C53B0889E66}"/>
              </a:ext>
            </a:extLst>
          </p:cNvPr>
          <p:cNvGrpSpPr>
            <a:grpSpLocks/>
          </p:cNvGrpSpPr>
          <p:nvPr/>
        </p:nvGrpSpPr>
        <p:grpSpPr bwMode="auto">
          <a:xfrm>
            <a:off x="1819276" y="1533526"/>
            <a:ext cx="8558213" cy="4576763"/>
            <a:chOff x="203" y="1081"/>
            <a:chExt cx="5391" cy="2883"/>
          </a:xfrm>
        </p:grpSpPr>
        <p:sp>
          <p:nvSpPr>
            <p:cNvPr id="54276" name="Rectangle 2">
              <a:extLst>
                <a:ext uri="{FF2B5EF4-FFF2-40B4-BE49-F238E27FC236}">
                  <a16:creationId xmlns:a16="http://schemas.microsoft.com/office/drawing/2014/main" id="{74FA3C52-9DAF-6041-8898-3F1086483D06}"/>
                </a:ext>
              </a:extLst>
            </p:cNvPr>
            <p:cNvSpPr>
              <a:spLocks noChangeArrowheads="1"/>
            </p:cNvSpPr>
            <p:nvPr/>
          </p:nvSpPr>
          <p:spPr bwMode="auto">
            <a:xfrm>
              <a:off x="203" y="1081"/>
              <a:ext cx="5039"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3675" indent="-193675"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Después de la onda T.</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Deflexión del mismo signo que onda T.</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Similar en forma a onda p.</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Representa una repolarización tardía de las fibras de Purkinje en los ventrículos.</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Normalmente no se visualiza.</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Repolarización lenta de </a:t>
              </a:r>
              <a:br>
                <a:rPr lang="es-ES" altLang="es-ES" sz="2000" b="1">
                  <a:latin typeface="Arial" panose="020B0604020202020204" pitchFamily="34" charset="0"/>
                </a:rPr>
              </a:br>
              <a:r>
                <a:rPr lang="es-ES" altLang="es-ES" sz="2000" b="1">
                  <a:latin typeface="Arial" panose="020B0604020202020204" pitchFamily="34" charset="0"/>
                </a:rPr>
                <a:t>ventrículo.</a:t>
              </a:r>
            </a:p>
            <a:p>
              <a:pPr eaLnBrk="1" hangingPunct="1">
                <a:spcBef>
                  <a:spcPct val="10000"/>
                </a:spcBef>
                <a:buClr>
                  <a:schemeClr val="accent1"/>
                </a:buClr>
                <a:buFont typeface="Wingdings" pitchFamily="2" charset="2"/>
                <a:buChar char="§"/>
              </a:pPr>
              <a:r>
                <a:rPr lang="es-ES" altLang="es-ES" sz="2000" b="1">
                  <a:latin typeface="Arial" panose="020B0604020202020204" pitchFamily="34" charset="0"/>
                </a:rPr>
                <a:t>Escasa trascendencia </a:t>
              </a:r>
              <a:br>
                <a:rPr lang="es-ES" altLang="es-ES" sz="2000" b="1">
                  <a:latin typeface="Arial" panose="020B0604020202020204" pitchFamily="34" charset="0"/>
                </a:rPr>
              </a:br>
              <a:r>
                <a:rPr lang="es-ES" altLang="es-ES" sz="2000" b="1">
                  <a:latin typeface="Arial" panose="020B0604020202020204" pitchFamily="34" charset="0"/>
                </a:rPr>
                <a:t>clínica.</a:t>
              </a:r>
            </a:p>
          </p:txBody>
        </p:sp>
        <p:pic>
          <p:nvPicPr>
            <p:cNvPr id="54277" name="Picture 8">
              <a:extLst>
                <a:ext uri="{FF2B5EF4-FFF2-40B4-BE49-F238E27FC236}">
                  <a16:creationId xmlns:a16="http://schemas.microsoft.com/office/drawing/2014/main" id="{564C88DE-D5E4-D745-8EF7-E15B424F6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 y="2134"/>
              <a:ext cx="2818" cy="183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5341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0E692EC-500A-1443-BDB2-2C9B7BD62415}"/>
              </a:ext>
            </a:extLst>
          </p:cNvPr>
          <p:cNvSpPr>
            <a:spLocks noGrp="1" noChangeArrowheads="1"/>
          </p:cNvSpPr>
          <p:nvPr>
            <p:ph type="title"/>
          </p:nvPr>
        </p:nvSpPr>
        <p:spPr>
          <a:xfrm>
            <a:off x="2424834" y="322262"/>
            <a:ext cx="8580438" cy="762000"/>
          </a:xfrm>
        </p:spPr>
        <p:txBody>
          <a:bodyPr>
            <a:noAutofit/>
          </a:bodyPr>
          <a:lstStyle/>
          <a:p>
            <a:pPr eaLnBrk="1" hangingPunct="1"/>
            <a:r>
              <a:rPr lang="es-ES" altLang="es-ES" sz="3200" dirty="0"/>
              <a:t>Cuando solicitar / hacer un ECG</a:t>
            </a:r>
            <a:endParaRPr lang="es-ES_tradnl" altLang="es-ES" sz="3200" dirty="0">
              <a:solidFill>
                <a:schemeClr val="tx1"/>
              </a:solidFill>
            </a:endParaRPr>
          </a:p>
        </p:txBody>
      </p:sp>
      <p:sp>
        <p:nvSpPr>
          <p:cNvPr id="55299" name="Rectangle 3">
            <a:extLst>
              <a:ext uri="{FF2B5EF4-FFF2-40B4-BE49-F238E27FC236}">
                <a16:creationId xmlns:a16="http://schemas.microsoft.com/office/drawing/2014/main" id="{B880595E-A53E-C04E-9828-8EBCE0C1AF80}"/>
              </a:ext>
            </a:extLst>
          </p:cNvPr>
          <p:cNvSpPr>
            <a:spLocks noGrp="1" noChangeArrowheads="1"/>
          </p:cNvSpPr>
          <p:nvPr>
            <p:ph type="body" idx="1"/>
          </p:nvPr>
        </p:nvSpPr>
        <p:spPr>
          <a:xfrm>
            <a:off x="1924051" y="1925638"/>
            <a:ext cx="8355013" cy="4610100"/>
          </a:xfrm>
        </p:spPr>
        <p:txBody>
          <a:bodyPr/>
          <a:lstStyle/>
          <a:p>
            <a:pPr eaLnBrk="1" hangingPunct="1">
              <a:lnSpc>
                <a:spcPct val="90000"/>
              </a:lnSpc>
              <a:spcBef>
                <a:spcPct val="20000"/>
              </a:spcBef>
            </a:pPr>
            <a:r>
              <a:rPr lang="es-ES" altLang="es-ES" sz="2200"/>
              <a:t>Soplo cardiaco (otras alteraciones en la exploración cardiaca).</a:t>
            </a:r>
          </a:p>
          <a:p>
            <a:pPr eaLnBrk="1" hangingPunct="1">
              <a:lnSpc>
                <a:spcPct val="90000"/>
              </a:lnSpc>
              <a:spcBef>
                <a:spcPct val="20000"/>
              </a:spcBef>
            </a:pPr>
            <a:r>
              <a:rPr lang="es-ES" altLang="es-ES" sz="2200"/>
              <a:t>Alteración en radiología de tórax.</a:t>
            </a:r>
          </a:p>
          <a:p>
            <a:pPr eaLnBrk="1" hangingPunct="1">
              <a:lnSpc>
                <a:spcPct val="90000"/>
              </a:lnSpc>
              <a:spcBef>
                <a:spcPct val="20000"/>
              </a:spcBef>
            </a:pPr>
            <a:r>
              <a:rPr lang="es-ES" altLang="es-ES" sz="2200"/>
              <a:t>Rutina (examen periódico de salud).</a:t>
            </a:r>
          </a:p>
          <a:p>
            <a:pPr eaLnBrk="1" hangingPunct="1">
              <a:lnSpc>
                <a:spcPct val="90000"/>
              </a:lnSpc>
              <a:spcBef>
                <a:spcPct val="20000"/>
              </a:spcBef>
            </a:pPr>
            <a:r>
              <a:rPr lang="es-ES" altLang="es-ES" sz="2200"/>
              <a:t>Profesiones de riesgo.</a:t>
            </a:r>
          </a:p>
          <a:p>
            <a:pPr eaLnBrk="1" hangingPunct="1">
              <a:lnSpc>
                <a:spcPct val="90000"/>
              </a:lnSpc>
              <a:spcBef>
                <a:spcPct val="20000"/>
              </a:spcBef>
            </a:pPr>
            <a:r>
              <a:rPr lang="es-ES" altLang="es-ES" sz="2200"/>
              <a:t>Valoración de alto riesgo vascular.</a:t>
            </a:r>
          </a:p>
          <a:p>
            <a:pPr eaLnBrk="1" hangingPunct="1">
              <a:lnSpc>
                <a:spcPct val="90000"/>
              </a:lnSpc>
              <a:spcBef>
                <a:spcPct val="20000"/>
              </a:spcBef>
            </a:pPr>
            <a:r>
              <a:rPr lang="pt-BR" altLang="es-ES" sz="2200"/>
              <a:t>Dolor torácico anginoso o atípico.</a:t>
            </a:r>
          </a:p>
          <a:p>
            <a:pPr eaLnBrk="1" hangingPunct="1">
              <a:lnSpc>
                <a:spcPct val="90000"/>
              </a:lnSpc>
              <a:spcBef>
                <a:spcPct val="20000"/>
              </a:spcBef>
            </a:pPr>
            <a:r>
              <a:rPr lang="es-ES" altLang="es-ES" sz="2200"/>
              <a:t>Síncope.</a:t>
            </a:r>
          </a:p>
          <a:p>
            <a:pPr eaLnBrk="1" hangingPunct="1">
              <a:lnSpc>
                <a:spcPct val="90000"/>
              </a:lnSpc>
              <a:spcBef>
                <a:spcPct val="20000"/>
              </a:spcBef>
            </a:pPr>
            <a:r>
              <a:rPr lang="es-ES" altLang="es-ES" sz="2200"/>
              <a:t>Disnea.</a:t>
            </a:r>
          </a:p>
          <a:p>
            <a:pPr eaLnBrk="1" hangingPunct="1">
              <a:lnSpc>
                <a:spcPct val="90000"/>
              </a:lnSpc>
              <a:spcBef>
                <a:spcPct val="20000"/>
              </a:spcBef>
            </a:pPr>
            <a:r>
              <a:rPr lang="es-ES" altLang="es-ES" sz="2200"/>
              <a:t>Edemas / signos de congestión (crepitantes, ascitis…).</a:t>
            </a:r>
          </a:p>
          <a:p>
            <a:pPr eaLnBrk="1" hangingPunct="1">
              <a:lnSpc>
                <a:spcPct val="90000"/>
              </a:lnSpc>
              <a:spcBef>
                <a:spcPct val="20000"/>
              </a:spcBef>
            </a:pPr>
            <a:r>
              <a:rPr lang="es-ES" altLang="es-ES" sz="2200"/>
              <a:t>Palpitaciones.</a:t>
            </a:r>
          </a:p>
          <a:p>
            <a:pPr eaLnBrk="1" hangingPunct="1">
              <a:lnSpc>
                <a:spcPct val="90000"/>
              </a:lnSpc>
              <a:spcBef>
                <a:spcPct val="20000"/>
              </a:spcBef>
            </a:pPr>
            <a:r>
              <a:rPr lang="es-ES" altLang="es-ES" sz="2200"/>
              <a:t>Alteraciones familiares / genéticas.</a:t>
            </a:r>
            <a:endParaRPr lang="es-ES_tradnl" altLang="es-ES" sz="2200"/>
          </a:p>
        </p:txBody>
      </p:sp>
      <p:sp>
        <p:nvSpPr>
          <p:cNvPr id="55300" name="Text Box 4">
            <a:extLst>
              <a:ext uri="{FF2B5EF4-FFF2-40B4-BE49-F238E27FC236}">
                <a16:creationId xmlns:a16="http://schemas.microsoft.com/office/drawing/2014/main" id="{168D0EA4-0548-6E4C-8CCD-24CE90B8BC54}"/>
              </a:ext>
            </a:extLst>
          </p:cNvPr>
          <p:cNvSpPr txBox="1">
            <a:spLocks noChangeArrowheads="1"/>
          </p:cNvSpPr>
          <p:nvPr/>
        </p:nvSpPr>
        <p:spPr bwMode="auto">
          <a:xfrm>
            <a:off x="1914525" y="1247775"/>
            <a:ext cx="2820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3200" b="1">
                <a:solidFill>
                  <a:schemeClr val="accent2"/>
                </a:solidFill>
                <a:latin typeface="Arial" panose="020B0604020202020204" pitchFamily="34" charset="0"/>
              </a:rPr>
              <a:t>Paciente con:</a:t>
            </a:r>
            <a:endParaRPr lang="es-ES_tradnl" altLang="es-ES" sz="3200" b="1">
              <a:solidFill>
                <a:schemeClr val="accent2"/>
              </a:solidFill>
              <a:latin typeface="Arial" panose="020B0604020202020204" pitchFamily="34" charset="0"/>
            </a:endParaRPr>
          </a:p>
        </p:txBody>
      </p:sp>
    </p:spTree>
    <p:extLst>
      <p:ext uri="{BB962C8B-B14F-4D97-AF65-F5344CB8AC3E}">
        <p14:creationId xmlns:p14="http://schemas.microsoft.com/office/powerpoint/2010/main" val="2404888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a:extLst>
              <a:ext uri="{FF2B5EF4-FFF2-40B4-BE49-F238E27FC236}">
                <a16:creationId xmlns:a16="http://schemas.microsoft.com/office/drawing/2014/main" id="{4F7F4D7D-B4D2-CE43-9972-DB3BE4E01815}"/>
              </a:ext>
            </a:extLst>
          </p:cNvPr>
          <p:cNvSpPr>
            <a:spLocks noGrp="1" noChangeArrowheads="1"/>
          </p:cNvSpPr>
          <p:nvPr>
            <p:ph type="title"/>
          </p:nvPr>
        </p:nvSpPr>
        <p:spPr/>
        <p:txBody>
          <a:bodyPr/>
          <a:lstStyle/>
          <a:p>
            <a:pPr algn="ctr" eaLnBrk="1" hangingPunct="1"/>
            <a:r>
              <a:rPr lang="es-ES" altLang="es-ES"/>
              <a:t>Máxima rentabilidad en:</a:t>
            </a:r>
            <a:endParaRPr lang="es-ES_tradnl" altLang="es-ES">
              <a:solidFill>
                <a:schemeClr val="tx1"/>
              </a:solidFill>
            </a:endParaRPr>
          </a:p>
        </p:txBody>
      </p:sp>
      <p:sp>
        <p:nvSpPr>
          <p:cNvPr id="56323" name="Rectangle 1027">
            <a:extLst>
              <a:ext uri="{FF2B5EF4-FFF2-40B4-BE49-F238E27FC236}">
                <a16:creationId xmlns:a16="http://schemas.microsoft.com/office/drawing/2014/main" id="{A0D46548-8841-3B47-96B6-955DD3121578}"/>
              </a:ext>
            </a:extLst>
          </p:cNvPr>
          <p:cNvSpPr>
            <a:spLocks noGrp="1" noChangeArrowheads="1"/>
          </p:cNvSpPr>
          <p:nvPr>
            <p:ph type="body" idx="1"/>
          </p:nvPr>
        </p:nvSpPr>
        <p:spPr>
          <a:xfrm>
            <a:off x="2663825" y="1885950"/>
            <a:ext cx="5867400" cy="4114800"/>
          </a:xfrm>
        </p:spPr>
        <p:txBody>
          <a:bodyPr/>
          <a:lstStyle/>
          <a:p>
            <a:pPr eaLnBrk="1" hangingPunct="1"/>
            <a:r>
              <a:rPr lang="es-ES" altLang="es-ES" sz="3000"/>
              <a:t>Arritmias.</a:t>
            </a:r>
          </a:p>
          <a:p>
            <a:pPr eaLnBrk="1" hangingPunct="1"/>
            <a:r>
              <a:rPr lang="es-ES" altLang="es-ES" sz="3000"/>
              <a:t>Trastornos de conducción.</a:t>
            </a:r>
          </a:p>
          <a:p>
            <a:pPr eaLnBrk="1" hangingPunct="1"/>
            <a:r>
              <a:rPr lang="es-ES" altLang="es-ES" sz="3000"/>
              <a:t>Exclusión de IC.</a:t>
            </a:r>
          </a:p>
          <a:p>
            <a:pPr eaLnBrk="1" hangingPunct="1"/>
            <a:r>
              <a:rPr lang="es-ES" altLang="es-ES" sz="3000"/>
              <a:t>Sospecha de C. isquémica.</a:t>
            </a:r>
          </a:p>
          <a:p>
            <a:pPr eaLnBrk="1" hangingPunct="1"/>
            <a:r>
              <a:rPr lang="es-ES" altLang="es-ES" sz="3000"/>
              <a:t>Pronóstico CV.</a:t>
            </a:r>
            <a:endParaRPr lang="es-ES_tradnl" altLang="es-ES" b="0"/>
          </a:p>
        </p:txBody>
      </p:sp>
    </p:spTree>
    <p:extLst>
      <p:ext uri="{BB962C8B-B14F-4D97-AF65-F5344CB8AC3E}">
        <p14:creationId xmlns:p14="http://schemas.microsoft.com/office/powerpoint/2010/main" val="229688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a:extLst>
              <a:ext uri="{FF2B5EF4-FFF2-40B4-BE49-F238E27FC236}">
                <a16:creationId xmlns:a16="http://schemas.microsoft.com/office/drawing/2014/main" id="{B8B7F009-D299-B545-8CDF-FC50FB4FF7B4}"/>
              </a:ext>
            </a:extLst>
          </p:cNvPr>
          <p:cNvSpPr>
            <a:spLocks noChangeArrowheads="1"/>
          </p:cNvSpPr>
          <p:nvPr/>
        </p:nvSpPr>
        <p:spPr bwMode="auto">
          <a:xfrm>
            <a:off x="4498975" y="1793876"/>
            <a:ext cx="9144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7171" name="Picture 1027" descr="Depola OK ppt.jpg                                              00000F96N2                             C16D207E:">
            <a:extLst>
              <a:ext uri="{FF2B5EF4-FFF2-40B4-BE49-F238E27FC236}">
                <a16:creationId xmlns:a16="http://schemas.microsoft.com/office/drawing/2014/main" id="{6F4EA0F6-AC53-0F42-A0BA-481671886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574675"/>
            <a:ext cx="4953000" cy="575468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172" name="Group 1028">
            <a:extLst>
              <a:ext uri="{FF2B5EF4-FFF2-40B4-BE49-F238E27FC236}">
                <a16:creationId xmlns:a16="http://schemas.microsoft.com/office/drawing/2014/main" id="{962739B0-E2C3-A24D-88FE-BC0AAED89160}"/>
              </a:ext>
            </a:extLst>
          </p:cNvPr>
          <p:cNvGrpSpPr>
            <a:grpSpLocks/>
          </p:cNvGrpSpPr>
          <p:nvPr/>
        </p:nvGrpSpPr>
        <p:grpSpPr bwMode="auto">
          <a:xfrm>
            <a:off x="1701801" y="2452689"/>
            <a:ext cx="3768725" cy="3106737"/>
            <a:chOff x="155" y="1561"/>
            <a:chExt cx="2299" cy="1895"/>
          </a:xfrm>
        </p:grpSpPr>
        <p:sp>
          <p:nvSpPr>
            <p:cNvPr id="7173" name="Rectangle 1029">
              <a:extLst>
                <a:ext uri="{FF2B5EF4-FFF2-40B4-BE49-F238E27FC236}">
                  <a16:creationId xmlns:a16="http://schemas.microsoft.com/office/drawing/2014/main" id="{C83C8C4D-2004-0E4D-98EA-EEC0AC33AEE3}"/>
                </a:ext>
              </a:extLst>
            </p:cNvPr>
            <p:cNvSpPr>
              <a:spLocks noChangeArrowheads="1"/>
            </p:cNvSpPr>
            <p:nvPr/>
          </p:nvSpPr>
          <p:spPr bwMode="auto">
            <a:xfrm>
              <a:off x="155" y="1561"/>
              <a:ext cx="2299" cy="1895"/>
            </a:xfrm>
            <a:prstGeom prst="rect">
              <a:avLst/>
            </a:prstGeom>
            <a:solidFill>
              <a:schemeClr val="tx1"/>
            </a:solidFill>
            <a:ln w="38100">
              <a:solidFill>
                <a:schemeClr val="accent2"/>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7174" name="Picture 1030" descr="cor c/letras ppt.jpg                                           00003302N2                             C16D207E:">
              <a:extLst>
                <a:ext uri="{FF2B5EF4-FFF2-40B4-BE49-F238E27FC236}">
                  <a16:creationId xmlns:a16="http://schemas.microsoft.com/office/drawing/2014/main" id="{929CC64F-8D63-A043-945E-FC2C9FE5A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 y="1614"/>
              <a:ext cx="2192" cy="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534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094808A-BDEC-D941-A21F-FCE733A8FAD4}"/>
              </a:ext>
            </a:extLst>
          </p:cNvPr>
          <p:cNvSpPr>
            <a:spLocks noGrp="1" noChangeArrowheads="1"/>
          </p:cNvSpPr>
          <p:nvPr>
            <p:ph type="title"/>
          </p:nvPr>
        </p:nvSpPr>
        <p:spPr>
          <a:xfrm>
            <a:off x="2419350" y="227014"/>
            <a:ext cx="8580438" cy="762000"/>
          </a:xfrm>
        </p:spPr>
        <p:txBody>
          <a:bodyPr>
            <a:noAutofit/>
          </a:bodyPr>
          <a:lstStyle/>
          <a:p>
            <a:pPr eaLnBrk="1" hangingPunct="1"/>
            <a:r>
              <a:rPr lang="es-ES_tradnl" altLang="es-ES" sz="3200" dirty="0"/>
              <a:t>Principales alteraciones del ECG</a:t>
            </a:r>
          </a:p>
        </p:txBody>
      </p:sp>
      <p:pic>
        <p:nvPicPr>
          <p:cNvPr id="57347" name="Picture 7">
            <a:extLst>
              <a:ext uri="{FF2B5EF4-FFF2-40B4-BE49-F238E27FC236}">
                <a16:creationId xmlns:a16="http://schemas.microsoft.com/office/drawing/2014/main" id="{F23E65C9-2550-1249-8232-803197074062}"/>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14814" y="2055814"/>
            <a:ext cx="318293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8">
            <a:extLst>
              <a:ext uri="{FF2B5EF4-FFF2-40B4-BE49-F238E27FC236}">
                <a16:creationId xmlns:a16="http://schemas.microsoft.com/office/drawing/2014/main" id="{04B60585-B0D9-C64D-A767-56458E96BAC8}"/>
              </a:ext>
            </a:extLst>
          </p:cNvPr>
          <p:cNvSpPr txBox="1">
            <a:spLocks noChangeArrowheads="1"/>
          </p:cNvSpPr>
          <p:nvPr/>
        </p:nvSpPr>
        <p:spPr bwMode="auto">
          <a:xfrm>
            <a:off x="2419350" y="1462089"/>
            <a:ext cx="1550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PR corto WPW</a:t>
            </a:r>
          </a:p>
          <a:p>
            <a:pPr algn="ctr" eaLnBrk="1" hangingPunct="1"/>
            <a:r>
              <a:rPr lang="es-ES_tradnl" altLang="es-ES" sz="1600">
                <a:latin typeface="Arial" panose="020B0604020202020204" pitchFamily="34" charset="0"/>
              </a:rPr>
              <a:t>PR largo</a:t>
            </a:r>
          </a:p>
        </p:txBody>
      </p:sp>
      <p:sp>
        <p:nvSpPr>
          <p:cNvPr id="57349" name="Text Box 10">
            <a:extLst>
              <a:ext uri="{FF2B5EF4-FFF2-40B4-BE49-F238E27FC236}">
                <a16:creationId xmlns:a16="http://schemas.microsoft.com/office/drawing/2014/main" id="{EF8EBDC3-71C5-D94B-B383-D30BC3246AC1}"/>
              </a:ext>
            </a:extLst>
          </p:cNvPr>
          <p:cNvSpPr txBox="1">
            <a:spLocks noChangeArrowheads="1"/>
          </p:cNvSpPr>
          <p:nvPr/>
        </p:nvSpPr>
        <p:spPr bwMode="auto">
          <a:xfrm>
            <a:off x="2200275" y="2901950"/>
            <a:ext cx="19891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Ritmo auricular bajo</a:t>
            </a:r>
          </a:p>
          <a:p>
            <a:pPr algn="ctr" eaLnBrk="1" hangingPunct="1"/>
            <a:r>
              <a:rPr lang="es-ES_tradnl" altLang="es-ES" sz="1600">
                <a:latin typeface="Arial" panose="020B0604020202020204" pitchFamily="34" charset="0"/>
              </a:rPr>
              <a:t>(P+ en AVR y</a:t>
            </a:r>
          </a:p>
          <a:p>
            <a:pPr algn="ctr" eaLnBrk="1" hangingPunct="1"/>
            <a:r>
              <a:rPr lang="es-ES_tradnl" altLang="es-ES" sz="1600">
                <a:latin typeface="Arial" panose="020B0604020202020204" pitchFamily="34" charset="0"/>
              </a:rPr>
              <a:t>P- en II, III, AVF)</a:t>
            </a:r>
          </a:p>
        </p:txBody>
      </p:sp>
      <p:sp>
        <p:nvSpPr>
          <p:cNvPr id="57350" name="Text Box 11">
            <a:extLst>
              <a:ext uri="{FF2B5EF4-FFF2-40B4-BE49-F238E27FC236}">
                <a16:creationId xmlns:a16="http://schemas.microsoft.com/office/drawing/2014/main" id="{95C22326-687F-FA45-AF50-B51C8C881A0A}"/>
              </a:ext>
            </a:extLst>
          </p:cNvPr>
          <p:cNvSpPr txBox="1">
            <a:spLocks noChangeArrowheads="1"/>
          </p:cNvSpPr>
          <p:nvPr/>
        </p:nvSpPr>
        <p:spPr bwMode="auto">
          <a:xfrm>
            <a:off x="2078038" y="5510214"/>
            <a:ext cx="2235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Q finas</a:t>
            </a:r>
          </a:p>
          <a:p>
            <a:pPr algn="ctr" eaLnBrk="1" hangingPunct="1"/>
            <a:r>
              <a:rPr lang="es-ES_tradnl" altLang="es-ES" sz="1600">
                <a:latin typeface="Arial" panose="020B0604020202020204" pitchFamily="34" charset="0"/>
              </a:rPr>
              <a:t>(II, III, AV/F y/o V4-V6)</a:t>
            </a:r>
          </a:p>
        </p:txBody>
      </p:sp>
      <p:sp>
        <p:nvSpPr>
          <p:cNvPr id="57351" name="Text Box 12">
            <a:extLst>
              <a:ext uri="{FF2B5EF4-FFF2-40B4-BE49-F238E27FC236}">
                <a16:creationId xmlns:a16="http://schemas.microsoft.com/office/drawing/2014/main" id="{D3FF6B72-B98B-5340-A3C0-F7554A7BBE33}"/>
              </a:ext>
            </a:extLst>
          </p:cNvPr>
          <p:cNvSpPr txBox="1">
            <a:spLocks noChangeArrowheads="1"/>
          </p:cNvSpPr>
          <p:nvPr/>
        </p:nvSpPr>
        <p:spPr bwMode="auto">
          <a:xfrm>
            <a:off x="4775201" y="5480050"/>
            <a:ext cx="38068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Bloqueo de rama izquierda</a:t>
            </a:r>
          </a:p>
          <a:p>
            <a:pPr algn="ctr" eaLnBrk="1" hangingPunct="1"/>
            <a:r>
              <a:rPr lang="es-ES_tradnl" altLang="es-ES" sz="1600">
                <a:latin typeface="Arial" panose="020B0604020202020204" pitchFamily="34" charset="0"/>
              </a:rPr>
              <a:t>Bloqueo de rama derecha</a:t>
            </a:r>
          </a:p>
          <a:p>
            <a:pPr algn="ctr" eaLnBrk="1" hangingPunct="1"/>
            <a:r>
              <a:rPr lang="es-ES_tradnl" altLang="es-ES" sz="1600">
                <a:latin typeface="Arial" panose="020B0604020202020204" pitchFamily="34" charset="0"/>
              </a:rPr>
              <a:t>Hemibloqueo anterior de rama izquierda</a:t>
            </a:r>
          </a:p>
        </p:txBody>
      </p:sp>
      <p:sp>
        <p:nvSpPr>
          <p:cNvPr id="57352" name="Text Box 13">
            <a:extLst>
              <a:ext uri="{FF2B5EF4-FFF2-40B4-BE49-F238E27FC236}">
                <a16:creationId xmlns:a16="http://schemas.microsoft.com/office/drawing/2014/main" id="{F1029301-1DA0-D947-9B00-B65B23F7F105}"/>
              </a:ext>
            </a:extLst>
          </p:cNvPr>
          <p:cNvSpPr txBox="1">
            <a:spLocks noChangeArrowheads="1"/>
          </p:cNvSpPr>
          <p:nvPr/>
        </p:nvSpPr>
        <p:spPr bwMode="auto">
          <a:xfrm>
            <a:off x="7270750" y="3903663"/>
            <a:ext cx="3371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800" b="1">
                <a:solidFill>
                  <a:schemeClr val="accent2"/>
                </a:solidFill>
                <a:latin typeface="Arial" panose="020B0604020202020204" pitchFamily="34" charset="0"/>
              </a:rPr>
              <a:t>    Arritmias frecuentemente </a:t>
            </a:r>
          </a:p>
          <a:p>
            <a:pPr algn="ctr" eaLnBrk="1" hangingPunct="1"/>
            <a:r>
              <a:rPr lang="es-ES_tradnl" altLang="es-ES" sz="1800" b="1">
                <a:solidFill>
                  <a:schemeClr val="folHlink"/>
                </a:solidFill>
                <a:latin typeface="Arial" panose="020B0604020202020204" pitchFamily="34" charset="0"/>
              </a:rPr>
              <a:t>  “</a:t>
            </a:r>
            <a:r>
              <a:rPr lang="es-ES_tradnl" altLang="es-ES" sz="1800" b="1" i="1">
                <a:solidFill>
                  <a:schemeClr val="folHlink"/>
                </a:solidFill>
                <a:latin typeface="Arial" panose="020B0604020202020204" pitchFamily="34" charset="0"/>
              </a:rPr>
              <a:t>fisiológicas”</a:t>
            </a:r>
          </a:p>
          <a:p>
            <a:pPr algn="ctr" eaLnBrk="1" hangingPunct="1"/>
            <a:r>
              <a:rPr lang="es-ES_tradnl" altLang="es-ES" sz="1600">
                <a:latin typeface="Arial" panose="020B0604020202020204" pitchFamily="34" charset="0"/>
              </a:rPr>
              <a:t>Taqui y bradicardia sinusal</a:t>
            </a:r>
          </a:p>
          <a:p>
            <a:pPr algn="ctr" eaLnBrk="1" hangingPunct="1"/>
            <a:r>
              <a:rPr lang="es-ES_tradnl" altLang="es-ES" sz="1600">
                <a:latin typeface="Arial" panose="020B0604020202020204" pitchFamily="34" charset="0"/>
              </a:rPr>
              <a:t>Arritmia sinusal</a:t>
            </a:r>
          </a:p>
          <a:p>
            <a:pPr algn="ctr" eaLnBrk="1" hangingPunct="1"/>
            <a:r>
              <a:rPr lang="es-ES_tradnl" altLang="es-ES" sz="1600">
                <a:latin typeface="Arial" panose="020B0604020202020204" pitchFamily="34" charset="0"/>
              </a:rPr>
              <a:t>Extras supra y ventriculares (aislados)</a:t>
            </a:r>
            <a:endParaRPr lang="es-ES_tradnl" altLang="es-ES" sz="1800">
              <a:latin typeface="Arial" panose="020B0604020202020204" pitchFamily="34" charset="0"/>
            </a:endParaRPr>
          </a:p>
        </p:txBody>
      </p:sp>
      <p:sp>
        <p:nvSpPr>
          <p:cNvPr id="57353" name="Text Box 14">
            <a:extLst>
              <a:ext uri="{FF2B5EF4-FFF2-40B4-BE49-F238E27FC236}">
                <a16:creationId xmlns:a16="http://schemas.microsoft.com/office/drawing/2014/main" id="{2856CBF3-C57E-F749-906E-25B27507A918}"/>
              </a:ext>
            </a:extLst>
          </p:cNvPr>
          <p:cNvSpPr txBox="1">
            <a:spLocks noChangeArrowheads="1"/>
          </p:cNvSpPr>
          <p:nvPr/>
        </p:nvSpPr>
        <p:spPr bwMode="auto">
          <a:xfrm>
            <a:off x="7340601" y="1258888"/>
            <a:ext cx="31162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Alteraciones de la repolarización</a:t>
            </a:r>
          </a:p>
          <a:p>
            <a:pPr algn="ctr" eaLnBrk="1" hangingPunct="1"/>
            <a:r>
              <a:rPr lang="es-ES_tradnl" altLang="es-ES" sz="1600">
                <a:latin typeface="Arial" panose="020B0604020202020204" pitchFamily="34" charset="0"/>
              </a:rPr>
              <a:t>Patrón de sobrecarga</a:t>
            </a:r>
          </a:p>
          <a:p>
            <a:pPr algn="ctr" eaLnBrk="1" hangingPunct="1"/>
            <a:r>
              <a:rPr lang="es-ES_tradnl" altLang="es-ES" sz="1600">
                <a:latin typeface="Arial" panose="020B0604020202020204" pitchFamily="34" charset="0"/>
              </a:rPr>
              <a:t>Repolarización precoz</a:t>
            </a:r>
          </a:p>
        </p:txBody>
      </p:sp>
      <p:sp>
        <p:nvSpPr>
          <p:cNvPr id="57354" name="Text Box 15">
            <a:extLst>
              <a:ext uri="{FF2B5EF4-FFF2-40B4-BE49-F238E27FC236}">
                <a16:creationId xmlns:a16="http://schemas.microsoft.com/office/drawing/2014/main" id="{E0FD8CF0-71E2-0B4A-9BC8-4E4CAB14A4D3}"/>
              </a:ext>
            </a:extLst>
          </p:cNvPr>
          <p:cNvSpPr txBox="1">
            <a:spLocks noChangeArrowheads="1"/>
          </p:cNvSpPr>
          <p:nvPr/>
        </p:nvSpPr>
        <p:spPr bwMode="auto">
          <a:xfrm>
            <a:off x="7889876" y="2795588"/>
            <a:ext cx="2022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1600">
                <a:latin typeface="Arial" panose="020B0604020202020204" pitchFamily="34" charset="0"/>
              </a:rPr>
              <a:t>T negativa aplanada</a:t>
            </a:r>
          </a:p>
        </p:txBody>
      </p:sp>
      <p:sp>
        <p:nvSpPr>
          <p:cNvPr id="57355" name="Line 17">
            <a:extLst>
              <a:ext uri="{FF2B5EF4-FFF2-40B4-BE49-F238E27FC236}">
                <a16:creationId xmlns:a16="http://schemas.microsoft.com/office/drawing/2014/main" id="{E5D35A4B-1874-374F-982D-3AD0CE42D2F0}"/>
              </a:ext>
            </a:extLst>
          </p:cNvPr>
          <p:cNvSpPr>
            <a:spLocks noChangeShapeType="1"/>
          </p:cNvSpPr>
          <p:nvPr/>
        </p:nvSpPr>
        <p:spPr bwMode="auto">
          <a:xfrm flipH="1" flipV="1">
            <a:off x="3848100" y="1824039"/>
            <a:ext cx="1270000" cy="2136775"/>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56" name="Line 18">
            <a:extLst>
              <a:ext uri="{FF2B5EF4-FFF2-40B4-BE49-F238E27FC236}">
                <a16:creationId xmlns:a16="http://schemas.microsoft.com/office/drawing/2014/main" id="{AAB4D9E3-49D5-8B4A-9767-79D4D93ED800}"/>
              </a:ext>
            </a:extLst>
          </p:cNvPr>
          <p:cNvSpPr>
            <a:spLocks noChangeShapeType="1"/>
          </p:cNvSpPr>
          <p:nvPr/>
        </p:nvSpPr>
        <p:spPr bwMode="auto">
          <a:xfrm flipH="1" flipV="1">
            <a:off x="4103688" y="3386139"/>
            <a:ext cx="501650" cy="447675"/>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57" name="Line 19">
            <a:extLst>
              <a:ext uri="{FF2B5EF4-FFF2-40B4-BE49-F238E27FC236}">
                <a16:creationId xmlns:a16="http://schemas.microsoft.com/office/drawing/2014/main" id="{FDF572B7-5333-5947-A54D-947F67762FBB}"/>
              </a:ext>
            </a:extLst>
          </p:cNvPr>
          <p:cNvSpPr>
            <a:spLocks noChangeShapeType="1"/>
          </p:cNvSpPr>
          <p:nvPr/>
        </p:nvSpPr>
        <p:spPr bwMode="auto">
          <a:xfrm flipH="1">
            <a:off x="3660775" y="4489450"/>
            <a:ext cx="1677988" cy="1125538"/>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58" name="Line 20">
            <a:extLst>
              <a:ext uri="{FF2B5EF4-FFF2-40B4-BE49-F238E27FC236}">
                <a16:creationId xmlns:a16="http://schemas.microsoft.com/office/drawing/2014/main" id="{00A62D49-8196-334E-85C6-6A3957EB0548}"/>
              </a:ext>
            </a:extLst>
          </p:cNvPr>
          <p:cNvSpPr>
            <a:spLocks noChangeShapeType="1"/>
          </p:cNvSpPr>
          <p:nvPr/>
        </p:nvSpPr>
        <p:spPr bwMode="auto">
          <a:xfrm>
            <a:off x="5595939" y="4211639"/>
            <a:ext cx="604837" cy="125253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59" name="Line 21">
            <a:extLst>
              <a:ext uri="{FF2B5EF4-FFF2-40B4-BE49-F238E27FC236}">
                <a16:creationId xmlns:a16="http://schemas.microsoft.com/office/drawing/2014/main" id="{D35C9134-1E45-A745-8D0A-041141149428}"/>
              </a:ext>
            </a:extLst>
          </p:cNvPr>
          <p:cNvSpPr>
            <a:spLocks noChangeShapeType="1"/>
          </p:cNvSpPr>
          <p:nvPr/>
        </p:nvSpPr>
        <p:spPr bwMode="auto">
          <a:xfrm flipV="1">
            <a:off x="6691314" y="3030539"/>
            <a:ext cx="1093787" cy="790575"/>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60" name="Line 22">
            <a:extLst>
              <a:ext uri="{FF2B5EF4-FFF2-40B4-BE49-F238E27FC236}">
                <a16:creationId xmlns:a16="http://schemas.microsoft.com/office/drawing/2014/main" id="{5964CF19-F9F2-2142-B8B4-4D99E404C21A}"/>
              </a:ext>
            </a:extLst>
          </p:cNvPr>
          <p:cNvSpPr>
            <a:spLocks noChangeShapeType="1"/>
          </p:cNvSpPr>
          <p:nvPr/>
        </p:nvSpPr>
        <p:spPr bwMode="auto">
          <a:xfrm flipV="1">
            <a:off x="5875338" y="1628775"/>
            <a:ext cx="1420812" cy="2332038"/>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57361" name="Line 23">
            <a:extLst>
              <a:ext uri="{FF2B5EF4-FFF2-40B4-BE49-F238E27FC236}">
                <a16:creationId xmlns:a16="http://schemas.microsoft.com/office/drawing/2014/main" id="{51BC6A12-F992-1946-BAFF-0A9AA033B279}"/>
              </a:ext>
            </a:extLst>
          </p:cNvPr>
          <p:cNvSpPr>
            <a:spLocks noChangeShapeType="1"/>
          </p:cNvSpPr>
          <p:nvPr/>
        </p:nvSpPr>
        <p:spPr bwMode="auto">
          <a:xfrm>
            <a:off x="7242175" y="4087813"/>
            <a:ext cx="34925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246513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003D1C4-317C-4F49-9C43-775B29D03957}"/>
              </a:ext>
            </a:extLst>
          </p:cNvPr>
          <p:cNvSpPr>
            <a:spLocks noGrp="1" noChangeArrowheads="1"/>
          </p:cNvSpPr>
          <p:nvPr>
            <p:ph type="title"/>
          </p:nvPr>
        </p:nvSpPr>
        <p:spPr>
          <a:xfrm>
            <a:off x="2729345" y="379268"/>
            <a:ext cx="8396288" cy="762000"/>
          </a:xfrm>
        </p:spPr>
        <p:txBody>
          <a:bodyPr/>
          <a:lstStyle/>
          <a:p>
            <a:pPr eaLnBrk="1" hangingPunct="1">
              <a:lnSpc>
                <a:spcPct val="90000"/>
              </a:lnSpc>
            </a:pPr>
            <a:r>
              <a:rPr lang="es-ES_tradnl" altLang="es-ES" sz="3200" dirty="0"/>
              <a:t>Correlación clínica de los principales patrones del ECG</a:t>
            </a:r>
            <a:endParaRPr lang="es-ES_tradnl" altLang="es-ES" dirty="0"/>
          </a:p>
        </p:txBody>
      </p:sp>
      <p:graphicFrame>
        <p:nvGraphicFramePr>
          <p:cNvPr id="260235" name="Group 139">
            <a:extLst>
              <a:ext uri="{FF2B5EF4-FFF2-40B4-BE49-F238E27FC236}">
                <a16:creationId xmlns:a16="http://schemas.microsoft.com/office/drawing/2014/main" id="{DF80A52A-D2DE-974E-B20C-210325E54F41}"/>
              </a:ext>
            </a:extLst>
          </p:cNvPr>
          <p:cNvGraphicFramePr>
            <a:graphicFrameLocks noGrp="1"/>
          </p:cNvGraphicFramePr>
          <p:nvPr>
            <p:extLst>
              <p:ext uri="{D42A27DB-BD31-4B8C-83A1-F6EECF244321}">
                <p14:modId xmlns:p14="http://schemas.microsoft.com/office/powerpoint/2010/main" val="3222351960"/>
              </p:ext>
            </p:extLst>
          </p:nvPr>
        </p:nvGraphicFramePr>
        <p:xfrm>
          <a:off x="1636713" y="1522154"/>
          <a:ext cx="8740775" cy="5164396"/>
        </p:xfrm>
        <a:graphic>
          <a:graphicData uri="http://schemas.openxmlformats.org/drawingml/2006/table">
            <a:tbl>
              <a:tblPr/>
              <a:tblGrid>
                <a:gridCol w="908050">
                  <a:extLst>
                    <a:ext uri="{9D8B030D-6E8A-4147-A177-3AD203B41FA5}">
                      <a16:colId xmlns:a16="http://schemas.microsoft.com/office/drawing/2014/main" val="20000"/>
                    </a:ext>
                  </a:extLst>
                </a:gridCol>
                <a:gridCol w="681037">
                  <a:extLst>
                    <a:ext uri="{9D8B030D-6E8A-4147-A177-3AD203B41FA5}">
                      <a16:colId xmlns:a16="http://schemas.microsoft.com/office/drawing/2014/main" val="20001"/>
                    </a:ext>
                  </a:extLst>
                </a:gridCol>
                <a:gridCol w="793750">
                  <a:extLst>
                    <a:ext uri="{9D8B030D-6E8A-4147-A177-3AD203B41FA5}">
                      <a16:colId xmlns:a16="http://schemas.microsoft.com/office/drawing/2014/main" val="20002"/>
                    </a:ext>
                  </a:extLst>
                </a:gridCol>
                <a:gridCol w="795338">
                  <a:extLst>
                    <a:ext uri="{9D8B030D-6E8A-4147-A177-3AD203B41FA5}">
                      <a16:colId xmlns:a16="http://schemas.microsoft.com/office/drawing/2014/main" val="20003"/>
                    </a:ext>
                  </a:extLst>
                </a:gridCol>
                <a:gridCol w="793750">
                  <a:extLst>
                    <a:ext uri="{9D8B030D-6E8A-4147-A177-3AD203B41FA5}">
                      <a16:colId xmlns:a16="http://schemas.microsoft.com/office/drawing/2014/main" val="20004"/>
                    </a:ext>
                  </a:extLst>
                </a:gridCol>
                <a:gridCol w="796925">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795337">
                  <a:extLst>
                    <a:ext uri="{9D8B030D-6E8A-4147-A177-3AD203B41FA5}">
                      <a16:colId xmlns:a16="http://schemas.microsoft.com/office/drawing/2014/main" val="20007"/>
                    </a:ext>
                  </a:extLst>
                </a:gridCol>
                <a:gridCol w="793750">
                  <a:extLst>
                    <a:ext uri="{9D8B030D-6E8A-4147-A177-3AD203B41FA5}">
                      <a16:colId xmlns:a16="http://schemas.microsoft.com/office/drawing/2014/main" val="20008"/>
                    </a:ext>
                  </a:extLst>
                </a:gridCol>
                <a:gridCol w="795338">
                  <a:extLst>
                    <a:ext uri="{9D8B030D-6E8A-4147-A177-3AD203B41FA5}">
                      <a16:colId xmlns:a16="http://schemas.microsoft.com/office/drawing/2014/main" val="20009"/>
                    </a:ext>
                  </a:extLst>
                </a:gridCol>
                <a:gridCol w="793750">
                  <a:extLst>
                    <a:ext uri="{9D8B030D-6E8A-4147-A177-3AD203B41FA5}">
                      <a16:colId xmlns:a16="http://schemas.microsoft.com/office/drawing/2014/main" val="20010"/>
                    </a:ext>
                  </a:extLst>
                </a:gridCol>
              </a:tblGrid>
              <a:tr h="425408">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tx2"/>
                        </a:solidFill>
                        <a:effectLst/>
                        <a:latin typeface="Arial" pitchFamily="34" charset="0"/>
                      </a:endParaRP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HVI</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BRI</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HVD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BRD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Patrón infarto</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Alter. ST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Onda T anormal</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Arrit-mias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Bloq. AV</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1"/>
                          </a:solidFill>
                          <a:effectLst/>
                          <a:latin typeface="Arial" pitchFamily="34" charset="0"/>
                        </a:rPr>
                        <a:t>ECG normal</a:t>
                      </a:r>
                    </a:p>
                  </a:txBody>
                  <a:tcPr marT="45716" marB="45716"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6996">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Mioc. hipertr.</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dirty="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dirty="0">
                          <a:ln>
                            <a:noFill/>
                          </a:ln>
                          <a:solidFill>
                            <a:schemeClr val="bg1"/>
                          </a:solidFill>
                          <a:effectLst/>
                          <a:latin typeface="Arial" pitchFamily="34" charset="0"/>
                        </a:rPr>
                        <a:t>2ª</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FA</a:t>
                      </a:r>
                      <a:br>
                        <a:rPr kumimoji="0" lang="es-ES_tradnl" sz="1200" b="1" i="0" u="none" strike="noStrike" cap="none" normalizeH="0" baseline="0">
                          <a:ln>
                            <a:noFill/>
                          </a:ln>
                          <a:solidFill>
                            <a:schemeClr val="bg1"/>
                          </a:solidFill>
                          <a:effectLst/>
                          <a:latin typeface="Arial" pitchFamily="34" charset="0"/>
                        </a:rPr>
                      </a:br>
                      <a:r>
                        <a:rPr kumimoji="0" lang="es-ES_tradnl" sz="1200" b="1" i="0" u="none" strike="noStrike" cap="none" normalizeH="0" baseline="0">
                          <a:ln>
                            <a:noFill/>
                          </a:ln>
                          <a:solidFill>
                            <a:schemeClr val="bg1"/>
                          </a:solidFill>
                          <a:effectLst/>
                          <a:latin typeface="Arial" pitchFamily="34" charset="0"/>
                        </a:rPr>
                        <a:t>TV</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1"/>
                  </a:ext>
                </a:extLst>
              </a:tr>
              <a:tr h="425408">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Mioc. dilatada</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FA</a:t>
                      </a:r>
                      <a:br>
                        <a:rPr kumimoji="0" lang="es-ES_tradnl" sz="1200" b="1" i="0" u="none" strike="noStrike" cap="none" normalizeH="0" baseline="0">
                          <a:ln>
                            <a:noFill/>
                          </a:ln>
                          <a:solidFill>
                            <a:schemeClr val="bg1"/>
                          </a:solidFill>
                          <a:effectLst/>
                          <a:latin typeface="Arial" pitchFamily="34" charset="0"/>
                        </a:rPr>
                      </a:br>
                      <a:r>
                        <a:rPr kumimoji="0" lang="es-ES_tradnl" sz="1200" b="1" i="0" u="none" strike="noStrike" cap="none" normalizeH="0" baseline="0">
                          <a:ln>
                            <a:noFill/>
                          </a:ln>
                          <a:solidFill>
                            <a:schemeClr val="bg1"/>
                          </a:solidFill>
                          <a:effectLst/>
                          <a:latin typeface="Arial" pitchFamily="34" charset="0"/>
                        </a:rPr>
                        <a:t>TV</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2"/>
                  </a:ext>
                </a:extLst>
              </a:tr>
              <a:tr h="425408">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HTA</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dirty="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2ª</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2ª</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FA</a:t>
                      </a:r>
                      <a:br>
                        <a:rPr kumimoji="0" lang="es-ES_tradnl" sz="1200" b="1" i="0" u="none" strike="noStrike" cap="none" normalizeH="0" baseline="0">
                          <a:ln>
                            <a:noFill/>
                          </a:ln>
                          <a:solidFill>
                            <a:schemeClr val="bg1"/>
                          </a:solidFill>
                          <a:effectLst/>
                          <a:latin typeface="Arial" pitchFamily="34" charset="0"/>
                        </a:rPr>
                      </a:br>
                      <a:r>
                        <a:rPr kumimoji="0" lang="es-ES_tradnl" sz="1200" b="1" i="0" u="none" strike="noStrike" cap="none" normalizeH="0" baseline="0">
                          <a:ln>
                            <a:noFill/>
                          </a:ln>
                          <a:solidFill>
                            <a:schemeClr val="bg1"/>
                          </a:solidFill>
                          <a:effectLst/>
                          <a:latin typeface="Arial" pitchFamily="34" charset="0"/>
                        </a:rPr>
                        <a:t>EV</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3"/>
                  </a:ext>
                </a:extLst>
              </a:tr>
              <a:tr h="749734">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Enf. coronaria sin infarto</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4"/>
                  </a:ext>
                </a:extLst>
              </a:tr>
              <a:tr h="749734">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Enf. coronaria con infarto</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FA</a:t>
                      </a:r>
                      <a:br>
                        <a:rPr kumimoji="0" lang="es-ES_tradnl" sz="1200" b="1" i="0" u="none" strike="noStrike" cap="none" normalizeH="0" baseline="0">
                          <a:ln>
                            <a:noFill/>
                          </a:ln>
                          <a:solidFill>
                            <a:schemeClr val="bg1"/>
                          </a:solidFill>
                          <a:effectLst/>
                          <a:latin typeface="Arial" pitchFamily="34" charset="0"/>
                        </a:rPr>
                      </a:br>
                      <a:r>
                        <a:rPr kumimoji="0" lang="es-ES_tradnl" sz="1200" b="1" i="0" u="none" strike="noStrike" cap="none" normalizeH="0" baseline="0">
                          <a:ln>
                            <a:noFill/>
                          </a:ln>
                          <a:solidFill>
                            <a:schemeClr val="bg1"/>
                          </a:solidFill>
                          <a:effectLst/>
                          <a:latin typeface="Arial" pitchFamily="34" charset="0"/>
                        </a:rPr>
                        <a:t>TV</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En fase aguda IAM</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5"/>
                  </a:ext>
                </a:extLst>
              </a:tr>
              <a:tr h="585158">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Pericar-ditis aguda</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Symbol" pitchFamily="18" charset="2"/>
                        </a:rPr>
                        <a:t></a:t>
                      </a:r>
                      <a:r>
                        <a:rPr kumimoji="0" lang="es-ES_tradnl" sz="1200" b="1" i="0" u="none" strike="noStrike" cap="none" normalizeH="0" baseline="0">
                          <a:ln>
                            <a:noFill/>
                          </a:ln>
                          <a:solidFill>
                            <a:schemeClr val="bg1"/>
                          </a:solidFill>
                          <a:effectLst/>
                          <a:latin typeface="Arial" pitchFamily="34" charset="0"/>
                        </a:rPr>
                        <a:t> ST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Symbol" pitchFamily="18" charset="2"/>
                        </a:rPr>
                        <a:t></a:t>
                      </a:r>
                      <a:r>
                        <a:rPr kumimoji="0" lang="es-ES_tradnl" sz="1200" b="1" i="0" u="none" strike="noStrike" cap="none" normalizeH="0" baseline="0">
                          <a:ln>
                            <a:noFill/>
                          </a:ln>
                          <a:solidFill>
                            <a:schemeClr val="bg1"/>
                          </a:solidFill>
                          <a:effectLst/>
                          <a:latin typeface="Arial" pitchFamily="34" charset="0"/>
                        </a:rPr>
                        <a:t> 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6"/>
                  </a:ext>
                </a:extLst>
              </a:tr>
              <a:tr h="425408">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Tapona-miento</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Bajo voltaje</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7"/>
                  </a:ext>
                </a:extLst>
              </a:tr>
              <a:tr h="530300">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Embolia pulmonar</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SI, QIII</a:t>
                      </a:r>
                      <a:br>
                        <a:rPr kumimoji="0" lang="es-ES_tradnl" sz="1200" b="1" i="0" u="none" strike="noStrike" cap="none" normalizeH="0" baseline="0">
                          <a:ln>
                            <a:noFill/>
                          </a:ln>
                          <a:solidFill>
                            <a:schemeClr val="bg1"/>
                          </a:solidFill>
                          <a:effectLst/>
                          <a:latin typeface="Arial" pitchFamily="34" charset="0"/>
                        </a:rPr>
                      </a:br>
                      <a:r>
                        <a:rPr kumimoji="0" lang="es-ES_tradnl" sz="1200" b="1" i="0" u="none" strike="noStrike" cap="none" normalizeH="0" baseline="0">
                          <a:ln>
                            <a:noFill/>
                          </a:ln>
                          <a:solidFill>
                            <a:schemeClr val="bg1"/>
                          </a:solidFill>
                          <a:effectLst/>
                          <a:latin typeface="Symbol" pitchFamily="18" charset="2"/>
                        </a:rPr>
                        <a:t></a:t>
                      </a:r>
                      <a:r>
                        <a:rPr kumimoji="0" lang="es-ES_tradnl" sz="1200" b="1" i="0" u="none" strike="noStrike" cap="none" normalizeH="0" baseline="0">
                          <a:ln>
                            <a:noFill/>
                          </a:ln>
                          <a:solidFill>
                            <a:schemeClr val="bg1"/>
                          </a:solidFill>
                          <a:effectLst/>
                          <a:latin typeface="Arial" pitchFamily="34" charset="0"/>
                        </a:rPr>
                        <a:t> T III</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FA</a:t>
                      </a:r>
                    </a:p>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EV</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12700" cap="flat" cmpd="sng" algn="ctr">
                      <a:solidFill>
                        <a:srgbClr val="FFFDFF"/>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8"/>
                  </a:ext>
                </a:extLst>
              </a:tr>
              <a:tr h="420583">
                <a:tc>
                  <a:txBody>
                    <a:bodyPr/>
                    <a:lstStyle/>
                    <a:p>
                      <a:pPr marL="0" marR="0" lvl="0" indent="0" algn="l"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tx2"/>
                          </a:solidFill>
                          <a:effectLst/>
                          <a:latin typeface="Arial" pitchFamily="34" charset="0"/>
                        </a:rPr>
                        <a:t>Marca-paso</a:t>
                      </a:r>
                    </a:p>
                  </a:txBody>
                  <a:tcPr marT="45716" marB="45716" anchor="ctr" horzOverflow="overflow">
                    <a:lnL w="38100" cap="flat" cmpd="sng" algn="ctr">
                      <a:solidFill>
                        <a:schemeClr val="accent2"/>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 con espícula</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r>
                        <a:rPr kumimoji="0" lang="es-ES_tradnl" sz="1200" b="1" i="0" u="none" strike="noStrike" cap="none" normalizeH="0" baseline="0">
                          <a:ln>
                            <a:noFill/>
                          </a:ln>
                          <a:solidFill>
                            <a:schemeClr val="bg1"/>
                          </a:solidFill>
                          <a:effectLst/>
                          <a:latin typeface="Arial" pitchFamily="34" charset="0"/>
                        </a:rPr>
                        <a:t>2ª</a:t>
                      </a: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12700" cap="flat" cmpd="sng" algn="ctr">
                      <a:solidFill>
                        <a:srgbClr val="FFFDFF"/>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tc>
                  <a:txBody>
                    <a:bodyPr/>
                    <a:lstStyle/>
                    <a:p>
                      <a:pPr marL="0" marR="0" lvl="0" indent="0" algn="ctr" defTabSz="914400" rtl="0" eaLnBrk="1" fontAlgn="base" latinLnBrk="0" hangingPunct="1">
                        <a:lnSpc>
                          <a:spcPct val="90000"/>
                        </a:lnSpc>
                        <a:spcBef>
                          <a:spcPct val="60000"/>
                        </a:spcBef>
                        <a:spcAft>
                          <a:spcPct val="0"/>
                        </a:spcAft>
                        <a:buClr>
                          <a:schemeClr val="accent1"/>
                        </a:buClr>
                        <a:buSzPct val="90000"/>
                        <a:buFont typeface="Wingdings" pitchFamily="2" charset="2"/>
                        <a:buNone/>
                        <a:tabLst/>
                      </a:pPr>
                      <a:endParaRPr kumimoji="0" lang="es-ES_tradnl" sz="1200" b="1" i="0" u="none" strike="noStrike" cap="none" normalizeH="0" baseline="0" dirty="0">
                        <a:ln>
                          <a:noFill/>
                        </a:ln>
                        <a:solidFill>
                          <a:schemeClr val="bg1"/>
                        </a:solidFill>
                        <a:effectLst/>
                        <a:latin typeface="Arial" pitchFamily="34" charset="0"/>
                      </a:endParaRPr>
                    </a:p>
                  </a:txBody>
                  <a:tcPr marT="45716" marB="45716" anchor="ctr" horzOverflow="overflow">
                    <a:lnL w="12700" cap="flat" cmpd="sng" algn="ctr">
                      <a:solidFill>
                        <a:srgbClr val="FFFDFF"/>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FFFDFF"/>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0C0266"/>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1916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a:extLst>
              <a:ext uri="{FF2B5EF4-FFF2-40B4-BE49-F238E27FC236}">
                <a16:creationId xmlns:a16="http://schemas.microsoft.com/office/drawing/2014/main" id="{6FC34B5D-7EEF-5F4A-AE30-E77C8B0729E4}"/>
              </a:ext>
            </a:extLst>
          </p:cNvPr>
          <p:cNvSpPr>
            <a:spLocks noGrp="1" noChangeArrowheads="1"/>
          </p:cNvSpPr>
          <p:nvPr>
            <p:ph type="title"/>
          </p:nvPr>
        </p:nvSpPr>
        <p:spPr/>
        <p:txBody>
          <a:bodyPr/>
          <a:lstStyle/>
          <a:p>
            <a:pPr algn="ctr" eaLnBrk="1" hangingPunct="1"/>
            <a:r>
              <a:rPr lang="es-ES_tradnl" altLang="es-ES"/>
              <a:t>ECG. Errores frecuentes</a:t>
            </a:r>
          </a:p>
        </p:txBody>
      </p:sp>
      <p:sp>
        <p:nvSpPr>
          <p:cNvPr id="59395" name="Rectangle 1027">
            <a:extLst>
              <a:ext uri="{FF2B5EF4-FFF2-40B4-BE49-F238E27FC236}">
                <a16:creationId xmlns:a16="http://schemas.microsoft.com/office/drawing/2014/main" id="{AAFCF8B9-C088-874E-8F79-D9FA29850266}"/>
              </a:ext>
            </a:extLst>
          </p:cNvPr>
          <p:cNvSpPr>
            <a:spLocks noGrp="1" noChangeArrowheads="1"/>
          </p:cNvSpPr>
          <p:nvPr>
            <p:ph type="body" idx="1"/>
          </p:nvPr>
        </p:nvSpPr>
        <p:spPr>
          <a:xfrm>
            <a:off x="2171701" y="1692275"/>
            <a:ext cx="8251825" cy="4489450"/>
          </a:xfrm>
        </p:spPr>
        <p:txBody>
          <a:bodyPr/>
          <a:lstStyle/>
          <a:p>
            <a:pPr eaLnBrk="1" hangingPunct="1">
              <a:spcBef>
                <a:spcPct val="20000"/>
              </a:spcBef>
            </a:pPr>
            <a:r>
              <a:rPr lang="es-ES_tradnl" altLang="es-ES"/>
              <a:t>Interferencias eléctricas.</a:t>
            </a:r>
          </a:p>
          <a:p>
            <a:pPr eaLnBrk="1" hangingPunct="1">
              <a:spcBef>
                <a:spcPct val="20000"/>
              </a:spcBef>
            </a:pPr>
            <a:r>
              <a:rPr lang="es-ES_tradnl" altLang="es-ES"/>
              <a:t>Electrodos mal colocados.</a:t>
            </a:r>
          </a:p>
          <a:p>
            <a:pPr eaLnBrk="1" hangingPunct="1">
              <a:spcBef>
                <a:spcPct val="20000"/>
              </a:spcBef>
            </a:pPr>
            <a:r>
              <a:rPr lang="es-ES_tradnl" altLang="es-ES"/>
              <a:t>Velocidad anormal del papel.</a:t>
            </a:r>
          </a:p>
          <a:p>
            <a:pPr eaLnBrk="1" hangingPunct="1">
              <a:spcBef>
                <a:spcPct val="20000"/>
              </a:spcBef>
            </a:pPr>
            <a:r>
              <a:rPr lang="es-ES_tradnl" altLang="es-ES"/>
              <a:t>Mala calibración.</a:t>
            </a:r>
          </a:p>
          <a:p>
            <a:pPr eaLnBrk="1" hangingPunct="1">
              <a:spcBef>
                <a:spcPct val="20000"/>
              </a:spcBef>
            </a:pPr>
            <a:r>
              <a:rPr lang="es-ES_tradnl" altLang="es-ES"/>
              <a:t>Movimientos / temblores.</a:t>
            </a:r>
          </a:p>
          <a:p>
            <a:pPr eaLnBrk="1" hangingPunct="1">
              <a:spcBef>
                <a:spcPct val="20000"/>
              </a:spcBef>
            </a:pPr>
            <a:r>
              <a:rPr lang="es-ES_tradnl" altLang="es-ES"/>
              <a:t>Deterioro electrocardiográfico / papel.</a:t>
            </a:r>
          </a:p>
          <a:p>
            <a:pPr eaLnBrk="1" hangingPunct="1">
              <a:spcBef>
                <a:spcPct val="20000"/>
              </a:spcBef>
            </a:pPr>
            <a:r>
              <a:rPr lang="es-ES_tradnl" altLang="es-ES"/>
              <a:t>Oscilaciones.</a:t>
            </a:r>
          </a:p>
        </p:txBody>
      </p:sp>
    </p:spTree>
    <p:extLst>
      <p:ext uri="{BB962C8B-B14F-4D97-AF65-F5344CB8AC3E}">
        <p14:creationId xmlns:p14="http://schemas.microsoft.com/office/powerpoint/2010/main" val="43452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28E2567-F9EE-EA46-BE32-BED12F214E64}"/>
              </a:ext>
            </a:extLst>
          </p:cNvPr>
          <p:cNvSpPr>
            <a:spLocks noGrp="1" noChangeArrowheads="1"/>
          </p:cNvSpPr>
          <p:nvPr>
            <p:ph type="title"/>
          </p:nvPr>
        </p:nvSpPr>
        <p:spPr/>
        <p:txBody>
          <a:bodyPr/>
          <a:lstStyle/>
          <a:p>
            <a:pPr algn="ctr" eaLnBrk="1" hangingPunct="1"/>
            <a:r>
              <a:rPr lang="es-ES_tradnl" altLang="es-ES"/>
              <a:t>ECG. Errores frecuentes</a:t>
            </a:r>
          </a:p>
        </p:txBody>
      </p:sp>
      <p:sp>
        <p:nvSpPr>
          <p:cNvPr id="61443" name="Rectangle 3">
            <a:extLst>
              <a:ext uri="{FF2B5EF4-FFF2-40B4-BE49-F238E27FC236}">
                <a16:creationId xmlns:a16="http://schemas.microsoft.com/office/drawing/2014/main" id="{6FEEB62B-AD2E-4E4A-B6E6-529CE72A8842}"/>
              </a:ext>
            </a:extLst>
          </p:cNvPr>
          <p:cNvSpPr>
            <a:spLocks noGrp="1" noChangeArrowheads="1"/>
          </p:cNvSpPr>
          <p:nvPr>
            <p:ph type="body" idx="1"/>
          </p:nvPr>
        </p:nvSpPr>
        <p:spPr>
          <a:xfrm>
            <a:off x="2171701" y="1692275"/>
            <a:ext cx="8251825" cy="4489450"/>
          </a:xfrm>
        </p:spPr>
        <p:txBody>
          <a:bodyPr/>
          <a:lstStyle/>
          <a:p>
            <a:pPr eaLnBrk="1" hangingPunct="1">
              <a:spcBef>
                <a:spcPct val="20000"/>
              </a:spcBef>
            </a:pPr>
            <a:r>
              <a:rPr lang="es-ES_tradnl" altLang="es-ES"/>
              <a:t>Interferencias eléctricas.</a:t>
            </a:r>
          </a:p>
        </p:txBody>
      </p:sp>
      <p:pic>
        <p:nvPicPr>
          <p:cNvPr id="61444" name="Picture 4" descr="img178">
            <a:extLst>
              <a:ext uri="{FF2B5EF4-FFF2-40B4-BE49-F238E27FC236}">
                <a16:creationId xmlns:a16="http://schemas.microsoft.com/office/drawing/2014/main" id="{B6C54FE3-77F6-CE4C-937D-A5007C843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00" y="2286001"/>
            <a:ext cx="79327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img179">
            <a:extLst>
              <a:ext uri="{FF2B5EF4-FFF2-40B4-BE49-F238E27FC236}">
                <a16:creationId xmlns:a16="http://schemas.microsoft.com/office/drawing/2014/main" id="{190359C3-9D46-D749-8258-EB30CD91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664" y="4437064"/>
            <a:ext cx="78946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85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4769036-39D0-C649-8650-5249CC8E76C3}"/>
              </a:ext>
            </a:extLst>
          </p:cNvPr>
          <p:cNvSpPr>
            <a:spLocks noGrp="1" noChangeArrowheads="1"/>
          </p:cNvSpPr>
          <p:nvPr>
            <p:ph type="title"/>
          </p:nvPr>
        </p:nvSpPr>
        <p:spPr/>
        <p:txBody>
          <a:bodyPr/>
          <a:lstStyle/>
          <a:p>
            <a:pPr algn="ctr" eaLnBrk="1" hangingPunct="1"/>
            <a:r>
              <a:rPr lang="es-ES_tradnl" altLang="es-ES"/>
              <a:t>ECG. Errores frecuentes</a:t>
            </a:r>
          </a:p>
        </p:txBody>
      </p:sp>
      <p:sp>
        <p:nvSpPr>
          <p:cNvPr id="492547" name="Rectangle 3">
            <a:extLst>
              <a:ext uri="{FF2B5EF4-FFF2-40B4-BE49-F238E27FC236}">
                <a16:creationId xmlns:a16="http://schemas.microsoft.com/office/drawing/2014/main" id="{BFF12B37-5824-504E-A6D7-53CB345FCA2E}"/>
              </a:ext>
            </a:extLst>
          </p:cNvPr>
          <p:cNvSpPr>
            <a:spLocks noGrp="1" noChangeArrowheads="1"/>
          </p:cNvSpPr>
          <p:nvPr>
            <p:ph type="body" idx="1"/>
          </p:nvPr>
        </p:nvSpPr>
        <p:spPr>
          <a:xfrm>
            <a:off x="7097714" y="1692275"/>
            <a:ext cx="3570287" cy="4489450"/>
          </a:xfrm>
        </p:spPr>
        <p:txBody>
          <a:bodyPr/>
          <a:lstStyle/>
          <a:p>
            <a:pPr algn="ctr" eaLnBrk="1" hangingPunct="1">
              <a:spcBef>
                <a:spcPct val="20000"/>
              </a:spcBef>
            </a:pPr>
            <a:r>
              <a:rPr lang="es-ES_tradnl" altLang="es-ES" sz="2800"/>
              <a:t>Electrodos mal colocados.</a:t>
            </a:r>
          </a:p>
        </p:txBody>
      </p:sp>
      <p:pic>
        <p:nvPicPr>
          <p:cNvPr id="492548" name="Picture 4" descr="C:\Documents and Settings\Pedro Casado\Escritorio\img008.jpg">
            <a:extLst>
              <a:ext uri="{FF2B5EF4-FFF2-40B4-BE49-F238E27FC236}">
                <a16:creationId xmlns:a16="http://schemas.microsoft.com/office/drawing/2014/main" id="{9E8ADCB6-26D1-F34E-92DF-6A5FA22BC61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79625" y="1146176"/>
            <a:ext cx="4757738"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786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92548"/>
                                        </p:tgtEl>
                                        <p:attrNameLst>
                                          <p:attrName>style.visibility</p:attrName>
                                        </p:attrNameLst>
                                      </p:cBhvr>
                                      <p:to>
                                        <p:strVal val="visible"/>
                                      </p:to>
                                    </p:set>
                                    <p:anim calcmode="lin" valueType="num">
                                      <p:cBhvr>
                                        <p:cTn id="7" dur="500" fill="hold"/>
                                        <p:tgtEl>
                                          <p:spTgt spid="492548"/>
                                        </p:tgtEl>
                                        <p:attrNameLst>
                                          <p:attrName>ppt_w</p:attrName>
                                        </p:attrNameLst>
                                      </p:cBhvr>
                                      <p:tavLst>
                                        <p:tav tm="0">
                                          <p:val>
                                            <p:fltVal val="0"/>
                                          </p:val>
                                        </p:tav>
                                        <p:tav tm="100000">
                                          <p:val>
                                            <p:strVal val="#ppt_w"/>
                                          </p:val>
                                        </p:tav>
                                      </p:tavLst>
                                    </p:anim>
                                    <p:anim calcmode="lin" valueType="num">
                                      <p:cBhvr>
                                        <p:cTn id="8" dur="500" fill="hold"/>
                                        <p:tgtEl>
                                          <p:spTgt spid="4925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92547">
                                            <p:txEl>
                                              <p:pRg st="0" end="0"/>
                                            </p:txEl>
                                          </p:spTgt>
                                        </p:tgtEl>
                                        <p:attrNameLst>
                                          <p:attrName>style.visibility</p:attrName>
                                        </p:attrNameLst>
                                      </p:cBhvr>
                                      <p:to>
                                        <p:strVal val="visible"/>
                                      </p:to>
                                    </p:set>
                                    <p:anim calcmode="lin" valueType="num">
                                      <p:cBhvr>
                                        <p:cTn id="13" dur="500" fill="hold"/>
                                        <p:tgtEl>
                                          <p:spTgt spid="49254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9254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CBFBDE5-C399-CB4E-8ADC-452E279AF049}"/>
              </a:ext>
            </a:extLst>
          </p:cNvPr>
          <p:cNvSpPr>
            <a:spLocks noGrp="1" noChangeArrowheads="1"/>
          </p:cNvSpPr>
          <p:nvPr>
            <p:ph type="title"/>
          </p:nvPr>
        </p:nvSpPr>
        <p:spPr/>
        <p:txBody>
          <a:bodyPr/>
          <a:lstStyle/>
          <a:p>
            <a:pPr algn="ctr" eaLnBrk="1" hangingPunct="1"/>
            <a:r>
              <a:rPr lang="es-ES_tradnl" altLang="es-ES"/>
              <a:t>ECG. Errores frecuentes</a:t>
            </a:r>
          </a:p>
        </p:txBody>
      </p:sp>
      <p:sp>
        <p:nvSpPr>
          <p:cNvPr id="63491" name="Rectangle 3">
            <a:extLst>
              <a:ext uri="{FF2B5EF4-FFF2-40B4-BE49-F238E27FC236}">
                <a16:creationId xmlns:a16="http://schemas.microsoft.com/office/drawing/2014/main" id="{BD527AAF-E32F-F943-A3DD-1C0AEAF5AAE0}"/>
              </a:ext>
            </a:extLst>
          </p:cNvPr>
          <p:cNvSpPr>
            <a:spLocks noGrp="1" noChangeArrowheads="1"/>
          </p:cNvSpPr>
          <p:nvPr>
            <p:ph type="body" idx="1"/>
          </p:nvPr>
        </p:nvSpPr>
        <p:spPr>
          <a:xfrm>
            <a:off x="1873251" y="1325563"/>
            <a:ext cx="8251825" cy="4489450"/>
          </a:xfrm>
        </p:spPr>
        <p:txBody>
          <a:bodyPr/>
          <a:lstStyle/>
          <a:p>
            <a:pPr eaLnBrk="1" hangingPunct="1">
              <a:spcBef>
                <a:spcPct val="20000"/>
              </a:spcBef>
            </a:pPr>
            <a:r>
              <a:rPr lang="es-ES_tradnl" altLang="es-ES"/>
              <a:t>Velocidad anormal del papel.</a:t>
            </a:r>
          </a:p>
          <a:p>
            <a:pPr eaLnBrk="1" hangingPunct="1">
              <a:spcBef>
                <a:spcPct val="20000"/>
              </a:spcBef>
            </a:pPr>
            <a:r>
              <a:rPr lang="es-ES_tradnl" altLang="es-ES"/>
              <a:t>Mala calibración.</a:t>
            </a:r>
          </a:p>
        </p:txBody>
      </p:sp>
      <p:pic>
        <p:nvPicPr>
          <p:cNvPr id="63492" name="Picture 4" descr="img180">
            <a:extLst>
              <a:ext uri="{FF2B5EF4-FFF2-40B4-BE49-F238E27FC236}">
                <a16:creationId xmlns:a16="http://schemas.microsoft.com/office/drawing/2014/main" id="{F820833C-D9F3-B14F-8F29-B2AD2BB09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1" y="2746376"/>
            <a:ext cx="807402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597" name="Picture 5" descr="img181">
            <a:extLst>
              <a:ext uri="{FF2B5EF4-FFF2-40B4-BE49-F238E27FC236}">
                <a16:creationId xmlns:a16="http://schemas.microsoft.com/office/drawing/2014/main" id="{5DBA1B14-66FE-C14D-977F-795FE047D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39" y="2717800"/>
            <a:ext cx="804068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64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94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9070490-979A-7340-98A7-85B1AA96D378}"/>
              </a:ext>
            </a:extLst>
          </p:cNvPr>
          <p:cNvSpPr>
            <a:spLocks noGrp="1" noChangeArrowheads="1"/>
          </p:cNvSpPr>
          <p:nvPr>
            <p:ph type="title"/>
          </p:nvPr>
        </p:nvSpPr>
        <p:spPr/>
        <p:txBody>
          <a:bodyPr/>
          <a:lstStyle/>
          <a:p>
            <a:pPr algn="ctr" eaLnBrk="1" hangingPunct="1"/>
            <a:r>
              <a:rPr lang="es-ES_tradnl" altLang="es-ES"/>
              <a:t>ECG. Errores frecuentes</a:t>
            </a:r>
          </a:p>
        </p:txBody>
      </p:sp>
      <p:sp>
        <p:nvSpPr>
          <p:cNvPr id="64515" name="Rectangle 3">
            <a:extLst>
              <a:ext uri="{FF2B5EF4-FFF2-40B4-BE49-F238E27FC236}">
                <a16:creationId xmlns:a16="http://schemas.microsoft.com/office/drawing/2014/main" id="{04E6B1E4-30CB-F444-9752-36794085F030}"/>
              </a:ext>
            </a:extLst>
          </p:cNvPr>
          <p:cNvSpPr>
            <a:spLocks noGrp="1" noChangeArrowheads="1"/>
          </p:cNvSpPr>
          <p:nvPr>
            <p:ph type="body" idx="1"/>
          </p:nvPr>
        </p:nvSpPr>
        <p:spPr>
          <a:xfrm>
            <a:off x="2171701" y="1692275"/>
            <a:ext cx="8251825" cy="4489450"/>
          </a:xfrm>
        </p:spPr>
        <p:txBody>
          <a:bodyPr/>
          <a:lstStyle/>
          <a:p>
            <a:pPr eaLnBrk="1" hangingPunct="1">
              <a:spcBef>
                <a:spcPct val="20000"/>
              </a:spcBef>
            </a:pPr>
            <a:r>
              <a:rPr lang="es-ES_tradnl" altLang="es-ES"/>
              <a:t>Movimientos / temblores.</a:t>
            </a:r>
          </a:p>
          <a:p>
            <a:pPr eaLnBrk="1" hangingPunct="1">
              <a:spcBef>
                <a:spcPct val="20000"/>
              </a:spcBef>
              <a:buFont typeface="Wingdings" pitchFamily="2" charset="2"/>
              <a:buNone/>
            </a:pPr>
            <a:endParaRPr lang="es-ES_tradnl" altLang="es-ES"/>
          </a:p>
        </p:txBody>
      </p:sp>
      <p:pic>
        <p:nvPicPr>
          <p:cNvPr id="64516" name="Picture 4" descr="img182">
            <a:extLst>
              <a:ext uri="{FF2B5EF4-FFF2-40B4-BE49-F238E27FC236}">
                <a16:creationId xmlns:a16="http://schemas.microsoft.com/office/drawing/2014/main" id="{D28B3D27-74F7-554A-98FB-446EEDA92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2749550"/>
            <a:ext cx="8128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1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2C602B6A-B207-4145-A968-537FDB567EFD}"/>
              </a:ext>
            </a:extLst>
          </p:cNvPr>
          <p:cNvSpPr txBox="1">
            <a:spLocks noChangeArrowheads="1"/>
          </p:cNvSpPr>
          <p:nvPr/>
        </p:nvSpPr>
        <p:spPr bwMode="auto">
          <a:xfrm>
            <a:off x="2046288" y="169863"/>
            <a:ext cx="8621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ECG Normal</a:t>
            </a:r>
            <a:endParaRPr lang="es-ES" altLang="es-ES" sz="4400">
              <a:solidFill>
                <a:schemeClr val="tx2"/>
              </a:solidFill>
            </a:endParaRPr>
          </a:p>
        </p:txBody>
      </p:sp>
      <p:pic>
        <p:nvPicPr>
          <p:cNvPr id="65539" name="Picture 3" descr="img174">
            <a:extLst>
              <a:ext uri="{FF2B5EF4-FFF2-40B4-BE49-F238E27FC236}">
                <a16:creationId xmlns:a16="http://schemas.microsoft.com/office/drawing/2014/main" id="{E5D42FA8-7A32-234E-83D9-6B1D58367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88" y="1122363"/>
            <a:ext cx="459105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29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a:extLst>
              <a:ext uri="{FF2B5EF4-FFF2-40B4-BE49-F238E27FC236}">
                <a16:creationId xmlns:a16="http://schemas.microsoft.com/office/drawing/2014/main" id="{F9AA9040-746A-194F-9674-86769EB15E2F}"/>
              </a:ext>
            </a:extLst>
          </p:cNvPr>
          <p:cNvSpPr txBox="1">
            <a:spLocks noChangeArrowheads="1"/>
          </p:cNvSpPr>
          <p:nvPr/>
        </p:nvSpPr>
        <p:spPr bwMode="auto">
          <a:xfrm>
            <a:off x="2046288" y="169863"/>
            <a:ext cx="8621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3600" b="1">
                <a:solidFill>
                  <a:schemeClr val="tx2"/>
                </a:solidFill>
                <a:latin typeface="Arial" panose="020B0604020202020204" pitchFamily="34" charset="0"/>
              </a:rPr>
              <a:t>ECG en el niño</a:t>
            </a:r>
            <a:endParaRPr lang="es-ES" altLang="es-ES" sz="3600">
              <a:solidFill>
                <a:schemeClr val="tx2"/>
              </a:solidFill>
            </a:endParaRPr>
          </a:p>
        </p:txBody>
      </p:sp>
      <p:sp>
        <p:nvSpPr>
          <p:cNvPr id="66563" name="Text Box 3">
            <a:extLst>
              <a:ext uri="{FF2B5EF4-FFF2-40B4-BE49-F238E27FC236}">
                <a16:creationId xmlns:a16="http://schemas.microsoft.com/office/drawing/2014/main" id="{92875F90-E68D-7E48-B9A1-42EB711EBB68}"/>
              </a:ext>
            </a:extLst>
          </p:cNvPr>
          <p:cNvSpPr txBox="1">
            <a:spLocks noChangeArrowheads="1"/>
          </p:cNvSpPr>
          <p:nvPr/>
        </p:nvSpPr>
        <p:spPr bwMode="auto">
          <a:xfrm>
            <a:off x="2466975" y="2884488"/>
            <a:ext cx="777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endParaRPr lang="es-ES" altLang="es-ES" sz="2400"/>
          </a:p>
        </p:txBody>
      </p:sp>
      <p:pic>
        <p:nvPicPr>
          <p:cNvPr id="66564" name="Picture 4" descr="img175">
            <a:extLst>
              <a:ext uri="{FF2B5EF4-FFF2-40B4-BE49-F238E27FC236}">
                <a16:creationId xmlns:a16="http://schemas.microsoft.com/office/drawing/2014/main" id="{F9EBC42F-3A0D-044A-BE40-0E087F6BC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1216026"/>
            <a:ext cx="4475162"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9" name="Oval 5">
            <a:extLst>
              <a:ext uri="{FF2B5EF4-FFF2-40B4-BE49-F238E27FC236}">
                <a16:creationId xmlns:a16="http://schemas.microsoft.com/office/drawing/2014/main" id="{98EB03BA-2BE1-A94A-A8E8-ACB5137F45B6}"/>
              </a:ext>
            </a:extLst>
          </p:cNvPr>
          <p:cNvSpPr>
            <a:spLocks noChangeArrowheads="1"/>
          </p:cNvSpPr>
          <p:nvPr/>
        </p:nvSpPr>
        <p:spPr bwMode="auto">
          <a:xfrm>
            <a:off x="4383089" y="1973264"/>
            <a:ext cx="333375" cy="261937"/>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02790" name="Oval 6">
            <a:extLst>
              <a:ext uri="{FF2B5EF4-FFF2-40B4-BE49-F238E27FC236}">
                <a16:creationId xmlns:a16="http://schemas.microsoft.com/office/drawing/2014/main" id="{6EF7D207-8C04-3341-A26D-450BAF4C7D44}"/>
              </a:ext>
            </a:extLst>
          </p:cNvPr>
          <p:cNvSpPr>
            <a:spLocks noChangeArrowheads="1"/>
          </p:cNvSpPr>
          <p:nvPr/>
        </p:nvSpPr>
        <p:spPr bwMode="auto">
          <a:xfrm>
            <a:off x="6850064" y="3771900"/>
            <a:ext cx="333375" cy="261938"/>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02791" name="Oval 7">
            <a:extLst>
              <a:ext uri="{FF2B5EF4-FFF2-40B4-BE49-F238E27FC236}">
                <a16:creationId xmlns:a16="http://schemas.microsoft.com/office/drawing/2014/main" id="{C02F7F7D-0A8A-8144-B66A-7479842C1868}"/>
              </a:ext>
            </a:extLst>
          </p:cNvPr>
          <p:cNvSpPr>
            <a:spLocks noChangeArrowheads="1"/>
          </p:cNvSpPr>
          <p:nvPr/>
        </p:nvSpPr>
        <p:spPr bwMode="auto">
          <a:xfrm>
            <a:off x="6630989" y="1593850"/>
            <a:ext cx="333375" cy="596900"/>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Tree>
    <p:extLst>
      <p:ext uri="{BB962C8B-B14F-4D97-AF65-F5344CB8AC3E}">
        <p14:creationId xmlns:p14="http://schemas.microsoft.com/office/powerpoint/2010/main" val="7102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78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0279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027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02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6" grpId="0" autoUpdateAnimBg="0"/>
      <p:bldP spid="502789" grpId="0" animBg="1"/>
      <p:bldP spid="502790" grpId="0" animBg="1"/>
      <p:bldP spid="5027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ext Box 2">
            <a:extLst>
              <a:ext uri="{FF2B5EF4-FFF2-40B4-BE49-F238E27FC236}">
                <a16:creationId xmlns:a16="http://schemas.microsoft.com/office/drawing/2014/main" id="{33E0C5D5-4F9C-9C40-BC78-AFFD5A177A7A}"/>
              </a:ext>
            </a:extLst>
          </p:cNvPr>
          <p:cNvSpPr txBox="1">
            <a:spLocks noChangeArrowheads="1"/>
          </p:cNvSpPr>
          <p:nvPr/>
        </p:nvSpPr>
        <p:spPr bwMode="auto">
          <a:xfrm>
            <a:off x="2046288" y="169863"/>
            <a:ext cx="8621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3600" b="1">
                <a:solidFill>
                  <a:schemeClr val="tx2"/>
                </a:solidFill>
                <a:latin typeface="Arial" panose="020B0604020202020204" pitchFamily="34" charset="0"/>
              </a:rPr>
              <a:t>ECG en el anciano</a:t>
            </a:r>
            <a:endParaRPr lang="es-ES" altLang="es-ES" sz="3600">
              <a:solidFill>
                <a:schemeClr val="tx2"/>
              </a:solidFill>
            </a:endParaRPr>
          </a:p>
        </p:txBody>
      </p:sp>
      <p:pic>
        <p:nvPicPr>
          <p:cNvPr id="67587" name="Picture 3" descr="img176">
            <a:extLst>
              <a:ext uri="{FF2B5EF4-FFF2-40B4-BE49-F238E27FC236}">
                <a16:creationId xmlns:a16="http://schemas.microsoft.com/office/drawing/2014/main" id="{6B3658B1-4DDD-AD44-9914-D4FB110B1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1" y="1225551"/>
            <a:ext cx="449421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6" name="Oval 4">
            <a:extLst>
              <a:ext uri="{FF2B5EF4-FFF2-40B4-BE49-F238E27FC236}">
                <a16:creationId xmlns:a16="http://schemas.microsoft.com/office/drawing/2014/main" id="{D3993793-3AB4-3842-A6E3-C0D5B68A36C6}"/>
              </a:ext>
            </a:extLst>
          </p:cNvPr>
          <p:cNvSpPr>
            <a:spLocks noChangeArrowheads="1"/>
          </p:cNvSpPr>
          <p:nvPr/>
        </p:nvSpPr>
        <p:spPr bwMode="auto">
          <a:xfrm>
            <a:off x="3978275" y="2089151"/>
            <a:ext cx="376238" cy="233363"/>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04837" name="Oval 5">
            <a:extLst>
              <a:ext uri="{FF2B5EF4-FFF2-40B4-BE49-F238E27FC236}">
                <a16:creationId xmlns:a16="http://schemas.microsoft.com/office/drawing/2014/main" id="{293C0075-0BCE-9249-B615-5EF71409617D}"/>
              </a:ext>
            </a:extLst>
          </p:cNvPr>
          <p:cNvSpPr>
            <a:spLocks noChangeArrowheads="1"/>
          </p:cNvSpPr>
          <p:nvPr/>
        </p:nvSpPr>
        <p:spPr bwMode="auto">
          <a:xfrm>
            <a:off x="7764464" y="5514975"/>
            <a:ext cx="333375" cy="261938"/>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Tree>
    <p:extLst>
      <p:ext uri="{BB962C8B-B14F-4D97-AF65-F5344CB8AC3E}">
        <p14:creationId xmlns:p14="http://schemas.microsoft.com/office/powerpoint/2010/main" val="1872285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48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0483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504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4" grpId="0" autoUpdateAnimBg="0"/>
      <p:bldP spid="504836" grpId="0" animBg="1"/>
      <p:bldP spid="5048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a:extLst>
              <a:ext uri="{FF2B5EF4-FFF2-40B4-BE49-F238E27FC236}">
                <a16:creationId xmlns:a16="http://schemas.microsoft.com/office/drawing/2014/main" id="{ACD6DF2B-D6EF-2F44-86A7-79B339F4F92E}"/>
              </a:ext>
            </a:extLst>
          </p:cNvPr>
          <p:cNvSpPr txBox="1">
            <a:spLocks noChangeArrowheads="1"/>
          </p:cNvSpPr>
          <p:nvPr/>
        </p:nvSpPr>
        <p:spPr bwMode="auto">
          <a:xfrm>
            <a:off x="1522412" y="3594100"/>
            <a:ext cx="9145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1900" b="1">
                <a:solidFill>
                  <a:schemeClr val="accent2"/>
                </a:solidFill>
                <a:latin typeface="Arial" panose="020B0604020202020204" pitchFamily="34" charset="0"/>
              </a:rPr>
              <a:t>ECG: Una de las herramientas más útiles en el diagnóstico de cardiopatías</a:t>
            </a:r>
            <a:endParaRPr lang="es-ES" altLang="es-ES" sz="1900" b="1"/>
          </a:p>
        </p:txBody>
      </p:sp>
      <p:sp>
        <p:nvSpPr>
          <p:cNvPr id="8195" name="Rectangle 4">
            <a:extLst>
              <a:ext uri="{FF2B5EF4-FFF2-40B4-BE49-F238E27FC236}">
                <a16:creationId xmlns:a16="http://schemas.microsoft.com/office/drawing/2014/main" id="{2E479D1F-9D56-8345-8B53-B6B1F75391EB}"/>
              </a:ext>
            </a:extLst>
          </p:cNvPr>
          <p:cNvSpPr>
            <a:spLocks noChangeArrowheads="1"/>
          </p:cNvSpPr>
          <p:nvPr/>
        </p:nvSpPr>
        <p:spPr bwMode="auto">
          <a:xfrm>
            <a:off x="1828800" y="4073526"/>
            <a:ext cx="838200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buClr>
                <a:schemeClr val="accent1"/>
              </a:buClr>
              <a:buFontTx/>
              <a:buChar char="•"/>
            </a:pPr>
            <a:r>
              <a:rPr lang="es-ES" altLang="es-ES" sz="1500" b="1">
                <a:latin typeface="Arial" panose="020B0604020202020204" pitchFamily="34" charset="0"/>
              </a:rPr>
              <a:t>El ECG es un test no invasivo, barato y rápido que recoge la actividad eléctrica generada por el corazón.</a:t>
            </a:r>
          </a:p>
          <a:p>
            <a:pPr eaLnBrk="1" hangingPunct="1">
              <a:spcBef>
                <a:spcPct val="60000"/>
              </a:spcBef>
              <a:buClr>
                <a:schemeClr val="accent1"/>
              </a:buClr>
              <a:buFontTx/>
              <a:buChar char="•"/>
            </a:pPr>
            <a:r>
              <a:rPr lang="es-ES" altLang="es-ES" sz="1500" b="1">
                <a:latin typeface="Arial" panose="020B0604020202020204" pitchFamily="34" charset="0"/>
              </a:rPr>
              <a:t>La actividad eléctrica se recoge a través de 10 electrodos de superficie en la piel del paciente colocados mediante ventosas o adhesivos.</a:t>
            </a:r>
          </a:p>
          <a:p>
            <a:pPr eaLnBrk="1" hangingPunct="1">
              <a:spcBef>
                <a:spcPct val="60000"/>
              </a:spcBef>
              <a:buClr>
                <a:schemeClr val="accent1"/>
              </a:buClr>
              <a:buFontTx/>
              <a:buChar char="•"/>
            </a:pPr>
            <a:r>
              <a:rPr lang="es-ES" altLang="es-ES" sz="1500" b="1">
                <a:latin typeface="Arial" panose="020B0604020202020204" pitchFamily="34" charset="0"/>
              </a:rPr>
              <a:t>La realización de un ECG dura menos de cinco minutos de forma estandarizada, y proporciona información valiosa sobre ritmo, frecuencia, crecimiento de cavidades, datos de isquemia, arritmias, efectos de tóxicos y disturbios electrolíticos.</a:t>
            </a:r>
          </a:p>
          <a:p>
            <a:pPr eaLnBrk="1" hangingPunct="1">
              <a:spcBef>
                <a:spcPct val="60000"/>
              </a:spcBef>
              <a:buClr>
                <a:schemeClr val="accent1"/>
              </a:buClr>
              <a:buFontTx/>
              <a:buChar char="•"/>
            </a:pPr>
            <a:r>
              <a:rPr lang="es-ES" altLang="es-ES" sz="1500" b="1">
                <a:latin typeface="Arial" panose="020B0604020202020204" pitchFamily="34" charset="0"/>
              </a:rPr>
              <a:t>Actualmente forma parte del conocimiento médico general.</a:t>
            </a:r>
            <a:endParaRPr lang="es-ES" altLang="es-ES" sz="1500"/>
          </a:p>
        </p:txBody>
      </p:sp>
      <p:pic>
        <p:nvPicPr>
          <p:cNvPr id="8196" name="Picture 5" descr="CADUCEUS">
            <a:extLst>
              <a:ext uri="{FF2B5EF4-FFF2-40B4-BE49-F238E27FC236}">
                <a16:creationId xmlns:a16="http://schemas.microsoft.com/office/drawing/2014/main" id="{B67E7095-53F4-9C43-9C44-067A2388C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49" r="23090"/>
          <a:stretch>
            <a:fillRect/>
          </a:stretch>
        </p:blipFill>
        <p:spPr bwMode="auto">
          <a:xfrm>
            <a:off x="1809750" y="46039"/>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12">
            <a:extLst>
              <a:ext uri="{FF2B5EF4-FFF2-40B4-BE49-F238E27FC236}">
                <a16:creationId xmlns:a16="http://schemas.microsoft.com/office/drawing/2014/main" id="{CE1984FE-0500-B84D-8F9C-D4A98ECE313D}"/>
              </a:ext>
            </a:extLst>
          </p:cNvPr>
          <p:cNvGrpSpPr>
            <a:grpSpLocks/>
          </p:cNvGrpSpPr>
          <p:nvPr/>
        </p:nvGrpSpPr>
        <p:grpSpPr bwMode="auto">
          <a:xfrm>
            <a:off x="3794126" y="101600"/>
            <a:ext cx="4333875" cy="3403600"/>
            <a:chOff x="1384" y="40"/>
            <a:chExt cx="2832" cy="2224"/>
          </a:xfrm>
        </p:grpSpPr>
        <p:sp>
          <p:nvSpPr>
            <p:cNvPr id="8198" name="Rectangle 11">
              <a:extLst>
                <a:ext uri="{FF2B5EF4-FFF2-40B4-BE49-F238E27FC236}">
                  <a16:creationId xmlns:a16="http://schemas.microsoft.com/office/drawing/2014/main" id="{59069268-93B2-3E4B-AE6A-0A6309387B59}"/>
                </a:ext>
              </a:extLst>
            </p:cNvPr>
            <p:cNvSpPr>
              <a:spLocks noChangeArrowheads="1"/>
            </p:cNvSpPr>
            <p:nvPr/>
          </p:nvSpPr>
          <p:spPr bwMode="auto">
            <a:xfrm>
              <a:off x="1384" y="40"/>
              <a:ext cx="2832" cy="2224"/>
            </a:xfrm>
            <a:prstGeom prst="rect">
              <a:avLst/>
            </a:prstGeom>
            <a:solidFill>
              <a:schemeClr val="tx1"/>
            </a:solidFill>
            <a:ln w="38100">
              <a:solidFill>
                <a:schemeClr val="accent2"/>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8199" name="Picture 9" descr="dibu ppt.jpg                                                   00003302N2                             C16D207E:">
              <a:extLst>
                <a:ext uri="{FF2B5EF4-FFF2-40B4-BE49-F238E27FC236}">
                  <a16:creationId xmlns:a16="http://schemas.microsoft.com/office/drawing/2014/main" id="{B79FBFC6-146A-F847-B690-B6A4BF7C1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 y="363"/>
              <a:ext cx="2713" cy="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a_ECG_machine">
              <a:extLst>
                <a:ext uri="{FF2B5EF4-FFF2-40B4-BE49-F238E27FC236}">
                  <a16:creationId xmlns:a16="http://schemas.microsoft.com/office/drawing/2014/main" id="{633958A6-97F3-2340-9D40-2E0ACF461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7778" b="74435"/>
            <a:stretch>
              <a:fillRect/>
            </a:stretch>
          </p:blipFill>
          <p:spPr bwMode="auto">
            <a:xfrm>
              <a:off x="1403" y="89"/>
              <a:ext cx="1504"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6">
              <a:extLst>
                <a:ext uri="{FF2B5EF4-FFF2-40B4-BE49-F238E27FC236}">
                  <a16:creationId xmlns:a16="http://schemas.microsoft.com/office/drawing/2014/main" id="{E7C73302-AB65-C249-88C7-516CE1C4BB62}"/>
                </a:ext>
              </a:extLst>
            </p:cNvPr>
            <p:cNvSpPr txBox="1">
              <a:spLocks noChangeArrowheads="1"/>
            </p:cNvSpPr>
            <p:nvPr/>
          </p:nvSpPr>
          <p:spPr bwMode="auto">
            <a:xfrm>
              <a:off x="3010" y="142"/>
              <a:ext cx="1058"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800" b="1" dirty="0">
                  <a:solidFill>
                    <a:schemeClr val="bg1"/>
                  </a:solidFill>
                  <a:latin typeface="Arial" panose="020B0604020202020204" pitchFamily="34" charset="0"/>
                </a:rPr>
                <a:t>Trazado ECG</a:t>
              </a:r>
            </a:p>
          </p:txBody>
        </p:sp>
        <p:sp>
          <p:nvSpPr>
            <p:cNvPr id="8202" name="Line 10">
              <a:extLst>
                <a:ext uri="{FF2B5EF4-FFF2-40B4-BE49-F238E27FC236}">
                  <a16:creationId xmlns:a16="http://schemas.microsoft.com/office/drawing/2014/main" id="{F2B19EAC-B580-3546-B808-9F23E7A7477B}"/>
                </a:ext>
              </a:extLst>
            </p:cNvPr>
            <p:cNvSpPr>
              <a:spLocks noChangeShapeType="1"/>
            </p:cNvSpPr>
            <p:nvPr/>
          </p:nvSpPr>
          <p:spPr bwMode="auto">
            <a:xfrm>
              <a:off x="2720" y="256"/>
              <a:ext cx="304" cy="0"/>
            </a:xfrm>
            <a:prstGeom prst="line">
              <a:avLst/>
            </a:prstGeom>
            <a:noFill/>
            <a:ln w="38100">
              <a:solidFill>
                <a:srgbClr val="0C0266"/>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spTree>
    <p:extLst>
      <p:ext uri="{BB962C8B-B14F-4D97-AF65-F5344CB8AC3E}">
        <p14:creationId xmlns:p14="http://schemas.microsoft.com/office/powerpoint/2010/main" val="369189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2">
            <a:extLst>
              <a:ext uri="{FF2B5EF4-FFF2-40B4-BE49-F238E27FC236}">
                <a16:creationId xmlns:a16="http://schemas.microsoft.com/office/drawing/2014/main" id="{95DF2E08-6741-F040-A16F-0F085F2FD45A}"/>
              </a:ext>
            </a:extLst>
          </p:cNvPr>
          <p:cNvSpPr txBox="1">
            <a:spLocks noChangeArrowheads="1"/>
          </p:cNvSpPr>
          <p:nvPr/>
        </p:nvSpPr>
        <p:spPr bwMode="auto">
          <a:xfrm>
            <a:off x="2046288" y="169863"/>
            <a:ext cx="86217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3600" b="1">
                <a:solidFill>
                  <a:schemeClr val="tx2"/>
                </a:solidFill>
                <a:latin typeface="Arial" panose="020B0604020202020204" pitchFamily="34" charset="0"/>
              </a:rPr>
              <a:t>ECG en el atleta</a:t>
            </a:r>
            <a:endParaRPr lang="es-ES" altLang="es-ES" sz="3600">
              <a:solidFill>
                <a:schemeClr val="tx2"/>
              </a:solidFill>
            </a:endParaRPr>
          </a:p>
        </p:txBody>
      </p:sp>
      <p:pic>
        <p:nvPicPr>
          <p:cNvPr id="68611" name="Picture 3" descr="img177">
            <a:extLst>
              <a:ext uri="{FF2B5EF4-FFF2-40B4-BE49-F238E27FC236}">
                <a16:creationId xmlns:a16="http://schemas.microsoft.com/office/drawing/2014/main" id="{22EBF74A-93BE-4D4B-8446-408D119E2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026" y="1258888"/>
            <a:ext cx="4411663"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4" name="Oval 4">
            <a:extLst>
              <a:ext uri="{FF2B5EF4-FFF2-40B4-BE49-F238E27FC236}">
                <a16:creationId xmlns:a16="http://schemas.microsoft.com/office/drawing/2014/main" id="{50629196-429D-8646-AB51-84106973B191}"/>
              </a:ext>
            </a:extLst>
          </p:cNvPr>
          <p:cNvSpPr>
            <a:spLocks noChangeArrowheads="1"/>
          </p:cNvSpPr>
          <p:nvPr/>
        </p:nvSpPr>
        <p:spPr bwMode="auto">
          <a:xfrm>
            <a:off x="7750176" y="5834064"/>
            <a:ext cx="333375" cy="261937"/>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506885" name="Oval 5">
            <a:extLst>
              <a:ext uri="{FF2B5EF4-FFF2-40B4-BE49-F238E27FC236}">
                <a16:creationId xmlns:a16="http://schemas.microsoft.com/office/drawing/2014/main" id="{14719244-F79F-FF42-84E0-F2BCA72EE239}"/>
              </a:ext>
            </a:extLst>
          </p:cNvPr>
          <p:cNvSpPr>
            <a:spLocks noChangeArrowheads="1"/>
          </p:cNvSpPr>
          <p:nvPr/>
        </p:nvSpPr>
        <p:spPr bwMode="auto">
          <a:xfrm>
            <a:off x="7416801" y="3279775"/>
            <a:ext cx="333375" cy="1074738"/>
          </a:xfrm>
          <a:prstGeom prst="ellipse">
            <a:avLst/>
          </a:prstGeom>
          <a:noFill/>
          <a:ln w="952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Tree>
    <p:extLst>
      <p:ext uri="{BB962C8B-B14F-4D97-AF65-F5344CB8AC3E}">
        <p14:creationId xmlns:p14="http://schemas.microsoft.com/office/powerpoint/2010/main" val="1202860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688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0688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506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2" grpId="0" autoUpdateAnimBg="0"/>
      <p:bldP spid="506884" grpId="0" animBg="1"/>
      <p:bldP spid="5068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8E15CE2-29C0-3F46-862E-9B8485E36F56}"/>
              </a:ext>
            </a:extLst>
          </p:cNvPr>
          <p:cNvSpPr>
            <a:spLocks noGrp="1" noChangeArrowheads="1"/>
          </p:cNvSpPr>
          <p:nvPr>
            <p:ph type="ctrTitle"/>
          </p:nvPr>
        </p:nvSpPr>
        <p:spPr>
          <a:xfrm>
            <a:off x="2346325" y="420689"/>
            <a:ext cx="7704138" cy="2117725"/>
          </a:xfrm>
        </p:spPr>
        <p:txBody>
          <a:bodyPr/>
          <a:lstStyle/>
          <a:p>
            <a:pPr algn="ctr" eaLnBrk="1" hangingPunct="1"/>
            <a:r>
              <a:rPr lang="es-ES" altLang="es-ES"/>
              <a:t>Imágenes sencillas </a:t>
            </a:r>
            <a:br>
              <a:rPr lang="es-ES" altLang="es-ES"/>
            </a:br>
            <a:r>
              <a:rPr lang="es-ES" altLang="es-ES"/>
              <a:t>en el ECG </a:t>
            </a:r>
            <a:br>
              <a:rPr lang="es-ES" altLang="es-ES"/>
            </a:br>
            <a:r>
              <a:rPr lang="es-ES" altLang="es-ES"/>
              <a:t>de fácil reconocimiento </a:t>
            </a:r>
            <a:endParaRPr lang="es-ES_tradnl" altLang="es-ES">
              <a:solidFill>
                <a:schemeClr val="tx1"/>
              </a:solidFill>
            </a:endParaRPr>
          </a:p>
        </p:txBody>
      </p:sp>
      <p:sp>
        <p:nvSpPr>
          <p:cNvPr id="69635" name="Rectangle 3">
            <a:extLst>
              <a:ext uri="{FF2B5EF4-FFF2-40B4-BE49-F238E27FC236}">
                <a16:creationId xmlns:a16="http://schemas.microsoft.com/office/drawing/2014/main" id="{9EE13D39-7589-1C47-B101-0D9FB99B450C}"/>
              </a:ext>
            </a:extLst>
          </p:cNvPr>
          <p:cNvSpPr>
            <a:spLocks noGrp="1" noChangeArrowheads="1"/>
          </p:cNvSpPr>
          <p:nvPr>
            <p:ph type="subTitle" idx="1"/>
          </p:nvPr>
        </p:nvSpPr>
        <p:spPr>
          <a:xfrm>
            <a:off x="1828800" y="3076575"/>
            <a:ext cx="8597900" cy="2528888"/>
          </a:xfrm>
        </p:spPr>
        <p:txBody>
          <a:bodyPr/>
          <a:lstStyle/>
          <a:p>
            <a:pPr eaLnBrk="1" hangingPunct="1">
              <a:lnSpc>
                <a:spcPct val="130000"/>
              </a:lnSpc>
            </a:pPr>
            <a:r>
              <a:rPr lang="sv-SE" altLang="es-ES"/>
              <a:t>BCRI · HTA · Angina · IAM · BRD · HARI ·</a:t>
            </a:r>
          </a:p>
          <a:p>
            <a:pPr eaLnBrk="1" hangingPunct="1">
              <a:lnSpc>
                <a:spcPct val="130000"/>
              </a:lnSpc>
            </a:pPr>
            <a:r>
              <a:rPr lang="sv-SE" altLang="es-ES"/>
              <a:t> · </a:t>
            </a:r>
            <a:r>
              <a:rPr lang="pt-BR" altLang="es-ES"/>
              <a:t>Bloqueos AV · Intoxicación digitálica · </a:t>
            </a:r>
          </a:p>
          <a:p>
            <a:pPr eaLnBrk="1" hangingPunct="1">
              <a:lnSpc>
                <a:spcPct val="130000"/>
              </a:lnSpc>
            </a:pPr>
            <a:r>
              <a:rPr lang="pt-BR" altLang="es-ES"/>
              <a:t>Taquicardia ventricular · Fibrilación auricular · </a:t>
            </a:r>
          </a:p>
          <a:p>
            <a:pPr eaLnBrk="1" hangingPunct="1">
              <a:lnSpc>
                <a:spcPct val="130000"/>
              </a:lnSpc>
            </a:pPr>
            <a:r>
              <a:rPr lang="pt-BR" altLang="es-ES"/>
              <a:t>Flutter auricular · Crecimiento auricular · </a:t>
            </a:r>
          </a:p>
          <a:p>
            <a:pPr eaLnBrk="1" hangingPunct="1">
              <a:lnSpc>
                <a:spcPct val="130000"/>
              </a:lnSpc>
            </a:pPr>
            <a:r>
              <a:rPr lang="pt-BR" altLang="es-ES"/>
              <a:t>· Extrasistolia ventricular ·</a:t>
            </a:r>
            <a:endParaRPr lang="es-ES_tradnl" altLang="es-ES"/>
          </a:p>
        </p:txBody>
      </p:sp>
    </p:spTree>
    <p:extLst>
      <p:ext uri="{BB962C8B-B14F-4D97-AF65-F5344CB8AC3E}">
        <p14:creationId xmlns:p14="http://schemas.microsoft.com/office/powerpoint/2010/main" val="68694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C6DFF37-6FA7-8E4D-AF6C-C0B831CB91EC}"/>
              </a:ext>
            </a:extLst>
          </p:cNvPr>
          <p:cNvGrpSpPr>
            <a:grpSpLocks/>
          </p:cNvGrpSpPr>
          <p:nvPr/>
        </p:nvGrpSpPr>
        <p:grpSpPr bwMode="auto">
          <a:xfrm>
            <a:off x="1741488" y="284163"/>
            <a:ext cx="455612" cy="519112"/>
            <a:chOff x="147" y="156"/>
            <a:chExt cx="287" cy="327"/>
          </a:xfrm>
        </p:grpSpPr>
        <p:sp>
          <p:nvSpPr>
            <p:cNvPr id="70679" name="Rectangle 4">
              <a:extLst>
                <a:ext uri="{FF2B5EF4-FFF2-40B4-BE49-F238E27FC236}">
                  <a16:creationId xmlns:a16="http://schemas.microsoft.com/office/drawing/2014/main" id="{88060589-E505-114E-B045-36BD2F9CF928}"/>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0680" name="Text Box 5">
              <a:extLst>
                <a:ext uri="{FF2B5EF4-FFF2-40B4-BE49-F238E27FC236}">
                  <a16:creationId xmlns:a16="http://schemas.microsoft.com/office/drawing/2014/main" id="{2A7F4F62-C73A-3F47-8029-3D82D9D909A9}"/>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a:t>
              </a:r>
              <a:endParaRPr lang="es-ES_tradnl" altLang="es-ES" sz="2800" b="1">
                <a:latin typeface="Arial" panose="020B0604020202020204" pitchFamily="34" charset="0"/>
              </a:endParaRPr>
            </a:p>
          </p:txBody>
        </p:sp>
      </p:grpSp>
      <p:sp>
        <p:nvSpPr>
          <p:cNvPr id="242698" name="Rectangle 10">
            <a:extLst>
              <a:ext uri="{FF2B5EF4-FFF2-40B4-BE49-F238E27FC236}">
                <a16:creationId xmlns:a16="http://schemas.microsoft.com/office/drawing/2014/main" id="{E4E83899-50D9-8349-A5DE-E20946C6586E}"/>
              </a:ext>
            </a:extLst>
          </p:cNvPr>
          <p:cNvSpPr>
            <a:spLocks noChangeArrowheads="1"/>
          </p:cNvSpPr>
          <p:nvPr/>
        </p:nvSpPr>
        <p:spPr bwMode="auto">
          <a:xfrm>
            <a:off x="2292350" y="147638"/>
            <a:ext cx="8370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4000" b="1">
                <a:solidFill>
                  <a:schemeClr val="tx2"/>
                </a:solidFill>
                <a:latin typeface="Arial" panose="020B0604020202020204" pitchFamily="34" charset="0"/>
              </a:rPr>
              <a:t>Bloqueo de rama izquierda (BRI)</a:t>
            </a:r>
            <a:endParaRPr lang="es-ES_tradnl" altLang="es-ES" sz="4400" b="1">
              <a:solidFill>
                <a:schemeClr val="tx2"/>
              </a:solidFill>
              <a:latin typeface="Arial" panose="020B0604020202020204" pitchFamily="34" charset="0"/>
            </a:endParaRPr>
          </a:p>
        </p:txBody>
      </p:sp>
      <p:grpSp>
        <p:nvGrpSpPr>
          <p:cNvPr id="70660" name="Group 19">
            <a:extLst>
              <a:ext uri="{FF2B5EF4-FFF2-40B4-BE49-F238E27FC236}">
                <a16:creationId xmlns:a16="http://schemas.microsoft.com/office/drawing/2014/main" id="{F2D74F18-A3B3-A24C-ABD8-7F7ED2D2CB32}"/>
              </a:ext>
            </a:extLst>
          </p:cNvPr>
          <p:cNvGrpSpPr>
            <a:grpSpLocks/>
          </p:cNvGrpSpPr>
          <p:nvPr/>
        </p:nvGrpSpPr>
        <p:grpSpPr bwMode="auto">
          <a:xfrm>
            <a:off x="1774825" y="1211263"/>
            <a:ext cx="5519738" cy="3765550"/>
            <a:chOff x="683" y="990"/>
            <a:chExt cx="4481" cy="3057"/>
          </a:xfrm>
        </p:grpSpPr>
        <p:pic>
          <p:nvPicPr>
            <p:cNvPr id="70676" name="Picture 12">
              <a:extLst>
                <a:ext uri="{FF2B5EF4-FFF2-40B4-BE49-F238E27FC236}">
                  <a16:creationId xmlns:a16="http://schemas.microsoft.com/office/drawing/2014/main" id="{2A0BAD33-9ED7-C141-A7FA-73BD3D79B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 y="990"/>
              <a:ext cx="4481" cy="305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0677" name="Rectangle 17">
              <a:extLst>
                <a:ext uri="{FF2B5EF4-FFF2-40B4-BE49-F238E27FC236}">
                  <a16:creationId xmlns:a16="http://schemas.microsoft.com/office/drawing/2014/main" id="{E6E24EC4-452E-B944-9E42-3C8F4CFF713A}"/>
                </a:ext>
              </a:extLst>
            </p:cNvPr>
            <p:cNvSpPr>
              <a:spLocks noChangeArrowheads="1"/>
            </p:cNvSpPr>
            <p:nvPr/>
          </p:nvSpPr>
          <p:spPr bwMode="auto">
            <a:xfrm>
              <a:off x="778" y="2216"/>
              <a:ext cx="351"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600" b="1">
                  <a:solidFill>
                    <a:schemeClr val="tx2"/>
                  </a:solidFill>
                  <a:latin typeface="Arial" panose="020B0604020202020204" pitchFamily="34" charset="0"/>
                </a:rPr>
                <a:t>V1</a:t>
              </a:r>
              <a:endParaRPr lang="es-ES_tradnl" altLang="es-ES" sz="1600" b="1">
                <a:solidFill>
                  <a:schemeClr val="tx2"/>
                </a:solidFill>
                <a:latin typeface="Arial" panose="020B0604020202020204" pitchFamily="34" charset="0"/>
              </a:endParaRPr>
            </a:p>
          </p:txBody>
        </p:sp>
        <p:sp>
          <p:nvSpPr>
            <p:cNvPr id="70678" name="Rectangle 18">
              <a:extLst>
                <a:ext uri="{FF2B5EF4-FFF2-40B4-BE49-F238E27FC236}">
                  <a16:creationId xmlns:a16="http://schemas.microsoft.com/office/drawing/2014/main" id="{AC64B294-5C69-DA49-9DED-1B7B65D52A56}"/>
                </a:ext>
              </a:extLst>
            </p:cNvPr>
            <p:cNvSpPr>
              <a:spLocks noChangeArrowheads="1"/>
            </p:cNvSpPr>
            <p:nvPr/>
          </p:nvSpPr>
          <p:spPr bwMode="auto">
            <a:xfrm>
              <a:off x="2858" y="2216"/>
              <a:ext cx="351"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600" b="1">
                  <a:solidFill>
                    <a:schemeClr val="tx2"/>
                  </a:solidFill>
                  <a:latin typeface="Arial" panose="020B0604020202020204" pitchFamily="34" charset="0"/>
                </a:rPr>
                <a:t>V6</a:t>
              </a:r>
              <a:endParaRPr lang="es-ES_tradnl" altLang="es-ES" sz="1600" b="1">
                <a:solidFill>
                  <a:schemeClr val="tx2"/>
                </a:solidFill>
                <a:latin typeface="Arial" panose="020B0604020202020204" pitchFamily="34" charset="0"/>
              </a:endParaRPr>
            </a:p>
          </p:txBody>
        </p:sp>
      </p:grpSp>
      <p:grpSp>
        <p:nvGrpSpPr>
          <p:cNvPr id="70661" name="Group 61">
            <a:extLst>
              <a:ext uri="{FF2B5EF4-FFF2-40B4-BE49-F238E27FC236}">
                <a16:creationId xmlns:a16="http://schemas.microsoft.com/office/drawing/2014/main" id="{1F8BF7A6-C7EC-724E-86D3-2852BEAC47AE}"/>
              </a:ext>
            </a:extLst>
          </p:cNvPr>
          <p:cNvGrpSpPr>
            <a:grpSpLocks/>
          </p:cNvGrpSpPr>
          <p:nvPr/>
        </p:nvGrpSpPr>
        <p:grpSpPr bwMode="auto">
          <a:xfrm>
            <a:off x="4054475" y="3767139"/>
            <a:ext cx="6491288" cy="2960687"/>
            <a:chOff x="1554" y="2328"/>
            <a:chExt cx="4089" cy="1865"/>
          </a:xfrm>
        </p:grpSpPr>
        <p:pic>
          <p:nvPicPr>
            <p:cNvPr id="70662" name="Picture 59" descr="a.jpg                                                          00000013Nuria 1                        B88EA57D:">
              <a:extLst>
                <a:ext uri="{FF2B5EF4-FFF2-40B4-BE49-F238E27FC236}">
                  <a16:creationId xmlns:a16="http://schemas.microsoft.com/office/drawing/2014/main" id="{BAE21C5D-6A50-D14F-A569-68E51C16D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 y="2328"/>
              <a:ext cx="4088" cy="186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0663" name="Group 41">
              <a:extLst>
                <a:ext uri="{FF2B5EF4-FFF2-40B4-BE49-F238E27FC236}">
                  <a16:creationId xmlns:a16="http://schemas.microsoft.com/office/drawing/2014/main" id="{A5F9C712-C4DF-D542-AC8D-11101F5DAB19}"/>
                </a:ext>
              </a:extLst>
            </p:cNvPr>
            <p:cNvGrpSpPr>
              <a:grpSpLocks/>
            </p:cNvGrpSpPr>
            <p:nvPr/>
          </p:nvGrpSpPr>
          <p:grpSpPr bwMode="auto">
            <a:xfrm>
              <a:off x="1554" y="2782"/>
              <a:ext cx="3246" cy="861"/>
              <a:chOff x="536" y="2145"/>
              <a:chExt cx="3977" cy="1363"/>
            </a:xfrm>
          </p:grpSpPr>
          <p:sp>
            <p:nvSpPr>
              <p:cNvPr id="70664" name="Text Box 42">
                <a:extLst>
                  <a:ext uri="{FF2B5EF4-FFF2-40B4-BE49-F238E27FC236}">
                    <a16:creationId xmlns:a16="http://schemas.microsoft.com/office/drawing/2014/main" id="{E1E83172-517E-E940-929E-47AF59EF3C74}"/>
                  </a:ext>
                </a:extLst>
              </p:cNvPr>
              <p:cNvSpPr txBox="1">
                <a:spLocks noChangeArrowheads="1"/>
              </p:cNvSpPr>
              <p:nvPr/>
            </p:nvSpPr>
            <p:spPr bwMode="auto">
              <a:xfrm>
                <a:off x="560" y="2145"/>
                <a:ext cx="16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70665" name="Text Box 43">
                <a:extLst>
                  <a:ext uri="{FF2B5EF4-FFF2-40B4-BE49-F238E27FC236}">
                    <a16:creationId xmlns:a16="http://schemas.microsoft.com/office/drawing/2014/main" id="{B2A9DEA5-8273-1441-A2C4-E8A9170FD448}"/>
                  </a:ext>
                </a:extLst>
              </p:cNvPr>
              <p:cNvSpPr txBox="1">
                <a:spLocks noChangeArrowheads="1"/>
              </p:cNvSpPr>
              <p:nvPr/>
            </p:nvSpPr>
            <p:spPr bwMode="auto">
              <a:xfrm>
                <a:off x="543" y="2870"/>
                <a:ext cx="18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70666" name="Text Box 44">
                <a:extLst>
                  <a:ext uri="{FF2B5EF4-FFF2-40B4-BE49-F238E27FC236}">
                    <a16:creationId xmlns:a16="http://schemas.microsoft.com/office/drawing/2014/main" id="{B74D81CA-0F90-A64D-AD63-BEC6BCA158A0}"/>
                  </a:ext>
                </a:extLst>
              </p:cNvPr>
              <p:cNvSpPr txBox="1">
                <a:spLocks noChangeArrowheads="1"/>
              </p:cNvSpPr>
              <p:nvPr/>
            </p:nvSpPr>
            <p:spPr bwMode="auto">
              <a:xfrm>
                <a:off x="536" y="3288"/>
                <a:ext cx="20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70667" name="Text Box 45">
                <a:extLst>
                  <a:ext uri="{FF2B5EF4-FFF2-40B4-BE49-F238E27FC236}">
                    <a16:creationId xmlns:a16="http://schemas.microsoft.com/office/drawing/2014/main" id="{BD83B46B-C511-E346-AB08-A646552C3D52}"/>
                  </a:ext>
                </a:extLst>
              </p:cNvPr>
              <p:cNvSpPr txBox="1">
                <a:spLocks noChangeArrowheads="1"/>
              </p:cNvSpPr>
              <p:nvPr/>
            </p:nvSpPr>
            <p:spPr bwMode="auto">
              <a:xfrm>
                <a:off x="1832" y="2159"/>
                <a:ext cx="27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70668" name="Text Box 46">
                <a:extLst>
                  <a:ext uri="{FF2B5EF4-FFF2-40B4-BE49-F238E27FC236}">
                    <a16:creationId xmlns:a16="http://schemas.microsoft.com/office/drawing/2014/main" id="{4AD041BA-9FAE-9848-9AC7-8D55E49445D6}"/>
                  </a:ext>
                </a:extLst>
              </p:cNvPr>
              <p:cNvSpPr txBox="1">
                <a:spLocks noChangeArrowheads="1"/>
              </p:cNvSpPr>
              <p:nvPr/>
            </p:nvSpPr>
            <p:spPr bwMode="auto">
              <a:xfrm>
                <a:off x="1794" y="2884"/>
                <a:ext cx="26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70669" name="Text Box 47">
                <a:extLst>
                  <a:ext uri="{FF2B5EF4-FFF2-40B4-BE49-F238E27FC236}">
                    <a16:creationId xmlns:a16="http://schemas.microsoft.com/office/drawing/2014/main" id="{07EE0A26-6D6F-E64B-8C75-F02A23379081}"/>
                  </a:ext>
                </a:extLst>
              </p:cNvPr>
              <p:cNvSpPr txBox="1">
                <a:spLocks noChangeArrowheads="1"/>
              </p:cNvSpPr>
              <p:nvPr/>
            </p:nvSpPr>
            <p:spPr bwMode="auto">
              <a:xfrm>
                <a:off x="1808" y="3302"/>
                <a:ext cx="26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70670" name="Text Box 48">
                <a:extLst>
                  <a:ext uri="{FF2B5EF4-FFF2-40B4-BE49-F238E27FC236}">
                    <a16:creationId xmlns:a16="http://schemas.microsoft.com/office/drawing/2014/main" id="{8D36CC62-2093-3243-BD26-BF959F311BCA}"/>
                  </a:ext>
                </a:extLst>
              </p:cNvPr>
              <p:cNvSpPr txBox="1">
                <a:spLocks noChangeArrowheads="1"/>
              </p:cNvSpPr>
              <p:nvPr/>
            </p:nvSpPr>
            <p:spPr bwMode="auto">
              <a:xfrm>
                <a:off x="3038" y="2159"/>
                <a:ext cx="22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70671" name="Text Box 49">
                <a:extLst>
                  <a:ext uri="{FF2B5EF4-FFF2-40B4-BE49-F238E27FC236}">
                    <a16:creationId xmlns:a16="http://schemas.microsoft.com/office/drawing/2014/main" id="{795BE5AC-F726-6E46-8442-1A9C77F50876}"/>
                  </a:ext>
                </a:extLst>
              </p:cNvPr>
              <p:cNvSpPr txBox="1">
                <a:spLocks noChangeArrowheads="1"/>
              </p:cNvSpPr>
              <p:nvPr/>
            </p:nvSpPr>
            <p:spPr bwMode="auto">
              <a:xfrm>
                <a:off x="3019" y="2884"/>
                <a:ext cx="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70672" name="Text Box 50">
                <a:extLst>
                  <a:ext uri="{FF2B5EF4-FFF2-40B4-BE49-F238E27FC236}">
                    <a16:creationId xmlns:a16="http://schemas.microsoft.com/office/drawing/2014/main" id="{2CEDAC06-9731-9E44-8930-3406DE81E978}"/>
                  </a:ext>
                </a:extLst>
              </p:cNvPr>
              <p:cNvSpPr txBox="1">
                <a:spLocks noChangeArrowheads="1"/>
              </p:cNvSpPr>
              <p:nvPr/>
            </p:nvSpPr>
            <p:spPr bwMode="auto">
              <a:xfrm>
                <a:off x="3030" y="3302"/>
                <a:ext cx="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70673" name="Text Box 51">
                <a:extLst>
                  <a:ext uri="{FF2B5EF4-FFF2-40B4-BE49-F238E27FC236}">
                    <a16:creationId xmlns:a16="http://schemas.microsoft.com/office/drawing/2014/main" id="{15F9437D-E13E-1C4B-B7FB-93AC41CF9781}"/>
                  </a:ext>
                </a:extLst>
              </p:cNvPr>
              <p:cNvSpPr txBox="1">
                <a:spLocks noChangeArrowheads="1"/>
              </p:cNvSpPr>
              <p:nvPr/>
            </p:nvSpPr>
            <p:spPr bwMode="auto">
              <a:xfrm>
                <a:off x="4287" y="2167"/>
                <a:ext cx="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70674" name="Text Box 52">
                <a:extLst>
                  <a:ext uri="{FF2B5EF4-FFF2-40B4-BE49-F238E27FC236}">
                    <a16:creationId xmlns:a16="http://schemas.microsoft.com/office/drawing/2014/main" id="{C6083B6E-1B37-7B49-9425-5EAD2108D9D7}"/>
                  </a:ext>
                </a:extLst>
              </p:cNvPr>
              <p:cNvSpPr txBox="1">
                <a:spLocks noChangeArrowheads="1"/>
              </p:cNvSpPr>
              <p:nvPr/>
            </p:nvSpPr>
            <p:spPr bwMode="auto">
              <a:xfrm>
                <a:off x="4267" y="2892"/>
                <a:ext cx="22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70675" name="Text Box 53">
                <a:extLst>
                  <a:ext uri="{FF2B5EF4-FFF2-40B4-BE49-F238E27FC236}">
                    <a16:creationId xmlns:a16="http://schemas.microsoft.com/office/drawing/2014/main" id="{ADF9CCDA-FC4F-4848-9484-F4F9CD288431}"/>
                  </a:ext>
                </a:extLst>
              </p:cNvPr>
              <p:cNvSpPr txBox="1">
                <a:spLocks noChangeArrowheads="1"/>
              </p:cNvSpPr>
              <p:nvPr/>
            </p:nvSpPr>
            <p:spPr bwMode="auto">
              <a:xfrm>
                <a:off x="4279" y="3310"/>
                <a:ext cx="22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2823933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2698"/>
                                        </p:tgtEl>
                                        <p:attrNameLst>
                                          <p:attrName>style.visibility</p:attrName>
                                        </p:attrNameLst>
                                      </p:cBhvr>
                                      <p:to>
                                        <p:strVal val="visible"/>
                                      </p:to>
                                    </p:set>
                                    <p:anim calcmode="lin" valueType="num">
                                      <p:cBhvr>
                                        <p:cTn id="13" dur="500" fill="hold"/>
                                        <p:tgtEl>
                                          <p:spTgt spid="242698"/>
                                        </p:tgtEl>
                                        <p:attrNameLst>
                                          <p:attrName>ppt_w</p:attrName>
                                        </p:attrNameLst>
                                      </p:cBhvr>
                                      <p:tavLst>
                                        <p:tav tm="0">
                                          <p:val>
                                            <p:fltVal val="0"/>
                                          </p:val>
                                        </p:tav>
                                        <p:tav tm="100000">
                                          <p:val>
                                            <p:strVal val="#ppt_w"/>
                                          </p:val>
                                        </p:tav>
                                      </p:tavLst>
                                    </p:anim>
                                    <p:anim calcmode="lin" valueType="num">
                                      <p:cBhvr>
                                        <p:cTn id="14" dur="500" fill="hold"/>
                                        <p:tgtEl>
                                          <p:spTgt spid="2426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a:extLst>
              <a:ext uri="{FF2B5EF4-FFF2-40B4-BE49-F238E27FC236}">
                <a16:creationId xmlns:a16="http://schemas.microsoft.com/office/drawing/2014/main" id="{04C117CD-32F1-A549-99CB-5DDCDF88F6AF}"/>
              </a:ext>
            </a:extLst>
          </p:cNvPr>
          <p:cNvGrpSpPr>
            <a:grpSpLocks/>
          </p:cNvGrpSpPr>
          <p:nvPr/>
        </p:nvGrpSpPr>
        <p:grpSpPr bwMode="auto">
          <a:xfrm>
            <a:off x="1741488" y="284163"/>
            <a:ext cx="455612" cy="519112"/>
            <a:chOff x="147" y="156"/>
            <a:chExt cx="287" cy="327"/>
          </a:xfrm>
        </p:grpSpPr>
        <p:sp>
          <p:nvSpPr>
            <p:cNvPr id="71688" name="Rectangle 3">
              <a:extLst>
                <a:ext uri="{FF2B5EF4-FFF2-40B4-BE49-F238E27FC236}">
                  <a16:creationId xmlns:a16="http://schemas.microsoft.com/office/drawing/2014/main" id="{4815DE0C-B9C4-D24B-A743-BB5CFD2B9215}"/>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1689" name="Text Box 4">
              <a:extLst>
                <a:ext uri="{FF2B5EF4-FFF2-40B4-BE49-F238E27FC236}">
                  <a16:creationId xmlns:a16="http://schemas.microsoft.com/office/drawing/2014/main" id="{F4C0A8D4-057E-B040-AE3F-4DCF46C602DB}"/>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a:t>
              </a:r>
              <a:endParaRPr lang="es-ES_tradnl" altLang="es-ES" sz="2800" b="1">
                <a:latin typeface="Arial" panose="020B0604020202020204" pitchFamily="34" charset="0"/>
              </a:endParaRPr>
            </a:p>
          </p:txBody>
        </p:sp>
      </p:grpSp>
      <p:sp>
        <p:nvSpPr>
          <p:cNvPr id="71683" name="Rectangle 5">
            <a:extLst>
              <a:ext uri="{FF2B5EF4-FFF2-40B4-BE49-F238E27FC236}">
                <a16:creationId xmlns:a16="http://schemas.microsoft.com/office/drawing/2014/main" id="{3FB1F2C3-BABA-E243-BC0C-24A0D6B9EF50}"/>
              </a:ext>
            </a:extLst>
          </p:cNvPr>
          <p:cNvSpPr>
            <a:spLocks noChangeArrowheads="1"/>
          </p:cNvSpPr>
          <p:nvPr/>
        </p:nvSpPr>
        <p:spPr bwMode="auto">
          <a:xfrm>
            <a:off x="2292350" y="147638"/>
            <a:ext cx="8370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4000" b="1">
                <a:solidFill>
                  <a:schemeClr val="tx2"/>
                </a:solidFill>
                <a:latin typeface="Arial" panose="020B0604020202020204" pitchFamily="34" charset="0"/>
              </a:rPr>
              <a:t>Bloqueo de rama izquierda (BRI)</a:t>
            </a:r>
            <a:endParaRPr lang="es-ES_tradnl" altLang="es-ES" sz="4400" b="1">
              <a:solidFill>
                <a:schemeClr val="tx2"/>
              </a:solidFill>
              <a:latin typeface="Arial" panose="020B0604020202020204" pitchFamily="34" charset="0"/>
            </a:endParaRPr>
          </a:p>
        </p:txBody>
      </p:sp>
      <p:pic>
        <p:nvPicPr>
          <p:cNvPr id="71684" name="Picture 6" descr="img174">
            <a:extLst>
              <a:ext uri="{FF2B5EF4-FFF2-40B4-BE49-F238E27FC236}">
                <a16:creationId xmlns:a16="http://schemas.microsoft.com/office/drawing/2014/main" id="{07A385BC-472B-F046-91F9-AFEFE36A2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525589"/>
            <a:ext cx="40259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descr="img167">
            <a:extLst>
              <a:ext uri="{FF2B5EF4-FFF2-40B4-BE49-F238E27FC236}">
                <a16:creationId xmlns:a16="http://schemas.microsoft.com/office/drawing/2014/main" id="{B36E6855-A585-9E45-A739-23E852ACDC4F}"/>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326189" y="1514476"/>
            <a:ext cx="39766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6" name="Picture 8" descr="img185">
            <a:extLst>
              <a:ext uri="{FF2B5EF4-FFF2-40B4-BE49-F238E27FC236}">
                <a16:creationId xmlns:a16="http://schemas.microsoft.com/office/drawing/2014/main" id="{EB4D1F72-E4CB-2F42-A4E4-FD36243A76C2}"/>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365875" y="1511300"/>
            <a:ext cx="38989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7" name="Picture 9" descr="img186">
            <a:extLst>
              <a:ext uri="{FF2B5EF4-FFF2-40B4-BE49-F238E27FC236}">
                <a16:creationId xmlns:a16="http://schemas.microsoft.com/office/drawing/2014/main" id="{B4ABF49C-3F6C-C04E-BCFD-863BB44F0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225" y="1498601"/>
            <a:ext cx="39433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123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089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8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11520BF1-1A1E-8641-A540-8ECE1CBD6F0F}"/>
              </a:ext>
            </a:extLst>
          </p:cNvPr>
          <p:cNvSpPr>
            <a:spLocks noGrp="1" noChangeArrowheads="1"/>
          </p:cNvSpPr>
          <p:nvPr>
            <p:ph type="title"/>
          </p:nvPr>
        </p:nvSpPr>
        <p:spPr>
          <a:xfrm>
            <a:off x="2297114" y="147638"/>
            <a:ext cx="8370887" cy="762000"/>
          </a:xfrm>
        </p:spPr>
        <p:txBody>
          <a:bodyPr/>
          <a:lstStyle/>
          <a:p>
            <a:pPr eaLnBrk="1" hangingPunct="1"/>
            <a:r>
              <a:rPr lang="es-ES_tradnl" altLang="es-ES" sz="4000"/>
              <a:t>Bloqueo de rama derecha (BRD)</a:t>
            </a:r>
            <a:endParaRPr lang="es-ES_tradnl" altLang="es-ES"/>
          </a:p>
        </p:txBody>
      </p:sp>
      <p:grpSp>
        <p:nvGrpSpPr>
          <p:cNvPr id="72707" name="Group 3">
            <a:extLst>
              <a:ext uri="{FF2B5EF4-FFF2-40B4-BE49-F238E27FC236}">
                <a16:creationId xmlns:a16="http://schemas.microsoft.com/office/drawing/2014/main" id="{32939597-2D84-0A45-8474-73355F375231}"/>
              </a:ext>
            </a:extLst>
          </p:cNvPr>
          <p:cNvGrpSpPr>
            <a:grpSpLocks/>
          </p:cNvGrpSpPr>
          <p:nvPr/>
        </p:nvGrpSpPr>
        <p:grpSpPr bwMode="auto">
          <a:xfrm>
            <a:off x="1741488" y="284163"/>
            <a:ext cx="455612" cy="519112"/>
            <a:chOff x="147" y="156"/>
            <a:chExt cx="287" cy="327"/>
          </a:xfrm>
        </p:grpSpPr>
        <p:sp>
          <p:nvSpPr>
            <p:cNvPr id="72727" name="Rectangle 4">
              <a:extLst>
                <a:ext uri="{FF2B5EF4-FFF2-40B4-BE49-F238E27FC236}">
                  <a16:creationId xmlns:a16="http://schemas.microsoft.com/office/drawing/2014/main" id="{75C6F173-2E93-0840-BC0F-5AAF1DCEE171}"/>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2728" name="Text Box 5">
              <a:extLst>
                <a:ext uri="{FF2B5EF4-FFF2-40B4-BE49-F238E27FC236}">
                  <a16:creationId xmlns:a16="http://schemas.microsoft.com/office/drawing/2014/main" id="{1BB76F16-2B68-DE49-932C-6204843E7F3F}"/>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2</a:t>
              </a:r>
              <a:endParaRPr lang="es-ES_tradnl" altLang="es-ES" sz="2800" b="1">
                <a:latin typeface="Arial" panose="020B0604020202020204" pitchFamily="34" charset="0"/>
              </a:endParaRPr>
            </a:p>
          </p:txBody>
        </p:sp>
      </p:grpSp>
      <p:grpSp>
        <p:nvGrpSpPr>
          <p:cNvPr id="72708" name="Group 11">
            <a:extLst>
              <a:ext uri="{FF2B5EF4-FFF2-40B4-BE49-F238E27FC236}">
                <a16:creationId xmlns:a16="http://schemas.microsoft.com/office/drawing/2014/main" id="{54851F18-99C2-FA44-86D2-CE99526B1F76}"/>
              </a:ext>
            </a:extLst>
          </p:cNvPr>
          <p:cNvGrpSpPr>
            <a:grpSpLocks/>
          </p:cNvGrpSpPr>
          <p:nvPr/>
        </p:nvGrpSpPr>
        <p:grpSpPr bwMode="auto">
          <a:xfrm>
            <a:off x="1770064" y="1249364"/>
            <a:ext cx="6042025" cy="3386137"/>
            <a:chOff x="384" y="1062"/>
            <a:chExt cx="4966" cy="2783"/>
          </a:xfrm>
        </p:grpSpPr>
        <p:pic>
          <p:nvPicPr>
            <p:cNvPr id="72724" name="Picture 7">
              <a:extLst>
                <a:ext uri="{FF2B5EF4-FFF2-40B4-BE49-F238E27FC236}">
                  <a16:creationId xmlns:a16="http://schemas.microsoft.com/office/drawing/2014/main" id="{D58BC2DF-E929-B948-A1DB-8230C6135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062"/>
              <a:ext cx="4966" cy="278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2725" name="Rectangle 9">
              <a:extLst>
                <a:ext uri="{FF2B5EF4-FFF2-40B4-BE49-F238E27FC236}">
                  <a16:creationId xmlns:a16="http://schemas.microsoft.com/office/drawing/2014/main" id="{1895B0F7-3DB9-AB41-9480-568B12919FFC}"/>
                </a:ext>
              </a:extLst>
            </p:cNvPr>
            <p:cNvSpPr>
              <a:spLocks noChangeArrowheads="1"/>
            </p:cNvSpPr>
            <p:nvPr/>
          </p:nvSpPr>
          <p:spPr bwMode="auto">
            <a:xfrm>
              <a:off x="576" y="2047"/>
              <a:ext cx="35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600" b="1">
                  <a:solidFill>
                    <a:schemeClr val="tx2"/>
                  </a:solidFill>
                  <a:latin typeface="Arial" panose="020B0604020202020204" pitchFamily="34" charset="0"/>
                </a:rPr>
                <a:t>V1</a:t>
              </a:r>
              <a:endParaRPr lang="es-ES_tradnl" altLang="es-ES" sz="1600" b="1">
                <a:solidFill>
                  <a:schemeClr val="tx2"/>
                </a:solidFill>
                <a:latin typeface="Arial" panose="020B0604020202020204" pitchFamily="34" charset="0"/>
              </a:endParaRPr>
            </a:p>
          </p:txBody>
        </p:sp>
        <p:sp>
          <p:nvSpPr>
            <p:cNvPr id="72726" name="Rectangle 10">
              <a:extLst>
                <a:ext uri="{FF2B5EF4-FFF2-40B4-BE49-F238E27FC236}">
                  <a16:creationId xmlns:a16="http://schemas.microsoft.com/office/drawing/2014/main" id="{13DA9E61-D58F-3E47-8282-D2AB531B8783}"/>
                </a:ext>
              </a:extLst>
            </p:cNvPr>
            <p:cNvSpPr>
              <a:spLocks noChangeArrowheads="1"/>
            </p:cNvSpPr>
            <p:nvPr/>
          </p:nvSpPr>
          <p:spPr bwMode="auto">
            <a:xfrm>
              <a:off x="3044" y="2047"/>
              <a:ext cx="35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600" b="1">
                  <a:solidFill>
                    <a:schemeClr val="tx2"/>
                  </a:solidFill>
                  <a:latin typeface="Arial" panose="020B0604020202020204" pitchFamily="34" charset="0"/>
                </a:rPr>
                <a:t>V6</a:t>
              </a:r>
              <a:endParaRPr lang="es-ES_tradnl" altLang="es-ES" sz="1600" b="1">
                <a:solidFill>
                  <a:schemeClr val="tx2"/>
                </a:solidFill>
                <a:latin typeface="Arial" panose="020B0604020202020204" pitchFamily="34" charset="0"/>
              </a:endParaRPr>
            </a:p>
          </p:txBody>
        </p:sp>
      </p:grpSp>
      <p:grpSp>
        <p:nvGrpSpPr>
          <p:cNvPr id="72709" name="Group 60">
            <a:extLst>
              <a:ext uri="{FF2B5EF4-FFF2-40B4-BE49-F238E27FC236}">
                <a16:creationId xmlns:a16="http://schemas.microsoft.com/office/drawing/2014/main" id="{5753389E-A0B8-4144-A226-72008ADBCA1A}"/>
              </a:ext>
            </a:extLst>
          </p:cNvPr>
          <p:cNvGrpSpPr>
            <a:grpSpLocks/>
          </p:cNvGrpSpPr>
          <p:nvPr/>
        </p:nvGrpSpPr>
        <p:grpSpPr bwMode="auto">
          <a:xfrm>
            <a:off x="3381375" y="3978275"/>
            <a:ext cx="7081838" cy="2660650"/>
            <a:chOff x="991" y="2539"/>
            <a:chExt cx="4461" cy="1676"/>
          </a:xfrm>
        </p:grpSpPr>
        <p:pic>
          <p:nvPicPr>
            <p:cNvPr id="72710" name="Picture 58" descr="b.jpg                                                          00000013Nuria 1                        B88EA57D:">
              <a:extLst>
                <a:ext uri="{FF2B5EF4-FFF2-40B4-BE49-F238E27FC236}">
                  <a16:creationId xmlns:a16="http://schemas.microsoft.com/office/drawing/2014/main" id="{6409A0FD-371B-6048-937A-E84C0BD3E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 y="2539"/>
              <a:ext cx="4461" cy="167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2711" name="Group 59">
              <a:extLst>
                <a:ext uri="{FF2B5EF4-FFF2-40B4-BE49-F238E27FC236}">
                  <a16:creationId xmlns:a16="http://schemas.microsoft.com/office/drawing/2014/main" id="{31A46362-36FE-414F-A761-18FE6AD8428B}"/>
                </a:ext>
              </a:extLst>
            </p:cNvPr>
            <p:cNvGrpSpPr>
              <a:grpSpLocks/>
            </p:cNvGrpSpPr>
            <p:nvPr/>
          </p:nvGrpSpPr>
          <p:grpSpPr bwMode="auto">
            <a:xfrm>
              <a:off x="1012" y="2720"/>
              <a:ext cx="3531" cy="1055"/>
              <a:chOff x="1059" y="2982"/>
              <a:chExt cx="3531" cy="1055"/>
            </a:xfrm>
          </p:grpSpPr>
          <p:sp>
            <p:nvSpPr>
              <p:cNvPr id="72712" name="Text Box 43">
                <a:extLst>
                  <a:ext uri="{FF2B5EF4-FFF2-40B4-BE49-F238E27FC236}">
                    <a16:creationId xmlns:a16="http://schemas.microsoft.com/office/drawing/2014/main" id="{ECED58B4-FBDD-F64E-B2BA-B43E1E1D5EFD}"/>
                  </a:ext>
                </a:extLst>
              </p:cNvPr>
              <p:cNvSpPr txBox="1">
                <a:spLocks noChangeArrowheads="1"/>
              </p:cNvSpPr>
              <p:nvPr/>
            </p:nvSpPr>
            <p:spPr bwMode="auto">
              <a:xfrm>
                <a:off x="1065" y="2982"/>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72713" name="Text Box 44">
                <a:extLst>
                  <a:ext uri="{FF2B5EF4-FFF2-40B4-BE49-F238E27FC236}">
                    <a16:creationId xmlns:a16="http://schemas.microsoft.com/office/drawing/2014/main" id="{9A6C4780-0DB8-3445-9CB2-C244B3F94124}"/>
                  </a:ext>
                </a:extLst>
              </p:cNvPr>
              <p:cNvSpPr txBox="1">
                <a:spLocks noChangeArrowheads="1"/>
              </p:cNvSpPr>
              <p:nvPr/>
            </p:nvSpPr>
            <p:spPr bwMode="auto">
              <a:xfrm>
                <a:off x="1068" y="3460"/>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72714" name="Text Box 45">
                <a:extLst>
                  <a:ext uri="{FF2B5EF4-FFF2-40B4-BE49-F238E27FC236}">
                    <a16:creationId xmlns:a16="http://schemas.microsoft.com/office/drawing/2014/main" id="{72A724CC-A8C4-3A45-A016-DAB33B452471}"/>
                  </a:ext>
                </a:extLst>
              </p:cNvPr>
              <p:cNvSpPr txBox="1">
                <a:spLocks noChangeArrowheads="1"/>
              </p:cNvSpPr>
              <p:nvPr/>
            </p:nvSpPr>
            <p:spPr bwMode="auto">
              <a:xfrm>
                <a:off x="1059" y="3896"/>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72715" name="Text Box 46">
                <a:extLst>
                  <a:ext uri="{FF2B5EF4-FFF2-40B4-BE49-F238E27FC236}">
                    <a16:creationId xmlns:a16="http://schemas.microsoft.com/office/drawing/2014/main" id="{D4F271FD-1E76-2E48-A62B-85D644A815C5}"/>
                  </a:ext>
                </a:extLst>
              </p:cNvPr>
              <p:cNvSpPr txBox="1">
                <a:spLocks noChangeArrowheads="1"/>
              </p:cNvSpPr>
              <p:nvPr/>
            </p:nvSpPr>
            <p:spPr bwMode="auto">
              <a:xfrm>
                <a:off x="2146" y="2991"/>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72716" name="Text Box 47">
                <a:extLst>
                  <a:ext uri="{FF2B5EF4-FFF2-40B4-BE49-F238E27FC236}">
                    <a16:creationId xmlns:a16="http://schemas.microsoft.com/office/drawing/2014/main" id="{47A5F943-1E55-894D-8110-95F4887FFF05}"/>
                  </a:ext>
                </a:extLst>
              </p:cNvPr>
              <p:cNvSpPr txBox="1">
                <a:spLocks noChangeArrowheads="1"/>
              </p:cNvSpPr>
              <p:nvPr/>
            </p:nvSpPr>
            <p:spPr bwMode="auto">
              <a:xfrm>
                <a:off x="2123" y="3471"/>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72717" name="Text Box 48">
                <a:extLst>
                  <a:ext uri="{FF2B5EF4-FFF2-40B4-BE49-F238E27FC236}">
                    <a16:creationId xmlns:a16="http://schemas.microsoft.com/office/drawing/2014/main" id="{4AF316FC-CD72-0F46-943F-98B80F4DDDCD}"/>
                  </a:ext>
                </a:extLst>
              </p:cNvPr>
              <p:cNvSpPr txBox="1">
                <a:spLocks noChangeArrowheads="1"/>
              </p:cNvSpPr>
              <p:nvPr/>
            </p:nvSpPr>
            <p:spPr bwMode="auto">
              <a:xfrm>
                <a:off x="2138" y="3907"/>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72718" name="Text Box 49">
                <a:extLst>
                  <a:ext uri="{FF2B5EF4-FFF2-40B4-BE49-F238E27FC236}">
                    <a16:creationId xmlns:a16="http://schemas.microsoft.com/office/drawing/2014/main" id="{F078E076-3190-C04D-9FF7-2B6128D10A8E}"/>
                  </a:ext>
                </a:extLst>
              </p:cNvPr>
              <p:cNvSpPr txBox="1">
                <a:spLocks noChangeArrowheads="1"/>
              </p:cNvSpPr>
              <p:nvPr/>
            </p:nvSpPr>
            <p:spPr bwMode="auto">
              <a:xfrm>
                <a:off x="3285" y="2993"/>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72719" name="Text Box 50">
                <a:extLst>
                  <a:ext uri="{FF2B5EF4-FFF2-40B4-BE49-F238E27FC236}">
                    <a16:creationId xmlns:a16="http://schemas.microsoft.com/office/drawing/2014/main" id="{6237F945-D675-A840-97CB-02B818D1D123}"/>
                  </a:ext>
                </a:extLst>
              </p:cNvPr>
              <p:cNvSpPr txBox="1">
                <a:spLocks noChangeArrowheads="1"/>
              </p:cNvSpPr>
              <p:nvPr/>
            </p:nvSpPr>
            <p:spPr bwMode="auto">
              <a:xfrm>
                <a:off x="3280" y="347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72720" name="Text Box 51">
                <a:extLst>
                  <a:ext uri="{FF2B5EF4-FFF2-40B4-BE49-F238E27FC236}">
                    <a16:creationId xmlns:a16="http://schemas.microsoft.com/office/drawing/2014/main" id="{8991409F-FB05-8141-8702-85338BF7F1DD}"/>
                  </a:ext>
                </a:extLst>
              </p:cNvPr>
              <p:cNvSpPr txBox="1">
                <a:spLocks noChangeArrowheads="1"/>
              </p:cNvSpPr>
              <p:nvPr/>
            </p:nvSpPr>
            <p:spPr bwMode="auto">
              <a:xfrm>
                <a:off x="3292" y="3909"/>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72721" name="Text Box 52">
                <a:extLst>
                  <a:ext uri="{FF2B5EF4-FFF2-40B4-BE49-F238E27FC236}">
                    <a16:creationId xmlns:a16="http://schemas.microsoft.com/office/drawing/2014/main" id="{95F6C2B2-C412-164E-9023-61E35554678A}"/>
                  </a:ext>
                </a:extLst>
              </p:cNvPr>
              <p:cNvSpPr txBox="1">
                <a:spLocks noChangeArrowheads="1"/>
              </p:cNvSpPr>
              <p:nvPr/>
            </p:nvSpPr>
            <p:spPr bwMode="auto">
              <a:xfrm>
                <a:off x="4399" y="2998"/>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72722" name="Text Box 53">
                <a:extLst>
                  <a:ext uri="{FF2B5EF4-FFF2-40B4-BE49-F238E27FC236}">
                    <a16:creationId xmlns:a16="http://schemas.microsoft.com/office/drawing/2014/main" id="{38DD3A69-FB6E-E54C-92D0-7CD789296ACA}"/>
                  </a:ext>
                </a:extLst>
              </p:cNvPr>
              <p:cNvSpPr txBox="1">
                <a:spLocks noChangeArrowheads="1"/>
              </p:cNvSpPr>
              <p:nvPr/>
            </p:nvSpPr>
            <p:spPr bwMode="auto">
              <a:xfrm>
                <a:off x="4392" y="3476"/>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72723" name="Text Box 54">
                <a:extLst>
                  <a:ext uri="{FF2B5EF4-FFF2-40B4-BE49-F238E27FC236}">
                    <a16:creationId xmlns:a16="http://schemas.microsoft.com/office/drawing/2014/main" id="{5B233D11-0A56-CC46-9A2A-95F07139C303}"/>
                  </a:ext>
                </a:extLst>
              </p:cNvPr>
              <p:cNvSpPr txBox="1">
                <a:spLocks noChangeArrowheads="1"/>
              </p:cNvSpPr>
              <p:nvPr/>
            </p:nvSpPr>
            <p:spPr bwMode="auto">
              <a:xfrm>
                <a:off x="4406" y="391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152960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6786"/>
                                        </p:tgtEl>
                                        <p:attrNameLst>
                                          <p:attrName>style.visibility</p:attrName>
                                        </p:attrNameLst>
                                      </p:cBhvr>
                                      <p:to>
                                        <p:strVal val="visible"/>
                                      </p:to>
                                    </p:set>
                                    <p:anim calcmode="lin" valueType="num">
                                      <p:cBhvr>
                                        <p:cTn id="7" dur="500" fill="hold"/>
                                        <p:tgtEl>
                                          <p:spTgt spid="246786"/>
                                        </p:tgtEl>
                                        <p:attrNameLst>
                                          <p:attrName>ppt_w</p:attrName>
                                        </p:attrNameLst>
                                      </p:cBhvr>
                                      <p:tavLst>
                                        <p:tav tm="0">
                                          <p:val>
                                            <p:fltVal val="0"/>
                                          </p:val>
                                        </p:tav>
                                        <p:tav tm="100000">
                                          <p:val>
                                            <p:strVal val="#ppt_w"/>
                                          </p:val>
                                        </p:tav>
                                      </p:tavLst>
                                    </p:anim>
                                    <p:anim calcmode="lin" valueType="num">
                                      <p:cBhvr>
                                        <p:cTn id="8" dur="500" fill="hold"/>
                                        <p:tgtEl>
                                          <p:spTgt spid="2467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68534B4-EEF0-8D42-BF2F-5ED8D99AF204}"/>
              </a:ext>
            </a:extLst>
          </p:cNvPr>
          <p:cNvSpPr>
            <a:spLocks noGrp="1" noChangeArrowheads="1"/>
          </p:cNvSpPr>
          <p:nvPr>
            <p:ph type="title"/>
          </p:nvPr>
        </p:nvSpPr>
        <p:spPr>
          <a:xfrm>
            <a:off x="3363914" y="207891"/>
            <a:ext cx="8370887" cy="762000"/>
          </a:xfrm>
        </p:spPr>
        <p:txBody>
          <a:bodyPr>
            <a:noAutofit/>
          </a:bodyPr>
          <a:lstStyle/>
          <a:p>
            <a:pPr eaLnBrk="1" hangingPunct="1"/>
            <a:r>
              <a:rPr lang="es-ES_tradnl" altLang="es-ES" sz="2800" dirty="0"/>
              <a:t>Bloqueo de rama derecha (BRD)</a:t>
            </a:r>
            <a:endParaRPr lang="es-ES_tradnl" altLang="es-ES" sz="3200" dirty="0"/>
          </a:p>
        </p:txBody>
      </p:sp>
      <p:grpSp>
        <p:nvGrpSpPr>
          <p:cNvPr id="73731" name="Group 3">
            <a:extLst>
              <a:ext uri="{FF2B5EF4-FFF2-40B4-BE49-F238E27FC236}">
                <a16:creationId xmlns:a16="http://schemas.microsoft.com/office/drawing/2014/main" id="{B7ED643F-EF68-6C46-BB9C-05B7885277B9}"/>
              </a:ext>
            </a:extLst>
          </p:cNvPr>
          <p:cNvGrpSpPr>
            <a:grpSpLocks/>
          </p:cNvGrpSpPr>
          <p:nvPr/>
        </p:nvGrpSpPr>
        <p:grpSpPr bwMode="auto">
          <a:xfrm>
            <a:off x="2808288" y="344416"/>
            <a:ext cx="455612" cy="519112"/>
            <a:chOff x="147" y="156"/>
            <a:chExt cx="287" cy="327"/>
          </a:xfrm>
        </p:grpSpPr>
        <p:sp>
          <p:nvSpPr>
            <p:cNvPr id="73737" name="Rectangle 4">
              <a:extLst>
                <a:ext uri="{FF2B5EF4-FFF2-40B4-BE49-F238E27FC236}">
                  <a16:creationId xmlns:a16="http://schemas.microsoft.com/office/drawing/2014/main" id="{29E4617D-1F8B-E44A-9A09-E665960D366A}"/>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3738" name="Text Box 5">
              <a:extLst>
                <a:ext uri="{FF2B5EF4-FFF2-40B4-BE49-F238E27FC236}">
                  <a16:creationId xmlns:a16="http://schemas.microsoft.com/office/drawing/2014/main" id="{A7EB52D7-10FF-5D40-A433-A1F6107AB74F}"/>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2</a:t>
              </a:r>
              <a:endParaRPr lang="es-ES_tradnl" altLang="es-ES" sz="2800" b="1">
                <a:latin typeface="Arial" panose="020B0604020202020204" pitchFamily="34" charset="0"/>
              </a:endParaRPr>
            </a:p>
          </p:txBody>
        </p:sp>
      </p:grpSp>
      <p:sp>
        <p:nvSpPr>
          <p:cNvPr id="73732" name="Rectangle 6">
            <a:extLst>
              <a:ext uri="{FF2B5EF4-FFF2-40B4-BE49-F238E27FC236}">
                <a16:creationId xmlns:a16="http://schemas.microsoft.com/office/drawing/2014/main" id="{94FDA523-8380-6D43-A86C-35918A547B45}"/>
              </a:ext>
            </a:extLst>
          </p:cNvPr>
          <p:cNvSpPr>
            <a:spLocks noChangeArrowheads="1"/>
          </p:cNvSpPr>
          <p:nvPr/>
        </p:nvSpPr>
        <p:spPr bwMode="auto">
          <a:xfrm>
            <a:off x="1828800" y="3424239"/>
            <a:ext cx="8597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lnSpc>
                <a:spcPct val="130000"/>
              </a:lnSpc>
              <a:spcBef>
                <a:spcPct val="60000"/>
              </a:spcBef>
              <a:buClr>
                <a:schemeClr val="accent1"/>
              </a:buClr>
              <a:buSzPct val="90000"/>
              <a:buFont typeface="Wingdings" pitchFamily="2" charset="2"/>
              <a:buNone/>
            </a:pPr>
            <a:endParaRPr lang="es-ES_tradnl" altLang="es-ES" sz="2400" b="1">
              <a:latin typeface="Arial" panose="020B0604020202020204" pitchFamily="34" charset="0"/>
            </a:endParaRPr>
          </a:p>
        </p:txBody>
      </p:sp>
      <p:pic>
        <p:nvPicPr>
          <p:cNvPr id="73733" name="Picture 7" descr="img174">
            <a:extLst>
              <a:ext uri="{FF2B5EF4-FFF2-40B4-BE49-F238E27FC236}">
                <a16:creationId xmlns:a16="http://schemas.microsoft.com/office/drawing/2014/main" id="{0500B9E3-B9D3-1648-8BF9-2043D435F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525589"/>
            <a:ext cx="40259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descr="img167">
            <a:extLst>
              <a:ext uri="{FF2B5EF4-FFF2-40B4-BE49-F238E27FC236}">
                <a16:creationId xmlns:a16="http://schemas.microsoft.com/office/drawing/2014/main" id="{8D636FB5-3D73-0C4D-B4EB-A3BAC436523F}"/>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326189" y="1514476"/>
            <a:ext cx="39766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5" name="Picture 9" descr="img187">
            <a:extLst>
              <a:ext uri="{FF2B5EF4-FFF2-40B4-BE49-F238E27FC236}">
                <a16:creationId xmlns:a16="http://schemas.microsoft.com/office/drawing/2014/main" id="{52438F2E-1C0D-254E-B408-CB2889F90843}"/>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354763" y="1498600"/>
            <a:ext cx="3929062"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6" name="Picture 10" descr="img188">
            <a:extLst>
              <a:ext uri="{FF2B5EF4-FFF2-40B4-BE49-F238E27FC236}">
                <a16:creationId xmlns:a16="http://schemas.microsoft.com/office/drawing/2014/main" id="{4E494B52-83CC-BF4C-9063-0E084CE0AFB7}"/>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958975" y="1506539"/>
            <a:ext cx="387985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69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09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0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3EDC58C6-786B-104A-A500-9357A3F4D718}"/>
              </a:ext>
            </a:extLst>
          </p:cNvPr>
          <p:cNvSpPr>
            <a:spLocks noGrp="1" noChangeArrowheads="1"/>
          </p:cNvSpPr>
          <p:nvPr>
            <p:ph type="title"/>
          </p:nvPr>
        </p:nvSpPr>
        <p:spPr>
          <a:xfrm>
            <a:off x="3082131" y="225857"/>
            <a:ext cx="8154987" cy="762000"/>
          </a:xfrm>
        </p:spPr>
        <p:txBody>
          <a:bodyPr>
            <a:noAutofit/>
          </a:bodyPr>
          <a:lstStyle/>
          <a:p>
            <a:pPr eaLnBrk="1" hangingPunct="1">
              <a:lnSpc>
                <a:spcPct val="90000"/>
              </a:lnSpc>
            </a:pPr>
            <a:r>
              <a:rPr lang="es-ES_tradnl" altLang="es-ES" sz="2000" dirty="0" err="1"/>
              <a:t>Hemibloqueo</a:t>
            </a:r>
            <a:r>
              <a:rPr lang="es-ES_tradnl" altLang="es-ES" sz="2000" dirty="0"/>
              <a:t> anterior de rama izquierda (HARI)</a:t>
            </a:r>
            <a:endParaRPr lang="es-ES_tradnl" altLang="es-ES" sz="3200" dirty="0"/>
          </a:p>
        </p:txBody>
      </p:sp>
      <p:grpSp>
        <p:nvGrpSpPr>
          <p:cNvPr id="74755" name="Group 3">
            <a:extLst>
              <a:ext uri="{FF2B5EF4-FFF2-40B4-BE49-F238E27FC236}">
                <a16:creationId xmlns:a16="http://schemas.microsoft.com/office/drawing/2014/main" id="{6B61A184-87B8-9B4D-A9D4-1721D7B7E49E}"/>
              </a:ext>
            </a:extLst>
          </p:cNvPr>
          <p:cNvGrpSpPr>
            <a:grpSpLocks/>
          </p:cNvGrpSpPr>
          <p:nvPr/>
        </p:nvGrpSpPr>
        <p:grpSpPr bwMode="auto">
          <a:xfrm>
            <a:off x="2526505" y="362382"/>
            <a:ext cx="455612" cy="519112"/>
            <a:chOff x="147" y="156"/>
            <a:chExt cx="287" cy="327"/>
          </a:xfrm>
        </p:grpSpPr>
        <p:sp>
          <p:nvSpPr>
            <p:cNvPr id="74772" name="Rectangle 4">
              <a:extLst>
                <a:ext uri="{FF2B5EF4-FFF2-40B4-BE49-F238E27FC236}">
                  <a16:creationId xmlns:a16="http://schemas.microsoft.com/office/drawing/2014/main" id="{FCB7A241-DC91-8546-9EE0-1A532708E83F}"/>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4773" name="Text Box 5">
              <a:extLst>
                <a:ext uri="{FF2B5EF4-FFF2-40B4-BE49-F238E27FC236}">
                  <a16:creationId xmlns:a16="http://schemas.microsoft.com/office/drawing/2014/main" id="{83591837-4BE7-6142-8105-21E132234811}"/>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3</a:t>
              </a:r>
              <a:endParaRPr lang="es-ES_tradnl" altLang="es-ES" sz="2800" b="1">
                <a:latin typeface="Arial" panose="020B0604020202020204" pitchFamily="34" charset="0"/>
              </a:endParaRPr>
            </a:p>
          </p:txBody>
        </p:sp>
      </p:grpSp>
      <p:pic>
        <p:nvPicPr>
          <p:cNvPr id="74756" name="Picture 23">
            <a:extLst>
              <a:ext uri="{FF2B5EF4-FFF2-40B4-BE49-F238E27FC236}">
                <a16:creationId xmlns:a16="http://schemas.microsoft.com/office/drawing/2014/main" id="{12DF9000-2A74-6142-8059-BA83874E9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91" t="9131" r="18613" b="27193"/>
          <a:stretch>
            <a:fillRect/>
          </a:stretch>
        </p:blipFill>
        <p:spPr bwMode="auto">
          <a:xfrm>
            <a:off x="1800226" y="1169989"/>
            <a:ext cx="3457575" cy="254793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4757" name="Group 29">
            <a:extLst>
              <a:ext uri="{FF2B5EF4-FFF2-40B4-BE49-F238E27FC236}">
                <a16:creationId xmlns:a16="http://schemas.microsoft.com/office/drawing/2014/main" id="{734E6AF6-6CC5-1A4D-B7AF-0ABCAB331A55}"/>
              </a:ext>
            </a:extLst>
          </p:cNvPr>
          <p:cNvGrpSpPr>
            <a:grpSpLocks/>
          </p:cNvGrpSpPr>
          <p:nvPr/>
        </p:nvGrpSpPr>
        <p:grpSpPr bwMode="auto">
          <a:xfrm>
            <a:off x="3179763" y="3497264"/>
            <a:ext cx="7339012" cy="3152775"/>
            <a:chOff x="1019" y="2163"/>
            <a:chExt cx="4623" cy="1986"/>
          </a:xfrm>
        </p:grpSpPr>
        <p:pic>
          <p:nvPicPr>
            <p:cNvPr id="74758" name="Picture 27" descr="c.jpg                                                          00000013Nuria 1                        B88EA57D:">
              <a:extLst>
                <a:ext uri="{FF2B5EF4-FFF2-40B4-BE49-F238E27FC236}">
                  <a16:creationId xmlns:a16="http://schemas.microsoft.com/office/drawing/2014/main" id="{64C81623-4C99-924F-B6F7-2850926A0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 y="2163"/>
              <a:ext cx="4623" cy="198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4759" name="Group 28">
              <a:extLst>
                <a:ext uri="{FF2B5EF4-FFF2-40B4-BE49-F238E27FC236}">
                  <a16:creationId xmlns:a16="http://schemas.microsoft.com/office/drawing/2014/main" id="{5FC4306C-CCC0-6C4B-83AC-9F393B298529}"/>
                </a:ext>
              </a:extLst>
            </p:cNvPr>
            <p:cNvGrpSpPr>
              <a:grpSpLocks/>
            </p:cNvGrpSpPr>
            <p:nvPr/>
          </p:nvGrpSpPr>
          <p:grpSpPr bwMode="auto">
            <a:xfrm>
              <a:off x="1291" y="2381"/>
              <a:ext cx="3245" cy="1270"/>
              <a:chOff x="1399" y="2397"/>
              <a:chExt cx="3245" cy="1270"/>
            </a:xfrm>
          </p:grpSpPr>
          <p:sp>
            <p:nvSpPr>
              <p:cNvPr id="74760" name="Text Box 9">
                <a:extLst>
                  <a:ext uri="{FF2B5EF4-FFF2-40B4-BE49-F238E27FC236}">
                    <a16:creationId xmlns:a16="http://schemas.microsoft.com/office/drawing/2014/main" id="{C239E8BD-9798-7E41-85DE-BE556406AE4E}"/>
                  </a:ext>
                </a:extLst>
              </p:cNvPr>
              <p:cNvSpPr txBox="1">
                <a:spLocks noChangeArrowheads="1"/>
              </p:cNvSpPr>
              <p:nvPr/>
            </p:nvSpPr>
            <p:spPr bwMode="auto">
              <a:xfrm>
                <a:off x="1416" y="2397"/>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74761" name="Text Box 10">
                <a:extLst>
                  <a:ext uri="{FF2B5EF4-FFF2-40B4-BE49-F238E27FC236}">
                    <a16:creationId xmlns:a16="http://schemas.microsoft.com/office/drawing/2014/main" id="{3EEEF1F2-321F-1047-B60F-012A1627CC55}"/>
                  </a:ext>
                </a:extLst>
              </p:cNvPr>
              <p:cNvSpPr txBox="1">
                <a:spLocks noChangeArrowheads="1"/>
              </p:cNvSpPr>
              <p:nvPr/>
            </p:nvSpPr>
            <p:spPr bwMode="auto">
              <a:xfrm>
                <a:off x="1407" y="2946"/>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74762" name="Text Box 11">
                <a:extLst>
                  <a:ext uri="{FF2B5EF4-FFF2-40B4-BE49-F238E27FC236}">
                    <a16:creationId xmlns:a16="http://schemas.microsoft.com/office/drawing/2014/main" id="{1A2BEE68-3A59-B944-A778-294474883889}"/>
                  </a:ext>
                </a:extLst>
              </p:cNvPr>
              <p:cNvSpPr txBox="1">
                <a:spLocks noChangeArrowheads="1"/>
              </p:cNvSpPr>
              <p:nvPr/>
            </p:nvSpPr>
            <p:spPr bwMode="auto">
              <a:xfrm>
                <a:off x="1399" y="3524"/>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74763" name="Text Box 12">
                <a:extLst>
                  <a:ext uri="{FF2B5EF4-FFF2-40B4-BE49-F238E27FC236}">
                    <a16:creationId xmlns:a16="http://schemas.microsoft.com/office/drawing/2014/main" id="{E7803790-FCEE-DB44-BC8A-886D5984D71B}"/>
                  </a:ext>
                </a:extLst>
              </p:cNvPr>
              <p:cNvSpPr txBox="1">
                <a:spLocks noChangeArrowheads="1"/>
              </p:cNvSpPr>
              <p:nvPr/>
            </p:nvSpPr>
            <p:spPr bwMode="auto">
              <a:xfrm>
                <a:off x="2479" y="2408"/>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74764" name="Text Box 13">
                <a:extLst>
                  <a:ext uri="{FF2B5EF4-FFF2-40B4-BE49-F238E27FC236}">
                    <a16:creationId xmlns:a16="http://schemas.microsoft.com/office/drawing/2014/main" id="{8976F748-1E59-134F-B98C-9605BE8491CA}"/>
                  </a:ext>
                </a:extLst>
              </p:cNvPr>
              <p:cNvSpPr txBox="1">
                <a:spLocks noChangeArrowheads="1"/>
              </p:cNvSpPr>
              <p:nvPr/>
            </p:nvSpPr>
            <p:spPr bwMode="auto">
              <a:xfrm>
                <a:off x="2471" y="2958"/>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74765" name="Text Box 14">
                <a:extLst>
                  <a:ext uri="{FF2B5EF4-FFF2-40B4-BE49-F238E27FC236}">
                    <a16:creationId xmlns:a16="http://schemas.microsoft.com/office/drawing/2014/main" id="{709626E4-2BC8-334A-8E15-6639AA5775DC}"/>
                  </a:ext>
                </a:extLst>
              </p:cNvPr>
              <p:cNvSpPr txBox="1">
                <a:spLocks noChangeArrowheads="1"/>
              </p:cNvSpPr>
              <p:nvPr/>
            </p:nvSpPr>
            <p:spPr bwMode="auto">
              <a:xfrm>
                <a:off x="2471" y="3535"/>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74766" name="Text Box 15">
                <a:extLst>
                  <a:ext uri="{FF2B5EF4-FFF2-40B4-BE49-F238E27FC236}">
                    <a16:creationId xmlns:a16="http://schemas.microsoft.com/office/drawing/2014/main" id="{7DB72527-1C3A-EE41-97B8-2B560CFA732F}"/>
                  </a:ext>
                </a:extLst>
              </p:cNvPr>
              <p:cNvSpPr txBox="1">
                <a:spLocks noChangeArrowheads="1"/>
              </p:cNvSpPr>
              <p:nvPr/>
            </p:nvSpPr>
            <p:spPr bwMode="auto">
              <a:xfrm>
                <a:off x="3464" y="2410"/>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74767" name="Text Box 16">
                <a:extLst>
                  <a:ext uri="{FF2B5EF4-FFF2-40B4-BE49-F238E27FC236}">
                    <a16:creationId xmlns:a16="http://schemas.microsoft.com/office/drawing/2014/main" id="{F5FCFA2C-459A-6342-9EAA-0D38FD303097}"/>
                  </a:ext>
                </a:extLst>
              </p:cNvPr>
              <p:cNvSpPr txBox="1">
                <a:spLocks noChangeArrowheads="1"/>
              </p:cNvSpPr>
              <p:nvPr/>
            </p:nvSpPr>
            <p:spPr bwMode="auto">
              <a:xfrm>
                <a:off x="3450" y="2958"/>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74768" name="Text Box 17">
                <a:extLst>
                  <a:ext uri="{FF2B5EF4-FFF2-40B4-BE49-F238E27FC236}">
                    <a16:creationId xmlns:a16="http://schemas.microsoft.com/office/drawing/2014/main" id="{52195DD8-09E9-DA4A-9BB0-B17C8D8C5846}"/>
                  </a:ext>
                </a:extLst>
              </p:cNvPr>
              <p:cNvSpPr txBox="1">
                <a:spLocks noChangeArrowheads="1"/>
              </p:cNvSpPr>
              <p:nvPr/>
            </p:nvSpPr>
            <p:spPr bwMode="auto">
              <a:xfrm>
                <a:off x="3458" y="3536"/>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74769" name="Text Box 18">
                <a:extLst>
                  <a:ext uri="{FF2B5EF4-FFF2-40B4-BE49-F238E27FC236}">
                    <a16:creationId xmlns:a16="http://schemas.microsoft.com/office/drawing/2014/main" id="{56F24F07-4A63-AB4E-8A6F-56A655D0C6E3}"/>
                  </a:ext>
                </a:extLst>
              </p:cNvPr>
              <p:cNvSpPr txBox="1">
                <a:spLocks noChangeArrowheads="1"/>
              </p:cNvSpPr>
              <p:nvPr/>
            </p:nvSpPr>
            <p:spPr bwMode="auto">
              <a:xfrm>
                <a:off x="4460" y="2415"/>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74770" name="Text Box 19">
                <a:extLst>
                  <a:ext uri="{FF2B5EF4-FFF2-40B4-BE49-F238E27FC236}">
                    <a16:creationId xmlns:a16="http://schemas.microsoft.com/office/drawing/2014/main" id="{DB4B2858-A321-5041-BD7E-D57FD00F1E84}"/>
                  </a:ext>
                </a:extLst>
              </p:cNvPr>
              <p:cNvSpPr txBox="1">
                <a:spLocks noChangeArrowheads="1"/>
              </p:cNvSpPr>
              <p:nvPr/>
            </p:nvSpPr>
            <p:spPr bwMode="auto">
              <a:xfrm>
                <a:off x="4444" y="2964"/>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74771" name="Text Box 20">
                <a:extLst>
                  <a:ext uri="{FF2B5EF4-FFF2-40B4-BE49-F238E27FC236}">
                    <a16:creationId xmlns:a16="http://schemas.microsoft.com/office/drawing/2014/main" id="{2DDC0978-3538-AC4A-AFF4-AA81868DC34B}"/>
                  </a:ext>
                </a:extLst>
              </p:cNvPr>
              <p:cNvSpPr txBox="1">
                <a:spLocks noChangeArrowheads="1"/>
              </p:cNvSpPr>
              <p:nvPr/>
            </p:nvSpPr>
            <p:spPr bwMode="auto">
              <a:xfrm>
                <a:off x="4455" y="354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19285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7810"/>
                                        </p:tgtEl>
                                        <p:attrNameLst>
                                          <p:attrName>style.visibility</p:attrName>
                                        </p:attrNameLst>
                                      </p:cBhvr>
                                      <p:to>
                                        <p:strVal val="visible"/>
                                      </p:to>
                                    </p:set>
                                    <p:anim calcmode="lin" valueType="num">
                                      <p:cBhvr>
                                        <p:cTn id="7" dur="500" fill="hold"/>
                                        <p:tgtEl>
                                          <p:spTgt spid="247810"/>
                                        </p:tgtEl>
                                        <p:attrNameLst>
                                          <p:attrName>ppt_w</p:attrName>
                                        </p:attrNameLst>
                                      </p:cBhvr>
                                      <p:tavLst>
                                        <p:tav tm="0">
                                          <p:val>
                                            <p:fltVal val="0"/>
                                          </p:val>
                                        </p:tav>
                                        <p:tav tm="100000">
                                          <p:val>
                                            <p:strVal val="#ppt_w"/>
                                          </p:val>
                                        </p:tav>
                                      </p:tavLst>
                                    </p:anim>
                                    <p:anim calcmode="lin" valueType="num">
                                      <p:cBhvr>
                                        <p:cTn id="8" dur="500" fill="hold"/>
                                        <p:tgtEl>
                                          <p:spTgt spid="2478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8A6EE4F-1A78-AE4C-8E7C-D2343004A079}"/>
              </a:ext>
            </a:extLst>
          </p:cNvPr>
          <p:cNvSpPr>
            <a:spLocks noGrp="1" noChangeArrowheads="1"/>
          </p:cNvSpPr>
          <p:nvPr>
            <p:ph type="title"/>
          </p:nvPr>
        </p:nvSpPr>
        <p:spPr>
          <a:xfrm>
            <a:off x="2297114" y="147638"/>
            <a:ext cx="8154987" cy="762000"/>
          </a:xfrm>
        </p:spPr>
        <p:txBody>
          <a:bodyPr/>
          <a:lstStyle/>
          <a:p>
            <a:pPr eaLnBrk="1" hangingPunct="1">
              <a:lnSpc>
                <a:spcPct val="90000"/>
              </a:lnSpc>
            </a:pPr>
            <a:r>
              <a:rPr lang="es-ES_tradnl" altLang="es-ES" sz="3200"/>
              <a:t>Hemibloqueo anterior de rama izquierda (HARI)</a:t>
            </a:r>
            <a:endParaRPr lang="es-ES_tradnl" altLang="es-ES"/>
          </a:p>
        </p:txBody>
      </p:sp>
      <p:grpSp>
        <p:nvGrpSpPr>
          <p:cNvPr id="75779" name="Group 3">
            <a:extLst>
              <a:ext uri="{FF2B5EF4-FFF2-40B4-BE49-F238E27FC236}">
                <a16:creationId xmlns:a16="http://schemas.microsoft.com/office/drawing/2014/main" id="{554A6871-56A0-3A4F-A0EA-CA69307C92E6}"/>
              </a:ext>
            </a:extLst>
          </p:cNvPr>
          <p:cNvGrpSpPr>
            <a:grpSpLocks/>
          </p:cNvGrpSpPr>
          <p:nvPr/>
        </p:nvGrpSpPr>
        <p:grpSpPr bwMode="auto">
          <a:xfrm>
            <a:off x="1741488" y="284163"/>
            <a:ext cx="455612" cy="519112"/>
            <a:chOff x="147" y="156"/>
            <a:chExt cx="287" cy="327"/>
          </a:xfrm>
        </p:grpSpPr>
        <p:sp>
          <p:nvSpPr>
            <p:cNvPr id="75784" name="Rectangle 4">
              <a:extLst>
                <a:ext uri="{FF2B5EF4-FFF2-40B4-BE49-F238E27FC236}">
                  <a16:creationId xmlns:a16="http://schemas.microsoft.com/office/drawing/2014/main" id="{1CF278DF-2359-924E-9D44-29425EA89337}"/>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5785" name="Text Box 5">
              <a:extLst>
                <a:ext uri="{FF2B5EF4-FFF2-40B4-BE49-F238E27FC236}">
                  <a16:creationId xmlns:a16="http://schemas.microsoft.com/office/drawing/2014/main" id="{CFC18DEF-076C-2F4A-B82D-E292D07FAF8D}"/>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3</a:t>
              </a:r>
              <a:endParaRPr lang="es-ES_tradnl" altLang="es-ES" sz="2800" b="1">
                <a:latin typeface="Arial" panose="020B0604020202020204" pitchFamily="34" charset="0"/>
              </a:endParaRPr>
            </a:p>
          </p:txBody>
        </p:sp>
      </p:grpSp>
      <p:pic>
        <p:nvPicPr>
          <p:cNvPr id="75780" name="Picture 6" descr="img174">
            <a:extLst>
              <a:ext uri="{FF2B5EF4-FFF2-40B4-BE49-F238E27FC236}">
                <a16:creationId xmlns:a16="http://schemas.microsoft.com/office/drawing/2014/main" id="{6696EB2E-B156-4143-A631-131DB8C9E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525589"/>
            <a:ext cx="40259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7" descr="img167">
            <a:extLst>
              <a:ext uri="{FF2B5EF4-FFF2-40B4-BE49-F238E27FC236}">
                <a16:creationId xmlns:a16="http://schemas.microsoft.com/office/drawing/2014/main" id="{221728E0-6661-B54A-9D0B-CB01E3BA22EC}"/>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326189" y="1514476"/>
            <a:ext cx="39766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Picture 8" descr="img189">
            <a:extLst>
              <a:ext uri="{FF2B5EF4-FFF2-40B4-BE49-F238E27FC236}">
                <a16:creationId xmlns:a16="http://schemas.microsoft.com/office/drawing/2014/main" id="{C1E700F1-8AF2-1C48-85A9-94044061A584}"/>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345239" y="1490663"/>
            <a:ext cx="3959225"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Picture 9" descr="img190">
            <a:extLst>
              <a:ext uri="{FF2B5EF4-FFF2-40B4-BE49-F238E27FC236}">
                <a16:creationId xmlns:a16="http://schemas.microsoft.com/office/drawing/2014/main" id="{80D35C39-7D06-E04A-8409-1F1322126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4" y="1544638"/>
            <a:ext cx="3963987"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24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30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3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CD9F28E7-42AF-754E-BCB7-CDC4A1D97A59}"/>
              </a:ext>
            </a:extLst>
          </p:cNvPr>
          <p:cNvSpPr>
            <a:spLocks noGrp="1" noChangeArrowheads="1"/>
          </p:cNvSpPr>
          <p:nvPr>
            <p:ph type="title"/>
          </p:nvPr>
        </p:nvSpPr>
        <p:spPr>
          <a:xfrm>
            <a:off x="3009900" y="253208"/>
            <a:ext cx="7772400" cy="762000"/>
          </a:xfrm>
        </p:spPr>
        <p:txBody>
          <a:bodyPr/>
          <a:lstStyle/>
          <a:p>
            <a:pPr eaLnBrk="1" hangingPunct="1"/>
            <a:r>
              <a:rPr lang="es-ES_tradnl" altLang="es-ES"/>
              <a:t>Bloqueos AV</a:t>
            </a:r>
          </a:p>
        </p:txBody>
      </p:sp>
      <p:grpSp>
        <p:nvGrpSpPr>
          <p:cNvPr id="76803" name="Group 3">
            <a:extLst>
              <a:ext uri="{FF2B5EF4-FFF2-40B4-BE49-F238E27FC236}">
                <a16:creationId xmlns:a16="http://schemas.microsoft.com/office/drawing/2014/main" id="{0FCC0223-5CEB-1542-BFDE-6017D911FAEF}"/>
              </a:ext>
            </a:extLst>
          </p:cNvPr>
          <p:cNvGrpSpPr>
            <a:grpSpLocks/>
          </p:cNvGrpSpPr>
          <p:nvPr/>
        </p:nvGrpSpPr>
        <p:grpSpPr bwMode="auto">
          <a:xfrm>
            <a:off x="2503488" y="389733"/>
            <a:ext cx="455612" cy="519112"/>
            <a:chOff x="147" y="156"/>
            <a:chExt cx="287" cy="327"/>
          </a:xfrm>
        </p:grpSpPr>
        <p:sp>
          <p:nvSpPr>
            <p:cNvPr id="76809" name="Rectangle 4">
              <a:extLst>
                <a:ext uri="{FF2B5EF4-FFF2-40B4-BE49-F238E27FC236}">
                  <a16:creationId xmlns:a16="http://schemas.microsoft.com/office/drawing/2014/main" id="{A93BB622-012B-EA45-A10E-57DA5BF5FCF4}"/>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6810" name="Text Box 5">
              <a:extLst>
                <a:ext uri="{FF2B5EF4-FFF2-40B4-BE49-F238E27FC236}">
                  <a16:creationId xmlns:a16="http://schemas.microsoft.com/office/drawing/2014/main" id="{E248E8E5-29D2-DD4C-A836-35A8F7C121B6}"/>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4</a:t>
              </a:r>
              <a:endParaRPr lang="es-ES_tradnl" altLang="es-ES" sz="2800" b="1">
                <a:latin typeface="Arial" panose="020B0604020202020204" pitchFamily="34" charset="0"/>
              </a:endParaRPr>
            </a:p>
          </p:txBody>
        </p:sp>
      </p:grpSp>
      <p:pic>
        <p:nvPicPr>
          <p:cNvPr id="76804" name="Picture 25">
            <a:extLst>
              <a:ext uri="{FF2B5EF4-FFF2-40B4-BE49-F238E27FC236}">
                <a16:creationId xmlns:a16="http://schemas.microsoft.com/office/drawing/2014/main" id="{3F160647-FCD5-054C-9303-9CF0E8904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1277938"/>
            <a:ext cx="4851400" cy="53594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 Box 71">
            <a:extLst>
              <a:ext uri="{FF2B5EF4-FFF2-40B4-BE49-F238E27FC236}">
                <a16:creationId xmlns:a16="http://schemas.microsoft.com/office/drawing/2014/main" id="{F7BA1A22-556C-1548-8D30-C57AD5F9E20E}"/>
              </a:ext>
            </a:extLst>
          </p:cNvPr>
          <p:cNvSpPr txBox="1">
            <a:spLocks noChangeArrowheads="1"/>
          </p:cNvSpPr>
          <p:nvPr/>
        </p:nvSpPr>
        <p:spPr bwMode="auto">
          <a:xfrm>
            <a:off x="3773489" y="1463676"/>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400" b="1">
                <a:solidFill>
                  <a:schemeClr val="tx2"/>
                </a:solidFill>
                <a:latin typeface="Arial" panose="020B0604020202020204" pitchFamily="34" charset="0"/>
              </a:rPr>
              <a:t>1</a:t>
            </a:r>
            <a:r>
              <a:rPr lang="pt-BR" altLang="es-ES" sz="1400" b="1" baseline="30000">
                <a:solidFill>
                  <a:schemeClr val="tx2"/>
                </a:solidFill>
                <a:latin typeface="Arial" panose="020B0604020202020204" pitchFamily="34" charset="0"/>
              </a:rPr>
              <a:t>er</a:t>
            </a:r>
            <a:r>
              <a:rPr lang="pt-BR" altLang="es-ES" sz="1400" b="1">
                <a:solidFill>
                  <a:schemeClr val="tx2"/>
                </a:solidFill>
                <a:latin typeface="Arial" panose="020B0604020202020204" pitchFamily="34" charset="0"/>
              </a:rPr>
              <a:t> grado</a:t>
            </a:r>
            <a:endParaRPr lang="es-ES_tradnl" altLang="es-ES" sz="1600" i="1" u="sng"/>
          </a:p>
        </p:txBody>
      </p:sp>
      <p:sp>
        <p:nvSpPr>
          <p:cNvPr id="76806" name="Text Box 72">
            <a:extLst>
              <a:ext uri="{FF2B5EF4-FFF2-40B4-BE49-F238E27FC236}">
                <a16:creationId xmlns:a16="http://schemas.microsoft.com/office/drawing/2014/main" id="{DEB692C2-8404-5349-BC22-334C7995DBE3}"/>
              </a:ext>
            </a:extLst>
          </p:cNvPr>
          <p:cNvSpPr txBox="1">
            <a:spLocks noChangeArrowheads="1"/>
          </p:cNvSpPr>
          <p:nvPr/>
        </p:nvSpPr>
        <p:spPr bwMode="auto">
          <a:xfrm>
            <a:off x="3773488" y="2665413"/>
            <a:ext cx="2393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400" b="1">
                <a:solidFill>
                  <a:schemeClr val="tx2"/>
                </a:solidFill>
                <a:latin typeface="Arial" panose="020B0604020202020204" pitchFamily="34" charset="0"/>
              </a:rPr>
              <a:t>2º grado tipo Wenckebach</a:t>
            </a:r>
            <a:endParaRPr lang="es-ES_tradnl" altLang="es-ES" sz="1600" i="1" u="sng"/>
          </a:p>
        </p:txBody>
      </p:sp>
      <p:sp>
        <p:nvSpPr>
          <p:cNvPr id="76807" name="Text Box 73">
            <a:extLst>
              <a:ext uri="{FF2B5EF4-FFF2-40B4-BE49-F238E27FC236}">
                <a16:creationId xmlns:a16="http://schemas.microsoft.com/office/drawing/2014/main" id="{9644403C-79E9-4E4D-84FD-04219C576093}"/>
              </a:ext>
            </a:extLst>
          </p:cNvPr>
          <p:cNvSpPr txBox="1">
            <a:spLocks noChangeArrowheads="1"/>
          </p:cNvSpPr>
          <p:nvPr/>
        </p:nvSpPr>
        <p:spPr bwMode="auto">
          <a:xfrm>
            <a:off x="3773489" y="3867150"/>
            <a:ext cx="2136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400" b="1">
                <a:solidFill>
                  <a:schemeClr val="tx2"/>
                </a:solidFill>
                <a:latin typeface="Arial" panose="020B0604020202020204" pitchFamily="34" charset="0"/>
              </a:rPr>
              <a:t>2º grado tipo Mobitz (II)</a:t>
            </a:r>
            <a:endParaRPr lang="es-ES_tradnl" altLang="es-ES" sz="1600" i="1" u="sng"/>
          </a:p>
        </p:txBody>
      </p:sp>
      <p:sp>
        <p:nvSpPr>
          <p:cNvPr id="76808" name="Text Box 74">
            <a:extLst>
              <a:ext uri="{FF2B5EF4-FFF2-40B4-BE49-F238E27FC236}">
                <a16:creationId xmlns:a16="http://schemas.microsoft.com/office/drawing/2014/main" id="{39F234EC-6827-C34C-9C65-D95ED274976F}"/>
              </a:ext>
            </a:extLst>
          </p:cNvPr>
          <p:cNvSpPr txBox="1">
            <a:spLocks noChangeArrowheads="1"/>
          </p:cNvSpPr>
          <p:nvPr/>
        </p:nvSpPr>
        <p:spPr bwMode="auto">
          <a:xfrm>
            <a:off x="3773488" y="5119689"/>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400" b="1">
                <a:solidFill>
                  <a:schemeClr val="tx2"/>
                </a:solidFill>
                <a:latin typeface="Arial" panose="020B0604020202020204" pitchFamily="34" charset="0"/>
              </a:rPr>
              <a:t>3</a:t>
            </a:r>
            <a:r>
              <a:rPr lang="pt-BR" altLang="es-ES" sz="1400" b="1" baseline="30000">
                <a:solidFill>
                  <a:schemeClr val="tx2"/>
                </a:solidFill>
                <a:latin typeface="Arial" panose="020B0604020202020204" pitchFamily="34" charset="0"/>
              </a:rPr>
              <a:t>er</a:t>
            </a:r>
            <a:r>
              <a:rPr lang="pt-BR" altLang="es-ES" sz="1400" b="1">
                <a:solidFill>
                  <a:schemeClr val="tx2"/>
                </a:solidFill>
                <a:latin typeface="Arial" panose="020B0604020202020204" pitchFamily="34" charset="0"/>
              </a:rPr>
              <a:t> grado completo</a:t>
            </a:r>
            <a:endParaRPr lang="es-ES_tradnl" altLang="es-ES" sz="1400" b="1">
              <a:solidFill>
                <a:schemeClr val="tx2"/>
              </a:solidFill>
              <a:latin typeface="Arial" panose="020B0604020202020204" pitchFamily="34" charset="0"/>
            </a:endParaRPr>
          </a:p>
        </p:txBody>
      </p:sp>
    </p:spTree>
    <p:extLst>
      <p:ext uri="{BB962C8B-B14F-4D97-AF65-F5344CB8AC3E}">
        <p14:creationId xmlns:p14="http://schemas.microsoft.com/office/powerpoint/2010/main" val="2896879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anim calcmode="lin" valueType="num">
                                      <p:cBhvr>
                                        <p:cTn id="7" dur="500" fill="hold"/>
                                        <p:tgtEl>
                                          <p:spTgt spid="248834"/>
                                        </p:tgtEl>
                                        <p:attrNameLst>
                                          <p:attrName>ppt_w</p:attrName>
                                        </p:attrNameLst>
                                      </p:cBhvr>
                                      <p:tavLst>
                                        <p:tav tm="0">
                                          <p:val>
                                            <p:fltVal val="0"/>
                                          </p:val>
                                        </p:tav>
                                        <p:tav tm="100000">
                                          <p:val>
                                            <p:strVal val="#ppt_w"/>
                                          </p:val>
                                        </p:tav>
                                      </p:tavLst>
                                    </p:anim>
                                    <p:anim calcmode="lin" valueType="num">
                                      <p:cBhvr>
                                        <p:cTn id="8" dur="500" fill="hold"/>
                                        <p:tgtEl>
                                          <p:spTgt spid="2488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9F7B828D-F871-2243-B35E-45AE55516F83}"/>
              </a:ext>
            </a:extLst>
          </p:cNvPr>
          <p:cNvSpPr>
            <a:spLocks noGrp="1" noChangeArrowheads="1"/>
          </p:cNvSpPr>
          <p:nvPr>
            <p:ph type="title"/>
          </p:nvPr>
        </p:nvSpPr>
        <p:spPr>
          <a:xfrm>
            <a:off x="3162301" y="271464"/>
            <a:ext cx="7772400" cy="762000"/>
          </a:xfrm>
        </p:spPr>
        <p:txBody>
          <a:bodyPr/>
          <a:lstStyle/>
          <a:p>
            <a:pPr eaLnBrk="1" hangingPunct="1"/>
            <a:r>
              <a:rPr lang="sv-SE" altLang="es-ES" dirty="0"/>
              <a:t>HTA</a:t>
            </a:r>
            <a:endParaRPr lang="es-ES_tradnl" altLang="es-ES" sz="3600" dirty="0"/>
          </a:p>
        </p:txBody>
      </p:sp>
      <p:grpSp>
        <p:nvGrpSpPr>
          <p:cNvPr id="77827" name="Group 3">
            <a:extLst>
              <a:ext uri="{FF2B5EF4-FFF2-40B4-BE49-F238E27FC236}">
                <a16:creationId xmlns:a16="http://schemas.microsoft.com/office/drawing/2014/main" id="{57E71B1A-C083-EE4D-BC7E-8A959BABD691}"/>
              </a:ext>
            </a:extLst>
          </p:cNvPr>
          <p:cNvGrpSpPr>
            <a:grpSpLocks/>
          </p:cNvGrpSpPr>
          <p:nvPr/>
        </p:nvGrpSpPr>
        <p:grpSpPr bwMode="auto">
          <a:xfrm>
            <a:off x="2655889" y="407989"/>
            <a:ext cx="455612" cy="519112"/>
            <a:chOff x="147" y="156"/>
            <a:chExt cx="287" cy="327"/>
          </a:xfrm>
        </p:grpSpPr>
        <p:sp>
          <p:nvSpPr>
            <p:cNvPr id="77846" name="Rectangle 4">
              <a:extLst>
                <a:ext uri="{FF2B5EF4-FFF2-40B4-BE49-F238E27FC236}">
                  <a16:creationId xmlns:a16="http://schemas.microsoft.com/office/drawing/2014/main" id="{BC58F9DD-2FB6-FD4E-B19B-6B21B1F03BB8}"/>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7847" name="Text Box 5">
              <a:extLst>
                <a:ext uri="{FF2B5EF4-FFF2-40B4-BE49-F238E27FC236}">
                  <a16:creationId xmlns:a16="http://schemas.microsoft.com/office/drawing/2014/main" id="{C6CC8ADE-7087-A84D-AE3F-9CA2154DBAFE}"/>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5</a:t>
              </a:r>
              <a:endParaRPr lang="es-ES_tradnl" altLang="es-ES" sz="2800" b="1">
                <a:latin typeface="Arial" panose="020B0604020202020204" pitchFamily="34" charset="0"/>
              </a:endParaRPr>
            </a:p>
          </p:txBody>
        </p:sp>
      </p:grpSp>
      <p:grpSp>
        <p:nvGrpSpPr>
          <p:cNvPr id="77828" name="Group 24">
            <a:extLst>
              <a:ext uri="{FF2B5EF4-FFF2-40B4-BE49-F238E27FC236}">
                <a16:creationId xmlns:a16="http://schemas.microsoft.com/office/drawing/2014/main" id="{3BB30545-181F-984B-BBF7-0721B8D5EA3C}"/>
              </a:ext>
            </a:extLst>
          </p:cNvPr>
          <p:cNvGrpSpPr>
            <a:grpSpLocks/>
          </p:cNvGrpSpPr>
          <p:nvPr/>
        </p:nvGrpSpPr>
        <p:grpSpPr bwMode="auto">
          <a:xfrm>
            <a:off x="1774826" y="1422401"/>
            <a:ext cx="3433763" cy="4862513"/>
            <a:chOff x="212" y="827"/>
            <a:chExt cx="1882" cy="2665"/>
          </a:xfrm>
        </p:grpSpPr>
        <p:pic>
          <p:nvPicPr>
            <p:cNvPr id="77844" name="Picture 22">
              <a:extLst>
                <a:ext uri="{FF2B5EF4-FFF2-40B4-BE49-F238E27FC236}">
                  <a16:creationId xmlns:a16="http://schemas.microsoft.com/office/drawing/2014/main" id="{D333B495-6EFA-A341-95AD-508F700BE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 y="827"/>
              <a:ext cx="1882" cy="266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7845" name="Text Box 23">
              <a:extLst>
                <a:ext uri="{FF2B5EF4-FFF2-40B4-BE49-F238E27FC236}">
                  <a16:creationId xmlns:a16="http://schemas.microsoft.com/office/drawing/2014/main" id="{2A85F99D-F286-8E40-B159-EE8C62306014}"/>
                </a:ext>
              </a:extLst>
            </p:cNvPr>
            <p:cNvSpPr txBox="1">
              <a:spLocks noChangeArrowheads="1"/>
            </p:cNvSpPr>
            <p:nvPr/>
          </p:nvSpPr>
          <p:spPr bwMode="auto">
            <a:xfrm>
              <a:off x="285" y="908"/>
              <a:ext cx="23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1600" b="1">
                  <a:solidFill>
                    <a:schemeClr val="tx2"/>
                  </a:solidFill>
                  <a:latin typeface="Arial" panose="020B0604020202020204" pitchFamily="34" charset="0"/>
                </a:rPr>
                <a:t>V6</a:t>
              </a:r>
              <a:endParaRPr lang="es-ES_tradnl" altLang="es-ES" sz="1800" i="1" u="sng"/>
            </a:p>
          </p:txBody>
        </p:sp>
      </p:grpSp>
      <p:grpSp>
        <p:nvGrpSpPr>
          <p:cNvPr id="77829" name="Group 28">
            <a:extLst>
              <a:ext uri="{FF2B5EF4-FFF2-40B4-BE49-F238E27FC236}">
                <a16:creationId xmlns:a16="http://schemas.microsoft.com/office/drawing/2014/main" id="{3B134D2F-BD92-C540-A062-ADAC9A3C51F2}"/>
              </a:ext>
            </a:extLst>
          </p:cNvPr>
          <p:cNvGrpSpPr>
            <a:grpSpLocks/>
          </p:cNvGrpSpPr>
          <p:nvPr/>
        </p:nvGrpSpPr>
        <p:grpSpPr bwMode="auto">
          <a:xfrm>
            <a:off x="3906839" y="1790701"/>
            <a:ext cx="6618287" cy="2886075"/>
            <a:chOff x="1551" y="1071"/>
            <a:chExt cx="4169" cy="1818"/>
          </a:xfrm>
        </p:grpSpPr>
        <p:pic>
          <p:nvPicPr>
            <p:cNvPr id="77830" name="Picture 26" descr="d.jpg                                                          00000013Nuria 1                        B88EA57D:">
              <a:extLst>
                <a:ext uri="{FF2B5EF4-FFF2-40B4-BE49-F238E27FC236}">
                  <a16:creationId xmlns:a16="http://schemas.microsoft.com/office/drawing/2014/main" id="{22D2D411-9436-E94B-BD1F-0CEA0B5D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 y="1071"/>
              <a:ext cx="4169" cy="181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7831" name="Group 27">
              <a:extLst>
                <a:ext uri="{FF2B5EF4-FFF2-40B4-BE49-F238E27FC236}">
                  <a16:creationId xmlns:a16="http://schemas.microsoft.com/office/drawing/2014/main" id="{A9C4F10A-1E67-714B-91AC-53E830B8E7AD}"/>
                </a:ext>
              </a:extLst>
            </p:cNvPr>
            <p:cNvGrpSpPr>
              <a:grpSpLocks/>
            </p:cNvGrpSpPr>
            <p:nvPr/>
          </p:nvGrpSpPr>
          <p:grpSpPr bwMode="auto">
            <a:xfrm>
              <a:off x="1699" y="1309"/>
              <a:ext cx="3041" cy="1136"/>
              <a:chOff x="1723" y="1521"/>
              <a:chExt cx="3041" cy="1136"/>
            </a:xfrm>
          </p:grpSpPr>
          <p:sp>
            <p:nvSpPr>
              <p:cNvPr id="77832" name="Text Box 9">
                <a:extLst>
                  <a:ext uri="{FF2B5EF4-FFF2-40B4-BE49-F238E27FC236}">
                    <a16:creationId xmlns:a16="http://schemas.microsoft.com/office/drawing/2014/main" id="{DEFF53CC-0D84-AF41-9EEA-81E460F896E9}"/>
                  </a:ext>
                </a:extLst>
              </p:cNvPr>
              <p:cNvSpPr txBox="1">
                <a:spLocks noChangeArrowheads="1"/>
              </p:cNvSpPr>
              <p:nvPr/>
            </p:nvSpPr>
            <p:spPr bwMode="auto">
              <a:xfrm>
                <a:off x="1749" y="1521"/>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77833" name="Text Box 10">
                <a:extLst>
                  <a:ext uri="{FF2B5EF4-FFF2-40B4-BE49-F238E27FC236}">
                    <a16:creationId xmlns:a16="http://schemas.microsoft.com/office/drawing/2014/main" id="{4DD434DA-BFF5-3D4A-BB63-0F64B500CA82}"/>
                  </a:ext>
                </a:extLst>
              </p:cNvPr>
              <p:cNvSpPr txBox="1">
                <a:spLocks noChangeArrowheads="1"/>
              </p:cNvSpPr>
              <p:nvPr/>
            </p:nvSpPr>
            <p:spPr bwMode="auto">
              <a:xfrm>
                <a:off x="1731" y="2021"/>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77834" name="Text Box 11">
                <a:extLst>
                  <a:ext uri="{FF2B5EF4-FFF2-40B4-BE49-F238E27FC236}">
                    <a16:creationId xmlns:a16="http://schemas.microsoft.com/office/drawing/2014/main" id="{D3D79ECB-DF93-B84E-9754-97BA204ED5FF}"/>
                  </a:ext>
                </a:extLst>
              </p:cNvPr>
              <p:cNvSpPr txBox="1">
                <a:spLocks noChangeArrowheads="1"/>
              </p:cNvSpPr>
              <p:nvPr/>
            </p:nvSpPr>
            <p:spPr bwMode="auto">
              <a:xfrm>
                <a:off x="1723" y="2532"/>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77835" name="Text Box 12">
                <a:extLst>
                  <a:ext uri="{FF2B5EF4-FFF2-40B4-BE49-F238E27FC236}">
                    <a16:creationId xmlns:a16="http://schemas.microsoft.com/office/drawing/2014/main" id="{38DB5C42-4138-6641-A577-214C192F52FE}"/>
                  </a:ext>
                </a:extLst>
              </p:cNvPr>
              <p:cNvSpPr txBox="1">
                <a:spLocks noChangeArrowheads="1"/>
              </p:cNvSpPr>
              <p:nvPr/>
            </p:nvSpPr>
            <p:spPr bwMode="auto">
              <a:xfrm>
                <a:off x="2653" y="1521"/>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77836" name="Text Box 13">
                <a:extLst>
                  <a:ext uri="{FF2B5EF4-FFF2-40B4-BE49-F238E27FC236}">
                    <a16:creationId xmlns:a16="http://schemas.microsoft.com/office/drawing/2014/main" id="{AD986EF2-09E1-1444-B290-E83ADA7E4F46}"/>
                  </a:ext>
                </a:extLst>
              </p:cNvPr>
              <p:cNvSpPr txBox="1">
                <a:spLocks noChangeArrowheads="1"/>
              </p:cNvSpPr>
              <p:nvPr/>
            </p:nvSpPr>
            <p:spPr bwMode="auto">
              <a:xfrm>
                <a:off x="2611" y="2021"/>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77837" name="Text Box 14">
                <a:extLst>
                  <a:ext uri="{FF2B5EF4-FFF2-40B4-BE49-F238E27FC236}">
                    <a16:creationId xmlns:a16="http://schemas.microsoft.com/office/drawing/2014/main" id="{D77D7970-C7DE-AC47-B4B4-2C410465BDAA}"/>
                  </a:ext>
                </a:extLst>
              </p:cNvPr>
              <p:cNvSpPr txBox="1">
                <a:spLocks noChangeArrowheads="1"/>
              </p:cNvSpPr>
              <p:nvPr/>
            </p:nvSpPr>
            <p:spPr bwMode="auto">
              <a:xfrm>
                <a:off x="2619" y="2532"/>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77838" name="Text Box 15">
                <a:extLst>
                  <a:ext uri="{FF2B5EF4-FFF2-40B4-BE49-F238E27FC236}">
                    <a16:creationId xmlns:a16="http://schemas.microsoft.com/office/drawing/2014/main" id="{4F1FF3AD-906A-2C4F-9BA6-C84E8CAE4C1B}"/>
                  </a:ext>
                </a:extLst>
              </p:cNvPr>
              <p:cNvSpPr txBox="1">
                <a:spLocks noChangeArrowheads="1"/>
              </p:cNvSpPr>
              <p:nvPr/>
            </p:nvSpPr>
            <p:spPr bwMode="auto">
              <a:xfrm>
                <a:off x="3579" y="152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77839" name="Text Box 16">
                <a:extLst>
                  <a:ext uri="{FF2B5EF4-FFF2-40B4-BE49-F238E27FC236}">
                    <a16:creationId xmlns:a16="http://schemas.microsoft.com/office/drawing/2014/main" id="{929EBD34-FB54-D94A-819A-F8DAFC32881C}"/>
                  </a:ext>
                </a:extLst>
              </p:cNvPr>
              <p:cNvSpPr txBox="1">
                <a:spLocks noChangeArrowheads="1"/>
              </p:cNvSpPr>
              <p:nvPr/>
            </p:nvSpPr>
            <p:spPr bwMode="auto">
              <a:xfrm>
                <a:off x="3554" y="202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77840" name="Text Box 17">
                <a:extLst>
                  <a:ext uri="{FF2B5EF4-FFF2-40B4-BE49-F238E27FC236}">
                    <a16:creationId xmlns:a16="http://schemas.microsoft.com/office/drawing/2014/main" id="{75535EC4-BFE2-554B-916A-D20917B5CC8D}"/>
                  </a:ext>
                </a:extLst>
              </p:cNvPr>
              <p:cNvSpPr txBox="1">
                <a:spLocks noChangeArrowheads="1"/>
              </p:cNvSpPr>
              <p:nvPr/>
            </p:nvSpPr>
            <p:spPr bwMode="auto">
              <a:xfrm>
                <a:off x="3562" y="253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77841" name="Text Box 18">
                <a:extLst>
                  <a:ext uri="{FF2B5EF4-FFF2-40B4-BE49-F238E27FC236}">
                    <a16:creationId xmlns:a16="http://schemas.microsoft.com/office/drawing/2014/main" id="{1CFED2CE-C407-0648-9189-771C08816125}"/>
                  </a:ext>
                </a:extLst>
              </p:cNvPr>
              <p:cNvSpPr txBox="1">
                <a:spLocks noChangeArrowheads="1"/>
              </p:cNvSpPr>
              <p:nvPr/>
            </p:nvSpPr>
            <p:spPr bwMode="auto">
              <a:xfrm>
                <a:off x="4580" y="152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77842" name="Text Box 19">
                <a:extLst>
                  <a:ext uri="{FF2B5EF4-FFF2-40B4-BE49-F238E27FC236}">
                    <a16:creationId xmlns:a16="http://schemas.microsoft.com/office/drawing/2014/main" id="{DF632209-2447-7A40-9413-8BF71FB1A419}"/>
                  </a:ext>
                </a:extLst>
              </p:cNvPr>
              <p:cNvSpPr txBox="1">
                <a:spLocks noChangeArrowheads="1"/>
              </p:cNvSpPr>
              <p:nvPr/>
            </p:nvSpPr>
            <p:spPr bwMode="auto">
              <a:xfrm>
                <a:off x="4554" y="202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77843" name="Text Box 20">
                <a:extLst>
                  <a:ext uri="{FF2B5EF4-FFF2-40B4-BE49-F238E27FC236}">
                    <a16:creationId xmlns:a16="http://schemas.microsoft.com/office/drawing/2014/main" id="{13DD071D-78F1-2A4A-803C-3BEB8DA3560F}"/>
                  </a:ext>
                </a:extLst>
              </p:cNvPr>
              <p:cNvSpPr txBox="1">
                <a:spLocks noChangeArrowheads="1"/>
              </p:cNvSpPr>
              <p:nvPr/>
            </p:nvSpPr>
            <p:spPr bwMode="auto">
              <a:xfrm>
                <a:off x="4563" y="253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536952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3714"/>
                                        </p:tgtEl>
                                        <p:attrNameLst>
                                          <p:attrName>style.visibility</p:attrName>
                                        </p:attrNameLst>
                                      </p:cBhvr>
                                      <p:to>
                                        <p:strVal val="visible"/>
                                      </p:to>
                                    </p:set>
                                    <p:anim calcmode="lin" valueType="num">
                                      <p:cBhvr>
                                        <p:cTn id="7" dur="500" fill="hold"/>
                                        <p:tgtEl>
                                          <p:spTgt spid="243714"/>
                                        </p:tgtEl>
                                        <p:attrNameLst>
                                          <p:attrName>ppt_w</p:attrName>
                                        </p:attrNameLst>
                                      </p:cBhvr>
                                      <p:tavLst>
                                        <p:tav tm="0">
                                          <p:val>
                                            <p:fltVal val="0"/>
                                          </p:val>
                                        </p:tav>
                                        <p:tav tm="100000">
                                          <p:val>
                                            <p:strVal val="#ppt_w"/>
                                          </p:val>
                                        </p:tav>
                                      </p:tavLst>
                                    </p:anim>
                                    <p:anim calcmode="lin" valueType="num">
                                      <p:cBhvr>
                                        <p:cTn id="8" dur="500" fill="hold"/>
                                        <p:tgtEl>
                                          <p:spTgt spid="2437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9036EFF-9FF6-8F48-9C9B-696F018E2DBA}"/>
              </a:ext>
            </a:extLst>
          </p:cNvPr>
          <p:cNvSpPr>
            <a:spLocks noChangeArrowheads="1"/>
          </p:cNvSpPr>
          <p:nvPr/>
        </p:nvSpPr>
        <p:spPr bwMode="auto">
          <a:xfrm>
            <a:off x="2584450" y="1382714"/>
            <a:ext cx="9144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9219" name="Text Box 4">
            <a:extLst>
              <a:ext uri="{FF2B5EF4-FFF2-40B4-BE49-F238E27FC236}">
                <a16:creationId xmlns:a16="http://schemas.microsoft.com/office/drawing/2014/main" id="{FDF355D2-EF3B-B24A-B0B7-03F3210F311A}"/>
              </a:ext>
            </a:extLst>
          </p:cNvPr>
          <p:cNvSpPr txBox="1">
            <a:spLocks noChangeArrowheads="1"/>
          </p:cNvSpPr>
          <p:nvPr/>
        </p:nvSpPr>
        <p:spPr bwMode="auto">
          <a:xfrm>
            <a:off x="1752600" y="1654175"/>
            <a:ext cx="484663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577850" indent="-288925"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1900" b="1">
                <a:solidFill>
                  <a:schemeClr val="accent2"/>
                </a:solidFill>
                <a:latin typeface="Arial" panose="020B0604020202020204" pitchFamily="34" charset="0"/>
              </a:rPr>
              <a:t>El ECG proporciona la siguiente información básica del corazón:</a:t>
            </a:r>
            <a:endParaRPr lang="es-ES" altLang="es-ES" sz="1600" b="1" u="sng">
              <a:latin typeface="Arial" panose="020B0604020202020204" pitchFamily="34" charset="0"/>
            </a:endParaRPr>
          </a:p>
          <a:p>
            <a:pPr lvl="1" eaLnBrk="1" hangingPunct="1"/>
            <a:endParaRPr lang="es-ES" altLang="es-ES" sz="1600" b="1" u="sng">
              <a:latin typeface="Arial" panose="020B0604020202020204" pitchFamily="34" charset="0"/>
            </a:endParaRPr>
          </a:p>
          <a:p>
            <a:pPr lvl="1" eaLnBrk="1" hangingPunct="1">
              <a:buFontTx/>
              <a:buAutoNum type="arabicPeriod"/>
            </a:pPr>
            <a:r>
              <a:rPr lang="es-ES" altLang="es-ES" sz="1600" b="1">
                <a:latin typeface="Arial" panose="020B0604020202020204" pitchFamily="34" charset="0"/>
              </a:rPr>
              <a:t>Orientación del corazón en el tórax.</a:t>
            </a:r>
          </a:p>
          <a:p>
            <a:pPr lvl="1" eaLnBrk="1" hangingPunct="1">
              <a:spcBef>
                <a:spcPct val="70000"/>
              </a:spcBef>
              <a:buFontTx/>
              <a:buAutoNum type="arabicPeriod"/>
            </a:pPr>
            <a:r>
              <a:rPr lang="es-ES" altLang="es-ES" sz="1600" b="1">
                <a:latin typeface="Arial" panose="020B0604020202020204" pitchFamily="34" charset="0"/>
              </a:rPr>
              <a:t>Masa de músculo cardiaco.</a:t>
            </a:r>
          </a:p>
          <a:p>
            <a:pPr lvl="1" eaLnBrk="1" hangingPunct="1">
              <a:spcBef>
                <a:spcPct val="70000"/>
              </a:spcBef>
            </a:pPr>
            <a:r>
              <a:rPr lang="es-ES" altLang="es-ES" sz="1600" b="1">
                <a:latin typeface="Arial" panose="020B0604020202020204" pitchFamily="34" charset="0"/>
              </a:rPr>
              <a:t>3. 	Alteraciones en la conducción aurículo- ventricular. </a:t>
            </a:r>
          </a:p>
          <a:p>
            <a:pPr lvl="1" eaLnBrk="1" hangingPunct="1">
              <a:spcBef>
                <a:spcPct val="70000"/>
              </a:spcBef>
            </a:pPr>
            <a:r>
              <a:rPr lang="es-ES" altLang="es-ES" sz="1600" b="1">
                <a:latin typeface="Arial" panose="020B0604020202020204" pitchFamily="34" charset="0"/>
              </a:rPr>
              <a:t>4. 	Presencia de datos sugestivos de isquemia / infarto de miocardio</a:t>
            </a:r>
          </a:p>
          <a:p>
            <a:pPr lvl="1" eaLnBrk="1" hangingPunct="1">
              <a:spcBef>
                <a:spcPct val="70000"/>
              </a:spcBef>
            </a:pPr>
            <a:r>
              <a:rPr lang="es-ES" altLang="es-ES" sz="1600" b="1">
                <a:latin typeface="Arial" panose="020B0604020202020204" pitchFamily="34" charset="0"/>
              </a:rPr>
              <a:t>5. 	Efectos electolíticos y de fármacos / drogas.</a:t>
            </a:r>
            <a:r>
              <a:rPr lang="es-ES" altLang="es-ES" sz="1600">
                <a:latin typeface="Arial" panose="020B0604020202020204" pitchFamily="34" charset="0"/>
              </a:rPr>
              <a:t> </a:t>
            </a:r>
          </a:p>
        </p:txBody>
      </p:sp>
      <p:sp>
        <p:nvSpPr>
          <p:cNvPr id="9220" name="Rectangle 5">
            <a:extLst>
              <a:ext uri="{FF2B5EF4-FFF2-40B4-BE49-F238E27FC236}">
                <a16:creationId xmlns:a16="http://schemas.microsoft.com/office/drawing/2014/main" id="{4FD964E7-ADC4-F848-B3C9-2D2F629E7E0C}"/>
              </a:ext>
            </a:extLst>
          </p:cNvPr>
          <p:cNvSpPr>
            <a:spLocks noChangeArrowheads="1"/>
          </p:cNvSpPr>
          <p:nvPr/>
        </p:nvSpPr>
        <p:spPr bwMode="auto">
          <a:xfrm>
            <a:off x="1820863" y="5762626"/>
            <a:ext cx="8686800" cy="944563"/>
          </a:xfrm>
          <a:prstGeom prst="rect">
            <a:avLst/>
          </a:prstGeom>
          <a:solidFill>
            <a:schemeClr val="tx2"/>
          </a:solidFill>
          <a:ln w="28575">
            <a:solidFill>
              <a:schemeClr val="accent2"/>
            </a:solidFill>
            <a:miter lim="800000"/>
            <a:headEnd/>
            <a:tailEnd/>
          </a:ln>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1800" b="1" dirty="0">
                <a:solidFill>
                  <a:schemeClr val="bg1"/>
                </a:solidFill>
                <a:latin typeface="Arial" panose="020B0604020202020204" pitchFamily="34" charset="0"/>
              </a:rPr>
              <a:t>Normalmente los electrodos se sitúan en la piel (periféricamente) pero pueden </a:t>
            </a:r>
            <a:r>
              <a:rPr lang="es-ES" altLang="es-ES" sz="1800" b="1" dirty="0" err="1">
                <a:solidFill>
                  <a:schemeClr val="bg1"/>
                </a:solidFill>
                <a:latin typeface="Arial" panose="020B0604020202020204" pitchFamily="34" charset="0"/>
              </a:rPr>
              <a:t>eventalmente</a:t>
            </a:r>
            <a:r>
              <a:rPr lang="es-ES" altLang="es-ES" sz="1800" b="1" dirty="0">
                <a:solidFill>
                  <a:schemeClr val="bg1"/>
                </a:solidFill>
                <a:latin typeface="Arial" panose="020B0604020202020204" pitchFamily="34" charset="0"/>
              </a:rPr>
              <a:t> situarse en catéteres (electrofisiología), superficie cardiaca (cirugía), esófago y sondas ecográficas.</a:t>
            </a:r>
          </a:p>
        </p:txBody>
      </p:sp>
      <p:sp>
        <p:nvSpPr>
          <p:cNvPr id="9221" name="Rectangle 6">
            <a:extLst>
              <a:ext uri="{FF2B5EF4-FFF2-40B4-BE49-F238E27FC236}">
                <a16:creationId xmlns:a16="http://schemas.microsoft.com/office/drawing/2014/main" id="{785D9D4B-1370-FB4A-9DD3-77549DF7A534}"/>
              </a:ext>
            </a:extLst>
          </p:cNvPr>
          <p:cNvSpPr>
            <a:spLocks noChangeArrowheads="1"/>
          </p:cNvSpPr>
          <p:nvPr/>
        </p:nvSpPr>
        <p:spPr bwMode="auto">
          <a:xfrm>
            <a:off x="2027239" y="130176"/>
            <a:ext cx="80597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4400" b="1">
                <a:solidFill>
                  <a:schemeClr val="tx2"/>
                </a:solidFill>
                <a:latin typeface="Arial" panose="020B0604020202020204" pitchFamily="34" charset="0"/>
              </a:rPr>
              <a:t>Electrocardiograma</a:t>
            </a:r>
            <a:endParaRPr lang="es-ES" altLang="es-ES" sz="4400">
              <a:solidFill>
                <a:srgbClr val="FF0000"/>
              </a:solidFill>
              <a:latin typeface="Arial" panose="020B0604020202020204" pitchFamily="34" charset="0"/>
            </a:endParaRPr>
          </a:p>
        </p:txBody>
      </p:sp>
      <p:grpSp>
        <p:nvGrpSpPr>
          <p:cNvPr id="9222" name="Group 16">
            <a:extLst>
              <a:ext uri="{FF2B5EF4-FFF2-40B4-BE49-F238E27FC236}">
                <a16:creationId xmlns:a16="http://schemas.microsoft.com/office/drawing/2014/main" id="{81E1ED3F-07DD-C746-BFC2-A12737A204C4}"/>
              </a:ext>
            </a:extLst>
          </p:cNvPr>
          <p:cNvGrpSpPr>
            <a:grpSpLocks/>
          </p:cNvGrpSpPr>
          <p:nvPr/>
        </p:nvGrpSpPr>
        <p:grpSpPr bwMode="auto">
          <a:xfrm>
            <a:off x="6429376" y="1146175"/>
            <a:ext cx="4054475" cy="4465638"/>
            <a:chOff x="3098" y="710"/>
            <a:chExt cx="2554" cy="2813"/>
          </a:xfrm>
        </p:grpSpPr>
        <p:sp>
          <p:nvSpPr>
            <p:cNvPr id="9223" name="Text Box 17">
              <a:extLst>
                <a:ext uri="{FF2B5EF4-FFF2-40B4-BE49-F238E27FC236}">
                  <a16:creationId xmlns:a16="http://schemas.microsoft.com/office/drawing/2014/main" id="{C5DE7BC0-C83A-E24F-B84B-0C0F79F4DEC6}"/>
                </a:ext>
              </a:extLst>
            </p:cNvPr>
            <p:cNvSpPr txBox="1">
              <a:spLocks noChangeArrowheads="1"/>
            </p:cNvSpPr>
            <p:nvPr/>
          </p:nvSpPr>
          <p:spPr bwMode="auto">
            <a:xfrm>
              <a:off x="3098" y="710"/>
              <a:ext cx="132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500" b="1">
                  <a:latin typeface="Arial" panose="020B0604020202020204" pitchFamily="34" charset="0"/>
                </a:rPr>
                <a:t>Conducción cardiaca</a:t>
              </a:r>
            </a:p>
          </p:txBody>
        </p:sp>
        <p:grpSp>
          <p:nvGrpSpPr>
            <p:cNvPr id="9224" name="Group 18">
              <a:extLst>
                <a:ext uri="{FF2B5EF4-FFF2-40B4-BE49-F238E27FC236}">
                  <a16:creationId xmlns:a16="http://schemas.microsoft.com/office/drawing/2014/main" id="{6EB5D060-3C63-514D-9C56-B9100E7B7C63}"/>
                </a:ext>
              </a:extLst>
            </p:cNvPr>
            <p:cNvGrpSpPr>
              <a:grpSpLocks/>
            </p:cNvGrpSpPr>
            <p:nvPr/>
          </p:nvGrpSpPr>
          <p:grpSpPr bwMode="auto">
            <a:xfrm>
              <a:off x="3163" y="903"/>
              <a:ext cx="2489" cy="2620"/>
              <a:chOff x="1247" y="910"/>
              <a:chExt cx="2489" cy="2620"/>
            </a:xfrm>
          </p:grpSpPr>
          <p:grpSp>
            <p:nvGrpSpPr>
              <p:cNvPr id="9225" name="Group 19">
                <a:extLst>
                  <a:ext uri="{FF2B5EF4-FFF2-40B4-BE49-F238E27FC236}">
                    <a16:creationId xmlns:a16="http://schemas.microsoft.com/office/drawing/2014/main" id="{9C202154-ACF8-814F-BA8F-C4B7BC2D4C08}"/>
                  </a:ext>
                </a:extLst>
              </p:cNvPr>
              <p:cNvGrpSpPr>
                <a:grpSpLocks/>
              </p:cNvGrpSpPr>
              <p:nvPr/>
            </p:nvGrpSpPr>
            <p:grpSpPr bwMode="auto">
              <a:xfrm>
                <a:off x="1247" y="910"/>
                <a:ext cx="2489" cy="2620"/>
                <a:chOff x="1247" y="910"/>
                <a:chExt cx="2489" cy="2620"/>
              </a:xfrm>
            </p:grpSpPr>
            <p:sp>
              <p:nvSpPr>
                <p:cNvPr id="9228" name="Rectangle 20">
                  <a:extLst>
                    <a:ext uri="{FF2B5EF4-FFF2-40B4-BE49-F238E27FC236}">
                      <a16:creationId xmlns:a16="http://schemas.microsoft.com/office/drawing/2014/main" id="{E0809C3A-A891-5243-AF7C-3E6D12477F92}"/>
                    </a:ext>
                  </a:extLst>
                </p:cNvPr>
                <p:cNvSpPr>
                  <a:spLocks noChangeArrowheads="1"/>
                </p:cNvSpPr>
                <p:nvPr/>
              </p:nvSpPr>
              <p:spPr bwMode="auto">
                <a:xfrm>
                  <a:off x="1247" y="910"/>
                  <a:ext cx="2489" cy="2620"/>
                </a:xfrm>
                <a:prstGeom prst="rect">
                  <a:avLst/>
                </a:prstGeom>
                <a:solidFill>
                  <a:srgbClr val="FFFDFF"/>
                </a:solidFill>
                <a:ln w="38100">
                  <a:solidFill>
                    <a:schemeClr val="accent2"/>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9229" name="Picture 21">
                  <a:extLst>
                    <a:ext uri="{FF2B5EF4-FFF2-40B4-BE49-F238E27FC236}">
                      <a16:creationId xmlns:a16="http://schemas.microsoft.com/office/drawing/2014/main" id="{9B611CFD-0818-3F42-B8F8-5FCCB099F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 y="997"/>
                  <a:ext cx="2270" cy="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6" name="Text Box 22">
                <a:extLst>
                  <a:ext uri="{FF2B5EF4-FFF2-40B4-BE49-F238E27FC236}">
                    <a16:creationId xmlns:a16="http://schemas.microsoft.com/office/drawing/2014/main" id="{40858D18-0685-9845-86DC-817343D5EADE}"/>
                  </a:ext>
                </a:extLst>
              </p:cNvPr>
              <p:cNvSpPr txBox="1">
                <a:spLocks noChangeArrowheads="1"/>
              </p:cNvSpPr>
              <p:nvPr/>
            </p:nvSpPr>
            <p:spPr bwMode="auto">
              <a:xfrm>
                <a:off x="2259" y="1563"/>
                <a:ext cx="62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500" b="1">
                    <a:solidFill>
                      <a:srgbClr val="211D1B"/>
                    </a:solidFill>
                    <a:latin typeface="Arial" panose="020B0604020202020204" pitchFamily="34" charset="0"/>
                  </a:rPr>
                  <a:t>Nodo AV</a:t>
                </a:r>
              </a:p>
            </p:txBody>
          </p:sp>
          <p:sp>
            <p:nvSpPr>
              <p:cNvPr id="9227" name="Line 23">
                <a:extLst>
                  <a:ext uri="{FF2B5EF4-FFF2-40B4-BE49-F238E27FC236}">
                    <a16:creationId xmlns:a16="http://schemas.microsoft.com/office/drawing/2014/main" id="{52973900-FDD1-514A-ABFC-D7A9CA7C56D8}"/>
                  </a:ext>
                </a:extLst>
              </p:cNvPr>
              <p:cNvSpPr>
                <a:spLocks noChangeShapeType="1"/>
              </p:cNvSpPr>
              <p:nvPr/>
            </p:nvSpPr>
            <p:spPr bwMode="auto">
              <a:xfrm flipH="1">
                <a:off x="2217" y="1754"/>
                <a:ext cx="286" cy="396"/>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grpSp>
      </p:grpSp>
    </p:spTree>
    <p:extLst>
      <p:ext uri="{BB962C8B-B14F-4D97-AF65-F5344CB8AC3E}">
        <p14:creationId xmlns:p14="http://schemas.microsoft.com/office/powerpoint/2010/main" val="2933975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1FAD853-F298-4A47-9466-78B2F3B495FD}"/>
              </a:ext>
            </a:extLst>
          </p:cNvPr>
          <p:cNvSpPr>
            <a:spLocks noGrp="1" noChangeArrowheads="1"/>
          </p:cNvSpPr>
          <p:nvPr>
            <p:ph type="title"/>
          </p:nvPr>
        </p:nvSpPr>
        <p:spPr>
          <a:xfrm>
            <a:off x="2247900" y="147638"/>
            <a:ext cx="7772400" cy="762000"/>
          </a:xfrm>
        </p:spPr>
        <p:txBody>
          <a:bodyPr/>
          <a:lstStyle/>
          <a:p>
            <a:pPr eaLnBrk="1" hangingPunct="1"/>
            <a:r>
              <a:rPr lang="sv-SE" altLang="es-ES"/>
              <a:t>HTA</a:t>
            </a:r>
            <a:endParaRPr lang="es-ES_tradnl" altLang="es-ES" sz="3600"/>
          </a:p>
        </p:txBody>
      </p:sp>
      <p:grpSp>
        <p:nvGrpSpPr>
          <p:cNvPr id="78851" name="Group 3">
            <a:extLst>
              <a:ext uri="{FF2B5EF4-FFF2-40B4-BE49-F238E27FC236}">
                <a16:creationId xmlns:a16="http://schemas.microsoft.com/office/drawing/2014/main" id="{8B0E4B68-981D-3141-A49A-3158BD3EF21C}"/>
              </a:ext>
            </a:extLst>
          </p:cNvPr>
          <p:cNvGrpSpPr>
            <a:grpSpLocks/>
          </p:cNvGrpSpPr>
          <p:nvPr/>
        </p:nvGrpSpPr>
        <p:grpSpPr bwMode="auto">
          <a:xfrm>
            <a:off x="1741488" y="284163"/>
            <a:ext cx="455612" cy="519112"/>
            <a:chOff x="147" y="156"/>
            <a:chExt cx="287" cy="327"/>
          </a:xfrm>
        </p:grpSpPr>
        <p:sp>
          <p:nvSpPr>
            <p:cNvPr id="78857" name="Rectangle 4">
              <a:extLst>
                <a:ext uri="{FF2B5EF4-FFF2-40B4-BE49-F238E27FC236}">
                  <a16:creationId xmlns:a16="http://schemas.microsoft.com/office/drawing/2014/main" id="{8F8E0A37-FE29-0647-A02C-AB98413C8DE0}"/>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8858" name="Text Box 5">
              <a:extLst>
                <a:ext uri="{FF2B5EF4-FFF2-40B4-BE49-F238E27FC236}">
                  <a16:creationId xmlns:a16="http://schemas.microsoft.com/office/drawing/2014/main" id="{90140D61-0F43-9B4D-A480-F856B1A0F260}"/>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5</a:t>
              </a:r>
              <a:endParaRPr lang="es-ES_tradnl" altLang="es-ES" sz="2800" b="1">
                <a:latin typeface="Arial" panose="020B0604020202020204" pitchFamily="34" charset="0"/>
              </a:endParaRPr>
            </a:p>
          </p:txBody>
        </p:sp>
      </p:grpSp>
      <p:sp>
        <p:nvSpPr>
          <p:cNvPr id="78852" name="Rectangle 6">
            <a:extLst>
              <a:ext uri="{FF2B5EF4-FFF2-40B4-BE49-F238E27FC236}">
                <a16:creationId xmlns:a16="http://schemas.microsoft.com/office/drawing/2014/main" id="{04DFA4C3-8ED3-FB48-A892-1324513661D8}"/>
              </a:ext>
            </a:extLst>
          </p:cNvPr>
          <p:cNvSpPr>
            <a:spLocks noChangeArrowheads="1"/>
          </p:cNvSpPr>
          <p:nvPr/>
        </p:nvSpPr>
        <p:spPr bwMode="auto">
          <a:xfrm>
            <a:off x="1716088" y="1230314"/>
            <a:ext cx="8597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130000"/>
              </a:lnSpc>
              <a:spcBef>
                <a:spcPct val="60000"/>
              </a:spcBef>
              <a:buClr>
                <a:schemeClr val="accent1"/>
              </a:buClr>
              <a:buSzPct val="90000"/>
              <a:buFont typeface="Wingdings" pitchFamily="2" charset="2"/>
              <a:buNone/>
            </a:pPr>
            <a:endParaRPr lang="es-ES_tradnl" altLang="es-ES" sz="2400" b="1">
              <a:latin typeface="Arial" panose="020B0604020202020204" pitchFamily="34" charset="0"/>
            </a:endParaRPr>
          </a:p>
        </p:txBody>
      </p:sp>
      <p:pic>
        <p:nvPicPr>
          <p:cNvPr id="78853" name="Picture 7" descr="img174">
            <a:extLst>
              <a:ext uri="{FF2B5EF4-FFF2-40B4-BE49-F238E27FC236}">
                <a16:creationId xmlns:a16="http://schemas.microsoft.com/office/drawing/2014/main" id="{B8FED472-C58F-E549-91EE-C76819C834B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939925" y="1525589"/>
            <a:ext cx="40259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img167">
            <a:extLst>
              <a:ext uri="{FF2B5EF4-FFF2-40B4-BE49-F238E27FC236}">
                <a16:creationId xmlns:a16="http://schemas.microsoft.com/office/drawing/2014/main" id="{4DBA5B62-8892-2242-B959-E3797820FCA8}"/>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6326189" y="1514476"/>
            <a:ext cx="39766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81" name="Picture 9" descr="img193">
            <a:extLst>
              <a:ext uri="{FF2B5EF4-FFF2-40B4-BE49-F238E27FC236}">
                <a16:creationId xmlns:a16="http://schemas.microsoft.com/office/drawing/2014/main" id="{25B7322D-2B1B-104B-B87F-BF6A700EC395}"/>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327776" y="1519239"/>
            <a:ext cx="39084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82" name="Picture 10" descr="img194">
            <a:extLst>
              <a:ext uri="{FF2B5EF4-FFF2-40B4-BE49-F238E27FC236}">
                <a16:creationId xmlns:a16="http://schemas.microsoft.com/office/drawing/2014/main" id="{F47EADDE-DE97-2C4B-A63D-56A1EE503FB4}"/>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935164" y="1482726"/>
            <a:ext cx="39719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011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5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5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658C0F3D-7BB4-1C4B-8ED3-C58ABA95E548}"/>
              </a:ext>
            </a:extLst>
          </p:cNvPr>
          <p:cNvSpPr>
            <a:spLocks noGrp="1" noChangeArrowheads="1"/>
          </p:cNvSpPr>
          <p:nvPr>
            <p:ph type="title"/>
          </p:nvPr>
        </p:nvSpPr>
        <p:spPr>
          <a:xfrm>
            <a:off x="2259013" y="147638"/>
            <a:ext cx="7772400" cy="762000"/>
          </a:xfrm>
        </p:spPr>
        <p:txBody>
          <a:bodyPr/>
          <a:lstStyle/>
          <a:p>
            <a:pPr eaLnBrk="1" hangingPunct="1"/>
            <a:r>
              <a:rPr lang="sv-SE" altLang="es-ES"/>
              <a:t>Angina</a:t>
            </a:r>
            <a:endParaRPr lang="es-ES_tradnl" altLang="es-ES" sz="3600">
              <a:solidFill>
                <a:schemeClr val="folHlink"/>
              </a:solidFill>
            </a:endParaRPr>
          </a:p>
        </p:txBody>
      </p:sp>
      <p:grpSp>
        <p:nvGrpSpPr>
          <p:cNvPr id="79875" name="Group 3">
            <a:extLst>
              <a:ext uri="{FF2B5EF4-FFF2-40B4-BE49-F238E27FC236}">
                <a16:creationId xmlns:a16="http://schemas.microsoft.com/office/drawing/2014/main" id="{67140139-DEE5-AE42-A02D-22F8B1E5062C}"/>
              </a:ext>
            </a:extLst>
          </p:cNvPr>
          <p:cNvGrpSpPr>
            <a:grpSpLocks/>
          </p:cNvGrpSpPr>
          <p:nvPr/>
        </p:nvGrpSpPr>
        <p:grpSpPr bwMode="auto">
          <a:xfrm>
            <a:off x="1741488" y="284163"/>
            <a:ext cx="455612" cy="519112"/>
            <a:chOff x="147" y="156"/>
            <a:chExt cx="287" cy="327"/>
          </a:xfrm>
        </p:grpSpPr>
        <p:sp>
          <p:nvSpPr>
            <p:cNvPr id="79898" name="Rectangle 4">
              <a:extLst>
                <a:ext uri="{FF2B5EF4-FFF2-40B4-BE49-F238E27FC236}">
                  <a16:creationId xmlns:a16="http://schemas.microsoft.com/office/drawing/2014/main" id="{28C63F4B-2101-A64C-A501-A8D88B98A927}"/>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79899" name="Text Box 5">
              <a:extLst>
                <a:ext uri="{FF2B5EF4-FFF2-40B4-BE49-F238E27FC236}">
                  <a16:creationId xmlns:a16="http://schemas.microsoft.com/office/drawing/2014/main" id="{0BBC02BA-75AD-6845-A521-819C6A167C6C}"/>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6</a:t>
              </a:r>
              <a:endParaRPr lang="es-ES_tradnl" altLang="es-ES" sz="2800" b="1">
                <a:latin typeface="Arial" panose="020B0604020202020204" pitchFamily="34" charset="0"/>
              </a:endParaRPr>
            </a:p>
          </p:txBody>
        </p:sp>
      </p:grpSp>
      <p:grpSp>
        <p:nvGrpSpPr>
          <p:cNvPr id="79876" name="Group 39">
            <a:extLst>
              <a:ext uri="{FF2B5EF4-FFF2-40B4-BE49-F238E27FC236}">
                <a16:creationId xmlns:a16="http://schemas.microsoft.com/office/drawing/2014/main" id="{856F86EB-BCC2-2445-9118-74758CD86299}"/>
              </a:ext>
            </a:extLst>
          </p:cNvPr>
          <p:cNvGrpSpPr>
            <a:grpSpLocks/>
          </p:cNvGrpSpPr>
          <p:nvPr/>
        </p:nvGrpSpPr>
        <p:grpSpPr bwMode="auto">
          <a:xfrm>
            <a:off x="6165850" y="1453173"/>
            <a:ext cx="4425950" cy="1303829"/>
            <a:chOff x="685" y="2838"/>
            <a:chExt cx="3557" cy="1047"/>
          </a:xfrm>
        </p:grpSpPr>
        <p:sp>
          <p:nvSpPr>
            <p:cNvPr id="79896" name="Rectangle 9">
              <a:extLst>
                <a:ext uri="{FF2B5EF4-FFF2-40B4-BE49-F238E27FC236}">
                  <a16:creationId xmlns:a16="http://schemas.microsoft.com/office/drawing/2014/main" id="{F6432B4D-7561-D244-B9B9-84F6DFB55AAB}"/>
                </a:ext>
              </a:extLst>
            </p:cNvPr>
            <p:cNvSpPr>
              <a:spLocks noChangeArrowheads="1"/>
            </p:cNvSpPr>
            <p:nvPr/>
          </p:nvSpPr>
          <p:spPr bwMode="auto">
            <a:xfrm>
              <a:off x="685" y="3284"/>
              <a:ext cx="3557" cy="161"/>
            </a:xfrm>
            <a:prstGeom prst="rect">
              <a:avLst/>
            </a:prstGeom>
            <a:solidFill>
              <a:schemeClr val="tx1"/>
            </a:solidFill>
            <a:ln w="38100">
              <a:solidFill>
                <a:schemeClr val="accent2"/>
              </a:solidFill>
              <a:miter lim="800000"/>
              <a:headEnd/>
              <a:tailEnd/>
            </a:ln>
          </p:spPr>
          <p:txBody>
            <a:bodyPr anchor="ct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79897" name="Picture 10">
              <a:extLst>
                <a:ext uri="{FF2B5EF4-FFF2-40B4-BE49-F238E27FC236}">
                  <a16:creationId xmlns:a16="http://schemas.microsoft.com/office/drawing/2014/main" id="{1C1A7E74-64C8-F34A-99EC-6DCC11F13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 y="2838"/>
              <a:ext cx="3475"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grpSp>
        <p:nvGrpSpPr>
          <p:cNvPr id="79877" name="Group 22">
            <a:extLst>
              <a:ext uri="{FF2B5EF4-FFF2-40B4-BE49-F238E27FC236}">
                <a16:creationId xmlns:a16="http://schemas.microsoft.com/office/drawing/2014/main" id="{DAF23F08-7D91-734A-A0DA-E96453C0DD0A}"/>
              </a:ext>
            </a:extLst>
          </p:cNvPr>
          <p:cNvGrpSpPr>
            <a:grpSpLocks/>
          </p:cNvGrpSpPr>
          <p:nvPr/>
        </p:nvGrpSpPr>
        <p:grpSpPr bwMode="auto">
          <a:xfrm>
            <a:off x="1633538" y="1552392"/>
            <a:ext cx="4425950" cy="1131849"/>
            <a:chOff x="685" y="1103"/>
            <a:chExt cx="4375" cy="1119"/>
          </a:xfrm>
        </p:grpSpPr>
        <p:sp>
          <p:nvSpPr>
            <p:cNvPr id="79894" name="Rectangle 11">
              <a:extLst>
                <a:ext uri="{FF2B5EF4-FFF2-40B4-BE49-F238E27FC236}">
                  <a16:creationId xmlns:a16="http://schemas.microsoft.com/office/drawing/2014/main" id="{83869D8B-189E-E147-8854-4A9E676D7F70}"/>
                </a:ext>
              </a:extLst>
            </p:cNvPr>
            <p:cNvSpPr>
              <a:spLocks noChangeArrowheads="1"/>
            </p:cNvSpPr>
            <p:nvPr/>
          </p:nvSpPr>
          <p:spPr bwMode="auto">
            <a:xfrm>
              <a:off x="685" y="1554"/>
              <a:ext cx="4375" cy="198"/>
            </a:xfrm>
            <a:prstGeom prst="rect">
              <a:avLst/>
            </a:prstGeom>
            <a:solidFill>
              <a:schemeClr val="tx1"/>
            </a:solidFill>
            <a:ln w="38100">
              <a:solidFill>
                <a:schemeClr val="accent2"/>
              </a:solidFill>
              <a:miter lim="800000"/>
              <a:headEnd/>
              <a:tailEnd/>
            </a:ln>
          </p:spPr>
          <p:txBody>
            <a:bodyPr anchor="ct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79895" name="Picture 12">
              <a:extLst>
                <a:ext uri="{FF2B5EF4-FFF2-40B4-BE49-F238E27FC236}">
                  <a16:creationId xmlns:a16="http://schemas.microsoft.com/office/drawing/2014/main" id="{99887791-804D-CE4E-9984-9940139D5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 y="1103"/>
              <a:ext cx="424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78" name="Group 77">
            <a:extLst>
              <a:ext uri="{FF2B5EF4-FFF2-40B4-BE49-F238E27FC236}">
                <a16:creationId xmlns:a16="http://schemas.microsoft.com/office/drawing/2014/main" id="{575446DE-D4DD-D24D-B2E9-4FCE38BF2DA8}"/>
              </a:ext>
            </a:extLst>
          </p:cNvPr>
          <p:cNvGrpSpPr>
            <a:grpSpLocks/>
          </p:cNvGrpSpPr>
          <p:nvPr/>
        </p:nvGrpSpPr>
        <p:grpSpPr bwMode="auto">
          <a:xfrm>
            <a:off x="2257425" y="3190875"/>
            <a:ext cx="7727950" cy="3284538"/>
            <a:chOff x="511" y="1936"/>
            <a:chExt cx="4868" cy="2069"/>
          </a:xfrm>
        </p:grpSpPr>
        <p:pic>
          <p:nvPicPr>
            <p:cNvPr id="79879" name="Picture 76" descr="e.jpg                                                          00000013Nuria 1                        B88EA57D:">
              <a:extLst>
                <a:ext uri="{FF2B5EF4-FFF2-40B4-BE49-F238E27FC236}">
                  <a16:creationId xmlns:a16="http://schemas.microsoft.com/office/drawing/2014/main" id="{2BF1291B-4092-3448-8B13-5F63E97B6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20" r="3796"/>
            <a:stretch>
              <a:fillRect/>
            </a:stretch>
          </p:blipFill>
          <p:spPr bwMode="auto">
            <a:xfrm>
              <a:off x="511" y="1936"/>
              <a:ext cx="4868" cy="205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9880" name="Group 74">
              <a:extLst>
                <a:ext uri="{FF2B5EF4-FFF2-40B4-BE49-F238E27FC236}">
                  <a16:creationId xmlns:a16="http://schemas.microsoft.com/office/drawing/2014/main" id="{068551B9-DE06-2D4C-87CF-3A4A0A7FAFF5}"/>
                </a:ext>
              </a:extLst>
            </p:cNvPr>
            <p:cNvGrpSpPr>
              <a:grpSpLocks/>
            </p:cNvGrpSpPr>
            <p:nvPr/>
          </p:nvGrpSpPr>
          <p:grpSpPr bwMode="auto">
            <a:xfrm>
              <a:off x="616" y="2080"/>
              <a:ext cx="3613" cy="1626"/>
              <a:chOff x="641" y="1934"/>
              <a:chExt cx="3613" cy="1626"/>
            </a:xfrm>
          </p:grpSpPr>
          <p:sp>
            <p:nvSpPr>
              <p:cNvPr id="79882" name="Text Box 60">
                <a:extLst>
                  <a:ext uri="{FF2B5EF4-FFF2-40B4-BE49-F238E27FC236}">
                    <a16:creationId xmlns:a16="http://schemas.microsoft.com/office/drawing/2014/main" id="{94A06E7E-9C6D-C046-8EC1-20FD0D170A8B}"/>
                  </a:ext>
                </a:extLst>
              </p:cNvPr>
              <p:cNvSpPr txBox="1">
                <a:spLocks noChangeArrowheads="1"/>
              </p:cNvSpPr>
              <p:nvPr/>
            </p:nvSpPr>
            <p:spPr bwMode="auto">
              <a:xfrm>
                <a:off x="662" y="1934"/>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79883" name="Text Box 61">
                <a:extLst>
                  <a:ext uri="{FF2B5EF4-FFF2-40B4-BE49-F238E27FC236}">
                    <a16:creationId xmlns:a16="http://schemas.microsoft.com/office/drawing/2014/main" id="{15B1A6CD-DCD4-A84A-A510-F1E3077F9894}"/>
                  </a:ext>
                </a:extLst>
              </p:cNvPr>
              <p:cNvSpPr txBox="1">
                <a:spLocks noChangeArrowheads="1"/>
              </p:cNvSpPr>
              <p:nvPr/>
            </p:nvSpPr>
            <p:spPr bwMode="auto">
              <a:xfrm>
                <a:off x="648" y="2700"/>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79884" name="Text Box 62">
                <a:extLst>
                  <a:ext uri="{FF2B5EF4-FFF2-40B4-BE49-F238E27FC236}">
                    <a16:creationId xmlns:a16="http://schemas.microsoft.com/office/drawing/2014/main" id="{DECDC154-19B6-A14E-9BDC-605B5BB84F1A}"/>
                  </a:ext>
                </a:extLst>
              </p:cNvPr>
              <p:cNvSpPr txBox="1">
                <a:spLocks noChangeArrowheads="1"/>
              </p:cNvSpPr>
              <p:nvPr/>
            </p:nvSpPr>
            <p:spPr bwMode="auto">
              <a:xfrm>
                <a:off x="641" y="3413"/>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79885" name="Text Box 63">
                <a:extLst>
                  <a:ext uri="{FF2B5EF4-FFF2-40B4-BE49-F238E27FC236}">
                    <a16:creationId xmlns:a16="http://schemas.microsoft.com/office/drawing/2014/main" id="{DAC1C4A0-8AF6-2548-8D2F-259CA0B1FFF5}"/>
                  </a:ext>
                </a:extLst>
              </p:cNvPr>
              <p:cNvSpPr txBox="1">
                <a:spLocks noChangeArrowheads="1"/>
              </p:cNvSpPr>
              <p:nvPr/>
            </p:nvSpPr>
            <p:spPr bwMode="auto">
              <a:xfrm>
                <a:off x="1781" y="1948"/>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79886" name="Text Box 64">
                <a:extLst>
                  <a:ext uri="{FF2B5EF4-FFF2-40B4-BE49-F238E27FC236}">
                    <a16:creationId xmlns:a16="http://schemas.microsoft.com/office/drawing/2014/main" id="{93DA5D4A-20AF-1C44-A084-1DF1FD17863F}"/>
                  </a:ext>
                </a:extLst>
              </p:cNvPr>
              <p:cNvSpPr txBox="1">
                <a:spLocks noChangeArrowheads="1"/>
              </p:cNvSpPr>
              <p:nvPr/>
            </p:nvSpPr>
            <p:spPr bwMode="auto">
              <a:xfrm>
                <a:off x="1767" y="2715"/>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79887" name="Text Box 65">
                <a:extLst>
                  <a:ext uri="{FF2B5EF4-FFF2-40B4-BE49-F238E27FC236}">
                    <a16:creationId xmlns:a16="http://schemas.microsoft.com/office/drawing/2014/main" id="{F033313C-E845-3441-A4DC-081D2F4F5879}"/>
                  </a:ext>
                </a:extLst>
              </p:cNvPr>
              <p:cNvSpPr txBox="1">
                <a:spLocks noChangeArrowheads="1"/>
              </p:cNvSpPr>
              <p:nvPr/>
            </p:nvSpPr>
            <p:spPr bwMode="auto">
              <a:xfrm>
                <a:off x="1780" y="3427"/>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79888" name="Text Box 66">
                <a:extLst>
                  <a:ext uri="{FF2B5EF4-FFF2-40B4-BE49-F238E27FC236}">
                    <a16:creationId xmlns:a16="http://schemas.microsoft.com/office/drawing/2014/main" id="{D27AFDB6-3EA3-2F48-A105-1F286E7113B7}"/>
                  </a:ext>
                </a:extLst>
              </p:cNvPr>
              <p:cNvSpPr txBox="1">
                <a:spLocks noChangeArrowheads="1"/>
              </p:cNvSpPr>
              <p:nvPr/>
            </p:nvSpPr>
            <p:spPr bwMode="auto">
              <a:xfrm>
                <a:off x="2907" y="1949"/>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79889" name="Text Box 67">
                <a:extLst>
                  <a:ext uri="{FF2B5EF4-FFF2-40B4-BE49-F238E27FC236}">
                    <a16:creationId xmlns:a16="http://schemas.microsoft.com/office/drawing/2014/main" id="{BA9501AA-7FC9-6B48-A7B2-EC214A791832}"/>
                  </a:ext>
                </a:extLst>
              </p:cNvPr>
              <p:cNvSpPr txBox="1">
                <a:spLocks noChangeArrowheads="1"/>
              </p:cNvSpPr>
              <p:nvPr/>
            </p:nvSpPr>
            <p:spPr bwMode="auto">
              <a:xfrm>
                <a:off x="2909" y="2715"/>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79890" name="Text Box 68">
                <a:extLst>
                  <a:ext uri="{FF2B5EF4-FFF2-40B4-BE49-F238E27FC236}">
                    <a16:creationId xmlns:a16="http://schemas.microsoft.com/office/drawing/2014/main" id="{5F17BB82-D883-2C4E-8224-AFC654B8D7F3}"/>
                  </a:ext>
                </a:extLst>
              </p:cNvPr>
              <p:cNvSpPr txBox="1">
                <a:spLocks noChangeArrowheads="1"/>
              </p:cNvSpPr>
              <p:nvPr/>
            </p:nvSpPr>
            <p:spPr bwMode="auto">
              <a:xfrm>
                <a:off x="2921" y="3428"/>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79891" name="Text Box 69">
                <a:extLst>
                  <a:ext uri="{FF2B5EF4-FFF2-40B4-BE49-F238E27FC236}">
                    <a16:creationId xmlns:a16="http://schemas.microsoft.com/office/drawing/2014/main" id="{1CBF0191-B8B1-6B4A-BE5D-6FAD372F50B9}"/>
                  </a:ext>
                </a:extLst>
              </p:cNvPr>
              <p:cNvSpPr txBox="1">
                <a:spLocks noChangeArrowheads="1"/>
              </p:cNvSpPr>
              <p:nvPr/>
            </p:nvSpPr>
            <p:spPr bwMode="auto">
              <a:xfrm>
                <a:off x="4056" y="1956"/>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79892" name="Text Box 70">
                <a:extLst>
                  <a:ext uri="{FF2B5EF4-FFF2-40B4-BE49-F238E27FC236}">
                    <a16:creationId xmlns:a16="http://schemas.microsoft.com/office/drawing/2014/main" id="{E2B0F99D-32F6-674C-AAFC-7B5A0FA65912}"/>
                  </a:ext>
                </a:extLst>
              </p:cNvPr>
              <p:cNvSpPr txBox="1">
                <a:spLocks noChangeArrowheads="1"/>
              </p:cNvSpPr>
              <p:nvPr/>
            </p:nvSpPr>
            <p:spPr bwMode="auto">
              <a:xfrm>
                <a:off x="4057" y="272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79893" name="Text Box 71">
                <a:extLst>
                  <a:ext uri="{FF2B5EF4-FFF2-40B4-BE49-F238E27FC236}">
                    <a16:creationId xmlns:a16="http://schemas.microsoft.com/office/drawing/2014/main" id="{8C836F6F-318E-EA47-9572-EEB1109127FF}"/>
                  </a:ext>
                </a:extLst>
              </p:cNvPr>
              <p:cNvSpPr txBox="1">
                <a:spLocks noChangeArrowheads="1"/>
              </p:cNvSpPr>
              <p:nvPr/>
            </p:nvSpPr>
            <p:spPr bwMode="auto">
              <a:xfrm>
                <a:off x="4070" y="3435"/>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sp>
          <p:nvSpPr>
            <p:cNvPr id="79881" name="Text Box 72">
              <a:extLst>
                <a:ext uri="{FF2B5EF4-FFF2-40B4-BE49-F238E27FC236}">
                  <a16:creationId xmlns:a16="http://schemas.microsoft.com/office/drawing/2014/main" id="{4B993AF1-DE98-0B43-BDE7-2E2D4F26FC7A}"/>
                </a:ext>
              </a:extLst>
            </p:cNvPr>
            <p:cNvSpPr txBox="1">
              <a:spLocks noChangeArrowheads="1"/>
            </p:cNvSpPr>
            <p:nvPr/>
          </p:nvSpPr>
          <p:spPr bwMode="auto">
            <a:xfrm>
              <a:off x="3527" y="3793"/>
              <a:ext cx="16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sz="1600" b="1">
                  <a:solidFill>
                    <a:schemeClr val="tx2"/>
                  </a:solidFill>
                  <a:latin typeface="Arial" panose="020B0604020202020204" pitchFamily="34" charset="0"/>
                </a:rPr>
                <a:t>ECG con dolor precordial</a:t>
              </a:r>
              <a:endParaRPr lang="es-ES" altLang="es-ES" sz="1600" b="1">
                <a:solidFill>
                  <a:schemeClr val="tx2"/>
                </a:solidFill>
                <a:latin typeface="Arial" panose="020B0604020202020204" pitchFamily="34" charset="0"/>
              </a:endParaRPr>
            </a:p>
          </p:txBody>
        </p:sp>
      </p:grpSp>
    </p:spTree>
    <p:extLst>
      <p:ext uri="{BB962C8B-B14F-4D97-AF65-F5344CB8AC3E}">
        <p14:creationId xmlns:p14="http://schemas.microsoft.com/office/powerpoint/2010/main" val="864069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ppt_w</p:attrName>
                                        </p:attrNameLst>
                                      </p:cBhvr>
                                      <p:tavLst>
                                        <p:tav tm="0">
                                          <p:val>
                                            <p:fltVal val="0"/>
                                          </p:val>
                                        </p:tav>
                                        <p:tav tm="100000">
                                          <p:val>
                                            <p:strVal val="#ppt_w"/>
                                          </p:val>
                                        </p:tav>
                                      </p:tavLst>
                                    </p:anim>
                                    <p:anim calcmode="lin" valueType="num">
                                      <p:cBhvr>
                                        <p:cTn id="8" dur="500" fill="hold"/>
                                        <p:tgtEl>
                                          <p:spTgt spid="2447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1922B76-7D18-C84E-80C0-6A6BEA18BD8C}"/>
              </a:ext>
            </a:extLst>
          </p:cNvPr>
          <p:cNvSpPr>
            <a:spLocks noGrp="1" noChangeArrowheads="1"/>
          </p:cNvSpPr>
          <p:nvPr>
            <p:ph type="title"/>
          </p:nvPr>
        </p:nvSpPr>
        <p:spPr>
          <a:xfrm>
            <a:off x="2271714" y="147638"/>
            <a:ext cx="8396287" cy="762000"/>
          </a:xfrm>
        </p:spPr>
        <p:txBody>
          <a:bodyPr/>
          <a:lstStyle/>
          <a:p>
            <a:pPr eaLnBrk="1" hangingPunct="1"/>
            <a:r>
              <a:rPr lang="sv-SE" altLang="es-ES" sz="4000"/>
              <a:t>Infarto agudo de miocardio (IAM)</a:t>
            </a:r>
            <a:endParaRPr lang="es-ES_tradnl" altLang="es-ES" sz="4000"/>
          </a:p>
        </p:txBody>
      </p:sp>
      <p:grpSp>
        <p:nvGrpSpPr>
          <p:cNvPr id="80899" name="Group 3">
            <a:extLst>
              <a:ext uri="{FF2B5EF4-FFF2-40B4-BE49-F238E27FC236}">
                <a16:creationId xmlns:a16="http://schemas.microsoft.com/office/drawing/2014/main" id="{227182FF-1CAC-8947-B0AE-274C0B47FBEE}"/>
              </a:ext>
            </a:extLst>
          </p:cNvPr>
          <p:cNvGrpSpPr>
            <a:grpSpLocks/>
          </p:cNvGrpSpPr>
          <p:nvPr/>
        </p:nvGrpSpPr>
        <p:grpSpPr bwMode="auto">
          <a:xfrm>
            <a:off x="1741488" y="284163"/>
            <a:ext cx="455612" cy="519112"/>
            <a:chOff x="147" y="156"/>
            <a:chExt cx="287" cy="327"/>
          </a:xfrm>
        </p:grpSpPr>
        <p:sp>
          <p:nvSpPr>
            <p:cNvPr id="80916" name="Rectangle 4">
              <a:extLst>
                <a:ext uri="{FF2B5EF4-FFF2-40B4-BE49-F238E27FC236}">
                  <a16:creationId xmlns:a16="http://schemas.microsoft.com/office/drawing/2014/main" id="{70CE6A6B-E9CD-B549-9416-F45E40441366}"/>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0917" name="Text Box 5">
              <a:extLst>
                <a:ext uri="{FF2B5EF4-FFF2-40B4-BE49-F238E27FC236}">
                  <a16:creationId xmlns:a16="http://schemas.microsoft.com/office/drawing/2014/main" id="{3690BA87-8402-9244-BA55-A11B3F80A552}"/>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7</a:t>
              </a:r>
              <a:endParaRPr lang="es-ES_tradnl" altLang="es-ES" sz="2800" b="1">
                <a:latin typeface="Arial" panose="020B0604020202020204" pitchFamily="34" charset="0"/>
              </a:endParaRPr>
            </a:p>
          </p:txBody>
        </p:sp>
      </p:grpSp>
      <p:pic>
        <p:nvPicPr>
          <p:cNvPr id="80900" name="Picture 35">
            <a:extLst>
              <a:ext uri="{FF2B5EF4-FFF2-40B4-BE49-F238E27FC236}">
                <a16:creationId xmlns:a16="http://schemas.microsoft.com/office/drawing/2014/main" id="{090FA952-1786-E842-AEE2-FF5B5C1CF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373188"/>
            <a:ext cx="4306888" cy="51181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0901" name="Group 54">
            <a:extLst>
              <a:ext uri="{FF2B5EF4-FFF2-40B4-BE49-F238E27FC236}">
                <a16:creationId xmlns:a16="http://schemas.microsoft.com/office/drawing/2014/main" id="{2CBF7448-8E3D-E946-AD0C-609450775E74}"/>
              </a:ext>
            </a:extLst>
          </p:cNvPr>
          <p:cNvGrpSpPr>
            <a:grpSpLocks/>
          </p:cNvGrpSpPr>
          <p:nvPr/>
        </p:nvGrpSpPr>
        <p:grpSpPr bwMode="auto">
          <a:xfrm>
            <a:off x="4826000" y="1244600"/>
            <a:ext cx="5754688" cy="2514600"/>
            <a:chOff x="2080" y="858"/>
            <a:chExt cx="3625" cy="1584"/>
          </a:xfrm>
        </p:grpSpPr>
        <p:pic>
          <p:nvPicPr>
            <p:cNvPr id="80902" name="Picture 53" descr="f.jpg                                                          00000013Nuria 1                        B88EA57D:">
              <a:extLst>
                <a:ext uri="{FF2B5EF4-FFF2-40B4-BE49-F238E27FC236}">
                  <a16:creationId xmlns:a16="http://schemas.microsoft.com/office/drawing/2014/main" id="{EA3D9A39-E7BB-AE48-9D92-6A717E4A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 y="858"/>
              <a:ext cx="3625" cy="1584"/>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0903" name="Group 52">
              <a:extLst>
                <a:ext uri="{FF2B5EF4-FFF2-40B4-BE49-F238E27FC236}">
                  <a16:creationId xmlns:a16="http://schemas.microsoft.com/office/drawing/2014/main" id="{7431EBB3-0482-A549-A9DD-C14B05CD8647}"/>
                </a:ext>
              </a:extLst>
            </p:cNvPr>
            <p:cNvGrpSpPr>
              <a:grpSpLocks/>
            </p:cNvGrpSpPr>
            <p:nvPr/>
          </p:nvGrpSpPr>
          <p:grpSpPr bwMode="auto">
            <a:xfrm>
              <a:off x="2135" y="927"/>
              <a:ext cx="2754" cy="1194"/>
              <a:chOff x="2201" y="935"/>
              <a:chExt cx="2754" cy="1194"/>
            </a:xfrm>
          </p:grpSpPr>
          <p:sp>
            <p:nvSpPr>
              <p:cNvPr id="80904" name="Text Box 38">
                <a:extLst>
                  <a:ext uri="{FF2B5EF4-FFF2-40B4-BE49-F238E27FC236}">
                    <a16:creationId xmlns:a16="http://schemas.microsoft.com/office/drawing/2014/main" id="{B333A438-F37C-5D4B-A029-BC3A2AD4958F}"/>
                  </a:ext>
                </a:extLst>
              </p:cNvPr>
              <p:cNvSpPr txBox="1">
                <a:spLocks noChangeArrowheads="1"/>
              </p:cNvSpPr>
              <p:nvPr/>
            </p:nvSpPr>
            <p:spPr bwMode="auto">
              <a:xfrm>
                <a:off x="2230" y="935"/>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0905" name="Text Box 39">
                <a:extLst>
                  <a:ext uri="{FF2B5EF4-FFF2-40B4-BE49-F238E27FC236}">
                    <a16:creationId xmlns:a16="http://schemas.microsoft.com/office/drawing/2014/main" id="{52DBE790-6308-2E47-BCD7-CAAEC58052BD}"/>
                  </a:ext>
                </a:extLst>
              </p:cNvPr>
              <p:cNvSpPr txBox="1">
                <a:spLocks noChangeArrowheads="1"/>
              </p:cNvSpPr>
              <p:nvPr/>
            </p:nvSpPr>
            <p:spPr bwMode="auto">
              <a:xfrm>
                <a:off x="2208" y="1489"/>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0906" name="Text Box 40">
                <a:extLst>
                  <a:ext uri="{FF2B5EF4-FFF2-40B4-BE49-F238E27FC236}">
                    <a16:creationId xmlns:a16="http://schemas.microsoft.com/office/drawing/2014/main" id="{5CACF7F0-5190-0745-B8C0-68374DC5CCB9}"/>
                  </a:ext>
                </a:extLst>
              </p:cNvPr>
              <p:cNvSpPr txBox="1">
                <a:spLocks noChangeArrowheads="1"/>
              </p:cNvSpPr>
              <p:nvPr/>
            </p:nvSpPr>
            <p:spPr bwMode="auto">
              <a:xfrm>
                <a:off x="2201" y="1997"/>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0907" name="Text Box 41">
                <a:extLst>
                  <a:ext uri="{FF2B5EF4-FFF2-40B4-BE49-F238E27FC236}">
                    <a16:creationId xmlns:a16="http://schemas.microsoft.com/office/drawing/2014/main" id="{99DBB893-5D5C-9740-98A2-D1696CEF4BDC}"/>
                  </a:ext>
                </a:extLst>
              </p:cNvPr>
              <p:cNvSpPr txBox="1">
                <a:spLocks noChangeArrowheads="1"/>
              </p:cNvSpPr>
              <p:nvPr/>
            </p:nvSpPr>
            <p:spPr bwMode="auto">
              <a:xfrm>
                <a:off x="3022" y="937"/>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0908" name="Text Box 42">
                <a:extLst>
                  <a:ext uri="{FF2B5EF4-FFF2-40B4-BE49-F238E27FC236}">
                    <a16:creationId xmlns:a16="http://schemas.microsoft.com/office/drawing/2014/main" id="{684554A2-90A5-294B-8895-07E6F595AC0A}"/>
                  </a:ext>
                </a:extLst>
              </p:cNvPr>
              <p:cNvSpPr txBox="1">
                <a:spLocks noChangeArrowheads="1"/>
              </p:cNvSpPr>
              <p:nvPr/>
            </p:nvSpPr>
            <p:spPr bwMode="auto">
              <a:xfrm>
                <a:off x="2985" y="1491"/>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0909" name="Text Box 43">
                <a:extLst>
                  <a:ext uri="{FF2B5EF4-FFF2-40B4-BE49-F238E27FC236}">
                    <a16:creationId xmlns:a16="http://schemas.microsoft.com/office/drawing/2014/main" id="{C4B7BDD9-1344-A34F-8D3E-A6347D3D8191}"/>
                  </a:ext>
                </a:extLst>
              </p:cNvPr>
              <p:cNvSpPr txBox="1">
                <a:spLocks noChangeArrowheads="1"/>
              </p:cNvSpPr>
              <p:nvPr/>
            </p:nvSpPr>
            <p:spPr bwMode="auto">
              <a:xfrm>
                <a:off x="2985" y="1999"/>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0910" name="Text Box 44">
                <a:extLst>
                  <a:ext uri="{FF2B5EF4-FFF2-40B4-BE49-F238E27FC236}">
                    <a16:creationId xmlns:a16="http://schemas.microsoft.com/office/drawing/2014/main" id="{28D5D643-AB34-AF46-8F30-44C8D4ABD7B3}"/>
                  </a:ext>
                </a:extLst>
              </p:cNvPr>
              <p:cNvSpPr txBox="1">
                <a:spLocks noChangeArrowheads="1"/>
              </p:cNvSpPr>
              <p:nvPr/>
            </p:nvSpPr>
            <p:spPr bwMode="auto">
              <a:xfrm>
                <a:off x="3888" y="937"/>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0911" name="Text Box 45">
                <a:extLst>
                  <a:ext uri="{FF2B5EF4-FFF2-40B4-BE49-F238E27FC236}">
                    <a16:creationId xmlns:a16="http://schemas.microsoft.com/office/drawing/2014/main" id="{5EE67261-235D-6447-9A95-31C242F6E6D4}"/>
                  </a:ext>
                </a:extLst>
              </p:cNvPr>
              <p:cNvSpPr txBox="1">
                <a:spLocks noChangeArrowheads="1"/>
              </p:cNvSpPr>
              <p:nvPr/>
            </p:nvSpPr>
            <p:spPr bwMode="auto">
              <a:xfrm>
                <a:off x="3854" y="149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0912" name="Text Box 46">
                <a:extLst>
                  <a:ext uri="{FF2B5EF4-FFF2-40B4-BE49-F238E27FC236}">
                    <a16:creationId xmlns:a16="http://schemas.microsoft.com/office/drawing/2014/main" id="{317C5A07-57D6-C447-B87B-C69CE0A61CC6}"/>
                  </a:ext>
                </a:extLst>
              </p:cNvPr>
              <p:cNvSpPr txBox="1">
                <a:spLocks noChangeArrowheads="1"/>
              </p:cNvSpPr>
              <p:nvPr/>
            </p:nvSpPr>
            <p:spPr bwMode="auto">
              <a:xfrm>
                <a:off x="3854" y="2000"/>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0913" name="Text Box 47">
                <a:extLst>
                  <a:ext uri="{FF2B5EF4-FFF2-40B4-BE49-F238E27FC236}">
                    <a16:creationId xmlns:a16="http://schemas.microsoft.com/office/drawing/2014/main" id="{3F68D4A3-A79C-084A-819C-DD82AE14301D}"/>
                  </a:ext>
                </a:extLst>
              </p:cNvPr>
              <p:cNvSpPr txBox="1">
                <a:spLocks noChangeArrowheads="1"/>
              </p:cNvSpPr>
              <p:nvPr/>
            </p:nvSpPr>
            <p:spPr bwMode="auto">
              <a:xfrm>
                <a:off x="4771" y="94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0914" name="Text Box 48">
                <a:extLst>
                  <a:ext uri="{FF2B5EF4-FFF2-40B4-BE49-F238E27FC236}">
                    <a16:creationId xmlns:a16="http://schemas.microsoft.com/office/drawing/2014/main" id="{61100088-786F-B14F-8013-79537920D649}"/>
                  </a:ext>
                </a:extLst>
              </p:cNvPr>
              <p:cNvSpPr txBox="1">
                <a:spLocks noChangeArrowheads="1"/>
              </p:cNvSpPr>
              <p:nvPr/>
            </p:nvSpPr>
            <p:spPr bwMode="auto">
              <a:xfrm>
                <a:off x="4736" y="1495"/>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0915" name="Text Box 49">
                <a:extLst>
                  <a:ext uri="{FF2B5EF4-FFF2-40B4-BE49-F238E27FC236}">
                    <a16:creationId xmlns:a16="http://schemas.microsoft.com/office/drawing/2014/main" id="{1C9EF218-8FCD-2948-A9CD-5B64C43461C4}"/>
                  </a:ext>
                </a:extLst>
              </p:cNvPr>
              <p:cNvSpPr txBox="1">
                <a:spLocks noChangeArrowheads="1"/>
              </p:cNvSpPr>
              <p:nvPr/>
            </p:nvSpPr>
            <p:spPr bwMode="auto">
              <a:xfrm>
                <a:off x="4736" y="2004"/>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3262955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762"/>
                                        </p:tgtEl>
                                        <p:attrNameLst>
                                          <p:attrName>style.visibility</p:attrName>
                                        </p:attrNameLst>
                                      </p:cBhvr>
                                      <p:to>
                                        <p:strVal val="visible"/>
                                      </p:to>
                                    </p:set>
                                    <p:anim calcmode="lin" valueType="num">
                                      <p:cBhvr>
                                        <p:cTn id="7" dur="500" fill="hold"/>
                                        <p:tgtEl>
                                          <p:spTgt spid="245762"/>
                                        </p:tgtEl>
                                        <p:attrNameLst>
                                          <p:attrName>ppt_w</p:attrName>
                                        </p:attrNameLst>
                                      </p:cBhvr>
                                      <p:tavLst>
                                        <p:tav tm="0">
                                          <p:val>
                                            <p:fltVal val="0"/>
                                          </p:val>
                                        </p:tav>
                                        <p:tav tm="100000">
                                          <p:val>
                                            <p:strVal val="#ppt_w"/>
                                          </p:val>
                                        </p:tav>
                                      </p:tavLst>
                                    </p:anim>
                                    <p:anim calcmode="lin" valueType="num">
                                      <p:cBhvr>
                                        <p:cTn id="8" dur="500" fill="hold"/>
                                        <p:tgtEl>
                                          <p:spTgt spid="2457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BCCB2732-7953-1949-AF84-7AC3557D1858}"/>
              </a:ext>
            </a:extLst>
          </p:cNvPr>
          <p:cNvSpPr>
            <a:spLocks noGrp="1" noChangeArrowheads="1"/>
          </p:cNvSpPr>
          <p:nvPr>
            <p:ph type="title"/>
          </p:nvPr>
        </p:nvSpPr>
        <p:spPr>
          <a:xfrm>
            <a:off x="2347913" y="147638"/>
            <a:ext cx="7772400" cy="762000"/>
          </a:xfrm>
        </p:spPr>
        <p:txBody>
          <a:bodyPr/>
          <a:lstStyle/>
          <a:p>
            <a:pPr eaLnBrk="1" hangingPunct="1"/>
            <a:r>
              <a:rPr lang="es-ES_tradnl" altLang="es-ES"/>
              <a:t>Intoxicación digitálica</a:t>
            </a:r>
          </a:p>
        </p:txBody>
      </p:sp>
      <p:grpSp>
        <p:nvGrpSpPr>
          <p:cNvPr id="81923" name="Group 3">
            <a:extLst>
              <a:ext uri="{FF2B5EF4-FFF2-40B4-BE49-F238E27FC236}">
                <a16:creationId xmlns:a16="http://schemas.microsoft.com/office/drawing/2014/main" id="{32F79458-8945-9E49-B3C7-320F8972ACBA}"/>
              </a:ext>
            </a:extLst>
          </p:cNvPr>
          <p:cNvGrpSpPr>
            <a:grpSpLocks/>
          </p:cNvGrpSpPr>
          <p:nvPr/>
        </p:nvGrpSpPr>
        <p:grpSpPr bwMode="auto">
          <a:xfrm>
            <a:off x="1741488" y="284163"/>
            <a:ext cx="455612" cy="519112"/>
            <a:chOff x="147" y="156"/>
            <a:chExt cx="287" cy="327"/>
          </a:xfrm>
        </p:grpSpPr>
        <p:sp>
          <p:nvSpPr>
            <p:cNvPr id="81950" name="Rectangle 4">
              <a:extLst>
                <a:ext uri="{FF2B5EF4-FFF2-40B4-BE49-F238E27FC236}">
                  <a16:creationId xmlns:a16="http://schemas.microsoft.com/office/drawing/2014/main" id="{6AAC9944-4E05-4F45-B9C9-21EB297B2460}"/>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1951" name="Text Box 5">
              <a:extLst>
                <a:ext uri="{FF2B5EF4-FFF2-40B4-BE49-F238E27FC236}">
                  <a16:creationId xmlns:a16="http://schemas.microsoft.com/office/drawing/2014/main" id="{67D46ECF-4922-A742-9A09-17A7A5309E8D}"/>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9</a:t>
              </a:r>
              <a:endParaRPr lang="es-ES_tradnl" altLang="es-ES" sz="2800" b="1">
                <a:latin typeface="Arial" panose="020B0604020202020204" pitchFamily="34" charset="0"/>
              </a:endParaRPr>
            </a:p>
          </p:txBody>
        </p:sp>
      </p:grpSp>
      <p:grpSp>
        <p:nvGrpSpPr>
          <p:cNvPr id="81924" name="Group 25">
            <a:extLst>
              <a:ext uri="{FF2B5EF4-FFF2-40B4-BE49-F238E27FC236}">
                <a16:creationId xmlns:a16="http://schemas.microsoft.com/office/drawing/2014/main" id="{8DBBFEE0-16A8-8B46-A4EE-E17CC129FBB7}"/>
              </a:ext>
            </a:extLst>
          </p:cNvPr>
          <p:cNvGrpSpPr>
            <a:grpSpLocks/>
          </p:cNvGrpSpPr>
          <p:nvPr/>
        </p:nvGrpSpPr>
        <p:grpSpPr bwMode="auto">
          <a:xfrm>
            <a:off x="1955800" y="1216025"/>
            <a:ext cx="6064250" cy="2921000"/>
            <a:chOff x="193" y="763"/>
            <a:chExt cx="5273" cy="2540"/>
          </a:xfrm>
        </p:grpSpPr>
        <p:sp>
          <p:nvSpPr>
            <p:cNvPr id="81943" name="Rectangle 26">
              <a:extLst>
                <a:ext uri="{FF2B5EF4-FFF2-40B4-BE49-F238E27FC236}">
                  <a16:creationId xmlns:a16="http://schemas.microsoft.com/office/drawing/2014/main" id="{620E669A-460F-CB41-976A-04B85EB3850D}"/>
                </a:ext>
              </a:extLst>
            </p:cNvPr>
            <p:cNvSpPr>
              <a:spLocks noChangeArrowheads="1"/>
            </p:cNvSpPr>
            <p:nvPr/>
          </p:nvSpPr>
          <p:spPr bwMode="auto">
            <a:xfrm>
              <a:off x="193" y="763"/>
              <a:ext cx="5273" cy="2540"/>
            </a:xfrm>
            <a:prstGeom prst="rect">
              <a:avLst/>
            </a:prstGeom>
            <a:solidFill>
              <a:schemeClr val="tx1"/>
            </a:solidFill>
            <a:ln w="38100">
              <a:solidFill>
                <a:schemeClr val="accent2"/>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81944" name="Picture 27">
              <a:extLst>
                <a:ext uri="{FF2B5EF4-FFF2-40B4-BE49-F238E27FC236}">
                  <a16:creationId xmlns:a16="http://schemas.microsoft.com/office/drawing/2014/main" id="{09D6427E-16CD-634D-A6AB-B766B23C9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784"/>
              <a:ext cx="5216"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5" name="Line 28">
              <a:extLst>
                <a:ext uri="{FF2B5EF4-FFF2-40B4-BE49-F238E27FC236}">
                  <a16:creationId xmlns:a16="http://schemas.microsoft.com/office/drawing/2014/main" id="{10E3AF63-0283-DB45-A635-D7C27A289798}"/>
                </a:ext>
              </a:extLst>
            </p:cNvPr>
            <p:cNvSpPr>
              <a:spLocks noChangeShapeType="1"/>
            </p:cNvSpPr>
            <p:nvPr/>
          </p:nvSpPr>
          <p:spPr bwMode="auto">
            <a:xfrm>
              <a:off x="1318" y="26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1946" name="Line 29">
              <a:extLst>
                <a:ext uri="{FF2B5EF4-FFF2-40B4-BE49-F238E27FC236}">
                  <a16:creationId xmlns:a16="http://schemas.microsoft.com/office/drawing/2014/main" id="{BCB5526A-B2E1-7A4F-B34E-D77991328886}"/>
                </a:ext>
              </a:extLst>
            </p:cNvPr>
            <p:cNvSpPr>
              <a:spLocks noChangeShapeType="1"/>
            </p:cNvSpPr>
            <p:nvPr/>
          </p:nvSpPr>
          <p:spPr bwMode="auto">
            <a:xfrm>
              <a:off x="2273" y="2681"/>
              <a:ext cx="0" cy="40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1947" name="Line 30">
              <a:extLst>
                <a:ext uri="{FF2B5EF4-FFF2-40B4-BE49-F238E27FC236}">
                  <a16:creationId xmlns:a16="http://schemas.microsoft.com/office/drawing/2014/main" id="{816327B0-9E79-3A44-8C9F-27AE1A533902}"/>
                </a:ext>
              </a:extLst>
            </p:cNvPr>
            <p:cNvSpPr>
              <a:spLocks noChangeShapeType="1"/>
            </p:cNvSpPr>
            <p:nvPr/>
          </p:nvSpPr>
          <p:spPr bwMode="auto">
            <a:xfrm>
              <a:off x="1364" y="2926"/>
              <a:ext cx="865"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81948" name="Text Box 31">
              <a:extLst>
                <a:ext uri="{FF2B5EF4-FFF2-40B4-BE49-F238E27FC236}">
                  <a16:creationId xmlns:a16="http://schemas.microsoft.com/office/drawing/2014/main" id="{7934891F-B61C-CD43-A65A-92366D5FF5C4}"/>
                </a:ext>
              </a:extLst>
            </p:cNvPr>
            <p:cNvSpPr txBox="1">
              <a:spLocks noChangeArrowheads="1"/>
            </p:cNvSpPr>
            <p:nvPr/>
          </p:nvSpPr>
          <p:spPr bwMode="auto">
            <a:xfrm>
              <a:off x="1624" y="2847"/>
              <a:ext cx="437" cy="3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800" b="1" dirty="0">
                  <a:solidFill>
                    <a:schemeClr val="bg1"/>
                  </a:solidFill>
                  <a:latin typeface="Arial" panose="020B0604020202020204" pitchFamily="34" charset="0"/>
                </a:rPr>
                <a:t>QT</a:t>
              </a:r>
            </a:p>
          </p:txBody>
        </p:sp>
        <p:sp>
          <p:nvSpPr>
            <p:cNvPr id="81949" name="Text Box 32">
              <a:extLst>
                <a:ext uri="{FF2B5EF4-FFF2-40B4-BE49-F238E27FC236}">
                  <a16:creationId xmlns:a16="http://schemas.microsoft.com/office/drawing/2014/main" id="{7FE9ADEA-40FD-4F4A-933D-C710511C2EFD}"/>
                </a:ext>
              </a:extLst>
            </p:cNvPr>
            <p:cNvSpPr txBox="1">
              <a:spLocks noChangeArrowheads="1"/>
            </p:cNvSpPr>
            <p:nvPr/>
          </p:nvSpPr>
          <p:spPr bwMode="auto">
            <a:xfrm>
              <a:off x="1689" y="2143"/>
              <a:ext cx="414" cy="3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800" b="1" dirty="0">
                  <a:solidFill>
                    <a:schemeClr val="bg1"/>
                  </a:solidFill>
                  <a:latin typeface="Arial" panose="020B0604020202020204" pitchFamily="34" charset="0"/>
                </a:rPr>
                <a:t>ST</a:t>
              </a:r>
            </a:p>
          </p:txBody>
        </p:sp>
      </p:grpSp>
      <p:sp>
        <p:nvSpPr>
          <p:cNvPr id="81925" name="Text Box 33">
            <a:extLst>
              <a:ext uri="{FF2B5EF4-FFF2-40B4-BE49-F238E27FC236}">
                <a16:creationId xmlns:a16="http://schemas.microsoft.com/office/drawing/2014/main" id="{C8FC00A9-3A48-294B-A9B1-C2A4476912BD}"/>
              </a:ext>
            </a:extLst>
          </p:cNvPr>
          <p:cNvSpPr txBox="1">
            <a:spLocks noChangeArrowheads="1"/>
          </p:cNvSpPr>
          <p:nvPr/>
        </p:nvSpPr>
        <p:spPr bwMode="auto">
          <a:xfrm>
            <a:off x="8174039" y="1649414"/>
            <a:ext cx="217328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90000"/>
              </a:lnSpc>
            </a:pPr>
            <a:r>
              <a:rPr lang="es-ES" altLang="es-ES" sz="2000" b="1">
                <a:latin typeface="Arial" panose="020B0604020202020204" pitchFamily="34" charset="0"/>
              </a:rPr>
              <a:t>Intervalo QT anormal: 0,30 s</a:t>
            </a:r>
          </a:p>
          <a:p>
            <a:pPr eaLnBrk="1" hangingPunct="1">
              <a:lnSpc>
                <a:spcPct val="90000"/>
              </a:lnSpc>
            </a:pPr>
            <a:r>
              <a:rPr lang="es-ES" altLang="es-ES" sz="2000" b="1">
                <a:latin typeface="Arial" panose="020B0604020202020204" pitchFamily="34" charset="0"/>
              </a:rPr>
              <a:t>(por debajo del rango QT</a:t>
            </a:r>
            <a:r>
              <a:rPr lang="es-ES" altLang="es-ES" sz="2000" b="1" baseline="-25000">
                <a:latin typeface="Arial" panose="020B0604020202020204" pitchFamily="34" charset="0"/>
              </a:rPr>
              <a:t>4</a:t>
            </a:r>
            <a:r>
              <a:rPr lang="es-ES" altLang="es-ES" sz="2000" b="1">
                <a:latin typeface="Arial" panose="020B0604020202020204" pitchFamily="34" charset="0"/>
              </a:rPr>
              <a:t> </a:t>
            </a:r>
            <a:br>
              <a:rPr lang="es-ES" altLang="es-ES" sz="2000" b="1">
                <a:latin typeface="Arial" panose="020B0604020202020204" pitchFamily="34" charset="0"/>
              </a:rPr>
            </a:br>
            <a:r>
              <a:rPr lang="es-ES" altLang="es-ES" sz="2000" b="1">
                <a:latin typeface="Arial" panose="020B0604020202020204" pitchFamily="34" charset="0"/>
              </a:rPr>
              <a:t>de 0,32 - 0,39 s</a:t>
            </a:r>
            <a:br>
              <a:rPr lang="es-ES" altLang="es-ES" sz="2000" b="1">
                <a:latin typeface="Arial" panose="020B0604020202020204" pitchFamily="34" charset="0"/>
              </a:rPr>
            </a:br>
            <a:r>
              <a:rPr lang="es-ES" altLang="es-ES" sz="2000" b="1">
                <a:latin typeface="Arial" panose="020B0604020202020204" pitchFamily="34" charset="0"/>
              </a:rPr>
              <a:t>para un pulso </a:t>
            </a:r>
            <a:br>
              <a:rPr lang="es-ES" altLang="es-ES" sz="2000" b="1">
                <a:latin typeface="Arial" panose="020B0604020202020204" pitchFamily="34" charset="0"/>
              </a:rPr>
            </a:br>
            <a:r>
              <a:rPr lang="es-ES" altLang="es-ES" sz="2000" b="1">
                <a:latin typeface="Arial" panose="020B0604020202020204" pitchFamily="34" charset="0"/>
              </a:rPr>
              <a:t>de 80)</a:t>
            </a:r>
            <a:endParaRPr lang="es-ES_tradnl" altLang="es-ES" sz="2000" b="1">
              <a:latin typeface="Arial" panose="020B0604020202020204" pitchFamily="34" charset="0"/>
            </a:endParaRPr>
          </a:p>
        </p:txBody>
      </p:sp>
      <p:grpSp>
        <p:nvGrpSpPr>
          <p:cNvPr id="81926" name="Group 36">
            <a:extLst>
              <a:ext uri="{FF2B5EF4-FFF2-40B4-BE49-F238E27FC236}">
                <a16:creationId xmlns:a16="http://schemas.microsoft.com/office/drawing/2014/main" id="{1191DBDF-1724-CE40-8A76-0415A924549E}"/>
              </a:ext>
            </a:extLst>
          </p:cNvPr>
          <p:cNvGrpSpPr>
            <a:grpSpLocks/>
          </p:cNvGrpSpPr>
          <p:nvPr/>
        </p:nvGrpSpPr>
        <p:grpSpPr bwMode="auto">
          <a:xfrm>
            <a:off x="2306638" y="4068764"/>
            <a:ext cx="8228012" cy="2638425"/>
            <a:chOff x="591" y="2645"/>
            <a:chExt cx="5183" cy="1662"/>
          </a:xfrm>
        </p:grpSpPr>
        <p:pic>
          <p:nvPicPr>
            <p:cNvPr id="81927" name="Picture 35" descr="i.jpg                                                          00000013Nuria 1                        B88EA57D:">
              <a:extLst>
                <a:ext uri="{FF2B5EF4-FFF2-40B4-BE49-F238E27FC236}">
                  <a16:creationId xmlns:a16="http://schemas.microsoft.com/office/drawing/2014/main" id="{7F537284-2C9F-264C-A0F2-8CAE41E59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 y="2645"/>
              <a:ext cx="5183" cy="166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1928" name="Group 34">
              <a:extLst>
                <a:ext uri="{FF2B5EF4-FFF2-40B4-BE49-F238E27FC236}">
                  <a16:creationId xmlns:a16="http://schemas.microsoft.com/office/drawing/2014/main" id="{713F63CA-C47F-F440-BBDD-6D33317518E4}"/>
                </a:ext>
              </a:extLst>
            </p:cNvPr>
            <p:cNvGrpSpPr>
              <a:grpSpLocks/>
            </p:cNvGrpSpPr>
            <p:nvPr/>
          </p:nvGrpSpPr>
          <p:grpSpPr bwMode="auto">
            <a:xfrm>
              <a:off x="793" y="2785"/>
              <a:ext cx="3968" cy="1277"/>
              <a:chOff x="929" y="2785"/>
              <a:chExt cx="3968" cy="1277"/>
            </a:xfrm>
          </p:grpSpPr>
          <p:sp>
            <p:nvSpPr>
              <p:cNvPr id="81929" name="Text Box 10">
                <a:extLst>
                  <a:ext uri="{FF2B5EF4-FFF2-40B4-BE49-F238E27FC236}">
                    <a16:creationId xmlns:a16="http://schemas.microsoft.com/office/drawing/2014/main" id="{669B4C64-6255-F941-835B-7F1B556EB56C}"/>
                  </a:ext>
                </a:extLst>
              </p:cNvPr>
              <p:cNvSpPr txBox="1">
                <a:spLocks noChangeArrowheads="1"/>
              </p:cNvSpPr>
              <p:nvPr/>
            </p:nvSpPr>
            <p:spPr bwMode="auto">
              <a:xfrm>
                <a:off x="932" y="2785"/>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1930" name="Text Box 11">
                <a:extLst>
                  <a:ext uri="{FF2B5EF4-FFF2-40B4-BE49-F238E27FC236}">
                    <a16:creationId xmlns:a16="http://schemas.microsoft.com/office/drawing/2014/main" id="{8F10EC91-93B2-784B-8C91-7B28ED6796C9}"/>
                  </a:ext>
                </a:extLst>
              </p:cNvPr>
              <p:cNvSpPr txBox="1">
                <a:spLocks noChangeArrowheads="1"/>
              </p:cNvSpPr>
              <p:nvPr/>
            </p:nvSpPr>
            <p:spPr bwMode="auto">
              <a:xfrm>
                <a:off x="938" y="3100"/>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1931" name="Text Box 12">
                <a:extLst>
                  <a:ext uri="{FF2B5EF4-FFF2-40B4-BE49-F238E27FC236}">
                    <a16:creationId xmlns:a16="http://schemas.microsoft.com/office/drawing/2014/main" id="{A302A61A-1453-744B-BE7D-B5E6370EFBB8}"/>
                  </a:ext>
                </a:extLst>
              </p:cNvPr>
              <p:cNvSpPr txBox="1">
                <a:spLocks noChangeArrowheads="1"/>
              </p:cNvSpPr>
              <p:nvPr/>
            </p:nvSpPr>
            <p:spPr bwMode="auto">
              <a:xfrm>
                <a:off x="929" y="3560"/>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1932" name="Text Box 13">
                <a:extLst>
                  <a:ext uri="{FF2B5EF4-FFF2-40B4-BE49-F238E27FC236}">
                    <a16:creationId xmlns:a16="http://schemas.microsoft.com/office/drawing/2014/main" id="{8A93CBF6-52A0-3245-8DA8-690C960591B2}"/>
                  </a:ext>
                </a:extLst>
              </p:cNvPr>
              <p:cNvSpPr txBox="1">
                <a:spLocks noChangeArrowheads="1"/>
              </p:cNvSpPr>
              <p:nvPr/>
            </p:nvSpPr>
            <p:spPr bwMode="auto">
              <a:xfrm>
                <a:off x="1894" y="2800"/>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1933" name="Text Box 14">
                <a:extLst>
                  <a:ext uri="{FF2B5EF4-FFF2-40B4-BE49-F238E27FC236}">
                    <a16:creationId xmlns:a16="http://schemas.microsoft.com/office/drawing/2014/main" id="{6C82162F-BD15-1745-9481-75259CCBA435}"/>
                  </a:ext>
                </a:extLst>
              </p:cNvPr>
              <p:cNvSpPr txBox="1">
                <a:spLocks noChangeArrowheads="1"/>
              </p:cNvSpPr>
              <p:nvPr/>
            </p:nvSpPr>
            <p:spPr bwMode="auto">
              <a:xfrm>
                <a:off x="1882" y="3116"/>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1934" name="Text Box 15">
                <a:extLst>
                  <a:ext uri="{FF2B5EF4-FFF2-40B4-BE49-F238E27FC236}">
                    <a16:creationId xmlns:a16="http://schemas.microsoft.com/office/drawing/2014/main" id="{C78A007B-AF2C-6A4B-9CA5-DE90BEA98859}"/>
                  </a:ext>
                </a:extLst>
              </p:cNvPr>
              <p:cNvSpPr txBox="1">
                <a:spLocks noChangeArrowheads="1"/>
              </p:cNvSpPr>
              <p:nvPr/>
            </p:nvSpPr>
            <p:spPr bwMode="auto">
              <a:xfrm>
                <a:off x="1894" y="3574"/>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1935" name="Text Box 16">
                <a:extLst>
                  <a:ext uri="{FF2B5EF4-FFF2-40B4-BE49-F238E27FC236}">
                    <a16:creationId xmlns:a16="http://schemas.microsoft.com/office/drawing/2014/main" id="{2B385B51-AE8B-314F-A038-9900B576AAFD}"/>
                  </a:ext>
                </a:extLst>
              </p:cNvPr>
              <p:cNvSpPr txBox="1">
                <a:spLocks noChangeArrowheads="1"/>
              </p:cNvSpPr>
              <p:nvPr/>
            </p:nvSpPr>
            <p:spPr bwMode="auto">
              <a:xfrm>
                <a:off x="3274" y="280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1936" name="Text Box 17">
                <a:extLst>
                  <a:ext uri="{FF2B5EF4-FFF2-40B4-BE49-F238E27FC236}">
                    <a16:creationId xmlns:a16="http://schemas.microsoft.com/office/drawing/2014/main" id="{36A31E65-676C-CE44-8950-32C3CF34CE45}"/>
                  </a:ext>
                </a:extLst>
              </p:cNvPr>
              <p:cNvSpPr txBox="1">
                <a:spLocks noChangeArrowheads="1"/>
              </p:cNvSpPr>
              <p:nvPr/>
            </p:nvSpPr>
            <p:spPr bwMode="auto">
              <a:xfrm>
                <a:off x="3278" y="3116"/>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1937" name="Text Box 18">
                <a:extLst>
                  <a:ext uri="{FF2B5EF4-FFF2-40B4-BE49-F238E27FC236}">
                    <a16:creationId xmlns:a16="http://schemas.microsoft.com/office/drawing/2014/main" id="{D3CDEA65-8220-584D-AA0B-49DFEBDE3E79}"/>
                  </a:ext>
                </a:extLst>
              </p:cNvPr>
              <p:cNvSpPr txBox="1">
                <a:spLocks noChangeArrowheads="1"/>
              </p:cNvSpPr>
              <p:nvPr/>
            </p:nvSpPr>
            <p:spPr bwMode="auto">
              <a:xfrm>
                <a:off x="3290" y="3575"/>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1938" name="Text Box 19">
                <a:extLst>
                  <a:ext uri="{FF2B5EF4-FFF2-40B4-BE49-F238E27FC236}">
                    <a16:creationId xmlns:a16="http://schemas.microsoft.com/office/drawing/2014/main" id="{82505707-E2DF-CA47-A589-2B6395BD5807}"/>
                  </a:ext>
                </a:extLst>
              </p:cNvPr>
              <p:cNvSpPr txBox="1">
                <a:spLocks noChangeArrowheads="1"/>
              </p:cNvSpPr>
              <p:nvPr/>
            </p:nvSpPr>
            <p:spPr bwMode="auto">
              <a:xfrm>
                <a:off x="4696" y="2807"/>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1939" name="Text Box 20">
                <a:extLst>
                  <a:ext uri="{FF2B5EF4-FFF2-40B4-BE49-F238E27FC236}">
                    <a16:creationId xmlns:a16="http://schemas.microsoft.com/office/drawing/2014/main" id="{EB35A85B-C8D4-414D-8EC6-E5335CB89AC9}"/>
                  </a:ext>
                </a:extLst>
              </p:cNvPr>
              <p:cNvSpPr txBox="1">
                <a:spLocks noChangeArrowheads="1"/>
              </p:cNvSpPr>
              <p:nvPr/>
            </p:nvSpPr>
            <p:spPr bwMode="auto">
              <a:xfrm>
                <a:off x="4699" y="3123"/>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1940" name="Text Box 21">
                <a:extLst>
                  <a:ext uri="{FF2B5EF4-FFF2-40B4-BE49-F238E27FC236}">
                    <a16:creationId xmlns:a16="http://schemas.microsoft.com/office/drawing/2014/main" id="{AFF3FC54-ED5C-3344-91C4-5BCE38E56983}"/>
                  </a:ext>
                </a:extLst>
              </p:cNvPr>
              <p:cNvSpPr txBox="1">
                <a:spLocks noChangeArrowheads="1"/>
              </p:cNvSpPr>
              <p:nvPr/>
            </p:nvSpPr>
            <p:spPr bwMode="auto">
              <a:xfrm>
                <a:off x="4713" y="358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sp>
            <p:nvSpPr>
              <p:cNvPr id="81941" name="Text Box 22">
                <a:extLst>
                  <a:ext uri="{FF2B5EF4-FFF2-40B4-BE49-F238E27FC236}">
                    <a16:creationId xmlns:a16="http://schemas.microsoft.com/office/drawing/2014/main" id="{BE80BB53-5FEC-1A4F-AA72-A957DE04532E}"/>
                  </a:ext>
                </a:extLst>
              </p:cNvPr>
              <p:cNvSpPr txBox="1">
                <a:spLocks noChangeArrowheads="1"/>
              </p:cNvSpPr>
              <p:nvPr/>
            </p:nvSpPr>
            <p:spPr bwMode="auto">
              <a:xfrm>
                <a:off x="1236" y="3937"/>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1942" name="Rectangle 23">
                <a:extLst>
                  <a:ext uri="{FF2B5EF4-FFF2-40B4-BE49-F238E27FC236}">
                    <a16:creationId xmlns:a16="http://schemas.microsoft.com/office/drawing/2014/main" id="{584C70BF-7447-6E48-8E40-FE0FC0A2240F}"/>
                  </a:ext>
                </a:extLst>
              </p:cNvPr>
              <p:cNvSpPr>
                <a:spLocks noChangeArrowheads="1"/>
              </p:cNvSpPr>
              <p:nvPr/>
            </p:nvSpPr>
            <p:spPr bwMode="auto">
              <a:xfrm>
                <a:off x="951" y="2808"/>
                <a:ext cx="1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endParaRPr lang="es-ES_tradnl" altLang="es-ES" baseline="30000">
                  <a:latin typeface="Times" pitchFamily="2" charset="0"/>
                </a:endParaRPr>
              </a:p>
            </p:txBody>
          </p:sp>
        </p:grpSp>
      </p:grpSp>
    </p:spTree>
    <p:extLst>
      <p:ext uri="{BB962C8B-B14F-4D97-AF65-F5344CB8AC3E}">
        <p14:creationId xmlns:p14="http://schemas.microsoft.com/office/powerpoint/2010/main" val="3842150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0882"/>
                                        </p:tgtEl>
                                        <p:attrNameLst>
                                          <p:attrName>style.visibility</p:attrName>
                                        </p:attrNameLst>
                                      </p:cBhvr>
                                      <p:to>
                                        <p:strVal val="visible"/>
                                      </p:to>
                                    </p:set>
                                    <p:anim calcmode="lin" valueType="num">
                                      <p:cBhvr>
                                        <p:cTn id="7" dur="500" fill="hold"/>
                                        <p:tgtEl>
                                          <p:spTgt spid="250882"/>
                                        </p:tgtEl>
                                        <p:attrNameLst>
                                          <p:attrName>ppt_w</p:attrName>
                                        </p:attrNameLst>
                                      </p:cBhvr>
                                      <p:tavLst>
                                        <p:tav tm="0">
                                          <p:val>
                                            <p:fltVal val="0"/>
                                          </p:val>
                                        </p:tav>
                                        <p:tav tm="100000">
                                          <p:val>
                                            <p:strVal val="#ppt_w"/>
                                          </p:val>
                                        </p:tav>
                                      </p:tavLst>
                                    </p:anim>
                                    <p:anim calcmode="lin" valueType="num">
                                      <p:cBhvr>
                                        <p:cTn id="8" dur="500" fill="hold"/>
                                        <p:tgtEl>
                                          <p:spTgt spid="2508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A4A91D63-27A0-E543-8D51-4F78316F440D}"/>
              </a:ext>
            </a:extLst>
          </p:cNvPr>
          <p:cNvSpPr>
            <a:spLocks noGrp="1" noChangeArrowheads="1"/>
          </p:cNvSpPr>
          <p:nvPr>
            <p:ph type="title"/>
          </p:nvPr>
        </p:nvSpPr>
        <p:spPr>
          <a:xfrm>
            <a:off x="2470150" y="147638"/>
            <a:ext cx="7772400" cy="762000"/>
          </a:xfrm>
        </p:spPr>
        <p:txBody>
          <a:bodyPr/>
          <a:lstStyle/>
          <a:p>
            <a:pPr eaLnBrk="1" hangingPunct="1"/>
            <a:r>
              <a:rPr lang="es-ES_tradnl" altLang="es-ES"/>
              <a:t>Taquicardia ventricular</a:t>
            </a:r>
          </a:p>
        </p:txBody>
      </p:sp>
      <p:grpSp>
        <p:nvGrpSpPr>
          <p:cNvPr id="82947" name="Group 3">
            <a:extLst>
              <a:ext uri="{FF2B5EF4-FFF2-40B4-BE49-F238E27FC236}">
                <a16:creationId xmlns:a16="http://schemas.microsoft.com/office/drawing/2014/main" id="{4AD5D00B-7E1E-A248-9920-32748653A868}"/>
              </a:ext>
            </a:extLst>
          </p:cNvPr>
          <p:cNvGrpSpPr>
            <a:grpSpLocks/>
          </p:cNvGrpSpPr>
          <p:nvPr/>
        </p:nvGrpSpPr>
        <p:grpSpPr bwMode="auto">
          <a:xfrm>
            <a:off x="1741488" y="284163"/>
            <a:ext cx="715962" cy="519112"/>
            <a:chOff x="147" y="156"/>
            <a:chExt cx="287" cy="327"/>
          </a:xfrm>
        </p:grpSpPr>
        <p:sp>
          <p:nvSpPr>
            <p:cNvPr id="82964" name="Rectangle 4">
              <a:extLst>
                <a:ext uri="{FF2B5EF4-FFF2-40B4-BE49-F238E27FC236}">
                  <a16:creationId xmlns:a16="http://schemas.microsoft.com/office/drawing/2014/main" id="{9620E05D-FB82-2A47-84AE-233354FE8313}"/>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2965" name="Text Box 5">
              <a:extLst>
                <a:ext uri="{FF2B5EF4-FFF2-40B4-BE49-F238E27FC236}">
                  <a16:creationId xmlns:a16="http://schemas.microsoft.com/office/drawing/2014/main" id="{6D333F92-7C88-BB4D-B6CE-3DEE30DF294E}"/>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10</a:t>
              </a:r>
              <a:endParaRPr lang="es-ES_tradnl" altLang="es-ES" sz="2800" b="1">
                <a:latin typeface="Arial" panose="020B0604020202020204" pitchFamily="34" charset="0"/>
              </a:endParaRPr>
            </a:p>
          </p:txBody>
        </p:sp>
      </p:grpSp>
      <p:pic>
        <p:nvPicPr>
          <p:cNvPr id="82948" name="Picture 22">
            <a:extLst>
              <a:ext uri="{FF2B5EF4-FFF2-40B4-BE49-F238E27FC236}">
                <a16:creationId xmlns:a16="http://schemas.microsoft.com/office/drawing/2014/main" id="{150AF970-60D1-4340-938B-92154038A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89" y="1404939"/>
            <a:ext cx="8289925" cy="24161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2949" name="Group 25">
            <a:extLst>
              <a:ext uri="{FF2B5EF4-FFF2-40B4-BE49-F238E27FC236}">
                <a16:creationId xmlns:a16="http://schemas.microsoft.com/office/drawing/2014/main" id="{CAF96442-FF6E-684E-B1D0-D4DFA9702051}"/>
              </a:ext>
            </a:extLst>
          </p:cNvPr>
          <p:cNvGrpSpPr>
            <a:grpSpLocks/>
          </p:cNvGrpSpPr>
          <p:nvPr/>
        </p:nvGrpSpPr>
        <p:grpSpPr bwMode="auto">
          <a:xfrm>
            <a:off x="2176464" y="3825875"/>
            <a:ext cx="7915275" cy="2654300"/>
            <a:chOff x="387" y="2475"/>
            <a:chExt cx="4986" cy="1672"/>
          </a:xfrm>
        </p:grpSpPr>
        <p:pic>
          <p:nvPicPr>
            <p:cNvPr id="82950" name="Picture 24" descr="k.jpg                                                          00000013Nuria 1                        B88EA57D:">
              <a:extLst>
                <a:ext uri="{FF2B5EF4-FFF2-40B4-BE49-F238E27FC236}">
                  <a16:creationId xmlns:a16="http://schemas.microsoft.com/office/drawing/2014/main" id="{173F0CC8-615B-5B4A-AC7E-1ECD64E38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 y="2475"/>
              <a:ext cx="4986" cy="167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2951" name="Group 23">
              <a:extLst>
                <a:ext uri="{FF2B5EF4-FFF2-40B4-BE49-F238E27FC236}">
                  <a16:creationId xmlns:a16="http://schemas.microsoft.com/office/drawing/2014/main" id="{8B4B7E44-D41B-9548-A892-3CD3A373500E}"/>
                </a:ext>
              </a:extLst>
            </p:cNvPr>
            <p:cNvGrpSpPr>
              <a:grpSpLocks/>
            </p:cNvGrpSpPr>
            <p:nvPr/>
          </p:nvGrpSpPr>
          <p:grpSpPr bwMode="auto">
            <a:xfrm>
              <a:off x="490" y="2681"/>
              <a:ext cx="3587" cy="1119"/>
              <a:chOff x="579" y="2803"/>
              <a:chExt cx="3587" cy="1119"/>
            </a:xfrm>
          </p:grpSpPr>
          <p:sp>
            <p:nvSpPr>
              <p:cNvPr id="82952" name="Text Box 9">
                <a:extLst>
                  <a:ext uri="{FF2B5EF4-FFF2-40B4-BE49-F238E27FC236}">
                    <a16:creationId xmlns:a16="http://schemas.microsoft.com/office/drawing/2014/main" id="{2DDCA1AB-BEBA-0344-BAE1-1A1FA9E4FB74}"/>
                  </a:ext>
                </a:extLst>
              </p:cNvPr>
              <p:cNvSpPr txBox="1">
                <a:spLocks noChangeArrowheads="1"/>
              </p:cNvSpPr>
              <p:nvPr/>
            </p:nvSpPr>
            <p:spPr bwMode="auto">
              <a:xfrm>
                <a:off x="594" y="2803"/>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2953" name="Text Box 10">
                <a:extLst>
                  <a:ext uri="{FF2B5EF4-FFF2-40B4-BE49-F238E27FC236}">
                    <a16:creationId xmlns:a16="http://schemas.microsoft.com/office/drawing/2014/main" id="{A58D1E3C-4C3F-314F-A9D0-40AB0ADF5A60}"/>
                  </a:ext>
                </a:extLst>
              </p:cNvPr>
              <p:cNvSpPr txBox="1">
                <a:spLocks noChangeArrowheads="1"/>
              </p:cNvSpPr>
              <p:nvPr/>
            </p:nvSpPr>
            <p:spPr bwMode="auto">
              <a:xfrm>
                <a:off x="587" y="3279"/>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2954" name="Text Box 11">
                <a:extLst>
                  <a:ext uri="{FF2B5EF4-FFF2-40B4-BE49-F238E27FC236}">
                    <a16:creationId xmlns:a16="http://schemas.microsoft.com/office/drawing/2014/main" id="{38F301E6-36EB-4044-A68E-C160916DB7C7}"/>
                  </a:ext>
                </a:extLst>
              </p:cNvPr>
              <p:cNvSpPr txBox="1">
                <a:spLocks noChangeArrowheads="1"/>
              </p:cNvSpPr>
              <p:nvPr/>
            </p:nvSpPr>
            <p:spPr bwMode="auto">
              <a:xfrm>
                <a:off x="579" y="3777"/>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2955" name="Text Box 12">
                <a:extLst>
                  <a:ext uri="{FF2B5EF4-FFF2-40B4-BE49-F238E27FC236}">
                    <a16:creationId xmlns:a16="http://schemas.microsoft.com/office/drawing/2014/main" id="{16B8D6F8-28A3-6A47-8172-AB0A48BD5921}"/>
                  </a:ext>
                </a:extLst>
              </p:cNvPr>
              <p:cNvSpPr txBox="1">
                <a:spLocks noChangeArrowheads="1"/>
              </p:cNvSpPr>
              <p:nvPr/>
            </p:nvSpPr>
            <p:spPr bwMode="auto">
              <a:xfrm>
                <a:off x="1695" y="2814"/>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2956" name="Text Box 13">
                <a:extLst>
                  <a:ext uri="{FF2B5EF4-FFF2-40B4-BE49-F238E27FC236}">
                    <a16:creationId xmlns:a16="http://schemas.microsoft.com/office/drawing/2014/main" id="{A0B0CCCB-C114-F54F-92D9-718DAE4F5640}"/>
                  </a:ext>
                </a:extLst>
              </p:cNvPr>
              <p:cNvSpPr txBox="1">
                <a:spLocks noChangeArrowheads="1"/>
              </p:cNvSpPr>
              <p:nvPr/>
            </p:nvSpPr>
            <p:spPr bwMode="auto">
              <a:xfrm>
                <a:off x="1690" y="3292"/>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2957" name="Text Box 14">
                <a:extLst>
                  <a:ext uri="{FF2B5EF4-FFF2-40B4-BE49-F238E27FC236}">
                    <a16:creationId xmlns:a16="http://schemas.microsoft.com/office/drawing/2014/main" id="{FE1C02DA-12F0-944B-8E48-973CBA8D7DA5}"/>
                  </a:ext>
                </a:extLst>
              </p:cNvPr>
              <p:cNvSpPr txBox="1">
                <a:spLocks noChangeArrowheads="1"/>
              </p:cNvSpPr>
              <p:nvPr/>
            </p:nvSpPr>
            <p:spPr bwMode="auto">
              <a:xfrm>
                <a:off x="1690" y="3790"/>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2958" name="Text Box 15">
                <a:extLst>
                  <a:ext uri="{FF2B5EF4-FFF2-40B4-BE49-F238E27FC236}">
                    <a16:creationId xmlns:a16="http://schemas.microsoft.com/office/drawing/2014/main" id="{7784EC4C-8773-074B-AE26-5AC6A6951448}"/>
                  </a:ext>
                </a:extLst>
              </p:cNvPr>
              <p:cNvSpPr txBox="1">
                <a:spLocks noChangeArrowheads="1"/>
              </p:cNvSpPr>
              <p:nvPr/>
            </p:nvSpPr>
            <p:spPr bwMode="auto">
              <a:xfrm>
                <a:off x="2903" y="2814"/>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2959" name="Text Box 16">
                <a:extLst>
                  <a:ext uri="{FF2B5EF4-FFF2-40B4-BE49-F238E27FC236}">
                    <a16:creationId xmlns:a16="http://schemas.microsoft.com/office/drawing/2014/main" id="{47E30848-56E9-5C4D-B399-939CA606A60A}"/>
                  </a:ext>
                </a:extLst>
              </p:cNvPr>
              <p:cNvSpPr txBox="1">
                <a:spLocks noChangeArrowheads="1"/>
              </p:cNvSpPr>
              <p:nvPr/>
            </p:nvSpPr>
            <p:spPr bwMode="auto">
              <a:xfrm>
                <a:off x="2892" y="329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2960" name="Text Box 17">
                <a:extLst>
                  <a:ext uri="{FF2B5EF4-FFF2-40B4-BE49-F238E27FC236}">
                    <a16:creationId xmlns:a16="http://schemas.microsoft.com/office/drawing/2014/main" id="{F501BC7F-61A9-F04F-B192-B1769CF97DF5}"/>
                  </a:ext>
                </a:extLst>
              </p:cNvPr>
              <p:cNvSpPr txBox="1">
                <a:spLocks noChangeArrowheads="1"/>
              </p:cNvSpPr>
              <p:nvPr/>
            </p:nvSpPr>
            <p:spPr bwMode="auto">
              <a:xfrm>
                <a:off x="2901" y="379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2961" name="Text Box 18">
                <a:extLst>
                  <a:ext uri="{FF2B5EF4-FFF2-40B4-BE49-F238E27FC236}">
                    <a16:creationId xmlns:a16="http://schemas.microsoft.com/office/drawing/2014/main" id="{8AB51445-56B7-8647-88BF-DF5481117BC7}"/>
                  </a:ext>
                </a:extLst>
              </p:cNvPr>
              <p:cNvSpPr txBox="1">
                <a:spLocks noChangeArrowheads="1"/>
              </p:cNvSpPr>
              <p:nvPr/>
            </p:nvSpPr>
            <p:spPr bwMode="auto">
              <a:xfrm>
                <a:off x="3982" y="2820"/>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2962" name="Text Box 19">
                <a:extLst>
                  <a:ext uri="{FF2B5EF4-FFF2-40B4-BE49-F238E27FC236}">
                    <a16:creationId xmlns:a16="http://schemas.microsoft.com/office/drawing/2014/main" id="{C9B76EAA-4612-554C-94FE-2156D23E99B5}"/>
                  </a:ext>
                </a:extLst>
              </p:cNvPr>
              <p:cNvSpPr txBox="1">
                <a:spLocks noChangeArrowheads="1"/>
              </p:cNvSpPr>
              <p:nvPr/>
            </p:nvSpPr>
            <p:spPr bwMode="auto">
              <a:xfrm>
                <a:off x="3970" y="3299"/>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2963" name="Text Box 20">
                <a:extLst>
                  <a:ext uri="{FF2B5EF4-FFF2-40B4-BE49-F238E27FC236}">
                    <a16:creationId xmlns:a16="http://schemas.microsoft.com/office/drawing/2014/main" id="{2B80D865-B668-B142-A52A-977801710F1F}"/>
                  </a:ext>
                </a:extLst>
              </p:cNvPr>
              <p:cNvSpPr txBox="1">
                <a:spLocks noChangeArrowheads="1"/>
              </p:cNvSpPr>
              <p:nvPr/>
            </p:nvSpPr>
            <p:spPr bwMode="auto">
              <a:xfrm>
                <a:off x="3980" y="3797"/>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162799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p:cTn id="7" dur="500" fill="hold"/>
                                        <p:tgtEl>
                                          <p:spTgt spid="251906"/>
                                        </p:tgtEl>
                                        <p:attrNameLst>
                                          <p:attrName>ppt_w</p:attrName>
                                        </p:attrNameLst>
                                      </p:cBhvr>
                                      <p:tavLst>
                                        <p:tav tm="0">
                                          <p:val>
                                            <p:fltVal val="0"/>
                                          </p:val>
                                        </p:tav>
                                        <p:tav tm="100000">
                                          <p:val>
                                            <p:strVal val="#ppt_w"/>
                                          </p:val>
                                        </p:tav>
                                      </p:tavLst>
                                    </p:anim>
                                    <p:anim calcmode="lin" valueType="num">
                                      <p:cBhvr>
                                        <p:cTn id="8" dur="500" fill="hold"/>
                                        <p:tgtEl>
                                          <p:spTgt spid="2519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072FFC67-27B5-C548-80B2-4B493FFB8413}"/>
              </a:ext>
            </a:extLst>
          </p:cNvPr>
          <p:cNvSpPr>
            <a:spLocks noGrp="1" noChangeArrowheads="1"/>
          </p:cNvSpPr>
          <p:nvPr>
            <p:ph type="title"/>
          </p:nvPr>
        </p:nvSpPr>
        <p:spPr>
          <a:xfrm>
            <a:off x="2530475" y="147638"/>
            <a:ext cx="7772400" cy="762000"/>
          </a:xfrm>
        </p:spPr>
        <p:txBody>
          <a:bodyPr/>
          <a:lstStyle/>
          <a:p>
            <a:pPr eaLnBrk="1" hangingPunct="1"/>
            <a:r>
              <a:rPr lang="es-ES_tradnl" altLang="es-ES"/>
              <a:t>Fibrilación auricular</a:t>
            </a:r>
          </a:p>
        </p:txBody>
      </p:sp>
      <p:grpSp>
        <p:nvGrpSpPr>
          <p:cNvPr id="83971" name="Group 3">
            <a:extLst>
              <a:ext uri="{FF2B5EF4-FFF2-40B4-BE49-F238E27FC236}">
                <a16:creationId xmlns:a16="http://schemas.microsoft.com/office/drawing/2014/main" id="{0C384FDF-6844-724B-8EC4-EA647DBDCE22}"/>
              </a:ext>
            </a:extLst>
          </p:cNvPr>
          <p:cNvGrpSpPr>
            <a:grpSpLocks/>
          </p:cNvGrpSpPr>
          <p:nvPr/>
        </p:nvGrpSpPr>
        <p:grpSpPr bwMode="auto">
          <a:xfrm>
            <a:off x="1741488" y="284163"/>
            <a:ext cx="715962" cy="519112"/>
            <a:chOff x="147" y="156"/>
            <a:chExt cx="287" cy="327"/>
          </a:xfrm>
        </p:grpSpPr>
        <p:sp>
          <p:nvSpPr>
            <p:cNvPr id="83988" name="Rectangle 4">
              <a:extLst>
                <a:ext uri="{FF2B5EF4-FFF2-40B4-BE49-F238E27FC236}">
                  <a16:creationId xmlns:a16="http://schemas.microsoft.com/office/drawing/2014/main" id="{1706AE17-E905-EE4F-8120-A1353D4542EB}"/>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3989" name="Text Box 5">
              <a:extLst>
                <a:ext uri="{FF2B5EF4-FFF2-40B4-BE49-F238E27FC236}">
                  <a16:creationId xmlns:a16="http://schemas.microsoft.com/office/drawing/2014/main" id="{DFD6E098-38F4-6D4C-9EAC-4A45830B91A6}"/>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11</a:t>
              </a:r>
              <a:endParaRPr lang="es-ES_tradnl" altLang="es-ES" sz="2800" b="1">
                <a:latin typeface="Arial" panose="020B0604020202020204" pitchFamily="34" charset="0"/>
              </a:endParaRPr>
            </a:p>
          </p:txBody>
        </p:sp>
      </p:grpSp>
      <p:grpSp>
        <p:nvGrpSpPr>
          <p:cNvPr id="83972" name="Group 25">
            <a:extLst>
              <a:ext uri="{FF2B5EF4-FFF2-40B4-BE49-F238E27FC236}">
                <a16:creationId xmlns:a16="http://schemas.microsoft.com/office/drawing/2014/main" id="{AE3866C9-A044-4948-A551-2CDA3A155341}"/>
              </a:ext>
            </a:extLst>
          </p:cNvPr>
          <p:cNvGrpSpPr>
            <a:grpSpLocks/>
          </p:cNvGrpSpPr>
          <p:nvPr/>
        </p:nvGrpSpPr>
        <p:grpSpPr bwMode="auto">
          <a:xfrm>
            <a:off x="2136775" y="3101975"/>
            <a:ext cx="7918450" cy="3194050"/>
            <a:chOff x="386" y="2076"/>
            <a:chExt cx="4988" cy="2012"/>
          </a:xfrm>
        </p:grpSpPr>
        <p:pic>
          <p:nvPicPr>
            <p:cNvPr id="83974" name="Picture 24" descr="l.jpg                                                          00000013Nuria 1                        B88EA57D:">
              <a:extLst>
                <a:ext uri="{FF2B5EF4-FFF2-40B4-BE49-F238E27FC236}">
                  <a16:creationId xmlns:a16="http://schemas.microsoft.com/office/drawing/2014/main" id="{C8C470D8-67B9-B644-AE7A-7E3E592A1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 y="2076"/>
              <a:ext cx="4988" cy="201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3975" name="Group 23">
              <a:extLst>
                <a:ext uri="{FF2B5EF4-FFF2-40B4-BE49-F238E27FC236}">
                  <a16:creationId xmlns:a16="http://schemas.microsoft.com/office/drawing/2014/main" id="{9E6AD40E-B796-5445-82F5-EB4352ED3F1E}"/>
                </a:ext>
              </a:extLst>
            </p:cNvPr>
            <p:cNvGrpSpPr>
              <a:grpSpLocks/>
            </p:cNvGrpSpPr>
            <p:nvPr/>
          </p:nvGrpSpPr>
          <p:grpSpPr bwMode="auto">
            <a:xfrm>
              <a:off x="588" y="2375"/>
              <a:ext cx="3528" cy="1241"/>
              <a:chOff x="635" y="2505"/>
              <a:chExt cx="3528" cy="1241"/>
            </a:xfrm>
          </p:grpSpPr>
          <p:sp>
            <p:nvSpPr>
              <p:cNvPr id="83976" name="Text Box 9">
                <a:extLst>
                  <a:ext uri="{FF2B5EF4-FFF2-40B4-BE49-F238E27FC236}">
                    <a16:creationId xmlns:a16="http://schemas.microsoft.com/office/drawing/2014/main" id="{2BBB153F-CC0E-0749-B5F1-59E1B0F76E01}"/>
                  </a:ext>
                </a:extLst>
              </p:cNvPr>
              <p:cNvSpPr txBox="1">
                <a:spLocks noChangeArrowheads="1"/>
              </p:cNvSpPr>
              <p:nvPr/>
            </p:nvSpPr>
            <p:spPr bwMode="auto">
              <a:xfrm>
                <a:off x="651" y="2505"/>
                <a:ext cx="13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3977" name="Text Box 10">
                <a:extLst>
                  <a:ext uri="{FF2B5EF4-FFF2-40B4-BE49-F238E27FC236}">
                    <a16:creationId xmlns:a16="http://schemas.microsoft.com/office/drawing/2014/main" id="{14B55C04-A5C8-2C4E-9C51-A2C9BFE9BDF4}"/>
                  </a:ext>
                </a:extLst>
              </p:cNvPr>
              <p:cNvSpPr txBox="1">
                <a:spLocks noChangeArrowheads="1"/>
              </p:cNvSpPr>
              <p:nvPr/>
            </p:nvSpPr>
            <p:spPr bwMode="auto">
              <a:xfrm>
                <a:off x="642" y="3078"/>
                <a:ext cx="14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3978" name="Text Box 11">
                <a:extLst>
                  <a:ext uri="{FF2B5EF4-FFF2-40B4-BE49-F238E27FC236}">
                    <a16:creationId xmlns:a16="http://schemas.microsoft.com/office/drawing/2014/main" id="{D234FCE3-37EA-694D-95A8-627DC495D27A}"/>
                  </a:ext>
                </a:extLst>
              </p:cNvPr>
              <p:cNvSpPr txBox="1">
                <a:spLocks noChangeArrowheads="1"/>
              </p:cNvSpPr>
              <p:nvPr/>
            </p:nvSpPr>
            <p:spPr bwMode="auto">
              <a:xfrm>
                <a:off x="635" y="3611"/>
                <a:ext cx="1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3979" name="Text Box 12">
                <a:extLst>
                  <a:ext uri="{FF2B5EF4-FFF2-40B4-BE49-F238E27FC236}">
                    <a16:creationId xmlns:a16="http://schemas.microsoft.com/office/drawing/2014/main" id="{89498D03-D240-FD41-ADAA-E3CB5E0068C7}"/>
                  </a:ext>
                </a:extLst>
              </p:cNvPr>
              <p:cNvSpPr txBox="1">
                <a:spLocks noChangeArrowheads="1"/>
              </p:cNvSpPr>
              <p:nvPr/>
            </p:nvSpPr>
            <p:spPr bwMode="auto">
              <a:xfrm>
                <a:off x="1967" y="2508"/>
                <a:ext cx="2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3980" name="Text Box 13">
                <a:extLst>
                  <a:ext uri="{FF2B5EF4-FFF2-40B4-BE49-F238E27FC236}">
                    <a16:creationId xmlns:a16="http://schemas.microsoft.com/office/drawing/2014/main" id="{440A9505-8E97-1644-8615-47277E37EC73}"/>
                  </a:ext>
                </a:extLst>
              </p:cNvPr>
              <p:cNvSpPr txBox="1">
                <a:spLocks noChangeArrowheads="1"/>
              </p:cNvSpPr>
              <p:nvPr/>
            </p:nvSpPr>
            <p:spPr bwMode="auto">
              <a:xfrm>
                <a:off x="1949" y="3082"/>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3981" name="Text Box 14">
                <a:extLst>
                  <a:ext uri="{FF2B5EF4-FFF2-40B4-BE49-F238E27FC236}">
                    <a16:creationId xmlns:a16="http://schemas.microsoft.com/office/drawing/2014/main" id="{444E3E9D-4473-974B-8BB1-0E8F4C32CAEE}"/>
                  </a:ext>
                </a:extLst>
              </p:cNvPr>
              <p:cNvSpPr txBox="1">
                <a:spLocks noChangeArrowheads="1"/>
              </p:cNvSpPr>
              <p:nvPr/>
            </p:nvSpPr>
            <p:spPr bwMode="auto">
              <a:xfrm>
                <a:off x="1949" y="3614"/>
                <a:ext cx="21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3982" name="Text Box 15">
                <a:extLst>
                  <a:ext uri="{FF2B5EF4-FFF2-40B4-BE49-F238E27FC236}">
                    <a16:creationId xmlns:a16="http://schemas.microsoft.com/office/drawing/2014/main" id="{AEE6430B-5C75-9A43-9DEC-DA3CC5A3A47D}"/>
                  </a:ext>
                </a:extLst>
              </p:cNvPr>
              <p:cNvSpPr txBox="1">
                <a:spLocks noChangeArrowheads="1"/>
              </p:cNvSpPr>
              <p:nvPr/>
            </p:nvSpPr>
            <p:spPr bwMode="auto">
              <a:xfrm>
                <a:off x="2948" y="2508"/>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3983" name="Text Box 16">
                <a:extLst>
                  <a:ext uri="{FF2B5EF4-FFF2-40B4-BE49-F238E27FC236}">
                    <a16:creationId xmlns:a16="http://schemas.microsoft.com/office/drawing/2014/main" id="{84B79DB0-3BDF-2A41-AFDD-74E08DF5F736}"/>
                  </a:ext>
                </a:extLst>
              </p:cNvPr>
              <p:cNvSpPr txBox="1">
                <a:spLocks noChangeArrowheads="1"/>
              </p:cNvSpPr>
              <p:nvPr/>
            </p:nvSpPr>
            <p:spPr bwMode="auto">
              <a:xfrm>
                <a:off x="2927" y="3082"/>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3984" name="Text Box 17">
                <a:extLst>
                  <a:ext uri="{FF2B5EF4-FFF2-40B4-BE49-F238E27FC236}">
                    <a16:creationId xmlns:a16="http://schemas.microsoft.com/office/drawing/2014/main" id="{C16E1D25-B2B7-424D-8A42-32A8BCE9E07C}"/>
                  </a:ext>
                </a:extLst>
              </p:cNvPr>
              <p:cNvSpPr txBox="1">
                <a:spLocks noChangeArrowheads="1"/>
              </p:cNvSpPr>
              <p:nvPr/>
            </p:nvSpPr>
            <p:spPr bwMode="auto">
              <a:xfrm>
                <a:off x="2927" y="3614"/>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3985" name="Text Box 18">
                <a:extLst>
                  <a:ext uri="{FF2B5EF4-FFF2-40B4-BE49-F238E27FC236}">
                    <a16:creationId xmlns:a16="http://schemas.microsoft.com/office/drawing/2014/main" id="{9773CBD7-F1F6-BA49-B62E-1D7F63E3169B}"/>
                  </a:ext>
                </a:extLst>
              </p:cNvPr>
              <p:cNvSpPr txBox="1">
                <a:spLocks noChangeArrowheads="1"/>
              </p:cNvSpPr>
              <p:nvPr/>
            </p:nvSpPr>
            <p:spPr bwMode="auto">
              <a:xfrm>
                <a:off x="3979" y="2514"/>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3986" name="Text Box 19">
                <a:extLst>
                  <a:ext uri="{FF2B5EF4-FFF2-40B4-BE49-F238E27FC236}">
                    <a16:creationId xmlns:a16="http://schemas.microsoft.com/office/drawing/2014/main" id="{441565F1-1975-DC45-B03F-EDABAA366B55}"/>
                  </a:ext>
                </a:extLst>
              </p:cNvPr>
              <p:cNvSpPr txBox="1">
                <a:spLocks noChangeArrowheads="1"/>
              </p:cNvSpPr>
              <p:nvPr/>
            </p:nvSpPr>
            <p:spPr bwMode="auto">
              <a:xfrm>
                <a:off x="3961" y="3088"/>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3987" name="Text Box 20">
                <a:extLst>
                  <a:ext uri="{FF2B5EF4-FFF2-40B4-BE49-F238E27FC236}">
                    <a16:creationId xmlns:a16="http://schemas.microsoft.com/office/drawing/2014/main" id="{61CA9F2E-1E42-D044-AE91-420F759C6BBA}"/>
                  </a:ext>
                </a:extLst>
              </p:cNvPr>
              <p:cNvSpPr txBox="1">
                <a:spLocks noChangeArrowheads="1"/>
              </p:cNvSpPr>
              <p:nvPr/>
            </p:nvSpPr>
            <p:spPr bwMode="auto">
              <a:xfrm>
                <a:off x="3961" y="3621"/>
                <a:ext cx="18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pic>
        <p:nvPicPr>
          <p:cNvPr id="83973" name="Picture 22">
            <a:extLst>
              <a:ext uri="{FF2B5EF4-FFF2-40B4-BE49-F238E27FC236}">
                <a16:creationId xmlns:a16="http://schemas.microsoft.com/office/drawing/2014/main" id="{DB805D3D-9573-C04B-8680-B53854D75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622426"/>
            <a:ext cx="8675688" cy="14700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27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2930"/>
                                        </p:tgtEl>
                                        <p:attrNameLst>
                                          <p:attrName>style.visibility</p:attrName>
                                        </p:attrNameLst>
                                      </p:cBhvr>
                                      <p:to>
                                        <p:strVal val="visible"/>
                                      </p:to>
                                    </p:set>
                                    <p:anim calcmode="lin" valueType="num">
                                      <p:cBhvr>
                                        <p:cTn id="7" dur="500" fill="hold"/>
                                        <p:tgtEl>
                                          <p:spTgt spid="252930"/>
                                        </p:tgtEl>
                                        <p:attrNameLst>
                                          <p:attrName>ppt_w</p:attrName>
                                        </p:attrNameLst>
                                      </p:cBhvr>
                                      <p:tavLst>
                                        <p:tav tm="0">
                                          <p:val>
                                            <p:fltVal val="0"/>
                                          </p:val>
                                        </p:tav>
                                        <p:tav tm="100000">
                                          <p:val>
                                            <p:strVal val="#ppt_w"/>
                                          </p:val>
                                        </p:tav>
                                      </p:tavLst>
                                    </p:anim>
                                    <p:anim calcmode="lin" valueType="num">
                                      <p:cBhvr>
                                        <p:cTn id="8" dur="500" fill="hold"/>
                                        <p:tgtEl>
                                          <p:spTgt spid="2529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30C8706F-2E9D-5D4A-96BB-2A9E2A2FD7BE}"/>
              </a:ext>
            </a:extLst>
          </p:cNvPr>
          <p:cNvSpPr>
            <a:spLocks noGrp="1" noChangeArrowheads="1"/>
          </p:cNvSpPr>
          <p:nvPr>
            <p:ph type="title"/>
          </p:nvPr>
        </p:nvSpPr>
        <p:spPr>
          <a:xfrm>
            <a:off x="2544763" y="147638"/>
            <a:ext cx="7772400" cy="762000"/>
          </a:xfrm>
        </p:spPr>
        <p:txBody>
          <a:bodyPr/>
          <a:lstStyle/>
          <a:p>
            <a:pPr eaLnBrk="1" hangingPunct="1"/>
            <a:r>
              <a:rPr lang="es-ES_tradnl" altLang="es-ES"/>
              <a:t>Flutter auricular</a:t>
            </a:r>
          </a:p>
        </p:txBody>
      </p:sp>
      <p:grpSp>
        <p:nvGrpSpPr>
          <p:cNvPr id="84995" name="Group 3">
            <a:extLst>
              <a:ext uri="{FF2B5EF4-FFF2-40B4-BE49-F238E27FC236}">
                <a16:creationId xmlns:a16="http://schemas.microsoft.com/office/drawing/2014/main" id="{38173BB3-A470-AF4A-B6D6-7B0A45147824}"/>
              </a:ext>
            </a:extLst>
          </p:cNvPr>
          <p:cNvGrpSpPr>
            <a:grpSpLocks/>
          </p:cNvGrpSpPr>
          <p:nvPr/>
        </p:nvGrpSpPr>
        <p:grpSpPr bwMode="auto">
          <a:xfrm>
            <a:off x="1741488" y="284163"/>
            <a:ext cx="715962" cy="519112"/>
            <a:chOff x="147" y="156"/>
            <a:chExt cx="287" cy="327"/>
          </a:xfrm>
        </p:grpSpPr>
        <p:sp>
          <p:nvSpPr>
            <p:cNvPr id="85012" name="Rectangle 4">
              <a:extLst>
                <a:ext uri="{FF2B5EF4-FFF2-40B4-BE49-F238E27FC236}">
                  <a16:creationId xmlns:a16="http://schemas.microsoft.com/office/drawing/2014/main" id="{40299C2D-9287-CC4F-820C-B088D51CE42D}"/>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5013" name="Text Box 5">
              <a:extLst>
                <a:ext uri="{FF2B5EF4-FFF2-40B4-BE49-F238E27FC236}">
                  <a16:creationId xmlns:a16="http://schemas.microsoft.com/office/drawing/2014/main" id="{9CD02BB1-4E85-6A45-A9BE-02D980A5E4C9}"/>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12</a:t>
              </a:r>
              <a:endParaRPr lang="es-ES_tradnl" altLang="es-ES" sz="2800" b="1">
                <a:latin typeface="Arial" panose="020B0604020202020204" pitchFamily="34" charset="0"/>
              </a:endParaRPr>
            </a:p>
          </p:txBody>
        </p:sp>
      </p:grpSp>
      <p:pic>
        <p:nvPicPr>
          <p:cNvPr id="84996" name="Picture 7">
            <a:extLst>
              <a:ext uri="{FF2B5EF4-FFF2-40B4-BE49-F238E27FC236}">
                <a16:creationId xmlns:a16="http://schemas.microsoft.com/office/drawing/2014/main" id="{45AE83E7-644B-7D49-B5A4-3099D5C63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1" y="1271589"/>
            <a:ext cx="8564563" cy="18319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4997" name="Group 42">
            <a:extLst>
              <a:ext uri="{FF2B5EF4-FFF2-40B4-BE49-F238E27FC236}">
                <a16:creationId xmlns:a16="http://schemas.microsoft.com/office/drawing/2014/main" id="{D0F8A335-E518-AE46-BDF9-875C4BA9F06D}"/>
              </a:ext>
            </a:extLst>
          </p:cNvPr>
          <p:cNvGrpSpPr>
            <a:grpSpLocks/>
          </p:cNvGrpSpPr>
          <p:nvPr/>
        </p:nvGrpSpPr>
        <p:grpSpPr bwMode="auto">
          <a:xfrm>
            <a:off x="2060575" y="3078163"/>
            <a:ext cx="8116888" cy="3543300"/>
            <a:chOff x="404" y="2005"/>
            <a:chExt cx="5113" cy="2232"/>
          </a:xfrm>
        </p:grpSpPr>
        <p:pic>
          <p:nvPicPr>
            <p:cNvPr id="84998" name="Picture 41" descr="m.jpg                                                          00000013Nuria 1                        B88EA57D:">
              <a:extLst>
                <a:ext uri="{FF2B5EF4-FFF2-40B4-BE49-F238E27FC236}">
                  <a16:creationId xmlns:a16="http://schemas.microsoft.com/office/drawing/2014/main" id="{3628CD6B-A2B6-8341-A749-9637D2B94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 y="2005"/>
              <a:ext cx="5113" cy="2232"/>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4999" name="Group 40">
              <a:extLst>
                <a:ext uri="{FF2B5EF4-FFF2-40B4-BE49-F238E27FC236}">
                  <a16:creationId xmlns:a16="http://schemas.microsoft.com/office/drawing/2014/main" id="{9EBB1975-7C0A-7C4C-8AEB-7479E9D102A1}"/>
                </a:ext>
              </a:extLst>
            </p:cNvPr>
            <p:cNvGrpSpPr>
              <a:grpSpLocks/>
            </p:cNvGrpSpPr>
            <p:nvPr/>
          </p:nvGrpSpPr>
          <p:grpSpPr bwMode="auto">
            <a:xfrm>
              <a:off x="559" y="2206"/>
              <a:ext cx="3748" cy="1443"/>
              <a:chOff x="627" y="2280"/>
              <a:chExt cx="3510" cy="1443"/>
            </a:xfrm>
          </p:grpSpPr>
          <p:sp>
            <p:nvSpPr>
              <p:cNvPr id="85000" name="Text Box 25">
                <a:extLst>
                  <a:ext uri="{FF2B5EF4-FFF2-40B4-BE49-F238E27FC236}">
                    <a16:creationId xmlns:a16="http://schemas.microsoft.com/office/drawing/2014/main" id="{B3131203-40D3-304B-931E-6A90772E7BF6}"/>
                  </a:ext>
                </a:extLst>
              </p:cNvPr>
              <p:cNvSpPr txBox="1">
                <a:spLocks noChangeArrowheads="1"/>
              </p:cNvSpPr>
              <p:nvPr/>
            </p:nvSpPr>
            <p:spPr bwMode="auto">
              <a:xfrm>
                <a:off x="637" y="2280"/>
                <a:ext cx="1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5001" name="Text Box 26">
                <a:extLst>
                  <a:ext uri="{FF2B5EF4-FFF2-40B4-BE49-F238E27FC236}">
                    <a16:creationId xmlns:a16="http://schemas.microsoft.com/office/drawing/2014/main" id="{FD048EE3-41B1-C24F-97B1-C8996BC46D04}"/>
                  </a:ext>
                </a:extLst>
              </p:cNvPr>
              <p:cNvSpPr txBox="1">
                <a:spLocks noChangeArrowheads="1"/>
              </p:cNvSpPr>
              <p:nvPr/>
            </p:nvSpPr>
            <p:spPr bwMode="auto">
              <a:xfrm>
                <a:off x="627" y="2911"/>
                <a:ext cx="13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5002" name="Text Box 27">
                <a:extLst>
                  <a:ext uri="{FF2B5EF4-FFF2-40B4-BE49-F238E27FC236}">
                    <a16:creationId xmlns:a16="http://schemas.microsoft.com/office/drawing/2014/main" id="{458CCDB0-719A-854B-B0EF-BB1D76267015}"/>
                  </a:ext>
                </a:extLst>
              </p:cNvPr>
              <p:cNvSpPr txBox="1">
                <a:spLocks noChangeArrowheads="1"/>
              </p:cNvSpPr>
              <p:nvPr/>
            </p:nvSpPr>
            <p:spPr bwMode="auto">
              <a:xfrm>
                <a:off x="632" y="3580"/>
                <a:ext cx="15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5003" name="Text Box 28">
                <a:extLst>
                  <a:ext uri="{FF2B5EF4-FFF2-40B4-BE49-F238E27FC236}">
                    <a16:creationId xmlns:a16="http://schemas.microsoft.com/office/drawing/2014/main" id="{0929124F-6755-524A-BE2E-06D89D281B80}"/>
                  </a:ext>
                </a:extLst>
              </p:cNvPr>
              <p:cNvSpPr txBox="1">
                <a:spLocks noChangeArrowheads="1"/>
              </p:cNvSpPr>
              <p:nvPr/>
            </p:nvSpPr>
            <p:spPr bwMode="auto">
              <a:xfrm>
                <a:off x="1705" y="2292"/>
                <a:ext cx="21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5004" name="Text Box 29">
                <a:extLst>
                  <a:ext uri="{FF2B5EF4-FFF2-40B4-BE49-F238E27FC236}">
                    <a16:creationId xmlns:a16="http://schemas.microsoft.com/office/drawing/2014/main" id="{D79C1178-F46C-8E4A-A1F3-924ED1DE8E41}"/>
                  </a:ext>
                </a:extLst>
              </p:cNvPr>
              <p:cNvSpPr txBox="1">
                <a:spLocks noChangeArrowheads="1"/>
              </p:cNvSpPr>
              <p:nvPr/>
            </p:nvSpPr>
            <p:spPr bwMode="auto">
              <a:xfrm>
                <a:off x="1689" y="2923"/>
                <a:ext cx="20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5005" name="Text Box 30">
                <a:extLst>
                  <a:ext uri="{FF2B5EF4-FFF2-40B4-BE49-F238E27FC236}">
                    <a16:creationId xmlns:a16="http://schemas.microsoft.com/office/drawing/2014/main" id="{12E78932-A646-904E-9AD9-7D274D4116E8}"/>
                  </a:ext>
                </a:extLst>
              </p:cNvPr>
              <p:cNvSpPr txBox="1">
                <a:spLocks noChangeArrowheads="1"/>
              </p:cNvSpPr>
              <p:nvPr/>
            </p:nvSpPr>
            <p:spPr bwMode="auto">
              <a:xfrm>
                <a:off x="1698" y="3592"/>
                <a:ext cx="20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5006" name="Text Box 31">
                <a:extLst>
                  <a:ext uri="{FF2B5EF4-FFF2-40B4-BE49-F238E27FC236}">
                    <a16:creationId xmlns:a16="http://schemas.microsoft.com/office/drawing/2014/main" id="{7B767E7A-34EF-0142-ACFB-A8C6F69D4553}"/>
                  </a:ext>
                </a:extLst>
              </p:cNvPr>
              <p:cNvSpPr txBox="1">
                <a:spLocks noChangeArrowheads="1"/>
              </p:cNvSpPr>
              <p:nvPr/>
            </p:nvSpPr>
            <p:spPr bwMode="auto">
              <a:xfrm>
                <a:off x="2779" y="2293"/>
                <a:ext cx="17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5007" name="Text Box 32">
                <a:extLst>
                  <a:ext uri="{FF2B5EF4-FFF2-40B4-BE49-F238E27FC236}">
                    <a16:creationId xmlns:a16="http://schemas.microsoft.com/office/drawing/2014/main" id="{B9A83650-757B-0A40-BF58-073E199B37A1}"/>
                  </a:ext>
                </a:extLst>
              </p:cNvPr>
              <p:cNvSpPr txBox="1">
                <a:spLocks noChangeArrowheads="1"/>
              </p:cNvSpPr>
              <p:nvPr/>
            </p:nvSpPr>
            <p:spPr bwMode="auto">
              <a:xfrm>
                <a:off x="2776" y="2923"/>
                <a:ext cx="17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5008" name="Text Box 33">
                <a:extLst>
                  <a:ext uri="{FF2B5EF4-FFF2-40B4-BE49-F238E27FC236}">
                    <a16:creationId xmlns:a16="http://schemas.microsoft.com/office/drawing/2014/main" id="{18038029-E87C-6241-8557-F439404F0875}"/>
                  </a:ext>
                </a:extLst>
              </p:cNvPr>
              <p:cNvSpPr txBox="1">
                <a:spLocks noChangeArrowheads="1"/>
              </p:cNvSpPr>
              <p:nvPr/>
            </p:nvSpPr>
            <p:spPr bwMode="auto">
              <a:xfrm>
                <a:off x="2787" y="3592"/>
                <a:ext cx="17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5009" name="Text Box 34">
                <a:extLst>
                  <a:ext uri="{FF2B5EF4-FFF2-40B4-BE49-F238E27FC236}">
                    <a16:creationId xmlns:a16="http://schemas.microsoft.com/office/drawing/2014/main" id="{D4ED7E22-9791-ED4E-BE0F-0DE70F52B70B}"/>
                  </a:ext>
                </a:extLst>
              </p:cNvPr>
              <p:cNvSpPr txBox="1">
                <a:spLocks noChangeArrowheads="1"/>
              </p:cNvSpPr>
              <p:nvPr/>
            </p:nvSpPr>
            <p:spPr bwMode="auto">
              <a:xfrm>
                <a:off x="3958" y="2298"/>
                <a:ext cx="17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5010" name="Text Box 35">
                <a:extLst>
                  <a:ext uri="{FF2B5EF4-FFF2-40B4-BE49-F238E27FC236}">
                    <a16:creationId xmlns:a16="http://schemas.microsoft.com/office/drawing/2014/main" id="{CABDBE71-B785-F244-BE15-40F46172C3E2}"/>
                  </a:ext>
                </a:extLst>
              </p:cNvPr>
              <p:cNvSpPr txBox="1">
                <a:spLocks noChangeArrowheads="1"/>
              </p:cNvSpPr>
              <p:nvPr/>
            </p:nvSpPr>
            <p:spPr bwMode="auto">
              <a:xfrm>
                <a:off x="3954" y="2928"/>
                <a:ext cx="17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5011" name="Text Box 36">
                <a:extLst>
                  <a:ext uri="{FF2B5EF4-FFF2-40B4-BE49-F238E27FC236}">
                    <a16:creationId xmlns:a16="http://schemas.microsoft.com/office/drawing/2014/main" id="{8D7DCC9F-86FA-0642-9503-BB3938594A72}"/>
                  </a:ext>
                </a:extLst>
              </p:cNvPr>
              <p:cNvSpPr txBox="1">
                <a:spLocks noChangeArrowheads="1"/>
              </p:cNvSpPr>
              <p:nvPr/>
            </p:nvSpPr>
            <p:spPr bwMode="auto">
              <a:xfrm>
                <a:off x="3965" y="3598"/>
                <a:ext cx="17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417935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4"/>
                                        </p:tgtEl>
                                        <p:attrNameLst>
                                          <p:attrName>style.visibility</p:attrName>
                                        </p:attrNameLst>
                                      </p:cBhvr>
                                      <p:to>
                                        <p:strVal val="visible"/>
                                      </p:to>
                                    </p:set>
                                    <p:anim calcmode="lin" valueType="num">
                                      <p:cBhvr>
                                        <p:cTn id="7" dur="500" fill="hold"/>
                                        <p:tgtEl>
                                          <p:spTgt spid="253954"/>
                                        </p:tgtEl>
                                        <p:attrNameLst>
                                          <p:attrName>ppt_w</p:attrName>
                                        </p:attrNameLst>
                                      </p:cBhvr>
                                      <p:tavLst>
                                        <p:tav tm="0">
                                          <p:val>
                                            <p:fltVal val="0"/>
                                          </p:val>
                                        </p:tav>
                                        <p:tav tm="100000">
                                          <p:val>
                                            <p:strVal val="#ppt_w"/>
                                          </p:val>
                                        </p:tav>
                                      </p:tavLst>
                                    </p:anim>
                                    <p:anim calcmode="lin" valueType="num">
                                      <p:cBhvr>
                                        <p:cTn id="8" dur="500" fill="hold"/>
                                        <p:tgtEl>
                                          <p:spTgt spid="2539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AF48F33A-60D7-1C46-AA31-C4345A0CE881}"/>
              </a:ext>
            </a:extLst>
          </p:cNvPr>
          <p:cNvSpPr>
            <a:spLocks noGrp="1" noChangeArrowheads="1"/>
          </p:cNvSpPr>
          <p:nvPr>
            <p:ph type="title"/>
          </p:nvPr>
        </p:nvSpPr>
        <p:spPr>
          <a:xfrm>
            <a:off x="2555875" y="147638"/>
            <a:ext cx="7772400" cy="762000"/>
          </a:xfrm>
        </p:spPr>
        <p:txBody>
          <a:bodyPr/>
          <a:lstStyle/>
          <a:p>
            <a:pPr eaLnBrk="1" hangingPunct="1"/>
            <a:r>
              <a:rPr lang="es-ES_tradnl" altLang="es-ES"/>
              <a:t>Crecimiento auricular</a:t>
            </a:r>
          </a:p>
        </p:txBody>
      </p:sp>
      <p:grpSp>
        <p:nvGrpSpPr>
          <p:cNvPr id="86019" name="Group 3">
            <a:extLst>
              <a:ext uri="{FF2B5EF4-FFF2-40B4-BE49-F238E27FC236}">
                <a16:creationId xmlns:a16="http://schemas.microsoft.com/office/drawing/2014/main" id="{91298398-D107-A041-8CB3-9BC27260A6FB}"/>
              </a:ext>
            </a:extLst>
          </p:cNvPr>
          <p:cNvGrpSpPr>
            <a:grpSpLocks/>
          </p:cNvGrpSpPr>
          <p:nvPr/>
        </p:nvGrpSpPr>
        <p:grpSpPr bwMode="auto">
          <a:xfrm>
            <a:off x="1741488" y="284163"/>
            <a:ext cx="715962" cy="519112"/>
            <a:chOff x="147" y="156"/>
            <a:chExt cx="287" cy="327"/>
          </a:xfrm>
        </p:grpSpPr>
        <p:sp>
          <p:nvSpPr>
            <p:cNvPr id="86035" name="Rectangle 4">
              <a:extLst>
                <a:ext uri="{FF2B5EF4-FFF2-40B4-BE49-F238E27FC236}">
                  <a16:creationId xmlns:a16="http://schemas.microsoft.com/office/drawing/2014/main" id="{8AA8081F-892D-264C-97A1-93BD7C225EB9}"/>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6036" name="Text Box 5">
              <a:extLst>
                <a:ext uri="{FF2B5EF4-FFF2-40B4-BE49-F238E27FC236}">
                  <a16:creationId xmlns:a16="http://schemas.microsoft.com/office/drawing/2014/main" id="{F2E62A15-E8F6-4244-A66B-CB663B90FACB}"/>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13</a:t>
              </a:r>
              <a:endParaRPr lang="es-ES_tradnl" altLang="es-ES" sz="2800" b="1">
                <a:latin typeface="Arial" panose="020B0604020202020204" pitchFamily="34" charset="0"/>
              </a:endParaRPr>
            </a:p>
          </p:txBody>
        </p:sp>
      </p:grpSp>
      <p:grpSp>
        <p:nvGrpSpPr>
          <p:cNvPr id="86020" name="Group 106">
            <a:extLst>
              <a:ext uri="{FF2B5EF4-FFF2-40B4-BE49-F238E27FC236}">
                <a16:creationId xmlns:a16="http://schemas.microsoft.com/office/drawing/2014/main" id="{517D190A-50C7-424E-8222-D533433F4EEF}"/>
              </a:ext>
            </a:extLst>
          </p:cNvPr>
          <p:cNvGrpSpPr>
            <a:grpSpLocks/>
          </p:cNvGrpSpPr>
          <p:nvPr/>
        </p:nvGrpSpPr>
        <p:grpSpPr bwMode="auto">
          <a:xfrm>
            <a:off x="1743075" y="1825626"/>
            <a:ext cx="8669338" cy="4037013"/>
            <a:chOff x="944" y="612"/>
            <a:chExt cx="4366" cy="1679"/>
          </a:xfrm>
        </p:grpSpPr>
        <p:pic>
          <p:nvPicPr>
            <p:cNvPr id="86021" name="Picture 104" descr="n.jpg                                                          00000013Nuria 1                        B88EA57D:">
              <a:extLst>
                <a:ext uri="{FF2B5EF4-FFF2-40B4-BE49-F238E27FC236}">
                  <a16:creationId xmlns:a16="http://schemas.microsoft.com/office/drawing/2014/main" id="{3F6D1ACA-1B69-9E41-BBC1-98CE0E83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00" b="6674"/>
            <a:stretch>
              <a:fillRect/>
            </a:stretch>
          </p:blipFill>
          <p:spPr bwMode="auto">
            <a:xfrm>
              <a:off x="944" y="612"/>
              <a:ext cx="4366" cy="1679"/>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6022" name="Group 101">
              <a:extLst>
                <a:ext uri="{FF2B5EF4-FFF2-40B4-BE49-F238E27FC236}">
                  <a16:creationId xmlns:a16="http://schemas.microsoft.com/office/drawing/2014/main" id="{C57813E2-AD75-C546-AEC6-89107CD3C973}"/>
                </a:ext>
              </a:extLst>
            </p:cNvPr>
            <p:cNvGrpSpPr>
              <a:grpSpLocks/>
            </p:cNvGrpSpPr>
            <p:nvPr/>
          </p:nvGrpSpPr>
          <p:grpSpPr bwMode="auto">
            <a:xfrm>
              <a:off x="1747" y="720"/>
              <a:ext cx="2068" cy="1278"/>
              <a:chOff x="1837" y="1022"/>
              <a:chExt cx="2068" cy="1278"/>
            </a:xfrm>
          </p:grpSpPr>
          <p:sp>
            <p:nvSpPr>
              <p:cNvPr id="86023" name="Text Box 71">
                <a:extLst>
                  <a:ext uri="{FF2B5EF4-FFF2-40B4-BE49-F238E27FC236}">
                    <a16:creationId xmlns:a16="http://schemas.microsoft.com/office/drawing/2014/main" id="{044B2FCF-3349-E64C-89CE-206B47C072CA}"/>
                  </a:ext>
                </a:extLst>
              </p:cNvPr>
              <p:cNvSpPr txBox="1">
                <a:spLocks noChangeArrowheads="1"/>
              </p:cNvSpPr>
              <p:nvPr/>
            </p:nvSpPr>
            <p:spPr bwMode="auto">
              <a:xfrm>
                <a:off x="1837" y="1022"/>
                <a:ext cx="1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6024" name="Text Box 72">
                <a:extLst>
                  <a:ext uri="{FF2B5EF4-FFF2-40B4-BE49-F238E27FC236}">
                    <a16:creationId xmlns:a16="http://schemas.microsoft.com/office/drawing/2014/main" id="{FA818176-A3C1-684B-898D-083F4AB17F28}"/>
                  </a:ext>
                </a:extLst>
              </p:cNvPr>
              <p:cNvSpPr txBox="1">
                <a:spLocks noChangeArrowheads="1"/>
              </p:cNvSpPr>
              <p:nvPr/>
            </p:nvSpPr>
            <p:spPr bwMode="auto">
              <a:xfrm>
                <a:off x="1849" y="1762"/>
                <a:ext cx="1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6025" name="Text Box 73">
                <a:extLst>
                  <a:ext uri="{FF2B5EF4-FFF2-40B4-BE49-F238E27FC236}">
                    <a16:creationId xmlns:a16="http://schemas.microsoft.com/office/drawing/2014/main" id="{7A8D05FE-AB97-0948-85E1-F518E878A8D9}"/>
                  </a:ext>
                </a:extLst>
              </p:cNvPr>
              <p:cNvSpPr txBox="1">
                <a:spLocks noChangeArrowheads="1"/>
              </p:cNvSpPr>
              <p:nvPr/>
            </p:nvSpPr>
            <p:spPr bwMode="auto">
              <a:xfrm>
                <a:off x="1851" y="2204"/>
                <a:ext cx="13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6026" name="Text Box 74">
                <a:extLst>
                  <a:ext uri="{FF2B5EF4-FFF2-40B4-BE49-F238E27FC236}">
                    <a16:creationId xmlns:a16="http://schemas.microsoft.com/office/drawing/2014/main" id="{80D85F73-E49D-664E-B0AB-FDE7EFD1F3FA}"/>
                  </a:ext>
                </a:extLst>
              </p:cNvPr>
              <p:cNvSpPr txBox="1">
                <a:spLocks noChangeArrowheads="1"/>
              </p:cNvSpPr>
              <p:nvPr/>
            </p:nvSpPr>
            <p:spPr bwMode="auto">
              <a:xfrm>
                <a:off x="2522" y="1032"/>
                <a:ext cx="18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6027" name="Text Box 75">
                <a:extLst>
                  <a:ext uri="{FF2B5EF4-FFF2-40B4-BE49-F238E27FC236}">
                    <a16:creationId xmlns:a16="http://schemas.microsoft.com/office/drawing/2014/main" id="{F1AACCCF-BFC8-6740-8882-C59536FF4A5E}"/>
                  </a:ext>
                </a:extLst>
              </p:cNvPr>
              <p:cNvSpPr txBox="1">
                <a:spLocks noChangeArrowheads="1"/>
              </p:cNvSpPr>
              <p:nvPr/>
            </p:nvSpPr>
            <p:spPr bwMode="auto">
              <a:xfrm>
                <a:off x="2505" y="1771"/>
                <a:ext cx="17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6028" name="Text Box 76">
                <a:extLst>
                  <a:ext uri="{FF2B5EF4-FFF2-40B4-BE49-F238E27FC236}">
                    <a16:creationId xmlns:a16="http://schemas.microsoft.com/office/drawing/2014/main" id="{1F3D2ADC-46FF-F44F-BA3E-B1099A1B3C6C}"/>
                  </a:ext>
                </a:extLst>
              </p:cNvPr>
              <p:cNvSpPr txBox="1">
                <a:spLocks noChangeArrowheads="1"/>
              </p:cNvSpPr>
              <p:nvPr/>
            </p:nvSpPr>
            <p:spPr bwMode="auto">
              <a:xfrm>
                <a:off x="2514" y="2213"/>
                <a:ext cx="17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6029" name="Text Box 77">
                <a:extLst>
                  <a:ext uri="{FF2B5EF4-FFF2-40B4-BE49-F238E27FC236}">
                    <a16:creationId xmlns:a16="http://schemas.microsoft.com/office/drawing/2014/main" id="{6EBBC1B9-F3F8-6E4E-A115-EF5F1ECB7BEB}"/>
                  </a:ext>
                </a:extLst>
              </p:cNvPr>
              <p:cNvSpPr txBox="1">
                <a:spLocks noChangeArrowheads="1"/>
              </p:cNvSpPr>
              <p:nvPr/>
            </p:nvSpPr>
            <p:spPr bwMode="auto">
              <a:xfrm>
                <a:off x="3128" y="1032"/>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6030" name="Text Box 78">
                <a:extLst>
                  <a:ext uri="{FF2B5EF4-FFF2-40B4-BE49-F238E27FC236}">
                    <a16:creationId xmlns:a16="http://schemas.microsoft.com/office/drawing/2014/main" id="{3ACA30BB-D9C9-254C-9177-42B985475E57}"/>
                  </a:ext>
                </a:extLst>
              </p:cNvPr>
              <p:cNvSpPr txBox="1">
                <a:spLocks noChangeArrowheads="1"/>
              </p:cNvSpPr>
              <p:nvPr/>
            </p:nvSpPr>
            <p:spPr bwMode="auto">
              <a:xfrm>
                <a:off x="3128" y="1771"/>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6031" name="Text Box 79">
                <a:extLst>
                  <a:ext uri="{FF2B5EF4-FFF2-40B4-BE49-F238E27FC236}">
                    <a16:creationId xmlns:a16="http://schemas.microsoft.com/office/drawing/2014/main" id="{3F83A8A6-B3E5-FF4F-A996-42292C3CE79C}"/>
                  </a:ext>
                </a:extLst>
              </p:cNvPr>
              <p:cNvSpPr txBox="1">
                <a:spLocks noChangeArrowheads="1"/>
              </p:cNvSpPr>
              <p:nvPr/>
            </p:nvSpPr>
            <p:spPr bwMode="auto">
              <a:xfrm>
                <a:off x="3137" y="2214"/>
                <a:ext cx="1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6032" name="Text Box 80">
                <a:extLst>
                  <a:ext uri="{FF2B5EF4-FFF2-40B4-BE49-F238E27FC236}">
                    <a16:creationId xmlns:a16="http://schemas.microsoft.com/office/drawing/2014/main" id="{B867570A-1E9E-DE41-BD01-82C8494A9E3E}"/>
                  </a:ext>
                </a:extLst>
              </p:cNvPr>
              <p:cNvSpPr txBox="1">
                <a:spLocks noChangeArrowheads="1"/>
              </p:cNvSpPr>
              <p:nvPr/>
            </p:nvSpPr>
            <p:spPr bwMode="auto">
              <a:xfrm>
                <a:off x="3750" y="1036"/>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6033" name="Text Box 81">
                <a:extLst>
                  <a:ext uri="{FF2B5EF4-FFF2-40B4-BE49-F238E27FC236}">
                    <a16:creationId xmlns:a16="http://schemas.microsoft.com/office/drawing/2014/main" id="{A9111AD9-9A93-4145-84BC-23772CFDFE13}"/>
                  </a:ext>
                </a:extLst>
              </p:cNvPr>
              <p:cNvSpPr txBox="1">
                <a:spLocks noChangeArrowheads="1"/>
              </p:cNvSpPr>
              <p:nvPr/>
            </p:nvSpPr>
            <p:spPr bwMode="auto">
              <a:xfrm>
                <a:off x="3748" y="1776"/>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6034" name="Text Box 82">
                <a:extLst>
                  <a:ext uri="{FF2B5EF4-FFF2-40B4-BE49-F238E27FC236}">
                    <a16:creationId xmlns:a16="http://schemas.microsoft.com/office/drawing/2014/main" id="{1D121BF4-ED6F-AE4A-8A97-559C0D74C01F}"/>
                  </a:ext>
                </a:extLst>
              </p:cNvPr>
              <p:cNvSpPr txBox="1">
                <a:spLocks noChangeArrowheads="1"/>
              </p:cNvSpPr>
              <p:nvPr/>
            </p:nvSpPr>
            <p:spPr bwMode="auto">
              <a:xfrm>
                <a:off x="3758" y="2217"/>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spTree>
    <p:extLst>
      <p:ext uri="{BB962C8B-B14F-4D97-AF65-F5344CB8AC3E}">
        <p14:creationId xmlns:p14="http://schemas.microsoft.com/office/powerpoint/2010/main" val="2578907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p:cTn id="7" dur="500" fill="hold"/>
                                        <p:tgtEl>
                                          <p:spTgt spid="254978"/>
                                        </p:tgtEl>
                                        <p:attrNameLst>
                                          <p:attrName>ppt_w</p:attrName>
                                        </p:attrNameLst>
                                      </p:cBhvr>
                                      <p:tavLst>
                                        <p:tav tm="0">
                                          <p:val>
                                            <p:fltVal val="0"/>
                                          </p:val>
                                        </p:tav>
                                        <p:tav tm="100000">
                                          <p:val>
                                            <p:strVal val="#ppt_w"/>
                                          </p:val>
                                        </p:tav>
                                      </p:tavLst>
                                    </p:anim>
                                    <p:anim calcmode="lin" valueType="num">
                                      <p:cBhvr>
                                        <p:cTn id="8" dur="500" fill="hold"/>
                                        <p:tgtEl>
                                          <p:spTgt spid="2549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C14CD63B-2662-0442-A5B9-C923360C0B63}"/>
              </a:ext>
            </a:extLst>
          </p:cNvPr>
          <p:cNvSpPr>
            <a:spLocks noGrp="1" noChangeArrowheads="1"/>
          </p:cNvSpPr>
          <p:nvPr>
            <p:ph type="title"/>
          </p:nvPr>
        </p:nvSpPr>
        <p:spPr>
          <a:xfrm>
            <a:off x="2555875" y="147638"/>
            <a:ext cx="7772400" cy="762000"/>
          </a:xfrm>
        </p:spPr>
        <p:txBody>
          <a:bodyPr/>
          <a:lstStyle/>
          <a:p>
            <a:pPr eaLnBrk="1" hangingPunct="1"/>
            <a:r>
              <a:rPr lang="es-ES_tradnl" altLang="es-ES"/>
              <a:t>Crecimiento auricular</a:t>
            </a:r>
          </a:p>
        </p:txBody>
      </p:sp>
      <p:grpSp>
        <p:nvGrpSpPr>
          <p:cNvPr id="1028" name="Group 3">
            <a:extLst>
              <a:ext uri="{FF2B5EF4-FFF2-40B4-BE49-F238E27FC236}">
                <a16:creationId xmlns:a16="http://schemas.microsoft.com/office/drawing/2014/main" id="{4D7A308D-9155-3E4B-9BF0-E20EB0ADADB3}"/>
              </a:ext>
            </a:extLst>
          </p:cNvPr>
          <p:cNvGrpSpPr>
            <a:grpSpLocks/>
          </p:cNvGrpSpPr>
          <p:nvPr/>
        </p:nvGrpSpPr>
        <p:grpSpPr bwMode="auto">
          <a:xfrm>
            <a:off x="1741488" y="284163"/>
            <a:ext cx="715962" cy="519112"/>
            <a:chOff x="147" y="156"/>
            <a:chExt cx="287" cy="327"/>
          </a:xfrm>
        </p:grpSpPr>
        <p:sp>
          <p:nvSpPr>
            <p:cNvPr id="1032" name="Rectangle 4">
              <a:extLst>
                <a:ext uri="{FF2B5EF4-FFF2-40B4-BE49-F238E27FC236}">
                  <a16:creationId xmlns:a16="http://schemas.microsoft.com/office/drawing/2014/main" id="{B840E7A0-D7D9-9542-B4AC-B988674D21AE}"/>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1033" name="Text Box 5">
              <a:extLst>
                <a:ext uri="{FF2B5EF4-FFF2-40B4-BE49-F238E27FC236}">
                  <a16:creationId xmlns:a16="http://schemas.microsoft.com/office/drawing/2014/main" id="{AADC357F-CFF4-6548-9D83-CB48997174D5}"/>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13</a:t>
              </a:r>
              <a:endParaRPr lang="es-ES_tradnl" altLang="es-ES" sz="2800" b="1">
                <a:latin typeface="Arial" panose="020B0604020202020204" pitchFamily="34" charset="0"/>
              </a:endParaRPr>
            </a:p>
          </p:txBody>
        </p:sp>
      </p:grpSp>
      <p:pic>
        <p:nvPicPr>
          <p:cNvPr id="517158" name="Picture 38">
            <a:extLst>
              <a:ext uri="{FF2B5EF4-FFF2-40B4-BE49-F238E27FC236}">
                <a16:creationId xmlns:a16="http://schemas.microsoft.com/office/drawing/2014/main" id="{D1E6E436-7B13-4948-A2AF-3ADEF0A5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488" y="1219200"/>
            <a:ext cx="473551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59" name="Picture 39">
            <a:extLst>
              <a:ext uri="{FF2B5EF4-FFF2-40B4-BE49-F238E27FC236}">
                <a16:creationId xmlns:a16="http://schemas.microsoft.com/office/drawing/2014/main" id="{653D4842-BB89-FD4E-8053-99CAC6B63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686176"/>
            <a:ext cx="541813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60" name="Picture 40">
            <a:extLst>
              <a:ext uri="{FF2B5EF4-FFF2-40B4-BE49-F238E27FC236}">
                <a16:creationId xmlns:a16="http://schemas.microsoft.com/office/drawing/2014/main" id="{68348BA6-39A1-F046-AF5B-565206617259}"/>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524001" y="1085850"/>
            <a:ext cx="39401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543744" name="Object 0">
            <a:extLst>
              <a:ext uri="{FF2B5EF4-FFF2-40B4-BE49-F238E27FC236}">
                <a16:creationId xmlns:a16="http://schemas.microsoft.com/office/drawing/2014/main" id="{B3112C82-F787-6E4F-B490-BF9F182E4FDD}"/>
              </a:ext>
            </a:extLst>
          </p:cNvPr>
          <p:cNvGraphicFramePr>
            <a:graphicFrameLocks noChangeAspect="1"/>
          </p:cNvGraphicFramePr>
          <p:nvPr/>
        </p:nvGraphicFramePr>
        <p:xfrm>
          <a:off x="1798638" y="1058863"/>
          <a:ext cx="3479800" cy="2641600"/>
        </p:xfrm>
        <a:graphic>
          <a:graphicData uri="http://schemas.openxmlformats.org/presentationml/2006/ole">
            <mc:AlternateContent xmlns:mc="http://schemas.openxmlformats.org/markup-compatibility/2006">
              <mc:Choice xmlns:v="urn:schemas-microsoft-com:vml" Requires="v">
                <p:oleObj spid="_x0000_s98307" name="Imagen de mapa de bits" r:id="rId7" imgW="3270250" imgH="2482850" progId="Paint.Picture">
                  <p:embed/>
                </p:oleObj>
              </mc:Choice>
              <mc:Fallback>
                <p:oleObj name="Imagen de mapa de bits" r:id="rId7" imgW="3270250" imgH="2482850" progId="Paint.Picture">
                  <p:embed/>
                  <p:pic>
                    <p:nvPicPr>
                      <p:cNvPr id="543744" name="Object 0">
                        <a:extLst>
                          <a:ext uri="{FF2B5EF4-FFF2-40B4-BE49-F238E27FC236}">
                            <a16:creationId xmlns:a16="http://schemas.microsoft.com/office/drawing/2014/main" id="{B3112C82-F787-6E4F-B490-BF9F182E4F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8638" y="1058863"/>
                        <a:ext cx="347980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3537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71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543744"/>
                                        </p:tgtEl>
                                        <p:attrNameLst>
                                          <p:attrName>style.visibility</p:attrName>
                                        </p:attrNameLst>
                                      </p:cBhvr>
                                      <p:to>
                                        <p:strVal val="visible"/>
                                      </p:to>
                                    </p:set>
                                    <p:anim calcmode="lin" valueType="num">
                                      <p:cBhvr>
                                        <p:cTn id="11" dur="500" fill="hold"/>
                                        <p:tgtEl>
                                          <p:spTgt spid="543744"/>
                                        </p:tgtEl>
                                        <p:attrNameLst>
                                          <p:attrName>ppt_w</p:attrName>
                                        </p:attrNameLst>
                                      </p:cBhvr>
                                      <p:tavLst>
                                        <p:tav tm="0">
                                          <p:val>
                                            <p:fltVal val="0"/>
                                          </p:val>
                                        </p:tav>
                                        <p:tav tm="100000">
                                          <p:val>
                                            <p:strVal val="#ppt_w"/>
                                          </p:val>
                                        </p:tav>
                                      </p:tavLst>
                                    </p:anim>
                                    <p:anim calcmode="lin" valueType="num">
                                      <p:cBhvr>
                                        <p:cTn id="12" dur="500" fill="hold"/>
                                        <p:tgtEl>
                                          <p:spTgt spid="54374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517158"/>
                                        </p:tgtEl>
                                        <p:attrNameLst>
                                          <p:attrName>style.visibility</p:attrName>
                                        </p:attrNameLst>
                                      </p:cBhvr>
                                      <p:to>
                                        <p:strVal val="visible"/>
                                      </p:to>
                                    </p:set>
                                    <p:anim calcmode="lin" valueType="num">
                                      <p:cBhvr>
                                        <p:cTn id="17" dur="500" fill="hold"/>
                                        <p:tgtEl>
                                          <p:spTgt spid="517158"/>
                                        </p:tgtEl>
                                        <p:attrNameLst>
                                          <p:attrName>ppt_w</p:attrName>
                                        </p:attrNameLst>
                                      </p:cBhvr>
                                      <p:tavLst>
                                        <p:tav tm="0">
                                          <p:val>
                                            <p:fltVal val="0"/>
                                          </p:val>
                                        </p:tav>
                                        <p:tav tm="100000">
                                          <p:val>
                                            <p:strVal val="#ppt_w"/>
                                          </p:val>
                                        </p:tav>
                                      </p:tavLst>
                                    </p:anim>
                                    <p:anim calcmode="lin" valueType="num">
                                      <p:cBhvr>
                                        <p:cTn id="18" dur="500" fill="hold"/>
                                        <p:tgtEl>
                                          <p:spTgt spid="51715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517159"/>
                                        </p:tgtEl>
                                        <p:attrNameLst>
                                          <p:attrName>style.visibility</p:attrName>
                                        </p:attrNameLst>
                                      </p:cBhvr>
                                      <p:to>
                                        <p:strVal val="visible"/>
                                      </p:to>
                                    </p:set>
                                    <p:anim calcmode="lin" valueType="num">
                                      <p:cBhvr>
                                        <p:cTn id="22" dur="500" fill="hold"/>
                                        <p:tgtEl>
                                          <p:spTgt spid="517159"/>
                                        </p:tgtEl>
                                        <p:attrNameLst>
                                          <p:attrName>ppt_w</p:attrName>
                                        </p:attrNameLst>
                                      </p:cBhvr>
                                      <p:tavLst>
                                        <p:tav tm="0">
                                          <p:val>
                                            <p:fltVal val="0"/>
                                          </p:val>
                                        </p:tav>
                                        <p:tav tm="100000">
                                          <p:val>
                                            <p:strVal val="#ppt_w"/>
                                          </p:val>
                                        </p:tav>
                                      </p:tavLst>
                                    </p:anim>
                                    <p:anim calcmode="lin" valueType="num">
                                      <p:cBhvr>
                                        <p:cTn id="23" dur="500" fill="hold"/>
                                        <p:tgtEl>
                                          <p:spTgt spid="5171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1026">
            <a:extLst>
              <a:ext uri="{FF2B5EF4-FFF2-40B4-BE49-F238E27FC236}">
                <a16:creationId xmlns:a16="http://schemas.microsoft.com/office/drawing/2014/main" id="{059C7254-989A-864C-992E-EC5D586BEA1A}"/>
              </a:ext>
            </a:extLst>
          </p:cNvPr>
          <p:cNvSpPr>
            <a:spLocks noGrp="1" noChangeArrowheads="1"/>
          </p:cNvSpPr>
          <p:nvPr>
            <p:ph type="title"/>
          </p:nvPr>
        </p:nvSpPr>
        <p:spPr>
          <a:xfrm>
            <a:off x="2555875" y="147638"/>
            <a:ext cx="7772400" cy="762000"/>
          </a:xfrm>
        </p:spPr>
        <p:txBody>
          <a:bodyPr/>
          <a:lstStyle/>
          <a:p>
            <a:pPr eaLnBrk="1" hangingPunct="1"/>
            <a:r>
              <a:rPr lang="es-ES_tradnl" altLang="es-ES"/>
              <a:t>Crecimiento auricular</a:t>
            </a:r>
          </a:p>
        </p:txBody>
      </p:sp>
      <p:grpSp>
        <p:nvGrpSpPr>
          <p:cNvPr id="2052" name="Group 1027">
            <a:extLst>
              <a:ext uri="{FF2B5EF4-FFF2-40B4-BE49-F238E27FC236}">
                <a16:creationId xmlns:a16="http://schemas.microsoft.com/office/drawing/2014/main" id="{7EBB4F45-4C15-744E-BC1D-EBA582675F9B}"/>
              </a:ext>
            </a:extLst>
          </p:cNvPr>
          <p:cNvGrpSpPr>
            <a:grpSpLocks/>
          </p:cNvGrpSpPr>
          <p:nvPr/>
        </p:nvGrpSpPr>
        <p:grpSpPr bwMode="auto">
          <a:xfrm>
            <a:off x="1741488" y="284163"/>
            <a:ext cx="715962" cy="519112"/>
            <a:chOff x="147" y="156"/>
            <a:chExt cx="287" cy="327"/>
          </a:xfrm>
        </p:grpSpPr>
        <p:sp>
          <p:nvSpPr>
            <p:cNvPr id="2055" name="Rectangle 1028">
              <a:extLst>
                <a:ext uri="{FF2B5EF4-FFF2-40B4-BE49-F238E27FC236}">
                  <a16:creationId xmlns:a16="http://schemas.microsoft.com/office/drawing/2014/main" id="{3C3AEC7F-21EC-E54E-8A4A-E0238D326967}"/>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2056" name="Text Box 1029">
              <a:extLst>
                <a:ext uri="{FF2B5EF4-FFF2-40B4-BE49-F238E27FC236}">
                  <a16:creationId xmlns:a16="http://schemas.microsoft.com/office/drawing/2014/main" id="{D1A6153A-2AD2-7C46-A5C7-9A7549D4DE19}"/>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13</a:t>
              </a:r>
              <a:endParaRPr lang="es-ES_tradnl" altLang="es-ES" sz="2800" b="1">
                <a:latin typeface="Arial" panose="020B0604020202020204" pitchFamily="34" charset="0"/>
              </a:endParaRPr>
            </a:p>
          </p:txBody>
        </p:sp>
      </p:grpSp>
      <p:graphicFrame>
        <p:nvGraphicFramePr>
          <p:cNvPr id="544768" name="Object 1024">
            <a:extLst>
              <a:ext uri="{FF2B5EF4-FFF2-40B4-BE49-F238E27FC236}">
                <a16:creationId xmlns:a16="http://schemas.microsoft.com/office/drawing/2014/main" id="{4DECFAE4-B086-D14E-99B3-431C31724A85}"/>
              </a:ext>
            </a:extLst>
          </p:cNvPr>
          <p:cNvGraphicFramePr>
            <a:graphicFrameLocks noChangeAspect="1"/>
          </p:cNvGraphicFramePr>
          <p:nvPr/>
        </p:nvGraphicFramePr>
        <p:xfrm>
          <a:off x="1524000" y="1039813"/>
          <a:ext cx="3486150" cy="2660650"/>
        </p:xfrm>
        <a:graphic>
          <a:graphicData uri="http://schemas.openxmlformats.org/presentationml/2006/ole">
            <mc:AlternateContent xmlns:mc="http://schemas.openxmlformats.org/markup-compatibility/2006">
              <mc:Choice xmlns:v="urn:schemas-microsoft-com:vml" Requires="v">
                <p:oleObj spid="_x0000_s100355" name="Imagen de mapa de bits" r:id="rId4" imgW="3378200" imgH="2578100" progId="Paint.Picture">
                  <p:embed/>
                </p:oleObj>
              </mc:Choice>
              <mc:Fallback>
                <p:oleObj name="Imagen de mapa de bits" r:id="rId4" imgW="3378200" imgH="2578100" progId="Paint.Picture">
                  <p:embed/>
                  <p:pic>
                    <p:nvPicPr>
                      <p:cNvPr id="544768" name="Object 1024">
                        <a:extLst>
                          <a:ext uri="{FF2B5EF4-FFF2-40B4-BE49-F238E27FC236}">
                            <a16:creationId xmlns:a16="http://schemas.microsoft.com/office/drawing/2014/main" id="{4DECFAE4-B086-D14E-99B3-431C31724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39813"/>
                        <a:ext cx="348615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9176" name="Picture 1032">
            <a:extLst>
              <a:ext uri="{FF2B5EF4-FFF2-40B4-BE49-F238E27FC236}">
                <a16:creationId xmlns:a16="http://schemas.microsoft.com/office/drawing/2014/main" id="{DEE4976D-E671-0B48-9542-EFE1AAE14B26}"/>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1524000" y="3490914"/>
            <a:ext cx="49149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7" name="Picture 1033">
            <a:extLst>
              <a:ext uri="{FF2B5EF4-FFF2-40B4-BE49-F238E27FC236}">
                <a16:creationId xmlns:a16="http://schemas.microsoft.com/office/drawing/2014/main" id="{97A4EC04-173C-B241-82D8-F08575ED2269}"/>
              </a:ext>
            </a:extLst>
          </p:cNvPr>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5948364" y="1041400"/>
            <a:ext cx="4719637"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128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44768"/>
                                        </p:tgtEl>
                                        <p:attrNameLst>
                                          <p:attrName>style.visibility</p:attrName>
                                        </p:attrNameLst>
                                      </p:cBhvr>
                                      <p:to>
                                        <p:strVal val="visible"/>
                                      </p:to>
                                    </p:set>
                                    <p:anim calcmode="lin" valueType="num">
                                      <p:cBhvr>
                                        <p:cTn id="7" dur="500" fill="hold"/>
                                        <p:tgtEl>
                                          <p:spTgt spid="544768"/>
                                        </p:tgtEl>
                                        <p:attrNameLst>
                                          <p:attrName>ppt_w</p:attrName>
                                        </p:attrNameLst>
                                      </p:cBhvr>
                                      <p:tavLst>
                                        <p:tav tm="0">
                                          <p:val>
                                            <p:fltVal val="0"/>
                                          </p:val>
                                        </p:tav>
                                        <p:tav tm="100000">
                                          <p:val>
                                            <p:strVal val="#ppt_w"/>
                                          </p:val>
                                        </p:tav>
                                      </p:tavLst>
                                    </p:anim>
                                    <p:anim calcmode="lin" valueType="num">
                                      <p:cBhvr>
                                        <p:cTn id="8" dur="500" fill="hold"/>
                                        <p:tgtEl>
                                          <p:spTgt spid="5447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19176"/>
                                        </p:tgtEl>
                                        <p:attrNameLst>
                                          <p:attrName>style.visibility</p:attrName>
                                        </p:attrNameLst>
                                      </p:cBhvr>
                                      <p:to>
                                        <p:strVal val="visible"/>
                                      </p:to>
                                    </p:set>
                                    <p:anim calcmode="lin" valueType="num">
                                      <p:cBhvr>
                                        <p:cTn id="13" dur="500" fill="hold"/>
                                        <p:tgtEl>
                                          <p:spTgt spid="519176"/>
                                        </p:tgtEl>
                                        <p:attrNameLst>
                                          <p:attrName>ppt_w</p:attrName>
                                        </p:attrNameLst>
                                      </p:cBhvr>
                                      <p:tavLst>
                                        <p:tav tm="0">
                                          <p:val>
                                            <p:fltVal val="0"/>
                                          </p:val>
                                        </p:tav>
                                        <p:tav tm="100000">
                                          <p:val>
                                            <p:strVal val="#ppt_w"/>
                                          </p:val>
                                        </p:tav>
                                      </p:tavLst>
                                    </p:anim>
                                    <p:anim calcmode="lin" valueType="num">
                                      <p:cBhvr>
                                        <p:cTn id="14" dur="500" fill="hold"/>
                                        <p:tgtEl>
                                          <p:spTgt spid="519176"/>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519177"/>
                                        </p:tgtEl>
                                        <p:attrNameLst>
                                          <p:attrName>style.visibility</p:attrName>
                                        </p:attrNameLst>
                                      </p:cBhvr>
                                      <p:to>
                                        <p:strVal val="visible"/>
                                      </p:to>
                                    </p:set>
                                    <p:anim calcmode="lin" valueType="num">
                                      <p:cBhvr>
                                        <p:cTn id="18" dur="500" fill="hold"/>
                                        <p:tgtEl>
                                          <p:spTgt spid="519177"/>
                                        </p:tgtEl>
                                        <p:attrNameLst>
                                          <p:attrName>ppt_w</p:attrName>
                                        </p:attrNameLst>
                                      </p:cBhvr>
                                      <p:tavLst>
                                        <p:tav tm="0">
                                          <p:val>
                                            <p:fltVal val="0"/>
                                          </p:val>
                                        </p:tav>
                                        <p:tav tm="100000">
                                          <p:val>
                                            <p:strVal val="#ppt_w"/>
                                          </p:val>
                                        </p:tav>
                                      </p:tavLst>
                                    </p:anim>
                                    <p:anim calcmode="lin" valueType="num">
                                      <p:cBhvr>
                                        <p:cTn id="19" dur="500" fill="hold"/>
                                        <p:tgtEl>
                                          <p:spTgt spid="5191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7DE0942-C475-A942-AF31-D5406F0DBE42}"/>
              </a:ext>
            </a:extLst>
          </p:cNvPr>
          <p:cNvSpPr>
            <a:spLocks noChangeArrowheads="1"/>
          </p:cNvSpPr>
          <p:nvPr/>
        </p:nvSpPr>
        <p:spPr bwMode="auto">
          <a:xfrm>
            <a:off x="2566988" y="1096964"/>
            <a:ext cx="9144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10243" name="Text Box 4">
            <a:extLst>
              <a:ext uri="{FF2B5EF4-FFF2-40B4-BE49-F238E27FC236}">
                <a16:creationId xmlns:a16="http://schemas.microsoft.com/office/drawing/2014/main" id="{590FFCC8-8E0B-BE4E-9A72-B4530F464495}"/>
              </a:ext>
            </a:extLst>
          </p:cNvPr>
          <p:cNvSpPr txBox="1">
            <a:spLocks noChangeArrowheads="1"/>
          </p:cNvSpPr>
          <p:nvPr/>
        </p:nvSpPr>
        <p:spPr bwMode="auto">
          <a:xfrm>
            <a:off x="1524000" y="1217613"/>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2900" b="1">
                <a:solidFill>
                  <a:schemeClr val="accent2"/>
                </a:solidFill>
                <a:latin typeface="Arial" panose="020B0604020202020204" pitchFamily="34" charset="0"/>
              </a:rPr>
              <a:t>Valoración de cambio de polaridad celular</a:t>
            </a:r>
            <a:endParaRPr lang="es-ES" altLang="es-ES" sz="2400">
              <a:latin typeface="Arial" panose="020B0604020202020204" pitchFamily="34" charset="0"/>
            </a:endParaRPr>
          </a:p>
        </p:txBody>
      </p:sp>
      <p:sp>
        <p:nvSpPr>
          <p:cNvPr id="10244" name="Rectangle 5">
            <a:extLst>
              <a:ext uri="{FF2B5EF4-FFF2-40B4-BE49-F238E27FC236}">
                <a16:creationId xmlns:a16="http://schemas.microsoft.com/office/drawing/2014/main" id="{E88F85E1-2262-A24E-A888-6F10523FB7AB}"/>
              </a:ext>
            </a:extLst>
          </p:cNvPr>
          <p:cNvSpPr>
            <a:spLocks noChangeArrowheads="1"/>
          </p:cNvSpPr>
          <p:nvPr/>
        </p:nvSpPr>
        <p:spPr bwMode="auto">
          <a:xfrm>
            <a:off x="2063750" y="207963"/>
            <a:ext cx="7772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3600" b="1">
                <a:solidFill>
                  <a:schemeClr val="tx2"/>
                </a:solidFill>
                <a:latin typeface="Arial" panose="020B0604020202020204" pitchFamily="34" charset="0"/>
              </a:rPr>
              <a:t>ECG y concepto básico del dipolo</a:t>
            </a:r>
            <a:endParaRPr lang="es-ES" altLang="es-ES" sz="3600">
              <a:solidFill>
                <a:srgbClr val="FF0000"/>
              </a:solidFill>
              <a:latin typeface="Arial" panose="020B0604020202020204" pitchFamily="34" charset="0"/>
            </a:endParaRPr>
          </a:p>
        </p:txBody>
      </p:sp>
      <p:pic>
        <p:nvPicPr>
          <p:cNvPr id="10245" name="Picture 7" descr="figure">
            <a:extLst>
              <a:ext uri="{FF2B5EF4-FFF2-40B4-BE49-F238E27FC236}">
                <a16:creationId xmlns:a16="http://schemas.microsoft.com/office/drawing/2014/main" id="{5BD593C5-C4D0-C948-A646-2335DC154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123"/>
          <a:stretch>
            <a:fillRect/>
          </a:stretch>
        </p:blipFill>
        <p:spPr bwMode="auto">
          <a:xfrm>
            <a:off x="8023225" y="2057401"/>
            <a:ext cx="2736850" cy="43783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8">
            <a:extLst>
              <a:ext uri="{FF2B5EF4-FFF2-40B4-BE49-F238E27FC236}">
                <a16:creationId xmlns:a16="http://schemas.microsoft.com/office/drawing/2014/main" id="{6A1A82A6-84CB-574E-8452-5AACAC205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9" y="2044701"/>
            <a:ext cx="4275137" cy="43529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871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EFFC5764-724F-434C-B49E-592263B73EC9}"/>
              </a:ext>
            </a:extLst>
          </p:cNvPr>
          <p:cNvSpPr>
            <a:spLocks noGrp="1" noChangeArrowheads="1"/>
          </p:cNvSpPr>
          <p:nvPr>
            <p:ph type="title"/>
          </p:nvPr>
        </p:nvSpPr>
        <p:spPr>
          <a:xfrm>
            <a:off x="2566988" y="147638"/>
            <a:ext cx="8101012" cy="762000"/>
          </a:xfrm>
        </p:spPr>
        <p:txBody>
          <a:bodyPr/>
          <a:lstStyle/>
          <a:p>
            <a:pPr eaLnBrk="1" hangingPunct="1"/>
            <a:r>
              <a:rPr lang="es-ES_tradnl" altLang="es-ES" sz="4000"/>
              <a:t>Extrasistolia ventricular</a:t>
            </a:r>
            <a:endParaRPr lang="es-ES_tradnl" altLang="es-ES"/>
          </a:p>
        </p:txBody>
      </p:sp>
      <p:grpSp>
        <p:nvGrpSpPr>
          <p:cNvPr id="87043" name="Group 3">
            <a:extLst>
              <a:ext uri="{FF2B5EF4-FFF2-40B4-BE49-F238E27FC236}">
                <a16:creationId xmlns:a16="http://schemas.microsoft.com/office/drawing/2014/main" id="{70D6191A-AB9E-FA48-86BC-5FDE4209C731}"/>
              </a:ext>
            </a:extLst>
          </p:cNvPr>
          <p:cNvGrpSpPr>
            <a:grpSpLocks/>
          </p:cNvGrpSpPr>
          <p:nvPr/>
        </p:nvGrpSpPr>
        <p:grpSpPr bwMode="auto">
          <a:xfrm>
            <a:off x="1741488" y="284163"/>
            <a:ext cx="715962" cy="519112"/>
            <a:chOff x="147" y="156"/>
            <a:chExt cx="287" cy="327"/>
          </a:xfrm>
        </p:grpSpPr>
        <p:sp>
          <p:nvSpPr>
            <p:cNvPr id="87065" name="Rectangle 4">
              <a:extLst>
                <a:ext uri="{FF2B5EF4-FFF2-40B4-BE49-F238E27FC236}">
                  <a16:creationId xmlns:a16="http://schemas.microsoft.com/office/drawing/2014/main" id="{AD59BC10-FDC2-3F49-B617-CD5EEAAF40C2}"/>
                </a:ext>
              </a:extLst>
            </p:cNvPr>
            <p:cNvSpPr>
              <a:spLocks noChangeArrowheads="1"/>
            </p:cNvSpPr>
            <p:nvPr/>
          </p:nvSpPr>
          <p:spPr bwMode="auto">
            <a:xfrm>
              <a:off x="147" y="187"/>
              <a:ext cx="287" cy="25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87066" name="Text Box 5">
              <a:extLst>
                <a:ext uri="{FF2B5EF4-FFF2-40B4-BE49-F238E27FC236}">
                  <a16:creationId xmlns:a16="http://schemas.microsoft.com/office/drawing/2014/main" id="{87A9732C-2B51-E041-9BD8-A973137CD48E}"/>
                </a:ext>
              </a:extLst>
            </p:cNvPr>
            <p:cNvSpPr txBox="1">
              <a:spLocks noChangeArrowheads="1"/>
            </p:cNvSpPr>
            <p:nvPr/>
          </p:nvSpPr>
          <p:spPr bwMode="auto">
            <a:xfrm>
              <a:off x="176" y="15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sv-SE" altLang="es-ES" sz="2800" b="1">
                  <a:latin typeface="Arial" panose="020B0604020202020204" pitchFamily="34" charset="0"/>
                </a:rPr>
                <a:t>14</a:t>
              </a:r>
              <a:endParaRPr lang="es-ES_tradnl" altLang="es-ES" sz="2800" b="1">
                <a:latin typeface="Arial" panose="020B0604020202020204" pitchFamily="34" charset="0"/>
              </a:endParaRPr>
            </a:p>
          </p:txBody>
        </p:sp>
      </p:grpSp>
      <p:grpSp>
        <p:nvGrpSpPr>
          <p:cNvPr id="87044" name="Group 32">
            <a:extLst>
              <a:ext uri="{FF2B5EF4-FFF2-40B4-BE49-F238E27FC236}">
                <a16:creationId xmlns:a16="http://schemas.microsoft.com/office/drawing/2014/main" id="{04EE7CF7-24F7-E649-BCB1-56164436F746}"/>
              </a:ext>
            </a:extLst>
          </p:cNvPr>
          <p:cNvGrpSpPr>
            <a:grpSpLocks/>
          </p:cNvGrpSpPr>
          <p:nvPr/>
        </p:nvGrpSpPr>
        <p:grpSpPr bwMode="auto">
          <a:xfrm>
            <a:off x="3552826" y="3646489"/>
            <a:ext cx="6975475" cy="3044825"/>
            <a:chOff x="1302" y="2289"/>
            <a:chExt cx="4394" cy="1918"/>
          </a:xfrm>
        </p:grpSpPr>
        <p:pic>
          <p:nvPicPr>
            <p:cNvPr id="87051" name="Picture 31" descr="o.jpg                                                          00000013Nuria 1                        B88EA57D:">
              <a:extLst>
                <a:ext uri="{FF2B5EF4-FFF2-40B4-BE49-F238E27FC236}">
                  <a16:creationId xmlns:a16="http://schemas.microsoft.com/office/drawing/2014/main" id="{61295E51-A506-D048-BDB8-0AACB0FE2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 y="2289"/>
              <a:ext cx="4394" cy="191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87052" name="Group 29">
              <a:extLst>
                <a:ext uri="{FF2B5EF4-FFF2-40B4-BE49-F238E27FC236}">
                  <a16:creationId xmlns:a16="http://schemas.microsoft.com/office/drawing/2014/main" id="{61F1BBAE-0DB6-FE41-8445-CA913BB9EC55}"/>
                </a:ext>
              </a:extLst>
            </p:cNvPr>
            <p:cNvGrpSpPr>
              <a:grpSpLocks/>
            </p:cNvGrpSpPr>
            <p:nvPr/>
          </p:nvGrpSpPr>
          <p:grpSpPr bwMode="auto">
            <a:xfrm>
              <a:off x="1398" y="2531"/>
              <a:ext cx="3295" cy="1195"/>
              <a:chOff x="2299" y="2801"/>
              <a:chExt cx="2607" cy="1033"/>
            </a:xfrm>
          </p:grpSpPr>
          <p:sp>
            <p:nvSpPr>
              <p:cNvPr id="87053" name="Text Box 9">
                <a:extLst>
                  <a:ext uri="{FF2B5EF4-FFF2-40B4-BE49-F238E27FC236}">
                    <a16:creationId xmlns:a16="http://schemas.microsoft.com/office/drawing/2014/main" id="{F986E31D-692A-F44C-85AB-052C9F916084}"/>
                  </a:ext>
                </a:extLst>
              </p:cNvPr>
              <p:cNvSpPr txBox="1">
                <a:spLocks noChangeArrowheads="1"/>
              </p:cNvSpPr>
              <p:nvPr/>
            </p:nvSpPr>
            <p:spPr bwMode="auto">
              <a:xfrm>
                <a:off x="2300" y="2801"/>
                <a:ext cx="104"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I</a:t>
                </a:r>
              </a:p>
            </p:txBody>
          </p:sp>
          <p:sp>
            <p:nvSpPr>
              <p:cNvPr id="87054" name="Text Box 10">
                <a:extLst>
                  <a:ext uri="{FF2B5EF4-FFF2-40B4-BE49-F238E27FC236}">
                    <a16:creationId xmlns:a16="http://schemas.microsoft.com/office/drawing/2014/main" id="{F5B6677E-866B-3B43-A246-98EB1AC87EFB}"/>
                  </a:ext>
                </a:extLst>
              </p:cNvPr>
              <p:cNvSpPr txBox="1">
                <a:spLocks noChangeArrowheads="1"/>
              </p:cNvSpPr>
              <p:nvPr/>
            </p:nvSpPr>
            <p:spPr bwMode="auto">
              <a:xfrm>
                <a:off x="2299" y="3252"/>
                <a:ext cx="11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a:t>
                </a:r>
              </a:p>
            </p:txBody>
          </p:sp>
          <p:sp>
            <p:nvSpPr>
              <p:cNvPr id="87055" name="Text Box 11">
                <a:extLst>
                  <a:ext uri="{FF2B5EF4-FFF2-40B4-BE49-F238E27FC236}">
                    <a16:creationId xmlns:a16="http://schemas.microsoft.com/office/drawing/2014/main" id="{CF7FFABA-EEEA-7B42-8733-455DAEF687B8}"/>
                  </a:ext>
                </a:extLst>
              </p:cNvPr>
              <p:cNvSpPr txBox="1">
                <a:spLocks noChangeArrowheads="1"/>
              </p:cNvSpPr>
              <p:nvPr/>
            </p:nvSpPr>
            <p:spPr bwMode="auto">
              <a:xfrm>
                <a:off x="2300" y="3712"/>
                <a:ext cx="13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III</a:t>
                </a:r>
              </a:p>
            </p:txBody>
          </p:sp>
          <p:sp>
            <p:nvSpPr>
              <p:cNvPr id="87056" name="Text Box 12">
                <a:extLst>
                  <a:ext uri="{FF2B5EF4-FFF2-40B4-BE49-F238E27FC236}">
                    <a16:creationId xmlns:a16="http://schemas.microsoft.com/office/drawing/2014/main" id="{B8BEB4A0-AD7E-BE48-B1CD-828F8C371625}"/>
                  </a:ext>
                </a:extLst>
              </p:cNvPr>
              <p:cNvSpPr txBox="1">
                <a:spLocks noChangeArrowheads="1"/>
              </p:cNvSpPr>
              <p:nvPr/>
            </p:nvSpPr>
            <p:spPr bwMode="auto">
              <a:xfrm>
                <a:off x="3136" y="2810"/>
                <a:ext cx="17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aVR</a:t>
                </a:r>
              </a:p>
            </p:txBody>
          </p:sp>
          <p:sp>
            <p:nvSpPr>
              <p:cNvPr id="87057" name="Text Box 13">
                <a:extLst>
                  <a:ext uri="{FF2B5EF4-FFF2-40B4-BE49-F238E27FC236}">
                    <a16:creationId xmlns:a16="http://schemas.microsoft.com/office/drawing/2014/main" id="{4FE27525-E997-2A42-81DE-F66B77E6D9D1}"/>
                  </a:ext>
                </a:extLst>
              </p:cNvPr>
              <p:cNvSpPr txBox="1">
                <a:spLocks noChangeArrowheads="1"/>
              </p:cNvSpPr>
              <p:nvPr/>
            </p:nvSpPr>
            <p:spPr bwMode="auto">
              <a:xfrm>
                <a:off x="3110" y="3261"/>
                <a:ext cx="17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aVL</a:t>
                </a:r>
              </a:p>
            </p:txBody>
          </p:sp>
          <p:sp>
            <p:nvSpPr>
              <p:cNvPr id="87058" name="Text Box 14">
                <a:extLst>
                  <a:ext uri="{FF2B5EF4-FFF2-40B4-BE49-F238E27FC236}">
                    <a16:creationId xmlns:a16="http://schemas.microsoft.com/office/drawing/2014/main" id="{928F134F-A713-1B4E-8B40-A4CCCC47D816}"/>
                  </a:ext>
                </a:extLst>
              </p:cNvPr>
              <p:cNvSpPr txBox="1">
                <a:spLocks noChangeArrowheads="1"/>
              </p:cNvSpPr>
              <p:nvPr/>
            </p:nvSpPr>
            <p:spPr bwMode="auto">
              <a:xfrm>
                <a:off x="3117" y="3721"/>
                <a:ext cx="17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aVF</a:t>
                </a:r>
              </a:p>
            </p:txBody>
          </p:sp>
          <p:sp>
            <p:nvSpPr>
              <p:cNvPr id="87059" name="Text Box 15">
                <a:extLst>
                  <a:ext uri="{FF2B5EF4-FFF2-40B4-BE49-F238E27FC236}">
                    <a16:creationId xmlns:a16="http://schemas.microsoft.com/office/drawing/2014/main" id="{3F759946-95FB-8D47-8932-06A5937606D6}"/>
                  </a:ext>
                </a:extLst>
              </p:cNvPr>
              <p:cNvSpPr txBox="1">
                <a:spLocks noChangeArrowheads="1"/>
              </p:cNvSpPr>
              <p:nvPr/>
            </p:nvSpPr>
            <p:spPr bwMode="auto">
              <a:xfrm>
                <a:off x="3940" y="2810"/>
                <a:ext cx="14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V1</a:t>
                </a:r>
              </a:p>
            </p:txBody>
          </p:sp>
          <p:sp>
            <p:nvSpPr>
              <p:cNvPr id="87060" name="Text Box 16">
                <a:extLst>
                  <a:ext uri="{FF2B5EF4-FFF2-40B4-BE49-F238E27FC236}">
                    <a16:creationId xmlns:a16="http://schemas.microsoft.com/office/drawing/2014/main" id="{182DB887-87CD-4542-A00E-151DCB05F708}"/>
                  </a:ext>
                </a:extLst>
              </p:cNvPr>
              <p:cNvSpPr txBox="1">
                <a:spLocks noChangeArrowheads="1"/>
              </p:cNvSpPr>
              <p:nvPr/>
            </p:nvSpPr>
            <p:spPr bwMode="auto">
              <a:xfrm>
                <a:off x="3926" y="3261"/>
                <a:ext cx="14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V2</a:t>
                </a:r>
              </a:p>
            </p:txBody>
          </p:sp>
          <p:sp>
            <p:nvSpPr>
              <p:cNvPr id="87061" name="Text Box 17">
                <a:extLst>
                  <a:ext uri="{FF2B5EF4-FFF2-40B4-BE49-F238E27FC236}">
                    <a16:creationId xmlns:a16="http://schemas.microsoft.com/office/drawing/2014/main" id="{E4D27467-3F12-344E-93D2-2B81426A1051}"/>
                  </a:ext>
                </a:extLst>
              </p:cNvPr>
              <p:cNvSpPr txBox="1">
                <a:spLocks noChangeArrowheads="1"/>
              </p:cNvSpPr>
              <p:nvPr/>
            </p:nvSpPr>
            <p:spPr bwMode="auto">
              <a:xfrm>
                <a:off x="3934" y="3722"/>
                <a:ext cx="14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V3</a:t>
                </a:r>
              </a:p>
            </p:txBody>
          </p:sp>
          <p:sp>
            <p:nvSpPr>
              <p:cNvPr id="87062" name="Text Box 18">
                <a:extLst>
                  <a:ext uri="{FF2B5EF4-FFF2-40B4-BE49-F238E27FC236}">
                    <a16:creationId xmlns:a16="http://schemas.microsoft.com/office/drawing/2014/main" id="{2854B431-D3E5-434F-A986-F4AC6A6A8A2F}"/>
                  </a:ext>
                </a:extLst>
              </p:cNvPr>
              <p:cNvSpPr txBox="1">
                <a:spLocks noChangeArrowheads="1"/>
              </p:cNvSpPr>
              <p:nvPr/>
            </p:nvSpPr>
            <p:spPr bwMode="auto">
              <a:xfrm>
                <a:off x="4760" y="2815"/>
                <a:ext cx="14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r>
                  <a:rPr lang="es-ES_tradnl" altLang="es-ES" b="1">
                    <a:solidFill>
                      <a:srgbClr val="000000"/>
                    </a:solidFill>
                    <a:latin typeface="Arial" panose="020B0604020202020204" pitchFamily="34" charset="0"/>
                  </a:rPr>
                  <a:t>V4</a:t>
                </a:r>
              </a:p>
            </p:txBody>
          </p:sp>
          <p:sp>
            <p:nvSpPr>
              <p:cNvPr id="87063" name="Text Box 19">
                <a:extLst>
                  <a:ext uri="{FF2B5EF4-FFF2-40B4-BE49-F238E27FC236}">
                    <a16:creationId xmlns:a16="http://schemas.microsoft.com/office/drawing/2014/main" id="{7D6AE144-A7D6-9145-8836-DA8A9FB02D4A}"/>
                  </a:ext>
                </a:extLst>
              </p:cNvPr>
              <p:cNvSpPr txBox="1">
                <a:spLocks noChangeArrowheads="1"/>
              </p:cNvSpPr>
              <p:nvPr/>
            </p:nvSpPr>
            <p:spPr bwMode="auto">
              <a:xfrm>
                <a:off x="4747" y="3266"/>
                <a:ext cx="14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V5</a:t>
                </a:r>
              </a:p>
            </p:txBody>
          </p:sp>
          <p:sp>
            <p:nvSpPr>
              <p:cNvPr id="87064" name="Text Box 20">
                <a:extLst>
                  <a:ext uri="{FF2B5EF4-FFF2-40B4-BE49-F238E27FC236}">
                    <a16:creationId xmlns:a16="http://schemas.microsoft.com/office/drawing/2014/main" id="{C234C959-CEE9-9947-8CF1-82797221744F}"/>
                  </a:ext>
                </a:extLst>
              </p:cNvPr>
              <p:cNvSpPr txBox="1">
                <a:spLocks noChangeArrowheads="1"/>
              </p:cNvSpPr>
              <p:nvPr/>
            </p:nvSpPr>
            <p:spPr bwMode="auto">
              <a:xfrm>
                <a:off x="4754" y="3726"/>
                <a:ext cx="14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a:r>
                  <a:rPr lang="es-ES_tradnl" altLang="es-ES" b="1">
                    <a:solidFill>
                      <a:srgbClr val="000000"/>
                    </a:solidFill>
                    <a:latin typeface="Arial" panose="020B0604020202020204" pitchFamily="34" charset="0"/>
                  </a:rPr>
                  <a:t>V6</a:t>
                </a:r>
              </a:p>
            </p:txBody>
          </p:sp>
        </p:grpSp>
      </p:grpSp>
      <p:grpSp>
        <p:nvGrpSpPr>
          <p:cNvPr id="87045" name="Group 28">
            <a:extLst>
              <a:ext uri="{FF2B5EF4-FFF2-40B4-BE49-F238E27FC236}">
                <a16:creationId xmlns:a16="http://schemas.microsoft.com/office/drawing/2014/main" id="{FCA57666-B518-AB40-80D2-FC3F7B4E7F94}"/>
              </a:ext>
            </a:extLst>
          </p:cNvPr>
          <p:cNvGrpSpPr>
            <a:grpSpLocks/>
          </p:cNvGrpSpPr>
          <p:nvPr/>
        </p:nvGrpSpPr>
        <p:grpSpPr bwMode="auto">
          <a:xfrm>
            <a:off x="1779588" y="1171575"/>
            <a:ext cx="8297862" cy="2732088"/>
            <a:chOff x="161" y="844"/>
            <a:chExt cx="5227" cy="1721"/>
          </a:xfrm>
        </p:grpSpPr>
        <p:grpSp>
          <p:nvGrpSpPr>
            <p:cNvPr id="87046" name="Group 25">
              <a:extLst>
                <a:ext uri="{FF2B5EF4-FFF2-40B4-BE49-F238E27FC236}">
                  <a16:creationId xmlns:a16="http://schemas.microsoft.com/office/drawing/2014/main" id="{9D782F84-71F0-4E4D-82DA-D061BCA20C70}"/>
                </a:ext>
              </a:extLst>
            </p:cNvPr>
            <p:cNvGrpSpPr>
              <a:grpSpLocks/>
            </p:cNvGrpSpPr>
            <p:nvPr/>
          </p:nvGrpSpPr>
          <p:grpSpPr bwMode="auto">
            <a:xfrm>
              <a:off x="161" y="844"/>
              <a:ext cx="3233" cy="1721"/>
              <a:chOff x="381" y="976"/>
              <a:chExt cx="4789" cy="2550"/>
            </a:xfrm>
          </p:grpSpPr>
          <p:pic>
            <p:nvPicPr>
              <p:cNvPr id="87049" name="Picture 23">
                <a:extLst>
                  <a:ext uri="{FF2B5EF4-FFF2-40B4-BE49-F238E27FC236}">
                    <a16:creationId xmlns:a16="http://schemas.microsoft.com/office/drawing/2014/main" id="{300831D1-1E5F-104D-99D4-DF8097122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 y="976"/>
                <a:ext cx="4789" cy="95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7050" name="Picture 24">
                <a:extLst>
                  <a:ext uri="{FF2B5EF4-FFF2-40B4-BE49-F238E27FC236}">
                    <a16:creationId xmlns:a16="http://schemas.microsoft.com/office/drawing/2014/main" id="{7D7C4691-AEAA-724C-9038-2C4066999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2071"/>
                <a:ext cx="4783" cy="145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sp>
          <p:nvSpPr>
            <p:cNvPr id="87047" name="Text Box 26">
              <a:extLst>
                <a:ext uri="{FF2B5EF4-FFF2-40B4-BE49-F238E27FC236}">
                  <a16:creationId xmlns:a16="http://schemas.microsoft.com/office/drawing/2014/main" id="{622B5735-925B-2C45-9E6C-DA21CEEC2300}"/>
                </a:ext>
              </a:extLst>
            </p:cNvPr>
            <p:cNvSpPr txBox="1">
              <a:spLocks noChangeArrowheads="1"/>
            </p:cNvSpPr>
            <p:nvPr/>
          </p:nvSpPr>
          <p:spPr bwMode="auto">
            <a:xfrm>
              <a:off x="3461" y="1913"/>
              <a:ext cx="11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2000" b="1">
                  <a:latin typeface="Arial" panose="020B0604020202020204" pitchFamily="34" charset="0"/>
                </a:rPr>
                <a:t>Bigeminismo</a:t>
              </a:r>
              <a:endParaRPr lang="es-ES_tradnl" altLang="es-ES" i="1" u="sng"/>
            </a:p>
          </p:txBody>
        </p:sp>
        <p:sp>
          <p:nvSpPr>
            <p:cNvPr id="87048" name="Text Box 27">
              <a:extLst>
                <a:ext uri="{FF2B5EF4-FFF2-40B4-BE49-F238E27FC236}">
                  <a16:creationId xmlns:a16="http://schemas.microsoft.com/office/drawing/2014/main" id="{D1AC002C-B4FA-D140-8A63-7B08A299F930}"/>
                </a:ext>
              </a:extLst>
            </p:cNvPr>
            <p:cNvSpPr txBox="1">
              <a:spLocks noChangeArrowheads="1"/>
            </p:cNvSpPr>
            <p:nvPr/>
          </p:nvSpPr>
          <p:spPr bwMode="auto">
            <a:xfrm>
              <a:off x="3461" y="1041"/>
              <a:ext cx="19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pt-BR" altLang="es-ES" sz="2000" b="1">
                  <a:latin typeface="Arial" panose="020B0604020202020204" pitchFamily="34" charset="0"/>
                </a:rPr>
                <a:t>Extrasistolia ventricular</a:t>
              </a:r>
              <a:endParaRPr lang="es-ES_tradnl" altLang="es-ES" i="1" u="sng"/>
            </a:p>
          </p:txBody>
        </p:sp>
      </p:grpSp>
    </p:spTree>
    <p:extLst>
      <p:ext uri="{BB962C8B-B14F-4D97-AF65-F5344CB8AC3E}">
        <p14:creationId xmlns:p14="http://schemas.microsoft.com/office/powerpoint/2010/main" val="1101824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61E705-A771-3342-A60D-84B5D5BDBF78}"/>
              </a:ext>
            </a:extLst>
          </p:cNvPr>
          <p:cNvPicPr>
            <a:picLocks noChangeAspect="1"/>
          </p:cNvPicPr>
          <p:nvPr/>
        </p:nvPicPr>
        <p:blipFill>
          <a:blip r:embed="rId2"/>
          <a:stretch>
            <a:fillRect/>
          </a:stretch>
        </p:blipFill>
        <p:spPr>
          <a:xfrm>
            <a:off x="36401" y="1427018"/>
            <a:ext cx="12155599" cy="5430982"/>
          </a:xfrm>
          <a:prstGeom prst="rect">
            <a:avLst/>
          </a:prstGeom>
        </p:spPr>
      </p:pic>
      <p:sp>
        <p:nvSpPr>
          <p:cNvPr id="3" name="CuadroTexto 2">
            <a:extLst>
              <a:ext uri="{FF2B5EF4-FFF2-40B4-BE49-F238E27FC236}">
                <a16:creationId xmlns:a16="http://schemas.microsoft.com/office/drawing/2014/main" id="{CA2E112F-971C-1E45-9729-C1CB22135968}"/>
              </a:ext>
            </a:extLst>
          </p:cNvPr>
          <p:cNvSpPr txBox="1"/>
          <p:nvPr/>
        </p:nvSpPr>
        <p:spPr>
          <a:xfrm>
            <a:off x="558562" y="548418"/>
            <a:ext cx="6826255" cy="830997"/>
          </a:xfrm>
          <a:prstGeom prst="rect">
            <a:avLst/>
          </a:prstGeom>
          <a:noFill/>
        </p:spPr>
        <p:txBody>
          <a:bodyPr wrap="square" rtlCol="0">
            <a:spAutoFit/>
          </a:bodyPr>
          <a:lstStyle/>
          <a:p>
            <a:pPr algn="ctr"/>
            <a:r>
              <a:rPr lang="es-ES" sz="2400" b="1" dirty="0">
                <a:solidFill>
                  <a:schemeClr val="accent1">
                    <a:lumMod val="50000"/>
                  </a:schemeClr>
                </a:solidFill>
              </a:rPr>
              <a:t>Paciente con FA, frenado con BB + digoxina. Acude a urgencias de CAP por malestar general y mareo</a:t>
            </a:r>
          </a:p>
        </p:txBody>
      </p:sp>
      <p:sp>
        <p:nvSpPr>
          <p:cNvPr id="4" name="CuadroTexto 3">
            <a:extLst>
              <a:ext uri="{FF2B5EF4-FFF2-40B4-BE49-F238E27FC236}">
                <a16:creationId xmlns:a16="http://schemas.microsoft.com/office/drawing/2014/main" id="{68DBCEE5-5C14-9A4F-B021-AA488D7F8AD3}"/>
              </a:ext>
            </a:extLst>
          </p:cNvPr>
          <p:cNvSpPr txBox="1"/>
          <p:nvPr/>
        </p:nvSpPr>
        <p:spPr>
          <a:xfrm>
            <a:off x="0" y="25198"/>
            <a:ext cx="713232" cy="523220"/>
          </a:xfrm>
          <a:prstGeom prst="rect">
            <a:avLst/>
          </a:prstGeom>
          <a:noFill/>
        </p:spPr>
        <p:txBody>
          <a:bodyPr wrap="square" rtlCol="0">
            <a:spAutoFit/>
          </a:bodyPr>
          <a:lstStyle/>
          <a:p>
            <a:pPr algn="ctr"/>
            <a:r>
              <a:rPr lang="es-ES" sz="2800" b="1" dirty="0">
                <a:solidFill>
                  <a:srgbClr val="C00000">
                    <a:alpha val="44000"/>
                  </a:srgbClr>
                </a:solidFill>
              </a:rPr>
              <a:t>(3)</a:t>
            </a:r>
          </a:p>
        </p:txBody>
      </p:sp>
      <p:sp>
        <p:nvSpPr>
          <p:cNvPr id="5" name="CuadroTexto 4">
            <a:extLst>
              <a:ext uri="{FF2B5EF4-FFF2-40B4-BE49-F238E27FC236}">
                <a16:creationId xmlns:a16="http://schemas.microsoft.com/office/drawing/2014/main" id="{26E4398D-C320-5140-85F3-E88E4E98CEFB}"/>
              </a:ext>
            </a:extLst>
          </p:cNvPr>
          <p:cNvSpPr txBox="1"/>
          <p:nvPr/>
        </p:nvSpPr>
        <p:spPr>
          <a:xfrm>
            <a:off x="7022329" y="572219"/>
            <a:ext cx="5638684" cy="830997"/>
          </a:xfrm>
          <a:prstGeom prst="rect">
            <a:avLst/>
          </a:prstGeom>
          <a:noFill/>
        </p:spPr>
        <p:txBody>
          <a:bodyPr wrap="square" rtlCol="0">
            <a:spAutoFit/>
          </a:bodyPr>
          <a:lstStyle/>
          <a:p>
            <a:pPr algn="ctr"/>
            <a:r>
              <a:rPr lang="es-ES" sz="2400" b="1" dirty="0">
                <a:solidFill>
                  <a:schemeClr val="accent1">
                    <a:lumMod val="50000"/>
                  </a:schemeClr>
                </a:solidFill>
              </a:rPr>
              <a:t>¿Qué implica el descenso del ST del paciente? (cubeta </a:t>
            </a:r>
            <a:r>
              <a:rPr lang="es-ES" sz="2400" b="1" dirty="0" err="1">
                <a:solidFill>
                  <a:schemeClr val="accent1">
                    <a:lumMod val="50000"/>
                  </a:schemeClr>
                </a:solidFill>
              </a:rPr>
              <a:t>digitálica</a:t>
            </a:r>
            <a:r>
              <a:rPr lang="es-ES" sz="2400" b="1" dirty="0">
                <a:solidFill>
                  <a:schemeClr val="accent1">
                    <a:lumMod val="50000"/>
                  </a:schemeClr>
                </a:solidFill>
              </a:rPr>
              <a:t>)</a:t>
            </a:r>
          </a:p>
        </p:txBody>
      </p:sp>
    </p:spTree>
    <p:extLst>
      <p:ext uri="{BB962C8B-B14F-4D97-AF65-F5344CB8AC3E}">
        <p14:creationId xmlns:p14="http://schemas.microsoft.com/office/powerpoint/2010/main" val="5981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Paciente con disnea hace 2 horas, ¿Qué entidad crees más probable?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877824" cy="523220"/>
          </a:xfrm>
          <a:prstGeom prst="rect">
            <a:avLst/>
          </a:prstGeom>
          <a:noFill/>
        </p:spPr>
        <p:txBody>
          <a:bodyPr wrap="square" rtlCol="0">
            <a:spAutoFit/>
          </a:bodyPr>
          <a:lstStyle/>
          <a:p>
            <a:pPr algn="ctr"/>
            <a:r>
              <a:rPr lang="es-ES" sz="2800" b="1" dirty="0">
                <a:solidFill>
                  <a:srgbClr val="C00000">
                    <a:alpha val="44000"/>
                  </a:srgbClr>
                </a:solidFill>
              </a:rPr>
              <a:t>(10)</a:t>
            </a:r>
          </a:p>
        </p:txBody>
      </p:sp>
      <p:pic>
        <p:nvPicPr>
          <p:cNvPr id="2" name="Imagen 1">
            <a:extLst>
              <a:ext uri="{FF2B5EF4-FFF2-40B4-BE49-F238E27FC236}">
                <a16:creationId xmlns:a16="http://schemas.microsoft.com/office/drawing/2014/main" id="{6C22F89B-4A4B-244F-8139-7FF2C8C5201A}"/>
              </a:ext>
            </a:extLst>
          </p:cNvPr>
          <p:cNvPicPr>
            <a:picLocks noChangeAspect="1"/>
          </p:cNvPicPr>
          <p:nvPr/>
        </p:nvPicPr>
        <p:blipFill>
          <a:blip r:embed="rId2"/>
          <a:stretch>
            <a:fillRect/>
          </a:stretch>
        </p:blipFill>
        <p:spPr>
          <a:xfrm>
            <a:off x="0" y="907718"/>
            <a:ext cx="12192000" cy="5925084"/>
          </a:xfrm>
          <a:prstGeom prst="rect">
            <a:avLst/>
          </a:prstGeom>
        </p:spPr>
      </p:pic>
    </p:spTree>
    <p:extLst>
      <p:ext uri="{BB962C8B-B14F-4D97-AF65-F5344CB8AC3E}">
        <p14:creationId xmlns:p14="http://schemas.microsoft.com/office/powerpoint/2010/main" val="1317024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66551E-BB17-BB4A-A451-385D3FB32412}"/>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¿Otros hallazgos en el TEP?</a:t>
            </a:r>
          </a:p>
        </p:txBody>
      </p:sp>
      <p:pic>
        <p:nvPicPr>
          <p:cNvPr id="3" name="Picture 3" descr="PP33 mod2 mppt.jpg                                             000032B7N2                             C16D207E:">
            <a:extLst>
              <a:ext uri="{FF2B5EF4-FFF2-40B4-BE49-F238E27FC236}">
                <a16:creationId xmlns:a16="http://schemas.microsoft.com/office/drawing/2014/main" id="{524236A1-A637-0A4E-AD3A-763C3BA14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16" y="1287780"/>
            <a:ext cx="11816155" cy="458266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9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¿Marca los </a:t>
            </a:r>
            <a:r>
              <a:rPr lang="es-ES" sz="2800" b="1" dirty="0" err="1">
                <a:solidFill>
                  <a:schemeClr val="accent1">
                    <a:lumMod val="50000"/>
                  </a:schemeClr>
                </a:solidFill>
              </a:rPr>
              <a:t>Dx</a:t>
            </a:r>
            <a:r>
              <a:rPr lang="es-ES" sz="2800" b="1" dirty="0">
                <a:solidFill>
                  <a:schemeClr val="accent1">
                    <a:lumMod val="50000"/>
                  </a:schemeClr>
                </a:solidFill>
              </a:rPr>
              <a:t> correctos del siguiente ECG?</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877824" cy="523220"/>
          </a:xfrm>
          <a:prstGeom prst="rect">
            <a:avLst/>
          </a:prstGeom>
          <a:noFill/>
        </p:spPr>
        <p:txBody>
          <a:bodyPr wrap="square" rtlCol="0">
            <a:spAutoFit/>
          </a:bodyPr>
          <a:lstStyle/>
          <a:p>
            <a:pPr algn="ctr"/>
            <a:r>
              <a:rPr lang="es-ES" sz="2800" b="1" dirty="0">
                <a:solidFill>
                  <a:srgbClr val="C00000">
                    <a:alpha val="44000"/>
                  </a:srgbClr>
                </a:solidFill>
              </a:rPr>
              <a:t>(11)</a:t>
            </a:r>
          </a:p>
        </p:txBody>
      </p:sp>
      <p:pic>
        <p:nvPicPr>
          <p:cNvPr id="5" name="Imagen 4">
            <a:extLst>
              <a:ext uri="{FF2B5EF4-FFF2-40B4-BE49-F238E27FC236}">
                <a16:creationId xmlns:a16="http://schemas.microsoft.com/office/drawing/2014/main" id="{606F8E15-CB79-B545-B9FF-61734EB0D132}"/>
              </a:ext>
            </a:extLst>
          </p:cNvPr>
          <p:cNvPicPr>
            <a:picLocks noChangeAspect="1"/>
          </p:cNvPicPr>
          <p:nvPr/>
        </p:nvPicPr>
        <p:blipFill>
          <a:blip r:embed="rId2"/>
          <a:stretch>
            <a:fillRect/>
          </a:stretch>
        </p:blipFill>
        <p:spPr>
          <a:xfrm>
            <a:off x="0" y="845592"/>
            <a:ext cx="12192000" cy="5987210"/>
          </a:xfrm>
          <a:prstGeom prst="rect">
            <a:avLst/>
          </a:prstGeom>
        </p:spPr>
      </p:pic>
    </p:spTree>
    <p:extLst>
      <p:ext uri="{BB962C8B-B14F-4D97-AF65-F5344CB8AC3E}">
        <p14:creationId xmlns:p14="http://schemas.microsoft.com/office/powerpoint/2010/main" val="1573803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6F8E15-CB79-B545-B9FF-61734EB0D132}"/>
              </a:ext>
            </a:extLst>
          </p:cNvPr>
          <p:cNvPicPr>
            <a:picLocks noChangeAspect="1"/>
          </p:cNvPicPr>
          <p:nvPr/>
        </p:nvPicPr>
        <p:blipFill>
          <a:blip r:embed="rId2"/>
          <a:stretch>
            <a:fillRect/>
          </a:stretch>
        </p:blipFill>
        <p:spPr>
          <a:xfrm>
            <a:off x="0" y="845592"/>
            <a:ext cx="12192000" cy="5987210"/>
          </a:xfrm>
          <a:prstGeom prst="rect">
            <a:avLst/>
          </a:prstGeom>
        </p:spPr>
      </p:pic>
      <p:sp>
        <p:nvSpPr>
          <p:cNvPr id="6" name="CuadroTexto 5">
            <a:extLst>
              <a:ext uri="{FF2B5EF4-FFF2-40B4-BE49-F238E27FC236}">
                <a16:creationId xmlns:a16="http://schemas.microsoft.com/office/drawing/2014/main" id="{0A9EE5D5-8AC5-054A-A731-53DF8D299273}"/>
              </a:ext>
            </a:extLst>
          </p:cNvPr>
          <p:cNvSpPr txBox="1"/>
          <p:nvPr/>
        </p:nvSpPr>
        <p:spPr>
          <a:xfrm>
            <a:off x="0" y="189790"/>
            <a:ext cx="3005593" cy="523220"/>
          </a:xfrm>
          <a:prstGeom prst="rect">
            <a:avLst/>
          </a:prstGeom>
          <a:noFill/>
        </p:spPr>
        <p:txBody>
          <a:bodyPr wrap="square" rtlCol="0">
            <a:spAutoFit/>
          </a:bodyPr>
          <a:lstStyle/>
          <a:p>
            <a:pPr algn="ctr"/>
            <a:r>
              <a:rPr lang="es-ES" sz="2800" b="1" dirty="0">
                <a:solidFill>
                  <a:schemeClr val="accent1">
                    <a:lumMod val="50000"/>
                  </a:schemeClr>
                </a:solidFill>
              </a:rPr>
              <a:t>Bradicardia</a:t>
            </a:r>
          </a:p>
        </p:txBody>
      </p:sp>
      <p:sp>
        <p:nvSpPr>
          <p:cNvPr id="7" name="CuadroTexto 6">
            <a:extLst>
              <a:ext uri="{FF2B5EF4-FFF2-40B4-BE49-F238E27FC236}">
                <a16:creationId xmlns:a16="http://schemas.microsoft.com/office/drawing/2014/main" id="{64487ED1-F44F-A248-8D6A-B76D3E08C574}"/>
              </a:ext>
            </a:extLst>
          </p:cNvPr>
          <p:cNvSpPr txBox="1"/>
          <p:nvPr/>
        </p:nvSpPr>
        <p:spPr>
          <a:xfrm>
            <a:off x="2529840" y="189790"/>
            <a:ext cx="3005593" cy="523220"/>
          </a:xfrm>
          <a:prstGeom prst="rect">
            <a:avLst/>
          </a:prstGeom>
          <a:noFill/>
        </p:spPr>
        <p:txBody>
          <a:bodyPr wrap="square" rtlCol="0">
            <a:spAutoFit/>
          </a:bodyPr>
          <a:lstStyle/>
          <a:p>
            <a:pPr algn="ctr"/>
            <a:r>
              <a:rPr lang="es-ES" sz="2800" b="1" dirty="0">
                <a:solidFill>
                  <a:schemeClr val="accent1">
                    <a:lumMod val="50000"/>
                  </a:schemeClr>
                </a:solidFill>
              </a:rPr>
              <a:t>FA</a:t>
            </a:r>
          </a:p>
        </p:txBody>
      </p:sp>
      <p:sp>
        <p:nvSpPr>
          <p:cNvPr id="8" name="CuadroTexto 7">
            <a:extLst>
              <a:ext uri="{FF2B5EF4-FFF2-40B4-BE49-F238E27FC236}">
                <a16:creationId xmlns:a16="http://schemas.microsoft.com/office/drawing/2014/main" id="{4A13C62A-5453-D540-91A4-0A3C10E68AD4}"/>
              </a:ext>
            </a:extLst>
          </p:cNvPr>
          <p:cNvSpPr txBox="1"/>
          <p:nvPr/>
        </p:nvSpPr>
        <p:spPr>
          <a:xfrm>
            <a:off x="5334265" y="189790"/>
            <a:ext cx="3005593" cy="523220"/>
          </a:xfrm>
          <a:prstGeom prst="rect">
            <a:avLst/>
          </a:prstGeom>
          <a:noFill/>
        </p:spPr>
        <p:txBody>
          <a:bodyPr wrap="square" rtlCol="0">
            <a:spAutoFit/>
          </a:bodyPr>
          <a:lstStyle/>
          <a:p>
            <a:pPr algn="ctr"/>
            <a:r>
              <a:rPr lang="es-ES" sz="2800" b="1" dirty="0">
                <a:solidFill>
                  <a:schemeClr val="accent1">
                    <a:lumMod val="50000"/>
                  </a:schemeClr>
                </a:solidFill>
              </a:rPr>
              <a:t>Ritmo Ventricular</a:t>
            </a:r>
          </a:p>
        </p:txBody>
      </p:sp>
      <p:sp>
        <p:nvSpPr>
          <p:cNvPr id="9" name="CuadroTexto 8">
            <a:extLst>
              <a:ext uri="{FF2B5EF4-FFF2-40B4-BE49-F238E27FC236}">
                <a16:creationId xmlns:a16="http://schemas.microsoft.com/office/drawing/2014/main" id="{22FA2C00-676B-CA43-98EB-94EC6B77299B}"/>
              </a:ext>
            </a:extLst>
          </p:cNvPr>
          <p:cNvSpPr txBox="1"/>
          <p:nvPr/>
        </p:nvSpPr>
        <p:spPr>
          <a:xfrm>
            <a:off x="8601456" y="194134"/>
            <a:ext cx="3005593" cy="523220"/>
          </a:xfrm>
          <a:prstGeom prst="rect">
            <a:avLst/>
          </a:prstGeom>
          <a:noFill/>
        </p:spPr>
        <p:txBody>
          <a:bodyPr wrap="square" rtlCol="0">
            <a:spAutoFit/>
          </a:bodyPr>
          <a:lstStyle/>
          <a:p>
            <a:pPr algn="ctr"/>
            <a:r>
              <a:rPr lang="es-ES" sz="2800" b="1" dirty="0">
                <a:solidFill>
                  <a:schemeClr val="accent1">
                    <a:lumMod val="50000"/>
                  </a:schemeClr>
                </a:solidFill>
              </a:rPr>
              <a:t>BCRIHH</a:t>
            </a:r>
          </a:p>
        </p:txBody>
      </p:sp>
    </p:spTree>
    <p:extLst>
      <p:ext uri="{BB962C8B-B14F-4D97-AF65-F5344CB8AC3E}">
        <p14:creationId xmlns:p14="http://schemas.microsoft.com/office/powerpoint/2010/main" val="10500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¿Qué nivel de K tiene nuestro paciente?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877824" cy="523220"/>
          </a:xfrm>
          <a:prstGeom prst="rect">
            <a:avLst/>
          </a:prstGeom>
          <a:noFill/>
        </p:spPr>
        <p:txBody>
          <a:bodyPr wrap="square" rtlCol="0">
            <a:spAutoFit/>
          </a:bodyPr>
          <a:lstStyle/>
          <a:p>
            <a:pPr algn="ctr"/>
            <a:r>
              <a:rPr lang="es-ES" sz="2800" b="1" dirty="0">
                <a:solidFill>
                  <a:srgbClr val="C00000">
                    <a:alpha val="44000"/>
                  </a:srgbClr>
                </a:solidFill>
              </a:rPr>
              <a:t>(12)</a:t>
            </a:r>
          </a:p>
        </p:txBody>
      </p:sp>
      <p:pic>
        <p:nvPicPr>
          <p:cNvPr id="2" name="Imagen 1">
            <a:extLst>
              <a:ext uri="{FF2B5EF4-FFF2-40B4-BE49-F238E27FC236}">
                <a16:creationId xmlns:a16="http://schemas.microsoft.com/office/drawing/2014/main" id="{631BDA6E-9B2E-F944-B82A-EC687FB6B2E2}"/>
              </a:ext>
            </a:extLst>
          </p:cNvPr>
          <p:cNvPicPr>
            <a:picLocks noChangeAspect="1"/>
          </p:cNvPicPr>
          <p:nvPr/>
        </p:nvPicPr>
        <p:blipFill>
          <a:blip r:embed="rId2"/>
          <a:stretch>
            <a:fillRect/>
          </a:stretch>
        </p:blipFill>
        <p:spPr>
          <a:xfrm>
            <a:off x="0" y="915618"/>
            <a:ext cx="12192000" cy="5917184"/>
          </a:xfrm>
          <a:prstGeom prst="rect">
            <a:avLst/>
          </a:prstGeom>
        </p:spPr>
      </p:pic>
    </p:spTree>
    <p:extLst>
      <p:ext uri="{BB962C8B-B14F-4D97-AF65-F5344CB8AC3E}">
        <p14:creationId xmlns:p14="http://schemas.microsoft.com/office/powerpoint/2010/main" val="36358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Text Box 2">
            <a:extLst>
              <a:ext uri="{FF2B5EF4-FFF2-40B4-BE49-F238E27FC236}">
                <a16:creationId xmlns:a16="http://schemas.microsoft.com/office/drawing/2014/main" id="{9F42E5F1-BB52-874D-87E3-7800D65877EF}"/>
              </a:ext>
            </a:extLst>
          </p:cNvPr>
          <p:cNvSpPr txBox="1">
            <a:spLocks noChangeArrowheads="1"/>
          </p:cNvSpPr>
          <p:nvPr/>
        </p:nvSpPr>
        <p:spPr bwMode="auto">
          <a:xfrm>
            <a:off x="1847850" y="2209800"/>
            <a:ext cx="8591550" cy="36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79463" indent="-300038">
              <a:spcBef>
                <a:spcPct val="20000"/>
              </a:spcBef>
              <a:buClr>
                <a:schemeClr val="folHlink"/>
              </a:buClr>
              <a:buChar char="–"/>
              <a:defRPr sz="2800" b="1">
                <a:solidFill>
                  <a:schemeClr val="tx1"/>
                </a:solidFill>
                <a:latin typeface="Arial" panose="020B0604020202020204" pitchFamily="34" charset="0"/>
              </a:defRPr>
            </a:lvl2pPr>
            <a:lvl3pPr marL="1244600" indent="-274638">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r>
              <a:rPr lang="es-ES" altLang="es-ES" sz="2400">
                <a:solidFill>
                  <a:schemeClr val="folHlink"/>
                </a:solidFill>
              </a:rPr>
              <a:t>Hiperpotasemia leve (K+ &lt; 6 mEq/L):</a:t>
            </a:r>
            <a:endParaRPr lang="es-ES" altLang="es-ES" sz="2400"/>
          </a:p>
          <a:p>
            <a:pPr lvl="1" eaLnBrk="1" hangingPunct="1"/>
            <a:r>
              <a:rPr lang="es-ES" altLang="es-ES" sz="2000"/>
              <a:t>Ondas T altas y picudas de base estrecha (tienda de campaña).</a:t>
            </a:r>
          </a:p>
          <a:p>
            <a:pPr eaLnBrk="1" hangingPunct="1"/>
            <a:r>
              <a:rPr lang="es-ES" altLang="es-ES" sz="2400">
                <a:solidFill>
                  <a:schemeClr val="folHlink"/>
                </a:solidFill>
              </a:rPr>
              <a:t>Hiperpotasemia moderada (K+: 6-8 mEq/L):</a:t>
            </a:r>
          </a:p>
          <a:p>
            <a:pPr lvl="1" eaLnBrk="1" hangingPunct="1"/>
            <a:r>
              <a:rPr lang="es-ES" altLang="es-ES" sz="2000"/>
              <a:t>Ondas P anchas y aplanadas, alargamiento del PR y/o paro sinusal, ritmo de escape o fibrilación auricular.</a:t>
            </a:r>
          </a:p>
          <a:p>
            <a:pPr eaLnBrk="1" hangingPunct="1"/>
            <a:r>
              <a:rPr lang="es-ES" altLang="es-ES" sz="2400">
                <a:solidFill>
                  <a:schemeClr val="folHlink"/>
                </a:solidFill>
              </a:rPr>
              <a:t>Hiperpotasemia severa (K+ &gt; 8 mEq/L):</a:t>
            </a:r>
          </a:p>
          <a:p>
            <a:pPr lvl="1" eaLnBrk="1" hangingPunct="1"/>
            <a:r>
              <a:rPr lang="es-ES" altLang="es-ES" sz="2000"/>
              <a:t>Desaparece onda P, ensanchamiento del QRS, arritmias ventriculares, fibrilación ventricular y parada cardiaca.</a:t>
            </a:r>
            <a:endParaRPr lang="es-ES_tradnl" altLang="es-ES" sz="2000"/>
          </a:p>
        </p:txBody>
      </p:sp>
      <p:sp>
        <p:nvSpPr>
          <p:cNvPr id="427010" name="Rectangle 3">
            <a:extLst>
              <a:ext uri="{FF2B5EF4-FFF2-40B4-BE49-F238E27FC236}">
                <a16:creationId xmlns:a16="http://schemas.microsoft.com/office/drawing/2014/main" id="{43903290-6492-534A-AF15-519827FEBBCE}"/>
              </a:ext>
            </a:extLst>
          </p:cNvPr>
          <p:cNvSpPr>
            <a:spLocks noChangeArrowheads="1"/>
          </p:cNvSpPr>
          <p:nvPr/>
        </p:nvSpPr>
        <p:spPr bwMode="auto">
          <a:xfrm>
            <a:off x="1905000" y="1600200"/>
            <a:ext cx="85042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s-ES_tradnl" altLang="es-ES">
                <a:solidFill>
                  <a:schemeClr val="accent2"/>
                </a:solidFill>
              </a:rPr>
              <a:t>Hiperpotasemia en el ECG </a:t>
            </a:r>
          </a:p>
        </p:txBody>
      </p:sp>
      <p:sp>
        <p:nvSpPr>
          <p:cNvPr id="3" name="Título 2">
            <a:extLst>
              <a:ext uri="{FF2B5EF4-FFF2-40B4-BE49-F238E27FC236}">
                <a16:creationId xmlns:a16="http://schemas.microsoft.com/office/drawing/2014/main" id="{F208F35C-6937-CE45-A631-5C24EABE798F}"/>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894560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a:extLst>
              <a:ext uri="{FF2B5EF4-FFF2-40B4-BE49-F238E27FC236}">
                <a16:creationId xmlns:a16="http://schemas.microsoft.com/office/drawing/2014/main" id="{0888AA37-4E3E-5949-B3DA-02002FCAC709}"/>
              </a:ext>
            </a:extLst>
          </p:cNvPr>
          <p:cNvSpPr>
            <a:spLocks noChangeArrowheads="1"/>
          </p:cNvSpPr>
          <p:nvPr/>
        </p:nvSpPr>
        <p:spPr bwMode="auto">
          <a:xfrm>
            <a:off x="6238876" y="708969"/>
            <a:ext cx="3516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ClrTx/>
              <a:buSzTx/>
              <a:buFontTx/>
              <a:buNone/>
            </a:pPr>
            <a:endParaRPr lang="es-ES" altLang="es-ES" sz="2400" b="0">
              <a:latin typeface="Times New Roman" panose="02020603050405020304" pitchFamily="18" charset="0"/>
            </a:endParaRPr>
          </a:p>
        </p:txBody>
      </p:sp>
      <p:pic>
        <p:nvPicPr>
          <p:cNvPr id="279555" name="Picture 3" descr="img105">
            <a:extLst>
              <a:ext uri="{FF2B5EF4-FFF2-40B4-BE49-F238E27FC236}">
                <a16:creationId xmlns:a16="http://schemas.microsoft.com/office/drawing/2014/main" id="{600715D5-D241-294E-903E-91AA6AB06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05000"/>
            <a:ext cx="3656012" cy="44529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79556" name="Picture 4" descr="img106">
            <a:extLst>
              <a:ext uri="{FF2B5EF4-FFF2-40B4-BE49-F238E27FC236}">
                <a16:creationId xmlns:a16="http://schemas.microsoft.com/office/drawing/2014/main" id="{4551CE87-ADA1-EF47-8A64-AFA583576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905000"/>
            <a:ext cx="3657600" cy="44529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9557" name="Text Box 5">
            <a:extLst>
              <a:ext uri="{FF2B5EF4-FFF2-40B4-BE49-F238E27FC236}">
                <a16:creationId xmlns:a16="http://schemas.microsoft.com/office/drawing/2014/main" id="{D3D7A5EA-B92A-F447-BE92-B8C63F7E22EB}"/>
              </a:ext>
            </a:extLst>
          </p:cNvPr>
          <p:cNvSpPr txBox="1">
            <a:spLocks noChangeArrowheads="1"/>
          </p:cNvSpPr>
          <p:nvPr/>
        </p:nvSpPr>
        <p:spPr bwMode="auto">
          <a:xfrm>
            <a:off x="2133600" y="6384926"/>
            <a:ext cx="360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50000"/>
              </a:spcBef>
              <a:buClrTx/>
              <a:buSzTx/>
              <a:buFontTx/>
              <a:buNone/>
            </a:pPr>
            <a:r>
              <a:rPr lang="es-ES" altLang="es-ES" sz="1800">
                <a:solidFill>
                  <a:schemeClr val="tx2"/>
                </a:solidFill>
              </a:rPr>
              <a:t>Hiperpotasemia leve</a:t>
            </a:r>
          </a:p>
        </p:txBody>
      </p:sp>
      <p:sp>
        <p:nvSpPr>
          <p:cNvPr id="279558" name="Text Box 6">
            <a:extLst>
              <a:ext uri="{FF2B5EF4-FFF2-40B4-BE49-F238E27FC236}">
                <a16:creationId xmlns:a16="http://schemas.microsoft.com/office/drawing/2014/main" id="{565EB7CD-F13D-C146-B9B8-38A560E799E6}"/>
              </a:ext>
            </a:extLst>
          </p:cNvPr>
          <p:cNvSpPr txBox="1">
            <a:spLocks noChangeArrowheads="1"/>
          </p:cNvSpPr>
          <p:nvPr/>
        </p:nvSpPr>
        <p:spPr bwMode="auto">
          <a:xfrm>
            <a:off x="6527800" y="6415088"/>
            <a:ext cx="368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50000"/>
              </a:spcBef>
              <a:buClrTx/>
              <a:buSzTx/>
              <a:buFontTx/>
              <a:buNone/>
            </a:pPr>
            <a:r>
              <a:rPr lang="es-ES" altLang="es-ES" sz="1800">
                <a:solidFill>
                  <a:schemeClr val="tx2"/>
                </a:solidFill>
              </a:rPr>
              <a:t>Hiperpotasemia severa</a:t>
            </a:r>
          </a:p>
        </p:txBody>
      </p:sp>
      <p:sp>
        <p:nvSpPr>
          <p:cNvPr id="431110" name="Rectangle 7">
            <a:extLst>
              <a:ext uri="{FF2B5EF4-FFF2-40B4-BE49-F238E27FC236}">
                <a16:creationId xmlns:a16="http://schemas.microsoft.com/office/drawing/2014/main" id="{173D05D1-C5A0-AE42-978D-54DBC5BE8837}"/>
              </a:ext>
            </a:extLst>
          </p:cNvPr>
          <p:cNvSpPr>
            <a:spLocks noChangeArrowheads="1"/>
          </p:cNvSpPr>
          <p:nvPr/>
        </p:nvSpPr>
        <p:spPr bwMode="auto">
          <a:xfrm>
            <a:off x="1828800" y="1295400"/>
            <a:ext cx="8580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1" hangingPunct="1">
              <a:spcBef>
                <a:spcPct val="0"/>
              </a:spcBef>
              <a:buClrTx/>
              <a:buSzTx/>
              <a:buFontTx/>
              <a:buNone/>
            </a:pPr>
            <a:r>
              <a:rPr lang="es-ES_tradnl" altLang="es-ES">
                <a:solidFill>
                  <a:schemeClr val="accent2"/>
                </a:solidFill>
              </a:rPr>
              <a:t>Hiperpotasemia en el ECG </a:t>
            </a:r>
          </a:p>
        </p:txBody>
      </p:sp>
      <p:sp>
        <p:nvSpPr>
          <p:cNvPr id="3" name="Título 2">
            <a:extLst>
              <a:ext uri="{FF2B5EF4-FFF2-40B4-BE49-F238E27FC236}">
                <a16:creationId xmlns:a16="http://schemas.microsoft.com/office/drawing/2014/main" id="{B9B3F4DA-0A56-A24F-99C2-DE06A0ACEB78}"/>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179253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955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955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279556"/>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279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autoUpdateAnimBg="0"/>
      <p:bldP spid="27955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31BDA6E-9B2E-F944-B82A-EC687FB6B2E2}"/>
              </a:ext>
            </a:extLst>
          </p:cNvPr>
          <p:cNvPicPr>
            <a:picLocks noChangeAspect="1"/>
          </p:cNvPicPr>
          <p:nvPr/>
        </p:nvPicPr>
        <p:blipFill>
          <a:blip r:embed="rId2"/>
          <a:stretch>
            <a:fillRect/>
          </a:stretch>
        </p:blipFill>
        <p:spPr>
          <a:xfrm>
            <a:off x="0" y="0"/>
            <a:ext cx="12192000" cy="6832802"/>
          </a:xfrm>
          <a:prstGeom prst="rect">
            <a:avLst/>
          </a:prstGeom>
        </p:spPr>
      </p:pic>
      <p:sp>
        <p:nvSpPr>
          <p:cNvPr id="5" name="CuadroTexto 4">
            <a:extLst>
              <a:ext uri="{FF2B5EF4-FFF2-40B4-BE49-F238E27FC236}">
                <a16:creationId xmlns:a16="http://schemas.microsoft.com/office/drawing/2014/main" id="{1C246EFE-05F1-4D45-86AB-79D070D503EA}"/>
              </a:ext>
            </a:extLst>
          </p:cNvPr>
          <p:cNvSpPr txBox="1"/>
          <p:nvPr/>
        </p:nvSpPr>
        <p:spPr>
          <a:xfrm>
            <a:off x="9186407" y="4944670"/>
            <a:ext cx="3005593" cy="523220"/>
          </a:xfrm>
          <a:prstGeom prst="rect">
            <a:avLst/>
          </a:prstGeom>
          <a:noFill/>
        </p:spPr>
        <p:txBody>
          <a:bodyPr wrap="square" rtlCol="0">
            <a:spAutoFit/>
          </a:bodyPr>
          <a:lstStyle/>
          <a:p>
            <a:pPr algn="ctr"/>
            <a:r>
              <a:rPr lang="es-ES" sz="2800" b="1" dirty="0">
                <a:solidFill>
                  <a:schemeClr val="accent1">
                    <a:lumMod val="50000"/>
                  </a:schemeClr>
                </a:solidFill>
              </a:rPr>
              <a:t>8.1</a:t>
            </a:r>
          </a:p>
        </p:txBody>
      </p:sp>
    </p:spTree>
    <p:extLst>
      <p:ext uri="{BB962C8B-B14F-4D97-AF65-F5344CB8AC3E}">
        <p14:creationId xmlns:p14="http://schemas.microsoft.com/office/powerpoint/2010/main" val="11102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a:extLst>
              <a:ext uri="{FF2B5EF4-FFF2-40B4-BE49-F238E27FC236}">
                <a16:creationId xmlns:a16="http://schemas.microsoft.com/office/drawing/2014/main" id="{010D5FAE-27B5-8C4F-BA4E-891CCC67CA4B}"/>
              </a:ext>
            </a:extLst>
          </p:cNvPr>
          <p:cNvSpPr>
            <a:spLocks noChangeArrowheads="1"/>
          </p:cNvSpPr>
          <p:nvPr/>
        </p:nvSpPr>
        <p:spPr bwMode="auto">
          <a:xfrm>
            <a:off x="2566988" y="1096964"/>
            <a:ext cx="9144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11267" name="Rectangle 1027">
            <a:extLst>
              <a:ext uri="{FF2B5EF4-FFF2-40B4-BE49-F238E27FC236}">
                <a16:creationId xmlns:a16="http://schemas.microsoft.com/office/drawing/2014/main" id="{249FC2DA-8891-364D-9853-460445BB4AFB}"/>
              </a:ext>
            </a:extLst>
          </p:cNvPr>
          <p:cNvSpPr>
            <a:spLocks noChangeArrowheads="1"/>
          </p:cNvSpPr>
          <p:nvPr/>
        </p:nvSpPr>
        <p:spPr bwMode="auto">
          <a:xfrm>
            <a:off x="2063750" y="207963"/>
            <a:ext cx="7772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3600" b="1">
                <a:solidFill>
                  <a:schemeClr val="tx2"/>
                </a:solidFill>
                <a:latin typeface="Arial" panose="020B0604020202020204" pitchFamily="34" charset="0"/>
              </a:rPr>
              <a:t>ECG y concepto básico del dipolo</a:t>
            </a:r>
            <a:endParaRPr lang="es-ES" altLang="es-ES" sz="3600">
              <a:solidFill>
                <a:srgbClr val="FF0000"/>
              </a:solidFill>
              <a:latin typeface="Arial" panose="020B0604020202020204" pitchFamily="34" charset="0"/>
            </a:endParaRPr>
          </a:p>
        </p:txBody>
      </p:sp>
      <p:pic>
        <p:nvPicPr>
          <p:cNvPr id="11268" name="Picture 1028">
            <a:extLst>
              <a:ext uri="{FF2B5EF4-FFF2-40B4-BE49-F238E27FC236}">
                <a16:creationId xmlns:a16="http://schemas.microsoft.com/office/drawing/2014/main" id="{CB458AFC-7416-5441-9BAD-D27B2741B9A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754188" y="1336675"/>
            <a:ext cx="866616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169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DA4A4E3-8294-834A-AFD4-1199AE57CBB5}"/>
              </a:ext>
            </a:extLst>
          </p:cNvPr>
          <p:cNvPicPr>
            <a:picLocks noChangeAspect="1"/>
          </p:cNvPicPr>
          <p:nvPr/>
        </p:nvPicPr>
        <p:blipFill>
          <a:blip r:embed="rId2"/>
          <a:stretch>
            <a:fillRect/>
          </a:stretch>
        </p:blipFill>
        <p:spPr>
          <a:xfrm>
            <a:off x="-1" y="0"/>
            <a:ext cx="12172369" cy="6858000"/>
          </a:xfrm>
          <a:prstGeom prst="rect">
            <a:avLst/>
          </a:prstGeom>
        </p:spPr>
      </p:pic>
      <p:sp>
        <p:nvSpPr>
          <p:cNvPr id="3" name="CuadroTexto 2">
            <a:extLst>
              <a:ext uri="{FF2B5EF4-FFF2-40B4-BE49-F238E27FC236}">
                <a16:creationId xmlns:a16="http://schemas.microsoft.com/office/drawing/2014/main" id="{A3B5FD48-6D30-8A49-90E0-A55C6AC56A37}"/>
              </a:ext>
            </a:extLst>
          </p:cNvPr>
          <p:cNvSpPr txBox="1"/>
          <p:nvPr/>
        </p:nvSpPr>
        <p:spPr>
          <a:xfrm>
            <a:off x="9186407" y="4944670"/>
            <a:ext cx="3005593" cy="523220"/>
          </a:xfrm>
          <a:prstGeom prst="rect">
            <a:avLst/>
          </a:prstGeom>
          <a:noFill/>
        </p:spPr>
        <p:txBody>
          <a:bodyPr wrap="square" rtlCol="0">
            <a:spAutoFit/>
          </a:bodyPr>
          <a:lstStyle/>
          <a:p>
            <a:pPr algn="ctr"/>
            <a:r>
              <a:rPr lang="es-ES" sz="2800" b="1" dirty="0">
                <a:solidFill>
                  <a:schemeClr val="accent1">
                    <a:lumMod val="50000"/>
                  </a:schemeClr>
                </a:solidFill>
              </a:rPr>
              <a:t>6.9</a:t>
            </a:r>
          </a:p>
        </p:txBody>
      </p:sp>
    </p:spTree>
    <p:extLst>
      <p:ext uri="{BB962C8B-B14F-4D97-AF65-F5344CB8AC3E}">
        <p14:creationId xmlns:p14="http://schemas.microsoft.com/office/powerpoint/2010/main" val="23815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7E8B3B-16BB-944B-9293-71A5ED2B7E2D}"/>
              </a:ext>
            </a:extLst>
          </p:cNvPr>
          <p:cNvPicPr>
            <a:picLocks noChangeAspect="1"/>
          </p:cNvPicPr>
          <p:nvPr/>
        </p:nvPicPr>
        <p:blipFill>
          <a:blip r:embed="rId2"/>
          <a:stretch>
            <a:fillRect/>
          </a:stretch>
        </p:blipFill>
        <p:spPr>
          <a:xfrm>
            <a:off x="-1" y="0"/>
            <a:ext cx="12197443" cy="6858000"/>
          </a:xfrm>
          <a:prstGeom prst="rect">
            <a:avLst/>
          </a:prstGeom>
        </p:spPr>
      </p:pic>
      <p:sp>
        <p:nvSpPr>
          <p:cNvPr id="3" name="CuadroTexto 2">
            <a:extLst>
              <a:ext uri="{FF2B5EF4-FFF2-40B4-BE49-F238E27FC236}">
                <a16:creationId xmlns:a16="http://schemas.microsoft.com/office/drawing/2014/main" id="{6B5426A8-9A4B-B54E-8B1A-3CDAD66EA3DF}"/>
              </a:ext>
            </a:extLst>
          </p:cNvPr>
          <p:cNvSpPr txBox="1"/>
          <p:nvPr/>
        </p:nvSpPr>
        <p:spPr>
          <a:xfrm>
            <a:off x="9186407" y="4944670"/>
            <a:ext cx="3005593" cy="523220"/>
          </a:xfrm>
          <a:prstGeom prst="rect">
            <a:avLst/>
          </a:prstGeom>
          <a:noFill/>
        </p:spPr>
        <p:txBody>
          <a:bodyPr wrap="square" rtlCol="0">
            <a:spAutoFit/>
          </a:bodyPr>
          <a:lstStyle/>
          <a:p>
            <a:pPr algn="ctr"/>
            <a:r>
              <a:rPr lang="es-ES" sz="2800" b="1" dirty="0">
                <a:solidFill>
                  <a:schemeClr val="accent1">
                    <a:lumMod val="50000"/>
                  </a:schemeClr>
                </a:solidFill>
              </a:rPr>
              <a:t>4.7</a:t>
            </a:r>
          </a:p>
        </p:txBody>
      </p:sp>
    </p:spTree>
    <p:extLst>
      <p:ext uri="{BB962C8B-B14F-4D97-AF65-F5344CB8AC3E}">
        <p14:creationId xmlns:p14="http://schemas.microsoft.com/office/powerpoint/2010/main" val="415968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¿Otros hallazgos?</a:t>
            </a:r>
          </a:p>
        </p:txBody>
      </p:sp>
      <p:pic>
        <p:nvPicPr>
          <p:cNvPr id="5" name="Imagen 4">
            <a:extLst>
              <a:ext uri="{FF2B5EF4-FFF2-40B4-BE49-F238E27FC236}">
                <a16:creationId xmlns:a16="http://schemas.microsoft.com/office/drawing/2014/main" id="{5285D22D-EA00-C947-A20F-4D922F18253D}"/>
              </a:ext>
            </a:extLst>
          </p:cNvPr>
          <p:cNvPicPr>
            <a:picLocks noChangeAspect="1"/>
          </p:cNvPicPr>
          <p:nvPr/>
        </p:nvPicPr>
        <p:blipFill>
          <a:blip r:embed="rId2"/>
          <a:stretch>
            <a:fillRect/>
          </a:stretch>
        </p:blipFill>
        <p:spPr>
          <a:xfrm>
            <a:off x="0" y="959755"/>
            <a:ext cx="12192000" cy="5898245"/>
          </a:xfrm>
          <a:prstGeom prst="rect">
            <a:avLst/>
          </a:prstGeom>
        </p:spPr>
      </p:pic>
    </p:spTree>
    <p:extLst>
      <p:ext uri="{BB962C8B-B14F-4D97-AF65-F5344CB8AC3E}">
        <p14:creationId xmlns:p14="http://schemas.microsoft.com/office/powerpoint/2010/main" val="16724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¿Criterios de bajo voltaje?</a:t>
            </a:r>
          </a:p>
        </p:txBody>
      </p:sp>
      <p:sp>
        <p:nvSpPr>
          <p:cNvPr id="4" name="CuadroTexto 3">
            <a:extLst>
              <a:ext uri="{FF2B5EF4-FFF2-40B4-BE49-F238E27FC236}">
                <a16:creationId xmlns:a16="http://schemas.microsoft.com/office/drawing/2014/main" id="{8722834B-EAB2-2241-99F7-4641ABBC5DEA}"/>
              </a:ext>
            </a:extLst>
          </p:cNvPr>
          <p:cNvSpPr txBox="1"/>
          <p:nvPr/>
        </p:nvSpPr>
        <p:spPr>
          <a:xfrm>
            <a:off x="0" y="25198"/>
            <a:ext cx="877824" cy="523220"/>
          </a:xfrm>
          <a:prstGeom prst="rect">
            <a:avLst/>
          </a:prstGeom>
          <a:noFill/>
        </p:spPr>
        <p:txBody>
          <a:bodyPr wrap="square" rtlCol="0">
            <a:spAutoFit/>
          </a:bodyPr>
          <a:lstStyle/>
          <a:p>
            <a:pPr algn="ctr"/>
            <a:r>
              <a:rPr lang="es-ES" sz="2800" b="1" dirty="0">
                <a:solidFill>
                  <a:srgbClr val="C00000">
                    <a:alpha val="44000"/>
                  </a:srgbClr>
                </a:solidFill>
              </a:rPr>
              <a:t>(16)</a:t>
            </a:r>
          </a:p>
        </p:txBody>
      </p:sp>
      <p:pic>
        <p:nvPicPr>
          <p:cNvPr id="6" name="Imagen 5">
            <a:extLst>
              <a:ext uri="{FF2B5EF4-FFF2-40B4-BE49-F238E27FC236}">
                <a16:creationId xmlns:a16="http://schemas.microsoft.com/office/drawing/2014/main" id="{FC6C21F2-13C8-F641-B8CD-5BB33CBEA93C}"/>
              </a:ext>
            </a:extLst>
          </p:cNvPr>
          <p:cNvPicPr>
            <a:picLocks noChangeAspect="1"/>
          </p:cNvPicPr>
          <p:nvPr/>
        </p:nvPicPr>
        <p:blipFill>
          <a:blip r:embed="rId2"/>
          <a:stretch>
            <a:fillRect/>
          </a:stretch>
        </p:blipFill>
        <p:spPr>
          <a:xfrm>
            <a:off x="1" y="744533"/>
            <a:ext cx="12192000" cy="6113467"/>
          </a:xfrm>
          <a:prstGeom prst="rect">
            <a:avLst/>
          </a:prstGeom>
        </p:spPr>
      </p:pic>
    </p:spTree>
    <p:extLst>
      <p:ext uri="{BB962C8B-B14F-4D97-AF65-F5344CB8AC3E}">
        <p14:creationId xmlns:p14="http://schemas.microsoft.com/office/powerpoint/2010/main" val="1047381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40D752-4138-3A4D-BAE4-23E08426F446}"/>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3" name="Imagen 2">
            <a:extLst>
              <a:ext uri="{FF2B5EF4-FFF2-40B4-BE49-F238E27FC236}">
                <a16:creationId xmlns:a16="http://schemas.microsoft.com/office/drawing/2014/main" id="{95B2D9F8-C400-0F41-B59D-FC83E1DE0221}"/>
              </a:ext>
            </a:extLst>
          </p:cNvPr>
          <p:cNvPicPr>
            <a:picLocks noChangeAspect="1"/>
          </p:cNvPicPr>
          <p:nvPr/>
        </p:nvPicPr>
        <p:blipFill>
          <a:blip r:embed="rId2"/>
          <a:stretch>
            <a:fillRect/>
          </a:stretch>
        </p:blipFill>
        <p:spPr>
          <a:xfrm>
            <a:off x="1218520" y="1233487"/>
            <a:ext cx="9972675" cy="5000625"/>
          </a:xfrm>
          <a:prstGeom prst="rect">
            <a:avLst/>
          </a:prstGeom>
        </p:spPr>
      </p:pic>
      <p:sp>
        <p:nvSpPr>
          <p:cNvPr id="4" name="Rectángulo 3">
            <a:extLst>
              <a:ext uri="{FF2B5EF4-FFF2-40B4-BE49-F238E27FC236}">
                <a16:creationId xmlns:a16="http://schemas.microsoft.com/office/drawing/2014/main" id="{9CFEBD55-C22A-0545-8D31-57A6AA99BD4F}"/>
              </a:ext>
            </a:extLst>
          </p:cNvPr>
          <p:cNvSpPr/>
          <p:nvPr/>
        </p:nvSpPr>
        <p:spPr>
          <a:xfrm>
            <a:off x="1218520" y="1233487"/>
            <a:ext cx="5018994" cy="3512684"/>
          </a:xfrm>
          <a:prstGeom prst="rect">
            <a:avLst/>
          </a:prstGeom>
          <a:solidFill>
            <a:schemeClr val="accent6">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5B3A868-48DD-B449-B212-729ABD01D3D0}"/>
              </a:ext>
            </a:extLst>
          </p:cNvPr>
          <p:cNvSpPr/>
          <p:nvPr/>
        </p:nvSpPr>
        <p:spPr>
          <a:xfrm>
            <a:off x="6248401" y="1233487"/>
            <a:ext cx="4942794" cy="3512684"/>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9FBD7326-FEBE-3242-9FCE-8F9AA6B262F2}"/>
              </a:ext>
            </a:extLst>
          </p:cNvPr>
          <p:cNvSpPr txBox="1"/>
          <p:nvPr/>
        </p:nvSpPr>
        <p:spPr>
          <a:xfrm>
            <a:off x="5355771" y="1233487"/>
            <a:ext cx="849086" cy="400110"/>
          </a:xfrm>
          <a:prstGeom prst="rect">
            <a:avLst/>
          </a:prstGeom>
          <a:noFill/>
        </p:spPr>
        <p:txBody>
          <a:bodyPr wrap="square" rtlCol="0">
            <a:spAutoFit/>
          </a:bodyPr>
          <a:lstStyle/>
          <a:p>
            <a:r>
              <a:rPr lang="es-ES" sz="2000" b="1" dirty="0">
                <a:solidFill>
                  <a:schemeClr val="accent6">
                    <a:lumMod val="50000"/>
                  </a:schemeClr>
                </a:solidFill>
              </a:rPr>
              <a:t>5 mm</a:t>
            </a:r>
          </a:p>
        </p:txBody>
      </p:sp>
      <p:sp>
        <p:nvSpPr>
          <p:cNvPr id="7" name="CuadroTexto 6">
            <a:extLst>
              <a:ext uri="{FF2B5EF4-FFF2-40B4-BE49-F238E27FC236}">
                <a16:creationId xmlns:a16="http://schemas.microsoft.com/office/drawing/2014/main" id="{0502803F-FC47-1740-8BD8-805EECDE0D88}"/>
              </a:ext>
            </a:extLst>
          </p:cNvPr>
          <p:cNvSpPr txBox="1"/>
          <p:nvPr/>
        </p:nvSpPr>
        <p:spPr>
          <a:xfrm>
            <a:off x="6379028" y="1233487"/>
            <a:ext cx="1088572" cy="400110"/>
          </a:xfrm>
          <a:prstGeom prst="rect">
            <a:avLst/>
          </a:prstGeom>
          <a:noFill/>
        </p:spPr>
        <p:txBody>
          <a:bodyPr wrap="square" rtlCol="0">
            <a:spAutoFit/>
          </a:bodyPr>
          <a:lstStyle/>
          <a:p>
            <a:r>
              <a:rPr lang="es-ES" sz="2000" b="1" dirty="0">
                <a:solidFill>
                  <a:srgbClr val="006600"/>
                </a:solidFill>
              </a:rPr>
              <a:t>10 mm</a:t>
            </a:r>
          </a:p>
        </p:txBody>
      </p:sp>
      <p:sp>
        <p:nvSpPr>
          <p:cNvPr id="8" name="Rectángulo 7">
            <a:extLst>
              <a:ext uri="{FF2B5EF4-FFF2-40B4-BE49-F238E27FC236}">
                <a16:creationId xmlns:a16="http://schemas.microsoft.com/office/drawing/2014/main" id="{CF5D1C3B-E6E3-524B-A57D-37A7F78E25C8}"/>
              </a:ext>
            </a:extLst>
          </p:cNvPr>
          <p:cNvSpPr/>
          <p:nvPr/>
        </p:nvSpPr>
        <p:spPr>
          <a:xfrm>
            <a:off x="10809514" y="4999607"/>
            <a:ext cx="381681" cy="624906"/>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291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0.70"/>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4533D9-A6A9-C44B-8160-E8BF2E430987}"/>
              </a:ext>
            </a:extLst>
          </p:cNvPr>
          <p:cNvSpPr txBox="1"/>
          <p:nvPr/>
        </p:nvSpPr>
        <p:spPr>
          <a:xfrm>
            <a:off x="377687" y="255237"/>
            <a:ext cx="11436626" cy="523220"/>
          </a:xfrm>
          <a:prstGeom prst="rect">
            <a:avLst/>
          </a:prstGeom>
          <a:noFill/>
        </p:spPr>
        <p:txBody>
          <a:bodyPr wrap="square" rtlCol="0">
            <a:spAutoFit/>
          </a:bodyPr>
          <a:lstStyle/>
          <a:p>
            <a:pPr algn="ctr"/>
            <a:r>
              <a:rPr lang="es-ES" sz="2800" b="1" dirty="0">
                <a:solidFill>
                  <a:schemeClr val="accent1">
                    <a:lumMod val="50000"/>
                  </a:schemeClr>
                </a:solidFill>
              </a:rPr>
              <a:t>Bajo Voltaje</a:t>
            </a:r>
          </a:p>
        </p:txBody>
      </p:sp>
      <p:pic>
        <p:nvPicPr>
          <p:cNvPr id="4" name="Imagen 3">
            <a:extLst>
              <a:ext uri="{FF2B5EF4-FFF2-40B4-BE49-F238E27FC236}">
                <a16:creationId xmlns:a16="http://schemas.microsoft.com/office/drawing/2014/main" id="{B5F2AC82-4121-774B-837A-32EFF994C246}"/>
              </a:ext>
            </a:extLst>
          </p:cNvPr>
          <p:cNvPicPr>
            <a:picLocks noChangeAspect="1"/>
          </p:cNvPicPr>
          <p:nvPr/>
        </p:nvPicPr>
        <p:blipFill>
          <a:blip r:embed="rId2"/>
          <a:stretch>
            <a:fillRect/>
          </a:stretch>
        </p:blipFill>
        <p:spPr>
          <a:xfrm>
            <a:off x="0" y="916638"/>
            <a:ext cx="12192000" cy="5941362"/>
          </a:xfrm>
          <a:prstGeom prst="rect">
            <a:avLst/>
          </a:prstGeom>
        </p:spPr>
      </p:pic>
    </p:spTree>
    <p:extLst>
      <p:ext uri="{BB962C8B-B14F-4D97-AF65-F5344CB8AC3E}">
        <p14:creationId xmlns:p14="http://schemas.microsoft.com/office/powerpoint/2010/main" val="678588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3">
            <a:extLst>
              <a:ext uri="{FF2B5EF4-FFF2-40B4-BE49-F238E27FC236}">
                <a16:creationId xmlns:a16="http://schemas.microsoft.com/office/drawing/2014/main" id="{31A83803-3828-4AED-B661-CA736ED25620}"/>
              </a:ext>
            </a:extLst>
          </p:cNvPr>
          <p:cNvSpPr>
            <a:spLocks noGrp="1" noChangeArrowheads="1"/>
          </p:cNvSpPr>
          <p:nvPr>
            <p:ph type="body" idx="1"/>
          </p:nvPr>
        </p:nvSpPr>
        <p:spPr>
          <a:xfrm>
            <a:off x="1919288" y="2667000"/>
            <a:ext cx="8424862" cy="1600200"/>
          </a:xfrm>
        </p:spPr>
        <p:txBody>
          <a:bodyPr/>
          <a:lstStyle/>
          <a:p>
            <a:pPr marL="0" indent="0" algn="ctr" eaLnBrk="1" hangingPunct="1">
              <a:buNone/>
            </a:pPr>
            <a:r>
              <a:rPr lang="es-ES_tradnl" altLang="es-ES" sz="4400"/>
              <a:t>Varón de 70 años con disnea, edemas y palpitaciones</a:t>
            </a:r>
          </a:p>
        </p:txBody>
      </p:sp>
    </p:spTree>
    <p:extLst>
      <p:ext uri="{BB962C8B-B14F-4D97-AF65-F5344CB8AC3E}">
        <p14:creationId xmlns:p14="http://schemas.microsoft.com/office/powerpoint/2010/main" val="655454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89ED010B-27ED-4DFF-BC3D-243A9DA18A60}"/>
              </a:ext>
            </a:extLst>
          </p:cNvPr>
          <p:cNvSpPr>
            <a:spLocks noGrp="1" noChangeArrowheads="1"/>
          </p:cNvSpPr>
          <p:nvPr>
            <p:ph type="body" idx="1"/>
          </p:nvPr>
        </p:nvSpPr>
        <p:spPr>
          <a:xfrm>
            <a:off x="2071688" y="1685926"/>
            <a:ext cx="7810500" cy="3656013"/>
          </a:xfrm>
        </p:spPr>
        <p:txBody>
          <a:bodyPr/>
          <a:lstStyle/>
          <a:p>
            <a:pPr eaLnBrk="1" hangingPunct="1"/>
            <a:r>
              <a:rPr lang="es-ES_tradnl" altLang="es-ES">
                <a:solidFill>
                  <a:schemeClr val="accent2"/>
                </a:solidFill>
              </a:rPr>
              <a:t>Historia clínica</a:t>
            </a:r>
            <a:endParaRPr lang="es-ES_tradnl" altLang="es-ES"/>
          </a:p>
          <a:p>
            <a:pPr lvl="1" eaLnBrk="1" hangingPunct="1"/>
            <a:r>
              <a:rPr lang="es-ES_tradnl" altLang="es-ES"/>
              <a:t>Varón de 70 años.</a:t>
            </a:r>
          </a:p>
          <a:p>
            <a:pPr lvl="1" eaLnBrk="1" hangingPunct="1"/>
            <a:r>
              <a:rPr lang="es-ES_tradnl" altLang="es-ES"/>
              <a:t>AP: HTA, no otros antecedentes de interés</a:t>
            </a:r>
          </a:p>
          <a:p>
            <a:pPr lvl="1" eaLnBrk="1" hangingPunct="1"/>
            <a:r>
              <a:rPr lang="es-ES_tradnl" altLang="es-ES"/>
              <a:t>Acude por presentar disnea de esfuerzo progresiva en los últimos 3 meses junto con  edemas en MMII y sensación intermitente de palpitaciones.</a:t>
            </a:r>
            <a:endParaRPr lang="es-ES_tradnl" altLang="es-ES" sz="2200"/>
          </a:p>
        </p:txBody>
      </p:sp>
      <p:sp>
        <p:nvSpPr>
          <p:cNvPr id="350212" name="Rectangle 51">
            <a:extLst>
              <a:ext uri="{FF2B5EF4-FFF2-40B4-BE49-F238E27FC236}">
                <a16:creationId xmlns:a16="http://schemas.microsoft.com/office/drawing/2014/main" id="{D71FF5F1-70CC-4103-94DA-A3AF3B98E383}"/>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fontAlgn="base">
              <a:lnSpc>
                <a:spcPct val="80000"/>
              </a:lnSpc>
              <a:spcBef>
                <a:spcPct val="0"/>
              </a:spcBef>
              <a:spcAft>
                <a:spcPct val="0"/>
              </a:spcAft>
              <a:buClrTx/>
              <a:buSzTx/>
              <a:buNone/>
            </a:pPr>
            <a:r>
              <a:rPr lang="es-ES" altLang="es-ES" sz="2200">
                <a:solidFill>
                  <a:srgbClr val="AEAEAE"/>
                </a:solidFill>
              </a:rPr>
              <a:t>Varón 70 años disnea, edemas y palpitaciones</a:t>
            </a:r>
            <a:endParaRPr lang="es-ES_tradnl" altLang="es-ES" sz="2200">
              <a:solidFill>
                <a:srgbClr val="AEAEAE"/>
              </a:solidFill>
            </a:endParaRPr>
          </a:p>
        </p:txBody>
      </p:sp>
    </p:spTree>
    <p:extLst>
      <p:ext uri="{BB962C8B-B14F-4D97-AF65-F5344CB8AC3E}">
        <p14:creationId xmlns:p14="http://schemas.microsoft.com/office/powerpoint/2010/main" val="2014833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DB9DBC8D-7125-4510-8A6D-312AE92B0EF6}"/>
              </a:ext>
            </a:extLst>
          </p:cNvPr>
          <p:cNvSpPr>
            <a:spLocks noGrp="1" noChangeArrowheads="1"/>
          </p:cNvSpPr>
          <p:nvPr>
            <p:ph type="body" idx="1"/>
          </p:nvPr>
        </p:nvSpPr>
        <p:spPr>
          <a:xfrm>
            <a:off x="2087563" y="1406525"/>
            <a:ext cx="7772400" cy="4114800"/>
          </a:xfrm>
        </p:spPr>
        <p:txBody>
          <a:bodyPr/>
          <a:lstStyle/>
          <a:p>
            <a:pPr eaLnBrk="1" hangingPunct="1">
              <a:lnSpc>
                <a:spcPct val="90000"/>
              </a:lnSpc>
            </a:pPr>
            <a:r>
              <a:rPr lang="es-ES" altLang="es-ES" sz="2800">
                <a:solidFill>
                  <a:schemeClr val="accent2"/>
                </a:solidFill>
              </a:rPr>
              <a:t>Exploración física</a:t>
            </a:r>
          </a:p>
          <a:p>
            <a:pPr eaLnBrk="1" hangingPunct="1">
              <a:lnSpc>
                <a:spcPct val="90000"/>
              </a:lnSpc>
              <a:buFont typeface="Wingdings" panose="05000000000000000000" pitchFamily="2" charset="2"/>
              <a:buNone/>
            </a:pPr>
            <a:r>
              <a:rPr lang="es-ES" altLang="es-ES" sz="2400"/>
              <a:t>	-TA 180/70 FC 100 lpm SatO</a:t>
            </a:r>
            <a:r>
              <a:rPr lang="es-ES" altLang="es-ES" sz="2400" baseline="-25000"/>
              <a:t>2</a:t>
            </a:r>
            <a:r>
              <a:rPr lang="es-ES" altLang="es-ES" sz="2400"/>
              <a:t>: 91% Tª 37ºC</a:t>
            </a:r>
          </a:p>
          <a:p>
            <a:pPr eaLnBrk="1" hangingPunct="1">
              <a:lnSpc>
                <a:spcPct val="90000"/>
              </a:lnSpc>
              <a:buFont typeface="Wingdings" panose="05000000000000000000" pitchFamily="2" charset="2"/>
              <a:buNone/>
            </a:pPr>
            <a:r>
              <a:rPr lang="es-ES" altLang="es-ES" sz="2400"/>
              <a:t>	-Eupneico. Cianosis labial.</a:t>
            </a:r>
          </a:p>
          <a:p>
            <a:pPr eaLnBrk="1" hangingPunct="1">
              <a:lnSpc>
                <a:spcPct val="90000"/>
              </a:lnSpc>
              <a:buFont typeface="Wingdings" panose="05000000000000000000" pitchFamily="2" charset="2"/>
              <a:buNone/>
            </a:pPr>
            <a:r>
              <a:rPr lang="es-ES" altLang="es-ES" sz="2400"/>
              <a:t>	-Ac:Rítmico a 100 lpm con extratonos audibles. Soplo sistólico aórtico II/VI.</a:t>
            </a:r>
          </a:p>
          <a:p>
            <a:pPr eaLnBrk="1" hangingPunct="1">
              <a:lnSpc>
                <a:spcPct val="90000"/>
              </a:lnSpc>
              <a:buFont typeface="Wingdings" panose="05000000000000000000" pitchFamily="2" charset="2"/>
              <a:buNone/>
            </a:pPr>
            <a:r>
              <a:rPr lang="es-ES" altLang="es-ES" sz="2400"/>
              <a:t>	-Ap:murmullo vesicular conservado con crepitantes hasta campos medios de ambos campos pulmonares.</a:t>
            </a:r>
          </a:p>
          <a:p>
            <a:pPr eaLnBrk="1" hangingPunct="1">
              <a:lnSpc>
                <a:spcPct val="90000"/>
              </a:lnSpc>
              <a:buFont typeface="Wingdings" panose="05000000000000000000" pitchFamily="2" charset="2"/>
              <a:buNone/>
            </a:pPr>
            <a:r>
              <a:rPr lang="es-ES" altLang="es-ES" sz="2400"/>
              <a:t>	-Miembros inferiores: edemas con fovea bilaterales hasta rodilla. No signos TVP. Pedios palpables.</a:t>
            </a:r>
          </a:p>
        </p:txBody>
      </p:sp>
      <p:sp>
        <p:nvSpPr>
          <p:cNvPr id="352260" name="Rectangle 51">
            <a:extLst>
              <a:ext uri="{FF2B5EF4-FFF2-40B4-BE49-F238E27FC236}">
                <a16:creationId xmlns:a16="http://schemas.microsoft.com/office/drawing/2014/main" id="{F5E27533-1E2A-4F26-98EC-BAF45AF8AA24}"/>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fontAlgn="base">
              <a:lnSpc>
                <a:spcPct val="80000"/>
              </a:lnSpc>
              <a:spcBef>
                <a:spcPct val="0"/>
              </a:spcBef>
              <a:spcAft>
                <a:spcPct val="0"/>
              </a:spcAft>
              <a:buClrTx/>
              <a:buSzTx/>
              <a:buNone/>
            </a:pPr>
            <a:r>
              <a:rPr lang="es-ES" altLang="es-ES" sz="2200">
                <a:solidFill>
                  <a:srgbClr val="AEAEAE"/>
                </a:solidFill>
              </a:rPr>
              <a:t>Varón 70 años disnea, edemas y palpitaciones</a:t>
            </a:r>
            <a:endParaRPr lang="es-ES_tradnl" altLang="es-ES" sz="2200">
              <a:solidFill>
                <a:srgbClr val="AEAEAE"/>
              </a:solidFill>
            </a:endParaRPr>
          </a:p>
        </p:txBody>
      </p:sp>
    </p:spTree>
    <p:extLst>
      <p:ext uri="{BB962C8B-B14F-4D97-AF65-F5344CB8AC3E}">
        <p14:creationId xmlns:p14="http://schemas.microsoft.com/office/powerpoint/2010/main" val="1330311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4306" name="Imagen 2">
            <a:extLst>
              <a:ext uri="{FF2B5EF4-FFF2-40B4-BE49-F238E27FC236}">
                <a16:creationId xmlns:a16="http://schemas.microsoft.com/office/drawing/2014/main" id="{3717C24C-5F19-4249-A0D5-D7A2F540CE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1030288"/>
            <a:ext cx="78422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7" name="Imagen 3">
            <a:extLst>
              <a:ext uri="{FF2B5EF4-FFF2-40B4-BE49-F238E27FC236}">
                <a16:creationId xmlns:a16="http://schemas.microsoft.com/office/drawing/2014/main" id="{54078B3E-0077-4013-BE7A-6DE091921D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3892550"/>
            <a:ext cx="71564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9" name="Rectangle 51">
            <a:extLst>
              <a:ext uri="{FF2B5EF4-FFF2-40B4-BE49-F238E27FC236}">
                <a16:creationId xmlns:a16="http://schemas.microsoft.com/office/drawing/2014/main" id="{8EF49B64-4DFD-4AA5-8016-5A6A248D1353}"/>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fontAlgn="base">
              <a:lnSpc>
                <a:spcPct val="80000"/>
              </a:lnSpc>
              <a:spcBef>
                <a:spcPct val="0"/>
              </a:spcBef>
              <a:spcAft>
                <a:spcPct val="0"/>
              </a:spcAft>
              <a:buClrTx/>
              <a:buSzTx/>
              <a:buNone/>
            </a:pPr>
            <a:r>
              <a:rPr lang="es-ES" altLang="es-ES" sz="2200">
                <a:solidFill>
                  <a:srgbClr val="AEAEAE"/>
                </a:solidFill>
              </a:rPr>
              <a:t>Varón 70 años disnea, edemas y palpitaciones</a:t>
            </a:r>
            <a:endParaRPr lang="es-ES_tradnl" altLang="es-ES" sz="2200">
              <a:solidFill>
                <a:srgbClr val="AEAEAE"/>
              </a:solidFill>
            </a:endParaRPr>
          </a:p>
        </p:txBody>
      </p:sp>
    </p:spTree>
    <p:extLst>
      <p:ext uri="{BB962C8B-B14F-4D97-AF65-F5344CB8AC3E}">
        <p14:creationId xmlns:p14="http://schemas.microsoft.com/office/powerpoint/2010/main" val="383828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12BAFEA-2A21-9142-B065-3E95A4918660}"/>
              </a:ext>
            </a:extLst>
          </p:cNvPr>
          <p:cNvSpPr>
            <a:spLocks noGrp="1" noChangeArrowheads="1"/>
          </p:cNvSpPr>
          <p:nvPr>
            <p:ph type="title"/>
          </p:nvPr>
        </p:nvSpPr>
        <p:spPr/>
        <p:txBody>
          <a:bodyPr/>
          <a:lstStyle/>
          <a:p>
            <a:pPr eaLnBrk="1" hangingPunct="1"/>
            <a:r>
              <a:rPr lang="es-ES" altLang="es-ES"/>
              <a:t>Caras del corazón</a:t>
            </a:r>
            <a:endParaRPr lang="es-ES_tradnl" altLang="es-ES" b="0">
              <a:solidFill>
                <a:schemeClr val="tx1"/>
              </a:solidFill>
            </a:endParaRPr>
          </a:p>
        </p:txBody>
      </p:sp>
      <p:sp>
        <p:nvSpPr>
          <p:cNvPr id="14339" name="Rectangle 3">
            <a:extLst>
              <a:ext uri="{FF2B5EF4-FFF2-40B4-BE49-F238E27FC236}">
                <a16:creationId xmlns:a16="http://schemas.microsoft.com/office/drawing/2014/main" id="{16FF2D8D-EA9B-6843-948B-3B2BB4DBC262}"/>
              </a:ext>
            </a:extLst>
          </p:cNvPr>
          <p:cNvSpPr>
            <a:spLocks noGrp="1" noChangeArrowheads="1"/>
          </p:cNvSpPr>
          <p:nvPr>
            <p:ph type="body" idx="1"/>
          </p:nvPr>
        </p:nvSpPr>
        <p:spPr>
          <a:xfrm>
            <a:off x="1976439" y="1512888"/>
            <a:ext cx="4732337" cy="4921250"/>
          </a:xfrm>
        </p:spPr>
        <p:txBody>
          <a:bodyPr/>
          <a:lstStyle/>
          <a:p>
            <a:pPr eaLnBrk="1" hangingPunct="1">
              <a:lnSpc>
                <a:spcPct val="90000"/>
              </a:lnSpc>
            </a:pPr>
            <a:r>
              <a:rPr lang="es-ES" altLang="es-ES" sz="2400"/>
              <a:t>Órgano tridimensional.</a:t>
            </a:r>
          </a:p>
          <a:p>
            <a:pPr eaLnBrk="1" hangingPunct="1">
              <a:lnSpc>
                <a:spcPct val="90000"/>
              </a:lnSpc>
            </a:pPr>
            <a:r>
              <a:rPr lang="es-ES" altLang="es-ES" sz="2400"/>
              <a:t>Valorar actividad eléctrica </a:t>
            </a:r>
            <a:br>
              <a:rPr lang="es-ES" altLang="es-ES" sz="2400"/>
            </a:br>
            <a:r>
              <a:rPr lang="es-ES" altLang="es-ES" sz="2400"/>
              <a:t>en varios planos </a:t>
            </a:r>
            <a:br>
              <a:rPr lang="es-ES" altLang="es-ES" sz="2400"/>
            </a:br>
            <a:r>
              <a:rPr lang="es-ES" altLang="es-ES" sz="2400"/>
              <a:t>(frontal y horizontal).</a:t>
            </a:r>
          </a:p>
          <a:p>
            <a:pPr eaLnBrk="1" hangingPunct="1">
              <a:lnSpc>
                <a:spcPct val="90000"/>
              </a:lnSpc>
            </a:pPr>
            <a:r>
              <a:rPr lang="es-ES" altLang="es-ES" sz="2400"/>
              <a:t>Derivaciones plano frontal </a:t>
            </a:r>
            <a:br>
              <a:rPr lang="es-ES" altLang="es-ES" sz="2400"/>
            </a:br>
            <a:r>
              <a:rPr lang="es-ES" altLang="es-ES" sz="2400"/>
              <a:t>(recogen actividad eléctrica </a:t>
            </a:r>
            <a:br>
              <a:rPr lang="es-ES" altLang="es-ES" sz="2400"/>
            </a:br>
            <a:r>
              <a:rPr lang="es-ES" altLang="es-ES" sz="2400"/>
              <a:t>entre 2 puntos  I / II / III).</a:t>
            </a:r>
          </a:p>
          <a:p>
            <a:pPr lvl="1" eaLnBrk="1" hangingPunct="1">
              <a:lnSpc>
                <a:spcPct val="90000"/>
              </a:lnSpc>
            </a:pPr>
            <a:r>
              <a:rPr lang="es-ES" altLang="es-ES" sz="2400"/>
              <a:t>Y monopolares de los miembros (punto céntrico “cero” y R L F).</a:t>
            </a:r>
          </a:p>
          <a:p>
            <a:pPr eaLnBrk="1" hangingPunct="1">
              <a:lnSpc>
                <a:spcPct val="90000"/>
              </a:lnSpc>
            </a:pPr>
            <a:r>
              <a:rPr lang="es-ES" altLang="es-ES" sz="2400"/>
              <a:t>Derivaciones plano horizontal (V1 – V6).</a:t>
            </a:r>
            <a:endParaRPr lang="es-ES_tradnl" altLang="es-ES" sz="2400"/>
          </a:p>
        </p:txBody>
      </p:sp>
      <p:pic>
        <p:nvPicPr>
          <p:cNvPr id="14340" name="Picture 8">
            <a:extLst>
              <a:ext uri="{FF2B5EF4-FFF2-40B4-BE49-F238E27FC236}">
                <a16:creationId xmlns:a16="http://schemas.microsoft.com/office/drawing/2014/main" id="{73231E68-F2F9-0743-8F17-A69232EED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6" y="1574801"/>
            <a:ext cx="3306763" cy="25622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4341" name="Group 9">
            <a:extLst>
              <a:ext uri="{FF2B5EF4-FFF2-40B4-BE49-F238E27FC236}">
                <a16:creationId xmlns:a16="http://schemas.microsoft.com/office/drawing/2014/main" id="{B5856774-9D7A-EC44-9095-742431379CE7}"/>
              </a:ext>
            </a:extLst>
          </p:cNvPr>
          <p:cNvGrpSpPr>
            <a:grpSpLocks/>
          </p:cNvGrpSpPr>
          <p:nvPr/>
        </p:nvGrpSpPr>
        <p:grpSpPr bwMode="auto">
          <a:xfrm>
            <a:off x="6918326" y="4430714"/>
            <a:ext cx="3344863" cy="1817687"/>
            <a:chOff x="3398" y="2892"/>
            <a:chExt cx="2107" cy="1145"/>
          </a:xfrm>
        </p:grpSpPr>
        <p:sp>
          <p:nvSpPr>
            <p:cNvPr id="14342" name="Rectangle 10">
              <a:extLst>
                <a:ext uri="{FF2B5EF4-FFF2-40B4-BE49-F238E27FC236}">
                  <a16:creationId xmlns:a16="http://schemas.microsoft.com/office/drawing/2014/main" id="{84666E94-6A40-2144-A7B4-B8374B414025}"/>
                </a:ext>
              </a:extLst>
            </p:cNvPr>
            <p:cNvSpPr>
              <a:spLocks noChangeArrowheads="1"/>
            </p:cNvSpPr>
            <p:nvPr/>
          </p:nvSpPr>
          <p:spPr bwMode="auto">
            <a:xfrm>
              <a:off x="3398" y="2892"/>
              <a:ext cx="2107" cy="1145"/>
            </a:xfrm>
            <a:prstGeom prst="rect">
              <a:avLst/>
            </a:prstGeom>
            <a:solidFill>
              <a:srgbClr val="FFFDFF"/>
            </a:solidFill>
            <a:ln w="38100">
              <a:solidFill>
                <a:schemeClr val="accent2"/>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pic>
          <p:nvPicPr>
            <p:cNvPr id="14343" name="Picture 11">
              <a:extLst>
                <a:ext uri="{FF2B5EF4-FFF2-40B4-BE49-F238E27FC236}">
                  <a16:creationId xmlns:a16="http://schemas.microsoft.com/office/drawing/2014/main" id="{FDEA2749-AC54-AB46-A707-5234CA971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 y="2963"/>
              <a:ext cx="1989" cy="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7170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91F7FA-0F5B-4305-95BC-6A6A31475CFC}"/>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400" dirty="0">
              <a:solidFill>
                <a:srgbClr val="FFFFFF"/>
              </a:solidFill>
              <a:latin typeface="Arial"/>
            </a:endParaRPr>
          </a:p>
        </p:txBody>
      </p:sp>
      <p:sp>
        <p:nvSpPr>
          <p:cNvPr id="5" name="3 Rectángulo">
            <a:extLst>
              <a:ext uri="{FF2B5EF4-FFF2-40B4-BE49-F238E27FC236}">
                <a16:creationId xmlns:a16="http://schemas.microsoft.com/office/drawing/2014/main" id="{B476DB4C-047B-4C4F-8F18-A829EE428564}"/>
              </a:ext>
            </a:extLst>
          </p:cNvPr>
          <p:cNvSpPr>
            <a:spLocks noChangeArrowheads="1"/>
          </p:cNvSpPr>
          <p:nvPr/>
        </p:nvSpPr>
        <p:spPr bwMode="auto">
          <a:xfrm>
            <a:off x="1868488" y="2270126"/>
            <a:ext cx="8458200" cy="830263"/>
          </a:xfrm>
          <a:prstGeom prst="rect">
            <a:avLst/>
          </a:prstGeom>
          <a:noFill/>
          <a:ln w="9525">
            <a:noFill/>
            <a:miter lim="800000"/>
            <a:headEnd/>
            <a:tailEnd/>
          </a:ln>
        </p:spPr>
        <p:txBody>
          <a:bodyPr>
            <a:spAutoFit/>
          </a:bodyPr>
          <a:lstStyle/>
          <a:p>
            <a:pPr defTabSz="685800">
              <a:defRPr/>
            </a:pPr>
            <a:r>
              <a:rPr lang="es-ES" sz="2400" kern="1400" spc="75" dirty="0">
                <a:solidFill>
                  <a:srgbClr val="011570"/>
                </a:solidFill>
                <a:latin typeface="Arial Black" panose="020B0A04020102020204" pitchFamily="34" charset="0"/>
                <a:cs typeface="Arial" panose="020B0604020202020204" pitchFamily="34" charset="0"/>
              </a:rPr>
              <a:t>¿Opináis que el ECG mostrado es compatible con IC?</a:t>
            </a:r>
          </a:p>
        </p:txBody>
      </p:sp>
      <p:grpSp>
        <p:nvGrpSpPr>
          <p:cNvPr id="6" name="Grupo 5">
            <a:extLst>
              <a:ext uri="{FF2B5EF4-FFF2-40B4-BE49-F238E27FC236}">
                <a16:creationId xmlns:a16="http://schemas.microsoft.com/office/drawing/2014/main" id="{287B1DB0-4F9C-49F2-99E3-4EFE2EF44FA2}"/>
              </a:ext>
            </a:extLst>
          </p:cNvPr>
          <p:cNvGrpSpPr>
            <a:grpSpLocks/>
          </p:cNvGrpSpPr>
          <p:nvPr/>
        </p:nvGrpSpPr>
        <p:grpSpPr bwMode="auto">
          <a:xfrm>
            <a:off x="2306638" y="3309938"/>
            <a:ext cx="8437562" cy="646112"/>
            <a:chOff x="668811" y="2221419"/>
            <a:chExt cx="11250290" cy="861775"/>
          </a:xfrm>
        </p:grpSpPr>
        <p:sp>
          <p:nvSpPr>
            <p:cNvPr id="7" name="6 Rectángulo">
              <a:extLst>
                <a:ext uri="{FF2B5EF4-FFF2-40B4-BE49-F238E27FC236}">
                  <a16:creationId xmlns:a16="http://schemas.microsoft.com/office/drawing/2014/main" id="{E526B42F-977A-4AED-9D24-7A202910719D}"/>
                </a:ext>
              </a:extLst>
            </p:cNvPr>
            <p:cNvSpPr>
              <a:spLocks noChangeArrowheads="1"/>
            </p:cNvSpPr>
            <p:nvPr/>
          </p:nvSpPr>
          <p:spPr bwMode="auto">
            <a:xfrm>
              <a:off x="1373673" y="2248944"/>
              <a:ext cx="10545428" cy="738915"/>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254061"/>
                  </a:solidFill>
                  <a:latin typeface="Arial Black" pitchFamily="34" charset="0"/>
                </a:rPr>
                <a:t>Si</a:t>
              </a:r>
              <a:endParaRPr lang="es-ES" kern="0" dirty="0">
                <a:solidFill>
                  <a:srgbClr val="254061"/>
                </a:solidFill>
                <a:latin typeface="Arial Black" pitchFamily="34" charset="0"/>
              </a:endParaRPr>
            </a:p>
          </p:txBody>
        </p:sp>
        <p:sp>
          <p:nvSpPr>
            <p:cNvPr id="8" name="11 Rectángulo">
              <a:extLst>
                <a:ext uri="{FF2B5EF4-FFF2-40B4-BE49-F238E27FC236}">
                  <a16:creationId xmlns:a16="http://schemas.microsoft.com/office/drawing/2014/main" id="{397B98C8-7362-486B-85EB-68800BAEA8B3}"/>
                </a:ext>
              </a:extLst>
            </p:cNvPr>
            <p:cNvSpPr>
              <a:spLocks noChangeArrowheads="1"/>
            </p:cNvSpPr>
            <p:nvPr/>
          </p:nvSpPr>
          <p:spPr bwMode="auto">
            <a:xfrm>
              <a:off x="668811" y="2221419"/>
              <a:ext cx="795881" cy="861775"/>
            </a:xfrm>
            <a:prstGeom prst="rect">
              <a:avLst/>
            </a:prstGeom>
            <a:noFill/>
            <a:ln w="9525">
              <a:noFill/>
              <a:miter lim="800000"/>
              <a:headEnd/>
              <a:tailEnd/>
            </a:ln>
          </p:spPr>
          <p:txBody>
            <a:bodyPr wrap="none">
              <a:spAutoFit/>
            </a:bodyPr>
            <a:lstStyle/>
            <a:p>
              <a:pPr defTabSz="685800">
                <a:defRPr/>
              </a:pPr>
              <a:r>
                <a:rPr lang="es-ES" sz="3600" kern="0" dirty="0">
                  <a:solidFill>
                    <a:srgbClr val="254061"/>
                  </a:solidFill>
                  <a:latin typeface="Arial Black" pitchFamily="34" charset="0"/>
                  <a:sym typeface="Wingdings 2" pitchFamily="18" charset="2"/>
                </a:rPr>
                <a:t></a:t>
              </a:r>
              <a:endParaRPr lang="es-ES" sz="3600" kern="0" dirty="0">
                <a:solidFill>
                  <a:srgbClr val="FFFFFF"/>
                </a:solidFill>
                <a:latin typeface="Arial" charset="0"/>
              </a:endParaRPr>
            </a:p>
          </p:txBody>
        </p:sp>
      </p:grpSp>
      <p:grpSp>
        <p:nvGrpSpPr>
          <p:cNvPr id="9" name="Grupo 8">
            <a:extLst>
              <a:ext uri="{FF2B5EF4-FFF2-40B4-BE49-F238E27FC236}">
                <a16:creationId xmlns:a16="http://schemas.microsoft.com/office/drawing/2014/main" id="{FFC0C405-7037-4479-B379-9F773B8DA269}"/>
              </a:ext>
            </a:extLst>
          </p:cNvPr>
          <p:cNvGrpSpPr>
            <a:grpSpLocks/>
          </p:cNvGrpSpPr>
          <p:nvPr/>
        </p:nvGrpSpPr>
        <p:grpSpPr bwMode="auto">
          <a:xfrm>
            <a:off x="2306638" y="3976688"/>
            <a:ext cx="8361362" cy="646112"/>
            <a:chOff x="668811" y="3373997"/>
            <a:chExt cx="11148542" cy="861775"/>
          </a:xfrm>
        </p:grpSpPr>
        <p:sp>
          <p:nvSpPr>
            <p:cNvPr id="10" name="6 Rectángulo">
              <a:extLst>
                <a:ext uri="{FF2B5EF4-FFF2-40B4-BE49-F238E27FC236}">
                  <a16:creationId xmlns:a16="http://schemas.microsoft.com/office/drawing/2014/main" id="{B211D415-DE1A-408C-B5A1-FB5DB5EDD200}"/>
                </a:ext>
              </a:extLst>
            </p:cNvPr>
            <p:cNvSpPr>
              <a:spLocks noChangeArrowheads="1"/>
            </p:cNvSpPr>
            <p:nvPr/>
          </p:nvSpPr>
          <p:spPr bwMode="auto">
            <a:xfrm>
              <a:off x="1373664" y="3418461"/>
              <a:ext cx="10443689" cy="738915"/>
            </a:xfrm>
            <a:prstGeom prst="rect">
              <a:avLst/>
            </a:prstGeom>
            <a:noFill/>
            <a:ln w="9525">
              <a:noFill/>
              <a:miter lim="800000"/>
              <a:headEnd/>
              <a:tailEnd/>
            </a:ln>
          </p:spPr>
          <p:txBody>
            <a:bodyPr>
              <a:spAutoFit/>
            </a:bodyPr>
            <a:lstStyle/>
            <a:p>
              <a:pPr defTabSz="685800">
                <a:lnSpc>
                  <a:spcPct val="150000"/>
                </a:lnSpc>
                <a:defRPr/>
              </a:pPr>
              <a:r>
                <a:rPr lang="es-ES" sz="2000" kern="0" dirty="0">
                  <a:solidFill>
                    <a:srgbClr val="FF0000"/>
                  </a:solidFill>
                  <a:latin typeface="Arial Black" pitchFamily="34" charset="0"/>
                </a:rPr>
                <a:t>No</a:t>
              </a:r>
              <a:endParaRPr lang="es-ES" kern="0" dirty="0">
                <a:solidFill>
                  <a:srgbClr val="FF0000"/>
                </a:solidFill>
                <a:latin typeface="Arial Black" pitchFamily="34" charset="0"/>
              </a:endParaRPr>
            </a:p>
          </p:txBody>
        </p:sp>
        <p:sp>
          <p:nvSpPr>
            <p:cNvPr id="11" name="22 Rectángulo">
              <a:extLst>
                <a:ext uri="{FF2B5EF4-FFF2-40B4-BE49-F238E27FC236}">
                  <a16:creationId xmlns:a16="http://schemas.microsoft.com/office/drawing/2014/main" id="{F0C10A35-9511-4D32-BE0C-F302BDB54F7F}"/>
                </a:ext>
              </a:extLst>
            </p:cNvPr>
            <p:cNvSpPr>
              <a:spLocks noChangeArrowheads="1"/>
            </p:cNvSpPr>
            <p:nvPr/>
          </p:nvSpPr>
          <p:spPr bwMode="auto">
            <a:xfrm>
              <a:off x="668811" y="3373997"/>
              <a:ext cx="795871" cy="861775"/>
            </a:xfrm>
            <a:prstGeom prst="rect">
              <a:avLst/>
            </a:prstGeom>
            <a:noFill/>
            <a:ln w="9525">
              <a:noFill/>
              <a:miter lim="800000"/>
              <a:headEnd/>
              <a:tailEnd/>
            </a:ln>
          </p:spPr>
          <p:txBody>
            <a:bodyPr wrap="none">
              <a:spAutoFit/>
            </a:bodyPr>
            <a:lstStyle/>
            <a:p>
              <a:pPr defTabSz="685800">
                <a:defRPr/>
              </a:pPr>
              <a:r>
                <a:rPr lang="es-ES" sz="3600" kern="0" dirty="0">
                  <a:solidFill>
                    <a:srgbClr val="FF0000"/>
                  </a:solidFill>
                  <a:latin typeface="Arial Black" pitchFamily="34" charset="0"/>
                  <a:sym typeface="Wingdings 2" pitchFamily="18" charset="2"/>
                </a:rPr>
                <a:t></a:t>
              </a:r>
              <a:endParaRPr lang="es-ES" sz="3600" kern="0" dirty="0">
                <a:solidFill>
                  <a:srgbClr val="FF0000"/>
                </a:solidFill>
                <a:latin typeface="Arial" charset="0"/>
              </a:endParaRPr>
            </a:p>
          </p:txBody>
        </p:sp>
      </p:grpSp>
      <p:sp>
        <p:nvSpPr>
          <p:cNvPr id="356359" name="Rectangle 51">
            <a:extLst>
              <a:ext uri="{FF2B5EF4-FFF2-40B4-BE49-F238E27FC236}">
                <a16:creationId xmlns:a16="http://schemas.microsoft.com/office/drawing/2014/main" id="{D18B4A8E-4ADA-42C5-887B-E6EAC94730ED}"/>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fontAlgn="base">
              <a:lnSpc>
                <a:spcPct val="80000"/>
              </a:lnSpc>
              <a:spcBef>
                <a:spcPct val="0"/>
              </a:spcBef>
              <a:spcAft>
                <a:spcPct val="0"/>
              </a:spcAft>
              <a:buClrTx/>
              <a:buSzTx/>
              <a:buNone/>
            </a:pPr>
            <a:r>
              <a:rPr lang="es-ES" altLang="es-ES" sz="2200">
                <a:solidFill>
                  <a:srgbClr val="AEAEAE"/>
                </a:solidFill>
              </a:rPr>
              <a:t>Varón 70 años disnea, edemas y palpitaciones</a:t>
            </a:r>
            <a:endParaRPr lang="es-ES_tradnl" altLang="es-ES" sz="2200">
              <a:solidFill>
                <a:srgbClr val="AEAEAE"/>
              </a:solidFill>
            </a:endParaRPr>
          </a:p>
        </p:txBody>
      </p:sp>
    </p:spTree>
    <p:extLst>
      <p:ext uri="{BB962C8B-B14F-4D97-AF65-F5344CB8AC3E}">
        <p14:creationId xmlns:p14="http://schemas.microsoft.com/office/powerpoint/2010/main" val="292459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3B7BAE48-9EE4-40E8-AC42-E23EFA9A7D80}"/>
              </a:ext>
            </a:extLst>
          </p:cNvPr>
          <p:cNvSpPr>
            <a:spLocks noGrp="1" noChangeArrowheads="1"/>
          </p:cNvSpPr>
          <p:nvPr>
            <p:ph type="body" idx="1"/>
          </p:nvPr>
        </p:nvSpPr>
        <p:spPr>
          <a:xfrm>
            <a:off x="2171700" y="2362201"/>
            <a:ext cx="7772400" cy="1217613"/>
          </a:xfrm>
        </p:spPr>
        <p:txBody>
          <a:bodyPr/>
          <a:lstStyle/>
          <a:p>
            <a:pPr eaLnBrk="1" hangingPunct="1"/>
            <a:r>
              <a:rPr lang="es-ES" altLang="es-ES">
                <a:solidFill>
                  <a:schemeClr val="accent2"/>
                </a:solidFill>
              </a:rPr>
              <a:t>Diagnóstico clínico</a:t>
            </a:r>
          </a:p>
          <a:p>
            <a:pPr lvl="1" eaLnBrk="1" hangingPunct="1"/>
            <a:r>
              <a:rPr lang="es-ES" altLang="es-ES"/>
              <a:t>Insuficiencia cardiaca (primer episodio).</a:t>
            </a:r>
          </a:p>
        </p:txBody>
      </p:sp>
      <p:sp>
        <p:nvSpPr>
          <p:cNvPr id="358404" name="Rectangle 51">
            <a:extLst>
              <a:ext uri="{FF2B5EF4-FFF2-40B4-BE49-F238E27FC236}">
                <a16:creationId xmlns:a16="http://schemas.microsoft.com/office/drawing/2014/main" id="{59656C4B-B9DB-45F0-8096-D4881AAC23B1}"/>
              </a:ext>
            </a:extLst>
          </p:cNvPr>
          <p:cNvSpPr>
            <a:spLocks noChangeArrowheads="1"/>
          </p:cNvSpPr>
          <p:nvPr/>
        </p:nvSpPr>
        <p:spPr bwMode="auto">
          <a:xfrm>
            <a:off x="1963738" y="147638"/>
            <a:ext cx="86995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chemeClr val="accent1"/>
              </a:buClr>
              <a:buSzPct val="90000"/>
              <a:buFont typeface="Wingdings" panose="05000000000000000000" pitchFamily="2" charset="2"/>
              <a:buChar char="§"/>
              <a:tabLst>
                <a:tab pos="1905000" algn="l"/>
              </a:tabLst>
              <a:defRPr sz="3200" b="1">
                <a:solidFill>
                  <a:schemeClr val="tx1"/>
                </a:solidFill>
                <a:latin typeface="Arial" panose="020B0604020202020204" pitchFamily="34" charset="0"/>
              </a:defRPr>
            </a:lvl1pPr>
            <a:lvl2pPr marL="742950" indent="-285750">
              <a:spcBef>
                <a:spcPct val="20000"/>
              </a:spcBef>
              <a:buClr>
                <a:schemeClr val="folHlink"/>
              </a:buClr>
              <a:buChar char="–"/>
              <a:tabLst>
                <a:tab pos="1905000" algn="l"/>
              </a:tabLst>
              <a:defRPr sz="2800" b="1">
                <a:solidFill>
                  <a:schemeClr val="tx1"/>
                </a:solidFill>
                <a:latin typeface="Arial" panose="020B0604020202020204" pitchFamily="34" charset="0"/>
              </a:defRPr>
            </a:lvl2pPr>
            <a:lvl3pPr marL="1143000" indent="-228600">
              <a:spcBef>
                <a:spcPct val="20000"/>
              </a:spcBef>
              <a:buClr>
                <a:srgbClr val="97BAFF"/>
              </a:buClr>
              <a:buFont typeface="Times" panose="02020603050405020304" pitchFamily="18" charset="0"/>
              <a:buChar char="•"/>
              <a:tabLst>
                <a:tab pos="1905000" algn="l"/>
              </a:tabLst>
              <a:defRPr sz="2400" b="1">
                <a:solidFill>
                  <a:schemeClr val="tx1"/>
                </a:solidFill>
                <a:latin typeface="Arial" panose="020B0604020202020204" pitchFamily="34" charset="0"/>
              </a:defRPr>
            </a:lvl3pPr>
            <a:lvl4pPr marL="1600200" indent="-228600">
              <a:spcBef>
                <a:spcPct val="20000"/>
              </a:spcBef>
              <a:buChar char="–"/>
              <a:tabLst>
                <a:tab pos="1905000" algn="l"/>
              </a:tabLst>
              <a:defRPr sz="2000" b="1">
                <a:solidFill>
                  <a:schemeClr val="tx1"/>
                </a:solidFill>
                <a:latin typeface="Arial" panose="020B0604020202020204" pitchFamily="34" charset="0"/>
              </a:defRPr>
            </a:lvl4pPr>
            <a:lvl5pPr marL="2057400" indent="-228600">
              <a:spcBef>
                <a:spcPct val="20000"/>
              </a:spcBef>
              <a:buChar char="»"/>
              <a:tabLst>
                <a:tab pos="1905000" algn="l"/>
              </a:tabLst>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905000" algn="l"/>
              </a:tabLst>
              <a:defRPr sz="2000" b="1">
                <a:solidFill>
                  <a:schemeClr val="tx1"/>
                </a:solidFill>
                <a:latin typeface="Arial" panose="020B0604020202020204" pitchFamily="34" charset="0"/>
              </a:defRPr>
            </a:lvl9pPr>
          </a:lstStyle>
          <a:p>
            <a:pPr fontAlgn="base">
              <a:lnSpc>
                <a:spcPct val="80000"/>
              </a:lnSpc>
              <a:spcBef>
                <a:spcPct val="0"/>
              </a:spcBef>
              <a:spcAft>
                <a:spcPct val="0"/>
              </a:spcAft>
              <a:buClrTx/>
              <a:buSzTx/>
              <a:buNone/>
            </a:pPr>
            <a:r>
              <a:rPr lang="es-ES" altLang="es-ES" sz="2200">
                <a:solidFill>
                  <a:srgbClr val="AEAEAE"/>
                </a:solidFill>
              </a:rPr>
              <a:t>Varón 70 años disnea, edemas y palpitaciones</a:t>
            </a:r>
            <a:endParaRPr lang="es-ES_tradnl" altLang="es-ES" sz="2200">
              <a:solidFill>
                <a:srgbClr val="AEAEAE"/>
              </a:solidFill>
            </a:endParaRPr>
          </a:p>
        </p:txBody>
      </p:sp>
    </p:spTree>
    <p:extLst>
      <p:ext uri="{BB962C8B-B14F-4D97-AF65-F5344CB8AC3E}">
        <p14:creationId xmlns:p14="http://schemas.microsoft.com/office/powerpoint/2010/main" val="217541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3" name="Rectangle 3">
            <a:extLst>
              <a:ext uri="{FF2B5EF4-FFF2-40B4-BE49-F238E27FC236}">
                <a16:creationId xmlns:a16="http://schemas.microsoft.com/office/drawing/2014/main" id="{B6DAF324-313F-4430-9881-673D99C79526}"/>
              </a:ext>
            </a:extLst>
          </p:cNvPr>
          <p:cNvSpPr>
            <a:spLocks noGrp="1" noChangeArrowheads="1"/>
          </p:cNvSpPr>
          <p:nvPr>
            <p:ph type="body" idx="1"/>
          </p:nvPr>
        </p:nvSpPr>
        <p:spPr>
          <a:xfrm>
            <a:off x="1524000" y="2667000"/>
            <a:ext cx="9144000" cy="1600200"/>
          </a:xfrm>
          <a:noFill/>
          <a:ln/>
        </p:spPr>
        <p:txBody>
          <a:bodyPr/>
          <a:lstStyle/>
          <a:p>
            <a:pPr marL="0" indent="0" algn="ctr">
              <a:buNone/>
            </a:pPr>
            <a:r>
              <a:rPr lang="es-ES_tradnl" altLang="es-ES" sz="4400"/>
              <a:t>Varón con dolor torácico </a:t>
            </a:r>
            <a:br>
              <a:rPr lang="es-ES_tradnl" altLang="es-ES" sz="4400"/>
            </a:br>
            <a:r>
              <a:rPr lang="es-ES_tradnl" altLang="es-ES" sz="4400"/>
              <a:t>y debilidad generalizada</a:t>
            </a:r>
          </a:p>
        </p:txBody>
      </p:sp>
    </p:spTree>
    <p:extLst>
      <p:ext uri="{BB962C8B-B14F-4D97-AF65-F5344CB8AC3E}">
        <p14:creationId xmlns:p14="http://schemas.microsoft.com/office/powerpoint/2010/main" val="1509552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Text Box 2">
            <a:extLst>
              <a:ext uri="{FF2B5EF4-FFF2-40B4-BE49-F238E27FC236}">
                <a16:creationId xmlns:a16="http://schemas.microsoft.com/office/drawing/2014/main" id="{B1FB554D-3088-4DFB-A97D-B0257D43FDA0}"/>
              </a:ext>
            </a:extLst>
          </p:cNvPr>
          <p:cNvSpPr txBox="1">
            <a:spLocks noChangeArrowheads="1"/>
          </p:cNvSpPr>
          <p:nvPr/>
        </p:nvSpPr>
        <p:spPr bwMode="auto">
          <a:xfrm>
            <a:off x="2133601" y="1143000"/>
            <a:ext cx="81883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6850" indent="-196850">
              <a:defRPr sz="2400">
                <a:solidFill>
                  <a:schemeClr val="tx1"/>
                </a:solidFill>
                <a:latin typeface="Times New Roman" panose="02020603050405020304" pitchFamily="18" charset="0"/>
              </a:defRPr>
            </a:lvl1pPr>
            <a:lvl2pPr marL="663575" indent="-20637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20000"/>
              </a:spcBef>
              <a:spcAft>
                <a:spcPct val="0"/>
              </a:spcAft>
              <a:buSzPct val="100000"/>
            </a:pPr>
            <a:r>
              <a:rPr lang="es-ES_tradnl" altLang="es-ES" sz="2600" b="1" dirty="0">
                <a:solidFill>
                  <a:srgbClr val="97BAFF"/>
                </a:solidFill>
                <a:latin typeface="Arial" panose="020B0604020202020204" pitchFamily="34" charset="0"/>
              </a:rPr>
              <a:t>Historia clínica</a:t>
            </a:r>
            <a:endParaRPr lang="es-ES_tradnl" altLang="es-ES" sz="2200" b="1" dirty="0">
              <a:solidFill>
                <a:srgbClr val="E3BF1F"/>
              </a:solidFill>
              <a:latin typeface="Arial" panose="020B0604020202020204" pitchFamily="34" charset="0"/>
            </a:endParaRPr>
          </a:p>
          <a:p>
            <a:pPr lvl="1" eaLnBrk="0" fontAlgn="base" hangingPunct="0">
              <a:spcBef>
                <a:spcPct val="20000"/>
              </a:spcBef>
              <a:spcAft>
                <a:spcPct val="0"/>
              </a:spcAft>
              <a:buClr>
                <a:srgbClr val="E3BF1F"/>
              </a:buClr>
              <a:buSzPct val="100000"/>
              <a:buFont typeface="Wingdings" panose="05000000000000000000" pitchFamily="2" charset="2"/>
              <a:buChar char="§"/>
            </a:pPr>
            <a:r>
              <a:rPr lang="es-ES_tradnl" altLang="es-ES" sz="2000" b="1" dirty="0">
                <a:solidFill>
                  <a:schemeClr val="tx2"/>
                </a:solidFill>
                <a:latin typeface="Arial" panose="020B0604020202020204" pitchFamily="34" charset="0"/>
              </a:rPr>
              <a:t>Varón de 69 años que consulta por dolor torácico difuso y gran abatimiento general. Disnea de esfuerzo.</a:t>
            </a:r>
          </a:p>
          <a:p>
            <a:pPr lvl="1" eaLnBrk="0" fontAlgn="base" hangingPunct="0">
              <a:spcBef>
                <a:spcPct val="20000"/>
              </a:spcBef>
              <a:spcAft>
                <a:spcPct val="0"/>
              </a:spcAft>
              <a:buClr>
                <a:srgbClr val="E3BF1F"/>
              </a:buClr>
              <a:buSzPct val="100000"/>
              <a:buFont typeface="Wingdings" panose="05000000000000000000" pitchFamily="2" charset="2"/>
              <a:buChar char="§"/>
            </a:pPr>
            <a:r>
              <a:rPr lang="es-ES_tradnl" altLang="es-ES" sz="2000" b="1" dirty="0">
                <a:solidFill>
                  <a:schemeClr val="tx2"/>
                </a:solidFill>
                <a:latin typeface="Arial" panose="020B0604020202020204" pitchFamily="34" charset="0"/>
              </a:rPr>
              <a:t>AP: HTA de larga evolución (IECA). N</a:t>
            </a:r>
            <a:r>
              <a:rPr lang="es-ES" altLang="es-ES" sz="2000" b="1" dirty="0" err="1">
                <a:solidFill>
                  <a:schemeClr val="tx2"/>
                </a:solidFill>
                <a:latin typeface="Arial" panose="020B0604020202020204" pitchFamily="34" charset="0"/>
              </a:rPr>
              <a:t>eumonía</a:t>
            </a:r>
            <a:r>
              <a:rPr lang="es-ES" altLang="es-ES" sz="2000" b="1" dirty="0">
                <a:solidFill>
                  <a:schemeClr val="tx2"/>
                </a:solidFill>
                <a:latin typeface="Arial" panose="020B0604020202020204" pitchFamily="34" charset="0"/>
              </a:rPr>
              <a:t> hace 2 semanas tratada en domicilio.</a:t>
            </a:r>
          </a:p>
          <a:p>
            <a:pPr eaLnBrk="0" fontAlgn="base" hangingPunct="0">
              <a:spcBef>
                <a:spcPct val="100000"/>
              </a:spcBef>
              <a:spcAft>
                <a:spcPct val="0"/>
              </a:spcAft>
              <a:buSzPct val="100000"/>
            </a:pPr>
            <a:r>
              <a:rPr lang="es-ES_tradnl" altLang="es-ES" sz="2600" b="1" dirty="0">
                <a:solidFill>
                  <a:srgbClr val="97BAFF"/>
                </a:solidFill>
                <a:latin typeface="Arial" panose="020B0604020202020204" pitchFamily="34" charset="0"/>
              </a:rPr>
              <a:t>Exploración física</a:t>
            </a:r>
            <a:endParaRPr lang="es-ES_tradnl" altLang="es-ES" sz="2200" b="1" dirty="0">
              <a:solidFill>
                <a:srgbClr val="E3BF1F"/>
              </a:solidFill>
              <a:latin typeface="Arial" panose="020B0604020202020204" pitchFamily="34" charset="0"/>
            </a:endParaRPr>
          </a:p>
          <a:p>
            <a:pPr lvl="1" eaLnBrk="0" fontAlgn="base" hangingPunct="0">
              <a:spcBef>
                <a:spcPct val="20000"/>
              </a:spcBef>
              <a:spcAft>
                <a:spcPct val="0"/>
              </a:spcAft>
              <a:buClr>
                <a:srgbClr val="E3BF1F"/>
              </a:buClr>
              <a:buSzPct val="100000"/>
              <a:buFont typeface="Wingdings" panose="05000000000000000000" pitchFamily="2" charset="2"/>
              <a:buChar char="§"/>
            </a:pPr>
            <a:r>
              <a:rPr lang="es-ES_tradnl" altLang="es-ES" sz="2000" b="1" dirty="0">
                <a:solidFill>
                  <a:schemeClr val="tx2"/>
                </a:solidFill>
                <a:latin typeface="Arial" panose="020B0604020202020204" pitchFamily="34" charset="0"/>
              </a:rPr>
              <a:t>TA </a:t>
            </a:r>
            <a:r>
              <a:rPr lang="sv-SE" altLang="es-ES" sz="2000" b="1" dirty="0">
                <a:solidFill>
                  <a:schemeClr val="tx2"/>
                </a:solidFill>
                <a:latin typeface="Arial" panose="020B0604020202020204" pitchFamily="34" charset="0"/>
              </a:rPr>
              <a:t>145/88 mmHg. </a:t>
            </a:r>
          </a:p>
          <a:p>
            <a:pPr lvl="1" eaLnBrk="0" fontAlgn="base" hangingPunct="0">
              <a:spcBef>
                <a:spcPct val="20000"/>
              </a:spcBef>
              <a:spcAft>
                <a:spcPct val="0"/>
              </a:spcAft>
              <a:buClr>
                <a:srgbClr val="E3BF1F"/>
              </a:buClr>
              <a:buSzPct val="100000"/>
              <a:buFont typeface="Wingdings" panose="05000000000000000000" pitchFamily="2" charset="2"/>
              <a:buChar char="§"/>
            </a:pPr>
            <a:r>
              <a:rPr lang="sv-SE" altLang="es-ES" sz="2000" b="1" dirty="0">
                <a:solidFill>
                  <a:schemeClr val="tx2"/>
                </a:solidFill>
                <a:latin typeface="Arial" panose="020B0604020202020204" pitchFamily="34" charset="0"/>
              </a:rPr>
              <a:t>AC: 126 lpm arrítmicos. AP roncus dispersos.</a:t>
            </a:r>
          </a:p>
          <a:p>
            <a:pPr lvl="1" eaLnBrk="0" fontAlgn="base" hangingPunct="0">
              <a:spcBef>
                <a:spcPct val="20000"/>
              </a:spcBef>
              <a:spcAft>
                <a:spcPct val="0"/>
              </a:spcAft>
              <a:buClr>
                <a:srgbClr val="E3BF1F"/>
              </a:buClr>
              <a:buSzPct val="100000"/>
              <a:buFont typeface="Wingdings" panose="05000000000000000000" pitchFamily="2" charset="2"/>
              <a:buChar char="§"/>
            </a:pPr>
            <a:r>
              <a:rPr lang="sv-SE" altLang="es-ES" sz="2000" b="1" dirty="0">
                <a:solidFill>
                  <a:schemeClr val="tx2"/>
                </a:solidFill>
                <a:latin typeface="Arial" panose="020B0604020202020204" pitchFamily="34" charset="0"/>
              </a:rPr>
              <a:t>Mínimos edemas MMII.  Tª 37,8º.</a:t>
            </a:r>
            <a:endParaRPr lang="pt-BR" altLang="es-ES" sz="2000" b="1" dirty="0">
              <a:solidFill>
                <a:schemeClr val="tx2"/>
              </a:solidFill>
              <a:latin typeface="Arial" panose="020B0604020202020204" pitchFamily="34" charset="0"/>
            </a:endParaRPr>
          </a:p>
          <a:p>
            <a:pPr eaLnBrk="0" fontAlgn="base" hangingPunct="0">
              <a:spcBef>
                <a:spcPct val="100000"/>
              </a:spcBef>
              <a:spcAft>
                <a:spcPct val="0"/>
              </a:spcAft>
              <a:buSzPct val="100000"/>
            </a:pPr>
            <a:r>
              <a:rPr lang="es-ES_tradnl" altLang="es-ES" sz="2600" b="1" dirty="0">
                <a:solidFill>
                  <a:srgbClr val="97BAFF"/>
                </a:solidFill>
                <a:latin typeface="Arial" panose="020B0604020202020204" pitchFamily="34" charset="0"/>
              </a:rPr>
              <a:t>Otras exploraciones complementarias</a:t>
            </a:r>
            <a:endParaRPr lang="es-ES_tradnl" altLang="es-ES" sz="2200" b="1" dirty="0">
              <a:solidFill>
                <a:srgbClr val="E3BF1F"/>
              </a:solidFill>
              <a:latin typeface="Arial" panose="020B0604020202020204" pitchFamily="34" charset="0"/>
            </a:endParaRPr>
          </a:p>
          <a:p>
            <a:pPr lvl="1" eaLnBrk="0" fontAlgn="base" hangingPunct="0">
              <a:spcBef>
                <a:spcPct val="20000"/>
              </a:spcBef>
              <a:spcAft>
                <a:spcPct val="0"/>
              </a:spcAft>
              <a:buClr>
                <a:srgbClr val="E3BF1F"/>
              </a:buClr>
              <a:buSzPct val="100000"/>
              <a:buFont typeface="Wingdings" panose="05000000000000000000" pitchFamily="2" charset="2"/>
              <a:buChar char="§"/>
            </a:pPr>
            <a:r>
              <a:rPr lang="es-ES_tradnl" altLang="es-ES" sz="2000" b="1" dirty="0" err="1">
                <a:solidFill>
                  <a:schemeClr val="tx2"/>
                </a:solidFill>
                <a:latin typeface="Arial" panose="020B0604020202020204" pitchFamily="34" charset="0"/>
              </a:rPr>
              <a:t>Rx</a:t>
            </a:r>
            <a:r>
              <a:rPr lang="es-ES_tradnl" altLang="es-ES" sz="2000" b="1" dirty="0">
                <a:solidFill>
                  <a:schemeClr val="tx2"/>
                </a:solidFill>
                <a:latin typeface="Arial" panose="020B0604020202020204" pitchFamily="34" charset="0"/>
              </a:rPr>
              <a:t> tórax: Sin evidencia de condensación, ni otras alteraciones valorables. Silueta cardiaca normal.</a:t>
            </a:r>
          </a:p>
        </p:txBody>
      </p:sp>
      <p:sp>
        <p:nvSpPr>
          <p:cNvPr id="548867" name="Rectangle 3">
            <a:extLst>
              <a:ext uri="{FF2B5EF4-FFF2-40B4-BE49-F238E27FC236}">
                <a16:creationId xmlns:a16="http://schemas.microsoft.com/office/drawing/2014/main" id="{135C45FF-6740-4446-9A3A-4B70A5EE1E17}"/>
              </a:ext>
            </a:extLst>
          </p:cNvPr>
          <p:cNvSpPr>
            <a:spLocks noGrp="1" noChangeArrowheads="1"/>
          </p:cNvSpPr>
          <p:nvPr>
            <p:ph type="title"/>
          </p:nvPr>
        </p:nvSpPr>
        <p:spPr>
          <a:xfrm>
            <a:off x="1963738" y="147638"/>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200" dirty="0">
                <a:solidFill>
                  <a:schemeClr val="bg2"/>
                </a:solidFill>
              </a:rPr>
              <a:t>Varón con dolor torácico y debilidad generalizada</a:t>
            </a:r>
            <a:endParaRPr lang="es-ES_tradnl" altLang="es-ES" sz="6000" dirty="0"/>
          </a:p>
        </p:txBody>
      </p:sp>
    </p:spTree>
    <p:extLst>
      <p:ext uri="{BB962C8B-B14F-4D97-AF65-F5344CB8AC3E}">
        <p14:creationId xmlns:p14="http://schemas.microsoft.com/office/powerpoint/2010/main" val="2010240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9A909D27-8C69-49F9-AF22-C5462D67840D}"/>
              </a:ext>
            </a:extLst>
          </p:cNvPr>
          <p:cNvSpPr>
            <a:spLocks noGrp="1" noChangeArrowheads="1"/>
          </p:cNvSpPr>
          <p:nvPr>
            <p:ph type="title"/>
          </p:nvPr>
        </p:nvSpPr>
        <p:spPr>
          <a:xfrm>
            <a:off x="7610476" y="6438900"/>
            <a:ext cx="2981325" cy="304800"/>
          </a:xfrm>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Lst>
        </p:spPr>
        <p:txBody>
          <a:bodyPr wrap="none">
            <a:spAutoFit/>
          </a:bodyPr>
          <a:lstStyle/>
          <a:p>
            <a:pPr defTabSz="762000"/>
            <a:r>
              <a:rPr lang="es-ES_tradnl" altLang="es-ES" sz="1400">
                <a:solidFill>
                  <a:schemeClr val="tx1"/>
                </a:solidFill>
              </a:rPr>
              <a:t>ECG del caso 15, pg 125 Allo P23</a:t>
            </a:r>
          </a:p>
        </p:txBody>
      </p:sp>
      <p:pic>
        <p:nvPicPr>
          <p:cNvPr id="550916" name="Picture 4" descr="Caso 31 mod3 mppt.jpg                                          00003372N2                             C16D207E:">
            <a:extLst>
              <a:ext uri="{FF2B5EF4-FFF2-40B4-BE49-F238E27FC236}">
                <a16:creationId xmlns:a16="http://schemas.microsoft.com/office/drawing/2014/main" id="{9A2BBA31-3D74-4D83-A2E5-C34EE0B3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89" y="1284514"/>
            <a:ext cx="11241140" cy="5025801"/>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50918" name="Rectangle 6">
            <a:extLst>
              <a:ext uri="{FF2B5EF4-FFF2-40B4-BE49-F238E27FC236}">
                <a16:creationId xmlns:a16="http://schemas.microsoft.com/office/drawing/2014/main" id="{1FFDEF72-8F73-4B16-99CB-5C7D2AE1D57A}"/>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Varón con dolor torácico y debilidad generalizada</a:t>
            </a:r>
            <a:endParaRPr lang="es-ES_tradnl" altLang="es-ES" sz="6000" dirty="0">
              <a:solidFill>
                <a:srgbClr val="011570"/>
              </a:solidFill>
            </a:endParaRPr>
          </a:p>
        </p:txBody>
      </p:sp>
    </p:spTree>
    <p:extLst>
      <p:ext uri="{BB962C8B-B14F-4D97-AF65-F5344CB8AC3E}">
        <p14:creationId xmlns:p14="http://schemas.microsoft.com/office/powerpoint/2010/main" val="32754418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369332"/>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¿Nos orienta este ECG hacia alguna patología en particular?</a:t>
            </a:r>
          </a:p>
        </p:txBody>
      </p:sp>
    </p:spTree>
    <p:extLst>
      <p:ext uri="{BB962C8B-B14F-4D97-AF65-F5344CB8AC3E}">
        <p14:creationId xmlns:p14="http://schemas.microsoft.com/office/powerpoint/2010/main" val="4207160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 Box 2">
            <a:extLst>
              <a:ext uri="{FF2B5EF4-FFF2-40B4-BE49-F238E27FC236}">
                <a16:creationId xmlns:a16="http://schemas.microsoft.com/office/drawing/2014/main" id="{DAB04136-9284-4727-A51C-12A9239E3733}"/>
              </a:ext>
            </a:extLst>
          </p:cNvPr>
          <p:cNvSpPr txBox="1">
            <a:spLocks noChangeArrowheads="1"/>
          </p:cNvSpPr>
          <p:nvPr/>
        </p:nvSpPr>
        <p:spPr bwMode="auto">
          <a:xfrm>
            <a:off x="2227263" y="1501775"/>
            <a:ext cx="8096250" cy="212365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indent="-193675">
              <a:defRPr sz="2400">
                <a:solidFill>
                  <a:schemeClr val="tx1"/>
                </a:solidFill>
                <a:latin typeface="Times New Roman" panose="02020603050405020304" pitchFamily="18" charset="0"/>
              </a:defRPr>
            </a:lvl1pPr>
            <a:lvl2pPr marL="577850" indent="-193675">
              <a:defRPr sz="2400">
                <a:solidFill>
                  <a:schemeClr val="tx1"/>
                </a:solidFill>
                <a:latin typeface="Times New Roman" panose="02020603050405020304" pitchFamily="18" charset="0"/>
              </a:defRPr>
            </a:lvl2pPr>
            <a:lvl3pPr marL="76835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10000"/>
              </a:lnSpc>
              <a:spcBef>
                <a:spcPct val="0"/>
              </a:spcBef>
              <a:spcAft>
                <a:spcPct val="0"/>
              </a:spcAft>
              <a:buClr>
                <a:srgbClr val="E3BF1F"/>
              </a:buClr>
              <a:buFont typeface="Wingdings" panose="05000000000000000000" pitchFamily="2" charset="2"/>
              <a:buChar char="§"/>
            </a:pPr>
            <a:r>
              <a:rPr lang="es-ES_tradnl" altLang="es-ES" sz="2000" b="1" dirty="0">
                <a:solidFill>
                  <a:schemeClr val="tx2"/>
                </a:solidFill>
                <a:latin typeface="Arial" panose="020B0604020202020204" pitchFamily="34" charset="0"/>
              </a:rPr>
              <a:t>Dímero D = 947 UI.  PO</a:t>
            </a:r>
            <a:r>
              <a:rPr lang="es-ES_tradnl" altLang="es-ES" sz="2000" b="1" baseline="-25000" dirty="0">
                <a:solidFill>
                  <a:schemeClr val="tx2"/>
                </a:solidFill>
                <a:latin typeface="Arial" panose="020B0604020202020204" pitchFamily="34" charset="0"/>
              </a:rPr>
              <a:t>2</a:t>
            </a:r>
            <a:r>
              <a:rPr lang="es-ES_tradnl" altLang="es-ES" sz="2000" b="1" dirty="0">
                <a:solidFill>
                  <a:schemeClr val="tx2"/>
                </a:solidFill>
                <a:latin typeface="Arial" panose="020B0604020202020204" pitchFamily="34" charset="0"/>
              </a:rPr>
              <a:t> 56 </a:t>
            </a:r>
            <a:r>
              <a:rPr lang="es-ES_tradnl" altLang="es-ES" sz="2000" b="1" dirty="0" err="1">
                <a:solidFill>
                  <a:schemeClr val="tx2"/>
                </a:solidFill>
                <a:latin typeface="Arial" panose="020B0604020202020204" pitchFamily="34" charset="0"/>
              </a:rPr>
              <a:t>mmHg</a:t>
            </a:r>
            <a:r>
              <a:rPr lang="es-ES_tradnl" altLang="es-ES" sz="2000" b="1" dirty="0">
                <a:solidFill>
                  <a:schemeClr val="tx2"/>
                </a:solidFill>
                <a:latin typeface="Arial" panose="020B0604020202020204" pitchFamily="34" charset="0"/>
              </a:rPr>
              <a:t>.</a:t>
            </a:r>
          </a:p>
          <a:p>
            <a:pPr eaLnBrk="0" fontAlgn="base" hangingPunct="0">
              <a:lnSpc>
                <a:spcPct val="110000"/>
              </a:lnSpc>
              <a:spcBef>
                <a:spcPct val="0"/>
              </a:spcBef>
              <a:spcAft>
                <a:spcPct val="0"/>
              </a:spcAft>
              <a:buClr>
                <a:srgbClr val="E3BF1F"/>
              </a:buClr>
              <a:buFont typeface="Wingdings" panose="05000000000000000000" pitchFamily="2" charset="2"/>
              <a:buChar char="§"/>
            </a:pPr>
            <a:r>
              <a:rPr lang="es-ES_tradnl" altLang="es-ES" sz="2000" b="1" dirty="0">
                <a:solidFill>
                  <a:schemeClr val="tx2"/>
                </a:solidFill>
                <a:latin typeface="Arial" panose="020B0604020202020204" pitchFamily="34" charset="0"/>
              </a:rPr>
              <a:t>Datos confirmatorios de TEP (TAC helicoidal) </a:t>
            </a:r>
            <a:r>
              <a:rPr lang="es-ES_tradnl" altLang="es-ES" sz="2000" b="1" dirty="0" err="1">
                <a:solidFill>
                  <a:schemeClr val="tx2"/>
                </a:solidFill>
                <a:latin typeface="Arial" panose="020B0604020202020204" pitchFamily="34" charset="0"/>
              </a:rPr>
              <a:t>submasivo</a:t>
            </a:r>
            <a:r>
              <a:rPr lang="es-ES_tradnl" altLang="es-ES" sz="2000" b="1" dirty="0">
                <a:solidFill>
                  <a:schemeClr val="tx2"/>
                </a:solidFill>
                <a:latin typeface="Arial" panose="020B0604020202020204" pitchFamily="34" charset="0"/>
              </a:rPr>
              <a:t>.</a:t>
            </a:r>
          </a:p>
          <a:p>
            <a:pPr eaLnBrk="0" fontAlgn="base" hangingPunct="0">
              <a:lnSpc>
                <a:spcPct val="110000"/>
              </a:lnSpc>
              <a:spcBef>
                <a:spcPct val="0"/>
              </a:spcBef>
              <a:spcAft>
                <a:spcPct val="0"/>
              </a:spcAft>
              <a:buClr>
                <a:srgbClr val="E3BF1F"/>
              </a:buClr>
              <a:buFont typeface="Wingdings" panose="05000000000000000000" pitchFamily="2" charset="2"/>
              <a:buChar char="§"/>
            </a:pPr>
            <a:r>
              <a:rPr lang="es-ES_tradnl" altLang="es-ES" sz="2000" b="1" dirty="0" err="1">
                <a:solidFill>
                  <a:schemeClr val="tx2"/>
                </a:solidFill>
                <a:latin typeface="Arial" panose="020B0604020202020204" pitchFamily="34" charset="0"/>
              </a:rPr>
              <a:t>Ecocardio</a:t>
            </a:r>
            <a:r>
              <a:rPr lang="es-ES_tradnl" altLang="es-ES" sz="2000" b="1" dirty="0">
                <a:solidFill>
                  <a:schemeClr val="tx2"/>
                </a:solidFill>
                <a:latin typeface="Arial" panose="020B0604020202020204" pitchFamily="34" charset="0"/>
              </a:rPr>
              <a:t>: confirmó sobrecarga de cavidades derechas e HPT pulmonar.</a:t>
            </a:r>
          </a:p>
          <a:p>
            <a:pPr eaLnBrk="0" fontAlgn="base" hangingPunct="0">
              <a:lnSpc>
                <a:spcPct val="110000"/>
              </a:lnSpc>
              <a:spcBef>
                <a:spcPct val="0"/>
              </a:spcBef>
              <a:spcAft>
                <a:spcPct val="0"/>
              </a:spcAft>
              <a:buClr>
                <a:srgbClr val="E3BF1F"/>
              </a:buClr>
              <a:buFont typeface="Wingdings" panose="05000000000000000000" pitchFamily="2" charset="2"/>
              <a:buChar char="§"/>
            </a:pPr>
            <a:r>
              <a:rPr lang="es-ES_tradnl" altLang="es-ES" sz="2000" b="1" dirty="0">
                <a:solidFill>
                  <a:schemeClr val="tx2"/>
                </a:solidFill>
                <a:latin typeface="Arial" panose="020B0604020202020204" pitchFamily="34" charset="0"/>
              </a:rPr>
              <a:t>Tratado con anticoagulantes (HBPM), O</a:t>
            </a:r>
            <a:r>
              <a:rPr lang="es-ES_tradnl" altLang="es-ES" sz="2000" b="1" baseline="-25000" dirty="0">
                <a:solidFill>
                  <a:schemeClr val="tx2"/>
                </a:solidFill>
                <a:latin typeface="Arial" panose="020B0604020202020204" pitchFamily="34" charset="0"/>
              </a:rPr>
              <a:t>2</a:t>
            </a:r>
            <a:r>
              <a:rPr lang="es-ES_tradnl" altLang="es-ES" sz="2000" b="1" dirty="0">
                <a:solidFill>
                  <a:schemeClr val="tx2"/>
                </a:solidFill>
                <a:latin typeface="Arial" panose="020B0604020202020204" pitchFamily="34" charset="0"/>
              </a:rPr>
              <a:t>, analgésicos y digital (control frecuencia).</a:t>
            </a:r>
            <a:endParaRPr lang="es-ES" altLang="es-ES" sz="2000" b="1" dirty="0">
              <a:solidFill>
                <a:schemeClr val="tx2"/>
              </a:solidFill>
              <a:latin typeface="Arial" panose="020B0604020202020204" pitchFamily="34" charset="0"/>
            </a:endParaRPr>
          </a:p>
        </p:txBody>
      </p:sp>
      <p:grpSp>
        <p:nvGrpSpPr>
          <p:cNvPr id="552963" name="Group 3">
            <a:extLst>
              <a:ext uri="{FF2B5EF4-FFF2-40B4-BE49-F238E27FC236}">
                <a16:creationId xmlns:a16="http://schemas.microsoft.com/office/drawing/2014/main" id="{BB0B2C06-73A0-4AE4-A2E7-C4CABD600590}"/>
              </a:ext>
            </a:extLst>
          </p:cNvPr>
          <p:cNvGrpSpPr>
            <a:grpSpLocks/>
          </p:cNvGrpSpPr>
          <p:nvPr/>
        </p:nvGrpSpPr>
        <p:grpSpPr bwMode="auto">
          <a:xfrm>
            <a:off x="2362201" y="3986214"/>
            <a:ext cx="3990975" cy="2289175"/>
            <a:chOff x="1268" y="964"/>
            <a:chExt cx="3267" cy="3203"/>
          </a:xfrm>
        </p:grpSpPr>
        <p:pic>
          <p:nvPicPr>
            <p:cNvPr id="552964" name="Picture 4">
              <a:extLst>
                <a:ext uri="{FF2B5EF4-FFF2-40B4-BE49-F238E27FC236}">
                  <a16:creationId xmlns:a16="http://schemas.microsoft.com/office/drawing/2014/main" id="{FE72F7D8-F6EF-4066-A277-145A8F6E0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 y="964"/>
              <a:ext cx="3267" cy="320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65" name="AutoShape 5">
              <a:extLst>
                <a:ext uri="{FF2B5EF4-FFF2-40B4-BE49-F238E27FC236}">
                  <a16:creationId xmlns:a16="http://schemas.microsoft.com/office/drawing/2014/main" id="{253A9F66-ED8B-47D6-9992-3865726EBE49}"/>
                </a:ext>
              </a:extLst>
            </p:cNvPr>
            <p:cNvSpPr>
              <a:spLocks noChangeArrowheads="1"/>
            </p:cNvSpPr>
            <p:nvPr/>
          </p:nvSpPr>
          <p:spPr bwMode="auto">
            <a:xfrm rot="-7161697">
              <a:off x="1515" y="2600"/>
              <a:ext cx="270" cy="302"/>
            </a:xfrm>
            <a:prstGeom prst="downArrow">
              <a:avLst>
                <a:gd name="adj1" fmla="val 50000"/>
                <a:gd name="adj2" fmla="val 27963"/>
              </a:avLst>
            </a:prstGeom>
            <a:solidFill>
              <a:srgbClr val="FF0000"/>
            </a:solidFill>
            <a:ln w="38100">
              <a:solidFill>
                <a:schemeClr val="accent2"/>
              </a:solidFill>
              <a:miter lim="800000"/>
              <a:headEnd/>
              <a:tailEnd/>
            </a:ln>
            <a:effectLst>
              <a:prstShdw prst="shdw18" dist="17961" dir="13500000">
                <a:schemeClr val="accent2">
                  <a:gamma/>
                  <a:shade val="60000"/>
                  <a:invGamma/>
                </a:schemeClr>
              </a:prstShdw>
            </a:effec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pic>
        <p:nvPicPr>
          <p:cNvPr id="552966" name="Picture 6">
            <a:extLst>
              <a:ext uri="{FF2B5EF4-FFF2-40B4-BE49-F238E27FC236}">
                <a16:creationId xmlns:a16="http://schemas.microsoft.com/office/drawing/2014/main" id="{234B1503-D68D-4E6C-82B4-C1D9DDAD02C7}"/>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705601" y="3986213"/>
            <a:ext cx="3446463" cy="2290762"/>
          </a:xfr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67" name="Rectangle 7">
            <a:extLst>
              <a:ext uri="{FF2B5EF4-FFF2-40B4-BE49-F238E27FC236}">
                <a16:creationId xmlns:a16="http://schemas.microsoft.com/office/drawing/2014/main" id="{2369E603-8AF4-46F8-A03F-BAC12DA6A371}"/>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Varón con dolor torácico y debilidad generalizada</a:t>
            </a:r>
            <a:endParaRPr lang="es-ES_tradnl" altLang="es-ES" sz="6000" dirty="0">
              <a:solidFill>
                <a:srgbClr val="011570"/>
              </a:solidFill>
            </a:endParaRPr>
          </a:p>
        </p:txBody>
      </p:sp>
    </p:spTree>
    <p:extLst>
      <p:ext uri="{BB962C8B-B14F-4D97-AF65-F5344CB8AC3E}">
        <p14:creationId xmlns:p14="http://schemas.microsoft.com/office/powerpoint/2010/main" val="2251874143"/>
      </p:ext>
    </p:extLst>
  </p:cSld>
  <p:clrMapOvr>
    <a:masterClrMapping/>
  </p:clrMapOvr>
  <p:transition spd="med">
    <p:strips dir="l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94" name="Rectangle 1046">
            <a:extLst>
              <a:ext uri="{FF2B5EF4-FFF2-40B4-BE49-F238E27FC236}">
                <a16:creationId xmlns:a16="http://schemas.microsoft.com/office/drawing/2014/main" id="{3A1F65AE-74CF-475F-9AEE-C5A2B2FCEED8}"/>
              </a:ext>
            </a:extLst>
          </p:cNvPr>
          <p:cNvSpPr>
            <a:spLocks noChangeArrowheads="1"/>
          </p:cNvSpPr>
          <p:nvPr/>
        </p:nvSpPr>
        <p:spPr bwMode="auto">
          <a:xfrm>
            <a:off x="6535738" y="4098925"/>
            <a:ext cx="3200400" cy="1462088"/>
          </a:xfrm>
          <a:prstGeom prst="rect">
            <a:avLst/>
          </a:prstGeom>
          <a:gradFill rotWithShape="0">
            <a:gsLst>
              <a:gs pos="0">
                <a:srgbClr val="00CC66"/>
              </a:gs>
              <a:gs pos="100000">
                <a:srgbClr val="00CC66">
                  <a:gamma/>
                  <a:tint val="35294"/>
                  <a:invGamma/>
                </a:srgbClr>
              </a:gs>
            </a:gsLst>
            <a:lin ang="5400000" scaled="1"/>
          </a:gra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93" name="Rectangle 1045">
            <a:extLst>
              <a:ext uri="{FF2B5EF4-FFF2-40B4-BE49-F238E27FC236}">
                <a16:creationId xmlns:a16="http://schemas.microsoft.com/office/drawing/2014/main" id="{FF0E04B9-57D5-40EE-9F67-FACA24D3F879}"/>
              </a:ext>
            </a:extLst>
          </p:cNvPr>
          <p:cNvSpPr>
            <a:spLocks noChangeArrowheads="1"/>
          </p:cNvSpPr>
          <p:nvPr/>
        </p:nvSpPr>
        <p:spPr bwMode="auto">
          <a:xfrm>
            <a:off x="2497138" y="4083050"/>
            <a:ext cx="3048000" cy="1462088"/>
          </a:xfrm>
          <a:prstGeom prst="rect">
            <a:avLst/>
          </a:prstGeom>
          <a:gradFill rotWithShape="0">
            <a:gsLst>
              <a:gs pos="0">
                <a:srgbClr val="00CC66"/>
              </a:gs>
              <a:gs pos="100000">
                <a:srgbClr val="00CC66">
                  <a:gamma/>
                  <a:tint val="35294"/>
                  <a:invGamma/>
                </a:srgbClr>
              </a:gs>
            </a:gsLst>
            <a:lin ang="5400000" scaled="1"/>
          </a:gra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89" name="Rectangle 1041">
            <a:extLst>
              <a:ext uri="{FF2B5EF4-FFF2-40B4-BE49-F238E27FC236}">
                <a16:creationId xmlns:a16="http://schemas.microsoft.com/office/drawing/2014/main" id="{B606EE3C-B99B-4185-B6EA-96DC17C6D493}"/>
              </a:ext>
            </a:extLst>
          </p:cNvPr>
          <p:cNvSpPr>
            <a:spLocks noChangeArrowheads="1"/>
          </p:cNvSpPr>
          <p:nvPr/>
        </p:nvSpPr>
        <p:spPr bwMode="auto">
          <a:xfrm>
            <a:off x="6627813" y="1812925"/>
            <a:ext cx="3048000" cy="1462088"/>
          </a:xfrm>
          <a:prstGeom prst="rect">
            <a:avLst/>
          </a:prstGeom>
          <a:gradFill rotWithShape="0">
            <a:gsLst>
              <a:gs pos="0">
                <a:srgbClr val="00CC66"/>
              </a:gs>
              <a:gs pos="100000">
                <a:srgbClr val="00CC66">
                  <a:gamma/>
                  <a:tint val="35294"/>
                  <a:invGamma/>
                </a:srgbClr>
              </a:gs>
            </a:gsLst>
            <a:lin ang="5400000" scaled="1"/>
          </a:gra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88" name="Rectangle 1040">
            <a:extLst>
              <a:ext uri="{FF2B5EF4-FFF2-40B4-BE49-F238E27FC236}">
                <a16:creationId xmlns:a16="http://schemas.microsoft.com/office/drawing/2014/main" id="{4C8F9D75-2862-457F-A984-703DCCD8D3BA}"/>
              </a:ext>
            </a:extLst>
          </p:cNvPr>
          <p:cNvSpPr>
            <a:spLocks noChangeArrowheads="1"/>
          </p:cNvSpPr>
          <p:nvPr/>
        </p:nvSpPr>
        <p:spPr bwMode="auto">
          <a:xfrm>
            <a:off x="2468563" y="2589213"/>
            <a:ext cx="3048000" cy="715962"/>
          </a:xfrm>
          <a:prstGeom prst="rect">
            <a:avLst/>
          </a:prstGeom>
          <a:gradFill rotWithShape="0">
            <a:gsLst>
              <a:gs pos="0">
                <a:srgbClr val="FF9900"/>
              </a:gs>
              <a:gs pos="100000">
                <a:srgbClr val="FF9900">
                  <a:gamma/>
                  <a:tint val="58039"/>
                  <a:invGamma/>
                </a:srgbClr>
              </a:gs>
            </a:gsLst>
            <a:lin ang="5400000" scaled="1"/>
          </a:gradFill>
          <a:ln w="9525">
            <a:solidFill>
              <a:srgbClr val="F78B0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87" name="Rectangle 1039">
            <a:extLst>
              <a:ext uri="{FF2B5EF4-FFF2-40B4-BE49-F238E27FC236}">
                <a16:creationId xmlns:a16="http://schemas.microsoft.com/office/drawing/2014/main" id="{511373DF-40F5-4466-82E1-A1EF7B81E938}"/>
              </a:ext>
            </a:extLst>
          </p:cNvPr>
          <p:cNvSpPr>
            <a:spLocks noChangeArrowheads="1"/>
          </p:cNvSpPr>
          <p:nvPr/>
        </p:nvSpPr>
        <p:spPr bwMode="auto">
          <a:xfrm>
            <a:off x="2468563" y="1736725"/>
            <a:ext cx="3048000" cy="838200"/>
          </a:xfrm>
          <a:prstGeom prst="rect">
            <a:avLst/>
          </a:prstGeom>
          <a:gradFill rotWithShape="0">
            <a:gsLst>
              <a:gs pos="0">
                <a:srgbClr val="FF0000"/>
              </a:gs>
              <a:gs pos="100000">
                <a:srgbClr val="FF0000">
                  <a:gamma/>
                  <a:tint val="22745"/>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74" name="Rectangle 1026">
            <a:extLst>
              <a:ext uri="{FF2B5EF4-FFF2-40B4-BE49-F238E27FC236}">
                <a16:creationId xmlns:a16="http://schemas.microsoft.com/office/drawing/2014/main" id="{10C3578F-35B7-4EE3-9C30-5430C3AD0FAF}"/>
              </a:ext>
            </a:extLst>
          </p:cNvPr>
          <p:cNvSpPr>
            <a:spLocks noChangeArrowheads="1"/>
          </p:cNvSpPr>
          <p:nvPr/>
        </p:nvSpPr>
        <p:spPr bwMode="auto">
          <a:xfrm>
            <a:off x="2081213" y="558007"/>
            <a:ext cx="8661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latin typeface="Arial" panose="020B0604020202020204" pitchFamily="34" charset="0"/>
              </a:defRPr>
            </a:lvl1pPr>
            <a:lvl2pPr>
              <a:defRPr sz="4400" b="1">
                <a:solidFill>
                  <a:schemeClr val="tx2"/>
                </a:solidFill>
                <a:latin typeface="Arial" panose="020B0604020202020204" pitchFamily="34" charset="0"/>
              </a:defRPr>
            </a:lvl2pPr>
            <a:lvl3pPr>
              <a:defRPr sz="4400" b="1">
                <a:solidFill>
                  <a:schemeClr val="tx2"/>
                </a:solidFill>
                <a:latin typeface="Arial" panose="020B0604020202020204" pitchFamily="34" charset="0"/>
              </a:defRPr>
            </a:lvl3pPr>
            <a:lvl4pPr>
              <a:defRPr sz="4400" b="1">
                <a:solidFill>
                  <a:schemeClr val="tx2"/>
                </a:solidFill>
                <a:latin typeface="Arial" panose="020B0604020202020204" pitchFamily="34" charset="0"/>
              </a:defRPr>
            </a:lvl4pPr>
            <a:lvl5pPr>
              <a:defRPr sz="4400" b="1">
                <a:solidFill>
                  <a:schemeClr val="tx2"/>
                </a:solidFill>
                <a:latin typeface="Arial" panose="020B0604020202020204" pitchFamily="34" charset="0"/>
              </a:defRPr>
            </a:lvl5pPr>
            <a:lvl6pPr marL="457200" fontAlgn="base">
              <a:spcBef>
                <a:spcPct val="0"/>
              </a:spcBef>
              <a:spcAft>
                <a:spcPct val="0"/>
              </a:spcAft>
              <a:defRPr sz="4400" b="1">
                <a:solidFill>
                  <a:schemeClr val="tx2"/>
                </a:solidFill>
                <a:latin typeface="Arial" panose="020B0604020202020204" pitchFamily="34" charset="0"/>
              </a:defRPr>
            </a:lvl6pPr>
            <a:lvl7pPr marL="914400" fontAlgn="base">
              <a:spcBef>
                <a:spcPct val="0"/>
              </a:spcBef>
              <a:spcAft>
                <a:spcPct val="0"/>
              </a:spcAft>
              <a:defRPr sz="4400" b="1">
                <a:solidFill>
                  <a:schemeClr val="tx2"/>
                </a:solidFill>
                <a:latin typeface="Arial" panose="020B0604020202020204" pitchFamily="34" charset="0"/>
              </a:defRPr>
            </a:lvl7pPr>
            <a:lvl8pPr marL="1371600" fontAlgn="base">
              <a:spcBef>
                <a:spcPct val="0"/>
              </a:spcBef>
              <a:spcAft>
                <a:spcPct val="0"/>
              </a:spcAft>
              <a:defRPr sz="4400" b="1">
                <a:solidFill>
                  <a:schemeClr val="tx2"/>
                </a:solidFill>
                <a:latin typeface="Arial" panose="020B0604020202020204" pitchFamily="34" charset="0"/>
              </a:defRPr>
            </a:lvl8pPr>
            <a:lvl9pPr marL="1828800" fontAlgn="base">
              <a:spcBef>
                <a:spcPct val="0"/>
              </a:spcBef>
              <a:spcAft>
                <a:spcPct val="0"/>
              </a:spcAft>
              <a:defRPr sz="4400" b="1">
                <a:solidFill>
                  <a:schemeClr val="tx2"/>
                </a:solidFill>
                <a:latin typeface="Arial" panose="020B0604020202020204" pitchFamily="34" charset="0"/>
              </a:defRPr>
            </a:lvl9pPr>
          </a:lstStyle>
          <a:p>
            <a:pPr fontAlgn="base">
              <a:spcBef>
                <a:spcPct val="0"/>
              </a:spcBef>
              <a:spcAft>
                <a:spcPct val="0"/>
              </a:spcAft>
            </a:pPr>
            <a:r>
              <a:rPr lang="es-ES_tradnl" altLang="es-ES" sz="3600" dirty="0">
                <a:solidFill>
                  <a:srgbClr val="011570"/>
                </a:solidFill>
              </a:rPr>
              <a:t>Dolor torácico. Diagnóstico diferencial</a:t>
            </a:r>
            <a:endParaRPr lang="es-ES" altLang="es-ES" sz="1800" dirty="0">
              <a:solidFill>
                <a:srgbClr val="011570"/>
              </a:solidFill>
            </a:endParaRPr>
          </a:p>
        </p:txBody>
      </p:sp>
      <p:grpSp>
        <p:nvGrpSpPr>
          <p:cNvPr id="643075" name="Group 1027">
            <a:extLst>
              <a:ext uri="{FF2B5EF4-FFF2-40B4-BE49-F238E27FC236}">
                <a16:creationId xmlns:a16="http://schemas.microsoft.com/office/drawing/2014/main" id="{5A87994D-4A4A-48A0-9798-311366760545}"/>
              </a:ext>
            </a:extLst>
          </p:cNvPr>
          <p:cNvGrpSpPr>
            <a:grpSpLocks/>
          </p:cNvGrpSpPr>
          <p:nvPr/>
        </p:nvGrpSpPr>
        <p:grpSpPr bwMode="auto">
          <a:xfrm>
            <a:off x="6411913" y="3933826"/>
            <a:ext cx="3490912" cy="1762125"/>
            <a:chOff x="3242" y="2794"/>
            <a:chExt cx="2199" cy="1110"/>
          </a:xfrm>
        </p:grpSpPr>
        <p:sp>
          <p:nvSpPr>
            <p:cNvPr id="643076" name="Rectangle 1028">
              <a:extLst>
                <a:ext uri="{FF2B5EF4-FFF2-40B4-BE49-F238E27FC236}">
                  <a16:creationId xmlns:a16="http://schemas.microsoft.com/office/drawing/2014/main" id="{8DACCDAF-90DD-42E6-80DB-969AE124E842}"/>
                </a:ext>
              </a:extLst>
            </p:cNvPr>
            <p:cNvSpPr>
              <a:spLocks noChangeArrowheads="1"/>
            </p:cNvSpPr>
            <p:nvPr/>
          </p:nvSpPr>
          <p:spPr bwMode="auto">
            <a:xfrm>
              <a:off x="3242" y="2794"/>
              <a:ext cx="2199" cy="111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993C3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643077" name="Text Box 1029">
              <a:extLst>
                <a:ext uri="{FF2B5EF4-FFF2-40B4-BE49-F238E27FC236}">
                  <a16:creationId xmlns:a16="http://schemas.microsoft.com/office/drawing/2014/main" id="{874FF34C-B16E-4553-BF75-B71A2886E096}"/>
                </a:ext>
              </a:extLst>
            </p:cNvPr>
            <p:cNvSpPr txBox="1">
              <a:spLocks noChangeArrowheads="1"/>
            </p:cNvSpPr>
            <p:nvPr/>
          </p:nvSpPr>
          <p:spPr bwMode="auto">
            <a:xfrm>
              <a:off x="3312" y="2835"/>
              <a:ext cx="2067" cy="989"/>
            </a:xfrm>
            <a:prstGeom prst="rect">
              <a:avLst/>
            </a:prstGeom>
            <a:noFill/>
            <a:ln>
              <a:noFill/>
            </a:ln>
            <a:effectLst/>
            <a:extLst>
              <a:ext uri="{909E8E84-426E-40DD-AFC4-6F175D3DCCD1}">
                <a14:hiddenFill xmlns:a14="http://schemas.microsoft.com/office/drawing/2010/main">
                  <a:solidFill>
                    <a:srgbClr val="993C3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87325" indent="-18732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Reflujo gastroesofágico</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Espasmo esofágico</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Ulcus gastrointestinal</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Dolor psicógeno</a:t>
              </a:r>
            </a:p>
          </p:txBody>
        </p:sp>
      </p:grpSp>
      <p:grpSp>
        <p:nvGrpSpPr>
          <p:cNvPr id="643078" name="Group 1030">
            <a:extLst>
              <a:ext uri="{FF2B5EF4-FFF2-40B4-BE49-F238E27FC236}">
                <a16:creationId xmlns:a16="http://schemas.microsoft.com/office/drawing/2014/main" id="{50C87E8C-95A6-485A-87FF-126508DED4FA}"/>
              </a:ext>
            </a:extLst>
          </p:cNvPr>
          <p:cNvGrpSpPr>
            <a:grpSpLocks/>
          </p:cNvGrpSpPr>
          <p:nvPr/>
        </p:nvGrpSpPr>
        <p:grpSpPr bwMode="auto">
          <a:xfrm>
            <a:off x="2328863" y="3933826"/>
            <a:ext cx="3490912" cy="1762125"/>
            <a:chOff x="670" y="2794"/>
            <a:chExt cx="2199" cy="1110"/>
          </a:xfrm>
        </p:grpSpPr>
        <p:sp>
          <p:nvSpPr>
            <p:cNvPr id="643079" name="Text Box 1031">
              <a:extLst>
                <a:ext uri="{FF2B5EF4-FFF2-40B4-BE49-F238E27FC236}">
                  <a16:creationId xmlns:a16="http://schemas.microsoft.com/office/drawing/2014/main" id="{E4D7BB34-22EB-45AA-83BE-B28E81961219}"/>
                </a:ext>
              </a:extLst>
            </p:cNvPr>
            <p:cNvSpPr txBox="1">
              <a:spLocks noChangeArrowheads="1"/>
            </p:cNvSpPr>
            <p:nvPr/>
          </p:nvSpPr>
          <p:spPr bwMode="auto">
            <a:xfrm>
              <a:off x="805" y="2855"/>
              <a:ext cx="1929" cy="989"/>
            </a:xfrm>
            <a:prstGeom prst="rect">
              <a:avLst/>
            </a:prstGeom>
            <a:noFill/>
            <a:ln>
              <a:noFill/>
            </a:ln>
            <a:effectLst/>
            <a:extLst>
              <a:ext uri="{909E8E84-426E-40DD-AFC4-6F175D3DCCD1}">
                <a14:hiddenFill xmlns:a14="http://schemas.microsoft.com/office/drawing/2010/main">
                  <a:solidFill>
                    <a:srgbClr val="993C3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87325" indent="-18732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Neuritis, condritis	</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Fractura-fisura costal</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Síndrome de Tietze</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Herpes zoster</a:t>
              </a:r>
            </a:p>
          </p:txBody>
        </p:sp>
        <p:sp>
          <p:nvSpPr>
            <p:cNvPr id="643080" name="Rectangle 1032">
              <a:extLst>
                <a:ext uri="{FF2B5EF4-FFF2-40B4-BE49-F238E27FC236}">
                  <a16:creationId xmlns:a16="http://schemas.microsoft.com/office/drawing/2014/main" id="{5FBCE50D-FFBE-428F-AFA0-F131FACD9FBF}"/>
                </a:ext>
              </a:extLst>
            </p:cNvPr>
            <p:cNvSpPr>
              <a:spLocks noChangeArrowheads="1"/>
            </p:cNvSpPr>
            <p:nvPr/>
          </p:nvSpPr>
          <p:spPr bwMode="auto">
            <a:xfrm>
              <a:off x="670" y="2794"/>
              <a:ext cx="2199" cy="111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993C3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643081" name="Group 1033">
            <a:extLst>
              <a:ext uri="{FF2B5EF4-FFF2-40B4-BE49-F238E27FC236}">
                <a16:creationId xmlns:a16="http://schemas.microsoft.com/office/drawing/2014/main" id="{1BA22582-1A0A-43CA-9FF4-97A8C2A503B6}"/>
              </a:ext>
            </a:extLst>
          </p:cNvPr>
          <p:cNvGrpSpPr>
            <a:grpSpLocks/>
          </p:cNvGrpSpPr>
          <p:nvPr/>
        </p:nvGrpSpPr>
        <p:grpSpPr bwMode="auto">
          <a:xfrm>
            <a:off x="2328863" y="1658939"/>
            <a:ext cx="3490912" cy="1762125"/>
            <a:chOff x="670" y="1361"/>
            <a:chExt cx="2199" cy="1110"/>
          </a:xfrm>
        </p:grpSpPr>
        <p:sp>
          <p:nvSpPr>
            <p:cNvPr id="643082" name="Text Box 1034">
              <a:extLst>
                <a:ext uri="{FF2B5EF4-FFF2-40B4-BE49-F238E27FC236}">
                  <a16:creationId xmlns:a16="http://schemas.microsoft.com/office/drawing/2014/main" id="{3D4B783E-4708-4E01-853D-B748098BACF6}"/>
                </a:ext>
              </a:extLst>
            </p:cNvPr>
            <p:cNvSpPr txBox="1">
              <a:spLocks noChangeArrowheads="1"/>
            </p:cNvSpPr>
            <p:nvPr/>
          </p:nvSpPr>
          <p:spPr bwMode="auto">
            <a:xfrm>
              <a:off x="786" y="1427"/>
              <a:ext cx="1967" cy="989"/>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8913" indent="-188913">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Angina. Infarto agudo</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Pericarditis aguda</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Disección aórtica</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Embolismo pulmonar</a:t>
              </a:r>
              <a:endParaRPr lang="es-ES" altLang="es-ES" sz="2000" b="1">
                <a:solidFill>
                  <a:srgbClr val="FFFFFF"/>
                </a:solidFill>
                <a:latin typeface="Arial" panose="020B0604020202020204" pitchFamily="34" charset="0"/>
              </a:endParaRPr>
            </a:p>
          </p:txBody>
        </p:sp>
        <p:sp>
          <p:nvSpPr>
            <p:cNvPr id="643083" name="Rectangle 1035">
              <a:extLst>
                <a:ext uri="{FF2B5EF4-FFF2-40B4-BE49-F238E27FC236}">
                  <a16:creationId xmlns:a16="http://schemas.microsoft.com/office/drawing/2014/main" id="{271DBC21-77A6-4A44-8EB6-6096B50FE8E5}"/>
                </a:ext>
              </a:extLst>
            </p:cNvPr>
            <p:cNvSpPr>
              <a:spLocks noChangeArrowheads="1"/>
            </p:cNvSpPr>
            <p:nvPr/>
          </p:nvSpPr>
          <p:spPr bwMode="auto">
            <a:xfrm>
              <a:off x="670" y="1361"/>
              <a:ext cx="2199" cy="111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993C3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grpSp>
        <p:nvGrpSpPr>
          <p:cNvPr id="643084" name="Group 1036">
            <a:extLst>
              <a:ext uri="{FF2B5EF4-FFF2-40B4-BE49-F238E27FC236}">
                <a16:creationId xmlns:a16="http://schemas.microsoft.com/office/drawing/2014/main" id="{4A557CF8-B01A-43FE-8E9E-0932B14AD3BF}"/>
              </a:ext>
            </a:extLst>
          </p:cNvPr>
          <p:cNvGrpSpPr>
            <a:grpSpLocks/>
          </p:cNvGrpSpPr>
          <p:nvPr/>
        </p:nvGrpSpPr>
        <p:grpSpPr bwMode="auto">
          <a:xfrm>
            <a:off x="6411913" y="1658939"/>
            <a:ext cx="3490912" cy="1762125"/>
            <a:chOff x="3242" y="1361"/>
            <a:chExt cx="2199" cy="1110"/>
          </a:xfrm>
        </p:grpSpPr>
        <p:sp>
          <p:nvSpPr>
            <p:cNvPr id="643085" name="Text Box 1037">
              <a:extLst>
                <a:ext uri="{FF2B5EF4-FFF2-40B4-BE49-F238E27FC236}">
                  <a16:creationId xmlns:a16="http://schemas.microsoft.com/office/drawing/2014/main" id="{F4773857-A0F7-4894-AC27-6CAC6C0D4084}"/>
                </a:ext>
              </a:extLst>
            </p:cNvPr>
            <p:cNvSpPr txBox="1">
              <a:spLocks noChangeArrowheads="1"/>
            </p:cNvSpPr>
            <p:nvPr/>
          </p:nvSpPr>
          <p:spPr bwMode="auto">
            <a:xfrm>
              <a:off x="3526" y="1422"/>
              <a:ext cx="1645" cy="989"/>
            </a:xfrm>
            <a:prstGeom prst="rect">
              <a:avLst/>
            </a:prstGeom>
            <a:noFill/>
            <a:ln>
              <a:noFill/>
            </a:ln>
            <a:effectLst/>
            <a:extLst>
              <a:ext uri="{909E8E84-426E-40DD-AFC4-6F175D3DCCD1}">
                <a14:hiddenFill xmlns:a14="http://schemas.microsoft.com/office/drawing/2010/main">
                  <a:solidFill>
                    <a:srgbClr val="993C3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187325" indent="-18732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Neumonía</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Neumotórax</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Cáncer de pulmón</a:t>
              </a:r>
            </a:p>
            <a:p>
              <a:pPr eaLnBrk="0" fontAlgn="base" hangingPunct="0">
                <a:lnSpc>
                  <a:spcPct val="120000"/>
                </a:lnSpc>
                <a:spcBef>
                  <a:spcPct val="0"/>
                </a:spcBef>
                <a:spcAft>
                  <a:spcPct val="0"/>
                </a:spcAft>
                <a:buClr>
                  <a:srgbClr val="FF6523"/>
                </a:buClr>
                <a:buFont typeface="Times" panose="02020603050405020304" pitchFamily="18" charset="0"/>
                <a:buChar char="•"/>
              </a:pPr>
              <a:r>
                <a:rPr lang="es-ES_tradnl" altLang="es-ES" sz="2000" b="1">
                  <a:solidFill>
                    <a:srgbClr val="FFFFFF"/>
                  </a:solidFill>
                  <a:latin typeface="Arial" panose="020B0604020202020204" pitchFamily="34" charset="0"/>
                </a:rPr>
                <a:t>Patología pleural</a:t>
              </a:r>
            </a:p>
          </p:txBody>
        </p:sp>
        <p:sp>
          <p:nvSpPr>
            <p:cNvPr id="643086" name="Rectangle 1038">
              <a:extLst>
                <a:ext uri="{FF2B5EF4-FFF2-40B4-BE49-F238E27FC236}">
                  <a16:creationId xmlns:a16="http://schemas.microsoft.com/office/drawing/2014/main" id="{C4ECFB27-D57D-4BB1-9003-FE0857AF85A1}"/>
                </a:ext>
              </a:extLst>
            </p:cNvPr>
            <p:cNvSpPr>
              <a:spLocks noChangeArrowheads="1"/>
            </p:cNvSpPr>
            <p:nvPr/>
          </p:nvSpPr>
          <p:spPr bwMode="auto">
            <a:xfrm>
              <a:off x="3242" y="1361"/>
              <a:ext cx="2199" cy="111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993C3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ES" sz="2400">
                <a:solidFill>
                  <a:srgbClr val="FFFFFF"/>
                </a:solidFill>
                <a:latin typeface="Times New Roman" panose="02020603050405020304" pitchFamily="18" charset="0"/>
              </a:endParaRPr>
            </a:p>
          </p:txBody>
        </p:sp>
      </p:grpSp>
    </p:spTree>
    <p:extLst>
      <p:ext uri="{BB962C8B-B14F-4D97-AF65-F5344CB8AC3E}">
        <p14:creationId xmlns:p14="http://schemas.microsoft.com/office/powerpoint/2010/main" val="3678595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3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3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30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30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643087"/>
                                        </p:tgtEl>
                                        <p:attrNameLst>
                                          <p:attrName>style.visibility</p:attrName>
                                        </p:attrNameLst>
                                      </p:cBhvr>
                                      <p:to>
                                        <p:strVal val="visible"/>
                                      </p:to>
                                    </p:set>
                                    <p:anim calcmode="lin" valueType="num">
                                      <p:cBhvr>
                                        <p:cTn id="23" dur="500" fill="hold"/>
                                        <p:tgtEl>
                                          <p:spTgt spid="643087"/>
                                        </p:tgtEl>
                                        <p:attrNameLst>
                                          <p:attrName>ppt_w</p:attrName>
                                        </p:attrNameLst>
                                      </p:cBhvr>
                                      <p:tavLst>
                                        <p:tav tm="0">
                                          <p:val>
                                            <p:fltVal val="0"/>
                                          </p:val>
                                        </p:tav>
                                        <p:tav tm="100000">
                                          <p:val>
                                            <p:strVal val="#ppt_w"/>
                                          </p:val>
                                        </p:tav>
                                      </p:tavLst>
                                    </p:anim>
                                    <p:anim calcmode="lin" valueType="num">
                                      <p:cBhvr>
                                        <p:cTn id="24" dur="500" fill="hold"/>
                                        <p:tgtEl>
                                          <p:spTgt spid="643087"/>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643088"/>
                                        </p:tgtEl>
                                        <p:attrNameLst>
                                          <p:attrName>style.visibility</p:attrName>
                                        </p:attrNameLst>
                                      </p:cBhvr>
                                      <p:to>
                                        <p:strVal val="visible"/>
                                      </p:to>
                                    </p:set>
                                    <p:anim calcmode="lin" valueType="num">
                                      <p:cBhvr>
                                        <p:cTn id="29" dur="500" fill="hold"/>
                                        <p:tgtEl>
                                          <p:spTgt spid="643088"/>
                                        </p:tgtEl>
                                        <p:attrNameLst>
                                          <p:attrName>ppt_w</p:attrName>
                                        </p:attrNameLst>
                                      </p:cBhvr>
                                      <p:tavLst>
                                        <p:tav tm="0">
                                          <p:val>
                                            <p:fltVal val="0"/>
                                          </p:val>
                                        </p:tav>
                                        <p:tav tm="100000">
                                          <p:val>
                                            <p:strVal val="#ppt_w"/>
                                          </p:val>
                                        </p:tav>
                                      </p:tavLst>
                                    </p:anim>
                                    <p:anim calcmode="lin" valueType="num">
                                      <p:cBhvr>
                                        <p:cTn id="30" dur="500" fill="hold"/>
                                        <p:tgtEl>
                                          <p:spTgt spid="643088"/>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643089"/>
                                        </p:tgtEl>
                                        <p:attrNameLst>
                                          <p:attrName>style.visibility</p:attrName>
                                        </p:attrNameLst>
                                      </p:cBhvr>
                                      <p:to>
                                        <p:strVal val="visible"/>
                                      </p:to>
                                    </p:set>
                                    <p:anim calcmode="lin" valueType="num">
                                      <p:cBhvr>
                                        <p:cTn id="35" dur="500" fill="hold"/>
                                        <p:tgtEl>
                                          <p:spTgt spid="643089"/>
                                        </p:tgtEl>
                                        <p:attrNameLst>
                                          <p:attrName>ppt_w</p:attrName>
                                        </p:attrNameLst>
                                      </p:cBhvr>
                                      <p:tavLst>
                                        <p:tav tm="0">
                                          <p:val>
                                            <p:fltVal val="0"/>
                                          </p:val>
                                        </p:tav>
                                        <p:tav tm="100000">
                                          <p:val>
                                            <p:strVal val="#ppt_w"/>
                                          </p:val>
                                        </p:tav>
                                      </p:tavLst>
                                    </p:anim>
                                    <p:anim calcmode="lin" valueType="num">
                                      <p:cBhvr>
                                        <p:cTn id="36" dur="500" fill="hold"/>
                                        <p:tgtEl>
                                          <p:spTgt spid="643089"/>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643093"/>
                                        </p:tgtEl>
                                        <p:attrNameLst>
                                          <p:attrName>style.visibility</p:attrName>
                                        </p:attrNameLst>
                                      </p:cBhvr>
                                      <p:to>
                                        <p:strVal val="visible"/>
                                      </p:to>
                                    </p:set>
                                    <p:anim calcmode="lin" valueType="num">
                                      <p:cBhvr>
                                        <p:cTn id="41" dur="500" fill="hold"/>
                                        <p:tgtEl>
                                          <p:spTgt spid="643093"/>
                                        </p:tgtEl>
                                        <p:attrNameLst>
                                          <p:attrName>ppt_w</p:attrName>
                                        </p:attrNameLst>
                                      </p:cBhvr>
                                      <p:tavLst>
                                        <p:tav tm="0">
                                          <p:val>
                                            <p:fltVal val="0"/>
                                          </p:val>
                                        </p:tav>
                                        <p:tav tm="100000">
                                          <p:val>
                                            <p:strVal val="#ppt_w"/>
                                          </p:val>
                                        </p:tav>
                                      </p:tavLst>
                                    </p:anim>
                                    <p:anim calcmode="lin" valueType="num">
                                      <p:cBhvr>
                                        <p:cTn id="42" dur="500" fill="hold"/>
                                        <p:tgtEl>
                                          <p:spTgt spid="643093"/>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643094"/>
                                        </p:tgtEl>
                                        <p:attrNameLst>
                                          <p:attrName>style.visibility</p:attrName>
                                        </p:attrNameLst>
                                      </p:cBhvr>
                                      <p:to>
                                        <p:strVal val="visible"/>
                                      </p:to>
                                    </p:set>
                                    <p:anim calcmode="lin" valueType="num">
                                      <p:cBhvr>
                                        <p:cTn id="47" dur="500" fill="hold"/>
                                        <p:tgtEl>
                                          <p:spTgt spid="643094"/>
                                        </p:tgtEl>
                                        <p:attrNameLst>
                                          <p:attrName>ppt_w</p:attrName>
                                        </p:attrNameLst>
                                      </p:cBhvr>
                                      <p:tavLst>
                                        <p:tav tm="0">
                                          <p:val>
                                            <p:fltVal val="0"/>
                                          </p:val>
                                        </p:tav>
                                        <p:tav tm="100000">
                                          <p:val>
                                            <p:strVal val="#ppt_w"/>
                                          </p:val>
                                        </p:tav>
                                      </p:tavLst>
                                    </p:anim>
                                    <p:anim calcmode="lin" valueType="num">
                                      <p:cBhvr>
                                        <p:cTn id="48" dur="500" fill="hold"/>
                                        <p:tgtEl>
                                          <p:spTgt spid="6430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9A909D27-8C69-49F9-AF22-C5462D67840D}"/>
              </a:ext>
            </a:extLst>
          </p:cNvPr>
          <p:cNvSpPr>
            <a:spLocks noGrp="1" noChangeArrowheads="1"/>
          </p:cNvSpPr>
          <p:nvPr>
            <p:ph type="title"/>
          </p:nvPr>
        </p:nvSpPr>
        <p:spPr>
          <a:xfrm>
            <a:off x="7610476" y="6438900"/>
            <a:ext cx="2981325" cy="304800"/>
          </a:xfrm>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rgbClr val="00CCFF"/>
                </a:solidFill>
                <a:miter lim="800000"/>
                <a:headEnd/>
                <a:tailEnd/>
              </a14:hiddenLine>
            </a:ext>
          </a:extLst>
        </p:spPr>
        <p:txBody>
          <a:bodyPr wrap="none">
            <a:spAutoFit/>
          </a:bodyPr>
          <a:lstStyle/>
          <a:p>
            <a:pPr defTabSz="762000"/>
            <a:r>
              <a:rPr lang="es-ES_tradnl" altLang="es-ES" sz="1400">
                <a:solidFill>
                  <a:schemeClr val="tx1"/>
                </a:solidFill>
              </a:rPr>
              <a:t>ECG del caso 15, pg 125 Allo P23</a:t>
            </a:r>
          </a:p>
        </p:txBody>
      </p:sp>
      <p:sp>
        <p:nvSpPr>
          <p:cNvPr id="550918" name="Rectangle 6">
            <a:extLst>
              <a:ext uri="{FF2B5EF4-FFF2-40B4-BE49-F238E27FC236}">
                <a16:creationId xmlns:a16="http://schemas.microsoft.com/office/drawing/2014/main" id="{1FFDEF72-8F73-4B16-99CB-5C7D2AE1D57A}"/>
              </a:ext>
            </a:extLst>
          </p:cNvPr>
          <p:cNvSpPr>
            <a:spLocks noChangeArrowheads="1"/>
          </p:cNvSpPr>
          <p:nvPr/>
        </p:nvSpPr>
        <p:spPr bwMode="auto">
          <a:xfrm>
            <a:off x="1963738" y="147638"/>
            <a:ext cx="8699500"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br>
              <a:rPr lang="es-ES_tradnl" altLang="es-ES" dirty="0">
                <a:solidFill>
                  <a:srgbClr val="FF6523"/>
                </a:solidFill>
              </a:rPr>
            </a:br>
            <a:r>
              <a:rPr lang="es-ES_tradnl" altLang="es-ES" sz="2200" dirty="0">
                <a:solidFill>
                  <a:srgbClr val="AEAEAE"/>
                </a:solidFill>
              </a:rPr>
              <a:t>Varón con dolor torácico y debilidad generalizada</a:t>
            </a:r>
            <a:endParaRPr lang="es-ES_tradnl" altLang="es-ES" sz="6000" dirty="0">
              <a:solidFill>
                <a:srgbClr val="011570"/>
              </a:solidFill>
            </a:endParaRPr>
          </a:p>
        </p:txBody>
      </p:sp>
      <p:sp>
        <p:nvSpPr>
          <p:cNvPr id="2" name="Flecha: hacia arriba 1">
            <a:extLst>
              <a:ext uri="{FF2B5EF4-FFF2-40B4-BE49-F238E27FC236}">
                <a16:creationId xmlns:a16="http://schemas.microsoft.com/office/drawing/2014/main" id="{6D15FF1E-449A-4EB7-9EC0-BEFAB9CB4FA3}"/>
              </a:ext>
            </a:extLst>
          </p:cNvPr>
          <p:cNvSpPr/>
          <p:nvPr/>
        </p:nvSpPr>
        <p:spPr>
          <a:xfrm>
            <a:off x="337457" y="1317171"/>
            <a:ext cx="337457" cy="4844143"/>
          </a:xfrm>
          <a:prstGeom prst="upArrow">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6">
            <a:extLst>
              <a:ext uri="{FF2B5EF4-FFF2-40B4-BE49-F238E27FC236}">
                <a16:creationId xmlns:a16="http://schemas.microsoft.com/office/drawing/2014/main" id="{7F280A86-7832-4F4A-B608-BA8927EEFA25}"/>
              </a:ext>
            </a:extLst>
          </p:cNvPr>
          <p:cNvSpPr>
            <a:spLocks noChangeArrowheads="1"/>
          </p:cNvSpPr>
          <p:nvPr/>
        </p:nvSpPr>
        <p:spPr bwMode="auto">
          <a:xfrm>
            <a:off x="674914" y="5819095"/>
            <a:ext cx="8699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Ritmo sinusal a 60 </a:t>
            </a:r>
            <a:r>
              <a:rPr lang="es-ES_tradnl" altLang="es-ES" sz="2200" dirty="0" err="1">
                <a:solidFill>
                  <a:schemeClr val="tx1"/>
                </a:solidFill>
              </a:rPr>
              <a:t>lpm</a:t>
            </a:r>
            <a:endParaRPr lang="es-ES_tradnl" altLang="es-ES" sz="6000" dirty="0">
              <a:solidFill>
                <a:schemeClr val="tx1"/>
              </a:solidFill>
            </a:endParaRPr>
          </a:p>
        </p:txBody>
      </p:sp>
      <p:sp>
        <p:nvSpPr>
          <p:cNvPr id="9" name="Rectangle 6">
            <a:extLst>
              <a:ext uri="{FF2B5EF4-FFF2-40B4-BE49-F238E27FC236}">
                <a16:creationId xmlns:a16="http://schemas.microsoft.com/office/drawing/2014/main" id="{1BE692F7-8E50-40B0-8063-F691A7F2A57B}"/>
              </a:ext>
            </a:extLst>
          </p:cNvPr>
          <p:cNvSpPr>
            <a:spLocks noChangeArrowheads="1"/>
          </p:cNvSpPr>
          <p:nvPr/>
        </p:nvSpPr>
        <p:spPr bwMode="auto">
          <a:xfrm>
            <a:off x="674914" y="5093495"/>
            <a:ext cx="8699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Taquicardia sinusal</a:t>
            </a:r>
            <a:endParaRPr lang="es-ES_tradnl" altLang="es-ES" sz="6000" dirty="0">
              <a:solidFill>
                <a:schemeClr val="tx1"/>
              </a:solidFill>
            </a:endParaRPr>
          </a:p>
        </p:txBody>
      </p:sp>
      <p:sp>
        <p:nvSpPr>
          <p:cNvPr id="10" name="Rectangle 6">
            <a:extLst>
              <a:ext uri="{FF2B5EF4-FFF2-40B4-BE49-F238E27FC236}">
                <a16:creationId xmlns:a16="http://schemas.microsoft.com/office/drawing/2014/main" id="{15959818-02E1-48E4-A0FC-3850C19FA0F9}"/>
              </a:ext>
            </a:extLst>
          </p:cNvPr>
          <p:cNvSpPr>
            <a:spLocks noChangeArrowheads="1"/>
          </p:cNvSpPr>
          <p:nvPr/>
        </p:nvSpPr>
        <p:spPr bwMode="auto">
          <a:xfrm>
            <a:off x="674914" y="4420793"/>
            <a:ext cx="8699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FA/</a:t>
            </a:r>
            <a:r>
              <a:rPr lang="es-ES_tradnl" altLang="es-ES" sz="2200" dirty="0" err="1">
                <a:solidFill>
                  <a:schemeClr val="tx1"/>
                </a:solidFill>
              </a:rPr>
              <a:t>Flutter</a:t>
            </a:r>
            <a:r>
              <a:rPr lang="es-ES_tradnl" altLang="es-ES" sz="2200" dirty="0">
                <a:solidFill>
                  <a:schemeClr val="tx1"/>
                </a:solidFill>
              </a:rPr>
              <a:t> de reciente aparición</a:t>
            </a:r>
            <a:endParaRPr lang="es-ES_tradnl" altLang="es-ES" sz="6000" dirty="0">
              <a:solidFill>
                <a:schemeClr val="tx1"/>
              </a:solidFill>
            </a:endParaRPr>
          </a:p>
        </p:txBody>
      </p:sp>
      <p:sp>
        <p:nvSpPr>
          <p:cNvPr id="11" name="Rectangle 6">
            <a:extLst>
              <a:ext uri="{FF2B5EF4-FFF2-40B4-BE49-F238E27FC236}">
                <a16:creationId xmlns:a16="http://schemas.microsoft.com/office/drawing/2014/main" id="{4D67AD5C-1E23-4B3C-9764-20B271CF9AAB}"/>
              </a:ext>
            </a:extLst>
          </p:cNvPr>
          <p:cNvSpPr>
            <a:spLocks noChangeArrowheads="1"/>
          </p:cNvSpPr>
          <p:nvPr/>
        </p:nvSpPr>
        <p:spPr bwMode="auto">
          <a:xfrm>
            <a:off x="674914" y="3648929"/>
            <a:ext cx="11277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Datos de sobrecarga en ventrículo derecho (ondas T -. ST descendido en V1-V2)</a:t>
            </a:r>
            <a:endParaRPr lang="es-ES_tradnl" altLang="es-ES" sz="6000" dirty="0">
              <a:solidFill>
                <a:schemeClr val="tx1"/>
              </a:solidFill>
            </a:endParaRPr>
          </a:p>
        </p:txBody>
      </p:sp>
      <p:sp>
        <p:nvSpPr>
          <p:cNvPr id="12" name="Rectangle 6">
            <a:extLst>
              <a:ext uri="{FF2B5EF4-FFF2-40B4-BE49-F238E27FC236}">
                <a16:creationId xmlns:a16="http://schemas.microsoft.com/office/drawing/2014/main" id="{B0340F97-5833-478C-969E-EA5864EF39AA}"/>
              </a:ext>
            </a:extLst>
          </p:cNvPr>
          <p:cNvSpPr>
            <a:spLocks noChangeArrowheads="1"/>
          </p:cNvSpPr>
          <p:nvPr/>
        </p:nvSpPr>
        <p:spPr bwMode="auto">
          <a:xfrm>
            <a:off x="674914" y="2879957"/>
            <a:ext cx="8699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Bloqueo de rama derecha / onda P pulmonar / eje derecho</a:t>
            </a:r>
            <a:endParaRPr lang="es-ES_tradnl" altLang="es-ES" sz="6000" dirty="0">
              <a:solidFill>
                <a:schemeClr val="tx1"/>
              </a:solidFill>
            </a:endParaRPr>
          </a:p>
        </p:txBody>
      </p:sp>
      <p:sp>
        <p:nvSpPr>
          <p:cNvPr id="13" name="Rectangle 6">
            <a:extLst>
              <a:ext uri="{FF2B5EF4-FFF2-40B4-BE49-F238E27FC236}">
                <a16:creationId xmlns:a16="http://schemas.microsoft.com/office/drawing/2014/main" id="{E8CA3EC5-0AFE-4C58-8147-9623DBB5837E}"/>
              </a:ext>
            </a:extLst>
          </p:cNvPr>
          <p:cNvSpPr>
            <a:spLocks noChangeArrowheads="1"/>
          </p:cNvSpPr>
          <p:nvPr/>
        </p:nvSpPr>
        <p:spPr bwMode="auto">
          <a:xfrm>
            <a:off x="674914" y="2087688"/>
            <a:ext cx="8699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tabLst>
                <a:tab pos="1905000" algn="l"/>
              </a:tabLst>
              <a:defRPr sz="4400" b="1">
                <a:solidFill>
                  <a:schemeClr val="tx2"/>
                </a:solidFill>
                <a:latin typeface="Arial" panose="020B0604020202020204" pitchFamily="34" charset="0"/>
              </a:defRPr>
            </a:lvl1pPr>
            <a:lvl2pPr>
              <a:tabLst>
                <a:tab pos="1905000" algn="l"/>
              </a:tabLst>
              <a:defRPr sz="4400" b="1">
                <a:solidFill>
                  <a:schemeClr val="tx2"/>
                </a:solidFill>
                <a:latin typeface="Arial" panose="020B0604020202020204" pitchFamily="34" charset="0"/>
              </a:defRPr>
            </a:lvl2pPr>
            <a:lvl3pPr>
              <a:tabLst>
                <a:tab pos="1905000" algn="l"/>
              </a:tabLst>
              <a:defRPr sz="4400" b="1">
                <a:solidFill>
                  <a:schemeClr val="tx2"/>
                </a:solidFill>
                <a:latin typeface="Arial" panose="020B0604020202020204" pitchFamily="34" charset="0"/>
              </a:defRPr>
            </a:lvl3pPr>
            <a:lvl4pPr>
              <a:tabLst>
                <a:tab pos="1905000" algn="l"/>
              </a:tabLst>
              <a:defRPr sz="4400" b="1">
                <a:solidFill>
                  <a:schemeClr val="tx2"/>
                </a:solidFill>
                <a:latin typeface="Arial" panose="020B0604020202020204" pitchFamily="34" charset="0"/>
              </a:defRPr>
            </a:lvl4pPr>
            <a:lvl5pPr>
              <a:tabLst>
                <a:tab pos="1905000" algn="l"/>
              </a:tabLst>
              <a:defRPr sz="4400" b="1">
                <a:solidFill>
                  <a:schemeClr val="tx2"/>
                </a:solidFill>
                <a:latin typeface="Arial" panose="020B0604020202020204" pitchFamily="34" charset="0"/>
              </a:defRPr>
            </a:lvl5pPr>
            <a:lvl6pPr marL="457200" fontAlgn="base">
              <a:spcBef>
                <a:spcPct val="0"/>
              </a:spcBef>
              <a:spcAft>
                <a:spcPct val="0"/>
              </a:spcAft>
              <a:tabLst>
                <a:tab pos="1905000" algn="l"/>
              </a:tabLst>
              <a:defRPr sz="4400" b="1">
                <a:solidFill>
                  <a:schemeClr val="tx2"/>
                </a:solidFill>
                <a:latin typeface="Arial" panose="020B0604020202020204" pitchFamily="34" charset="0"/>
              </a:defRPr>
            </a:lvl6pPr>
            <a:lvl7pPr marL="914400" fontAlgn="base">
              <a:spcBef>
                <a:spcPct val="0"/>
              </a:spcBef>
              <a:spcAft>
                <a:spcPct val="0"/>
              </a:spcAft>
              <a:tabLst>
                <a:tab pos="1905000" algn="l"/>
              </a:tabLst>
              <a:defRPr sz="4400" b="1">
                <a:solidFill>
                  <a:schemeClr val="tx2"/>
                </a:solidFill>
                <a:latin typeface="Arial" panose="020B0604020202020204" pitchFamily="34" charset="0"/>
              </a:defRPr>
            </a:lvl7pPr>
            <a:lvl8pPr marL="1371600" fontAlgn="base">
              <a:spcBef>
                <a:spcPct val="0"/>
              </a:spcBef>
              <a:spcAft>
                <a:spcPct val="0"/>
              </a:spcAft>
              <a:tabLst>
                <a:tab pos="1905000" algn="l"/>
              </a:tabLst>
              <a:defRPr sz="4400" b="1">
                <a:solidFill>
                  <a:schemeClr val="tx2"/>
                </a:solidFill>
                <a:latin typeface="Arial" panose="020B0604020202020204" pitchFamily="34" charset="0"/>
              </a:defRPr>
            </a:lvl8pPr>
            <a:lvl9pPr marL="1828800" fontAlgn="base">
              <a:spcBef>
                <a:spcPct val="0"/>
              </a:spcBef>
              <a:spcAft>
                <a:spcPct val="0"/>
              </a:spcAft>
              <a:tabLst>
                <a:tab pos="1905000" algn="l"/>
              </a:tabLst>
              <a:defRPr sz="4400" b="1">
                <a:solidFill>
                  <a:schemeClr val="tx2"/>
                </a:solidFill>
                <a:latin typeface="Arial" panose="020B0604020202020204" pitchFamily="34" charset="0"/>
              </a:defRPr>
            </a:lvl9pPr>
          </a:lstStyle>
          <a:p>
            <a:pPr fontAlgn="base">
              <a:lnSpc>
                <a:spcPct val="80000"/>
              </a:lnSpc>
              <a:spcBef>
                <a:spcPct val="0"/>
              </a:spcBef>
              <a:spcAft>
                <a:spcPct val="0"/>
              </a:spcAft>
            </a:pPr>
            <a:r>
              <a:rPr lang="es-ES_tradnl" altLang="es-ES" sz="2200" dirty="0">
                <a:solidFill>
                  <a:schemeClr val="tx1"/>
                </a:solidFill>
              </a:rPr>
              <a:t>Completo S1Q3T3</a:t>
            </a:r>
            <a:endParaRPr lang="es-ES_tradnl" altLang="es-ES" sz="6000" dirty="0">
              <a:solidFill>
                <a:schemeClr val="tx1"/>
              </a:solidFill>
            </a:endParaRPr>
          </a:p>
        </p:txBody>
      </p:sp>
    </p:spTree>
    <p:extLst>
      <p:ext uri="{BB962C8B-B14F-4D97-AF65-F5344CB8AC3E}">
        <p14:creationId xmlns:p14="http://schemas.microsoft.com/office/powerpoint/2010/main" val="33146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ppt_h*1.125000"/>
                                          </p:val>
                                        </p:tav>
                                        <p:tav tm="100000">
                                          <p:val>
                                            <p:strVal val="#ppt_y"/>
                                          </p:val>
                                        </p:tav>
                                      </p:tavLst>
                                    </p:anim>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ppt_y</p:attrName>
                                        </p:attrNameLst>
                                      </p:cBhvr>
                                      <p:tavLst>
                                        <p:tav tm="0">
                                          <p:val>
                                            <p:strVal val="#ppt_y+#ppt_h*1.125000"/>
                                          </p:val>
                                        </p:tav>
                                        <p:tav tm="100000">
                                          <p:val>
                                            <p:strVal val="#ppt_y"/>
                                          </p:val>
                                        </p:tav>
                                      </p:tavLst>
                                    </p:anim>
                                    <p:animEffect transition="in" filter="wipe(up)">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p:tgtEl>
                                          <p:spTgt spid="11"/>
                                        </p:tgtEl>
                                        <p:attrNameLst>
                                          <p:attrName>ppt_y</p:attrName>
                                        </p:attrNameLst>
                                      </p:cBhvr>
                                      <p:tavLst>
                                        <p:tav tm="0">
                                          <p:val>
                                            <p:strVal val="#ppt_y+#ppt_h*1.125000"/>
                                          </p:val>
                                        </p:tav>
                                        <p:tav tm="100000">
                                          <p:val>
                                            <p:strVal val="#ppt_y"/>
                                          </p:val>
                                        </p:tav>
                                      </p:tavLst>
                                    </p:anim>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ppt_y</p:attrName>
                                        </p:attrNameLst>
                                      </p:cBhvr>
                                      <p:tavLst>
                                        <p:tav tm="0">
                                          <p:val>
                                            <p:strVal val="#ppt_y+#ppt_h*1.125000"/>
                                          </p:val>
                                        </p:tav>
                                        <p:tav tm="100000">
                                          <p:val>
                                            <p:strVal val="#ppt_y"/>
                                          </p:val>
                                        </p:tav>
                                      </p:tavLst>
                                    </p:anim>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5" name="Rectangle 3">
            <a:extLst>
              <a:ext uri="{FF2B5EF4-FFF2-40B4-BE49-F238E27FC236}">
                <a16:creationId xmlns:a16="http://schemas.microsoft.com/office/drawing/2014/main" id="{647CD62F-7C7F-43E9-AAE0-0CBA5A0416C4}"/>
              </a:ext>
            </a:extLst>
          </p:cNvPr>
          <p:cNvSpPr>
            <a:spLocks noGrp="1" noChangeArrowheads="1"/>
          </p:cNvSpPr>
          <p:nvPr>
            <p:ph type="body" idx="1"/>
          </p:nvPr>
        </p:nvSpPr>
        <p:spPr>
          <a:xfrm>
            <a:off x="1524000" y="2057400"/>
            <a:ext cx="9144000" cy="3200400"/>
          </a:xfrm>
        </p:spPr>
        <p:txBody>
          <a:bodyPr/>
          <a:lstStyle/>
          <a:p>
            <a:pPr marL="0" indent="0" algn="ctr">
              <a:buNone/>
            </a:pPr>
            <a:r>
              <a:rPr lang="es-ES_tradnl" altLang="es-ES" sz="4400"/>
              <a:t>Varón de 78 años </a:t>
            </a:r>
            <a:br>
              <a:rPr lang="es-ES_tradnl" altLang="es-ES" sz="4400"/>
            </a:br>
            <a:r>
              <a:rPr lang="es-ES_tradnl" altLang="es-ES" sz="4400"/>
              <a:t>con aumento progresivo de </a:t>
            </a:r>
            <a:br>
              <a:rPr lang="es-ES_tradnl" altLang="es-ES" sz="4400"/>
            </a:br>
            <a:r>
              <a:rPr lang="es-ES_tradnl" altLang="es-ES" sz="4400"/>
              <a:t>su disnea habitual </a:t>
            </a:r>
            <a:br>
              <a:rPr lang="es-ES_tradnl" altLang="es-ES" sz="4400"/>
            </a:br>
            <a:r>
              <a:rPr lang="es-ES_tradnl" altLang="es-ES" sz="4400"/>
              <a:t>de 6 días de evolución</a:t>
            </a:r>
          </a:p>
        </p:txBody>
      </p:sp>
    </p:spTree>
    <p:extLst>
      <p:ext uri="{BB962C8B-B14F-4D97-AF65-F5344CB8AC3E}">
        <p14:creationId xmlns:p14="http://schemas.microsoft.com/office/powerpoint/2010/main" val="58464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a:extLst>
              <a:ext uri="{FF2B5EF4-FFF2-40B4-BE49-F238E27FC236}">
                <a16:creationId xmlns:a16="http://schemas.microsoft.com/office/drawing/2014/main" id="{CACAFB5F-BB1B-F44F-B4FF-7A24250D00B4}"/>
              </a:ext>
            </a:extLst>
          </p:cNvPr>
          <p:cNvSpPr txBox="1">
            <a:spLocks noChangeArrowheads="1"/>
          </p:cNvSpPr>
          <p:nvPr/>
        </p:nvSpPr>
        <p:spPr bwMode="auto">
          <a:xfrm>
            <a:off x="2012951" y="25401"/>
            <a:ext cx="862171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80000"/>
              </a:lnSpc>
            </a:pPr>
            <a:r>
              <a:rPr lang="es-ES" altLang="es-ES" sz="3800" b="1">
                <a:solidFill>
                  <a:schemeClr val="tx2"/>
                </a:solidFill>
                <a:latin typeface="Arial" panose="020B0604020202020204" pitchFamily="34" charset="0"/>
              </a:rPr>
              <a:t>Derivaciones de los miembros (bipolares)</a:t>
            </a:r>
            <a:endParaRPr lang="es-ES" altLang="es-ES" sz="4000"/>
          </a:p>
        </p:txBody>
      </p:sp>
      <p:pic>
        <p:nvPicPr>
          <p:cNvPr id="15363" name="Picture 5">
            <a:extLst>
              <a:ext uri="{FF2B5EF4-FFF2-40B4-BE49-F238E27FC236}">
                <a16:creationId xmlns:a16="http://schemas.microsoft.com/office/drawing/2014/main" id="{2CC10E85-0787-174F-94CE-1E3BE141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1268414"/>
            <a:ext cx="6861175" cy="53689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8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1026">
            <a:extLst>
              <a:ext uri="{FF2B5EF4-FFF2-40B4-BE49-F238E27FC236}">
                <a16:creationId xmlns:a16="http://schemas.microsoft.com/office/drawing/2014/main" id="{86E08902-1D52-405E-98EE-3104BB4CE3AC}"/>
              </a:ext>
            </a:extLst>
          </p:cNvPr>
          <p:cNvSpPr>
            <a:spLocks noGrp="1" noChangeArrowheads="1"/>
          </p:cNvSpPr>
          <p:nvPr>
            <p:ph type="body" idx="1"/>
          </p:nvPr>
        </p:nvSpPr>
        <p:spPr>
          <a:xfrm>
            <a:off x="2286000" y="1676400"/>
            <a:ext cx="7772400" cy="4114800"/>
          </a:xfrm>
        </p:spPr>
        <p:txBody>
          <a:bodyPr/>
          <a:lstStyle/>
          <a:p>
            <a:r>
              <a:rPr lang="es-ES_tradnl" altLang="es-ES">
                <a:solidFill>
                  <a:schemeClr val="accent2"/>
                </a:solidFill>
              </a:rPr>
              <a:t>Historia clínica</a:t>
            </a:r>
            <a:endParaRPr lang="es-ES_tradnl" altLang="es-ES"/>
          </a:p>
          <a:p>
            <a:pPr lvl="1"/>
            <a:r>
              <a:rPr lang="es-ES_tradnl" altLang="es-ES"/>
              <a:t>Varón de 78 años.</a:t>
            </a:r>
          </a:p>
          <a:p>
            <a:pPr lvl="1"/>
            <a:r>
              <a:rPr lang="es-ES_tradnl" altLang="es-ES"/>
              <a:t>AP: DM, DL, EPOC, IC.</a:t>
            </a:r>
          </a:p>
          <a:p>
            <a:pPr lvl="1"/>
            <a:r>
              <a:rPr lang="es-ES_tradnl" altLang="es-ES"/>
              <a:t>Acude a su médico de cabecera relatando cuadro de 6 días de evolución de aumento progresivo de su disnea habitual y de edemas en miembros inferiores.</a:t>
            </a:r>
          </a:p>
        </p:txBody>
      </p:sp>
      <p:sp>
        <p:nvSpPr>
          <p:cNvPr id="414723" name="Rectangle 1027">
            <a:extLst>
              <a:ext uri="{FF2B5EF4-FFF2-40B4-BE49-F238E27FC236}">
                <a16:creationId xmlns:a16="http://schemas.microsoft.com/office/drawing/2014/main" id="{636A299C-B9F9-477C-887C-42576A8B4DBF}"/>
              </a:ext>
            </a:extLst>
          </p:cNvPr>
          <p:cNvSpPr>
            <a:spLocks noGrp="1" noChangeArrowheads="1"/>
          </p:cNvSpPr>
          <p:nvPr>
            <p:ph type="title"/>
          </p:nvPr>
        </p:nvSpPr>
        <p:spPr>
          <a:xfrm>
            <a:off x="1752599" y="394194"/>
            <a:ext cx="9350829" cy="283029"/>
          </a:xfrm>
          <a:noFill/>
          <a:ln/>
        </p:spPr>
        <p:txBody>
          <a:bodyPr>
            <a:noAutofit/>
          </a:bodyPr>
          <a:lstStyle/>
          <a:p>
            <a:pPr>
              <a:lnSpc>
                <a:spcPct val="80000"/>
              </a:lnSpc>
              <a:tabLst>
                <a:tab pos="1905000" algn="l"/>
              </a:tabLst>
            </a:pPr>
            <a:r>
              <a:rPr lang="es-ES_tradnl" altLang="es-ES" sz="3600" dirty="0">
                <a:solidFill>
                  <a:schemeClr val="folHlink"/>
                </a:solidFill>
              </a:rPr>
              <a:t> </a:t>
            </a:r>
            <a:r>
              <a:rPr lang="es-ES_tradnl" altLang="es-ES" sz="1800" dirty="0">
                <a:solidFill>
                  <a:schemeClr val="bg2"/>
                </a:solidFill>
              </a:rPr>
              <a:t>Varón de 78 años con aumento progresivo de su disnea habitual</a:t>
            </a:r>
            <a:r>
              <a:rPr lang="es-ES_tradnl" altLang="es-ES" sz="4800" dirty="0"/>
              <a:t> </a:t>
            </a:r>
          </a:p>
        </p:txBody>
      </p:sp>
    </p:spTree>
    <p:extLst>
      <p:ext uri="{BB962C8B-B14F-4D97-AF65-F5344CB8AC3E}">
        <p14:creationId xmlns:p14="http://schemas.microsoft.com/office/powerpoint/2010/main" val="20888729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836F717B-A41A-4CEC-8B22-AFC0AF4F93F0}"/>
              </a:ext>
            </a:extLst>
          </p:cNvPr>
          <p:cNvSpPr>
            <a:spLocks noGrp="1" noChangeArrowheads="1"/>
          </p:cNvSpPr>
          <p:nvPr>
            <p:ph type="body" idx="1"/>
          </p:nvPr>
        </p:nvSpPr>
        <p:spPr>
          <a:xfrm>
            <a:off x="2286001" y="1524000"/>
            <a:ext cx="8202613" cy="4764088"/>
          </a:xfrm>
        </p:spPr>
        <p:txBody>
          <a:bodyPr/>
          <a:lstStyle/>
          <a:p>
            <a:r>
              <a:rPr lang="es-ES_tradnl" altLang="es-ES">
                <a:solidFill>
                  <a:schemeClr val="accent2"/>
                </a:solidFill>
              </a:rPr>
              <a:t>Exploración física</a:t>
            </a:r>
            <a:endParaRPr lang="es-ES_tradnl" altLang="es-ES"/>
          </a:p>
          <a:p>
            <a:pPr lvl="1"/>
            <a:r>
              <a:rPr lang="es-ES_tradnl" altLang="es-ES"/>
              <a:t>TA: 147/83 mmHg, afebril, taquipneico en reposo con cianosis central y periférica.</a:t>
            </a:r>
          </a:p>
          <a:p>
            <a:pPr lvl="1"/>
            <a:r>
              <a:rPr lang="es-ES_tradnl" altLang="es-ES"/>
              <a:t>AC: arritmico, sin soplos audibles.</a:t>
            </a:r>
          </a:p>
          <a:p>
            <a:pPr lvl="1"/>
            <a:r>
              <a:rPr lang="es-ES_tradnl" altLang="es-ES"/>
              <a:t>AP: disminución generalizada del MV con crepitantes en ½ inferior de pulmón derecho y 1/3 inferior del izquierdo.</a:t>
            </a:r>
          </a:p>
          <a:p>
            <a:pPr lvl="1"/>
            <a:r>
              <a:rPr lang="es-ES_tradnl" altLang="es-ES"/>
              <a:t>Abdomen: sin hallazgos.</a:t>
            </a:r>
          </a:p>
          <a:p>
            <a:pPr lvl="1"/>
            <a:r>
              <a:rPr lang="es-ES_tradnl" altLang="es-ES"/>
              <a:t>MMII: edemas con fóvea hasta rodilla.</a:t>
            </a:r>
          </a:p>
        </p:txBody>
      </p:sp>
      <p:sp>
        <p:nvSpPr>
          <p:cNvPr id="416771" name="Rectangle 3">
            <a:extLst>
              <a:ext uri="{FF2B5EF4-FFF2-40B4-BE49-F238E27FC236}">
                <a16:creationId xmlns:a16="http://schemas.microsoft.com/office/drawing/2014/main" id="{CA9A3D94-3C82-4075-9D7E-65CC6B313077}"/>
              </a:ext>
            </a:extLst>
          </p:cNvPr>
          <p:cNvSpPr>
            <a:spLocks noGrp="1" noChangeArrowheads="1"/>
          </p:cNvSpPr>
          <p:nvPr>
            <p:ph type="title"/>
          </p:nvPr>
        </p:nvSpPr>
        <p:spPr>
          <a:xfrm>
            <a:off x="1825625" y="147638"/>
            <a:ext cx="9354004" cy="842962"/>
          </a:xfrm>
          <a:noFill/>
          <a:ln/>
        </p:spPr>
        <p:txBody>
          <a:bodyPr>
            <a:noAutofit/>
          </a:bodyPr>
          <a:lstStyle/>
          <a:p>
            <a:pPr>
              <a:lnSpc>
                <a:spcPct val="80000"/>
              </a:lnSpc>
              <a:tabLst>
                <a:tab pos="1905000" algn="l"/>
              </a:tabLst>
            </a:pPr>
            <a:r>
              <a:rPr lang="es-ES_tradnl" altLang="es-ES" sz="3600" dirty="0">
                <a:solidFill>
                  <a:schemeClr val="folHlink"/>
                </a:solidFill>
              </a:rPr>
              <a:t> </a:t>
            </a:r>
            <a:r>
              <a:rPr lang="es-ES_tradnl" altLang="es-ES" sz="1800" dirty="0">
                <a:solidFill>
                  <a:schemeClr val="bg2"/>
                </a:solidFill>
              </a:rPr>
              <a:t>Varón de 78 años con aumento progresivo de su disnea habitual</a:t>
            </a:r>
            <a:r>
              <a:rPr lang="es-ES_tradnl" altLang="es-ES" sz="4800" dirty="0"/>
              <a:t> </a:t>
            </a:r>
          </a:p>
        </p:txBody>
      </p:sp>
    </p:spTree>
    <p:extLst>
      <p:ext uri="{BB962C8B-B14F-4D97-AF65-F5344CB8AC3E}">
        <p14:creationId xmlns:p14="http://schemas.microsoft.com/office/powerpoint/2010/main" val="180439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8818" name="Rectangle 1026">
            <a:extLst>
              <a:ext uri="{FF2B5EF4-FFF2-40B4-BE49-F238E27FC236}">
                <a16:creationId xmlns:a16="http://schemas.microsoft.com/office/drawing/2014/main" id="{12CBB763-159E-4E93-BCFC-2C713C2293B0}"/>
              </a:ext>
            </a:extLst>
          </p:cNvPr>
          <p:cNvSpPr>
            <a:spLocks noGrp="1" noChangeArrowheads="1"/>
          </p:cNvSpPr>
          <p:nvPr>
            <p:ph type="title"/>
          </p:nvPr>
        </p:nvSpPr>
        <p:spPr>
          <a:xfrm>
            <a:off x="1911927" y="535709"/>
            <a:ext cx="8839200" cy="914400"/>
          </a:xfrm>
          <a:noFill/>
          <a:ln/>
        </p:spPr>
        <p:txBody>
          <a:bodyPr>
            <a:noAutofit/>
          </a:bodyPr>
          <a:lstStyle/>
          <a:p>
            <a:pPr defTabSz="762000">
              <a:lnSpc>
                <a:spcPct val="80000"/>
              </a:lnSpc>
            </a:pPr>
            <a:r>
              <a:rPr lang="es-ES_tradnl" altLang="es-ES" sz="1800" dirty="0">
                <a:solidFill>
                  <a:schemeClr val="bg2"/>
                </a:solidFill>
              </a:rPr>
              <a:t>Varón de 78 años con aumento progresivo de su disnea habitual</a:t>
            </a:r>
            <a:r>
              <a:rPr lang="es-ES_tradnl" altLang="es-ES" sz="4800" dirty="0"/>
              <a:t> </a:t>
            </a:r>
          </a:p>
        </p:txBody>
      </p:sp>
      <p:pic>
        <p:nvPicPr>
          <p:cNvPr id="418819" name="Picture 1027" descr="Caso 42 mod2 mppt.jpg                                          000032B7N2                             C16D207E:">
            <a:extLst>
              <a:ext uri="{FF2B5EF4-FFF2-40B4-BE49-F238E27FC236}">
                <a16:creationId xmlns:a16="http://schemas.microsoft.com/office/drawing/2014/main" id="{43B5AFBE-8190-49D5-ADB1-4817ACB02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33" y="1883229"/>
            <a:ext cx="11772094" cy="38862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315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0866" name="Text Box 2">
            <a:extLst>
              <a:ext uri="{FF2B5EF4-FFF2-40B4-BE49-F238E27FC236}">
                <a16:creationId xmlns:a16="http://schemas.microsoft.com/office/drawing/2014/main" id="{5A3980E5-7DA3-463A-9CEA-A043FDDAB182}"/>
              </a:ext>
            </a:extLst>
          </p:cNvPr>
          <p:cNvSpPr txBox="1">
            <a:spLocks noChangeArrowheads="1"/>
          </p:cNvSpPr>
          <p:nvPr/>
        </p:nvSpPr>
        <p:spPr bwMode="auto">
          <a:xfrm>
            <a:off x="2057401" y="2209800"/>
            <a:ext cx="8215313" cy="23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68350" indent="-288925">
              <a:defRPr sz="2400">
                <a:solidFill>
                  <a:schemeClr val="tx1"/>
                </a:solidFill>
                <a:latin typeface="Times New Roman" panose="02020603050405020304" pitchFamily="18" charset="0"/>
              </a:defRPr>
            </a:lvl2pPr>
            <a:lvl3pPr marL="95885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fontAlgn="base">
              <a:spcBef>
                <a:spcPct val="60000"/>
              </a:spcBef>
              <a:spcAft>
                <a:spcPct val="0"/>
              </a:spcAft>
              <a:buClr>
                <a:srgbClr val="E3BF1F"/>
              </a:buClr>
              <a:buSzPct val="90000"/>
              <a:buFont typeface="Wingdings" panose="05000000000000000000" pitchFamily="2" charset="2"/>
              <a:buChar char="§"/>
            </a:pPr>
            <a:r>
              <a:rPr lang="es-ES_tradnl" altLang="es-ES" sz="3200" b="1" dirty="0">
                <a:solidFill>
                  <a:srgbClr val="97BAFF"/>
                </a:solidFill>
                <a:latin typeface="Arial" panose="020B0604020202020204" pitchFamily="34" charset="0"/>
              </a:rPr>
              <a:t>Diagnóstico clínico</a:t>
            </a:r>
            <a:endParaRPr lang="es-ES_tradnl" altLang="es-ES" sz="3200" b="1" dirty="0">
              <a:solidFill>
                <a:srgbClr val="FFFFFF"/>
              </a:solidFill>
              <a:latin typeface="Arial" panose="020B0604020202020204" pitchFamily="34" charset="0"/>
            </a:endParaRPr>
          </a:p>
          <a:p>
            <a:pPr lvl="1" fontAlgn="base">
              <a:spcBef>
                <a:spcPct val="60000"/>
              </a:spcBef>
              <a:spcAft>
                <a:spcPct val="0"/>
              </a:spcAft>
              <a:buClr>
                <a:srgbClr val="FF6523"/>
              </a:buClr>
              <a:buFontTx/>
              <a:buChar char="–"/>
            </a:pPr>
            <a:r>
              <a:rPr lang="es-ES_tradnl" altLang="es-ES" sz="3200" b="1" dirty="0">
                <a:solidFill>
                  <a:schemeClr val="tx2"/>
                </a:solidFill>
                <a:latin typeface="Arial" panose="020B0604020202020204" pitchFamily="34" charset="0"/>
              </a:rPr>
              <a:t>Descompensación de ICC secundario a </a:t>
            </a:r>
            <a:r>
              <a:rPr lang="es-ES_tradnl" altLang="es-ES" sz="3200" b="1" dirty="0" err="1">
                <a:solidFill>
                  <a:schemeClr val="tx2"/>
                </a:solidFill>
                <a:latin typeface="Arial" panose="020B0604020202020204" pitchFamily="34" charset="0"/>
              </a:rPr>
              <a:t>taquiarritmia</a:t>
            </a:r>
            <a:r>
              <a:rPr lang="es-ES_tradnl" altLang="es-ES" sz="3200" b="1" dirty="0">
                <a:solidFill>
                  <a:schemeClr val="tx2"/>
                </a:solidFill>
                <a:latin typeface="Arial" panose="020B0604020202020204" pitchFamily="34" charset="0"/>
              </a:rPr>
              <a:t> (</a:t>
            </a:r>
            <a:r>
              <a:rPr lang="es-ES_tradnl" altLang="es-ES" sz="3200" b="1" dirty="0" err="1">
                <a:solidFill>
                  <a:schemeClr val="tx2"/>
                </a:solidFill>
                <a:latin typeface="Arial" panose="020B0604020202020204" pitchFamily="34" charset="0"/>
              </a:rPr>
              <a:t>flutter</a:t>
            </a:r>
            <a:r>
              <a:rPr lang="es-ES_tradnl" altLang="es-ES" sz="3200" b="1" dirty="0">
                <a:solidFill>
                  <a:schemeClr val="tx2"/>
                </a:solidFill>
                <a:latin typeface="Arial" panose="020B0604020202020204" pitchFamily="34" charset="0"/>
              </a:rPr>
              <a:t> auricular de conducción variable).</a:t>
            </a:r>
          </a:p>
        </p:txBody>
      </p:sp>
      <p:sp>
        <p:nvSpPr>
          <p:cNvPr id="420867" name="Rectangle 3">
            <a:extLst>
              <a:ext uri="{FF2B5EF4-FFF2-40B4-BE49-F238E27FC236}">
                <a16:creationId xmlns:a16="http://schemas.microsoft.com/office/drawing/2014/main" id="{A38D30EF-021D-4406-A38B-4277AD586E7C}"/>
              </a:ext>
            </a:extLst>
          </p:cNvPr>
          <p:cNvSpPr>
            <a:spLocks noGrp="1" noChangeArrowheads="1"/>
          </p:cNvSpPr>
          <p:nvPr>
            <p:ph type="title"/>
          </p:nvPr>
        </p:nvSpPr>
        <p:spPr>
          <a:xfrm>
            <a:off x="1825625" y="147638"/>
            <a:ext cx="8839200" cy="842962"/>
          </a:xfrm>
          <a:noFill/>
          <a:ln/>
        </p:spPr>
        <p:txBody>
          <a:bodyPr>
            <a:noAutofit/>
          </a:bodyPr>
          <a:lstStyle/>
          <a:p>
            <a:pPr>
              <a:lnSpc>
                <a:spcPct val="80000"/>
              </a:lnSpc>
              <a:tabLst>
                <a:tab pos="1905000" algn="l"/>
              </a:tabLst>
            </a:pPr>
            <a:r>
              <a:rPr lang="es-ES_tradnl" altLang="es-ES" sz="1800" dirty="0">
                <a:solidFill>
                  <a:schemeClr val="bg2"/>
                </a:solidFill>
              </a:rPr>
              <a:t>Varón de 78 años con aumento progresivo de su disnea habitual</a:t>
            </a:r>
            <a:r>
              <a:rPr lang="es-ES_tradnl" altLang="es-ES" sz="4800" dirty="0"/>
              <a:t> </a:t>
            </a:r>
          </a:p>
        </p:txBody>
      </p:sp>
    </p:spTree>
    <p:extLst>
      <p:ext uri="{BB962C8B-B14F-4D97-AF65-F5344CB8AC3E}">
        <p14:creationId xmlns:p14="http://schemas.microsoft.com/office/powerpoint/2010/main" val="3622333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8818" name="Rectangle 1026">
            <a:extLst>
              <a:ext uri="{FF2B5EF4-FFF2-40B4-BE49-F238E27FC236}">
                <a16:creationId xmlns:a16="http://schemas.microsoft.com/office/drawing/2014/main" id="{12CBB763-159E-4E93-BCFC-2C713C2293B0}"/>
              </a:ext>
            </a:extLst>
          </p:cNvPr>
          <p:cNvSpPr>
            <a:spLocks noGrp="1" noChangeArrowheads="1"/>
          </p:cNvSpPr>
          <p:nvPr>
            <p:ph type="title"/>
          </p:nvPr>
        </p:nvSpPr>
        <p:spPr>
          <a:xfrm>
            <a:off x="1828800" y="101600"/>
            <a:ext cx="8839200" cy="914400"/>
          </a:xfrm>
          <a:noFill/>
          <a:ln/>
        </p:spPr>
        <p:txBody>
          <a:bodyPr>
            <a:noAutofit/>
          </a:bodyPr>
          <a:lstStyle/>
          <a:p>
            <a:pPr defTabSz="762000">
              <a:lnSpc>
                <a:spcPct val="80000"/>
              </a:lnSpc>
            </a:pPr>
            <a:r>
              <a:rPr lang="es-ES_tradnl" altLang="es-ES" sz="1800" dirty="0">
                <a:solidFill>
                  <a:schemeClr val="bg2"/>
                </a:solidFill>
              </a:rPr>
              <a:t>Varón de 78 años con aumento progresivo de su disnea habitual</a:t>
            </a:r>
            <a:r>
              <a:rPr lang="es-ES_tradnl" altLang="es-ES" sz="4800" dirty="0"/>
              <a:t> </a:t>
            </a:r>
          </a:p>
        </p:txBody>
      </p:sp>
      <p:pic>
        <p:nvPicPr>
          <p:cNvPr id="418819" name="Picture 1027" descr="Caso 42 mod2 mppt.jpg                                          000032B7N2                             C16D207E:">
            <a:extLst>
              <a:ext uri="{FF2B5EF4-FFF2-40B4-BE49-F238E27FC236}">
                <a16:creationId xmlns:a16="http://schemas.microsoft.com/office/drawing/2014/main" id="{43B5AFBE-8190-49D5-ADB1-4817ACB02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53" y="2286000"/>
            <a:ext cx="9001125" cy="27051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94FB2370-FC35-4043-A108-CD801A214E7A}"/>
              </a:ext>
            </a:extLst>
          </p:cNvPr>
          <p:cNvCxnSpPr>
            <a:cxnSpLocks/>
          </p:cNvCxnSpPr>
          <p:nvPr/>
        </p:nvCxnSpPr>
        <p:spPr>
          <a:xfrm>
            <a:off x="1303866" y="2531534"/>
            <a:ext cx="618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BF93C7C-DC66-4C1F-BBB4-990705325485}"/>
              </a:ext>
            </a:extLst>
          </p:cNvPr>
          <p:cNvCxnSpPr>
            <a:cxnSpLocks/>
          </p:cNvCxnSpPr>
          <p:nvPr/>
        </p:nvCxnSpPr>
        <p:spPr>
          <a:xfrm>
            <a:off x="5477933" y="3877734"/>
            <a:ext cx="618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88772459-976B-4F3B-A053-BF512A19946A}"/>
              </a:ext>
            </a:extLst>
          </p:cNvPr>
          <p:cNvCxnSpPr>
            <a:cxnSpLocks/>
          </p:cNvCxnSpPr>
          <p:nvPr/>
        </p:nvCxnSpPr>
        <p:spPr>
          <a:xfrm>
            <a:off x="7298266" y="3505200"/>
            <a:ext cx="618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8E85804-C273-4F41-B161-84465A7B15BA}"/>
              </a:ext>
            </a:extLst>
          </p:cNvPr>
          <p:cNvCxnSpPr>
            <a:cxnSpLocks/>
          </p:cNvCxnSpPr>
          <p:nvPr/>
        </p:nvCxnSpPr>
        <p:spPr>
          <a:xfrm>
            <a:off x="3208866" y="3505200"/>
            <a:ext cx="618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4FF242B-9243-41F0-845B-5228B680E4AB}"/>
              </a:ext>
            </a:extLst>
          </p:cNvPr>
          <p:cNvCxnSpPr>
            <a:cxnSpLocks/>
          </p:cNvCxnSpPr>
          <p:nvPr/>
        </p:nvCxnSpPr>
        <p:spPr>
          <a:xfrm>
            <a:off x="1921933" y="2624668"/>
            <a:ext cx="51646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BA35151F-2F8E-4F73-BF4D-DF2946AA10EF}"/>
              </a:ext>
            </a:extLst>
          </p:cNvPr>
          <p:cNvCxnSpPr>
            <a:cxnSpLocks/>
          </p:cNvCxnSpPr>
          <p:nvPr/>
        </p:nvCxnSpPr>
        <p:spPr>
          <a:xfrm>
            <a:off x="3826933" y="3505200"/>
            <a:ext cx="51646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0C69A105-2D03-4822-B5A4-69C9916E70CF}"/>
              </a:ext>
            </a:extLst>
          </p:cNvPr>
          <p:cNvCxnSpPr>
            <a:cxnSpLocks/>
          </p:cNvCxnSpPr>
          <p:nvPr/>
        </p:nvCxnSpPr>
        <p:spPr>
          <a:xfrm>
            <a:off x="6087533" y="4859868"/>
            <a:ext cx="51646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8C6AD60-2C62-4893-8B29-53C19863DB40}"/>
              </a:ext>
            </a:extLst>
          </p:cNvPr>
          <p:cNvCxnSpPr>
            <a:cxnSpLocks/>
          </p:cNvCxnSpPr>
          <p:nvPr/>
        </p:nvCxnSpPr>
        <p:spPr>
          <a:xfrm>
            <a:off x="7916333" y="4284135"/>
            <a:ext cx="51646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8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par>
                                <p:cTn id="17" presetID="5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0.70"/>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par>
                                <p:cTn id="41" presetID="55"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strVal val="#ppt_w*0.70"/>
                                          </p:val>
                                        </p:tav>
                                        <p:tav tm="100000">
                                          <p:val>
                                            <p:strVal val="#ppt_w"/>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animEffect transition="in" filter="fade">
                                      <p:cBhvr>
                                        <p:cTn id="45" dur="1000"/>
                                        <p:tgtEl>
                                          <p:spTgt spid="15"/>
                                        </p:tgtEl>
                                      </p:cBhvr>
                                    </p:animEffect>
                                  </p:childTnLst>
                                </p:cTn>
                              </p:par>
                              <p:par>
                                <p:cTn id="46" presetID="55"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strVal val="#ppt_w*0.70"/>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Effect transition="in" filter="fade">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0C8E2B35-157A-4BF9-99E7-7D9B2F4AA37B}"/>
              </a:ext>
            </a:extLst>
          </p:cNvPr>
          <p:cNvSpPr>
            <a:spLocks noChangeArrowheads="1"/>
          </p:cNvSpPr>
          <p:nvPr/>
        </p:nvSpPr>
        <p:spPr bwMode="auto">
          <a:xfrm>
            <a:off x="6238876" y="708969"/>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22915" name="Rectangle 3">
            <a:extLst>
              <a:ext uri="{FF2B5EF4-FFF2-40B4-BE49-F238E27FC236}">
                <a16:creationId xmlns:a16="http://schemas.microsoft.com/office/drawing/2014/main" id="{3F885979-E654-41B4-9335-88E04351A39E}"/>
              </a:ext>
            </a:extLst>
          </p:cNvPr>
          <p:cNvSpPr>
            <a:spLocks noGrp="1" noChangeArrowheads="1"/>
          </p:cNvSpPr>
          <p:nvPr>
            <p:ph type="body" idx="1"/>
          </p:nvPr>
        </p:nvSpPr>
        <p:spPr>
          <a:xfrm>
            <a:off x="1752600" y="1219200"/>
            <a:ext cx="8610600" cy="5029200"/>
          </a:xfrm>
        </p:spPr>
        <p:txBody>
          <a:bodyPr/>
          <a:lstStyle/>
          <a:p>
            <a:pPr>
              <a:lnSpc>
                <a:spcPct val="90000"/>
              </a:lnSpc>
            </a:pPr>
            <a:r>
              <a:rPr lang="es-ES_tradnl" altLang="es-ES" sz="2800">
                <a:solidFill>
                  <a:schemeClr val="accent2"/>
                </a:solidFill>
              </a:rPr>
              <a:t>Flutter auricular</a:t>
            </a:r>
            <a:endParaRPr lang="es-ES_tradnl" altLang="es-ES" sz="2800"/>
          </a:p>
          <a:p>
            <a:pPr lvl="1">
              <a:lnSpc>
                <a:spcPct val="90000"/>
              </a:lnSpc>
            </a:pPr>
            <a:r>
              <a:rPr lang="es-ES_tradnl" altLang="es-ES" sz="2400"/>
              <a:t>Taquiarritmia frecuente.</a:t>
            </a:r>
          </a:p>
          <a:p>
            <a:pPr lvl="1">
              <a:lnSpc>
                <a:spcPct val="90000"/>
              </a:lnSpc>
            </a:pPr>
            <a:r>
              <a:rPr lang="es-ES_tradnl" altLang="es-ES" sz="2400"/>
              <a:t>Macrocircuito de reentrada a nivel auricular derecho.</a:t>
            </a:r>
          </a:p>
          <a:p>
            <a:pPr lvl="1">
              <a:lnSpc>
                <a:spcPct val="90000"/>
              </a:lnSpc>
            </a:pPr>
            <a:r>
              <a:rPr lang="es-ES_tradnl" altLang="es-ES" sz="2400"/>
              <a:t>Ausencias de ondas P, sustituidas por ondas F en forma de dientes de sierra (más visibles en II, III, aVF y V1).</a:t>
            </a:r>
          </a:p>
          <a:p>
            <a:pPr lvl="1">
              <a:lnSpc>
                <a:spcPct val="90000"/>
              </a:lnSpc>
            </a:pPr>
            <a:r>
              <a:rPr lang="es-ES_tradnl" altLang="es-ES" sz="2400"/>
              <a:t>Frecuencia auricular en torno a 300 lpm.</a:t>
            </a:r>
          </a:p>
          <a:p>
            <a:pPr lvl="1">
              <a:lnSpc>
                <a:spcPct val="90000"/>
              </a:lnSpc>
            </a:pPr>
            <a:r>
              <a:rPr lang="es-ES_tradnl" altLang="es-ES" sz="2400"/>
              <a:t>Se produce bloqueo AV de diverso grado (puede ser variable).</a:t>
            </a:r>
          </a:p>
          <a:p>
            <a:pPr lvl="1">
              <a:lnSpc>
                <a:spcPct val="90000"/>
              </a:lnSpc>
            </a:pPr>
            <a:r>
              <a:rPr lang="es-ES_tradnl" altLang="es-ES" sz="2400"/>
              <a:t>QRS normal (el del ritmo de base).</a:t>
            </a:r>
          </a:p>
          <a:p>
            <a:pPr lvl="1">
              <a:lnSpc>
                <a:spcPct val="90000"/>
              </a:lnSpc>
            </a:pPr>
            <a:r>
              <a:rPr lang="es-ES_tradnl" altLang="es-ES" sz="2400"/>
              <a:t>Causas: estenosis mitral, cardiopatía isquémica, EPOC, HTA, idiopático.</a:t>
            </a:r>
            <a:r>
              <a:rPr lang="es-ES_tradnl" altLang="es-ES" sz="1800"/>
              <a:t> </a:t>
            </a:r>
            <a:endParaRPr lang="es-ES_tradnl" altLang="es-ES" sz="2000"/>
          </a:p>
        </p:txBody>
      </p:sp>
      <p:sp>
        <p:nvSpPr>
          <p:cNvPr id="422916" name="Rectangle 4">
            <a:extLst>
              <a:ext uri="{FF2B5EF4-FFF2-40B4-BE49-F238E27FC236}">
                <a16:creationId xmlns:a16="http://schemas.microsoft.com/office/drawing/2014/main" id="{4A121AE1-73F7-46D6-B6FA-30070B1B0C60}"/>
              </a:ext>
            </a:extLst>
          </p:cNvPr>
          <p:cNvSpPr>
            <a:spLocks noGrp="1" noChangeArrowheads="1"/>
          </p:cNvSpPr>
          <p:nvPr>
            <p:ph type="title"/>
          </p:nvPr>
        </p:nvSpPr>
        <p:spPr>
          <a:xfrm>
            <a:off x="1825625" y="147638"/>
            <a:ext cx="8839200" cy="842962"/>
          </a:xfrm>
          <a:noFill/>
          <a:ln/>
        </p:spPr>
        <p:txBody>
          <a:bodyPr>
            <a:noAutofit/>
          </a:bodyPr>
          <a:lstStyle/>
          <a:p>
            <a:pPr>
              <a:lnSpc>
                <a:spcPct val="80000"/>
              </a:lnSpc>
              <a:tabLst>
                <a:tab pos="1905000" algn="l"/>
              </a:tabLst>
            </a:pPr>
            <a:r>
              <a:rPr lang="es-ES_tradnl" altLang="es-ES" sz="1800" dirty="0">
                <a:solidFill>
                  <a:schemeClr val="bg2"/>
                </a:solidFill>
              </a:rPr>
              <a:t>Varón de 78 años con aumento progresivo de su disnea habitual</a:t>
            </a:r>
            <a:r>
              <a:rPr lang="es-ES_tradnl" altLang="es-ES" sz="4800" dirty="0"/>
              <a:t> </a:t>
            </a:r>
          </a:p>
        </p:txBody>
      </p:sp>
    </p:spTree>
    <p:extLst>
      <p:ext uri="{BB962C8B-B14F-4D97-AF65-F5344CB8AC3E}">
        <p14:creationId xmlns:p14="http://schemas.microsoft.com/office/powerpoint/2010/main" val="1852177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sp>
        <p:nvSpPr>
          <p:cNvPr id="4" name="Rectangle 3">
            <a:extLst>
              <a:ext uri="{FF2B5EF4-FFF2-40B4-BE49-F238E27FC236}">
                <a16:creationId xmlns:a16="http://schemas.microsoft.com/office/drawing/2014/main" id="{F438151D-4B6B-41E6-AC31-D0205B259C53}"/>
              </a:ext>
            </a:extLst>
          </p:cNvPr>
          <p:cNvSpPr txBox="1">
            <a:spLocks noChangeArrowheads="1"/>
          </p:cNvSpPr>
          <p:nvPr/>
        </p:nvSpPr>
        <p:spPr bwMode="auto">
          <a:xfrm>
            <a:off x="1524000" y="2667000"/>
            <a:ext cx="9144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lr>
                <a:schemeClr val="accent1"/>
              </a:buClr>
              <a:buSzPct val="90000"/>
              <a:buFont typeface="Wingdings" panose="05000000000000000000" pitchFamily="2" charset="2"/>
              <a:buChar char="§"/>
              <a:defRPr sz="3200" b="1" kern="1200">
                <a:solidFill>
                  <a:schemeClr val="tx1"/>
                </a:solidFill>
                <a:latin typeface="+mn-lt"/>
                <a:ea typeface="+mn-ea"/>
                <a:cs typeface="+mn-cs"/>
              </a:defRPr>
            </a:lvl1pPr>
            <a:lvl2pPr marL="742950" indent="-285750" algn="l" rtl="0" fontAlgn="base">
              <a:spcBef>
                <a:spcPct val="20000"/>
              </a:spcBef>
              <a:spcAft>
                <a:spcPct val="0"/>
              </a:spcAft>
              <a:buClr>
                <a:schemeClr val="folHlink"/>
              </a:buClr>
              <a:buChar char="–"/>
              <a:defRPr sz="2800" b="1" kern="1200">
                <a:solidFill>
                  <a:schemeClr val="tx1"/>
                </a:solidFill>
                <a:latin typeface="+mn-lt"/>
                <a:ea typeface="+mn-ea"/>
                <a:cs typeface="+mn-cs"/>
              </a:defRPr>
            </a:lvl2pPr>
            <a:lvl3pPr marL="1143000" indent="-228600" algn="l" rtl="0" fontAlgn="base">
              <a:spcBef>
                <a:spcPct val="20000"/>
              </a:spcBef>
              <a:spcAft>
                <a:spcPct val="0"/>
              </a:spcAft>
              <a:buClr>
                <a:srgbClr val="97BAFF"/>
              </a:buClr>
              <a:buFont typeface="Times" panose="02020603050405020304" pitchFamily="18" charset="0"/>
              <a:buChar char="•"/>
              <a:defRPr sz="2400" b="1" kern="1200">
                <a:solidFill>
                  <a:schemeClr val="tx1"/>
                </a:solidFill>
                <a:latin typeface="+mn-lt"/>
                <a:ea typeface="+mn-ea"/>
                <a:cs typeface="+mn-cs"/>
              </a:defRPr>
            </a:lvl3pPr>
            <a:lvl4pPr marL="1600200" indent="-228600" algn="l" rtl="0" fontAlgn="base">
              <a:spcBef>
                <a:spcPct val="20000"/>
              </a:spcBef>
              <a:spcAft>
                <a:spcPct val="0"/>
              </a:spcAft>
              <a:buChar char="–"/>
              <a:defRPr sz="2000" b="1" kern="1200">
                <a:solidFill>
                  <a:schemeClr val="tx1"/>
                </a:solidFill>
                <a:latin typeface="+mn-lt"/>
                <a:ea typeface="+mn-ea"/>
                <a:cs typeface="+mn-cs"/>
              </a:defRPr>
            </a:lvl4pPr>
            <a:lvl5pPr marL="2057400" indent="-228600" algn="l" rtl="0" fontAlgn="base">
              <a:spcBef>
                <a:spcPct val="20000"/>
              </a:spcBef>
              <a:spcAft>
                <a:spcPct val="0"/>
              </a:spcAft>
              <a:buFont typeface="Wingdings" panose="05000000000000000000" pitchFamily="2" charset="2"/>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Font typeface="Wingdings" panose="05000000000000000000" pitchFamily="2" charset="2"/>
              <a:buNone/>
            </a:pPr>
            <a:r>
              <a:rPr lang="es-ES" altLang="es-ES" sz="4000" dirty="0"/>
              <a:t>Interconsulta virtual</a:t>
            </a:r>
            <a:endParaRPr lang="es-ES_tradnl" altLang="es-ES" sz="4000" dirty="0"/>
          </a:p>
        </p:txBody>
      </p:sp>
    </p:spTree>
    <p:extLst>
      <p:ext uri="{BB962C8B-B14F-4D97-AF65-F5344CB8AC3E}">
        <p14:creationId xmlns:p14="http://schemas.microsoft.com/office/powerpoint/2010/main" val="321726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EDAE48E-DA13-4781-9D9C-08010F75611F}"/>
              </a:ext>
            </a:extLst>
          </p:cNvPr>
          <p:cNvSpPr/>
          <p:nvPr/>
        </p:nvSpPr>
        <p:spPr>
          <a:xfrm>
            <a:off x="1524000" y="1071564"/>
            <a:ext cx="9144000" cy="57864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5" name="3 Rectángulo">
            <a:extLst>
              <a:ext uri="{FF2B5EF4-FFF2-40B4-BE49-F238E27FC236}">
                <a16:creationId xmlns:a16="http://schemas.microsoft.com/office/drawing/2014/main" id="{CD3D8C0D-975E-4CD6-AA76-DF43C8D2FDB9}"/>
              </a:ext>
            </a:extLst>
          </p:cNvPr>
          <p:cNvSpPr>
            <a:spLocks noChangeArrowheads="1"/>
          </p:cNvSpPr>
          <p:nvPr/>
        </p:nvSpPr>
        <p:spPr bwMode="auto">
          <a:xfrm>
            <a:off x="1866900" y="1782764"/>
            <a:ext cx="8458200" cy="923330"/>
          </a:xfrm>
          <a:prstGeom prst="rect">
            <a:avLst/>
          </a:prstGeom>
          <a:noFill/>
          <a:ln w="9525">
            <a:noFill/>
            <a:miter lim="800000"/>
            <a:headEnd/>
            <a:tailEnd/>
          </a:ln>
        </p:spPr>
        <p:txBody>
          <a:bodyPr>
            <a:spAutoFit/>
          </a:bodyPr>
          <a:lstStyle/>
          <a:p>
            <a:pPr defTabSz="685800">
              <a:defRPr/>
            </a:pPr>
            <a:r>
              <a:rPr lang="es-ES" kern="1400" spc="75" dirty="0">
                <a:solidFill>
                  <a:schemeClr val="tx2"/>
                </a:solidFill>
                <a:latin typeface="Arial Black" panose="020B0A04020102020204" pitchFamily="34" charset="0"/>
                <a:cs typeface="Arial" panose="020B0604020202020204" pitchFamily="34" charset="0"/>
              </a:rPr>
              <a:t>Sólo viendo este ECG, </a:t>
            </a:r>
            <a:r>
              <a:rPr lang="es-ES" kern="1400" spc="75" dirty="0" err="1">
                <a:solidFill>
                  <a:schemeClr val="tx2"/>
                </a:solidFill>
                <a:latin typeface="Arial Black" panose="020B0A04020102020204" pitchFamily="34" charset="0"/>
                <a:cs typeface="Arial" panose="020B0604020202020204" pitchFamily="34" charset="0"/>
              </a:rPr>
              <a:t>podriaís</a:t>
            </a:r>
            <a:r>
              <a:rPr lang="es-ES" kern="1400" spc="75" dirty="0">
                <a:solidFill>
                  <a:schemeClr val="tx2"/>
                </a:solidFill>
                <a:latin typeface="Arial Black" panose="020B0A04020102020204" pitchFamily="34" charset="0"/>
                <a:cs typeface="Arial" panose="020B0604020202020204" pitchFamily="34" charset="0"/>
              </a:rPr>
              <a:t> decirme cosas a favor y en contra para que el paciente presentara un derrame pericárdico severo </a:t>
            </a:r>
          </a:p>
        </p:txBody>
      </p:sp>
    </p:spTree>
    <p:extLst>
      <p:ext uri="{BB962C8B-B14F-4D97-AF65-F5344CB8AC3E}">
        <p14:creationId xmlns:p14="http://schemas.microsoft.com/office/powerpoint/2010/main" val="1793989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down)">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2" name="Imagen 1">
            <a:extLst>
              <a:ext uri="{FF2B5EF4-FFF2-40B4-BE49-F238E27FC236}">
                <a16:creationId xmlns:a16="http://schemas.microsoft.com/office/drawing/2014/main" id="{541DE560-43BA-422D-9A57-2CB84CE9149C}"/>
              </a:ext>
            </a:extLst>
          </p:cNvPr>
          <p:cNvPicPr>
            <a:picLocks noChangeAspect="1"/>
          </p:cNvPicPr>
          <p:nvPr/>
        </p:nvPicPr>
        <p:blipFill>
          <a:blip r:embed="rId3"/>
          <a:stretch>
            <a:fillRect/>
          </a:stretch>
        </p:blipFill>
        <p:spPr>
          <a:xfrm>
            <a:off x="1358755" y="1422978"/>
            <a:ext cx="9991725" cy="4991100"/>
          </a:xfrm>
          <a:prstGeom prst="rect">
            <a:avLst/>
          </a:prstGeom>
        </p:spPr>
      </p:pic>
    </p:spTree>
    <p:extLst>
      <p:ext uri="{BB962C8B-B14F-4D97-AF65-F5344CB8AC3E}">
        <p14:creationId xmlns:p14="http://schemas.microsoft.com/office/powerpoint/2010/main" val="179197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6FB00C6F-CE16-48D0-9C14-D171C9180CB0}"/>
              </a:ext>
            </a:extLst>
          </p:cNvPr>
          <p:cNvSpPr>
            <a:spLocks noChangeArrowheads="1"/>
          </p:cNvSpPr>
          <p:nvPr/>
        </p:nvSpPr>
        <p:spPr bwMode="auto">
          <a:xfrm>
            <a:off x="1524000" y="384016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s-ES" sz="2400">
              <a:solidFill>
                <a:srgbClr val="FFFFFF"/>
              </a:solidFill>
              <a:latin typeface="Times New Roman" panose="02020603050405020304" pitchFamily="18" charset="0"/>
            </a:endParaRPr>
          </a:p>
        </p:txBody>
      </p:sp>
      <p:pic>
        <p:nvPicPr>
          <p:cNvPr id="3" name="Imagen 2" descr="Imagen que contiene documento, texto&#10;&#10;Descripción generada con confianza muy alta">
            <a:extLst>
              <a:ext uri="{FF2B5EF4-FFF2-40B4-BE49-F238E27FC236}">
                <a16:creationId xmlns:a16="http://schemas.microsoft.com/office/drawing/2014/main" id="{F84AC312-0B16-4C51-B5F8-EDA362497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34" y="1401113"/>
            <a:ext cx="6675966" cy="4676601"/>
          </a:xfrm>
          <a:prstGeom prst="rect">
            <a:avLst/>
          </a:prstGeom>
        </p:spPr>
      </p:pic>
      <p:cxnSp>
        <p:nvCxnSpPr>
          <p:cNvPr id="4" name="Conector recto de flecha 3">
            <a:extLst>
              <a:ext uri="{FF2B5EF4-FFF2-40B4-BE49-F238E27FC236}">
                <a16:creationId xmlns:a16="http://schemas.microsoft.com/office/drawing/2014/main" id="{D5626294-FA50-47EC-992C-6E0FB0791931}"/>
              </a:ext>
            </a:extLst>
          </p:cNvPr>
          <p:cNvCxnSpPr>
            <a:cxnSpLocks/>
          </p:cNvCxnSpPr>
          <p:nvPr/>
        </p:nvCxnSpPr>
        <p:spPr>
          <a:xfrm flipH="1">
            <a:off x="4162425" y="4705350"/>
            <a:ext cx="342900" cy="266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453F1A24-EDE2-4E04-B641-1C406F5D9351}"/>
              </a:ext>
            </a:extLst>
          </p:cNvPr>
          <p:cNvCxnSpPr>
            <a:cxnSpLocks/>
          </p:cNvCxnSpPr>
          <p:nvPr/>
        </p:nvCxnSpPr>
        <p:spPr>
          <a:xfrm flipV="1">
            <a:off x="4162425" y="5586115"/>
            <a:ext cx="285750" cy="2146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7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a:extLst>
              <a:ext uri="{FF2B5EF4-FFF2-40B4-BE49-F238E27FC236}">
                <a16:creationId xmlns:a16="http://schemas.microsoft.com/office/drawing/2014/main" id="{BB6592FA-B7D8-B74A-8B22-B02D088E3D24}"/>
              </a:ext>
            </a:extLst>
          </p:cNvPr>
          <p:cNvSpPr txBox="1">
            <a:spLocks noChangeArrowheads="1"/>
          </p:cNvSpPr>
          <p:nvPr/>
        </p:nvSpPr>
        <p:spPr bwMode="auto">
          <a:xfrm>
            <a:off x="1947863" y="30164"/>
            <a:ext cx="787876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80000"/>
              </a:lnSpc>
            </a:pPr>
            <a:r>
              <a:rPr lang="es-ES" altLang="es-ES" sz="3800" b="1">
                <a:solidFill>
                  <a:schemeClr val="tx2"/>
                </a:solidFill>
                <a:latin typeface="Arial" panose="020B0604020202020204" pitchFamily="34" charset="0"/>
              </a:rPr>
              <a:t>Posición del corazón proyectado </a:t>
            </a:r>
            <a:br>
              <a:rPr lang="es-ES" altLang="es-ES" sz="3800" b="1">
                <a:solidFill>
                  <a:schemeClr val="tx2"/>
                </a:solidFill>
                <a:latin typeface="Arial" panose="020B0604020202020204" pitchFamily="34" charset="0"/>
              </a:rPr>
            </a:br>
            <a:r>
              <a:rPr lang="es-ES" altLang="es-ES" sz="3800" b="1">
                <a:solidFill>
                  <a:schemeClr val="tx2"/>
                </a:solidFill>
                <a:latin typeface="Arial" panose="020B0604020202020204" pitchFamily="34" charset="0"/>
              </a:rPr>
              <a:t>sobre derivaciones precordiales</a:t>
            </a:r>
            <a:endParaRPr lang="es-ES" altLang="es-ES" sz="3200"/>
          </a:p>
        </p:txBody>
      </p:sp>
      <p:pic>
        <p:nvPicPr>
          <p:cNvPr id="16387" name="Picture 1030">
            <a:extLst>
              <a:ext uri="{FF2B5EF4-FFF2-40B4-BE49-F238E27FC236}">
                <a16:creationId xmlns:a16="http://schemas.microsoft.com/office/drawing/2014/main" id="{91D55BDB-BAFF-1145-BE4F-F37B346CD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423989"/>
            <a:ext cx="6132512" cy="51466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51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B1FC85F-4093-EC4F-B4E2-94281DA0E883}"/>
              </a:ext>
            </a:extLst>
          </p:cNvPr>
          <p:cNvSpPr>
            <a:spLocks noGrp="1" noChangeArrowheads="1"/>
          </p:cNvSpPr>
          <p:nvPr>
            <p:ph type="title"/>
          </p:nvPr>
        </p:nvSpPr>
        <p:spPr/>
        <p:txBody>
          <a:bodyPr/>
          <a:lstStyle/>
          <a:p>
            <a:endParaRPr lang="es-ES_tradnl" altLang="es-ES" dirty="0"/>
          </a:p>
        </p:txBody>
      </p:sp>
      <p:sp>
        <p:nvSpPr>
          <p:cNvPr id="209923" name="Rectangle 3">
            <a:extLst>
              <a:ext uri="{FF2B5EF4-FFF2-40B4-BE49-F238E27FC236}">
                <a16:creationId xmlns:a16="http://schemas.microsoft.com/office/drawing/2014/main" id="{C42C02BC-231B-FF46-A099-A69418C3A063}"/>
              </a:ext>
            </a:extLst>
          </p:cNvPr>
          <p:cNvSpPr>
            <a:spLocks noGrp="1" noChangeArrowheads="1"/>
          </p:cNvSpPr>
          <p:nvPr>
            <p:ph type="body" idx="1"/>
          </p:nvPr>
        </p:nvSpPr>
        <p:spPr>
          <a:xfrm>
            <a:off x="2362200" y="2514600"/>
            <a:ext cx="7581900" cy="2133600"/>
          </a:xfrm>
        </p:spPr>
        <p:txBody>
          <a:bodyPr/>
          <a:lstStyle/>
          <a:p>
            <a:pPr marL="0" indent="0" algn="ctr">
              <a:buNone/>
            </a:pPr>
            <a:r>
              <a:rPr lang="es-ES_tradnl" altLang="es-ES" sz="4400"/>
              <a:t>Varón de 62 años con disnea súbita y dolor en hemitórax derecho</a:t>
            </a:r>
            <a:endParaRPr lang="es-ES_tradnl" altLang="es-ES" sz="5400"/>
          </a:p>
        </p:txBody>
      </p:sp>
    </p:spTree>
    <p:extLst>
      <p:ext uri="{BB962C8B-B14F-4D97-AF65-F5344CB8AC3E}">
        <p14:creationId xmlns:p14="http://schemas.microsoft.com/office/powerpoint/2010/main" val="4039219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4507F06-98ED-F547-B62E-B8783916028E}"/>
              </a:ext>
            </a:extLst>
          </p:cNvPr>
          <p:cNvSpPr>
            <a:spLocks noGrp="1" noChangeArrowheads="1"/>
          </p:cNvSpPr>
          <p:nvPr>
            <p:ph type="body" idx="1"/>
          </p:nvPr>
        </p:nvSpPr>
        <p:spPr>
          <a:xfrm>
            <a:off x="2362200" y="2133601"/>
            <a:ext cx="7581900" cy="2817813"/>
          </a:xfrm>
        </p:spPr>
        <p:txBody>
          <a:bodyPr/>
          <a:lstStyle/>
          <a:p>
            <a:r>
              <a:rPr lang="es-ES_tradnl" altLang="es-ES">
                <a:solidFill>
                  <a:schemeClr val="accent2"/>
                </a:solidFill>
              </a:rPr>
              <a:t>Historia clínica</a:t>
            </a:r>
            <a:endParaRPr lang="es-ES_tradnl" altLang="es-ES"/>
          </a:p>
          <a:p>
            <a:pPr lvl="1"/>
            <a:r>
              <a:rPr lang="es-ES_tradnl" altLang="es-ES"/>
              <a:t>Varón de 62 años.</a:t>
            </a:r>
          </a:p>
          <a:p>
            <a:pPr lvl="1"/>
            <a:r>
              <a:rPr lang="es-ES_tradnl" altLang="es-ES"/>
              <a:t>AP: fumador, HTA, EPOC.</a:t>
            </a:r>
          </a:p>
          <a:p>
            <a:pPr lvl="1"/>
            <a:r>
              <a:rPr lang="es-ES_tradnl" altLang="es-ES"/>
              <a:t>Acude por disnea de instauración súbita y dolor en hemitórax derecho.</a:t>
            </a:r>
          </a:p>
        </p:txBody>
      </p:sp>
      <p:sp>
        <p:nvSpPr>
          <p:cNvPr id="211971" name="Rectangle 3">
            <a:extLst>
              <a:ext uri="{FF2B5EF4-FFF2-40B4-BE49-F238E27FC236}">
                <a16:creationId xmlns:a16="http://schemas.microsoft.com/office/drawing/2014/main" id="{0D819173-70C5-D64F-A1D5-EC0EF10A7553}"/>
              </a:ext>
            </a:extLst>
          </p:cNvPr>
          <p:cNvSpPr>
            <a:spLocks noGrp="1" noChangeArrowheads="1"/>
          </p:cNvSpPr>
          <p:nvPr>
            <p:ph type="title"/>
          </p:nvPr>
        </p:nvSpPr>
        <p:spPr>
          <a:xfrm>
            <a:off x="2362200" y="521711"/>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353462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6792AF4-626F-5E48-B7A7-C0A1C8EF931A}"/>
              </a:ext>
            </a:extLst>
          </p:cNvPr>
          <p:cNvSpPr>
            <a:spLocks noGrp="1" noChangeArrowheads="1"/>
          </p:cNvSpPr>
          <p:nvPr>
            <p:ph type="body" idx="1"/>
          </p:nvPr>
        </p:nvSpPr>
        <p:spPr>
          <a:xfrm>
            <a:off x="1828800" y="1870364"/>
            <a:ext cx="8839200" cy="4682836"/>
          </a:xfrm>
        </p:spPr>
        <p:txBody>
          <a:bodyPr/>
          <a:lstStyle/>
          <a:p>
            <a:pPr marL="187325" indent="-187325"/>
            <a:r>
              <a:rPr lang="es-ES" altLang="es-ES" dirty="0">
                <a:solidFill>
                  <a:schemeClr val="accent2"/>
                </a:solidFill>
              </a:rPr>
              <a:t>Exploración física</a:t>
            </a:r>
          </a:p>
          <a:p>
            <a:pPr marL="952500" lvl="1"/>
            <a:r>
              <a:rPr lang="es-ES" altLang="es-ES" dirty="0"/>
              <a:t>Disneico en reposo. Bien hidratado, leve cianosis central. TA: 97/64 </a:t>
            </a:r>
            <a:r>
              <a:rPr lang="es-ES" altLang="es-ES" dirty="0" err="1"/>
              <a:t>mmHg</a:t>
            </a:r>
            <a:r>
              <a:rPr lang="es-ES" altLang="es-ES" dirty="0"/>
              <a:t>, </a:t>
            </a:r>
            <a:r>
              <a:rPr lang="es-ES" altLang="es-ES" dirty="0" err="1"/>
              <a:t>Tª</a:t>
            </a:r>
            <a:r>
              <a:rPr lang="es-ES" altLang="es-ES" dirty="0"/>
              <a:t> 37,6 </a:t>
            </a:r>
            <a:r>
              <a:rPr lang="es-ES" altLang="es-ES" dirty="0" err="1"/>
              <a:t>ºC</a:t>
            </a:r>
            <a:r>
              <a:rPr lang="es-ES" altLang="es-ES" dirty="0"/>
              <a:t>. Aumento de la presión venosa yugular.</a:t>
            </a:r>
          </a:p>
          <a:p>
            <a:pPr marL="952500" lvl="1"/>
            <a:r>
              <a:rPr lang="es-ES" altLang="es-ES" dirty="0"/>
              <a:t>AC: rítmico. </a:t>
            </a:r>
            <a:r>
              <a:rPr lang="es-ES" altLang="es-ES" dirty="0" err="1"/>
              <a:t>Taquicárdico</a:t>
            </a:r>
            <a:r>
              <a:rPr lang="es-ES" altLang="es-ES" dirty="0"/>
              <a:t> a 105 </a:t>
            </a:r>
            <a:r>
              <a:rPr lang="es-ES" altLang="es-ES" dirty="0" err="1"/>
              <a:t>lpm</a:t>
            </a:r>
            <a:r>
              <a:rPr lang="es-ES" altLang="es-ES" dirty="0"/>
              <a:t>. Sin soplos audibles.</a:t>
            </a:r>
          </a:p>
          <a:p>
            <a:pPr marL="952500" lvl="1"/>
            <a:r>
              <a:rPr lang="es-ES" altLang="es-ES" dirty="0"/>
              <a:t>AP: hipoventilación base derecha. Sin ruidos sobreañadidos.</a:t>
            </a:r>
          </a:p>
          <a:p>
            <a:pPr marL="952500" lvl="1"/>
            <a:r>
              <a:rPr lang="es-ES" altLang="es-ES" dirty="0"/>
              <a:t>Miembros inferiores sin hallazgos.</a:t>
            </a:r>
          </a:p>
        </p:txBody>
      </p:sp>
      <p:sp>
        <p:nvSpPr>
          <p:cNvPr id="214019" name="Rectangle 3">
            <a:extLst>
              <a:ext uri="{FF2B5EF4-FFF2-40B4-BE49-F238E27FC236}">
                <a16:creationId xmlns:a16="http://schemas.microsoft.com/office/drawing/2014/main" id="{415B485E-11E1-5045-881F-D67ABA41AED1}"/>
              </a:ext>
            </a:extLst>
          </p:cNvPr>
          <p:cNvSpPr>
            <a:spLocks noGrp="1" noChangeArrowheads="1"/>
          </p:cNvSpPr>
          <p:nvPr>
            <p:ph type="title"/>
          </p:nvPr>
        </p:nvSpPr>
        <p:spPr>
          <a:xfrm>
            <a:off x="2380961" y="604838"/>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27413373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964F153-7EDB-164C-801E-029F5072EE4A}"/>
              </a:ext>
            </a:extLst>
          </p:cNvPr>
          <p:cNvSpPr>
            <a:spLocks noGrp="1" noChangeArrowheads="1"/>
          </p:cNvSpPr>
          <p:nvPr>
            <p:ph type="title"/>
          </p:nvPr>
        </p:nvSpPr>
        <p:spPr>
          <a:xfrm>
            <a:off x="2396836" y="616528"/>
            <a:ext cx="8686800" cy="914400"/>
          </a:xfrm>
          <a:noFill/>
          <a:ln/>
        </p:spPr>
        <p:txBody>
          <a:bodyPr/>
          <a:lstStyle/>
          <a:p>
            <a:pPr defTabSz="762000">
              <a:lnSpc>
                <a:spcPct val="80000"/>
              </a:lnSpc>
            </a:pPr>
            <a:r>
              <a:rPr lang="es-ES_tradnl" altLang="es-ES" dirty="0"/>
              <a:t>Electrocardiograma [1]</a:t>
            </a:r>
            <a:br>
              <a:rPr lang="es-ES_tradnl" altLang="es-ES" dirty="0"/>
            </a:br>
            <a:r>
              <a:rPr lang="es-ES_tradnl" altLang="es-ES" sz="2100" dirty="0">
                <a:solidFill>
                  <a:schemeClr val="bg2"/>
                </a:solidFill>
              </a:rPr>
              <a:t>Varón de 62 años con disnea súbita y dolor en hemitórax derecho</a:t>
            </a:r>
          </a:p>
        </p:txBody>
      </p:sp>
      <p:pic>
        <p:nvPicPr>
          <p:cNvPr id="216067" name="Picture 3">
            <a:extLst>
              <a:ext uri="{FF2B5EF4-FFF2-40B4-BE49-F238E27FC236}">
                <a16:creationId xmlns:a16="http://schemas.microsoft.com/office/drawing/2014/main" id="{72FD1536-888B-674E-A246-CDF81FCDF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2019301"/>
            <a:ext cx="9001125" cy="349091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924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3">
            <a:extLst>
              <a:ext uri="{FF2B5EF4-FFF2-40B4-BE49-F238E27FC236}">
                <a16:creationId xmlns:a16="http://schemas.microsoft.com/office/drawing/2014/main" id="{85D899E1-7CAC-8940-9C73-1B8A4E60A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1341438"/>
            <a:ext cx="6119812" cy="5256212"/>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118" name="Line 6">
            <a:extLst>
              <a:ext uri="{FF2B5EF4-FFF2-40B4-BE49-F238E27FC236}">
                <a16:creationId xmlns:a16="http://schemas.microsoft.com/office/drawing/2014/main" id="{BD0C5A30-9419-3643-82D4-325EA9136BBD}"/>
              </a:ext>
            </a:extLst>
          </p:cNvPr>
          <p:cNvSpPr>
            <a:spLocks noChangeShapeType="1"/>
          </p:cNvSpPr>
          <p:nvPr/>
        </p:nvSpPr>
        <p:spPr bwMode="auto">
          <a:xfrm flipV="1">
            <a:off x="4872038" y="3357564"/>
            <a:ext cx="431800" cy="28733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8119" name="Line 7">
            <a:extLst>
              <a:ext uri="{FF2B5EF4-FFF2-40B4-BE49-F238E27FC236}">
                <a16:creationId xmlns:a16="http://schemas.microsoft.com/office/drawing/2014/main" id="{7603D955-1569-6547-A435-9A94C46A9A93}"/>
              </a:ext>
            </a:extLst>
          </p:cNvPr>
          <p:cNvSpPr>
            <a:spLocks noChangeShapeType="1"/>
          </p:cNvSpPr>
          <p:nvPr/>
        </p:nvSpPr>
        <p:spPr bwMode="auto">
          <a:xfrm flipH="1" flipV="1">
            <a:off x="7319963" y="4005264"/>
            <a:ext cx="431800" cy="28733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8120" name="Rectangle 8">
            <a:extLst>
              <a:ext uri="{FF2B5EF4-FFF2-40B4-BE49-F238E27FC236}">
                <a16:creationId xmlns:a16="http://schemas.microsoft.com/office/drawing/2014/main" id="{4098172A-AA25-2042-AEA1-38976C4A194E}"/>
              </a:ext>
            </a:extLst>
          </p:cNvPr>
          <p:cNvSpPr>
            <a:spLocks noGrp="1" noChangeArrowheads="1"/>
          </p:cNvSpPr>
          <p:nvPr>
            <p:ph type="title"/>
          </p:nvPr>
        </p:nvSpPr>
        <p:spPr>
          <a:xfrm>
            <a:off x="2865871" y="209553"/>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108682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811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18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92932D92-AD25-0443-B247-3C20224C361A}"/>
              </a:ext>
            </a:extLst>
          </p:cNvPr>
          <p:cNvSpPr>
            <a:spLocks noGrp="1" noChangeArrowheads="1"/>
          </p:cNvSpPr>
          <p:nvPr>
            <p:ph type="title"/>
          </p:nvPr>
        </p:nvSpPr>
        <p:spPr>
          <a:xfrm>
            <a:off x="2563091" y="297873"/>
            <a:ext cx="8686800" cy="914400"/>
          </a:xfrm>
          <a:noFill/>
          <a:ln/>
        </p:spPr>
        <p:txBody>
          <a:bodyPr/>
          <a:lstStyle/>
          <a:p>
            <a:pPr defTabSz="762000">
              <a:lnSpc>
                <a:spcPct val="80000"/>
              </a:lnSpc>
            </a:pPr>
            <a:r>
              <a:rPr lang="es-ES_tradnl" altLang="es-ES" dirty="0"/>
              <a:t>Ecocardiograma</a:t>
            </a:r>
            <a:br>
              <a:rPr lang="es-ES_tradnl" altLang="es-ES" dirty="0"/>
            </a:br>
            <a:r>
              <a:rPr lang="es-ES_tradnl" altLang="es-ES" sz="2100" dirty="0">
                <a:solidFill>
                  <a:schemeClr val="bg2"/>
                </a:solidFill>
              </a:rPr>
              <a:t>Varón de 62 años con disnea súbita y dolor en hemitórax derecho</a:t>
            </a:r>
            <a:r>
              <a:rPr lang="es-ES_tradnl" altLang="es-ES" dirty="0"/>
              <a:t> </a:t>
            </a:r>
          </a:p>
        </p:txBody>
      </p:sp>
      <p:pic>
        <p:nvPicPr>
          <p:cNvPr id="220163" name="Picture 3">
            <a:extLst>
              <a:ext uri="{FF2B5EF4-FFF2-40B4-BE49-F238E27FC236}">
                <a16:creationId xmlns:a16="http://schemas.microsoft.com/office/drawing/2014/main" id="{142C3A9B-A37C-5F45-8766-46B1635AE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447800"/>
            <a:ext cx="3943350" cy="489585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0164" name="Text Box 4">
            <a:extLst>
              <a:ext uri="{FF2B5EF4-FFF2-40B4-BE49-F238E27FC236}">
                <a16:creationId xmlns:a16="http://schemas.microsoft.com/office/drawing/2014/main" id="{E7456DCA-9CBE-A34C-9CBE-5CCEFBCEFAC7}"/>
              </a:ext>
            </a:extLst>
          </p:cNvPr>
          <p:cNvSpPr txBox="1">
            <a:spLocks noChangeArrowheads="1"/>
          </p:cNvSpPr>
          <p:nvPr/>
        </p:nvSpPr>
        <p:spPr bwMode="auto">
          <a:xfrm>
            <a:off x="6096000" y="1700213"/>
            <a:ext cx="4248150" cy="350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9263" indent="-261938">
              <a:defRPr sz="2400">
                <a:solidFill>
                  <a:schemeClr val="tx1"/>
                </a:solidFill>
                <a:latin typeface="Times New Roman" panose="02020603050405020304" pitchFamily="18" charset="0"/>
              </a:defRPr>
            </a:lvl1pPr>
            <a:lvl2pPr marL="6286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s-ES" altLang="es-ES" sz="2800" b="1">
                <a:solidFill>
                  <a:schemeClr val="accent2"/>
                </a:solidFill>
                <a:latin typeface="Arial" panose="020B0604020202020204" pitchFamily="34" charset="0"/>
              </a:rPr>
              <a:t>Ecocardiograma:</a:t>
            </a:r>
          </a:p>
          <a:p>
            <a:pPr>
              <a:spcBef>
                <a:spcPct val="50000"/>
              </a:spcBef>
              <a:buClr>
                <a:schemeClr val="accent1"/>
              </a:buClr>
              <a:buFont typeface="Wingdings" pitchFamily="2" charset="2"/>
              <a:buChar char="§"/>
            </a:pPr>
            <a:r>
              <a:rPr lang="es-ES" altLang="es-ES" sz="2800" b="1">
                <a:latin typeface="Arial" panose="020B0604020202020204" pitchFamily="34" charset="0"/>
              </a:rPr>
              <a:t>Marcada dilatación de cavidades derechas con hipoquinesia del v. derecho.</a:t>
            </a:r>
          </a:p>
          <a:p>
            <a:pPr>
              <a:spcBef>
                <a:spcPct val="50000"/>
              </a:spcBef>
              <a:buClr>
                <a:schemeClr val="accent1"/>
              </a:buClr>
              <a:buFont typeface="Wingdings" pitchFamily="2" charset="2"/>
              <a:buChar char="§"/>
            </a:pPr>
            <a:r>
              <a:rPr lang="es-ES" altLang="es-ES" sz="2800" b="1">
                <a:latin typeface="Arial" panose="020B0604020202020204" pitchFamily="34" charset="0"/>
              </a:rPr>
              <a:t>PSAP 64 mmHg.</a:t>
            </a:r>
            <a:endParaRPr lang="es-ES" altLang="es-ES" sz="2000" b="1"/>
          </a:p>
        </p:txBody>
      </p:sp>
    </p:spTree>
    <p:extLst>
      <p:ext uri="{BB962C8B-B14F-4D97-AF65-F5344CB8AC3E}">
        <p14:creationId xmlns:p14="http://schemas.microsoft.com/office/powerpoint/2010/main" val="2368171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a:extLst>
              <a:ext uri="{FF2B5EF4-FFF2-40B4-BE49-F238E27FC236}">
                <a16:creationId xmlns:a16="http://schemas.microsoft.com/office/drawing/2014/main" id="{CC6A02B6-E8F2-1248-9C6E-9715A56769E6}"/>
              </a:ext>
            </a:extLst>
          </p:cNvPr>
          <p:cNvSpPr txBox="1">
            <a:spLocks noChangeArrowheads="1"/>
          </p:cNvSpPr>
          <p:nvPr/>
        </p:nvSpPr>
        <p:spPr bwMode="auto">
          <a:xfrm>
            <a:off x="2514601" y="2514601"/>
            <a:ext cx="6996113"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sz="2400">
                <a:solidFill>
                  <a:schemeClr val="tx1"/>
                </a:solidFill>
                <a:latin typeface="Times New Roman" panose="02020603050405020304" pitchFamily="18" charset="0"/>
              </a:defRPr>
            </a:lvl1pPr>
            <a:lvl2pPr marL="768350" indent="-288925">
              <a:defRPr sz="2400">
                <a:solidFill>
                  <a:schemeClr val="tx1"/>
                </a:solidFill>
                <a:latin typeface="Times New Roman" panose="02020603050405020304" pitchFamily="18" charset="0"/>
              </a:defRPr>
            </a:lvl2pPr>
            <a:lvl3pPr marL="958850">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60000"/>
              </a:spcBef>
              <a:buClr>
                <a:schemeClr val="accent1"/>
              </a:buClr>
              <a:buSzPct val="90000"/>
              <a:buFont typeface="Wingdings" pitchFamily="2" charset="2"/>
              <a:buChar char="§"/>
            </a:pPr>
            <a:r>
              <a:rPr lang="es-ES_tradnl" altLang="es-ES" sz="3200" b="1">
                <a:solidFill>
                  <a:schemeClr val="accent2"/>
                </a:solidFill>
                <a:latin typeface="Arial" panose="020B0604020202020204" pitchFamily="34" charset="0"/>
              </a:rPr>
              <a:t>Diagnóstico clínico</a:t>
            </a:r>
            <a:endParaRPr lang="es-ES_tradnl" altLang="es-ES" sz="3200" b="1">
              <a:latin typeface="Arial" panose="020B0604020202020204" pitchFamily="34" charset="0"/>
            </a:endParaRPr>
          </a:p>
          <a:p>
            <a:pPr lvl="1">
              <a:spcBef>
                <a:spcPct val="60000"/>
              </a:spcBef>
              <a:buClr>
                <a:schemeClr val="folHlink"/>
              </a:buClr>
              <a:buFontTx/>
              <a:buChar char="–"/>
            </a:pPr>
            <a:r>
              <a:rPr lang="es-ES_tradnl" altLang="es-ES" sz="2800" b="1">
                <a:latin typeface="Arial" panose="020B0604020202020204" pitchFamily="34" charset="0"/>
              </a:rPr>
              <a:t>Tromboembolismo bilateral severo.</a:t>
            </a:r>
            <a:endParaRPr lang="es-ES_tradnl" altLang="es-ES" sz="3200" b="1">
              <a:latin typeface="Arial" panose="020B0604020202020204" pitchFamily="34" charset="0"/>
            </a:endParaRPr>
          </a:p>
        </p:txBody>
      </p:sp>
      <p:sp>
        <p:nvSpPr>
          <p:cNvPr id="222211" name="Rectangle 3">
            <a:extLst>
              <a:ext uri="{FF2B5EF4-FFF2-40B4-BE49-F238E27FC236}">
                <a16:creationId xmlns:a16="http://schemas.microsoft.com/office/drawing/2014/main" id="{36B41D96-68D1-9143-B78D-76DA0532A1BC}"/>
              </a:ext>
            </a:extLst>
          </p:cNvPr>
          <p:cNvSpPr>
            <a:spLocks noGrp="1" noChangeArrowheads="1"/>
          </p:cNvSpPr>
          <p:nvPr>
            <p:ph type="title"/>
          </p:nvPr>
        </p:nvSpPr>
        <p:spPr>
          <a:xfrm>
            <a:off x="2782743" y="216911"/>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3845021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84FFA2F-014A-C04F-9014-0045D85E74C1}"/>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24259" name="Rectangle 3">
            <a:extLst>
              <a:ext uri="{FF2B5EF4-FFF2-40B4-BE49-F238E27FC236}">
                <a16:creationId xmlns:a16="http://schemas.microsoft.com/office/drawing/2014/main" id="{CE44197B-48D6-1A49-9DBD-37BE352D6739}"/>
              </a:ext>
            </a:extLst>
          </p:cNvPr>
          <p:cNvSpPr>
            <a:spLocks noGrp="1" noChangeArrowheads="1"/>
          </p:cNvSpPr>
          <p:nvPr>
            <p:ph type="body" idx="1"/>
          </p:nvPr>
        </p:nvSpPr>
        <p:spPr>
          <a:xfrm>
            <a:off x="1931988" y="1219200"/>
            <a:ext cx="8458200" cy="4979988"/>
          </a:xfrm>
        </p:spPr>
        <p:txBody>
          <a:bodyPr/>
          <a:lstStyle/>
          <a:p>
            <a:r>
              <a:rPr lang="es-ES_tradnl" altLang="es-ES" sz="2400">
                <a:solidFill>
                  <a:schemeClr val="accent2"/>
                </a:solidFill>
              </a:rPr>
              <a:t>Verdades y mentiras sobre el ECG en el TEP</a:t>
            </a:r>
          </a:p>
          <a:p>
            <a:pPr marL="819150" lvl="1"/>
            <a:r>
              <a:rPr lang="es-ES_tradnl" altLang="es-ES" sz="2000"/>
              <a:t>El hallazgo más característico del TEP en el ECG es la sobrecarga del ventrículo izquierdo.</a:t>
            </a:r>
          </a:p>
          <a:p>
            <a:pPr marL="819150" lvl="1">
              <a:spcBef>
                <a:spcPct val="85000"/>
              </a:spcBef>
            </a:pPr>
            <a:r>
              <a:rPr lang="es-ES_tradnl" altLang="es-ES" sz="2000"/>
              <a:t>En todos los casos encontraremos una FC superior a 100 lpm.</a:t>
            </a:r>
          </a:p>
          <a:p>
            <a:pPr marL="819150" lvl="1">
              <a:spcBef>
                <a:spcPct val="85000"/>
              </a:spcBef>
            </a:pPr>
            <a:r>
              <a:rPr lang="es-ES_tradnl" altLang="es-ES" sz="2000"/>
              <a:t>Hasta en un 20% de los casos el ECG puede ser normal.</a:t>
            </a:r>
          </a:p>
          <a:p>
            <a:pPr marL="819150" lvl="1">
              <a:spcBef>
                <a:spcPct val="85000"/>
              </a:spcBef>
            </a:pPr>
            <a:r>
              <a:rPr lang="es-ES_tradnl" altLang="es-ES" sz="2000"/>
              <a:t>El patrón S1Q3T3 es la alteración electrocardiográfica más frecuente.</a:t>
            </a:r>
          </a:p>
          <a:p>
            <a:pPr marL="819150" lvl="1">
              <a:spcBef>
                <a:spcPct val="85000"/>
              </a:spcBef>
            </a:pPr>
            <a:r>
              <a:rPr lang="es-ES_tradnl" altLang="es-ES" sz="2000"/>
              <a:t>El ECG es un elemento trascendental en el diagnóstico del TEP.</a:t>
            </a:r>
          </a:p>
          <a:p>
            <a:pPr marL="819150" lvl="1">
              <a:spcBef>
                <a:spcPct val="85000"/>
              </a:spcBef>
            </a:pPr>
            <a:r>
              <a:rPr lang="es-ES_tradnl" altLang="es-ES" sz="2000"/>
              <a:t>El ECG tiene un importante valor pronóstico en el TEP.</a:t>
            </a:r>
          </a:p>
        </p:txBody>
      </p:sp>
      <p:grpSp>
        <p:nvGrpSpPr>
          <p:cNvPr id="224260" name="Group 4">
            <a:extLst>
              <a:ext uri="{FF2B5EF4-FFF2-40B4-BE49-F238E27FC236}">
                <a16:creationId xmlns:a16="http://schemas.microsoft.com/office/drawing/2014/main" id="{397405A7-591A-294E-A954-6D31D75E33F9}"/>
              </a:ext>
            </a:extLst>
          </p:cNvPr>
          <p:cNvGrpSpPr>
            <a:grpSpLocks/>
          </p:cNvGrpSpPr>
          <p:nvPr/>
        </p:nvGrpSpPr>
        <p:grpSpPr bwMode="auto">
          <a:xfrm>
            <a:off x="1735139" y="1752600"/>
            <a:ext cx="884237" cy="3886200"/>
            <a:chOff x="133" y="1104"/>
            <a:chExt cx="557" cy="2672"/>
          </a:xfrm>
        </p:grpSpPr>
        <p:sp>
          <p:nvSpPr>
            <p:cNvPr id="224261" name="Text Box 5">
              <a:extLst>
                <a:ext uri="{FF2B5EF4-FFF2-40B4-BE49-F238E27FC236}">
                  <a16:creationId xmlns:a16="http://schemas.microsoft.com/office/drawing/2014/main" id="{7BEA5E75-A391-5945-A649-5A5DE2D200E4}"/>
                </a:ext>
              </a:extLst>
            </p:cNvPr>
            <p:cNvSpPr txBox="1">
              <a:spLocks noChangeArrowheads="1"/>
            </p:cNvSpPr>
            <p:nvPr/>
          </p:nvSpPr>
          <p:spPr bwMode="auto">
            <a:xfrm>
              <a:off x="282" y="3002"/>
              <a:ext cx="40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ES" b="1">
                  <a:solidFill>
                    <a:srgbClr val="33CC33"/>
                  </a:solidFill>
                  <a:latin typeface="Arial" panose="020B0604020202020204" pitchFamily="34" charset="0"/>
                  <a:sym typeface="Wingdings 2" pitchFamily="2" charset="2"/>
                </a:rPr>
                <a:t>¿?</a:t>
              </a:r>
            </a:p>
          </p:txBody>
        </p:sp>
        <p:sp>
          <p:nvSpPr>
            <p:cNvPr id="224262" name="AutoShape 6">
              <a:extLst>
                <a:ext uri="{FF2B5EF4-FFF2-40B4-BE49-F238E27FC236}">
                  <a16:creationId xmlns:a16="http://schemas.microsoft.com/office/drawing/2014/main" id="{A3341E88-77F7-0E4E-94B5-5189A334019A}"/>
                </a:ext>
              </a:extLst>
            </p:cNvPr>
            <p:cNvSpPr>
              <a:spLocks noChangeArrowheads="1"/>
            </p:cNvSpPr>
            <p:nvPr/>
          </p:nvSpPr>
          <p:spPr bwMode="auto">
            <a:xfrm>
              <a:off x="133" y="1104"/>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224263" name="Group 7">
              <a:extLst>
                <a:ext uri="{FF2B5EF4-FFF2-40B4-BE49-F238E27FC236}">
                  <a16:creationId xmlns:a16="http://schemas.microsoft.com/office/drawing/2014/main" id="{46D5BC6D-52C3-1645-946E-CB2C2EB80B29}"/>
                </a:ext>
              </a:extLst>
            </p:cNvPr>
            <p:cNvGrpSpPr>
              <a:grpSpLocks/>
            </p:cNvGrpSpPr>
            <p:nvPr/>
          </p:nvGrpSpPr>
          <p:grpSpPr bwMode="auto">
            <a:xfrm>
              <a:off x="410" y="3632"/>
              <a:ext cx="152" cy="144"/>
              <a:chOff x="5336" y="2872"/>
              <a:chExt cx="152" cy="144"/>
            </a:xfrm>
          </p:grpSpPr>
          <p:sp>
            <p:nvSpPr>
              <p:cNvPr id="224264" name="Rectangle 8">
                <a:extLst>
                  <a:ext uri="{FF2B5EF4-FFF2-40B4-BE49-F238E27FC236}">
                    <a16:creationId xmlns:a16="http://schemas.microsoft.com/office/drawing/2014/main" id="{EB04872F-8D7C-CF43-9EF8-C1D51D123587}"/>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65" name="Line 9">
                <a:extLst>
                  <a:ext uri="{FF2B5EF4-FFF2-40B4-BE49-F238E27FC236}">
                    <a16:creationId xmlns:a16="http://schemas.microsoft.com/office/drawing/2014/main" id="{2A94B508-F1DC-7A43-A0E2-9DC287C9563F}"/>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66" name="Line 10">
                <a:extLst>
                  <a:ext uri="{FF2B5EF4-FFF2-40B4-BE49-F238E27FC236}">
                    <a16:creationId xmlns:a16="http://schemas.microsoft.com/office/drawing/2014/main" id="{6E7F105B-CE39-0A47-8018-5A4B0FFD3762}"/>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24267" name="Group 11">
              <a:extLst>
                <a:ext uri="{FF2B5EF4-FFF2-40B4-BE49-F238E27FC236}">
                  <a16:creationId xmlns:a16="http://schemas.microsoft.com/office/drawing/2014/main" id="{5582894B-B30C-7540-96E2-095D6462D68B}"/>
                </a:ext>
              </a:extLst>
            </p:cNvPr>
            <p:cNvGrpSpPr>
              <a:grpSpLocks/>
            </p:cNvGrpSpPr>
            <p:nvPr/>
          </p:nvGrpSpPr>
          <p:grpSpPr bwMode="auto">
            <a:xfrm>
              <a:off x="410" y="1104"/>
              <a:ext cx="152" cy="144"/>
              <a:chOff x="5336" y="2872"/>
              <a:chExt cx="152" cy="144"/>
            </a:xfrm>
          </p:grpSpPr>
          <p:sp>
            <p:nvSpPr>
              <p:cNvPr id="224268" name="Rectangle 12">
                <a:extLst>
                  <a:ext uri="{FF2B5EF4-FFF2-40B4-BE49-F238E27FC236}">
                    <a16:creationId xmlns:a16="http://schemas.microsoft.com/office/drawing/2014/main" id="{DA27BF8C-120F-4344-9D90-9A312C3F0F21}"/>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69" name="Line 13">
                <a:extLst>
                  <a:ext uri="{FF2B5EF4-FFF2-40B4-BE49-F238E27FC236}">
                    <a16:creationId xmlns:a16="http://schemas.microsoft.com/office/drawing/2014/main" id="{532CD727-2EA2-2E4C-AC7E-F1E9E80D1CCC}"/>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70" name="Line 14">
                <a:extLst>
                  <a:ext uri="{FF2B5EF4-FFF2-40B4-BE49-F238E27FC236}">
                    <a16:creationId xmlns:a16="http://schemas.microsoft.com/office/drawing/2014/main" id="{CBFF8E6F-F0DE-F143-B0DE-8A0637CE024B}"/>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24271" name="Group 15">
              <a:extLst>
                <a:ext uri="{FF2B5EF4-FFF2-40B4-BE49-F238E27FC236}">
                  <a16:creationId xmlns:a16="http://schemas.microsoft.com/office/drawing/2014/main" id="{05E622C2-A7C0-8C4B-8C55-AFFC0D7060DD}"/>
                </a:ext>
              </a:extLst>
            </p:cNvPr>
            <p:cNvGrpSpPr>
              <a:grpSpLocks/>
            </p:cNvGrpSpPr>
            <p:nvPr/>
          </p:nvGrpSpPr>
          <p:grpSpPr bwMode="auto">
            <a:xfrm>
              <a:off x="410" y="1636"/>
              <a:ext cx="152" cy="144"/>
              <a:chOff x="5336" y="2872"/>
              <a:chExt cx="152" cy="144"/>
            </a:xfrm>
          </p:grpSpPr>
          <p:sp>
            <p:nvSpPr>
              <p:cNvPr id="224272" name="Rectangle 16">
                <a:extLst>
                  <a:ext uri="{FF2B5EF4-FFF2-40B4-BE49-F238E27FC236}">
                    <a16:creationId xmlns:a16="http://schemas.microsoft.com/office/drawing/2014/main" id="{E963409B-9E80-204F-8320-B35FC2C6E170}"/>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73" name="Line 17">
                <a:extLst>
                  <a:ext uri="{FF2B5EF4-FFF2-40B4-BE49-F238E27FC236}">
                    <a16:creationId xmlns:a16="http://schemas.microsoft.com/office/drawing/2014/main" id="{C542555D-B1B1-EB4B-9D7B-9BE6C214E370}"/>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74" name="Line 18">
                <a:extLst>
                  <a:ext uri="{FF2B5EF4-FFF2-40B4-BE49-F238E27FC236}">
                    <a16:creationId xmlns:a16="http://schemas.microsoft.com/office/drawing/2014/main" id="{6E7F0C7F-A2DC-B24E-9845-2CCD5B92291C}"/>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24275" name="Group 19">
              <a:extLst>
                <a:ext uri="{FF2B5EF4-FFF2-40B4-BE49-F238E27FC236}">
                  <a16:creationId xmlns:a16="http://schemas.microsoft.com/office/drawing/2014/main" id="{C5D8F5D2-6E91-7C42-8F97-16F06BD7F642}"/>
                </a:ext>
              </a:extLst>
            </p:cNvPr>
            <p:cNvGrpSpPr>
              <a:grpSpLocks/>
            </p:cNvGrpSpPr>
            <p:nvPr/>
          </p:nvGrpSpPr>
          <p:grpSpPr bwMode="auto">
            <a:xfrm>
              <a:off x="410" y="2543"/>
              <a:ext cx="152" cy="144"/>
              <a:chOff x="5336" y="2872"/>
              <a:chExt cx="152" cy="144"/>
            </a:xfrm>
          </p:grpSpPr>
          <p:sp>
            <p:nvSpPr>
              <p:cNvPr id="224276" name="Rectangle 20">
                <a:extLst>
                  <a:ext uri="{FF2B5EF4-FFF2-40B4-BE49-F238E27FC236}">
                    <a16:creationId xmlns:a16="http://schemas.microsoft.com/office/drawing/2014/main" id="{800CED08-87A6-8341-8244-AC2D95490071}"/>
                  </a:ext>
                </a:extLst>
              </p:cNvPr>
              <p:cNvSpPr>
                <a:spLocks noChangeArrowheads="1"/>
              </p:cNvSpPr>
              <p:nvPr/>
            </p:nvSpPr>
            <p:spPr bwMode="auto">
              <a:xfrm>
                <a:off x="5336" y="2872"/>
                <a:ext cx="152" cy="14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77" name="Line 21">
                <a:extLst>
                  <a:ext uri="{FF2B5EF4-FFF2-40B4-BE49-F238E27FC236}">
                    <a16:creationId xmlns:a16="http://schemas.microsoft.com/office/drawing/2014/main" id="{0F69EF91-40B2-F44A-B09E-ED97E9BC66CE}"/>
                  </a:ext>
                </a:extLst>
              </p:cNvPr>
              <p:cNvSpPr>
                <a:spLocks noChangeShapeType="1"/>
              </p:cNvSpPr>
              <p:nvPr/>
            </p:nvSpPr>
            <p:spPr bwMode="auto">
              <a:xfrm>
                <a:off x="5368" y="2904"/>
                <a:ext cx="88" cy="8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78" name="Line 22">
                <a:extLst>
                  <a:ext uri="{FF2B5EF4-FFF2-40B4-BE49-F238E27FC236}">
                    <a16:creationId xmlns:a16="http://schemas.microsoft.com/office/drawing/2014/main" id="{2D2BE6B8-3F4B-4C41-8906-3A5E927B7D20}"/>
                  </a:ext>
                </a:extLst>
              </p:cNvPr>
              <p:cNvSpPr>
                <a:spLocks noChangeShapeType="1"/>
              </p:cNvSpPr>
              <p:nvPr/>
            </p:nvSpPr>
            <p:spPr bwMode="auto">
              <a:xfrm flipH="1">
                <a:off x="5368" y="2896"/>
                <a:ext cx="80" cy="96"/>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grpSp>
          <p:nvGrpSpPr>
            <p:cNvPr id="224279" name="Group 23">
              <a:extLst>
                <a:ext uri="{FF2B5EF4-FFF2-40B4-BE49-F238E27FC236}">
                  <a16:creationId xmlns:a16="http://schemas.microsoft.com/office/drawing/2014/main" id="{F09CD69B-A3E4-BE47-8A87-038E852ACABE}"/>
                </a:ext>
              </a:extLst>
            </p:cNvPr>
            <p:cNvGrpSpPr>
              <a:grpSpLocks/>
            </p:cNvGrpSpPr>
            <p:nvPr/>
          </p:nvGrpSpPr>
          <p:grpSpPr bwMode="auto">
            <a:xfrm>
              <a:off x="408" y="2179"/>
              <a:ext cx="156" cy="149"/>
              <a:chOff x="396" y="2155"/>
              <a:chExt cx="156" cy="149"/>
            </a:xfrm>
          </p:grpSpPr>
          <p:sp>
            <p:nvSpPr>
              <p:cNvPr id="224280" name="Rectangle 24">
                <a:extLst>
                  <a:ext uri="{FF2B5EF4-FFF2-40B4-BE49-F238E27FC236}">
                    <a16:creationId xmlns:a16="http://schemas.microsoft.com/office/drawing/2014/main" id="{95A27368-B541-2C4D-9FD4-F0C64A7A8110}"/>
                  </a:ext>
                </a:extLst>
              </p:cNvPr>
              <p:cNvSpPr>
                <a:spLocks noChangeArrowheads="1"/>
              </p:cNvSpPr>
              <p:nvPr/>
            </p:nvSpPr>
            <p:spPr bwMode="auto">
              <a:xfrm>
                <a:off x="396" y="2160"/>
                <a:ext cx="152" cy="144"/>
              </a:xfrm>
              <a:prstGeom prst="rect">
                <a:avLst/>
              </a:prstGeom>
              <a:noFill/>
              <a:ln w="19050">
                <a:solidFill>
                  <a:srgbClr val="069C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81" name="Freeform 25">
                <a:extLst>
                  <a:ext uri="{FF2B5EF4-FFF2-40B4-BE49-F238E27FC236}">
                    <a16:creationId xmlns:a16="http://schemas.microsoft.com/office/drawing/2014/main" id="{6BB267D0-88B5-0745-862E-4A7B92DFE876}"/>
                  </a:ext>
                </a:extLst>
              </p:cNvPr>
              <p:cNvSpPr>
                <a:spLocks/>
              </p:cNvSpPr>
              <p:nvPr/>
            </p:nvSpPr>
            <p:spPr bwMode="auto">
              <a:xfrm>
                <a:off x="429" y="2155"/>
                <a:ext cx="123" cy="117"/>
              </a:xfrm>
              <a:custGeom>
                <a:avLst/>
                <a:gdLst>
                  <a:gd name="T0" fmla="*/ 0 w 123"/>
                  <a:gd name="T1" fmla="*/ 58 h 117"/>
                  <a:gd name="T2" fmla="*/ 38 w 123"/>
                  <a:gd name="T3" fmla="*/ 117 h 117"/>
                  <a:gd name="T4" fmla="*/ 80 w 123"/>
                  <a:gd name="T5" fmla="*/ 42 h 117"/>
                  <a:gd name="T6" fmla="*/ 123 w 123"/>
                  <a:gd name="T7" fmla="*/ 0 h 117"/>
                </a:gdLst>
                <a:ahLst/>
                <a:cxnLst>
                  <a:cxn ang="0">
                    <a:pos x="T0" y="T1"/>
                  </a:cxn>
                  <a:cxn ang="0">
                    <a:pos x="T2" y="T3"/>
                  </a:cxn>
                  <a:cxn ang="0">
                    <a:pos x="T4" y="T5"/>
                  </a:cxn>
                  <a:cxn ang="0">
                    <a:pos x="T6" y="T7"/>
                  </a:cxn>
                </a:cxnLst>
                <a:rect l="0" t="0" r="r" b="b"/>
                <a:pathLst>
                  <a:path w="123" h="117">
                    <a:moveTo>
                      <a:pt x="0" y="58"/>
                    </a:moveTo>
                    <a:lnTo>
                      <a:pt x="38" y="117"/>
                    </a:lnTo>
                    <a:cubicBezTo>
                      <a:pt x="46" y="88"/>
                      <a:pt x="67" y="64"/>
                      <a:pt x="80" y="42"/>
                    </a:cubicBezTo>
                    <a:lnTo>
                      <a:pt x="123" y="0"/>
                    </a:lnTo>
                  </a:path>
                </a:pathLst>
              </a:custGeom>
              <a:noFill/>
              <a:ln w="38100" cmpd="sng">
                <a:solidFill>
                  <a:srgbClr val="069C2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24282" name="AutoShape 26">
              <a:extLst>
                <a:ext uri="{FF2B5EF4-FFF2-40B4-BE49-F238E27FC236}">
                  <a16:creationId xmlns:a16="http://schemas.microsoft.com/office/drawing/2014/main" id="{24362C54-A948-5F45-94DA-411BFB41E4AB}"/>
                </a:ext>
              </a:extLst>
            </p:cNvPr>
            <p:cNvSpPr>
              <a:spLocks noChangeArrowheads="1"/>
            </p:cNvSpPr>
            <p:nvPr/>
          </p:nvSpPr>
          <p:spPr bwMode="auto">
            <a:xfrm>
              <a:off x="133" y="1644"/>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83" name="AutoShape 27">
              <a:extLst>
                <a:ext uri="{FF2B5EF4-FFF2-40B4-BE49-F238E27FC236}">
                  <a16:creationId xmlns:a16="http://schemas.microsoft.com/office/drawing/2014/main" id="{5279E2CD-13EA-2F4E-B09E-4541C6829A6C}"/>
                </a:ext>
              </a:extLst>
            </p:cNvPr>
            <p:cNvSpPr>
              <a:spLocks noChangeArrowheads="1"/>
            </p:cNvSpPr>
            <p:nvPr/>
          </p:nvSpPr>
          <p:spPr bwMode="auto">
            <a:xfrm>
              <a:off x="133" y="2185"/>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84" name="AutoShape 28">
              <a:extLst>
                <a:ext uri="{FF2B5EF4-FFF2-40B4-BE49-F238E27FC236}">
                  <a16:creationId xmlns:a16="http://schemas.microsoft.com/office/drawing/2014/main" id="{D5642088-25D6-A048-93A9-36CB38C5D55F}"/>
                </a:ext>
              </a:extLst>
            </p:cNvPr>
            <p:cNvSpPr>
              <a:spLocks noChangeArrowheads="1"/>
            </p:cNvSpPr>
            <p:nvPr/>
          </p:nvSpPr>
          <p:spPr bwMode="auto">
            <a:xfrm>
              <a:off x="133" y="2537"/>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85" name="AutoShape 29">
              <a:extLst>
                <a:ext uri="{FF2B5EF4-FFF2-40B4-BE49-F238E27FC236}">
                  <a16:creationId xmlns:a16="http://schemas.microsoft.com/office/drawing/2014/main" id="{0499EACC-5A91-3143-B306-FE3641149553}"/>
                </a:ext>
              </a:extLst>
            </p:cNvPr>
            <p:cNvSpPr>
              <a:spLocks noChangeArrowheads="1"/>
            </p:cNvSpPr>
            <p:nvPr/>
          </p:nvSpPr>
          <p:spPr bwMode="auto">
            <a:xfrm>
              <a:off x="133" y="3096"/>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224286" name="AutoShape 30">
              <a:extLst>
                <a:ext uri="{FF2B5EF4-FFF2-40B4-BE49-F238E27FC236}">
                  <a16:creationId xmlns:a16="http://schemas.microsoft.com/office/drawing/2014/main" id="{BD4C9AB0-F0CF-0B4C-8408-561AF320F1D4}"/>
                </a:ext>
              </a:extLst>
            </p:cNvPr>
            <p:cNvSpPr>
              <a:spLocks noChangeArrowheads="1"/>
            </p:cNvSpPr>
            <p:nvPr/>
          </p:nvSpPr>
          <p:spPr bwMode="auto">
            <a:xfrm>
              <a:off x="133" y="3628"/>
              <a:ext cx="181" cy="13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224287" name="Rectangle 31">
            <a:extLst>
              <a:ext uri="{FF2B5EF4-FFF2-40B4-BE49-F238E27FC236}">
                <a16:creationId xmlns:a16="http://schemas.microsoft.com/office/drawing/2014/main" id="{1EE1DB1F-37FD-854D-99D5-EC88E8177DD0}"/>
              </a:ext>
            </a:extLst>
          </p:cNvPr>
          <p:cNvSpPr>
            <a:spLocks noGrp="1" noChangeArrowheads="1"/>
          </p:cNvSpPr>
          <p:nvPr>
            <p:ph type="title"/>
          </p:nvPr>
        </p:nvSpPr>
        <p:spPr>
          <a:xfrm>
            <a:off x="2365376" y="121722"/>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3848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4260"/>
                                        </p:tgtEl>
                                        <p:attrNameLst>
                                          <p:attrName>style.visibility</p:attrName>
                                        </p:attrNameLst>
                                      </p:cBhvr>
                                      <p:to>
                                        <p:strVal val="visible"/>
                                      </p:to>
                                    </p:set>
                                    <p:anim calcmode="lin" valueType="num">
                                      <p:cBhvr>
                                        <p:cTn id="7" dur="500" fill="hold"/>
                                        <p:tgtEl>
                                          <p:spTgt spid="224260"/>
                                        </p:tgtEl>
                                        <p:attrNameLst>
                                          <p:attrName>ppt_w</p:attrName>
                                        </p:attrNameLst>
                                      </p:cBhvr>
                                      <p:tavLst>
                                        <p:tav tm="0">
                                          <p:val>
                                            <p:fltVal val="0"/>
                                          </p:val>
                                        </p:tav>
                                        <p:tav tm="100000">
                                          <p:val>
                                            <p:strVal val="#ppt_w"/>
                                          </p:val>
                                        </p:tav>
                                      </p:tavLst>
                                    </p:anim>
                                    <p:anim calcmode="lin" valueType="num">
                                      <p:cBhvr>
                                        <p:cTn id="8" dur="500" fill="hold"/>
                                        <p:tgtEl>
                                          <p:spTgt spid="2242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888AC4F5-B773-7C49-A9FA-3E526CA6A9C7}"/>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sp>
        <p:nvSpPr>
          <p:cNvPr id="226307" name="Rectangle 3">
            <a:extLst>
              <a:ext uri="{FF2B5EF4-FFF2-40B4-BE49-F238E27FC236}">
                <a16:creationId xmlns:a16="http://schemas.microsoft.com/office/drawing/2014/main" id="{3675E125-4F5E-814D-9D84-FFDD0FFD27D2}"/>
              </a:ext>
            </a:extLst>
          </p:cNvPr>
          <p:cNvSpPr>
            <a:spLocks noGrp="1" noChangeArrowheads="1"/>
          </p:cNvSpPr>
          <p:nvPr>
            <p:ph type="body" idx="1"/>
          </p:nvPr>
        </p:nvSpPr>
        <p:spPr>
          <a:xfrm>
            <a:off x="1524000" y="1222375"/>
            <a:ext cx="4643438" cy="5486400"/>
          </a:xfrm>
        </p:spPr>
        <p:txBody>
          <a:bodyPr/>
          <a:lstStyle/>
          <a:p>
            <a:r>
              <a:rPr lang="es-ES_tradnl" altLang="es-ES" sz="2000">
                <a:solidFill>
                  <a:schemeClr val="accent2"/>
                </a:solidFill>
              </a:rPr>
              <a:t>Hallazgos electrocardiográficos en el tromboembolismo pulmonar (</a:t>
            </a:r>
            <a:r>
              <a:rPr lang="es-ES_tradnl" altLang="es-ES" sz="2000" i="1">
                <a:solidFill>
                  <a:schemeClr val="accent2"/>
                </a:solidFill>
              </a:rPr>
              <a:t>cor pulmonale</a:t>
            </a:r>
            <a:r>
              <a:rPr lang="es-ES_tradnl" altLang="es-ES" sz="2000">
                <a:solidFill>
                  <a:schemeClr val="accent2"/>
                </a:solidFill>
              </a:rPr>
              <a:t> agudo)</a:t>
            </a:r>
            <a:endParaRPr lang="es-ES_tradnl" altLang="es-ES" sz="2000"/>
          </a:p>
        </p:txBody>
      </p:sp>
      <p:pic>
        <p:nvPicPr>
          <p:cNvPr id="226308" name="Picture 4">
            <a:extLst>
              <a:ext uri="{FF2B5EF4-FFF2-40B4-BE49-F238E27FC236}">
                <a16:creationId xmlns:a16="http://schemas.microsoft.com/office/drawing/2014/main" id="{5ADB8D7A-A40C-7941-BD82-913935F12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1" y="1268414"/>
            <a:ext cx="4429125" cy="53609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6309" name="Rectangle 5">
            <a:extLst>
              <a:ext uri="{FF2B5EF4-FFF2-40B4-BE49-F238E27FC236}">
                <a16:creationId xmlns:a16="http://schemas.microsoft.com/office/drawing/2014/main" id="{2C0F5E00-26AE-DF47-B1E0-F6F11CFB764A}"/>
              </a:ext>
            </a:extLst>
          </p:cNvPr>
          <p:cNvSpPr>
            <a:spLocks noChangeArrowheads="1"/>
          </p:cNvSpPr>
          <p:nvPr/>
        </p:nvSpPr>
        <p:spPr bwMode="auto">
          <a:xfrm>
            <a:off x="1371600" y="2276476"/>
            <a:ext cx="4732338"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fontAlgn="base">
              <a:spcBef>
                <a:spcPct val="20000"/>
              </a:spcBef>
              <a:spcAft>
                <a:spcPct val="0"/>
              </a:spcAft>
              <a:buChar char="»"/>
              <a:defRPr sz="2000" b="1">
                <a:solidFill>
                  <a:schemeClr val="tx1"/>
                </a:solidFill>
                <a:latin typeface="Arial" panose="020B0604020202020204" pitchFamily="34" charset="0"/>
              </a:defRPr>
            </a:lvl6pPr>
            <a:lvl7pPr marL="2971800" indent="-228600" fontAlgn="base">
              <a:spcBef>
                <a:spcPct val="20000"/>
              </a:spcBef>
              <a:spcAft>
                <a:spcPct val="0"/>
              </a:spcAft>
              <a:buChar char="»"/>
              <a:defRPr sz="2000" b="1">
                <a:solidFill>
                  <a:schemeClr val="tx1"/>
                </a:solidFill>
                <a:latin typeface="Arial" panose="020B0604020202020204" pitchFamily="34" charset="0"/>
              </a:defRPr>
            </a:lvl7pPr>
            <a:lvl8pPr marL="3429000" indent="-228600" fontAlgn="base">
              <a:spcBef>
                <a:spcPct val="20000"/>
              </a:spcBef>
              <a:spcAft>
                <a:spcPct val="0"/>
              </a:spcAft>
              <a:buChar char="»"/>
              <a:defRPr sz="2000" b="1">
                <a:solidFill>
                  <a:schemeClr val="tx1"/>
                </a:solidFill>
                <a:latin typeface="Arial" panose="020B0604020202020204" pitchFamily="34" charset="0"/>
              </a:defRPr>
            </a:lvl8pPr>
            <a:lvl9pPr marL="3886200" indent="-228600" fontAlgn="base">
              <a:spcBef>
                <a:spcPct val="20000"/>
              </a:spcBef>
              <a:spcAft>
                <a:spcPct val="0"/>
              </a:spcAft>
              <a:buChar char="»"/>
              <a:defRPr sz="2000" b="1">
                <a:solidFill>
                  <a:schemeClr val="tx1"/>
                </a:solidFill>
                <a:latin typeface="Arial" panose="020B0604020202020204" pitchFamily="34" charset="0"/>
              </a:defRPr>
            </a:lvl9pPr>
          </a:lstStyle>
          <a:p>
            <a:pPr lvl="1">
              <a:lnSpc>
                <a:spcPct val="80000"/>
              </a:lnSpc>
            </a:pPr>
            <a:r>
              <a:rPr lang="es-ES_tradnl" altLang="es-ES" sz="1800"/>
              <a:t>Los hallazgos son poco sensibles y poco específicos.</a:t>
            </a:r>
          </a:p>
          <a:p>
            <a:pPr lvl="1">
              <a:lnSpc>
                <a:spcPct val="80000"/>
              </a:lnSpc>
            </a:pPr>
            <a:r>
              <a:rPr lang="es-ES_tradnl" altLang="es-ES" sz="1800"/>
              <a:t>ECG normal en el 20% de los casos.</a:t>
            </a:r>
          </a:p>
          <a:p>
            <a:pPr lvl="1">
              <a:lnSpc>
                <a:spcPct val="80000"/>
              </a:lnSpc>
            </a:pPr>
            <a:r>
              <a:rPr lang="es-ES_tradnl" altLang="es-ES" sz="1800"/>
              <a:t>Frecuentemente taquicardia sinusal, ocasionalmente fibrilación auricular.</a:t>
            </a:r>
          </a:p>
          <a:p>
            <a:pPr lvl="1">
              <a:lnSpc>
                <a:spcPct val="80000"/>
              </a:lnSpc>
            </a:pPr>
            <a:r>
              <a:rPr lang="es-ES_tradnl" altLang="es-ES" sz="1800"/>
              <a:t>En el 40% de los casos aparecen signos de sobrecarga derecha (descenso del ST e inversión de la onda T en V1-V2).</a:t>
            </a:r>
          </a:p>
          <a:p>
            <a:pPr lvl="1">
              <a:lnSpc>
                <a:spcPct val="80000"/>
              </a:lnSpc>
            </a:pPr>
            <a:r>
              <a:rPr lang="es-ES_tradnl" altLang="es-ES" sz="1800"/>
              <a:t>En el 25% de los casos aparece bloqueo de rama derecha, con desviación del eje QRS a la derecha, aumento del voltaje de la onda P y patrón característico S1-Q3-T3.</a:t>
            </a:r>
          </a:p>
        </p:txBody>
      </p:sp>
      <p:sp>
        <p:nvSpPr>
          <p:cNvPr id="226310" name="Rectangle 6">
            <a:extLst>
              <a:ext uri="{FF2B5EF4-FFF2-40B4-BE49-F238E27FC236}">
                <a16:creationId xmlns:a16="http://schemas.microsoft.com/office/drawing/2014/main" id="{554D00BD-5FF6-5F4B-A488-4F402EEFDA76}"/>
              </a:ext>
            </a:extLst>
          </p:cNvPr>
          <p:cNvSpPr>
            <a:spLocks noGrp="1" noChangeArrowheads="1"/>
          </p:cNvSpPr>
          <p:nvPr>
            <p:ph type="title"/>
          </p:nvPr>
        </p:nvSpPr>
        <p:spPr>
          <a:xfrm>
            <a:off x="2602634" y="149225"/>
            <a:ext cx="8699500" cy="842962"/>
          </a:xfrm>
          <a:noFill/>
          <a:ln/>
        </p:spPr>
        <p:txBody>
          <a:bodyPr/>
          <a:lstStyle/>
          <a:p>
            <a:pPr>
              <a:lnSpc>
                <a:spcPct val="80000"/>
              </a:lnSpc>
              <a:tabLst>
                <a:tab pos="1905000" algn="l"/>
              </a:tabLst>
            </a:pPr>
            <a:br>
              <a:rPr lang="es-ES_tradnl" altLang="es-ES" dirty="0">
                <a:solidFill>
                  <a:schemeClr val="folHlink"/>
                </a:solidFill>
              </a:rPr>
            </a:br>
            <a:r>
              <a:rPr lang="es-ES_tradnl" altLang="es-ES" sz="2100" dirty="0">
                <a:solidFill>
                  <a:schemeClr val="bg2"/>
                </a:solidFill>
              </a:rPr>
              <a:t>Varón de 62 años con disnea súbita y dolor en hemitórax derecho</a:t>
            </a:r>
            <a:endParaRPr lang="es-ES_tradnl" altLang="es-ES" sz="7200" dirty="0"/>
          </a:p>
        </p:txBody>
      </p:sp>
    </p:spTree>
    <p:extLst>
      <p:ext uri="{BB962C8B-B14F-4D97-AF65-F5344CB8AC3E}">
        <p14:creationId xmlns:p14="http://schemas.microsoft.com/office/powerpoint/2010/main" val="568579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63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6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081C25A-FBDD-7944-8E03-D1BE3283D3AC}"/>
              </a:ext>
            </a:extLst>
          </p:cNvPr>
          <p:cNvSpPr>
            <a:spLocks noChangeArrowheads="1"/>
          </p:cNvSpPr>
          <p:nvPr/>
        </p:nvSpPr>
        <p:spPr bwMode="auto">
          <a:xfrm>
            <a:off x="6238876" y="755135"/>
            <a:ext cx="3516313"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p>
        </p:txBody>
      </p:sp>
      <p:pic>
        <p:nvPicPr>
          <p:cNvPr id="228355" name="Picture 3">
            <a:extLst>
              <a:ext uri="{FF2B5EF4-FFF2-40B4-BE49-F238E27FC236}">
                <a16:creationId xmlns:a16="http://schemas.microsoft.com/office/drawing/2014/main" id="{58D2A838-D307-4845-A9CF-E740B2976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438400"/>
            <a:ext cx="9001125" cy="24765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8356" name="Rectangle 4">
            <a:extLst>
              <a:ext uri="{FF2B5EF4-FFF2-40B4-BE49-F238E27FC236}">
                <a16:creationId xmlns:a16="http://schemas.microsoft.com/office/drawing/2014/main" id="{F05A5DEB-66F7-D94F-9B4A-0E50B5B679E2}"/>
              </a:ext>
            </a:extLst>
          </p:cNvPr>
          <p:cNvSpPr>
            <a:spLocks noGrp="1" noChangeArrowheads="1"/>
          </p:cNvSpPr>
          <p:nvPr>
            <p:ph type="title"/>
          </p:nvPr>
        </p:nvSpPr>
        <p:spPr>
          <a:xfrm>
            <a:off x="2244437" y="755135"/>
            <a:ext cx="8686800" cy="990600"/>
          </a:xfrm>
          <a:noFill/>
          <a:ln/>
        </p:spPr>
        <p:txBody>
          <a:bodyPr/>
          <a:lstStyle/>
          <a:p>
            <a:pPr defTabSz="762000">
              <a:lnSpc>
                <a:spcPct val="80000"/>
              </a:lnSpc>
            </a:pPr>
            <a:r>
              <a:rPr lang="es-ES_tradnl" altLang="es-ES" dirty="0"/>
              <a:t>Electrocardiograma [2]</a:t>
            </a:r>
            <a:br>
              <a:rPr lang="es-ES_tradnl" altLang="es-ES" dirty="0"/>
            </a:br>
            <a:r>
              <a:rPr lang="es-ES_tradnl" altLang="es-ES" sz="2100" dirty="0">
                <a:solidFill>
                  <a:schemeClr val="bg2"/>
                </a:solidFill>
              </a:rPr>
              <a:t>Varón de 62 años con disnea súbita y dolor en hemitórax derecho</a:t>
            </a:r>
          </a:p>
        </p:txBody>
      </p:sp>
    </p:spTree>
    <p:extLst>
      <p:ext uri="{BB962C8B-B14F-4D97-AF65-F5344CB8AC3E}">
        <p14:creationId xmlns:p14="http://schemas.microsoft.com/office/powerpoint/2010/main" val="2350385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9C59F7E0CDD47A2F26A179C7339A0" ma:contentTypeVersion="0" ma:contentTypeDescription="Create a new document." ma:contentTypeScope="" ma:versionID="9cd7228970405783083f66fc7284ef58">
  <xsd:schema xmlns:xsd="http://www.w3.org/2001/XMLSchema" xmlns:xs="http://www.w3.org/2001/XMLSchema" xmlns:p="http://schemas.microsoft.com/office/2006/metadata/properties" targetNamespace="http://schemas.microsoft.com/office/2006/metadata/properties" ma:root="true" ma:fieldsID="1ae53d147369609339da0000e6a4a4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607E8C-4A26-4ACF-84D7-B784B4F3FCA5}"/>
</file>

<file path=customXml/itemProps2.xml><?xml version="1.0" encoding="utf-8"?>
<ds:datastoreItem xmlns:ds="http://schemas.openxmlformats.org/officeDocument/2006/customXml" ds:itemID="{7F25C07F-8BE6-43B4-AE1D-BBEF88BB3BE7}"/>
</file>

<file path=customXml/itemProps3.xml><?xml version="1.0" encoding="utf-8"?>
<ds:datastoreItem xmlns:ds="http://schemas.openxmlformats.org/officeDocument/2006/customXml" ds:itemID="{9F047491-19E7-47E7-90E0-0CC8A2439AD6}"/>
</file>

<file path=docProps/app.xml><?xml version="1.0" encoding="utf-8"?>
<Properties xmlns="http://schemas.openxmlformats.org/officeDocument/2006/extended-properties" xmlns:vt="http://schemas.openxmlformats.org/officeDocument/2006/docPropsVTypes">
  <TotalTime>16466</TotalTime>
  <Words>7954</Words>
  <Application>Microsoft Macintosh PowerPoint</Application>
  <PresentationFormat>Panorámica</PresentationFormat>
  <Paragraphs>990</Paragraphs>
  <Slides>121</Slides>
  <Notes>98</Notes>
  <HiddenSlides>0</HiddenSlides>
  <MMClips>0</MMClips>
  <ScaleCrop>false</ScaleCrop>
  <HeadingPairs>
    <vt:vector size="8" baseType="variant">
      <vt:variant>
        <vt:lpstr>Fuentes usadas</vt:lpstr>
      </vt:variant>
      <vt:variant>
        <vt:i4>13</vt:i4>
      </vt:variant>
      <vt:variant>
        <vt:lpstr>Tema</vt:lpstr>
      </vt:variant>
      <vt:variant>
        <vt:i4>13</vt:i4>
      </vt:variant>
      <vt:variant>
        <vt:lpstr>Servidores OLE incrustados</vt:lpstr>
      </vt:variant>
      <vt:variant>
        <vt:i4>1</vt:i4>
      </vt:variant>
      <vt:variant>
        <vt:lpstr>Títulos de diapositiva</vt:lpstr>
      </vt:variant>
      <vt:variant>
        <vt:i4>121</vt:i4>
      </vt:variant>
    </vt:vector>
  </HeadingPairs>
  <TitlesOfParts>
    <vt:vector size="148" baseType="lpstr">
      <vt:lpstr>Arial</vt:lpstr>
      <vt:lpstr>Arial Black</vt:lpstr>
      <vt:lpstr>Brush Script MT</vt:lpstr>
      <vt:lpstr>Calibri</vt:lpstr>
      <vt:lpstr>Garamond-Light</vt:lpstr>
      <vt:lpstr>ITC Officina Sans Book</vt:lpstr>
      <vt:lpstr>Lucida Sans</vt:lpstr>
      <vt:lpstr>Symbol</vt:lpstr>
      <vt:lpstr>Times</vt:lpstr>
      <vt:lpstr>Times New Roman</vt:lpstr>
      <vt:lpstr>Trebuchet MS</vt:lpstr>
      <vt:lpstr>Verdana</vt:lpstr>
      <vt:lpstr>Wingdings</vt:lpstr>
      <vt:lpstr>Office Theme</vt:lpstr>
      <vt:lpstr>1_Office Theme</vt:lpstr>
      <vt:lpstr>Custom Design</vt:lpstr>
      <vt:lpstr>3_Custom Design</vt:lpstr>
      <vt:lpstr>9_Custom Design</vt:lpstr>
      <vt:lpstr>1_Custom Design</vt:lpstr>
      <vt:lpstr>10_Custom Design</vt:lpstr>
      <vt:lpstr>6_Custom Design</vt:lpstr>
      <vt:lpstr>7_Custom Design</vt:lpstr>
      <vt:lpstr>8_Custom Design</vt:lpstr>
      <vt:lpstr>2_Custom Design</vt:lpstr>
      <vt:lpstr>5_Custom Design</vt:lpstr>
      <vt:lpstr>4_Custom Design</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Caras del corazón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Cuando solicitar / hacer un ECG</vt:lpstr>
      <vt:lpstr>Máxima rentabilidad en:</vt:lpstr>
      <vt:lpstr>Principales alteraciones del ECG</vt:lpstr>
      <vt:lpstr>Correlación clínica de los principales patrones del ECG</vt:lpstr>
      <vt:lpstr>ECG. Errores frecuentes</vt:lpstr>
      <vt:lpstr>ECG. Errores frecuentes</vt:lpstr>
      <vt:lpstr>ECG. Errores frecuentes</vt:lpstr>
      <vt:lpstr>ECG. Errores frecuentes</vt:lpstr>
      <vt:lpstr>ECG. Errores frecuentes</vt:lpstr>
      <vt:lpstr>Presentación de PowerPoint</vt:lpstr>
      <vt:lpstr>Presentación de PowerPoint</vt:lpstr>
      <vt:lpstr>Presentación de PowerPoint</vt:lpstr>
      <vt:lpstr>Presentación de PowerPoint</vt:lpstr>
      <vt:lpstr>Imágenes sencillas  en el ECG  de fácil reconocimiento </vt:lpstr>
      <vt:lpstr>Presentación de PowerPoint</vt:lpstr>
      <vt:lpstr>Presentación de PowerPoint</vt:lpstr>
      <vt:lpstr>Bloqueo de rama derecha (BRD)</vt:lpstr>
      <vt:lpstr>Bloqueo de rama derecha (BRD)</vt:lpstr>
      <vt:lpstr>Hemibloqueo anterior de rama izquierda (HARI)</vt:lpstr>
      <vt:lpstr>Hemibloqueo anterior de rama izquierda (HARI)</vt:lpstr>
      <vt:lpstr>Bloqueos AV</vt:lpstr>
      <vt:lpstr>HTA</vt:lpstr>
      <vt:lpstr>HTA</vt:lpstr>
      <vt:lpstr>Angina</vt:lpstr>
      <vt:lpstr>Infarto agudo de miocardio (IAM)</vt:lpstr>
      <vt:lpstr>Intoxicación digitálica</vt:lpstr>
      <vt:lpstr>Taquicardia ventricular</vt:lpstr>
      <vt:lpstr>Fibrilación auricular</vt:lpstr>
      <vt:lpstr>Flutter auricular</vt:lpstr>
      <vt:lpstr>Crecimiento auricular</vt:lpstr>
      <vt:lpstr>Crecimiento auricular</vt:lpstr>
      <vt:lpstr>Crecimiento auricular</vt:lpstr>
      <vt:lpstr>Extrasistolia ventricular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Varón con dolor torácico y debilidad generalizada</vt:lpstr>
      <vt:lpstr>ECG del caso 15, pg 125 Allo P23</vt:lpstr>
      <vt:lpstr>Presentación de PowerPoint</vt:lpstr>
      <vt:lpstr>Presentación de PowerPoint</vt:lpstr>
      <vt:lpstr>Presentación de PowerPoint</vt:lpstr>
      <vt:lpstr>ECG del caso 15, pg 125 Allo P23</vt:lpstr>
      <vt:lpstr>Presentación de PowerPoint</vt:lpstr>
      <vt:lpstr> Varón de 78 años con aumento progresivo de su disnea habitual </vt:lpstr>
      <vt:lpstr> Varón de 78 años con aumento progresivo de su disnea habitual </vt:lpstr>
      <vt:lpstr>Varón de 78 años con aumento progresivo de su disnea habitual </vt:lpstr>
      <vt:lpstr>Varón de 78 años con aumento progresivo de su disnea habitual </vt:lpstr>
      <vt:lpstr>Varón de 78 años con aumento progresivo de su disnea habitual </vt:lpstr>
      <vt:lpstr>Varón de 78 años con aumento progresivo de su disnea habitual </vt:lpstr>
      <vt:lpstr>Presentación de PowerPoint</vt:lpstr>
      <vt:lpstr>Presentación de PowerPoint</vt:lpstr>
      <vt:lpstr>Presentación de PowerPoint</vt:lpstr>
      <vt:lpstr>Presentación de PowerPoint</vt:lpstr>
      <vt:lpstr>Presentación de PowerPoint</vt:lpstr>
      <vt:lpstr> Varón de 62 años con disnea súbita y dolor en hemitórax derecho</vt:lpstr>
      <vt:lpstr> Varón de 62 años con disnea súbita y dolor en hemitórax derecho</vt:lpstr>
      <vt:lpstr>Electrocardiograma [1] Varón de 62 años con disnea súbita y dolor en hemitórax derecho</vt:lpstr>
      <vt:lpstr> Varón de 62 años con disnea súbita y dolor en hemitórax derecho</vt:lpstr>
      <vt:lpstr>Ecocardiograma Varón de 62 años con disnea súbita y dolor en hemitórax derecho </vt:lpstr>
      <vt:lpstr> Varón de 62 años con disnea súbita y dolor en hemitórax derecho</vt:lpstr>
      <vt:lpstr> Varón de 62 años con disnea súbita y dolor en hemitórax derecho</vt:lpstr>
      <vt:lpstr> Varón de 62 años con disnea súbita y dolor en hemitórax derecho</vt:lpstr>
      <vt:lpstr>Electrocardiograma [2] Varón de 62 años con disnea súbita y dolor en hemitórax derecho</vt:lpstr>
      <vt:lpstr>Presentación de PowerPoint</vt:lpstr>
      <vt:lpstr> Varón de 74 años con cuadro gastrointestinal y disnea</vt:lpstr>
      <vt:lpstr> Varón de 74 años con cuadro gastrointestinal y disnea</vt:lpstr>
      <vt:lpstr>Electrocardiograma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 Varón de 74 años con cuadro gastrointestinal y disnea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Pedro Casado</cp:lastModifiedBy>
  <cp:revision>99</cp:revision>
  <dcterms:created xsi:type="dcterms:W3CDTF">2020-12-02T09:45:44Z</dcterms:created>
  <dcterms:modified xsi:type="dcterms:W3CDTF">2021-05-30T21:11:21Z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0x010100BB89C59F7E0CDD47A2F26A179C7339A0</vt:lpwstr>
  </property>
</Properties>
</file>