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52" r:id="rId3"/>
  </p:sldMasterIdLst>
  <p:notesMasterIdLst>
    <p:notesMasterId r:id="rId84"/>
  </p:notesMasterIdLst>
  <p:sldIdLst>
    <p:sldId id="256" r:id="rId4"/>
    <p:sldId id="2147378604" r:id="rId5"/>
    <p:sldId id="258" r:id="rId6"/>
    <p:sldId id="571" r:id="rId7"/>
    <p:sldId id="2134806588" r:id="rId8"/>
    <p:sldId id="2147378565" r:id="rId9"/>
    <p:sldId id="2147378603" r:id="rId10"/>
    <p:sldId id="2147378566" r:id="rId11"/>
    <p:sldId id="2147378595" r:id="rId12"/>
    <p:sldId id="276" r:id="rId13"/>
    <p:sldId id="2147376314" r:id="rId14"/>
    <p:sldId id="269" r:id="rId15"/>
    <p:sldId id="2147378551" r:id="rId16"/>
    <p:sldId id="2147378558" r:id="rId17"/>
    <p:sldId id="2147378596" r:id="rId18"/>
    <p:sldId id="2147376308" r:id="rId19"/>
    <p:sldId id="272" r:id="rId20"/>
    <p:sldId id="273" r:id="rId21"/>
    <p:sldId id="2147378597" r:id="rId22"/>
    <p:sldId id="277" r:id="rId23"/>
    <p:sldId id="2147378567" r:id="rId24"/>
    <p:sldId id="1800479304" r:id="rId25"/>
    <p:sldId id="2147378601" r:id="rId26"/>
    <p:sldId id="2147378568" r:id="rId27"/>
    <p:sldId id="2147378602" r:id="rId28"/>
    <p:sldId id="2147378570" r:id="rId29"/>
    <p:sldId id="2147378569" r:id="rId30"/>
    <p:sldId id="2147378598" r:id="rId31"/>
    <p:sldId id="2147378612" r:id="rId32"/>
    <p:sldId id="2147378571" r:id="rId33"/>
    <p:sldId id="2147378574" r:id="rId34"/>
    <p:sldId id="2147378582" r:id="rId35"/>
    <p:sldId id="2147378572" r:id="rId36"/>
    <p:sldId id="2147378573" r:id="rId37"/>
    <p:sldId id="2147378587" r:id="rId38"/>
    <p:sldId id="2147378605" r:id="rId39"/>
    <p:sldId id="2147378575" r:id="rId40"/>
    <p:sldId id="2147378606" r:id="rId41"/>
    <p:sldId id="2147378607" r:id="rId42"/>
    <p:sldId id="2147378608" r:id="rId43"/>
    <p:sldId id="2147378609" r:id="rId44"/>
    <p:sldId id="2147378578" r:id="rId45"/>
    <p:sldId id="2147378588" r:id="rId46"/>
    <p:sldId id="2147378576" r:id="rId47"/>
    <p:sldId id="2147378577" r:id="rId48"/>
    <p:sldId id="2147378579" r:id="rId49"/>
    <p:sldId id="2147378599" r:id="rId50"/>
    <p:sldId id="2147378610" r:id="rId51"/>
    <p:sldId id="2147378584" r:id="rId52"/>
    <p:sldId id="2147378592" r:id="rId53"/>
    <p:sldId id="2147378580" r:id="rId54"/>
    <p:sldId id="1800479329" r:id="rId55"/>
    <p:sldId id="2147378586" r:id="rId56"/>
    <p:sldId id="2147378581" r:id="rId57"/>
    <p:sldId id="2147378611" r:id="rId58"/>
    <p:sldId id="2147378585" r:id="rId59"/>
    <p:sldId id="2147376312" r:id="rId60"/>
    <p:sldId id="1800479299" r:id="rId61"/>
    <p:sldId id="2147378589" r:id="rId62"/>
    <p:sldId id="1800479263" r:id="rId63"/>
    <p:sldId id="2147376315" r:id="rId64"/>
    <p:sldId id="2147376319" r:id="rId65"/>
    <p:sldId id="2147376317" r:id="rId66"/>
    <p:sldId id="280" r:id="rId67"/>
    <p:sldId id="2147376320" r:id="rId68"/>
    <p:sldId id="279" r:id="rId69"/>
    <p:sldId id="2147376326" r:id="rId70"/>
    <p:sldId id="1800479265" r:id="rId71"/>
    <p:sldId id="2147378583" r:id="rId72"/>
    <p:sldId id="1800479327" r:id="rId73"/>
    <p:sldId id="1800479328" r:id="rId74"/>
    <p:sldId id="1800479258" r:id="rId75"/>
    <p:sldId id="1800479259" r:id="rId76"/>
    <p:sldId id="1800479292" r:id="rId77"/>
    <p:sldId id="1800479260" r:id="rId78"/>
    <p:sldId id="1800479252" r:id="rId79"/>
    <p:sldId id="2147376327" r:id="rId80"/>
    <p:sldId id="265" r:id="rId81"/>
    <p:sldId id="631" r:id="rId82"/>
    <p:sldId id="563" r:id="rId8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F3F5"/>
    <a:srgbClr val="00EEBB"/>
    <a:srgbClr val="002855"/>
    <a:srgbClr val="C5FFF3"/>
    <a:srgbClr val="00C097"/>
    <a:srgbClr val="008E70"/>
    <a:srgbClr val="00A481"/>
    <a:srgbClr val="6DFFE0"/>
    <a:srgbClr val="97FFE9"/>
    <a:srgbClr val="00F0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DF3934-34F7-4FE6-A91F-50678FDAAD84}" v="2" dt="2024-05-21T10:20:11.704"/>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32" autoAdjust="0"/>
    <p:restoredTop sz="91529" autoAdjust="0"/>
  </p:normalViewPr>
  <p:slideViewPr>
    <p:cSldViewPr snapToGrid="0">
      <p:cViewPr varScale="1">
        <p:scale>
          <a:sx n="101" d="100"/>
          <a:sy n="101" d="100"/>
        </p:scale>
        <p:origin x="78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notesMaster" Target="notesMasters/notesMaster1.xml"/><Relationship Id="rId89" Type="http://schemas.microsoft.com/office/2016/11/relationships/changesInfo" Target="changesInfos/changesInfo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microsoft.com/office/2015/10/relationships/revisionInfo" Target="revisionInfo.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istina Mateos Diaz" userId="bf9f2e32-26a6-42f3-9d5e-9cefe7a1469d" providerId="ADAL" clId="{92DF3934-34F7-4FE6-A91F-50678FDAAD84}"/>
    <pc:docChg chg="undo custSel addSld delSld modSld">
      <pc:chgData name="Cristina Mateos Diaz" userId="bf9f2e32-26a6-42f3-9d5e-9cefe7a1469d" providerId="ADAL" clId="{92DF3934-34F7-4FE6-A91F-50678FDAAD84}" dt="2024-05-21T10:26:30.371" v="21" actId="1036"/>
      <pc:docMkLst>
        <pc:docMk/>
      </pc:docMkLst>
      <pc:sldChg chg="modSp mod">
        <pc:chgData name="Cristina Mateos Diaz" userId="bf9f2e32-26a6-42f3-9d5e-9cefe7a1469d" providerId="ADAL" clId="{92DF3934-34F7-4FE6-A91F-50678FDAAD84}" dt="2024-05-21T10:26:30.371" v="21" actId="1036"/>
        <pc:sldMkLst>
          <pc:docMk/>
          <pc:sldMk cId="1690322372" sldId="2147376320"/>
        </pc:sldMkLst>
        <pc:graphicFrameChg chg="mod modGraphic">
          <ac:chgData name="Cristina Mateos Diaz" userId="bf9f2e32-26a6-42f3-9d5e-9cefe7a1469d" providerId="ADAL" clId="{92DF3934-34F7-4FE6-A91F-50678FDAAD84}" dt="2024-05-21T10:26:30.371" v="21" actId="1036"/>
          <ac:graphicFrameMkLst>
            <pc:docMk/>
            <pc:sldMk cId="1690322372" sldId="2147376320"/>
            <ac:graphicFrameMk id="2" creationId="{909BF82A-81E6-A173-F610-B5F99F7E7FE3}"/>
          </ac:graphicFrameMkLst>
        </pc:graphicFrameChg>
      </pc:sldChg>
      <pc:sldChg chg="modSp mod">
        <pc:chgData name="Cristina Mateos Diaz" userId="bf9f2e32-26a6-42f3-9d5e-9cefe7a1469d" providerId="ADAL" clId="{92DF3934-34F7-4FE6-A91F-50678FDAAD84}" dt="2024-05-21T10:24:24.652" v="11"/>
        <pc:sldMkLst>
          <pc:docMk/>
          <pc:sldMk cId="3697837969" sldId="2147378586"/>
        </pc:sldMkLst>
        <pc:spChg chg="mod">
          <ac:chgData name="Cristina Mateos Diaz" userId="bf9f2e32-26a6-42f3-9d5e-9cefe7a1469d" providerId="ADAL" clId="{92DF3934-34F7-4FE6-A91F-50678FDAAD84}" dt="2024-05-21T10:24:24.652" v="11"/>
          <ac:spMkLst>
            <pc:docMk/>
            <pc:sldMk cId="3697837969" sldId="2147378586"/>
            <ac:spMk id="162" creationId="{B8B30BEA-83AC-346A-4E82-CC7DCAF5252D}"/>
          </ac:spMkLst>
        </pc:spChg>
      </pc:sldChg>
      <pc:sldChg chg="modSp mod">
        <pc:chgData name="Cristina Mateos Diaz" userId="bf9f2e32-26a6-42f3-9d5e-9cefe7a1469d" providerId="ADAL" clId="{92DF3934-34F7-4FE6-A91F-50678FDAAD84}" dt="2024-05-21T10:25:10.283" v="13" actId="207"/>
        <pc:sldMkLst>
          <pc:docMk/>
          <pc:sldMk cId="755593612" sldId="2147378589"/>
        </pc:sldMkLst>
        <pc:spChg chg="mod">
          <ac:chgData name="Cristina Mateos Diaz" userId="bf9f2e32-26a6-42f3-9d5e-9cefe7a1469d" providerId="ADAL" clId="{92DF3934-34F7-4FE6-A91F-50678FDAAD84}" dt="2024-05-21T10:25:10.283" v="13" actId="207"/>
          <ac:spMkLst>
            <pc:docMk/>
            <pc:sldMk cId="755593612" sldId="2147378589"/>
            <ac:spMk id="11" creationId="{8DC29115-6AA3-2254-6035-E7DAD626DEE2}"/>
          </ac:spMkLst>
        </pc:spChg>
      </pc:sldChg>
      <pc:sldChg chg="del">
        <pc:chgData name="Cristina Mateos Diaz" userId="bf9f2e32-26a6-42f3-9d5e-9cefe7a1469d" providerId="ADAL" clId="{92DF3934-34F7-4FE6-A91F-50678FDAAD84}" dt="2024-05-21T10:20:15.175" v="3" actId="47"/>
        <pc:sldMkLst>
          <pc:docMk/>
          <pc:sldMk cId="265526515" sldId="2147378593"/>
        </pc:sldMkLst>
      </pc:sldChg>
      <pc:sldChg chg="addSp delSp modSp add mod">
        <pc:chgData name="Cristina Mateos Diaz" userId="bf9f2e32-26a6-42f3-9d5e-9cefe7a1469d" providerId="ADAL" clId="{92DF3934-34F7-4FE6-A91F-50678FDAAD84}" dt="2024-05-21T10:20:38.106" v="8" actId="207"/>
        <pc:sldMkLst>
          <pc:docMk/>
          <pc:sldMk cId="2451858885" sldId="2147378612"/>
        </pc:sldMkLst>
        <pc:spChg chg="del">
          <ac:chgData name="Cristina Mateos Diaz" userId="bf9f2e32-26a6-42f3-9d5e-9cefe7a1469d" providerId="ADAL" clId="{92DF3934-34F7-4FE6-A91F-50678FDAAD84}" dt="2024-05-21T10:20:11.364" v="1" actId="478"/>
          <ac:spMkLst>
            <pc:docMk/>
            <pc:sldMk cId="2451858885" sldId="2147378612"/>
            <ac:spMk id="2" creationId="{4BB24EA0-7C39-01B5-83F9-F5E9F2B51AAF}"/>
          </ac:spMkLst>
        </pc:spChg>
        <pc:spChg chg="mod">
          <ac:chgData name="Cristina Mateos Diaz" userId="bf9f2e32-26a6-42f3-9d5e-9cefe7a1469d" providerId="ADAL" clId="{92DF3934-34F7-4FE6-A91F-50678FDAAD84}" dt="2024-05-21T10:20:29.109" v="5" actId="14100"/>
          <ac:spMkLst>
            <pc:docMk/>
            <pc:sldMk cId="2451858885" sldId="2147378612"/>
            <ac:spMk id="3" creationId="{F6B0F57B-0EBC-9462-6841-3D2DB1E9E46C}"/>
          </ac:spMkLst>
        </pc:spChg>
        <pc:spChg chg="add mod">
          <ac:chgData name="Cristina Mateos Diaz" userId="bf9f2e32-26a6-42f3-9d5e-9cefe7a1469d" providerId="ADAL" clId="{92DF3934-34F7-4FE6-A91F-50678FDAAD84}" dt="2024-05-21T10:20:11.704" v="2"/>
          <ac:spMkLst>
            <pc:docMk/>
            <pc:sldMk cId="2451858885" sldId="2147378612"/>
            <ac:spMk id="4" creationId="{01A49C41-86D9-D161-E3D5-6E64497D25CE}"/>
          </ac:spMkLst>
        </pc:spChg>
        <pc:spChg chg="mod">
          <ac:chgData name="Cristina Mateos Diaz" userId="bf9f2e32-26a6-42f3-9d5e-9cefe7a1469d" providerId="ADAL" clId="{92DF3934-34F7-4FE6-A91F-50678FDAAD84}" dt="2024-05-21T10:20:38.106" v="8" actId="207"/>
          <ac:spMkLst>
            <pc:docMk/>
            <pc:sldMk cId="2451858885" sldId="2147378612"/>
            <ac:spMk id="5" creationId="{928FDE45-AFFA-0EAC-9A9A-F6FEE2901393}"/>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59A334-2819-45DA-B6A2-45226C25D7A2}" type="doc">
      <dgm:prSet loTypeId="urn:microsoft.com/office/officeart/2005/8/layout/cycle3" loCatId="cycle" qsTypeId="urn:microsoft.com/office/officeart/2005/8/quickstyle/simple1" qsCatId="simple" csTypeId="urn:microsoft.com/office/officeart/2005/8/colors/colorful1" csCatId="colorful" phldr="1"/>
      <dgm:spPr/>
      <dgm:t>
        <a:bodyPr/>
        <a:lstStyle/>
        <a:p>
          <a:endParaRPr lang="es-ES"/>
        </a:p>
      </dgm:t>
    </dgm:pt>
    <dgm:pt modelId="{7AE2F99F-ACFA-4614-B4A0-8FCA56C3153A}">
      <dgm:prSet custT="1"/>
      <dgm:spPr>
        <a:solidFill>
          <a:srgbClr val="C5FFF3"/>
        </a:solidFill>
      </dgm:spPr>
      <dgm:t>
        <a:bodyPr/>
        <a:lstStyle/>
        <a:p>
          <a:r>
            <a:rPr lang="es-ES" sz="2000" b="1" i="0" dirty="0">
              <a:solidFill>
                <a:srgbClr val="002855"/>
              </a:solidFill>
            </a:rPr>
            <a:t>Obesidad</a:t>
          </a:r>
          <a:r>
            <a:rPr lang="es-ES" sz="1800" b="0" i="0" dirty="0"/>
            <a:t> </a:t>
          </a:r>
          <a:endParaRPr lang="es-ES" sz="1800" dirty="0"/>
        </a:p>
      </dgm:t>
    </dgm:pt>
    <dgm:pt modelId="{B6F7930D-DD6B-4B08-AB39-DF25C538A36F}" type="parTrans" cxnId="{47A235F4-C3B2-4DC6-8367-0501DA65792A}">
      <dgm:prSet/>
      <dgm:spPr/>
      <dgm:t>
        <a:bodyPr/>
        <a:lstStyle/>
        <a:p>
          <a:endParaRPr lang="es-ES" sz="1800">
            <a:solidFill>
              <a:schemeClr val="tx1"/>
            </a:solidFill>
          </a:endParaRPr>
        </a:p>
      </dgm:t>
    </dgm:pt>
    <dgm:pt modelId="{DC46597F-012F-4004-B11C-ECBE8689923D}" type="sibTrans" cxnId="{47A235F4-C3B2-4DC6-8367-0501DA65792A}">
      <dgm:prSet/>
      <dgm:spPr/>
      <dgm:t>
        <a:bodyPr/>
        <a:lstStyle/>
        <a:p>
          <a:endParaRPr lang="es-ES" sz="1800">
            <a:solidFill>
              <a:schemeClr val="tx1"/>
            </a:solidFill>
          </a:endParaRPr>
        </a:p>
      </dgm:t>
    </dgm:pt>
    <dgm:pt modelId="{C9B58FA5-76ED-4BF6-AB6C-E78F7BA33443}">
      <dgm:prSet custT="1"/>
      <dgm:spPr>
        <a:solidFill>
          <a:srgbClr val="6DFFE0"/>
        </a:solidFill>
      </dgm:spPr>
      <dgm:t>
        <a:bodyPr/>
        <a:lstStyle/>
        <a:p>
          <a:r>
            <a:rPr lang="es-ES" sz="2000" b="1" i="0" dirty="0">
              <a:solidFill>
                <a:srgbClr val="002855"/>
              </a:solidFill>
            </a:rPr>
            <a:t>Síntomas de psoriasis </a:t>
          </a:r>
          <a:endParaRPr lang="es-ES" sz="2000" b="1" dirty="0">
            <a:solidFill>
              <a:srgbClr val="002855"/>
            </a:solidFill>
          </a:endParaRPr>
        </a:p>
      </dgm:t>
    </dgm:pt>
    <dgm:pt modelId="{F6686FCD-AFA7-43AC-BE7A-DADFB0746495}" type="parTrans" cxnId="{D42DB0C6-E5DF-4570-86EE-9D5A8D37DFC4}">
      <dgm:prSet/>
      <dgm:spPr/>
      <dgm:t>
        <a:bodyPr/>
        <a:lstStyle/>
        <a:p>
          <a:endParaRPr lang="es-ES" sz="1800">
            <a:solidFill>
              <a:schemeClr val="tx1"/>
            </a:solidFill>
          </a:endParaRPr>
        </a:p>
      </dgm:t>
    </dgm:pt>
    <dgm:pt modelId="{E08A1974-E7BB-4DC1-BF49-DF46DC0C6D9A}" type="sibTrans" cxnId="{D42DB0C6-E5DF-4570-86EE-9D5A8D37DFC4}">
      <dgm:prSet/>
      <dgm:spPr/>
      <dgm:t>
        <a:bodyPr/>
        <a:lstStyle/>
        <a:p>
          <a:endParaRPr lang="es-ES" sz="1800">
            <a:solidFill>
              <a:schemeClr val="tx1"/>
            </a:solidFill>
          </a:endParaRPr>
        </a:p>
      </dgm:t>
    </dgm:pt>
    <dgm:pt modelId="{44784C24-EAF2-4987-AFDA-C71A54CF1298}">
      <dgm:prSet custT="1"/>
      <dgm:spPr>
        <a:solidFill>
          <a:srgbClr val="00EEBB"/>
        </a:solidFill>
      </dgm:spPr>
      <dgm:t>
        <a:bodyPr/>
        <a:lstStyle/>
        <a:p>
          <a:r>
            <a:rPr lang="es-ES" sz="2000" b="1" i="0" dirty="0">
              <a:solidFill>
                <a:srgbClr val="002855"/>
              </a:solidFill>
            </a:rPr>
            <a:t>Sentimiento de culpa, baja autoestima y estigmatización </a:t>
          </a:r>
          <a:endParaRPr lang="es-ES" sz="2000" b="1" dirty="0">
            <a:solidFill>
              <a:srgbClr val="002855"/>
            </a:solidFill>
          </a:endParaRPr>
        </a:p>
      </dgm:t>
    </dgm:pt>
    <dgm:pt modelId="{F1D2B937-5C51-4B56-A123-11B57EF8FDAA}" type="parTrans" cxnId="{BC5CD8BC-4D3C-487F-838F-240B48556850}">
      <dgm:prSet/>
      <dgm:spPr/>
      <dgm:t>
        <a:bodyPr/>
        <a:lstStyle/>
        <a:p>
          <a:endParaRPr lang="es-ES" sz="1800">
            <a:solidFill>
              <a:schemeClr val="tx1"/>
            </a:solidFill>
          </a:endParaRPr>
        </a:p>
      </dgm:t>
    </dgm:pt>
    <dgm:pt modelId="{59ABAF8D-20DD-4029-B524-2552B7F65C83}" type="sibTrans" cxnId="{BC5CD8BC-4D3C-487F-838F-240B48556850}">
      <dgm:prSet/>
      <dgm:spPr/>
      <dgm:t>
        <a:bodyPr/>
        <a:lstStyle/>
        <a:p>
          <a:endParaRPr lang="es-ES" sz="1800">
            <a:solidFill>
              <a:schemeClr val="tx1"/>
            </a:solidFill>
          </a:endParaRPr>
        </a:p>
      </dgm:t>
    </dgm:pt>
    <dgm:pt modelId="{7BC8B91F-5C21-4340-8945-3B10708D2666}">
      <dgm:prSet custT="1"/>
      <dgm:spPr>
        <a:solidFill>
          <a:srgbClr val="00C097"/>
        </a:solidFill>
      </dgm:spPr>
      <dgm:t>
        <a:bodyPr/>
        <a:lstStyle/>
        <a:p>
          <a:r>
            <a:rPr lang="es-ES" sz="2000" b="1" i="0" dirty="0">
              <a:solidFill>
                <a:srgbClr val="002855"/>
              </a:solidFill>
            </a:rPr>
            <a:t>Estrés</a:t>
          </a:r>
          <a:r>
            <a:rPr lang="es-ES" sz="1800" b="0" i="0" dirty="0"/>
            <a:t> </a:t>
          </a:r>
          <a:endParaRPr lang="es-ES" sz="1800" dirty="0"/>
        </a:p>
      </dgm:t>
    </dgm:pt>
    <dgm:pt modelId="{F55C77D8-0B93-4B99-BE1B-C0CC62FA77BC}" type="parTrans" cxnId="{B5568DA2-077A-4B12-92CD-F78706527CBC}">
      <dgm:prSet/>
      <dgm:spPr/>
      <dgm:t>
        <a:bodyPr/>
        <a:lstStyle/>
        <a:p>
          <a:endParaRPr lang="es-ES" sz="1800">
            <a:solidFill>
              <a:schemeClr val="tx1"/>
            </a:solidFill>
          </a:endParaRPr>
        </a:p>
      </dgm:t>
    </dgm:pt>
    <dgm:pt modelId="{A35F55F7-13B2-4A5B-A0B2-D82649E222C0}" type="sibTrans" cxnId="{B5568DA2-077A-4B12-92CD-F78706527CBC}">
      <dgm:prSet/>
      <dgm:spPr/>
      <dgm:t>
        <a:bodyPr/>
        <a:lstStyle/>
        <a:p>
          <a:endParaRPr lang="es-ES" sz="1800">
            <a:solidFill>
              <a:schemeClr val="tx1"/>
            </a:solidFill>
          </a:endParaRPr>
        </a:p>
      </dgm:t>
    </dgm:pt>
    <dgm:pt modelId="{F3F5B88F-6F79-46FB-A6C4-B0545AB070AF}">
      <dgm:prSet custT="1"/>
      <dgm:spPr>
        <a:solidFill>
          <a:srgbClr val="00A481"/>
        </a:solidFill>
      </dgm:spPr>
      <dgm:t>
        <a:bodyPr/>
        <a:lstStyle/>
        <a:p>
          <a:r>
            <a:rPr lang="es-ES" sz="2000" b="1" i="0" dirty="0">
              <a:solidFill>
                <a:srgbClr val="002855"/>
              </a:solidFill>
            </a:rPr>
            <a:t>Aumento de la ingesta y del IMC</a:t>
          </a:r>
          <a:endParaRPr lang="es-ES" sz="2000" b="1" dirty="0">
            <a:solidFill>
              <a:srgbClr val="002855"/>
            </a:solidFill>
          </a:endParaRPr>
        </a:p>
      </dgm:t>
    </dgm:pt>
    <dgm:pt modelId="{CD8C315E-80DF-40AF-93DB-163954FA6B30}" type="parTrans" cxnId="{BAC6B656-3910-473D-9D91-014A0E1DC6C2}">
      <dgm:prSet/>
      <dgm:spPr/>
      <dgm:t>
        <a:bodyPr/>
        <a:lstStyle/>
        <a:p>
          <a:endParaRPr lang="es-ES" sz="1800">
            <a:solidFill>
              <a:schemeClr val="tx1"/>
            </a:solidFill>
          </a:endParaRPr>
        </a:p>
      </dgm:t>
    </dgm:pt>
    <dgm:pt modelId="{7AAA14C9-61DA-420D-B635-FED1ECA63402}" type="sibTrans" cxnId="{BAC6B656-3910-473D-9D91-014A0E1DC6C2}">
      <dgm:prSet/>
      <dgm:spPr/>
      <dgm:t>
        <a:bodyPr/>
        <a:lstStyle/>
        <a:p>
          <a:endParaRPr lang="es-ES" sz="1800">
            <a:solidFill>
              <a:schemeClr val="tx1"/>
            </a:solidFill>
          </a:endParaRPr>
        </a:p>
      </dgm:t>
    </dgm:pt>
    <dgm:pt modelId="{D854E61F-B6E7-4F64-A589-D3CA232C7AC7}" type="pres">
      <dgm:prSet presAssocID="{6359A334-2819-45DA-B6A2-45226C25D7A2}" presName="Name0" presStyleCnt="0">
        <dgm:presLayoutVars>
          <dgm:dir/>
          <dgm:resizeHandles val="exact"/>
        </dgm:presLayoutVars>
      </dgm:prSet>
      <dgm:spPr/>
    </dgm:pt>
    <dgm:pt modelId="{F23A5754-E08E-4403-874B-E422F6A552AE}" type="pres">
      <dgm:prSet presAssocID="{6359A334-2819-45DA-B6A2-45226C25D7A2}" presName="cycle" presStyleCnt="0"/>
      <dgm:spPr/>
    </dgm:pt>
    <dgm:pt modelId="{57BA47EA-FC0B-48C9-A28D-2B704F244656}" type="pres">
      <dgm:prSet presAssocID="{7AE2F99F-ACFA-4614-B4A0-8FCA56C3153A}" presName="nodeFirstNode" presStyleLbl="node1" presStyleIdx="0" presStyleCnt="5" custScaleY="78538" custRadScaleRad="101496" custRadScaleInc="-11397">
        <dgm:presLayoutVars>
          <dgm:bulletEnabled val="1"/>
        </dgm:presLayoutVars>
      </dgm:prSet>
      <dgm:spPr/>
    </dgm:pt>
    <dgm:pt modelId="{761816C2-32D2-4BA5-AD2A-51D4141AB1E3}" type="pres">
      <dgm:prSet presAssocID="{DC46597F-012F-4004-B11C-ECBE8689923D}" presName="sibTransFirstNode" presStyleLbl="bgShp" presStyleIdx="0" presStyleCnt="1" custLinFactNeighborX="597" custLinFactNeighborY="2546"/>
      <dgm:spPr/>
    </dgm:pt>
    <dgm:pt modelId="{731119BA-0DD6-4E6D-9317-F96110EC2CF0}" type="pres">
      <dgm:prSet presAssocID="{C9B58FA5-76ED-4BF6-AB6C-E78F7BA33443}" presName="nodeFollowingNodes" presStyleLbl="node1" presStyleIdx="1" presStyleCnt="5" custScaleY="93363" custRadScaleRad="117492" custRadScaleInc="4015">
        <dgm:presLayoutVars>
          <dgm:bulletEnabled val="1"/>
        </dgm:presLayoutVars>
      </dgm:prSet>
      <dgm:spPr/>
    </dgm:pt>
    <dgm:pt modelId="{C0F126A5-C174-48FC-AD78-895D1606F6FD}" type="pres">
      <dgm:prSet presAssocID="{44784C24-EAF2-4987-AFDA-C71A54CF1298}" presName="nodeFollowingNodes" presStyleLbl="node1" presStyleIdx="2" presStyleCnt="5" custScaleX="94116" custScaleY="123028" custRadScaleRad="109345" custRadScaleInc="-30786">
        <dgm:presLayoutVars>
          <dgm:bulletEnabled val="1"/>
        </dgm:presLayoutVars>
      </dgm:prSet>
      <dgm:spPr/>
    </dgm:pt>
    <dgm:pt modelId="{11326894-41A3-46C5-BCB7-073CB7788603}" type="pres">
      <dgm:prSet presAssocID="{7BC8B91F-5C21-4340-8945-3B10708D2666}" presName="nodeFollowingNodes" presStyleLbl="node1" presStyleIdx="3" presStyleCnt="5" custScaleX="75046" custScaleY="52647" custRadScaleRad="115544" custRadScaleInc="33209">
        <dgm:presLayoutVars>
          <dgm:bulletEnabled val="1"/>
        </dgm:presLayoutVars>
      </dgm:prSet>
      <dgm:spPr/>
    </dgm:pt>
    <dgm:pt modelId="{B7F9715E-A2DA-4BE0-8CD6-84E1DEEA3B5F}" type="pres">
      <dgm:prSet presAssocID="{F3F5B88F-6F79-46FB-A6C4-B0545AB070AF}" presName="nodeFollowingNodes" presStyleLbl="node1" presStyleIdx="4" presStyleCnt="5" custScaleY="102131" custRadScaleRad="138953" custRadScaleInc="-19639">
        <dgm:presLayoutVars>
          <dgm:bulletEnabled val="1"/>
        </dgm:presLayoutVars>
      </dgm:prSet>
      <dgm:spPr/>
    </dgm:pt>
  </dgm:ptLst>
  <dgm:cxnLst>
    <dgm:cxn modelId="{2C124E22-5259-40A2-AD07-C87B95A907C8}" type="presOf" srcId="{DC46597F-012F-4004-B11C-ECBE8689923D}" destId="{761816C2-32D2-4BA5-AD2A-51D4141AB1E3}" srcOrd="0" destOrd="0" presId="urn:microsoft.com/office/officeart/2005/8/layout/cycle3"/>
    <dgm:cxn modelId="{2173A35E-D9A6-4A2A-A036-FEACB5C1948E}" type="presOf" srcId="{6359A334-2819-45DA-B6A2-45226C25D7A2}" destId="{D854E61F-B6E7-4F64-A589-D3CA232C7AC7}" srcOrd="0" destOrd="0" presId="urn:microsoft.com/office/officeart/2005/8/layout/cycle3"/>
    <dgm:cxn modelId="{52FE7F75-5733-4CC7-BF2F-4BE4C94E0F3C}" type="presOf" srcId="{7BC8B91F-5C21-4340-8945-3B10708D2666}" destId="{11326894-41A3-46C5-BCB7-073CB7788603}" srcOrd="0" destOrd="0" presId="urn:microsoft.com/office/officeart/2005/8/layout/cycle3"/>
    <dgm:cxn modelId="{BAC6B656-3910-473D-9D91-014A0E1DC6C2}" srcId="{6359A334-2819-45DA-B6A2-45226C25D7A2}" destId="{F3F5B88F-6F79-46FB-A6C4-B0545AB070AF}" srcOrd="4" destOrd="0" parTransId="{CD8C315E-80DF-40AF-93DB-163954FA6B30}" sibTransId="{7AAA14C9-61DA-420D-B635-FED1ECA63402}"/>
    <dgm:cxn modelId="{502B4D7A-78DD-41E3-A9B3-C8002B1CAC0B}" type="presOf" srcId="{F3F5B88F-6F79-46FB-A6C4-B0545AB070AF}" destId="{B7F9715E-A2DA-4BE0-8CD6-84E1DEEA3B5F}" srcOrd="0" destOrd="0" presId="urn:microsoft.com/office/officeart/2005/8/layout/cycle3"/>
    <dgm:cxn modelId="{65B08986-DF95-4B9D-82B9-0F2238121F35}" type="presOf" srcId="{C9B58FA5-76ED-4BF6-AB6C-E78F7BA33443}" destId="{731119BA-0DD6-4E6D-9317-F96110EC2CF0}" srcOrd="0" destOrd="0" presId="urn:microsoft.com/office/officeart/2005/8/layout/cycle3"/>
    <dgm:cxn modelId="{B5568DA2-077A-4B12-92CD-F78706527CBC}" srcId="{6359A334-2819-45DA-B6A2-45226C25D7A2}" destId="{7BC8B91F-5C21-4340-8945-3B10708D2666}" srcOrd="3" destOrd="0" parTransId="{F55C77D8-0B93-4B99-BE1B-C0CC62FA77BC}" sibTransId="{A35F55F7-13B2-4A5B-A0B2-D82649E222C0}"/>
    <dgm:cxn modelId="{F02120A8-F5AB-4C34-AF1B-E0561C5BA252}" type="presOf" srcId="{7AE2F99F-ACFA-4614-B4A0-8FCA56C3153A}" destId="{57BA47EA-FC0B-48C9-A28D-2B704F244656}" srcOrd="0" destOrd="0" presId="urn:microsoft.com/office/officeart/2005/8/layout/cycle3"/>
    <dgm:cxn modelId="{BC5CD8BC-4D3C-487F-838F-240B48556850}" srcId="{6359A334-2819-45DA-B6A2-45226C25D7A2}" destId="{44784C24-EAF2-4987-AFDA-C71A54CF1298}" srcOrd="2" destOrd="0" parTransId="{F1D2B937-5C51-4B56-A123-11B57EF8FDAA}" sibTransId="{59ABAF8D-20DD-4029-B524-2552B7F65C83}"/>
    <dgm:cxn modelId="{D42DB0C6-E5DF-4570-86EE-9D5A8D37DFC4}" srcId="{6359A334-2819-45DA-B6A2-45226C25D7A2}" destId="{C9B58FA5-76ED-4BF6-AB6C-E78F7BA33443}" srcOrd="1" destOrd="0" parTransId="{F6686FCD-AFA7-43AC-BE7A-DADFB0746495}" sibTransId="{E08A1974-E7BB-4DC1-BF49-DF46DC0C6D9A}"/>
    <dgm:cxn modelId="{4E96A6EB-A986-447B-8F2F-A191BC742E10}" type="presOf" srcId="{44784C24-EAF2-4987-AFDA-C71A54CF1298}" destId="{C0F126A5-C174-48FC-AD78-895D1606F6FD}" srcOrd="0" destOrd="0" presId="urn:microsoft.com/office/officeart/2005/8/layout/cycle3"/>
    <dgm:cxn modelId="{47A235F4-C3B2-4DC6-8367-0501DA65792A}" srcId="{6359A334-2819-45DA-B6A2-45226C25D7A2}" destId="{7AE2F99F-ACFA-4614-B4A0-8FCA56C3153A}" srcOrd="0" destOrd="0" parTransId="{B6F7930D-DD6B-4B08-AB39-DF25C538A36F}" sibTransId="{DC46597F-012F-4004-B11C-ECBE8689923D}"/>
    <dgm:cxn modelId="{57CFB75B-5D9B-4CE5-BFCF-50ED9EE29511}" type="presParOf" srcId="{D854E61F-B6E7-4F64-A589-D3CA232C7AC7}" destId="{F23A5754-E08E-4403-874B-E422F6A552AE}" srcOrd="0" destOrd="0" presId="urn:microsoft.com/office/officeart/2005/8/layout/cycle3"/>
    <dgm:cxn modelId="{C457D98D-F71A-4CF4-A616-64CE987F4AE1}" type="presParOf" srcId="{F23A5754-E08E-4403-874B-E422F6A552AE}" destId="{57BA47EA-FC0B-48C9-A28D-2B704F244656}" srcOrd="0" destOrd="0" presId="urn:microsoft.com/office/officeart/2005/8/layout/cycle3"/>
    <dgm:cxn modelId="{8DC5335F-D2AF-48D5-8953-9C1F712C0851}" type="presParOf" srcId="{F23A5754-E08E-4403-874B-E422F6A552AE}" destId="{761816C2-32D2-4BA5-AD2A-51D4141AB1E3}" srcOrd="1" destOrd="0" presId="urn:microsoft.com/office/officeart/2005/8/layout/cycle3"/>
    <dgm:cxn modelId="{F444ECE2-DF27-4F2E-933D-5911061285A1}" type="presParOf" srcId="{F23A5754-E08E-4403-874B-E422F6A552AE}" destId="{731119BA-0DD6-4E6D-9317-F96110EC2CF0}" srcOrd="2" destOrd="0" presId="urn:microsoft.com/office/officeart/2005/8/layout/cycle3"/>
    <dgm:cxn modelId="{EE31AB2B-BC26-4C62-8DF1-4477912ACDB7}" type="presParOf" srcId="{F23A5754-E08E-4403-874B-E422F6A552AE}" destId="{C0F126A5-C174-48FC-AD78-895D1606F6FD}" srcOrd="3" destOrd="0" presId="urn:microsoft.com/office/officeart/2005/8/layout/cycle3"/>
    <dgm:cxn modelId="{831B2858-BA97-40A0-BD2E-18346D3F321C}" type="presParOf" srcId="{F23A5754-E08E-4403-874B-E422F6A552AE}" destId="{11326894-41A3-46C5-BCB7-073CB7788603}" srcOrd="4" destOrd="0" presId="urn:microsoft.com/office/officeart/2005/8/layout/cycle3"/>
    <dgm:cxn modelId="{7E09FC23-4B89-4FCC-BB74-54C54A042964}" type="presParOf" srcId="{F23A5754-E08E-4403-874B-E422F6A552AE}" destId="{B7F9715E-A2DA-4BE0-8CD6-84E1DEEA3B5F}" srcOrd="5" destOrd="0" presId="urn:microsoft.com/office/officeart/2005/8/layout/cycle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1C6831-38FD-42EE-A5EB-AB62177B2784}" type="doc">
      <dgm:prSet loTypeId="urn:microsoft.com/office/officeart/2008/layout/VerticalCurvedList" loCatId="list" qsTypeId="urn:microsoft.com/office/officeart/2005/8/quickstyle/simple1" qsCatId="simple" csTypeId="urn:microsoft.com/office/officeart/2005/8/colors/accent3_2" csCatId="accent3" phldr="1"/>
      <dgm:spPr/>
      <dgm:t>
        <a:bodyPr/>
        <a:lstStyle/>
        <a:p>
          <a:endParaRPr lang="en-US"/>
        </a:p>
      </dgm:t>
    </dgm:pt>
    <dgm:pt modelId="{6254A949-93E2-4306-AD69-201BFD70295E}">
      <dgm:prSet phldrT="[Text]" custT="1"/>
      <dgm:spPr>
        <a:solidFill>
          <a:srgbClr val="00F0BE"/>
        </a:solidFill>
      </dgm:spPr>
      <dgm:t>
        <a:bodyPr/>
        <a:lstStyle/>
        <a:p>
          <a:pPr algn="just"/>
          <a:r>
            <a:rPr lang="en-US" sz="1800" b="1" dirty="0" err="1">
              <a:solidFill>
                <a:srgbClr val="002855"/>
              </a:solidFill>
            </a:rPr>
            <a:t>Dudas</a:t>
          </a:r>
          <a:r>
            <a:rPr lang="en-US" sz="1800" b="1" dirty="0">
              <a:solidFill>
                <a:srgbClr val="002855"/>
              </a:solidFill>
            </a:rPr>
            <a:t> </a:t>
          </a:r>
          <a:r>
            <a:rPr lang="en-US" sz="1800" b="1" dirty="0" err="1">
              <a:solidFill>
                <a:srgbClr val="002855"/>
              </a:solidFill>
            </a:rPr>
            <a:t>diagnósticas-manejo</a:t>
          </a:r>
          <a:r>
            <a:rPr lang="en-US" sz="1800" b="1" dirty="0">
              <a:solidFill>
                <a:srgbClr val="002855"/>
              </a:solidFill>
            </a:rPr>
            <a:t> </a:t>
          </a:r>
          <a:r>
            <a:rPr lang="en-US" sz="1800" b="1" dirty="0" err="1">
              <a:solidFill>
                <a:srgbClr val="002855"/>
              </a:solidFill>
            </a:rPr>
            <a:t>terapéutico</a:t>
          </a:r>
          <a:r>
            <a:rPr lang="en-US" sz="1800" b="1" dirty="0">
              <a:solidFill>
                <a:srgbClr val="002855"/>
              </a:solidFill>
            </a:rPr>
            <a:t>. </a:t>
          </a:r>
          <a:r>
            <a:rPr lang="en-US" sz="1800" b="1" dirty="0" err="1">
              <a:solidFill>
                <a:srgbClr val="002855"/>
              </a:solidFill>
            </a:rPr>
            <a:t>Necesidad</a:t>
          </a:r>
          <a:r>
            <a:rPr lang="en-US" sz="1800" b="1" dirty="0">
              <a:solidFill>
                <a:srgbClr val="002855"/>
              </a:solidFill>
            </a:rPr>
            <a:t> de </a:t>
          </a:r>
          <a:r>
            <a:rPr lang="en-US" sz="1800" b="1" dirty="0" err="1">
              <a:solidFill>
                <a:srgbClr val="002855"/>
              </a:solidFill>
            </a:rPr>
            <a:t>tratamiento</a:t>
          </a:r>
          <a:r>
            <a:rPr lang="en-US" sz="1800" b="1" dirty="0">
              <a:solidFill>
                <a:srgbClr val="002855"/>
              </a:solidFill>
            </a:rPr>
            <a:t> </a:t>
          </a:r>
          <a:r>
            <a:rPr lang="en-US" sz="1800" b="1" dirty="0" err="1">
              <a:solidFill>
                <a:srgbClr val="002855"/>
              </a:solidFill>
            </a:rPr>
            <a:t>sistémico</a:t>
          </a:r>
          <a:endParaRPr lang="en-US" sz="1800" b="1" dirty="0">
            <a:solidFill>
              <a:srgbClr val="002855"/>
            </a:solidFill>
          </a:endParaRPr>
        </a:p>
      </dgm:t>
    </dgm:pt>
    <dgm:pt modelId="{BA69F374-57EE-441E-8B15-75311AE3793F}" type="parTrans" cxnId="{23E82C6D-A612-419C-A9FC-74DA2C801D86}">
      <dgm:prSet/>
      <dgm:spPr/>
      <dgm:t>
        <a:bodyPr/>
        <a:lstStyle/>
        <a:p>
          <a:pPr algn="just"/>
          <a:endParaRPr lang="en-US" sz="2400" b="1">
            <a:solidFill>
              <a:schemeClr val="tx1"/>
            </a:solidFill>
          </a:endParaRPr>
        </a:p>
      </dgm:t>
    </dgm:pt>
    <dgm:pt modelId="{969F80CE-E58A-4309-8596-5906F8F1E02A}" type="sibTrans" cxnId="{23E82C6D-A612-419C-A9FC-74DA2C801D86}">
      <dgm:prSet/>
      <dgm:spPr>
        <a:ln>
          <a:solidFill>
            <a:srgbClr val="002855"/>
          </a:solidFill>
        </a:ln>
      </dgm:spPr>
      <dgm:t>
        <a:bodyPr/>
        <a:lstStyle/>
        <a:p>
          <a:pPr algn="just"/>
          <a:endParaRPr lang="en-US" sz="2400" b="1">
            <a:solidFill>
              <a:schemeClr val="tx1"/>
            </a:solidFill>
          </a:endParaRPr>
        </a:p>
      </dgm:t>
    </dgm:pt>
    <dgm:pt modelId="{F915C674-170E-442D-938C-1CBC6A2E3293}">
      <dgm:prSet phldrT="[Text]" custT="1"/>
      <dgm:spPr>
        <a:solidFill>
          <a:srgbClr val="00F0BE"/>
        </a:solidFill>
      </dgm:spPr>
      <dgm:t>
        <a:bodyPr/>
        <a:lstStyle/>
        <a:p>
          <a:pPr algn="just"/>
          <a:r>
            <a:rPr lang="en-US" sz="1800" b="1" dirty="0">
              <a:solidFill>
                <a:srgbClr val="002855"/>
              </a:solidFill>
            </a:rPr>
            <a:t>PSO </a:t>
          </a:r>
          <a:r>
            <a:rPr lang="en-US" sz="1800" b="1" dirty="0" err="1">
              <a:solidFill>
                <a:srgbClr val="002855"/>
              </a:solidFill>
            </a:rPr>
            <a:t>leve-moderados</a:t>
          </a:r>
          <a:r>
            <a:rPr lang="en-US" sz="1800" b="1" dirty="0">
              <a:solidFill>
                <a:srgbClr val="002855"/>
              </a:solidFill>
            </a:rPr>
            <a:t> sin </a:t>
          </a:r>
          <a:r>
            <a:rPr lang="en-US" sz="1800" b="1" dirty="0" err="1">
              <a:solidFill>
                <a:srgbClr val="002855"/>
              </a:solidFill>
            </a:rPr>
            <a:t>respuesta</a:t>
          </a:r>
          <a:r>
            <a:rPr lang="en-US" sz="1800" b="1" dirty="0">
              <a:solidFill>
                <a:srgbClr val="002855"/>
              </a:solidFill>
            </a:rPr>
            <a:t> a la </a:t>
          </a:r>
          <a:r>
            <a:rPr lang="en-US" sz="1800" b="1" dirty="0" err="1">
              <a:solidFill>
                <a:srgbClr val="002855"/>
              </a:solidFill>
            </a:rPr>
            <a:t>terapia</a:t>
          </a:r>
          <a:r>
            <a:rPr lang="en-US" sz="1800" b="1" dirty="0">
              <a:solidFill>
                <a:srgbClr val="002855"/>
              </a:solidFill>
            </a:rPr>
            <a:t> </a:t>
          </a:r>
          <a:r>
            <a:rPr lang="en-US" sz="1800" b="1" dirty="0" err="1">
              <a:solidFill>
                <a:srgbClr val="002855"/>
              </a:solidFill>
            </a:rPr>
            <a:t>tópica</a:t>
          </a:r>
          <a:r>
            <a:rPr lang="en-US" sz="1800" b="1" dirty="0">
              <a:solidFill>
                <a:srgbClr val="002855"/>
              </a:solidFill>
            </a:rPr>
            <a:t> </a:t>
          </a:r>
          <a:r>
            <a:rPr lang="en-US" sz="1800" b="1" dirty="0" err="1">
              <a:solidFill>
                <a:srgbClr val="002855"/>
              </a:solidFill>
            </a:rPr>
            <a:t>tras</a:t>
          </a:r>
          <a:r>
            <a:rPr lang="en-US" sz="1800" b="1" dirty="0">
              <a:solidFill>
                <a:srgbClr val="002855"/>
              </a:solidFill>
            </a:rPr>
            <a:t> 2-3 meses </a:t>
          </a:r>
          <a:r>
            <a:rPr lang="en-US" sz="1800" b="1" dirty="0" err="1">
              <a:solidFill>
                <a:srgbClr val="002855"/>
              </a:solidFill>
            </a:rPr>
            <a:t>desde</a:t>
          </a:r>
          <a:r>
            <a:rPr lang="en-US" sz="1800" b="1" dirty="0">
              <a:solidFill>
                <a:srgbClr val="002855"/>
              </a:solidFill>
            </a:rPr>
            <a:t> </a:t>
          </a:r>
          <a:r>
            <a:rPr lang="en-US" sz="1800" b="1" dirty="0" err="1">
              <a:solidFill>
                <a:srgbClr val="002855"/>
              </a:solidFill>
            </a:rPr>
            <a:t>su</a:t>
          </a:r>
          <a:r>
            <a:rPr lang="en-US" sz="1800" b="1" dirty="0">
              <a:solidFill>
                <a:srgbClr val="002855"/>
              </a:solidFill>
            </a:rPr>
            <a:t> </a:t>
          </a:r>
          <a:r>
            <a:rPr lang="en-US" sz="1800" b="1" dirty="0" err="1">
              <a:solidFill>
                <a:srgbClr val="002855"/>
              </a:solidFill>
            </a:rPr>
            <a:t>inicio</a:t>
          </a:r>
          <a:endParaRPr lang="en-US" sz="1800" b="1" dirty="0">
            <a:solidFill>
              <a:srgbClr val="002855"/>
            </a:solidFill>
          </a:endParaRPr>
        </a:p>
      </dgm:t>
    </dgm:pt>
    <dgm:pt modelId="{22047B16-458C-48E8-B97C-F35C07D28838}" type="parTrans" cxnId="{DD99D308-179E-49F2-8781-C317856168F7}">
      <dgm:prSet/>
      <dgm:spPr/>
      <dgm:t>
        <a:bodyPr/>
        <a:lstStyle/>
        <a:p>
          <a:pPr algn="just"/>
          <a:endParaRPr lang="en-US" sz="2400" b="1">
            <a:solidFill>
              <a:schemeClr val="tx1"/>
            </a:solidFill>
          </a:endParaRPr>
        </a:p>
      </dgm:t>
    </dgm:pt>
    <dgm:pt modelId="{16D8BB96-D747-4B56-8F8A-F1E971E6A5D5}" type="sibTrans" cxnId="{DD99D308-179E-49F2-8781-C317856168F7}">
      <dgm:prSet/>
      <dgm:spPr/>
      <dgm:t>
        <a:bodyPr/>
        <a:lstStyle/>
        <a:p>
          <a:pPr algn="just"/>
          <a:endParaRPr lang="en-US" sz="2400" b="1">
            <a:solidFill>
              <a:schemeClr val="tx1"/>
            </a:solidFill>
          </a:endParaRPr>
        </a:p>
      </dgm:t>
    </dgm:pt>
    <dgm:pt modelId="{AA1B6AC4-FDB4-4F58-9E56-64779DED740F}">
      <dgm:prSet phldrT="[Text]" custT="1"/>
      <dgm:spPr>
        <a:solidFill>
          <a:srgbClr val="00F0BE"/>
        </a:solidFill>
      </dgm:spPr>
      <dgm:t>
        <a:bodyPr/>
        <a:lstStyle/>
        <a:p>
          <a:pPr algn="just"/>
          <a:r>
            <a:rPr lang="en-US" sz="1800" b="1" dirty="0">
              <a:solidFill>
                <a:srgbClr val="002855"/>
              </a:solidFill>
            </a:rPr>
            <a:t>PSO grave (BSA &gt;10%)</a:t>
          </a:r>
        </a:p>
      </dgm:t>
    </dgm:pt>
    <dgm:pt modelId="{3455B39B-1BE3-4FDC-BA15-436AD268411B}" type="parTrans" cxnId="{EDE9B8BC-BFEC-44A5-90E6-4386B3E81C86}">
      <dgm:prSet/>
      <dgm:spPr/>
      <dgm:t>
        <a:bodyPr/>
        <a:lstStyle/>
        <a:p>
          <a:pPr algn="just"/>
          <a:endParaRPr lang="en-US" sz="2400" b="1">
            <a:solidFill>
              <a:schemeClr val="tx1"/>
            </a:solidFill>
          </a:endParaRPr>
        </a:p>
      </dgm:t>
    </dgm:pt>
    <dgm:pt modelId="{99BC61BC-A7F2-45E4-B201-C54E92F0BE94}" type="sibTrans" cxnId="{EDE9B8BC-BFEC-44A5-90E6-4386B3E81C86}">
      <dgm:prSet/>
      <dgm:spPr/>
      <dgm:t>
        <a:bodyPr/>
        <a:lstStyle/>
        <a:p>
          <a:pPr algn="just"/>
          <a:endParaRPr lang="en-US" sz="2400" b="1">
            <a:solidFill>
              <a:schemeClr val="tx1"/>
            </a:solidFill>
          </a:endParaRPr>
        </a:p>
      </dgm:t>
    </dgm:pt>
    <dgm:pt modelId="{AF7A0F06-D460-40DB-92D3-6E43E1418C90}">
      <dgm:prSet phldrT="[Text]" custT="1"/>
      <dgm:spPr>
        <a:solidFill>
          <a:srgbClr val="00F0BE"/>
        </a:solidFill>
      </dgm:spPr>
      <dgm:t>
        <a:bodyPr/>
        <a:lstStyle/>
        <a:p>
          <a:pPr algn="just"/>
          <a:r>
            <a:rPr lang="en-US" sz="1800" b="1" dirty="0" err="1">
              <a:solidFill>
                <a:srgbClr val="002855"/>
              </a:solidFill>
            </a:rPr>
            <a:t>Alteración</a:t>
          </a:r>
          <a:r>
            <a:rPr lang="en-US" sz="1800" b="1" dirty="0">
              <a:solidFill>
                <a:srgbClr val="002855"/>
              </a:solidFill>
            </a:rPr>
            <a:t> </a:t>
          </a:r>
          <a:r>
            <a:rPr lang="en-US" sz="1800" b="1" dirty="0" err="1">
              <a:solidFill>
                <a:srgbClr val="002855"/>
              </a:solidFill>
            </a:rPr>
            <a:t>significativa</a:t>
          </a:r>
          <a:r>
            <a:rPr lang="en-US" sz="1800" b="1" dirty="0">
              <a:solidFill>
                <a:srgbClr val="002855"/>
              </a:solidFill>
            </a:rPr>
            <a:t> QoL</a:t>
          </a:r>
        </a:p>
      </dgm:t>
    </dgm:pt>
    <dgm:pt modelId="{75F7E899-8E13-4DBB-BBCA-82204A8ED8A9}" type="parTrans" cxnId="{EE0FE1EC-5D8A-4E7D-94C9-0146E27273C0}">
      <dgm:prSet/>
      <dgm:spPr/>
      <dgm:t>
        <a:bodyPr/>
        <a:lstStyle/>
        <a:p>
          <a:pPr algn="just"/>
          <a:endParaRPr lang="en-US" sz="2400" b="1">
            <a:solidFill>
              <a:schemeClr val="tx1"/>
            </a:solidFill>
          </a:endParaRPr>
        </a:p>
      </dgm:t>
    </dgm:pt>
    <dgm:pt modelId="{C73AF3FB-130F-4AA0-8BBD-54414FB67249}" type="sibTrans" cxnId="{EE0FE1EC-5D8A-4E7D-94C9-0146E27273C0}">
      <dgm:prSet/>
      <dgm:spPr/>
      <dgm:t>
        <a:bodyPr/>
        <a:lstStyle/>
        <a:p>
          <a:pPr algn="just"/>
          <a:endParaRPr lang="en-US" sz="2400" b="1">
            <a:solidFill>
              <a:schemeClr val="tx1"/>
            </a:solidFill>
          </a:endParaRPr>
        </a:p>
      </dgm:t>
    </dgm:pt>
    <dgm:pt modelId="{A3AF7DC6-0C51-4488-8F5C-3EEE8A1E432B}">
      <dgm:prSet phldrT="[Text]" custT="1"/>
      <dgm:spPr>
        <a:solidFill>
          <a:srgbClr val="00F0BE"/>
        </a:solidFill>
      </dgm:spPr>
      <dgm:t>
        <a:bodyPr/>
        <a:lstStyle/>
        <a:p>
          <a:pPr algn="just"/>
          <a:r>
            <a:rPr lang="en-US" sz="1800" b="1" dirty="0" err="1">
              <a:solidFill>
                <a:srgbClr val="002855"/>
              </a:solidFill>
            </a:rPr>
            <a:t>Sospecha</a:t>
          </a:r>
          <a:r>
            <a:rPr lang="en-US" sz="1800" b="1" dirty="0">
              <a:solidFill>
                <a:srgbClr val="002855"/>
              </a:solidFill>
            </a:rPr>
            <a:t> de </a:t>
          </a:r>
          <a:r>
            <a:rPr lang="en-US" sz="1800" b="1" dirty="0" err="1">
              <a:solidFill>
                <a:srgbClr val="002855"/>
              </a:solidFill>
            </a:rPr>
            <a:t>artritis</a:t>
          </a:r>
          <a:r>
            <a:rPr lang="en-US" sz="1800" b="1" dirty="0">
              <a:solidFill>
                <a:srgbClr val="002855"/>
              </a:solidFill>
            </a:rPr>
            <a:t> </a:t>
          </a:r>
          <a:r>
            <a:rPr lang="en-US" sz="1800" b="1" dirty="0" err="1">
              <a:solidFill>
                <a:srgbClr val="002855"/>
              </a:solidFill>
            </a:rPr>
            <a:t>psoriásica</a:t>
          </a:r>
          <a:r>
            <a:rPr lang="en-US" sz="1800" b="1" dirty="0">
              <a:solidFill>
                <a:srgbClr val="002855"/>
              </a:solidFill>
            </a:rPr>
            <a:t> (</a:t>
          </a:r>
          <a:r>
            <a:rPr lang="en-US" sz="1800" b="1" dirty="0" err="1">
              <a:solidFill>
                <a:srgbClr val="002855"/>
              </a:solidFill>
            </a:rPr>
            <a:t>dermatología</a:t>
          </a:r>
          <a:r>
            <a:rPr lang="en-US" sz="1800" b="1" dirty="0">
              <a:solidFill>
                <a:srgbClr val="002855"/>
              </a:solidFill>
            </a:rPr>
            <a:t> y </a:t>
          </a:r>
          <a:r>
            <a:rPr lang="en-US" sz="1800" b="1" dirty="0" err="1">
              <a:solidFill>
                <a:srgbClr val="002855"/>
              </a:solidFill>
            </a:rPr>
            <a:t>reumatología</a:t>
          </a:r>
          <a:r>
            <a:rPr lang="en-US" sz="1800" b="1" dirty="0">
              <a:solidFill>
                <a:srgbClr val="002855"/>
              </a:solidFill>
            </a:rPr>
            <a:t>)</a:t>
          </a:r>
        </a:p>
      </dgm:t>
    </dgm:pt>
    <dgm:pt modelId="{C2BE6E71-3EFD-4243-91C3-855A0C91B08D}" type="parTrans" cxnId="{B481ACB9-774E-49F5-A326-6E1FA85578F9}">
      <dgm:prSet/>
      <dgm:spPr/>
      <dgm:t>
        <a:bodyPr/>
        <a:lstStyle/>
        <a:p>
          <a:pPr algn="just"/>
          <a:endParaRPr lang="en-US" sz="2400" b="1">
            <a:solidFill>
              <a:schemeClr val="tx1"/>
            </a:solidFill>
          </a:endParaRPr>
        </a:p>
      </dgm:t>
    </dgm:pt>
    <dgm:pt modelId="{D5548E2F-5420-4886-AB82-67616D0851C4}" type="sibTrans" cxnId="{B481ACB9-774E-49F5-A326-6E1FA85578F9}">
      <dgm:prSet/>
      <dgm:spPr/>
      <dgm:t>
        <a:bodyPr/>
        <a:lstStyle/>
        <a:p>
          <a:pPr algn="just"/>
          <a:endParaRPr lang="en-US" sz="2400" b="1">
            <a:solidFill>
              <a:schemeClr val="tx1"/>
            </a:solidFill>
          </a:endParaRPr>
        </a:p>
      </dgm:t>
    </dgm:pt>
    <dgm:pt modelId="{7AD43D59-0C2B-47AC-851E-24AF743B2ED3}">
      <dgm:prSet phldrT="[Text]" custT="1"/>
      <dgm:spPr>
        <a:solidFill>
          <a:srgbClr val="00F0BE"/>
        </a:solidFill>
      </dgm:spPr>
      <dgm:t>
        <a:bodyPr/>
        <a:lstStyle/>
        <a:p>
          <a:pPr algn="just">
            <a:lnSpc>
              <a:spcPct val="100000"/>
            </a:lnSpc>
            <a:spcAft>
              <a:spcPts val="0"/>
            </a:spcAft>
          </a:pPr>
          <a:r>
            <a:rPr lang="en-US" sz="1800" b="1" dirty="0">
              <a:solidFill>
                <a:srgbClr val="002855"/>
              </a:solidFill>
            </a:rPr>
            <a:t>PSO </a:t>
          </a:r>
          <a:r>
            <a:rPr lang="en-US" sz="1800" b="1" dirty="0" err="1">
              <a:solidFill>
                <a:srgbClr val="002855"/>
              </a:solidFill>
            </a:rPr>
            <a:t>incapacitante</a:t>
          </a:r>
          <a:r>
            <a:rPr lang="en-US" sz="1800" b="1" dirty="0">
              <a:solidFill>
                <a:srgbClr val="002855"/>
              </a:solidFill>
            </a:rPr>
            <a:t> </a:t>
          </a:r>
          <a:r>
            <a:rPr lang="en-US" sz="1800" b="1" dirty="0" err="1">
              <a:solidFill>
                <a:srgbClr val="002855"/>
              </a:solidFill>
            </a:rPr>
            <a:t>en</a:t>
          </a:r>
          <a:r>
            <a:rPr lang="en-US" sz="1800" b="1" dirty="0">
              <a:solidFill>
                <a:srgbClr val="002855"/>
              </a:solidFill>
            </a:rPr>
            <a:t> </a:t>
          </a:r>
          <a:r>
            <a:rPr lang="en-US" sz="1800" b="1" dirty="0" err="1">
              <a:solidFill>
                <a:srgbClr val="002855"/>
              </a:solidFill>
            </a:rPr>
            <a:t>localizaciones</a:t>
          </a:r>
          <a:r>
            <a:rPr lang="en-US" sz="1800" b="1" dirty="0">
              <a:solidFill>
                <a:srgbClr val="002855"/>
              </a:solidFill>
            </a:rPr>
            <a:t> </a:t>
          </a:r>
          <a:r>
            <a:rPr lang="en-US" sz="1800" b="1" dirty="0" err="1">
              <a:solidFill>
                <a:srgbClr val="002855"/>
              </a:solidFill>
            </a:rPr>
            <a:t>especiales</a:t>
          </a:r>
          <a:r>
            <a:rPr lang="en-US" sz="1800" b="1" dirty="0">
              <a:solidFill>
                <a:srgbClr val="002855"/>
              </a:solidFill>
            </a:rPr>
            <a:t> </a:t>
          </a:r>
          <a:r>
            <a:rPr lang="en-US" sz="1600" b="1" dirty="0">
              <a:solidFill>
                <a:srgbClr val="002855"/>
              </a:solidFill>
            </a:rPr>
            <a:t>(</a:t>
          </a:r>
          <a:r>
            <a:rPr lang="en-US" sz="1600" b="1" dirty="0" err="1">
              <a:solidFill>
                <a:srgbClr val="002855"/>
              </a:solidFill>
            </a:rPr>
            <a:t>cuero</a:t>
          </a:r>
          <a:r>
            <a:rPr lang="en-US" sz="1600" b="1" dirty="0">
              <a:solidFill>
                <a:srgbClr val="002855"/>
              </a:solidFill>
            </a:rPr>
            <a:t> </a:t>
          </a:r>
          <a:r>
            <a:rPr lang="en-US" sz="1600" b="1" dirty="0" err="1">
              <a:solidFill>
                <a:srgbClr val="002855"/>
              </a:solidFill>
            </a:rPr>
            <a:t>cabelludo</a:t>
          </a:r>
          <a:r>
            <a:rPr lang="en-US" sz="1600" b="1" dirty="0">
              <a:solidFill>
                <a:srgbClr val="002855"/>
              </a:solidFill>
            </a:rPr>
            <a:t>, </a:t>
          </a:r>
          <a:r>
            <a:rPr lang="en-US" sz="1600" b="1" dirty="0" err="1">
              <a:solidFill>
                <a:srgbClr val="002855"/>
              </a:solidFill>
            </a:rPr>
            <a:t>uñas</a:t>
          </a:r>
          <a:r>
            <a:rPr lang="en-US" sz="1600" b="1" dirty="0">
              <a:solidFill>
                <a:srgbClr val="002855"/>
              </a:solidFill>
            </a:rPr>
            <a:t>, palmoplantar, </a:t>
          </a:r>
          <a:r>
            <a:rPr lang="en-US" sz="1600" b="1" dirty="0" err="1">
              <a:solidFill>
                <a:srgbClr val="002855"/>
              </a:solidFill>
            </a:rPr>
            <a:t>flexuras</a:t>
          </a:r>
          <a:r>
            <a:rPr lang="en-US" sz="1600" b="1" dirty="0">
              <a:solidFill>
                <a:srgbClr val="002855"/>
              </a:solidFill>
            </a:rPr>
            <a:t>, </a:t>
          </a:r>
          <a:r>
            <a:rPr lang="en-US" sz="1600" b="1" dirty="0" err="1">
              <a:solidFill>
                <a:srgbClr val="002855"/>
              </a:solidFill>
            </a:rPr>
            <a:t>genitales</a:t>
          </a:r>
          <a:r>
            <a:rPr lang="en-US" sz="1600" b="1" dirty="0">
              <a:solidFill>
                <a:srgbClr val="002855"/>
              </a:solidFill>
            </a:rPr>
            <a:t>)</a:t>
          </a:r>
        </a:p>
      </dgm:t>
    </dgm:pt>
    <dgm:pt modelId="{9C958EF5-00C5-4307-94D6-3F140B2FEE05}" type="parTrans" cxnId="{0CB1536D-9F40-465B-9552-EA05732CC3E7}">
      <dgm:prSet/>
      <dgm:spPr/>
      <dgm:t>
        <a:bodyPr/>
        <a:lstStyle/>
        <a:p>
          <a:pPr algn="just"/>
          <a:endParaRPr lang="en-US" sz="2400" b="1">
            <a:solidFill>
              <a:schemeClr val="tx1"/>
            </a:solidFill>
          </a:endParaRPr>
        </a:p>
      </dgm:t>
    </dgm:pt>
    <dgm:pt modelId="{C6E929C0-8AA9-4518-BD40-62677976E982}" type="sibTrans" cxnId="{0CB1536D-9F40-465B-9552-EA05732CC3E7}">
      <dgm:prSet/>
      <dgm:spPr/>
      <dgm:t>
        <a:bodyPr/>
        <a:lstStyle/>
        <a:p>
          <a:pPr algn="just"/>
          <a:endParaRPr lang="en-US" sz="2400" b="1">
            <a:solidFill>
              <a:schemeClr val="tx1"/>
            </a:solidFill>
          </a:endParaRPr>
        </a:p>
      </dgm:t>
    </dgm:pt>
    <dgm:pt modelId="{2509966D-C862-4972-B896-771FEF4EAA05}">
      <dgm:prSet phldrT="[Text]" custT="1"/>
      <dgm:spPr>
        <a:solidFill>
          <a:srgbClr val="00F0BE"/>
        </a:solidFill>
      </dgm:spPr>
      <dgm:t>
        <a:bodyPr/>
        <a:lstStyle/>
        <a:p>
          <a:pPr algn="just"/>
          <a:r>
            <a:rPr lang="en-US" sz="1800" b="1" dirty="0">
              <a:solidFill>
                <a:srgbClr val="002855"/>
              </a:solidFill>
            </a:rPr>
            <a:t>PSO </a:t>
          </a:r>
          <a:r>
            <a:rPr lang="en-US" sz="1800" b="1" dirty="0" err="1">
              <a:solidFill>
                <a:srgbClr val="002855"/>
              </a:solidFill>
            </a:rPr>
            <a:t>eritrodérmica</a:t>
          </a:r>
          <a:r>
            <a:rPr lang="en-US" sz="1800" b="1" dirty="0">
              <a:solidFill>
                <a:srgbClr val="002855"/>
              </a:solidFill>
            </a:rPr>
            <a:t>*/pustulosa**/</a:t>
          </a:r>
          <a:r>
            <a:rPr lang="en-US" sz="1800" b="1" dirty="0" err="1">
              <a:solidFill>
                <a:srgbClr val="002855"/>
              </a:solidFill>
            </a:rPr>
            <a:t>invertida</a:t>
          </a:r>
          <a:endParaRPr lang="en-US" sz="1800" b="1" dirty="0">
            <a:solidFill>
              <a:srgbClr val="002855"/>
            </a:solidFill>
          </a:endParaRPr>
        </a:p>
      </dgm:t>
    </dgm:pt>
    <dgm:pt modelId="{0C39337D-E659-43A5-982D-81B45A171352}" type="parTrans" cxnId="{43FE79BC-AEAD-4B77-90F1-305BEA30E32C}">
      <dgm:prSet/>
      <dgm:spPr/>
      <dgm:t>
        <a:bodyPr/>
        <a:lstStyle/>
        <a:p>
          <a:pPr algn="just"/>
          <a:endParaRPr lang="en-US" sz="2400" b="1">
            <a:solidFill>
              <a:schemeClr val="tx1"/>
            </a:solidFill>
          </a:endParaRPr>
        </a:p>
      </dgm:t>
    </dgm:pt>
    <dgm:pt modelId="{4E2F4C0E-8D36-4BAD-9772-030558942B52}" type="sibTrans" cxnId="{43FE79BC-AEAD-4B77-90F1-305BEA30E32C}">
      <dgm:prSet/>
      <dgm:spPr/>
      <dgm:t>
        <a:bodyPr/>
        <a:lstStyle/>
        <a:p>
          <a:pPr algn="just"/>
          <a:endParaRPr lang="en-US" sz="2400" b="1">
            <a:solidFill>
              <a:schemeClr val="tx1"/>
            </a:solidFill>
          </a:endParaRPr>
        </a:p>
      </dgm:t>
    </dgm:pt>
    <dgm:pt modelId="{77BD5F2D-0ED1-4BF9-8899-86F61103DC95}" type="pres">
      <dgm:prSet presAssocID="{A01C6831-38FD-42EE-A5EB-AB62177B2784}" presName="Name0" presStyleCnt="0">
        <dgm:presLayoutVars>
          <dgm:chMax val="7"/>
          <dgm:chPref val="7"/>
          <dgm:dir/>
        </dgm:presLayoutVars>
      </dgm:prSet>
      <dgm:spPr/>
    </dgm:pt>
    <dgm:pt modelId="{AA7A069D-D399-4C87-BD05-6AF474542EA5}" type="pres">
      <dgm:prSet presAssocID="{A01C6831-38FD-42EE-A5EB-AB62177B2784}" presName="Name1" presStyleCnt="0"/>
      <dgm:spPr/>
    </dgm:pt>
    <dgm:pt modelId="{536EBB28-F8D0-4BBB-80DA-D436C91DB5B2}" type="pres">
      <dgm:prSet presAssocID="{A01C6831-38FD-42EE-A5EB-AB62177B2784}" presName="cycle" presStyleCnt="0"/>
      <dgm:spPr/>
    </dgm:pt>
    <dgm:pt modelId="{AFE29EF1-92C5-43BE-B986-77826F956ABB}" type="pres">
      <dgm:prSet presAssocID="{A01C6831-38FD-42EE-A5EB-AB62177B2784}" presName="srcNode" presStyleLbl="node1" presStyleIdx="0" presStyleCnt="7"/>
      <dgm:spPr/>
    </dgm:pt>
    <dgm:pt modelId="{6CF6C419-8182-4569-8A40-62A1DE574CC0}" type="pres">
      <dgm:prSet presAssocID="{A01C6831-38FD-42EE-A5EB-AB62177B2784}" presName="conn" presStyleLbl="parChTrans1D2" presStyleIdx="0" presStyleCnt="1"/>
      <dgm:spPr/>
    </dgm:pt>
    <dgm:pt modelId="{7AF8DB22-FA4D-4378-8CB5-16F3002922A0}" type="pres">
      <dgm:prSet presAssocID="{A01C6831-38FD-42EE-A5EB-AB62177B2784}" presName="extraNode" presStyleLbl="node1" presStyleIdx="0" presStyleCnt="7"/>
      <dgm:spPr/>
    </dgm:pt>
    <dgm:pt modelId="{9F9F442B-79EA-4186-8A9F-5FEA8A44A36E}" type="pres">
      <dgm:prSet presAssocID="{A01C6831-38FD-42EE-A5EB-AB62177B2784}" presName="dstNode" presStyleLbl="node1" presStyleIdx="0" presStyleCnt="7"/>
      <dgm:spPr/>
    </dgm:pt>
    <dgm:pt modelId="{6F825077-4C68-44A6-BB19-A88143C068B7}" type="pres">
      <dgm:prSet presAssocID="{6254A949-93E2-4306-AD69-201BFD70295E}" presName="text_1" presStyleLbl="node1" presStyleIdx="0" presStyleCnt="7">
        <dgm:presLayoutVars>
          <dgm:bulletEnabled val="1"/>
        </dgm:presLayoutVars>
      </dgm:prSet>
      <dgm:spPr/>
    </dgm:pt>
    <dgm:pt modelId="{EEC2800B-C6A6-44CE-9CAB-3FC475E38294}" type="pres">
      <dgm:prSet presAssocID="{6254A949-93E2-4306-AD69-201BFD70295E}" presName="accent_1" presStyleCnt="0"/>
      <dgm:spPr/>
    </dgm:pt>
    <dgm:pt modelId="{6906B4A6-14D5-489D-A12B-BCFC695A6D8E}" type="pres">
      <dgm:prSet presAssocID="{6254A949-93E2-4306-AD69-201BFD70295E}" presName="accentRepeatNode" presStyleLbl="solidFgAcc1" presStyleIdx="0" presStyleCnt="7"/>
      <dgm:spPr>
        <a:ln>
          <a:solidFill>
            <a:srgbClr val="002855"/>
          </a:solidFill>
        </a:ln>
      </dgm:spPr>
    </dgm:pt>
    <dgm:pt modelId="{77E9A66B-0ED7-4092-94F3-607E6F1CD501}" type="pres">
      <dgm:prSet presAssocID="{F915C674-170E-442D-938C-1CBC6A2E3293}" presName="text_2" presStyleLbl="node1" presStyleIdx="1" presStyleCnt="7">
        <dgm:presLayoutVars>
          <dgm:bulletEnabled val="1"/>
        </dgm:presLayoutVars>
      </dgm:prSet>
      <dgm:spPr/>
    </dgm:pt>
    <dgm:pt modelId="{9033F2D1-1E67-4955-A387-307BA1AF2A83}" type="pres">
      <dgm:prSet presAssocID="{F915C674-170E-442D-938C-1CBC6A2E3293}" presName="accent_2" presStyleCnt="0"/>
      <dgm:spPr/>
    </dgm:pt>
    <dgm:pt modelId="{39FF36B9-6D29-447D-BF4D-67994BBD9835}" type="pres">
      <dgm:prSet presAssocID="{F915C674-170E-442D-938C-1CBC6A2E3293}" presName="accentRepeatNode" presStyleLbl="solidFgAcc1" presStyleIdx="1" presStyleCnt="7"/>
      <dgm:spPr>
        <a:ln>
          <a:solidFill>
            <a:srgbClr val="002855"/>
          </a:solidFill>
        </a:ln>
      </dgm:spPr>
    </dgm:pt>
    <dgm:pt modelId="{177C03CF-EFC2-4D91-907C-3E923DE4370D}" type="pres">
      <dgm:prSet presAssocID="{AA1B6AC4-FDB4-4F58-9E56-64779DED740F}" presName="text_3" presStyleLbl="node1" presStyleIdx="2" presStyleCnt="7">
        <dgm:presLayoutVars>
          <dgm:bulletEnabled val="1"/>
        </dgm:presLayoutVars>
      </dgm:prSet>
      <dgm:spPr/>
    </dgm:pt>
    <dgm:pt modelId="{E4C86B6A-7741-457E-8421-10A161282904}" type="pres">
      <dgm:prSet presAssocID="{AA1B6AC4-FDB4-4F58-9E56-64779DED740F}" presName="accent_3" presStyleCnt="0"/>
      <dgm:spPr/>
    </dgm:pt>
    <dgm:pt modelId="{AF3A614A-026F-46F8-8A18-96A77BD6605F}" type="pres">
      <dgm:prSet presAssocID="{AA1B6AC4-FDB4-4F58-9E56-64779DED740F}" presName="accentRepeatNode" presStyleLbl="solidFgAcc1" presStyleIdx="2" presStyleCnt="7"/>
      <dgm:spPr>
        <a:ln>
          <a:solidFill>
            <a:srgbClr val="002855"/>
          </a:solidFill>
        </a:ln>
      </dgm:spPr>
    </dgm:pt>
    <dgm:pt modelId="{62731FE9-2784-481E-ACE2-F8AC66686043}" type="pres">
      <dgm:prSet presAssocID="{7AD43D59-0C2B-47AC-851E-24AF743B2ED3}" presName="text_4" presStyleLbl="node1" presStyleIdx="3" presStyleCnt="7">
        <dgm:presLayoutVars>
          <dgm:bulletEnabled val="1"/>
        </dgm:presLayoutVars>
      </dgm:prSet>
      <dgm:spPr/>
    </dgm:pt>
    <dgm:pt modelId="{F239103A-AB1C-4F2E-8164-A3FA734F80E6}" type="pres">
      <dgm:prSet presAssocID="{7AD43D59-0C2B-47AC-851E-24AF743B2ED3}" presName="accent_4" presStyleCnt="0"/>
      <dgm:spPr/>
    </dgm:pt>
    <dgm:pt modelId="{F9C37AE7-90A5-41D0-B985-F28D1AE757D4}" type="pres">
      <dgm:prSet presAssocID="{7AD43D59-0C2B-47AC-851E-24AF743B2ED3}" presName="accentRepeatNode" presStyleLbl="solidFgAcc1" presStyleIdx="3" presStyleCnt="7"/>
      <dgm:spPr>
        <a:ln>
          <a:solidFill>
            <a:srgbClr val="002855"/>
          </a:solidFill>
        </a:ln>
      </dgm:spPr>
    </dgm:pt>
    <dgm:pt modelId="{48A81FEC-33E7-4B38-834D-A9C550FBD412}" type="pres">
      <dgm:prSet presAssocID="{AF7A0F06-D460-40DB-92D3-6E43E1418C90}" presName="text_5" presStyleLbl="node1" presStyleIdx="4" presStyleCnt="7">
        <dgm:presLayoutVars>
          <dgm:bulletEnabled val="1"/>
        </dgm:presLayoutVars>
      </dgm:prSet>
      <dgm:spPr/>
    </dgm:pt>
    <dgm:pt modelId="{11AD0EF5-BF0A-404A-9AF5-5953FD919CAA}" type="pres">
      <dgm:prSet presAssocID="{AF7A0F06-D460-40DB-92D3-6E43E1418C90}" presName="accent_5" presStyleCnt="0"/>
      <dgm:spPr/>
    </dgm:pt>
    <dgm:pt modelId="{F8668CB5-8F5C-4DA0-A3B5-510CAB37827F}" type="pres">
      <dgm:prSet presAssocID="{AF7A0F06-D460-40DB-92D3-6E43E1418C90}" presName="accentRepeatNode" presStyleLbl="solidFgAcc1" presStyleIdx="4" presStyleCnt="7"/>
      <dgm:spPr>
        <a:ln>
          <a:solidFill>
            <a:srgbClr val="002855"/>
          </a:solidFill>
        </a:ln>
      </dgm:spPr>
    </dgm:pt>
    <dgm:pt modelId="{BA21514D-3545-4C4A-AB64-C222A10D84F1}" type="pres">
      <dgm:prSet presAssocID="{A3AF7DC6-0C51-4488-8F5C-3EEE8A1E432B}" presName="text_6" presStyleLbl="node1" presStyleIdx="5" presStyleCnt="7">
        <dgm:presLayoutVars>
          <dgm:bulletEnabled val="1"/>
        </dgm:presLayoutVars>
      </dgm:prSet>
      <dgm:spPr/>
    </dgm:pt>
    <dgm:pt modelId="{64C7AD52-A742-452F-B276-ACF5E9EE08FF}" type="pres">
      <dgm:prSet presAssocID="{A3AF7DC6-0C51-4488-8F5C-3EEE8A1E432B}" presName="accent_6" presStyleCnt="0"/>
      <dgm:spPr/>
    </dgm:pt>
    <dgm:pt modelId="{0278E6EA-6086-46BB-81AD-7513A2419C2F}" type="pres">
      <dgm:prSet presAssocID="{A3AF7DC6-0C51-4488-8F5C-3EEE8A1E432B}" presName="accentRepeatNode" presStyleLbl="solidFgAcc1" presStyleIdx="5" presStyleCnt="7"/>
      <dgm:spPr>
        <a:ln>
          <a:solidFill>
            <a:srgbClr val="002855"/>
          </a:solidFill>
        </a:ln>
      </dgm:spPr>
    </dgm:pt>
    <dgm:pt modelId="{FBE5065F-6127-46B9-A6A4-71AB077D783C}" type="pres">
      <dgm:prSet presAssocID="{2509966D-C862-4972-B896-771FEF4EAA05}" presName="text_7" presStyleLbl="node1" presStyleIdx="6" presStyleCnt="7">
        <dgm:presLayoutVars>
          <dgm:bulletEnabled val="1"/>
        </dgm:presLayoutVars>
      </dgm:prSet>
      <dgm:spPr/>
    </dgm:pt>
    <dgm:pt modelId="{D39A315C-9C1E-4DAA-9987-AB7DFF043E81}" type="pres">
      <dgm:prSet presAssocID="{2509966D-C862-4972-B896-771FEF4EAA05}" presName="accent_7" presStyleCnt="0"/>
      <dgm:spPr/>
    </dgm:pt>
    <dgm:pt modelId="{8AD05DB7-1D5B-4B91-935A-2B9F25FA9029}" type="pres">
      <dgm:prSet presAssocID="{2509966D-C862-4972-B896-771FEF4EAA05}" presName="accentRepeatNode" presStyleLbl="solidFgAcc1" presStyleIdx="6" presStyleCnt="7"/>
      <dgm:spPr>
        <a:ln>
          <a:solidFill>
            <a:srgbClr val="002855"/>
          </a:solidFill>
        </a:ln>
      </dgm:spPr>
    </dgm:pt>
  </dgm:ptLst>
  <dgm:cxnLst>
    <dgm:cxn modelId="{05FDFF00-A558-4973-B672-6BD97F9D69B6}" type="presOf" srcId="{6254A949-93E2-4306-AD69-201BFD70295E}" destId="{6F825077-4C68-44A6-BB19-A88143C068B7}" srcOrd="0" destOrd="0" presId="urn:microsoft.com/office/officeart/2008/layout/VerticalCurvedList"/>
    <dgm:cxn modelId="{EA3F1706-7195-425F-B02A-0432EB32892F}" type="presOf" srcId="{AF7A0F06-D460-40DB-92D3-6E43E1418C90}" destId="{48A81FEC-33E7-4B38-834D-A9C550FBD412}" srcOrd="0" destOrd="0" presId="urn:microsoft.com/office/officeart/2008/layout/VerticalCurvedList"/>
    <dgm:cxn modelId="{DD99D308-179E-49F2-8781-C317856168F7}" srcId="{A01C6831-38FD-42EE-A5EB-AB62177B2784}" destId="{F915C674-170E-442D-938C-1CBC6A2E3293}" srcOrd="1" destOrd="0" parTransId="{22047B16-458C-48E8-B97C-F35C07D28838}" sibTransId="{16D8BB96-D747-4B56-8F8A-F1E971E6A5D5}"/>
    <dgm:cxn modelId="{6B6E7109-DBD9-4A4D-9D44-BCDE098519EA}" type="presOf" srcId="{AA1B6AC4-FDB4-4F58-9E56-64779DED740F}" destId="{177C03CF-EFC2-4D91-907C-3E923DE4370D}" srcOrd="0" destOrd="0" presId="urn:microsoft.com/office/officeart/2008/layout/VerticalCurvedList"/>
    <dgm:cxn modelId="{246D9765-49D0-4001-A76C-406360981EAA}" type="presOf" srcId="{F915C674-170E-442D-938C-1CBC6A2E3293}" destId="{77E9A66B-0ED7-4092-94F3-607E6F1CD501}" srcOrd="0" destOrd="0" presId="urn:microsoft.com/office/officeart/2008/layout/VerticalCurvedList"/>
    <dgm:cxn modelId="{205EE649-D3E9-4F20-BB9F-44858EC9B925}" type="presOf" srcId="{A3AF7DC6-0C51-4488-8F5C-3EEE8A1E432B}" destId="{BA21514D-3545-4C4A-AB64-C222A10D84F1}" srcOrd="0" destOrd="0" presId="urn:microsoft.com/office/officeart/2008/layout/VerticalCurvedList"/>
    <dgm:cxn modelId="{7BE7324A-6300-495E-BCEB-7D7BE4F10B4A}" type="presOf" srcId="{969F80CE-E58A-4309-8596-5906F8F1E02A}" destId="{6CF6C419-8182-4569-8A40-62A1DE574CC0}" srcOrd="0" destOrd="0" presId="urn:microsoft.com/office/officeart/2008/layout/VerticalCurvedList"/>
    <dgm:cxn modelId="{D6D0916B-922C-444D-8A19-235B67B8C06A}" type="presOf" srcId="{A01C6831-38FD-42EE-A5EB-AB62177B2784}" destId="{77BD5F2D-0ED1-4BF9-8899-86F61103DC95}" srcOrd="0" destOrd="0" presId="urn:microsoft.com/office/officeart/2008/layout/VerticalCurvedList"/>
    <dgm:cxn modelId="{23E82C6D-A612-419C-A9FC-74DA2C801D86}" srcId="{A01C6831-38FD-42EE-A5EB-AB62177B2784}" destId="{6254A949-93E2-4306-AD69-201BFD70295E}" srcOrd="0" destOrd="0" parTransId="{BA69F374-57EE-441E-8B15-75311AE3793F}" sibTransId="{969F80CE-E58A-4309-8596-5906F8F1E02A}"/>
    <dgm:cxn modelId="{0CB1536D-9F40-465B-9552-EA05732CC3E7}" srcId="{A01C6831-38FD-42EE-A5EB-AB62177B2784}" destId="{7AD43D59-0C2B-47AC-851E-24AF743B2ED3}" srcOrd="3" destOrd="0" parTransId="{9C958EF5-00C5-4307-94D6-3F140B2FEE05}" sibTransId="{C6E929C0-8AA9-4518-BD40-62677976E982}"/>
    <dgm:cxn modelId="{9D546358-0BEB-4D14-AFD3-9D450B191771}" type="presOf" srcId="{7AD43D59-0C2B-47AC-851E-24AF743B2ED3}" destId="{62731FE9-2784-481E-ACE2-F8AC66686043}" srcOrd="0" destOrd="0" presId="urn:microsoft.com/office/officeart/2008/layout/VerticalCurvedList"/>
    <dgm:cxn modelId="{B481ACB9-774E-49F5-A326-6E1FA85578F9}" srcId="{A01C6831-38FD-42EE-A5EB-AB62177B2784}" destId="{A3AF7DC6-0C51-4488-8F5C-3EEE8A1E432B}" srcOrd="5" destOrd="0" parTransId="{C2BE6E71-3EFD-4243-91C3-855A0C91B08D}" sibTransId="{D5548E2F-5420-4886-AB82-67616D0851C4}"/>
    <dgm:cxn modelId="{43FE79BC-AEAD-4B77-90F1-305BEA30E32C}" srcId="{A01C6831-38FD-42EE-A5EB-AB62177B2784}" destId="{2509966D-C862-4972-B896-771FEF4EAA05}" srcOrd="6" destOrd="0" parTransId="{0C39337D-E659-43A5-982D-81B45A171352}" sibTransId="{4E2F4C0E-8D36-4BAD-9772-030558942B52}"/>
    <dgm:cxn modelId="{EDE9B8BC-BFEC-44A5-90E6-4386B3E81C86}" srcId="{A01C6831-38FD-42EE-A5EB-AB62177B2784}" destId="{AA1B6AC4-FDB4-4F58-9E56-64779DED740F}" srcOrd="2" destOrd="0" parTransId="{3455B39B-1BE3-4FDC-BA15-436AD268411B}" sibTransId="{99BC61BC-A7F2-45E4-B201-C54E92F0BE94}"/>
    <dgm:cxn modelId="{EE0FE1EC-5D8A-4E7D-94C9-0146E27273C0}" srcId="{A01C6831-38FD-42EE-A5EB-AB62177B2784}" destId="{AF7A0F06-D460-40DB-92D3-6E43E1418C90}" srcOrd="4" destOrd="0" parTransId="{75F7E899-8E13-4DBB-BBCA-82204A8ED8A9}" sibTransId="{C73AF3FB-130F-4AA0-8BBD-54414FB67249}"/>
    <dgm:cxn modelId="{FC9AB3F5-FE4A-4911-B674-FD0545B89EA2}" type="presOf" srcId="{2509966D-C862-4972-B896-771FEF4EAA05}" destId="{FBE5065F-6127-46B9-A6A4-71AB077D783C}" srcOrd="0" destOrd="0" presId="urn:microsoft.com/office/officeart/2008/layout/VerticalCurvedList"/>
    <dgm:cxn modelId="{E37F6EA8-0A51-41E9-9BA6-ECBDC4BFBBE6}" type="presParOf" srcId="{77BD5F2D-0ED1-4BF9-8899-86F61103DC95}" destId="{AA7A069D-D399-4C87-BD05-6AF474542EA5}" srcOrd="0" destOrd="0" presId="urn:microsoft.com/office/officeart/2008/layout/VerticalCurvedList"/>
    <dgm:cxn modelId="{8DD71403-E410-4868-96FE-64BFFF6D1FFF}" type="presParOf" srcId="{AA7A069D-D399-4C87-BD05-6AF474542EA5}" destId="{536EBB28-F8D0-4BBB-80DA-D436C91DB5B2}" srcOrd="0" destOrd="0" presId="urn:microsoft.com/office/officeart/2008/layout/VerticalCurvedList"/>
    <dgm:cxn modelId="{8AE87185-06E4-44D8-AB4E-B354683DD219}" type="presParOf" srcId="{536EBB28-F8D0-4BBB-80DA-D436C91DB5B2}" destId="{AFE29EF1-92C5-43BE-B986-77826F956ABB}" srcOrd="0" destOrd="0" presId="urn:microsoft.com/office/officeart/2008/layout/VerticalCurvedList"/>
    <dgm:cxn modelId="{448C6573-FDDD-4370-8715-CB3D8BF65A67}" type="presParOf" srcId="{536EBB28-F8D0-4BBB-80DA-D436C91DB5B2}" destId="{6CF6C419-8182-4569-8A40-62A1DE574CC0}" srcOrd="1" destOrd="0" presId="urn:microsoft.com/office/officeart/2008/layout/VerticalCurvedList"/>
    <dgm:cxn modelId="{6E31D43E-D073-4990-BDE6-5CAD90EE8B14}" type="presParOf" srcId="{536EBB28-F8D0-4BBB-80DA-D436C91DB5B2}" destId="{7AF8DB22-FA4D-4378-8CB5-16F3002922A0}" srcOrd="2" destOrd="0" presId="urn:microsoft.com/office/officeart/2008/layout/VerticalCurvedList"/>
    <dgm:cxn modelId="{1F6F8201-9D65-4C21-BE87-B9B81D40EE72}" type="presParOf" srcId="{536EBB28-F8D0-4BBB-80DA-D436C91DB5B2}" destId="{9F9F442B-79EA-4186-8A9F-5FEA8A44A36E}" srcOrd="3" destOrd="0" presId="urn:microsoft.com/office/officeart/2008/layout/VerticalCurvedList"/>
    <dgm:cxn modelId="{B1A9C1E1-9F74-4F12-9E35-FD883501715B}" type="presParOf" srcId="{AA7A069D-D399-4C87-BD05-6AF474542EA5}" destId="{6F825077-4C68-44A6-BB19-A88143C068B7}" srcOrd="1" destOrd="0" presId="urn:microsoft.com/office/officeart/2008/layout/VerticalCurvedList"/>
    <dgm:cxn modelId="{2A2D0B0C-463B-4C27-8E70-0EB2ECB3708A}" type="presParOf" srcId="{AA7A069D-D399-4C87-BD05-6AF474542EA5}" destId="{EEC2800B-C6A6-44CE-9CAB-3FC475E38294}" srcOrd="2" destOrd="0" presId="urn:microsoft.com/office/officeart/2008/layout/VerticalCurvedList"/>
    <dgm:cxn modelId="{D56DFF71-190B-4124-8CC5-3DAA06083497}" type="presParOf" srcId="{EEC2800B-C6A6-44CE-9CAB-3FC475E38294}" destId="{6906B4A6-14D5-489D-A12B-BCFC695A6D8E}" srcOrd="0" destOrd="0" presId="urn:microsoft.com/office/officeart/2008/layout/VerticalCurvedList"/>
    <dgm:cxn modelId="{276A78DB-6CEE-497F-A372-0F5EBD704F19}" type="presParOf" srcId="{AA7A069D-D399-4C87-BD05-6AF474542EA5}" destId="{77E9A66B-0ED7-4092-94F3-607E6F1CD501}" srcOrd="3" destOrd="0" presId="urn:microsoft.com/office/officeart/2008/layout/VerticalCurvedList"/>
    <dgm:cxn modelId="{228290C2-1D4A-4E5C-870B-8FC8EAAB764F}" type="presParOf" srcId="{AA7A069D-D399-4C87-BD05-6AF474542EA5}" destId="{9033F2D1-1E67-4955-A387-307BA1AF2A83}" srcOrd="4" destOrd="0" presId="urn:microsoft.com/office/officeart/2008/layout/VerticalCurvedList"/>
    <dgm:cxn modelId="{D9992662-2CBB-42C0-ABB1-A536F71608F1}" type="presParOf" srcId="{9033F2D1-1E67-4955-A387-307BA1AF2A83}" destId="{39FF36B9-6D29-447D-BF4D-67994BBD9835}" srcOrd="0" destOrd="0" presId="urn:microsoft.com/office/officeart/2008/layout/VerticalCurvedList"/>
    <dgm:cxn modelId="{E9B129A5-146F-4CD1-9BF4-E557DE1C5F9F}" type="presParOf" srcId="{AA7A069D-D399-4C87-BD05-6AF474542EA5}" destId="{177C03CF-EFC2-4D91-907C-3E923DE4370D}" srcOrd="5" destOrd="0" presId="urn:microsoft.com/office/officeart/2008/layout/VerticalCurvedList"/>
    <dgm:cxn modelId="{C374D80E-69A8-4BA0-9984-46E70F9D1A79}" type="presParOf" srcId="{AA7A069D-D399-4C87-BD05-6AF474542EA5}" destId="{E4C86B6A-7741-457E-8421-10A161282904}" srcOrd="6" destOrd="0" presId="urn:microsoft.com/office/officeart/2008/layout/VerticalCurvedList"/>
    <dgm:cxn modelId="{A5B7E147-8ABE-4076-AAC5-F67AE2CB0F03}" type="presParOf" srcId="{E4C86B6A-7741-457E-8421-10A161282904}" destId="{AF3A614A-026F-46F8-8A18-96A77BD6605F}" srcOrd="0" destOrd="0" presId="urn:microsoft.com/office/officeart/2008/layout/VerticalCurvedList"/>
    <dgm:cxn modelId="{9C3E1FC3-B748-4882-84D3-051CD6E494A2}" type="presParOf" srcId="{AA7A069D-D399-4C87-BD05-6AF474542EA5}" destId="{62731FE9-2784-481E-ACE2-F8AC66686043}" srcOrd="7" destOrd="0" presId="urn:microsoft.com/office/officeart/2008/layout/VerticalCurvedList"/>
    <dgm:cxn modelId="{FD5DC034-D35A-4E85-8D70-420F3962ED9A}" type="presParOf" srcId="{AA7A069D-D399-4C87-BD05-6AF474542EA5}" destId="{F239103A-AB1C-4F2E-8164-A3FA734F80E6}" srcOrd="8" destOrd="0" presId="urn:microsoft.com/office/officeart/2008/layout/VerticalCurvedList"/>
    <dgm:cxn modelId="{39DA666B-23EE-4A34-BB28-03F280F29221}" type="presParOf" srcId="{F239103A-AB1C-4F2E-8164-A3FA734F80E6}" destId="{F9C37AE7-90A5-41D0-B985-F28D1AE757D4}" srcOrd="0" destOrd="0" presId="urn:microsoft.com/office/officeart/2008/layout/VerticalCurvedList"/>
    <dgm:cxn modelId="{315FCB07-2E07-4633-98D9-366FFF40E9E7}" type="presParOf" srcId="{AA7A069D-D399-4C87-BD05-6AF474542EA5}" destId="{48A81FEC-33E7-4B38-834D-A9C550FBD412}" srcOrd="9" destOrd="0" presId="urn:microsoft.com/office/officeart/2008/layout/VerticalCurvedList"/>
    <dgm:cxn modelId="{9624DC71-25AE-4F69-8A5B-B3BD340ADEAC}" type="presParOf" srcId="{AA7A069D-D399-4C87-BD05-6AF474542EA5}" destId="{11AD0EF5-BF0A-404A-9AF5-5953FD919CAA}" srcOrd="10" destOrd="0" presId="urn:microsoft.com/office/officeart/2008/layout/VerticalCurvedList"/>
    <dgm:cxn modelId="{669B0980-4518-41DE-84D5-EDBFB04BE846}" type="presParOf" srcId="{11AD0EF5-BF0A-404A-9AF5-5953FD919CAA}" destId="{F8668CB5-8F5C-4DA0-A3B5-510CAB37827F}" srcOrd="0" destOrd="0" presId="urn:microsoft.com/office/officeart/2008/layout/VerticalCurvedList"/>
    <dgm:cxn modelId="{C9A4A6AB-81E0-41CB-91AE-358DEE44B0ED}" type="presParOf" srcId="{AA7A069D-D399-4C87-BD05-6AF474542EA5}" destId="{BA21514D-3545-4C4A-AB64-C222A10D84F1}" srcOrd="11" destOrd="0" presId="urn:microsoft.com/office/officeart/2008/layout/VerticalCurvedList"/>
    <dgm:cxn modelId="{BAD2DE75-AE64-40F5-AB6D-247A2ED76998}" type="presParOf" srcId="{AA7A069D-D399-4C87-BD05-6AF474542EA5}" destId="{64C7AD52-A742-452F-B276-ACF5E9EE08FF}" srcOrd="12" destOrd="0" presId="urn:microsoft.com/office/officeart/2008/layout/VerticalCurvedList"/>
    <dgm:cxn modelId="{5D9C9D60-74AB-4142-AE4F-E4FC4663BEB6}" type="presParOf" srcId="{64C7AD52-A742-452F-B276-ACF5E9EE08FF}" destId="{0278E6EA-6086-46BB-81AD-7513A2419C2F}" srcOrd="0" destOrd="0" presId="urn:microsoft.com/office/officeart/2008/layout/VerticalCurvedList"/>
    <dgm:cxn modelId="{3467583F-9772-4EFD-B5E0-762096A9BDB0}" type="presParOf" srcId="{AA7A069D-D399-4C87-BD05-6AF474542EA5}" destId="{FBE5065F-6127-46B9-A6A4-71AB077D783C}" srcOrd="13" destOrd="0" presId="urn:microsoft.com/office/officeart/2008/layout/VerticalCurvedList"/>
    <dgm:cxn modelId="{7AFD6F67-C91B-446A-9298-0D123344FB4D}" type="presParOf" srcId="{AA7A069D-D399-4C87-BD05-6AF474542EA5}" destId="{D39A315C-9C1E-4DAA-9987-AB7DFF043E81}" srcOrd="14" destOrd="0" presId="urn:microsoft.com/office/officeart/2008/layout/VerticalCurvedList"/>
    <dgm:cxn modelId="{7EFC849B-97CA-495E-AD9E-28F9701F9963}" type="presParOf" srcId="{D39A315C-9C1E-4DAA-9987-AB7DFF043E81}" destId="{8AD05DB7-1D5B-4B91-935A-2B9F25FA9029}"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1816C2-32D2-4BA5-AD2A-51D4141AB1E3}">
      <dsp:nvSpPr>
        <dsp:cNvPr id="0" name=""/>
        <dsp:cNvSpPr/>
      </dsp:nvSpPr>
      <dsp:spPr>
        <a:xfrm>
          <a:off x="2430748" y="-34735"/>
          <a:ext cx="4876703" cy="4876703"/>
        </a:xfrm>
        <a:prstGeom prst="circularArrow">
          <a:avLst>
            <a:gd name="adj1" fmla="val 5544"/>
            <a:gd name="adj2" fmla="val 330680"/>
            <a:gd name="adj3" fmla="val 13739430"/>
            <a:gd name="adj4" fmla="val 17408215"/>
            <a:gd name="adj5" fmla="val 575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BA47EA-FC0B-48C9-A28D-2B704F244656}">
      <dsp:nvSpPr>
        <dsp:cNvPr id="0" name=""/>
        <dsp:cNvSpPr/>
      </dsp:nvSpPr>
      <dsp:spPr>
        <a:xfrm>
          <a:off x="3680273" y="-1542"/>
          <a:ext cx="2319426" cy="910815"/>
        </a:xfrm>
        <a:prstGeom prst="roundRect">
          <a:avLst/>
        </a:prstGeom>
        <a:solidFill>
          <a:srgbClr val="C5FFF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i="0" kern="1200" dirty="0">
              <a:solidFill>
                <a:srgbClr val="002855"/>
              </a:solidFill>
            </a:rPr>
            <a:t>Obesidad</a:t>
          </a:r>
          <a:r>
            <a:rPr lang="es-ES" sz="1800" b="0" i="0" kern="1200" dirty="0"/>
            <a:t> </a:t>
          </a:r>
          <a:endParaRPr lang="es-ES" sz="1800" kern="1200" dirty="0"/>
        </a:p>
      </dsp:txBody>
      <dsp:txXfrm>
        <a:off x="3724735" y="42920"/>
        <a:ext cx="2230502" cy="821891"/>
      </dsp:txXfrm>
    </dsp:sp>
    <dsp:sp modelId="{731119BA-0DD6-4E6D-9317-F96110EC2CF0}">
      <dsp:nvSpPr>
        <dsp:cNvPr id="0" name=""/>
        <dsp:cNvSpPr/>
      </dsp:nvSpPr>
      <dsp:spPr>
        <a:xfrm>
          <a:off x="6285069" y="1335406"/>
          <a:ext cx="2319426" cy="1082743"/>
        </a:xfrm>
        <a:prstGeom prst="roundRect">
          <a:avLst/>
        </a:prstGeom>
        <a:solidFill>
          <a:srgbClr val="6DFF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i="0" kern="1200" dirty="0">
              <a:solidFill>
                <a:srgbClr val="002855"/>
              </a:solidFill>
            </a:rPr>
            <a:t>Síntomas de psoriasis </a:t>
          </a:r>
          <a:endParaRPr lang="es-ES" sz="2000" b="1" kern="1200" dirty="0">
            <a:solidFill>
              <a:srgbClr val="002855"/>
            </a:solidFill>
          </a:endParaRPr>
        </a:p>
      </dsp:txBody>
      <dsp:txXfrm>
        <a:off x="6337924" y="1388261"/>
        <a:ext cx="2213716" cy="977033"/>
      </dsp:txXfrm>
    </dsp:sp>
    <dsp:sp modelId="{C0F126A5-C174-48FC-AD78-895D1606F6FD}">
      <dsp:nvSpPr>
        <dsp:cNvPr id="0" name=""/>
        <dsp:cNvSpPr/>
      </dsp:nvSpPr>
      <dsp:spPr>
        <a:xfrm>
          <a:off x="5850436" y="3141508"/>
          <a:ext cx="2182951" cy="1426771"/>
        </a:xfrm>
        <a:prstGeom prst="roundRect">
          <a:avLst/>
        </a:prstGeom>
        <a:solidFill>
          <a:srgbClr val="00EEB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i="0" kern="1200" dirty="0">
              <a:solidFill>
                <a:srgbClr val="002855"/>
              </a:solidFill>
            </a:rPr>
            <a:t>Sentimiento de culpa, baja autoestima y estigmatización </a:t>
          </a:r>
          <a:endParaRPr lang="es-ES" sz="2000" b="1" kern="1200" dirty="0">
            <a:solidFill>
              <a:srgbClr val="002855"/>
            </a:solidFill>
          </a:endParaRPr>
        </a:p>
      </dsp:txBody>
      <dsp:txXfrm>
        <a:off x="5920085" y="3211157"/>
        <a:ext cx="2043653" cy="1287473"/>
      </dsp:txXfrm>
    </dsp:sp>
    <dsp:sp modelId="{11326894-41A3-46C5-BCB7-073CB7788603}">
      <dsp:nvSpPr>
        <dsp:cNvPr id="0" name=""/>
        <dsp:cNvSpPr/>
      </dsp:nvSpPr>
      <dsp:spPr>
        <a:xfrm>
          <a:off x="2230662" y="3574468"/>
          <a:ext cx="1740636" cy="610554"/>
        </a:xfrm>
        <a:prstGeom prst="roundRect">
          <a:avLst/>
        </a:prstGeom>
        <a:solidFill>
          <a:srgbClr val="00C0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i="0" kern="1200" dirty="0">
              <a:solidFill>
                <a:srgbClr val="002855"/>
              </a:solidFill>
            </a:rPr>
            <a:t>Estrés</a:t>
          </a:r>
          <a:r>
            <a:rPr lang="es-ES" sz="1800" b="0" i="0" kern="1200" dirty="0"/>
            <a:t> </a:t>
          </a:r>
          <a:endParaRPr lang="es-ES" sz="1800" kern="1200" dirty="0"/>
        </a:p>
      </dsp:txBody>
      <dsp:txXfrm>
        <a:off x="2260467" y="3604273"/>
        <a:ext cx="1681026" cy="550944"/>
      </dsp:txXfrm>
    </dsp:sp>
    <dsp:sp modelId="{B7F9715E-A2DA-4BE0-8CD6-84E1DEEA3B5F}">
      <dsp:nvSpPr>
        <dsp:cNvPr id="0" name=""/>
        <dsp:cNvSpPr/>
      </dsp:nvSpPr>
      <dsp:spPr>
        <a:xfrm>
          <a:off x="1058890" y="1628352"/>
          <a:ext cx="2319426" cy="1184426"/>
        </a:xfrm>
        <a:prstGeom prst="roundRect">
          <a:avLst/>
        </a:prstGeom>
        <a:solidFill>
          <a:srgbClr val="00A48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i="0" kern="1200" dirty="0">
              <a:solidFill>
                <a:srgbClr val="002855"/>
              </a:solidFill>
            </a:rPr>
            <a:t>Aumento de la ingesta y del IMC</a:t>
          </a:r>
          <a:endParaRPr lang="es-ES" sz="2000" b="1" kern="1200" dirty="0">
            <a:solidFill>
              <a:srgbClr val="002855"/>
            </a:solidFill>
          </a:endParaRPr>
        </a:p>
      </dsp:txBody>
      <dsp:txXfrm>
        <a:off x="1116709" y="1686171"/>
        <a:ext cx="2203788" cy="10687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F6C419-8182-4569-8A40-62A1DE574CC0}">
      <dsp:nvSpPr>
        <dsp:cNvPr id="0" name=""/>
        <dsp:cNvSpPr/>
      </dsp:nvSpPr>
      <dsp:spPr>
        <a:xfrm>
          <a:off x="-6122738" y="-937410"/>
          <a:ext cx="7293488" cy="7293488"/>
        </a:xfrm>
        <a:prstGeom prst="blockArc">
          <a:avLst>
            <a:gd name="adj1" fmla="val 18900000"/>
            <a:gd name="adj2" fmla="val 2700000"/>
            <a:gd name="adj3" fmla="val 296"/>
          </a:avLst>
        </a:prstGeom>
        <a:noFill/>
        <a:ln w="12700" cap="flat" cmpd="sng" algn="ctr">
          <a:solidFill>
            <a:srgbClr val="002855"/>
          </a:solidFill>
          <a:prstDash val="solid"/>
          <a:miter lim="800000"/>
        </a:ln>
        <a:effectLst/>
      </dsp:spPr>
      <dsp:style>
        <a:lnRef idx="2">
          <a:scrgbClr r="0" g="0" b="0"/>
        </a:lnRef>
        <a:fillRef idx="0">
          <a:scrgbClr r="0" g="0" b="0"/>
        </a:fillRef>
        <a:effectRef idx="0">
          <a:scrgbClr r="0" g="0" b="0"/>
        </a:effectRef>
        <a:fontRef idx="minor"/>
      </dsp:style>
    </dsp:sp>
    <dsp:sp modelId="{6F825077-4C68-44A6-BB19-A88143C068B7}">
      <dsp:nvSpPr>
        <dsp:cNvPr id="0" name=""/>
        <dsp:cNvSpPr/>
      </dsp:nvSpPr>
      <dsp:spPr>
        <a:xfrm>
          <a:off x="380119" y="246332"/>
          <a:ext cx="10443541" cy="492448"/>
        </a:xfrm>
        <a:prstGeom prst="rect">
          <a:avLst/>
        </a:prstGeom>
        <a:solidFill>
          <a:srgbClr val="00F0B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rgbClr val="002855"/>
              </a:solidFill>
            </a:rPr>
            <a:t>Dudas</a:t>
          </a:r>
          <a:r>
            <a:rPr lang="en-US" sz="1800" b="1" kern="1200" dirty="0">
              <a:solidFill>
                <a:srgbClr val="002855"/>
              </a:solidFill>
            </a:rPr>
            <a:t> </a:t>
          </a:r>
          <a:r>
            <a:rPr lang="en-US" sz="1800" b="1" kern="1200" dirty="0" err="1">
              <a:solidFill>
                <a:srgbClr val="002855"/>
              </a:solidFill>
            </a:rPr>
            <a:t>diagnósticas-manejo</a:t>
          </a:r>
          <a:r>
            <a:rPr lang="en-US" sz="1800" b="1" kern="1200" dirty="0">
              <a:solidFill>
                <a:srgbClr val="002855"/>
              </a:solidFill>
            </a:rPr>
            <a:t> </a:t>
          </a:r>
          <a:r>
            <a:rPr lang="en-US" sz="1800" b="1" kern="1200" dirty="0" err="1">
              <a:solidFill>
                <a:srgbClr val="002855"/>
              </a:solidFill>
            </a:rPr>
            <a:t>terapéutico</a:t>
          </a:r>
          <a:r>
            <a:rPr lang="en-US" sz="1800" b="1" kern="1200" dirty="0">
              <a:solidFill>
                <a:srgbClr val="002855"/>
              </a:solidFill>
            </a:rPr>
            <a:t>. </a:t>
          </a:r>
          <a:r>
            <a:rPr lang="en-US" sz="1800" b="1" kern="1200" dirty="0" err="1">
              <a:solidFill>
                <a:srgbClr val="002855"/>
              </a:solidFill>
            </a:rPr>
            <a:t>Necesidad</a:t>
          </a:r>
          <a:r>
            <a:rPr lang="en-US" sz="1800" b="1" kern="1200" dirty="0">
              <a:solidFill>
                <a:srgbClr val="002855"/>
              </a:solidFill>
            </a:rPr>
            <a:t> de </a:t>
          </a:r>
          <a:r>
            <a:rPr lang="en-US" sz="1800" b="1" kern="1200" dirty="0" err="1">
              <a:solidFill>
                <a:srgbClr val="002855"/>
              </a:solidFill>
            </a:rPr>
            <a:t>tratamiento</a:t>
          </a:r>
          <a:r>
            <a:rPr lang="en-US" sz="1800" b="1" kern="1200" dirty="0">
              <a:solidFill>
                <a:srgbClr val="002855"/>
              </a:solidFill>
            </a:rPr>
            <a:t> </a:t>
          </a:r>
          <a:r>
            <a:rPr lang="en-US" sz="1800" b="1" kern="1200" dirty="0" err="1">
              <a:solidFill>
                <a:srgbClr val="002855"/>
              </a:solidFill>
            </a:rPr>
            <a:t>sistémico</a:t>
          </a:r>
          <a:endParaRPr lang="en-US" sz="1800" b="1" kern="1200" dirty="0">
            <a:solidFill>
              <a:srgbClr val="002855"/>
            </a:solidFill>
          </a:endParaRPr>
        </a:p>
      </dsp:txBody>
      <dsp:txXfrm>
        <a:off x="380119" y="246332"/>
        <a:ext cx="10443541" cy="492448"/>
      </dsp:txXfrm>
    </dsp:sp>
    <dsp:sp modelId="{6906B4A6-14D5-489D-A12B-BCFC695A6D8E}">
      <dsp:nvSpPr>
        <dsp:cNvPr id="0" name=""/>
        <dsp:cNvSpPr/>
      </dsp:nvSpPr>
      <dsp:spPr>
        <a:xfrm>
          <a:off x="72339" y="184776"/>
          <a:ext cx="615560" cy="615560"/>
        </a:xfrm>
        <a:prstGeom prst="ellipse">
          <a:avLst/>
        </a:prstGeom>
        <a:solidFill>
          <a:schemeClr val="lt1">
            <a:hueOff val="0"/>
            <a:satOff val="0"/>
            <a:lumOff val="0"/>
            <a:alphaOff val="0"/>
          </a:schemeClr>
        </a:solidFill>
        <a:ln w="12700" cap="flat" cmpd="sng" algn="ctr">
          <a:solidFill>
            <a:srgbClr val="002855"/>
          </a:solidFill>
          <a:prstDash val="solid"/>
          <a:miter lim="800000"/>
        </a:ln>
        <a:effectLst/>
      </dsp:spPr>
      <dsp:style>
        <a:lnRef idx="2">
          <a:scrgbClr r="0" g="0" b="0"/>
        </a:lnRef>
        <a:fillRef idx="1">
          <a:scrgbClr r="0" g="0" b="0"/>
        </a:fillRef>
        <a:effectRef idx="0">
          <a:scrgbClr r="0" g="0" b="0"/>
        </a:effectRef>
        <a:fontRef idx="minor"/>
      </dsp:style>
    </dsp:sp>
    <dsp:sp modelId="{77E9A66B-0ED7-4092-94F3-607E6F1CD501}">
      <dsp:nvSpPr>
        <dsp:cNvPr id="0" name=""/>
        <dsp:cNvSpPr/>
      </dsp:nvSpPr>
      <dsp:spPr>
        <a:xfrm>
          <a:off x="826075" y="985438"/>
          <a:ext cx="9997585" cy="492448"/>
        </a:xfrm>
        <a:prstGeom prst="rect">
          <a:avLst/>
        </a:prstGeom>
        <a:solidFill>
          <a:srgbClr val="00F0B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a:solidFill>
                <a:srgbClr val="002855"/>
              </a:solidFill>
            </a:rPr>
            <a:t>PSO </a:t>
          </a:r>
          <a:r>
            <a:rPr lang="en-US" sz="1800" b="1" kern="1200" dirty="0" err="1">
              <a:solidFill>
                <a:srgbClr val="002855"/>
              </a:solidFill>
            </a:rPr>
            <a:t>leve-moderados</a:t>
          </a:r>
          <a:r>
            <a:rPr lang="en-US" sz="1800" b="1" kern="1200" dirty="0">
              <a:solidFill>
                <a:srgbClr val="002855"/>
              </a:solidFill>
            </a:rPr>
            <a:t> sin </a:t>
          </a:r>
          <a:r>
            <a:rPr lang="en-US" sz="1800" b="1" kern="1200" dirty="0" err="1">
              <a:solidFill>
                <a:srgbClr val="002855"/>
              </a:solidFill>
            </a:rPr>
            <a:t>respuesta</a:t>
          </a:r>
          <a:r>
            <a:rPr lang="en-US" sz="1800" b="1" kern="1200" dirty="0">
              <a:solidFill>
                <a:srgbClr val="002855"/>
              </a:solidFill>
            </a:rPr>
            <a:t> a la </a:t>
          </a:r>
          <a:r>
            <a:rPr lang="en-US" sz="1800" b="1" kern="1200" dirty="0" err="1">
              <a:solidFill>
                <a:srgbClr val="002855"/>
              </a:solidFill>
            </a:rPr>
            <a:t>terapia</a:t>
          </a:r>
          <a:r>
            <a:rPr lang="en-US" sz="1800" b="1" kern="1200" dirty="0">
              <a:solidFill>
                <a:srgbClr val="002855"/>
              </a:solidFill>
            </a:rPr>
            <a:t> </a:t>
          </a:r>
          <a:r>
            <a:rPr lang="en-US" sz="1800" b="1" kern="1200" dirty="0" err="1">
              <a:solidFill>
                <a:srgbClr val="002855"/>
              </a:solidFill>
            </a:rPr>
            <a:t>tópica</a:t>
          </a:r>
          <a:r>
            <a:rPr lang="en-US" sz="1800" b="1" kern="1200" dirty="0">
              <a:solidFill>
                <a:srgbClr val="002855"/>
              </a:solidFill>
            </a:rPr>
            <a:t> </a:t>
          </a:r>
          <a:r>
            <a:rPr lang="en-US" sz="1800" b="1" kern="1200" dirty="0" err="1">
              <a:solidFill>
                <a:srgbClr val="002855"/>
              </a:solidFill>
            </a:rPr>
            <a:t>tras</a:t>
          </a:r>
          <a:r>
            <a:rPr lang="en-US" sz="1800" b="1" kern="1200" dirty="0">
              <a:solidFill>
                <a:srgbClr val="002855"/>
              </a:solidFill>
            </a:rPr>
            <a:t> 2-3 meses </a:t>
          </a:r>
          <a:r>
            <a:rPr lang="en-US" sz="1800" b="1" kern="1200" dirty="0" err="1">
              <a:solidFill>
                <a:srgbClr val="002855"/>
              </a:solidFill>
            </a:rPr>
            <a:t>desde</a:t>
          </a:r>
          <a:r>
            <a:rPr lang="en-US" sz="1800" b="1" kern="1200" dirty="0">
              <a:solidFill>
                <a:srgbClr val="002855"/>
              </a:solidFill>
            </a:rPr>
            <a:t> </a:t>
          </a:r>
          <a:r>
            <a:rPr lang="en-US" sz="1800" b="1" kern="1200" dirty="0" err="1">
              <a:solidFill>
                <a:srgbClr val="002855"/>
              </a:solidFill>
            </a:rPr>
            <a:t>su</a:t>
          </a:r>
          <a:r>
            <a:rPr lang="en-US" sz="1800" b="1" kern="1200" dirty="0">
              <a:solidFill>
                <a:srgbClr val="002855"/>
              </a:solidFill>
            </a:rPr>
            <a:t> </a:t>
          </a:r>
          <a:r>
            <a:rPr lang="en-US" sz="1800" b="1" kern="1200" dirty="0" err="1">
              <a:solidFill>
                <a:srgbClr val="002855"/>
              </a:solidFill>
            </a:rPr>
            <a:t>inicio</a:t>
          </a:r>
          <a:endParaRPr lang="en-US" sz="1800" b="1" kern="1200" dirty="0">
            <a:solidFill>
              <a:srgbClr val="002855"/>
            </a:solidFill>
          </a:endParaRPr>
        </a:p>
      </dsp:txBody>
      <dsp:txXfrm>
        <a:off x="826075" y="985438"/>
        <a:ext cx="9997585" cy="492448"/>
      </dsp:txXfrm>
    </dsp:sp>
    <dsp:sp modelId="{39FF36B9-6D29-447D-BF4D-67994BBD9835}">
      <dsp:nvSpPr>
        <dsp:cNvPr id="0" name=""/>
        <dsp:cNvSpPr/>
      </dsp:nvSpPr>
      <dsp:spPr>
        <a:xfrm>
          <a:off x="518295" y="923882"/>
          <a:ext cx="615560" cy="615560"/>
        </a:xfrm>
        <a:prstGeom prst="ellipse">
          <a:avLst/>
        </a:prstGeom>
        <a:solidFill>
          <a:schemeClr val="lt1">
            <a:hueOff val="0"/>
            <a:satOff val="0"/>
            <a:lumOff val="0"/>
            <a:alphaOff val="0"/>
          </a:schemeClr>
        </a:solidFill>
        <a:ln w="12700" cap="flat" cmpd="sng" algn="ctr">
          <a:solidFill>
            <a:srgbClr val="002855"/>
          </a:solidFill>
          <a:prstDash val="solid"/>
          <a:miter lim="800000"/>
        </a:ln>
        <a:effectLst/>
      </dsp:spPr>
      <dsp:style>
        <a:lnRef idx="2">
          <a:scrgbClr r="0" g="0" b="0"/>
        </a:lnRef>
        <a:fillRef idx="1">
          <a:scrgbClr r="0" g="0" b="0"/>
        </a:fillRef>
        <a:effectRef idx="0">
          <a:scrgbClr r="0" g="0" b="0"/>
        </a:effectRef>
        <a:fontRef idx="minor"/>
      </dsp:style>
    </dsp:sp>
    <dsp:sp modelId="{177C03CF-EFC2-4D91-907C-3E923DE4370D}">
      <dsp:nvSpPr>
        <dsp:cNvPr id="0" name=""/>
        <dsp:cNvSpPr/>
      </dsp:nvSpPr>
      <dsp:spPr>
        <a:xfrm>
          <a:off x="1070457" y="1724003"/>
          <a:ext cx="9753203" cy="492448"/>
        </a:xfrm>
        <a:prstGeom prst="rect">
          <a:avLst/>
        </a:prstGeom>
        <a:solidFill>
          <a:srgbClr val="00F0B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a:solidFill>
                <a:srgbClr val="002855"/>
              </a:solidFill>
            </a:rPr>
            <a:t>PSO grave (BSA &gt;10%)</a:t>
          </a:r>
        </a:p>
      </dsp:txBody>
      <dsp:txXfrm>
        <a:off x="1070457" y="1724003"/>
        <a:ext cx="9753203" cy="492448"/>
      </dsp:txXfrm>
    </dsp:sp>
    <dsp:sp modelId="{AF3A614A-026F-46F8-8A18-96A77BD6605F}">
      <dsp:nvSpPr>
        <dsp:cNvPr id="0" name=""/>
        <dsp:cNvSpPr/>
      </dsp:nvSpPr>
      <dsp:spPr>
        <a:xfrm>
          <a:off x="762677" y="1662447"/>
          <a:ext cx="615560" cy="615560"/>
        </a:xfrm>
        <a:prstGeom prst="ellipse">
          <a:avLst/>
        </a:prstGeom>
        <a:solidFill>
          <a:schemeClr val="lt1">
            <a:hueOff val="0"/>
            <a:satOff val="0"/>
            <a:lumOff val="0"/>
            <a:alphaOff val="0"/>
          </a:schemeClr>
        </a:solidFill>
        <a:ln w="12700" cap="flat" cmpd="sng" algn="ctr">
          <a:solidFill>
            <a:srgbClr val="002855"/>
          </a:solidFill>
          <a:prstDash val="solid"/>
          <a:miter lim="800000"/>
        </a:ln>
        <a:effectLst/>
      </dsp:spPr>
      <dsp:style>
        <a:lnRef idx="2">
          <a:scrgbClr r="0" g="0" b="0"/>
        </a:lnRef>
        <a:fillRef idx="1">
          <a:scrgbClr r="0" g="0" b="0"/>
        </a:fillRef>
        <a:effectRef idx="0">
          <a:scrgbClr r="0" g="0" b="0"/>
        </a:effectRef>
        <a:fontRef idx="minor"/>
      </dsp:style>
    </dsp:sp>
    <dsp:sp modelId="{62731FE9-2784-481E-ACE2-F8AC66686043}">
      <dsp:nvSpPr>
        <dsp:cNvPr id="0" name=""/>
        <dsp:cNvSpPr/>
      </dsp:nvSpPr>
      <dsp:spPr>
        <a:xfrm>
          <a:off x="1148486" y="2463109"/>
          <a:ext cx="9675174" cy="492448"/>
        </a:xfrm>
        <a:prstGeom prst="rect">
          <a:avLst/>
        </a:prstGeom>
        <a:solidFill>
          <a:srgbClr val="00F0B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45720" rIns="45720" bIns="45720" numCol="1" spcCol="1270" anchor="ctr" anchorCtr="0">
          <a:noAutofit/>
        </a:bodyPr>
        <a:lstStyle/>
        <a:p>
          <a:pPr marL="0" lvl="0" indent="0" algn="just" defTabSz="800100">
            <a:lnSpc>
              <a:spcPct val="100000"/>
            </a:lnSpc>
            <a:spcBef>
              <a:spcPct val="0"/>
            </a:spcBef>
            <a:spcAft>
              <a:spcPts val="0"/>
            </a:spcAft>
            <a:buNone/>
          </a:pPr>
          <a:r>
            <a:rPr lang="en-US" sz="1800" b="1" kern="1200" dirty="0">
              <a:solidFill>
                <a:srgbClr val="002855"/>
              </a:solidFill>
            </a:rPr>
            <a:t>PSO </a:t>
          </a:r>
          <a:r>
            <a:rPr lang="en-US" sz="1800" b="1" kern="1200" dirty="0" err="1">
              <a:solidFill>
                <a:srgbClr val="002855"/>
              </a:solidFill>
            </a:rPr>
            <a:t>incapacitante</a:t>
          </a:r>
          <a:r>
            <a:rPr lang="en-US" sz="1800" b="1" kern="1200" dirty="0">
              <a:solidFill>
                <a:srgbClr val="002855"/>
              </a:solidFill>
            </a:rPr>
            <a:t> </a:t>
          </a:r>
          <a:r>
            <a:rPr lang="en-US" sz="1800" b="1" kern="1200" dirty="0" err="1">
              <a:solidFill>
                <a:srgbClr val="002855"/>
              </a:solidFill>
            </a:rPr>
            <a:t>en</a:t>
          </a:r>
          <a:r>
            <a:rPr lang="en-US" sz="1800" b="1" kern="1200" dirty="0">
              <a:solidFill>
                <a:srgbClr val="002855"/>
              </a:solidFill>
            </a:rPr>
            <a:t> </a:t>
          </a:r>
          <a:r>
            <a:rPr lang="en-US" sz="1800" b="1" kern="1200" dirty="0" err="1">
              <a:solidFill>
                <a:srgbClr val="002855"/>
              </a:solidFill>
            </a:rPr>
            <a:t>localizaciones</a:t>
          </a:r>
          <a:r>
            <a:rPr lang="en-US" sz="1800" b="1" kern="1200" dirty="0">
              <a:solidFill>
                <a:srgbClr val="002855"/>
              </a:solidFill>
            </a:rPr>
            <a:t> </a:t>
          </a:r>
          <a:r>
            <a:rPr lang="en-US" sz="1800" b="1" kern="1200" dirty="0" err="1">
              <a:solidFill>
                <a:srgbClr val="002855"/>
              </a:solidFill>
            </a:rPr>
            <a:t>especiales</a:t>
          </a:r>
          <a:r>
            <a:rPr lang="en-US" sz="1800" b="1" kern="1200" dirty="0">
              <a:solidFill>
                <a:srgbClr val="002855"/>
              </a:solidFill>
            </a:rPr>
            <a:t> </a:t>
          </a:r>
          <a:r>
            <a:rPr lang="en-US" sz="1600" b="1" kern="1200" dirty="0">
              <a:solidFill>
                <a:srgbClr val="002855"/>
              </a:solidFill>
            </a:rPr>
            <a:t>(</a:t>
          </a:r>
          <a:r>
            <a:rPr lang="en-US" sz="1600" b="1" kern="1200" dirty="0" err="1">
              <a:solidFill>
                <a:srgbClr val="002855"/>
              </a:solidFill>
            </a:rPr>
            <a:t>cuero</a:t>
          </a:r>
          <a:r>
            <a:rPr lang="en-US" sz="1600" b="1" kern="1200" dirty="0">
              <a:solidFill>
                <a:srgbClr val="002855"/>
              </a:solidFill>
            </a:rPr>
            <a:t> </a:t>
          </a:r>
          <a:r>
            <a:rPr lang="en-US" sz="1600" b="1" kern="1200" dirty="0" err="1">
              <a:solidFill>
                <a:srgbClr val="002855"/>
              </a:solidFill>
            </a:rPr>
            <a:t>cabelludo</a:t>
          </a:r>
          <a:r>
            <a:rPr lang="en-US" sz="1600" b="1" kern="1200" dirty="0">
              <a:solidFill>
                <a:srgbClr val="002855"/>
              </a:solidFill>
            </a:rPr>
            <a:t>, </a:t>
          </a:r>
          <a:r>
            <a:rPr lang="en-US" sz="1600" b="1" kern="1200" dirty="0" err="1">
              <a:solidFill>
                <a:srgbClr val="002855"/>
              </a:solidFill>
            </a:rPr>
            <a:t>uñas</a:t>
          </a:r>
          <a:r>
            <a:rPr lang="en-US" sz="1600" b="1" kern="1200" dirty="0">
              <a:solidFill>
                <a:srgbClr val="002855"/>
              </a:solidFill>
            </a:rPr>
            <a:t>, palmoplantar, </a:t>
          </a:r>
          <a:r>
            <a:rPr lang="en-US" sz="1600" b="1" kern="1200" dirty="0" err="1">
              <a:solidFill>
                <a:srgbClr val="002855"/>
              </a:solidFill>
            </a:rPr>
            <a:t>flexuras</a:t>
          </a:r>
          <a:r>
            <a:rPr lang="en-US" sz="1600" b="1" kern="1200" dirty="0">
              <a:solidFill>
                <a:srgbClr val="002855"/>
              </a:solidFill>
            </a:rPr>
            <a:t>, </a:t>
          </a:r>
          <a:r>
            <a:rPr lang="en-US" sz="1600" b="1" kern="1200" dirty="0" err="1">
              <a:solidFill>
                <a:srgbClr val="002855"/>
              </a:solidFill>
            </a:rPr>
            <a:t>genitales</a:t>
          </a:r>
          <a:r>
            <a:rPr lang="en-US" sz="1600" b="1" kern="1200" dirty="0">
              <a:solidFill>
                <a:srgbClr val="002855"/>
              </a:solidFill>
            </a:rPr>
            <a:t>)</a:t>
          </a:r>
        </a:p>
      </dsp:txBody>
      <dsp:txXfrm>
        <a:off x="1148486" y="2463109"/>
        <a:ext cx="9675174" cy="492448"/>
      </dsp:txXfrm>
    </dsp:sp>
    <dsp:sp modelId="{F9C37AE7-90A5-41D0-B985-F28D1AE757D4}">
      <dsp:nvSpPr>
        <dsp:cNvPr id="0" name=""/>
        <dsp:cNvSpPr/>
      </dsp:nvSpPr>
      <dsp:spPr>
        <a:xfrm>
          <a:off x="840706" y="2401553"/>
          <a:ext cx="615560" cy="615560"/>
        </a:xfrm>
        <a:prstGeom prst="ellipse">
          <a:avLst/>
        </a:prstGeom>
        <a:solidFill>
          <a:schemeClr val="lt1">
            <a:hueOff val="0"/>
            <a:satOff val="0"/>
            <a:lumOff val="0"/>
            <a:alphaOff val="0"/>
          </a:schemeClr>
        </a:solidFill>
        <a:ln w="12700" cap="flat" cmpd="sng" algn="ctr">
          <a:solidFill>
            <a:srgbClr val="002855"/>
          </a:solidFill>
          <a:prstDash val="solid"/>
          <a:miter lim="800000"/>
        </a:ln>
        <a:effectLst/>
      </dsp:spPr>
      <dsp:style>
        <a:lnRef idx="2">
          <a:scrgbClr r="0" g="0" b="0"/>
        </a:lnRef>
        <a:fillRef idx="1">
          <a:scrgbClr r="0" g="0" b="0"/>
        </a:fillRef>
        <a:effectRef idx="0">
          <a:scrgbClr r="0" g="0" b="0"/>
        </a:effectRef>
        <a:fontRef idx="minor"/>
      </dsp:style>
    </dsp:sp>
    <dsp:sp modelId="{48A81FEC-33E7-4B38-834D-A9C550FBD412}">
      <dsp:nvSpPr>
        <dsp:cNvPr id="0" name=""/>
        <dsp:cNvSpPr/>
      </dsp:nvSpPr>
      <dsp:spPr>
        <a:xfrm>
          <a:off x="1070457" y="3202215"/>
          <a:ext cx="9753203" cy="492448"/>
        </a:xfrm>
        <a:prstGeom prst="rect">
          <a:avLst/>
        </a:prstGeom>
        <a:solidFill>
          <a:srgbClr val="00F0B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rgbClr val="002855"/>
              </a:solidFill>
            </a:rPr>
            <a:t>Alteración</a:t>
          </a:r>
          <a:r>
            <a:rPr lang="en-US" sz="1800" b="1" kern="1200" dirty="0">
              <a:solidFill>
                <a:srgbClr val="002855"/>
              </a:solidFill>
            </a:rPr>
            <a:t> </a:t>
          </a:r>
          <a:r>
            <a:rPr lang="en-US" sz="1800" b="1" kern="1200" dirty="0" err="1">
              <a:solidFill>
                <a:srgbClr val="002855"/>
              </a:solidFill>
            </a:rPr>
            <a:t>significativa</a:t>
          </a:r>
          <a:r>
            <a:rPr lang="en-US" sz="1800" b="1" kern="1200" dirty="0">
              <a:solidFill>
                <a:srgbClr val="002855"/>
              </a:solidFill>
            </a:rPr>
            <a:t> QoL</a:t>
          </a:r>
        </a:p>
      </dsp:txBody>
      <dsp:txXfrm>
        <a:off x="1070457" y="3202215"/>
        <a:ext cx="9753203" cy="492448"/>
      </dsp:txXfrm>
    </dsp:sp>
    <dsp:sp modelId="{F8668CB5-8F5C-4DA0-A3B5-510CAB37827F}">
      <dsp:nvSpPr>
        <dsp:cNvPr id="0" name=""/>
        <dsp:cNvSpPr/>
      </dsp:nvSpPr>
      <dsp:spPr>
        <a:xfrm>
          <a:off x="762677" y="3140659"/>
          <a:ext cx="615560" cy="615560"/>
        </a:xfrm>
        <a:prstGeom prst="ellipse">
          <a:avLst/>
        </a:prstGeom>
        <a:solidFill>
          <a:schemeClr val="lt1">
            <a:hueOff val="0"/>
            <a:satOff val="0"/>
            <a:lumOff val="0"/>
            <a:alphaOff val="0"/>
          </a:schemeClr>
        </a:solidFill>
        <a:ln w="12700" cap="flat" cmpd="sng" algn="ctr">
          <a:solidFill>
            <a:srgbClr val="002855"/>
          </a:solidFill>
          <a:prstDash val="solid"/>
          <a:miter lim="800000"/>
        </a:ln>
        <a:effectLst/>
      </dsp:spPr>
      <dsp:style>
        <a:lnRef idx="2">
          <a:scrgbClr r="0" g="0" b="0"/>
        </a:lnRef>
        <a:fillRef idx="1">
          <a:scrgbClr r="0" g="0" b="0"/>
        </a:fillRef>
        <a:effectRef idx="0">
          <a:scrgbClr r="0" g="0" b="0"/>
        </a:effectRef>
        <a:fontRef idx="minor"/>
      </dsp:style>
    </dsp:sp>
    <dsp:sp modelId="{BA21514D-3545-4C4A-AB64-C222A10D84F1}">
      <dsp:nvSpPr>
        <dsp:cNvPr id="0" name=""/>
        <dsp:cNvSpPr/>
      </dsp:nvSpPr>
      <dsp:spPr>
        <a:xfrm>
          <a:off x="826075" y="3940779"/>
          <a:ext cx="9997585" cy="492448"/>
        </a:xfrm>
        <a:prstGeom prst="rect">
          <a:avLst/>
        </a:prstGeom>
        <a:solidFill>
          <a:srgbClr val="00F0B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rgbClr val="002855"/>
              </a:solidFill>
            </a:rPr>
            <a:t>Sospecha</a:t>
          </a:r>
          <a:r>
            <a:rPr lang="en-US" sz="1800" b="1" kern="1200" dirty="0">
              <a:solidFill>
                <a:srgbClr val="002855"/>
              </a:solidFill>
            </a:rPr>
            <a:t> de </a:t>
          </a:r>
          <a:r>
            <a:rPr lang="en-US" sz="1800" b="1" kern="1200" dirty="0" err="1">
              <a:solidFill>
                <a:srgbClr val="002855"/>
              </a:solidFill>
            </a:rPr>
            <a:t>artritis</a:t>
          </a:r>
          <a:r>
            <a:rPr lang="en-US" sz="1800" b="1" kern="1200" dirty="0">
              <a:solidFill>
                <a:srgbClr val="002855"/>
              </a:solidFill>
            </a:rPr>
            <a:t> </a:t>
          </a:r>
          <a:r>
            <a:rPr lang="en-US" sz="1800" b="1" kern="1200" dirty="0" err="1">
              <a:solidFill>
                <a:srgbClr val="002855"/>
              </a:solidFill>
            </a:rPr>
            <a:t>psoriásica</a:t>
          </a:r>
          <a:r>
            <a:rPr lang="en-US" sz="1800" b="1" kern="1200" dirty="0">
              <a:solidFill>
                <a:srgbClr val="002855"/>
              </a:solidFill>
            </a:rPr>
            <a:t> (</a:t>
          </a:r>
          <a:r>
            <a:rPr lang="en-US" sz="1800" b="1" kern="1200" dirty="0" err="1">
              <a:solidFill>
                <a:srgbClr val="002855"/>
              </a:solidFill>
            </a:rPr>
            <a:t>dermatología</a:t>
          </a:r>
          <a:r>
            <a:rPr lang="en-US" sz="1800" b="1" kern="1200" dirty="0">
              <a:solidFill>
                <a:srgbClr val="002855"/>
              </a:solidFill>
            </a:rPr>
            <a:t> y </a:t>
          </a:r>
          <a:r>
            <a:rPr lang="en-US" sz="1800" b="1" kern="1200" dirty="0" err="1">
              <a:solidFill>
                <a:srgbClr val="002855"/>
              </a:solidFill>
            </a:rPr>
            <a:t>reumatología</a:t>
          </a:r>
          <a:r>
            <a:rPr lang="en-US" sz="1800" b="1" kern="1200" dirty="0">
              <a:solidFill>
                <a:srgbClr val="002855"/>
              </a:solidFill>
            </a:rPr>
            <a:t>)</a:t>
          </a:r>
        </a:p>
      </dsp:txBody>
      <dsp:txXfrm>
        <a:off x="826075" y="3940779"/>
        <a:ext cx="9997585" cy="492448"/>
      </dsp:txXfrm>
    </dsp:sp>
    <dsp:sp modelId="{0278E6EA-6086-46BB-81AD-7513A2419C2F}">
      <dsp:nvSpPr>
        <dsp:cNvPr id="0" name=""/>
        <dsp:cNvSpPr/>
      </dsp:nvSpPr>
      <dsp:spPr>
        <a:xfrm>
          <a:off x="518295" y="3879223"/>
          <a:ext cx="615560" cy="615560"/>
        </a:xfrm>
        <a:prstGeom prst="ellipse">
          <a:avLst/>
        </a:prstGeom>
        <a:solidFill>
          <a:schemeClr val="lt1">
            <a:hueOff val="0"/>
            <a:satOff val="0"/>
            <a:lumOff val="0"/>
            <a:alphaOff val="0"/>
          </a:schemeClr>
        </a:solidFill>
        <a:ln w="12700" cap="flat" cmpd="sng" algn="ctr">
          <a:solidFill>
            <a:srgbClr val="002855"/>
          </a:solidFill>
          <a:prstDash val="solid"/>
          <a:miter lim="800000"/>
        </a:ln>
        <a:effectLst/>
      </dsp:spPr>
      <dsp:style>
        <a:lnRef idx="2">
          <a:scrgbClr r="0" g="0" b="0"/>
        </a:lnRef>
        <a:fillRef idx="1">
          <a:scrgbClr r="0" g="0" b="0"/>
        </a:fillRef>
        <a:effectRef idx="0">
          <a:scrgbClr r="0" g="0" b="0"/>
        </a:effectRef>
        <a:fontRef idx="minor"/>
      </dsp:style>
    </dsp:sp>
    <dsp:sp modelId="{FBE5065F-6127-46B9-A6A4-71AB077D783C}">
      <dsp:nvSpPr>
        <dsp:cNvPr id="0" name=""/>
        <dsp:cNvSpPr/>
      </dsp:nvSpPr>
      <dsp:spPr>
        <a:xfrm>
          <a:off x="380119" y="4679885"/>
          <a:ext cx="10443541" cy="492448"/>
        </a:xfrm>
        <a:prstGeom prst="rect">
          <a:avLst/>
        </a:prstGeom>
        <a:solidFill>
          <a:srgbClr val="00F0B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a:solidFill>
                <a:srgbClr val="002855"/>
              </a:solidFill>
            </a:rPr>
            <a:t>PSO </a:t>
          </a:r>
          <a:r>
            <a:rPr lang="en-US" sz="1800" b="1" kern="1200" dirty="0" err="1">
              <a:solidFill>
                <a:srgbClr val="002855"/>
              </a:solidFill>
            </a:rPr>
            <a:t>eritrodérmica</a:t>
          </a:r>
          <a:r>
            <a:rPr lang="en-US" sz="1800" b="1" kern="1200" dirty="0">
              <a:solidFill>
                <a:srgbClr val="002855"/>
              </a:solidFill>
            </a:rPr>
            <a:t>*/pustulosa**/</a:t>
          </a:r>
          <a:r>
            <a:rPr lang="en-US" sz="1800" b="1" kern="1200" dirty="0" err="1">
              <a:solidFill>
                <a:srgbClr val="002855"/>
              </a:solidFill>
            </a:rPr>
            <a:t>invertida</a:t>
          </a:r>
          <a:endParaRPr lang="en-US" sz="1800" b="1" kern="1200" dirty="0">
            <a:solidFill>
              <a:srgbClr val="002855"/>
            </a:solidFill>
          </a:endParaRPr>
        </a:p>
      </dsp:txBody>
      <dsp:txXfrm>
        <a:off x="380119" y="4679885"/>
        <a:ext cx="10443541" cy="492448"/>
      </dsp:txXfrm>
    </dsp:sp>
    <dsp:sp modelId="{8AD05DB7-1D5B-4B91-935A-2B9F25FA9029}">
      <dsp:nvSpPr>
        <dsp:cNvPr id="0" name=""/>
        <dsp:cNvSpPr/>
      </dsp:nvSpPr>
      <dsp:spPr>
        <a:xfrm>
          <a:off x="72339" y="4618329"/>
          <a:ext cx="615560" cy="615560"/>
        </a:xfrm>
        <a:prstGeom prst="ellipse">
          <a:avLst/>
        </a:prstGeom>
        <a:solidFill>
          <a:schemeClr val="lt1">
            <a:hueOff val="0"/>
            <a:satOff val="0"/>
            <a:lumOff val="0"/>
            <a:alphaOff val="0"/>
          </a:schemeClr>
        </a:solidFill>
        <a:ln w="12700" cap="flat" cmpd="sng" algn="ctr">
          <a:solidFill>
            <a:srgbClr val="002855"/>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D1DF4A-B319-47F5-BCA4-9E5A4EBD43D5}" type="datetimeFigureOut">
              <a:rPr lang="es-ES" smtClean="0"/>
              <a:t>21/05/2024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628F45-B82F-4DF8-AAA5-BB2E388A35C1}" type="slidenum">
              <a:rPr lang="es-ES" smtClean="0"/>
              <a:t>‹#›</a:t>
            </a:fld>
            <a:endParaRPr lang="es-ES"/>
          </a:p>
        </p:txBody>
      </p:sp>
    </p:spTree>
    <p:extLst>
      <p:ext uri="{BB962C8B-B14F-4D97-AF65-F5344CB8AC3E}">
        <p14:creationId xmlns:p14="http://schemas.microsoft.com/office/powerpoint/2010/main" val="2918374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dermnetnz.org/topics/paediatric-psoriasis"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uptodate.com/contents/comorbid-disease-in-psoriasi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0F5490A-5818-43F1-81F8-008760A4B5BB}" type="slidenum">
              <a:rPr lang="es-ES" smtClean="0"/>
              <a:t>4</a:t>
            </a:fld>
            <a:endParaRPr lang="es-ES"/>
          </a:p>
        </p:txBody>
      </p:sp>
    </p:spTree>
    <p:extLst>
      <p:ext uri="{BB962C8B-B14F-4D97-AF65-F5344CB8AC3E}">
        <p14:creationId xmlns:p14="http://schemas.microsoft.com/office/powerpoint/2010/main" val="1994926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a:extLst>
            <a:ext uri="{FF2B5EF4-FFF2-40B4-BE49-F238E27FC236}">
              <a16:creationId xmlns:a16="http://schemas.microsoft.com/office/drawing/2014/main" id="{4FC3F644-D0FE-1CD9-96E5-3E8DF4B3327B}"/>
            </a:ext>
          </a:extLst>
        </p:cNvPr>
        <p:cNvGrpSpPr/>
        <p:nvPr/>
      </p:nvGrpSpPr>
      <p:grpSpPr>
        <a:xfrm>
          <a:off x="0" y="0"/>
          <a:ext cx="0" cy="0"/>
          <a:chOff x="0" y="0"/>
          <a:chExt cx="0" cy="0"/>
        </a:xfrm>
      </p:grpSpPr>
      <p:sp>
        <p:nvSpPr>
          <p:cNvPr id="158" name="Google Shape;158;p7:notes">
            <a:extLst>
              <a:ext uri="{FF2B5EF4-FFF2-40B4-BE49-F238E27FC236}">
                <a16:creationId xmlns:a16="http://schemas.microsoft.com/office/drawing/2014/main" id="{D8E8EE9F-C5E6-6D1A-C345-41B792649F46}"/>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b="0" i="0" dirty="0">
                <a:solidFill>
                  <a:srgbClr val="282828"/>
                </a:solidFill>
                <a:effectLst/>
                <a:latin typeface="MuseoSans"/>
              </a:rPr>
              <a:t>La psoriasis se reconoce cada vez más como un trastorno inflamatorio sistémico que afecta no solo a la piel y las articulaciones. Especial atención merece la asociación con trastornos metabólicos, como diabetes, dislipemia y síndrome metabólico, y ECV. La genética común y las vías </a:t>
            </a:r>
            <a:r>
              <a:rPr lang="es-ES" b="0" i="0" dirty="0" err="1">
                <a:solidFill>
                  <a:srgbClr val="282828"/>
                </a:solidFill>
                <a:effectLst/>
                <a:latin typeface="MuseoSans"/>
              </a:rPr>
              <a:t>inmunoinflamatorias</a:t>
            </a:r>
            <a:r>
              <a:rPr lang="es-ES" b="0" i="0" dirty="0">
                <a:solidFill>
                  <a:srgbClr val="282828"/>
                </a:solidFill>
                <a:effectLst/>
                <a:latin typeface="MuseoSans"/>
              </a:rPr>
              <a:t> compartidas pueden explicar parcialmente esta asociación. </a:t>
            </a:r>
          </a:p>
          <a:p>
            <a:pPr marL="0" lvl="0" indent="0" algn="l" rtl="0">
              <a:spcBef>
                <a:spcPts val="0"/>
              </a:spcBef>
              <a:spcAft>
                <a:spcPts val="0"/>
              </a:spcAft>
              <a:buNone/>
            </a:pPr>
            <a:endParaRPr lang="es-ES" b="0" i="0" dirty="0">
              <a:solidFill>
                <a:srgbClr val="282828"/>
              </a:solidFill>
              <a:effectLst/>
              <a:latin typeface="MuseoSans"/>
            </a:endParaRPr>
          </a:p>
          <a:p>
            <a:pPr marL="0" lvl="0" indent="0" algn="l" rtl="0">
              <a:spcBef>
                <a:spcPts val="0"/>
              </a:spcBef>
              <a:spcAft>
                <a:spcPts val="0"/>
              </a:spcAft>
              <a:buNone/>
            </a:pPr>
            <a:r>
              <a:rPr lang="es-ES" b="0" i="0" dirty="0">
                <a:solidFill>
                  <a:srgbClr val="282828"/>
                </a:solidFill>
                <a:effectLst/>
                <a:latin typeface="MuseoSans"/>
              </a:rPr>
              <a:t>Las lesiones cutáneas producen una amplia gama de productos inflamatorios que se liberan en la circulación sistémica y alimentan la inflamación sistémica. Otros sitios no cutáneos, como el tejido adiposo, pueden contribuir al estado inflamatorio. Las terapias sistémicas dirigidas a la psoriasis pueden prevenir e incluso revertir las comorbilidades </a:t>
            </a:r>
            <a:r>
              <a:rPr lang="es-ES" b="0" i="0" dirty="0" err="1">
                <a:solidFill>
                  <a:srgbClr val="282828"/>
                </a:solidFill>
                <a:effectLst/>
                <a:latin typeface="MuseoSans"/>
              </a:rPr>
              <a:t>cardiometabólicas</a:t>
            </a:r>
            <a:r>
              <a:rPr lang="es-ES" b="0" i="0" dirty="0">
                <a:solidFill>
                  <a:srgbClr val="282828"/>
                </a:solidFill>
                <a:effectLst/>
                <a:latin typeface="MuseoSans"/>
              </a:rPr>
              <a:t> como resultado de la supresión de la inflamación sistémica. Es importante que los médicos reconozcan la carga de comorbilidad de la psoriasis para garantizar una atención médica integral para los pacientes.</a:t>
            </a:r>
          </a:p>
          <a:p>
            <a:pPr marL="0" lvl="0" indent="0" algn="l" rtl="0">
              <a:spcBef>
                <a:spcPts val="0"/>
              </a:spcBef>
              <a:spcAft>
                <a:spcPts val="0"/>
              </a:spcAft>
              <a:buNone/>
            </a:pPr>
            <a:r>
              <a:rPr lang="es-ES" b="0" i="0" dirty="0">
                <a:solidFill>
                  <a:srgbClr val="212121"/>
                </a:solidFill>
                <a:effectLst/>
                <a:latin typeface="BlinkMacSystemFont"/>
              </a:rPr>
              <a:t>Referencia: Gisondi P, </a:t>
            </a:r>
            <a:r>
              <a:rPr lang="es-ES" b="0" i="0" dirty="0" err="1">
                <a:solidFill>
                  <a:srgbClr val="212121"/>
                </a:solidFill>
                <a:effectLst/>
                <a:latin typeface="BlinkMacSystemFont"/>
              </a:rPr>
              <a:t>Bellinato</a:t>
            </a:r>
            <a:r>
              <a:rPr lang="es-ES" b="0" i="0" dirty="0">
                <a:solidFill>
                  <a:srgbClr val="212121"/>
                </a:solidFill>
                <a:effectLst/>
                <a:latin typeface="BlinkMacSystemFont"/>
              </a:rPr>
              <a:t> F, </a:t>
            </a:r>
            <a:r>
              <a:rPr lang="es-ES" b="0" i="0" dirty="0" err="1">
                <a:solidFill>
                  <a:srgbClr val="212121"/>
                </a:solidFill>
                <a:effectLst/>
                <a:latin typeface="BlinkMacSystemFont"/>
              </a:rPr>
              <a:t>Girolomoni</a:t>
            </a:r>
            <a:r>
              <a:rPr lang="es-ES" b="0" i="0" dirty="0">
                <a:solidFill>
                  <a:srgbClr val="212121"/>
                </a:solidFill>
                <a:effectLst/>
                <a:latin typeface="BlinkMacSystemFont"/>
              </a:rPr>
              <a:t> G, </a:t>
            </a:r>
            <a:r>
              <a:rPr lang="es-ES" b="0" i="0" dirty="0" err="1">
                <a:solidFill>
                  <a:srgbClr val="212121"/>
                </a:solidFill>
                <a:effectLst/>
                <a:latin typeface="BlinkMacSystemFont"/>
              </a:rPr>
              <a:t>Albanesi</a:t>
            </a:r>
            <a:r>
              <a:rPr lang="es-ES" b="0" i="0" dirty="0">
                <a:solidFill>
                  <a:srgbClr val="212121"/>
                </a:solidFill>
                <a:effectLst/>
                <a:latin typeface="BlinkMacSystemFont"/>
              </a:rPr>
              <a:t> C. </a:t>
            </a:r>
            <a:r>
              <a:rPr lang="es-ES" b="0" i="0" dirty="0" err="1">
                <a:solidFill>
                  <a:srgbClr val="212121"/>
                </a:solidFill>
                <a:effectLst/>
                <a:latin typeface="BlinkMacSystemFont"/>
              </a:rPr>
              <a:t>Pathogenesis</a:t>
            </a:r>
            <a:r>
              <a:rPr lang="es-ES" b="0" i="0" dirty="0">
                <a:solidFill>
                  <a:srgbClr val="212121"/>
                </a:solidFill>
                <a:effectLst/>
                <a:latin typeface="BlinkMacSystemFont"/>
              </a:rPr>
              <a:t> </a:t>
            </a:r>
            <a:r>
              <a:rPr lang="es-ES" b="0" i="0" dirty="0" err="1">
                <a:solidFill>
                  <a:srgbClr val="212121"/>
                </a:solidFill>
                <a:effectLst/>
                <a:latin typeface="BlinkMacSystemFont"/>
              </a:rPr>
              <a:t>of</a:t>
            </a:r>
            <a:r>
              <a:rPr lang="es-ES" b="0" i="0" dirty="0">
                <a:solidFill>
                  <a:srgbClr val="212121"/>
                </a:solidFill>
                <a:effectLst/>
                <a:latin typeface="BlinkMacSystemFont"/>
              </a:rPr>
              <a:t> </a:t>
            </a:r>
            <a:r>
              <a:rPr lang="es-ES" b="0" i="0" dirty="0" err="1">
                <a:solidFill>
                  <a:srgbClr val="212121"/>
                </a:solidFill>
                <a:effectLst/>
                <a:latin typeface="BlinkMacSystemFont"/>
              </a:rPr>
              <a:t>Chronic</a:t>
            </a:r>
            <a:r>
              <a:rPr lang="es-ES" b="0" i="0" dirty="0">
                <a:solidFill>
                  <a:srgbClr val="212121"/>
                </a:solidFill>
                <a:effectLst/>
                <a:latin typeface="BlinkMacSystemFont"/>
              </a:rPr>
              <a:t> Plaque Psoriasis and </a:t>
            </a:r>
            <a:r>
              <a:rPr lang="es-ES" b="0" i="0" dirty="0" err="1">
                <a:solidFill>
                  <a:srgbClr val="212121"/>
                </a:solidFill>
                <a:effectLst/>
                <a:latin typeface="BlinkMacSystemFont"/>
              </a:rPr>
              <a:t>Its</a:t>
            </a:r>
            <a:r>
              <a:rPr lang="es-ES" b="0" i="0" dirty="0">
                <a:solidFill>
                  <a:srgbClr val="212121"/>
                </a:solidFill>
                <a:effectLst/>
                <a:latin typeface="BlinkMacSystemFont"/>
              </a:rPr>
              <a:t> </a:t>
            </a:r>
            <a:r>
              <a:rPr lang="es-ES" b="0" i="0" dirty="0" err="1">
                <a:solidFill>
                  <a:srgbClr val="212121"/>
                </a:solidFill>
                <a:effectLst/>
                <a:latin typeface="BlinkMacSystemFont"/>
              </a:rPr>
              <a:t>Intersection</a:t>
            </a:r>
            <a:r>
              <a:rPr lang="es-ES" b="0" i="0" dirty="0">
                <a:solidFill>
                  <a:srgbClr val="212121"/>
                </a:solidFill>
                <a:effectLst/>
                <a:latin typeface="BlinkMacSystemFont"/>
              </a:rPr>
              <a:t> </a:t>
            </a:r>
            <a:r>
              <a:rPr lang="es-ES" b="0" i="0" dirty="0" err="1">
                <a:solidFill>
                  <a:srgbClr val="212121"/>
                </a:solidFill>
                <a:effectLst/>
                <a:latin typeface="BlinkMacSystemFont"/>
              </a:rPr>
              <a:t>With</a:t>
            </a:r>
            <a:r>
              <a:rPr lang="es-ES" b="0" i="0" dirty="0">
                <a:solidFill>
                  <a:srgbClr val="212121"/>
                </a:solidFill>
                <a:effectLst/>
                <a:latin typeface="BlinkMacSystemFont"/>
              </a:rPr>
              <a:t> Cardio-</a:t>
            </a:r>
            <a:r>
              <a:rPr lang="es-ES" b="0" i="0" dirty="0" err="1">
                <a:solidFill>
                  <a:srgbClr val="212121"/>
                </a:solidFill>
                <a:effectLst/>
                <a:latin typeface="BlinkMacSystemFont"/>
              </a:rPr>
              <a:t>Metabolic</a:t>
            </a:r>
            <a:r>
              <a:rPr lang="es-ES" b="0" i="0" dirty="0">
                <a:solidFill>
                  <a:srgbClr val="212121"/>
                </a:solidFill>
                <a:effectLst/>
                <a:latin typeface="BlinkMacSystemFont"/>
              </a:rPr>
              <a:t> </a:t>
            </a:r>
            <a:r>
              <a:rPr lang="es-ES" b="0" i="0" dirty="0" err="1">
                <a:solidFill>
                  <a:srgbClr val="212121"/>
                </a:solidFill>
                <a:effectLst/>
                <a:latin typeface="BlinkMacSystemFont"/>
              </a:rPr>
              <a:t>Comorbidities</a:t>
            </a:r>
            <a:r>
              <a:rPr lang="es-ES" b="0" i="0" dirty="0">
                <a:solidFill>
                  <a:srgbClr val="212121"/>
                </a:solidFill>
                <a:effectLst/>
                <a:latin typeface="BlinkMacSystemFont"/>
              </a:rPr>
              <a:t>. Front </a:t>
            </a:r>
            <a:r>
              <a:rPr lang="es-ES" b="0" i="0" dirty="0" err="1">
                <a:solidFill>
                  <a:srgbClr val="212121"/>
                </a:solidFill>
                <a:effectLst/>
                <a:latin typeface="BlinkMacSystemFont"/>
              </a:rPr>
              <a:t>Pharmacol</a:t>
            </a:r>
            <a:r>
              <a:rPr lang="es-ES" b="0" i="0" dirty="0">
                <a:solidFill>
                  <a:srgbClr val="212121"/>
                </a:solidFill>
                <a:effectLst/>
                <a:latin typeface="BlinkMacSystemFont"/>
              </a:rPr>
              <a:t>. 2020 Feb 25;11:117 https://www.frontiersin.org/articles/10.3389/fphar.2020.00117/full</a:t>
            </a:r>
          </a:p>
          <a:p>
            <a:pPr marL="0" lvl="0" indent="0" algn="l" rtl="0">
              <a:spcBef>
                <a:spcPts val="0"/>
              </a:spcBef>
              <a:spcAft>
                <a:spcPts val="0"/>
              </a:spcAft>
              <a:buNone/>
            </a:pPr>
            <a:endParaRPr dirty="0"/>
          </a:p>
        </p:txBody>
      </p:sp>
      <p:sp>
        <p:nvSpPr>
          <p:cNvPr id="159" name="Google Shape;159;p7:notes">
            <a:extLst>
              <a:ext uri="{FF2B5EF4-FFF2-40B4-BE49-F238E27FC236}">
                <a16:creationId xmlns:a16="http://schemas.microsoft.com/office/drawing/2014/main" id="{A3F72E61-6A9E-6226-2300-F7377F0E7F8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2098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a:extLst>
            <a:ext uri="{FF2B5EF4-FFF2-40B4-BE49-F238E27FC236}">
              <a16:creationId xmlns:a16="http://schemas.microsoft.com/office/drawing/2014/main" id="{4FC3F644-D0FE-1CD9-96E5-3E8DF4B3327B}"/>
            </a:ext>
          </a:extLst>
        </p:cNvPr>
        <p:cNvGrpSpPr/>
        <p:nvPr/>
      </p:nvGrpSpPr>
      <p:grpSpPr>
        <a:xfrm>
          <a:off x="0" y="0"/>
          <a:ext cx="0" cy="0"/>
          <a:chOff x="0" y="0"/>
          <a:chExt cx="0" cy="0"/>
        </a:xfrm>
      </p:grpSpPr>
      <p:sp>
        <p:nvSpPr>
          <p:cNvPr id="158" name="Google Shape;158;p7:notes">
            <a:extLst>
              <a:ext uri="{FF2B5EF4-FFF2-40B4-BE49-F238E27FC236}">
                <a16:creationId xmlns:a16="http://schemas.microsoft.com/office/drawing/2014/main" id="{D8E8EE9F-C5E6-6D1A-C345-41B792649F46}"/>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b="0" i="0" dirty="0">
                <a:solidFill>
                  <a:srgbClr val="282828"/>
                </a:solidFill>
                <a:effectLst/>
                <a:latin typeface="MuseoSans"/>
              </a:rPr>
              <a:t>La psoriasis se reconoce cada vez más como un trastorno inflamatorio sistémico que afecta no solo a la piel y las articulaciones. Especial atención merece la asociación con trastornos metabólicos, como diabetes, dislipemia y síndrome metabólico, y ECV. La genética común y las vías </a:t>
            </a:r>
            <a:r>
              <a:rPr lang="es-ES" b="0" i="0" dirty="0" err="1">
                <a:solidFill>
                  <a:srgbClr val="282828"/>
                </a:solidFill>
                <a:effectLst/>
                <a:latin typeface="MuseoSans"/>
              </a:rPr>
              <a:t>inmunoinflamatorias</a:t>
            </a:r>
            <a:r>
              <a:rPr lang="es-ES" b="0" i="0" dirty="0">
                <a:solidFill>
                  <a:srgbClr val="282828"/>
                </a:solidFill>
                <a:effectLst/>
                <a:latin typeface="MuseoSans"/>
              </a:rPr>
              <a:t> compartidas pueden explicar parcialmente esta asociación. </a:t>
            </a:r>
          </a:p>
          <a:p>
            <a:pPr marL="0" lvl="0" indent="0" algn="l" rtl="0">
              <a:spcBef>
                <a:spcPts val="0"/>
              </a:spcBef>
              <a:spcAft>
                <a:spcPts val="0"/>
              </a:spcAft>
              <a:buNone/>
            </a:pPr>
            <a:endParaRPr lang="es-ES" b="0" i="0" dirty="0">
              <a:solidFill>
                <a:srgbClr val="282828"/>
              </a:solidFill>
              <a:effectLst/>
              <a:latin typeface="MuseoSans"/>
            </a:endParaRPr>
          </a:p>
          <a:p>
            <a:pPr marL="0" lvl="0" indent="0" algn="l" rtl="0">
              <a:spcBef>
                <a:spcPts val="0"/>
              </a:spcBef>
              <a:spcAft>
                <a:spcPts val="0"/>
              </a:spcAft>
              <a:buNone/>
            </a:pPr>
            <a:r>
              <a:rPr lang="es-ES" b="0" i="0" dirty="0">
                <a:solidFill>
                  <a:srgbClr val="282828"/>
                </a:solidFill>
                <a:effectLst/>
                <a:latin typeface="MuseoSans"/>
              </a:rPr>
              <a:t>Las lesiones cutáneas producen una amplia gama de productos inflamatorios que se liberan en la circulación sistémica y alimentan la inflamación sistémica. Otros sitios no cutáneos, como el tejido adiposo, pueden contribuir al estado inflamatorio. Las terapias sistémicas dirigidas a la psoriasis pueden prevenir e incluso revertir las comorbilidades </a:t>
            </a:r>
            <a:r>
              <a:rPr lang="es-ES" b="0" i="0" dirty="0" err="1">
                <a:solidFill>
                  <a:srgbClr val="282828"/>
                </a:solidFill>
                <a:effectLst/>
                <a:latin typeface="MuseoSans"/>
              </a:rPr>
              <a:t>cardiometabólicas</a:t>
            </a:r>
            <a:r>
              <a:rPr lang="es-ES" b="0" i="0" dirty="0">
                <a:solidFill>
                  <a:srgbClr val="282828"/>
                </a:solidFill>
                <a:effectLst/>
                <a:latin typeface="MuseoSans"/>
              </a:rPr>
              <a:t> como resultado de la supresión de la inflamación sistémica. Es importante que los médicos reconozcan la carga de comorbilidad de la psoriasis para garantizar una atención médica integral para los pacientes.</a:t>
            </a:r>
          </a:p>
          <a:p>
            <a:pPr marL="0" lvl="0" indent="0" algn="l" rtl="0">
              <a:spcBef>
                <a:spcPts val="0"/>
              </a:spcBef>
              <a:spcAft>
                <a:spcPts val="0"/>
              </a:spcAft>
              <a:buNone/>
            </a:pPr>
            <a:r>
              <a:rPr lang="es-ES" b="0" i="0" dirty="0">
                <a:solidFill>
                  <a:srgbClr val="212121"/>
                </a:solidFill>
                <a:effectLst/>
                <a:latin typeface="BlinkMacSystemFont"/>
              </a:rPr>
              <a:t>Referencia: Gisondi P, </a:t>
            </a:r>
            <a:r>
              <a:rPr lang="es-ES" b="0" i="0" dirty="0" err="1">
                <a:solidFill>
                  <a:srgbClr val="212121"/>
                </a:solidFill>
                <a:effectLst/>
                <a:latin typeface="BlinkMacSystemFont"/>
              </a:rPr>
              <a:t>Bellinato</a:t>
            </a:r>
            <a:r>
              <a:rPr lang="es-ES" b="0" i="0" dirty="0">
                <a:solidFill>
                  <a:srgbClr val="212121"/>
                </a:solidFill>
                <a:effectLst/>
                <a:latin typeface="BlinkMacSystemFont"/>
              </a:rPr>
              <a:t> F, </a:t>
            </a:r>
            <a:r>
              <a:rPr lang="es-ES" b="0" i="0" dirty="0" err="1">
                <a:solidFill>
                  <a:srgbClr val="212121"/>
                </a:solidFill>
                <a:effectLst/>
                <a:latin typeface="BlinkMacSystemFont"/>
              </a:rPr>
              <a:t>Girolomoni</a:t>
            </a:r>
            <a:r>
              <a:rPr lang="es-ES" b="0" i="0" dirty="0">
                <a:solidFill>
                  <a:srgbClr val="212121"/>
                </a:solidFill>
                <a:effectLst/>
                <a:latin typeface="BlinkMacSystemFont"/>
              </a:rPr>
              <a:t> G, </a:t>
            </a:r>
            <a:r>
              <a:rPr lang="es-ES" b="0" i="0" dirty="0" err="1">
                <a:solidFill>
                  <a:srgbClr val="212121"/>
                </a:solidFill>
                <a:effectLst/>
                <a:latin typeface="BlinkMacSystemFont"/>
              </a:rPr>
              <a:t>Albanesi</a:t>
            </a:r>
            <a:r>
              <a:rPr lang="es-ES" b="0" i="0" dirty="0">
                <a:solidFill>
                  <a:srgbClr val="212121"/>
                </a:solidFill>
                <a:effectLst/>
                <a:latin typeface="BlinkMacSystemFont"/>
              </a:rPr>
              <a:t> C. </a:t>
            </a:r>
            <a:r>
              <a:rPr lang="es-ES" b="0" i="0" dirty="0" err="1">
                <a:solidFill>
                  <a:srgbClr val="212121"/>
                </a:solidFill>
                <a:effectLst/>
                <a:latin typeface="BlinkMacSystemFont"/>
              </a:rPr>
              <a:t>Pathogenesis</a:t>
            </a:r>
            <a:r>
              <a:rPr lang="es-ES" b="0" i="0" dirty="0">
                <a:solidFill>
                  <a:srgbClr val="212121"/>
                </a:solidFill>
                <a:effectLst/>
                <a:latin typeface="BlinkMacSystemFont"/>
              </a:rPr>
              <a:t> </a:t>
            </a:r>
            <a:r>
              <a:rPr lang="es-ES" b="0" i="0" dirty="0" err="1">
                <a:solidFill>
                  <a:srgbClr val="212121"/>
                </a:solidFill>
                <a:effectLst/>
                <a:latin typeface="BlinkMacSystemFont"/>
              </a:rPr>
              <a:t>of</a:t>
            </a:r>
            <a:r>
              <a:rPr lang="es-ES" b="0" i="0" dirty="0">
                <a:solidFill>
                  <a:srgbClr val="212121"/>
                </a:solidFill>
                <a:effectLst/>
                <a:latin typeface="BlinkMacSystemFont"/>
              </a:rPr>
              <a:t> </a:t>
            </a:r>
            <a:r>
              <a:rPr lang="es-ES" b="0" i="0" dirty="0" err="1">
                <a:solidFill>
                  <a:srgbClr val="212121"/>
                </a:solidFill>
                <a:effectLst/>
                <a:latin typeface="BlinkMacSystemFont"/>
              </a:rPr>
              <a:t>Chronic</a:t>
            </a:r>
            <a:r>
              <a:rPr lang="es-ES" b="0" i="0" dirty="0">
                <a:solidFill>
                  <a:srgbClr val="212121"/>
                </a:solidFill>
                <a:effectLst/>
                <a:latin typeface="BlinkMacSystemFont"/>
              </a:rPr>
              <a:t> Plaque Psoriasis and </a:t>
            </a:r>
            <a:r>
              <a:rPr lang="es-ES" b="0" i="0" dirty="0" err="1">
                <a:solidFill>
                  <a:srgbClr val="212121"/>
                </a:solidFill>
                <a:effectLst/>
                <a:latin typeface="BlinkMacSystemFont"/>
              </a:rPr>
              <a:t>Its</a:t>
            </a:r>
            <a:r>
              <a:rPr lang="es-ES" b="0" i="0" dirty="0">
                <a:solidFill>
                  <a:srgbClr val="212121"/>
                </a:solidFill>
                <a:effectLst/>
                <a:latin typeface="BlinkMacSystemFont"/>
              </a:rPr>
              <a:t> </a:t>
            </a:r>
            <a:r>
              <a:rPr lang="es-ES" b="0" i="0" dirty="0" err="1">
                <a:solidFill>
                  <a:srgbClr val="212121"/>
                </a:solidFill>
                <a:effectLst/>
                <a:latin typeface="BlinkMacSystemFont"/>
              </a:rPr>
              <a:t>Intersection</a:t>
            </a:r>
            <a:r>
              <a:rPr lang="es-ES" b="0" i="0" dirty="0">
                <a:solidFill>
                  <a:srgbClr val="212121"/>
                </a:solidFill>
                <a:effectLst/>
                <a:latin typeface="BlinkMacSystemFont"/>
              </a:rPr>
              <a:t> </a:t>
            </a:r>
            <a:r>
              <a:rPr lang="es-ES" b="0" i="0" dirty="0" err="1">
                <a:solidFill>
                  <a:srgbClr val="212121"/>
                </a:solidFill>
                <a:effectLst/>
                <a:latin typeface="BlinkMacSystemFont"/>
              </a:rPr>
              <a:t>With</a:t>
            </a:r>
            <a:r>
              <a:rPr lang="es-ES" b="0" i="0" dirty="0">
                <a:solidFill>
                  <a:srgbClr val="212121"/>
                </a:solidFill>
                <a:effectLst/>
                <a:latin typeface="BlinkMacSystemFont"/>
              </a:rPr>
              <a:t> Cardio-</a:t>
            </a:r>
            <a:r>
              <a:rPr lang="es-ES" b="0" i="0" dirty="0" err="1">
                <a:solidFill>
                  <a:srgbClr val="212121"/>
                </a:solidFill>
                <a:effectLst/>
                <a:latin typeface="BlinkMacSystemFont"/>
              </a:rPr>
              <a:t>Metabolic</a:t>
            </a:r>
            <a:r>
              <a:rPr lang="es-ES" b="0" i="0" dirty="0">
                <a:solidFill>
                  <a:srgbClr val="212121"/>
                </a:solidFill>
                <a:effectLst/>
                <a:latin typeface="BlinkMacSystemFont"/>
              </a:rPr>
              <a:t> </a:t>
            </a:r>
            <a:r>
              <a:rPr lang="es-ES" b="0" i="0" dirty="0" err="1">
                <a:solidFill>
                  <a:srgbClr val="212121"/>
                </a:solidFill>
                <a:effectLst/>
                <a:latin typeface="BlinkMacSystemFont"/>
              </a:rPr>
              <a:t>Comorbidities</a:t>
            </a:r>
            <a:r>
              <a:rPr lang="es-ES" b="0" i="0" dirty="0">
                <a:solidFill>
                  <a:srgbClr val="212121"/>
                </a:solidFill>
                <a:effectLst/>
                <a:latin typeface="BlinkMacSystemFont"/>
              </a:rPr>
              <a:t>. Front </a:t>
            </a:r>
            <a:r>
              <a:rPr lang="es-ES" b="0" i="0" dirty="0" err="1">
                <a:solidFill>
                  <a:srgbClr val="212121"/>
                </a:solidFill>
                <a:effectLst/>
                <a:latin typeface="BlinkMacSystemFont"/>
              </a:rPr>
              <a:t>Pharmacol</a:t>
            </a:r>
            <a:r>
              <a:rPr lang="es-ES" b="0" i="0" dirty="0">
                <a:solidFill>
                  <a:srgbClr val="212121"/>
                </a:solidFill>
                <a:effectLst/>
                <a:latin typeface="BlinkMacSystemFont"/>
              </a:rPr>
              <a:t>. 2020 Feb 25;11:117 https://www.frontiersin.org/articles/10.3389/fphar.2020.00117/full</a:t>
            </a:r>
          </a:p>
          <a:p>
            <a:pPr marL="0" lvl="0" indent="0" algn="l" rtl="0">
              <a:spcBef>
                <a:spcPts val="0"/>
              </a:spcBef>
              <a:spcAft>
                <a:spcPts val="0"/>
              </a:spcAft>
              <a:buNone/>
            </a:pPr>
            <a:endParaRPr dirty="0"/>
          </a:p>
        </p:txBody>
      </p:sp>
      <p:sp>
        <p:nvSpPr>
          <p:cNvPr id="159" name="Google Shape;159;p7:notes">
            <a:extLst>
              <a:ext uri="{FF2B5EF4-FFF2-40B4-BE49-F238E27FC236}">
                <a16:creationId xmlns:a16="http://schemas.microsoft.com/office/drawing/2014/main" id="{A3F72E61-6A9E-6226-2300-F7377F0E7F8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4231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251EE044-6537-DC65-1AF8-37DCBD79B2BC}"/>
            </a:ext>
          </a:extLst>
        </p:cNvPr>
        <p:cNvGrpSpPr/>
        <p:nvPr/>
      </p:nvGrpSpPr>
      <p:grpSpPr>
        <a:xfrm>
          <a:off x="0" y="0"/>
          <a:ext cx="0" cy="0"/>
          <a:chOff x="0" y="0"/>
          <a:chExt cx="0" cy="0"/>
        </a:xfrm>
      </p:grpSpPr>
      <p:sp>
        <p:nvSpPr>
          <p:cNvPr id="130" name="Google Shape;130;p5:notes">
            <a:extLst>
              <a:ext uri="{FF2B5EF4-FFF2-40B4-BE49-F238E27FC236}">
                <a16:creationId xmlns:a16="http://schemas.microsoft.com/office/drawing/2014/main" id="{250BC64F-9560-D1C0-4234-FFBBD5480EF3}"/>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dirty="0"/>
              <a:t>La obesidad y la psoriasis se relacionan no solo por las etiopatogénica de las vías inflamatorias, sino que también se relacionan desde el punto de vista psicológico y se debe explorar también esta relación para tratar la esfera psicológica si es necesario.</a:t>
            </a:r>
          </a:p>
          <a:p>
            <a:pPr marL="0" lvl="0" indent="0" algn="l" rtl="0">
              <a:spcBef>
                <a:spcPts val="0"/>
              </a:spcBef>
              <a:spcAft>
                <a:spcPts val="0"/>
              </a:spcAft>
              <a:buNone/>
            </a:pPr>
            <a:endParaRPr lang="es-E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dirty="0"/>
              <a:t>Bibliografía: </a:t>
            </a:r>
          </a:p>
          <a:p>
            <a:pPr marL="0" lvl="0" indent="0" algn="l" rtl="0">
              <a:spcBef>
                <a:spcPts val="0"/>
              </a:spcBef>
              <a:spcAft>
                <a:spcPts val="0"/>
              </a:spcAft>
              <a:buNone/>
            </a:pPr>
            <a:r>
              <a:rPr lang="es-ES" sz="1100" dirty="0" err="1">
                <a:solidFill>
                  <a:srgbClr val="212121"/>
                </a:solidFill>
                <a:latin typeface="Calibri"/>
                <a:ea typeface="Calibri"/>
                <a:cs typeface="Calibri"/>
                <a:sym typeface="Calibri"/>
              </a:rPr>
              <a:t>Garbicz</a:t>
            </a:r>
            <a:r>
              <a:rPr lang="es-ES" sz="1100" dirty="0">
                <a:solidFill>
                  <a:srgbClr val="212121"/>
                </a:solidFill>
                <a:latin typeface="Calibri"/>
                <a:ea typeface="Calibri"/>
                <a:cs typeface="Calibri"/>
                <a:sym typeface="Calibri"/>
              </a:rPr>
              <a:t> J, </a:t>
            </a:r>
            <a:r>
              <a:rPr lang="es-ES" sz="1100" dirty="0" err="1">
                <a:solidFill>
                  <a:srgbClr val="212121"/>
                </a:solidFill>
                <a:latin typeface="Calibri"/>
                <a:ea typeface="Calibri"/>
                <a:cs typeface="Calibri"/>
                <a:sym typeface="Calibri"/>
              </a:rPr>
              <a:t>Całyniuk</a:t>
            </a:r>
            <a:r>
              <a:rPr lang="es-ES" sz="1100" dirty="0">
                <a:solidFill>
                  <a:srgbClr val="212121"/>
                </a:solidFill>
                <a:latin typeface="Calibri"/>
                <a:ea typeface="Calibri"/>
                <a:cs typeface="Calibri"/>
                <a:sym typeface="Calibri"/>
              </a:rPr>
              <a:t> B, </a:t>
            </a:r>
            <a:r>
              <a:rPr lang="es-ES" sz="1100" dirty="0" err="1">
                <a:solidFill>
                  <a:srgbClr val="212121"/>
                </a:solidFill>
                <a:latin typeface="Calibri"/>
                <a:ea typeface="Calibri"/>
                <a:cs typeface="Calibri"/>
                <a:sym typeface="Calibri"/>
              </a:rPr>
              <a:t>Górski</a:t>
            </a:r>
            <a:r>
              <a:rPr lang="es-ES" sz="1100" dirty="0">
                <a:solidFill>
                  <a:srgbClr val="212121"/>
                </a:solidFill>
                <a:latin typeface="Calibri"/>
                <a:ea typeface="Calibri"/>
                <a:cs typeface="Calibri"/>
                <a:sym typeface="Calibri"/>
              </a:rPr>
              <a:t> M, </a:t>
            </a:r>
            <a:r>
              <a:rPr lang="es-ES" sz="1100" dirty="0" err="1">
                <a:solidFill>
                  <a:srgbClr val="212121"/>
                </a:solidFill>
                <a:latin typeface="Calibri"/>
                <a:ea typeface="Calibri"/>
                <a:cs typeface="Calibri"/>
                <a:sym typeface="Calibri"/>
              </a:rPr>
              <a:t>Buczkowska</a:t>
            </a:r>
            <a:r>
              <a:rPr lang="es-ES" sz="1100" dirty="0">
                <a:solidFill>
                  <a:srgbClr val="212121"/>
                </a:solidFill>
                <a:latin typeface="Calibri"/>
                <a:ea typeface="Calibri"/>
                <a:cs typeface="Calibri"/>
                <a:sym typeface="Calibri"/>
              </a:rPr>
              <a:t> M, </a:t>
            </a:r>
            <a:r>
              <a:rPr lang="es-ES" sz="1100" dirty="0" err="1">
                <a:solidFill>
                  <a:srgbClr val="212121"/>
                </a:solidFill>
                <a:latin typeface="Calibri"/>
                <a:ea typeface="Calibri"/>
                <a:cs typeface="Calibri"/>
                <a:sym typeface="Calibri"/>
              </a:rPr>
              <a:t>Piecuch</a:t>
            </a:r>
            <a:r>
              <a:rPr lang="es-ES" sz="1100" dirty="0">
                <a:solidFill>
                  <a:srgbClr val="212121"/>
                </a:solidFill>
                <a:latin typeface="Calibri"/>
                <a:ea typeface="Calibri"/>
                <a:cs typeface="Calibri"/>
                <a:sym typeface="Calibri"/>
              </a:rPr>
              <a:t> M, </a:t>
            </a:r>
            <a:r>
              <a:rPr lang="es-ES" sz="1100" dirty="0" err="1">
                <a:solidFill>
                  <a:srgbClr val="212121"/>
                </a:solidFill>
                <a:latin typeface="Calibri"/>
                <a:ea typeface="Calibri"/>
                <a:cs typeface="Calibri"/>
                <a:sym typeface="Calibri"/>
              </a:rPr>
              <a:t>Kulik</a:t>
            </a:r>
            <a:r>
              <a:rPr lang="es-ES" sz="1100" dirty="0">
                <a:solidFill>
                  <a:srgbClr val="212121"/>
                </a:solidFill>
                <a:latin typeface="Calibri"/>
                <a:ea typeface="Calibri"/>
                <a:cs typeface="Calibri"/>
                <a:sym typeface="Calibri"/>
              </a:rPr>
              <a:t> A et al. </a:t>
            </a:r>
            <a:r>
              <a:rPr lang="es-ES" sz="1100" dirty="0" err="1">
                <a:solidFill>
                  <a:srgbClr val="212121"/>
                </a:solidFill>
                <a:latin typeface="Calibri"/>
                <a:ea typeface="Calibri"/>
                <a:cs typeface="Calibri"/>
                <a:sym typeface="Calibri"/>
              </a:rPr>
              <a:t>Nutritional</a:t>
            </a:r>
            <a:r>
              <a:rPr lang="es-ES" sz="1100" dirty="0">
                <a:solidFill>
                  <a:srgbClr val="212121"/>
                </a:solidFill>
                <a:latin typeface="Calibri"/>
                <a:ea typeface="Calibri"/>
                <a:cs typeface="Calibri"/>
                <a:sym typeface="Calibri"/>
              </a:rPr>
              <a:t> </a:t>
            </a:r>
            <a:r>
              <a:rPr lang="es-ES" sz="1100" dirty="0" err="1">
                <a:solidFill>
                  <a:srgbClr val="212121"/>
                </a:solidFill>
                <a:latin typeface="Calibri"/>
                <a:ea typeface="Calibri"/>
                <a:cs typeface="Calibri"/>
                <a:sym typeface="Calibri"/>
              </a:rPr>
              <a:t>Therapy</a:t>
            </a:r>
            <a:r>
              <a:rPr lang="es-ES" sz="1100" dirty="0">
                <a:solidFill>
                  <a:srgbClr val="212121"/>
                </a:solidFill>
                <a:latin typeface="Calibri"/>
                <a:ea typeface="Calibri"/>
                <a:cs typeface="Calibri"/>
                <a:sym typeface="Calibri"/>
              </a:rPr>
              <a:t> in </a:t>
            </a:r>
            <a:r>
              <a:rPr lang="es-ES" sz="1100" dirty="0" err="1">
                <a:solidFill>
                  <a:srgbClr val="212121"/>
                </a:solidFill>
                <a:latin typeface="Calibri"/>
                <a:ea typeface="Calibri"/>
                <a:cs typeface="Calibri"/>
                <a:sym typeface="Calibri"/>
              </a:rPr>
              <a:t>Persons</a:t>
            </a:r>
            <a:r>
              <a:rPr lang="es-ES" sz="1100" dirty="0">
                <a:solidFill>
                  <a:srgbClr val="212121"/>
                </a:solidFill>
                <a:latin typeface="Calibri"/>
                <a:ea typeface="Calibri"/>
                <a:cs typeface="Calibri"/>
                <a:sym typeface="Calibri"/>
              </a:rPr>
              <a:t> </a:t>
            </a:r>
            <a:r>
              <a:rPr lang="es-ES" sz="1100" dirty="0" err="1">
                <a:solidFill>
                  <a:srgbClr val="212121"/>
                </a:solidFill>
                <a:latin typeface="Calibri"/>
                <a:ea typeface="Calibri"/>
                <a:cs typeface="Calibri"/>
                <a:sym typeface="Calibri"/>
              </a:rPr>
              <a:t>Suffering</a:t>
            </a:r>
            <a:r>
              <a:rPr lang="es-ES" sz="1100" dirty="0">
                <a:solidFill>
                  <a:srgbClr val="212121"/>
                </a:solidFill>
                <a:latin typeface="Calibri"/>
                <a:ea typeface="Calibri"/>
                <a:cs typeface="Calibri"/>
                <a:sym typeface="Calibri"/>
              </a:rPr>
              <a:t> </a:t>
            </a:r>
            <a:r>
              <a:rPr lang="es-ES" sz="1100" dirty="0" err="1">
                <a:solidFill>
                  <a:srgbClr val="212121"/>
                </a:solidFill>
                <a:latin typeface="Calibri"/>
                <a:ea typeface="Calibri"/>
                <a:cs typeface="Calibri"/>
                <a:sym typeface="Calibri"/>
              </a:rPr>
              <a:t>from</a:t>
            </a:r>
            <a:r>
              <a:rPr lang="es-ES" sz="1100" dirty="0">
                <a:solidFill>
                  <a:srgbClr val="212121"/>
                </a:solidFill>
                <a:latin typeface="Calibri"/>
                <a:ea typeface="Calibri"/>
                <a:cs typeface="Calibri"/>
                <a:sym typeface="Calibri"/>
              </a:rPr>
              <a:t> Psoriasis. </a:t>
            </a:r>
            <a:r>
              <a:rPr lang="es-ES" sz="1100" dirty="0" err="1">
                <a:solidFill>
                  <a:srgbClr val="212121"/>
                </a:solidFill>
                <a:latin typeface="Calibri"/>
                <a:ea typeface="Calibri"/>
                <a:cs typeface="Calibri"/>
                <a:sym typeface="Calibri"/>
              </a:rPr>
              <a:t>Nutrients</a:t>
            </a:r>
            <a:r>
              <a:rPr lang="es-ES" sz="1100" dirty="0">
                <a:solidFill>
                  <a:srgbClr val="212121"/>
                </a:solidFill>
                <a:latin typeface="Calibri"/>
                <a:ea typeface="Calibri"/>
                <a:cs typeface="Calibri"/>
                <a:sym typeface="Calibri"/>
              </a:rPr>
              <a:t>. 2021:28;14(1):119.</a:t>
            </a:r>
          </a:p>
        </p:txBody>
      </p:sp>
      <p:sp>
        <p:nvSpPr>
          <p:cNvPr id="131" name="Google Shape;131;p5:notes">
            <a:extLst>
              <a:ext uri="{FF2B5EF4-FFF2-40B4-BE49-F238E27FC236}">
                <a16:creationId xmlns:a16="http://schemas.microsoft.com/office/drawing/2014/main" id="{A9FC80D1-5F58-EAFB-EE2C-1E0F35A7F3F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6125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a:extLst>
            <a:ext uri="{FF2B5EF4-FFF2-40B4-BE49-F238E27FC236}">
              <a16:creationId xmlns:a16="http://schemas.microsoft.com/office/drawing/2014/main" id="{4FC3F644-D0FE-1CD9-96E5-3E8DF4B3327B}"/>
            </a:ext>
          </a:extLst>
        </p:cNvPr>
        <p:cNvGrpSpPr/>
        <p:nvPr/>
      </p:nvGrpSpPr>
      <p:grpSpPr>
        <a:xfrm>
          <a:off x="0" y="0"/>
          <a:ext cx="0" cy="0"/>
          <a:chOff x="0" y="0"/>
          <a:chExt cx="0" cy="0"/>
        </a:xfrm>
      </p:grpSpPr>
      <p:sp>
        <p:nvSpPr>
          <p:cNvPr id="158" name="Google Shape;158;p7:notes">
            <a:extLst>
              <a:ext uri="{FF2B5EF4-FFF2-40B4-BE49-F238E27FC236}">
                <a16:creationId xmlns:a16="http://schemas.microsoft.com/office/drawing/2014/main" id="{D8E8EE9F-C5E6-6D1A-C345-41B792649F46}"/>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b="0" i="0" dirty="0">
                <a:solidFill>
                  <a:srgbClr val="282828"/>
                </a:solidFill>
                <a:effectLst/>
                <a:latin typeface="MuseoSans"/>
              </a:rPr>
              <a:t>La psoriasis se reconoce cada vez más como un trastorno inflamatorio sistémico que afecta no solo a la piel y las articulaciones. Especial atención merece la asociación con trastornos metabólicos, como diabetes, dislipemia y síndrome metabólico, y ECV. La genética común y las vías </a:t>
            </a:r>
            <a:r>
              <a:rPr lang="es-ES" b="0" i="0" dirty="0" err="1">
                <a:solidFill>
                  <a:srgbClr val="282828"/>
                </a:solidFill>
                <a:effectLst/>
                <a:latin typeface="MuseoSans"/>
              </a:rPr>
              <a:t>inmunoinflamatorias</a:t>
            </a:r>
            <a:r>
              <a:rPr lang="es-ES" b="0" i="0" dirty="0">
                <a:solidFill>
                  <a:srgbClr val="282828"/>
                </a:solidFill>
                <a:effectLst/>
                <a:latin typeface="MuseoSans"/>
              </a:rPr>
              <a:t> compartidas pueden explicar parcialmente esta asociación. </a:t>
            </a:r>
          </a:p>
          <a:p>
            <a:pPr marL="0" lvl="0" indent="0" algn="l" rtl="0">
              <a:spcBef>
                <a:spcPts val="0"/>
              </a:spcBef>
              <a:spcAft>
                <a:spcPts val="0"/>
              </a:spcAft>
              <a:buNone/>
            </a:pPr>
            <a:endParaRPr lang="es-ES" b="0" i="0" dirty="0">
              <a:solidFill>
                <a:srgbClr val="282828"/>
              </a:solidFill>
              <a:effectLst/>
              <a:latin typeface="MuseoSans"/>
            </a:endParaRPr>
          </a:p>
          <a:p>
            <a:pPr marL="0" lvl="0" indent="0" algn="l" rtl="0">
              <a:spcBef>
                <a:spcPts val="0"/>
              </a:spcBef>
              <a:spcAft>
                <a:spcPts val="0"/>
              </a:spcAft>
              <a:buNone/>
            </a:pPr>
            <a:r>
              <a:rPr lang="es-ES" b="0" i="0" dirty="0">
                <a:solidFill>
                  <a:srgbClr val="282828"/>
                </a:solidFill>
                <a:effectLst/>
                <a:latin typeface="MuseoSans"/>
              </a:rPr>
              <a:t>Las lesiones cutáneas producen una amplia gama de productos inflamatorios que se liberan en la circulación sistémica y alimentan la inflamación sistémica. Otros sitios no cutáneos, como el tejido adiposo, pueden contribuir al estado inflamatorio. Las terapias sistémicas dirigidas a la psoriasis pueden prevenir e incluso revertir las comorbilidades </a:t>
            </a:r>
            <a:r>
              <a:rPr lang="es-ES" b="0" i="0" dirty="0" err="1">
                <a:solidFill>
                  <a:srgbClr val="282828"/>
                </a:solidFill>
                <a:effectLst/>
                <a:latin typeface="MuseoSans"/>
              </a:rPr>
              <a:t>cardiometabólicas</a:t>
            </a:r>
            <a:r>
              <a:rPr lang="es-ES" b="0" i="0" dirty="0">
                <a:solidFill>
                  <a:srgbClr val="282828"/>
                </a:solidFill>
                <a:effectLst/>
                <a:latin typeface="MuseoSans"/>
              </a:rPr>
              <a:t> como resultado de la supresión de la inflamación sistémica. Es importante que los médicos reconozcan la carga de comorbilidad de la psoriasis para garantizar una atención médica integral para los pacientes.</a:t>
            </a:r>
          </a:p>
          <a:p>
            <a:pPr marL="0" lvl="0" indent="0" algn="l" rtl="0">
              <a:spcBef>
                <a:spcPts val="0"/>
              </a:spcBef>
              <a:spcAft>
                <a:spcPts val="0"/>
              </a:spcAft>
              <a:buNone/>
            </a:pPr>
            <a:r>
              <a:rPr lang="es-ES" b="0" i="0" dirty="0">
                <a:solidFill>
                  <a:srgbClr val="212121"/>
                </a:solidFill>
                <a:effectLst/>
                <a:latin typeface="BlinkMacSystemFont"/>
              </a:rPr>
              <a:t>Referencia: Gisondi P, </a:t>
            </a:r>
            <a:r>
              <a:rPr lang="es-ES" b="0" i="0" dirty="0" err="1">
                <a:solidFill>
                  <a:srgbClr val="212121"/>
                </a:solidFill>
                <a:effectLst/>
                <a:latin typeface="BlinkMacSystemFont"/>
              </a:rPr>
              <a:t>Bellinato</a:t>
            </a:r>
            <a:r>
              <a:rPr lang="es-ES" b="0" i="0" dirty="0">
                <a:solidFill>
                  <a:srgbClr val="212121"/>
                </a:solidFill>
                <a:effectLst/>
                <a:latin typeface="BlinkMacSystemFont"/>
              </a:rPr>
              <a:t> F, </a:t>
            </a:r>
            <a:r>
              <a:rPr lang="es-ES" b="0" i="0" dirty="0" err="1">
                <a:solidFill>
                  <a:srgbClr val="212121"/>
                </a:solidFill>
                <a:effectLst/>
                <a:latin typeface="BlinkMacSystemFont"/>
              </a:rPr>
              <a:t>Girolomoni</a:t>
            </a:r>
            <a:r>
              <a:rPr lang="es-ES" b="0" i="0" dirty="0">
                <a:solidFill>
                  <a:srgbClr val="212121"/>
                </a:solidFill>
                <a:effectLst/>
                <a:latin typeface="BlinkMacSystemFont"/>
              </a:rPr>
              <a:t> G, </a:t>
            </a:r>
            <a:r>
              <a:rPr lang="es-ES" b="0" i="0" dirty="0" err="1">
                <a:solidFill>
                  <a:srgbClr val="212121"/>
                </a:solidFill>
                <a:effectLst/>
                <a:latin typeface="BlinkMacSystemFont"/>
              </a:rPr>
              <a:t>Albanesi</a:t>
            </a:r>
            <a:r>
              <a:rPr lang="es-ES" b="0" i="0" dirty="0">
                <a:solidFill>
                  <a:srgbClr val="212121"/>
                </a:solidFill>
                <a:effectLst/>
                <a:latin typeface="BlinkMacSystemFont"/>
              </a:rPr>
              <a:t> C. </a:t>
            </a:r>
            <a:r>
              <a:rPr lang="es-ES" b="0" i="0" dirty="0" err="1">
                <a:solidFill>
                  <a:srgbClr val="212121"/>
                </a:solidFill>
                <a:effectLst/>
                <a:latin typeface="BlinkMacSystemFont"/>
              </a:rPr>
              <a:t>Pathogenesis</a:t>
            </a:r>
            <a:r>
              <a:rPr lang="es-ES" b="0" i="0" dirty="0">
                <a:solidFill>
                  <a:srgbClr val="212121"/>
                </a:solidFill>
                <a:effectLst/>
                <a:latin typeface="BlinkMacSystemFont"/>
              </a:rPr>
              <a:t> </a:t>
            </a:r>
            <a:r>
              <a:rPr lang="es-ES" b="0" i="0" dirty="0" err="1">
                <a:solidFill>
                  <a:srgbClr val="212121"/>
                </a:solidFill>
                <a:effectLst/>
                <a:latin typeface="BlinkMacSystemFont"/>
              </a:rPr>
              <a:t>of</a:t>
            </a:r>
            <a:r>
              <a:rPr lang="es-ES" b="0" i="0" dirty="0">
                <a:solidFill>
                  <a:srgbClr val="212121"/>
                </a:solidFill>
                <a:effectLst/>
                <a:latin typeface="BlinkMacSystemFont"/>
              </a:rPr>
              <a:t> </a:t>
            </a:r>
            <a:r>
              <a:rPr lang="es-ES" b="0" i="0" dirty="0" err="1">
                <a:solidFill>
                  <a:srgbClr val="212121"/>
                </a:solidFill>
                <a:effectLst/>
                <a:latin typeface="BlinkMacSystemFont"/>
              </a:rPr>
              <a:t>Chronic</a:t>
            </a:r>
            <a:r>
              <a:rPr lang="es-ES" b="0" i="0" dirty="0">
                <a:solidFill>
                  <a:srgbClr val="212121"/>
                </a:solidFill>
                <a:effectLst/>
                <a:latin typeface="BlinkMacSystemFont"/>
              </a:rPr>
              <a:t> Plaque Psoriasis and </a:t>
            </a:r>
            <a:r>
              <a:rPr lang="es-ES" b="0" i="0" dirty="0" err="1">
                <a:solidFill>
                  <a:srgbClr val="212121"/>
                </a:solidFill>
                <a:effectLst/>
                <a:latin typeface="BlinkMacSystemFont"/>
              </a:rPr>
              <a:t>Its</a:t>
            </a:r>
            <a:r>
              <a:rPr lang="es-ES" b="0" i="0" dirty="0">
                <a:solidFill>
                  <a:srgbClr val="212121"/>
                </a:solidFill>
                <a:effectLst/>
                <a:latin typeface="BlinkMacSystemFont"/>
              </a:rPr>
              <a:t> </a:t>
            </a:r>
            <a:r>
              <a:rPr lang="es-ES" b="0" i="0" dirty="0" err="1">
                <a:solidFill>
                  <a:srgbClr val="212121"/>
                </a:solidFill>
                <a:effectLst/>
                <a:latin typeface="BlinkMacSystemFont"/>
              </a:rPr>
              <a:t>Intersection</a:t>
            </a:r>
            <a:r>
              <a:rPr lang="es-ES" b="0" i="0" dirty="0">
                <a:solidFill>
                  <a:srgbClr val="212121"/>
                </a:solidFill>
                <a:effectLst/>
                <a:latin typeface="BlinkMacSystemFont"/>
              </a:rPr>
              <a:t> </a:t>
            </a:r>
            <a:r>
              <a:rPr lang="es-ES" b="0" i="0" dirty="0" err="1">
                <a:solidFill>
                  <a:srgbClr val="212121"/>
                </a:solidFill>
                <a:effectLst/>
                <a:latin typeface="BlinkMacSystemFont"/>
              </a:rPr>
              <a:t>With</a:t>
            </a:r>
            <a:r>
              <a:rPr lang="es-ES" b="0" i="0" dirty="0">
                <a:solidFill>
                  <a:srgbClr val="212121"/>
                </a:solidFill>
                <a:effectLst/>
                <a:latin typeface="BlinkMacSystemFont"/>
              </a:rPr>
              <a:t> Cardio-</a:t>
            </a:r>
            <a:r>
              <a:rPr lang="es-ES" b="0" i="0" dirty="0" err="1">
                <a:solidFill>
                  <a:srgbClr val="212121"/>
                </a:solidFill>
                <a:effectLst/>
                <a:latin typeface="BlinkMacSystemFont"/>
              </a:rPr>
              <a:t>Metabolic</a:t>
            </a:r>
            <a:r>
              <a:rPr lang="es-ES" b="0" i="0" dirty="0">
                <a:solidFill>
                  <a:srgbClr val="212121"/>
                </a:solidFill>
                <a:effectLst/>
                <a:latin typeface="BlinkMacSystemFont"/>
              </a:rPr>
              <a:t> </a:t>
            </a:r>
            <a:r>
              <a:rPr lang="es-ES" b="0" i="0" dirty="0" err="1">
                <a:solidFill>
                  <a:srgbClr val="212121"/>
                </a:solidFill>
                <a:effectLst/>
                <a:latin typeface="BlinkMacSystemFont"/>
              </a:rPr>
              <a:t>Comorbidities</a:t>
            </a:r>
            <a:r>
              <a:rPr lang="es-ES" b="0" i="0" dirty="0">
                <a:solidFill>
                  <a:srgbClr val="212121"/>
                </a:solidFill>
                <a:effectLst/>
                <a:latin typeface="BlinkMacSystemFont"/>
              </a:rPr>
              <a:t>. Front </a:t>
            </a:r>
            <a:r>
              <a:rPr lang="es-ES" b="0" i="0" dirty="0" err="1">
                <a:solidFill>
                  <a:srgbClr val="212121"/>
                </a:solidFill>
                <a:effectLst/>
                <a:latin typeface="BlinkMacSystemFont"/>
              </a:rPr>
              <a:t>Pharmacol</a:t>
            </a:r>
            <a:r>
              <a:rPr lang="es-ES" b="0" i="0" dirty="0">
                <a:solidFill>
                  <a:srgbClr val="212121"/>
                </a:solidFill>
                <a:effectLst/>
                <a:latin typeface="BlinkMacSystemFont"/>
              </a:rPr>
              <a:t>. 2020 Feb 25;11:117 https://www.frontiersin.org/articles/10.3389/fphar.2020.00117/full</a:t>
            </a:r>
          </a:p>
          <a:p>
            <a:pPr marL="0" lvl="0" indent="0" algn="l" rtl="0">
              <a:spcBef>
                <a:spcPts val="0"/>
              </a:spcBef>
              <a:spcAft>
                <a:spcPts val="0"/>
              </a:spcAft>
              <a:buNone/>
            </a:pPr>
            <a:endParaRPr dirty="0"/>
          </a:p>
        </p:txBody>
      </p:sp>
      <p:sp>
        <p:nvSpPr>
          <p:cNvPr id="159" name="Google Shape;159;p7:notes">
            <a:extLst>
              <a:ext uri="{FF2B5EF4-FFF2-40B4-BE49-F238E27FC236}">
                <a16:creationId xmlns:a16="http://schemas.microsoft.com/office/drawing/2014/main" id="{A3F72E61-6A9E-6226-2300-F7377F0E7F8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2463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a:extLst>
            <a:ext uri="{FF2B5EF4-FFF2-40B4-BE49-F238E27FC236}">
              <a16:creationId xmlns:a16="http://schemas.microsoft.com/office/drawing/2014/main" id="{4FC3F644-D0FE-1CD9-96E5-3E8DF4B3327B}"/>
            </a:ext>
          </a:extLst>
        </p:cNvPr>
        <p:cNvGrpSpPr/>
        <p:nvPr/>
      </p:nvGrpSpPr>
      <p:grpSpPr>
        <a:xfrm>
          <a:off x="0" y="0"/>
          <a:ext cx="0" cy="0"/>
          <a:chOff x="0" y="0"/>
          <a:chExt cx="0" cy="0"/>
        </a:xfrm>
      </p:grpSpPr>
      <p:sp>
        <p:nvSpPr>
          <p:cNvPr id="158" name="Google Shape;158;p7:notes">
            <a:extLst>
              <a:ext uri="{FF2B5EF4-FFF2-40B4-BE49-F238E27FC236}">
                <a16:creationId xmlns:a16="http://schemas.microsoft.com/office/drawing/2014/main" id="{D8E8EE9F-C5E6-6D1A-C345-41B792649F46}"/>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b="0" i="0" dirty="0">
                <a:solidFill>
                  <a:srgbClr val="282828"/>
                </a:solidFill>
                <a:effectLst/>
                <a:latin typeface="MuseoSans"/>
              </a:rPr>
              <a:t>La psoriasis se reconoce cada vez más como un trastorno inflamatorio sistémico que afecta no solo a la piel y las articulaciones. Especial atención merece la asociación con trastornos metabólicos, como diabetes, dislipemia y síndrome metabólico, y ECV. La genética común y las vías </a:t>
            </a:r>
            <a:r>
              <a:rPr lang="es-ES" b="0" i="0" dirty="0" err="1">
                <a:solidFill>
                  <a:srgbClr val="282828"/>
                </a:solidFill>
                <a:effectLst/>
                <a:latin typeface="MuseoSans"/>
              </a:rPr>
              <a:t>inmunoinflamatorias</a:t>
            </a:r>
            <a:r>
              <a:rPr lang="es-ES" b="0" i="0" dirty="0">
                <a:solidFill>
                  <a:srgbClr val="282828"/>
                </a:solidFill>
                <a:effectLst/>
                <a:latin typeface="MuseoSans"/>
              </a:rPr>
              <a:t> compartidas pueden explicar parcialmente esta asociación. </a:t>
            </a:r>
          </a:p>
          <a:p>
            <a:pPr marL="0" lvl="0" indent="0" algn="l" rtl="0">
              <a:spcBef>
                <a:spcPts val="0"/>
              </a:spcBef>
              <a:spcAft>
                <a:spcPts val="0"/>
              </a:spcAft>
              <a:buNone/>
            </a:pPr>
            <a:endParaRPr lang="es-ES" b="0" i="0" dirty="0">
              <a:solidFill>
                <a:srgbClr val="282828"/>
              </a:solidFill>
              <a:effectLst/>
              <a:latin typeface="MuseoSans"/>
            </a:endParaRPr>
          </a:p>
          <a:p>
            <a:pPr marL="0" lvl="0" indent="0" algn="l" rtl="0">
              <a:spcBef>
                <a:spcPts val="0"/>
              </a:spcBef>
              <a:spcAft>
                <a:spcPts val="0"/>
              </a:spcAft>
              <a:buNone/>
            </a:pPr>
            <a:r>
              <a:rPr lang="es-ES" b="0" i="0" dirty="0">
                <a:solidFill>
                  <a:srgbClr val="282828"/>
                </a:solidFill>
                <a:effectLst/>
                <a:latin typeface="MuseoSans"/>
              </a:rPr>
              <a:t>Las lesiones cutáneas producen una amplia gama de productos inflamatorios que se liberan en la circulación sistémica y alimentan la inflamación sistémica. Otros sitios no cutáneos, como el tejido adiposo, pueden contribuir al estado inflamatorio. Las terapias sistémicas dirigidas a la psoriasis pueden prevenir e incluso revertir las comorbilidades </a:t>
            </a:r>
            <a:r>
              <a:rPr lang="es-ES" b="0" i="0" dirty="0" err="1">
                <a:solidFill>
                  <a:srgbClr val="282828"/>
                </a:solidFill>
                <a:effectLst/>
                <a:latin typeface="MuseoSans"/>
              </a:rPr>
              <a:t>cardiometabólicas</a:t>
            </a:r>
            <a:r>
              <a:rPr lang="es-ES" b="0" i="0" dirty="0">
                <a:solidFill>
                  <a:srgbClr val="282828"/>
                </a:solidFill>
                <a:effectLst/>
                <a:latin typeface="MuseoSans"/>
              </a:rPr>
              <a:t> como resultado de la supresión de la inflamación sistémica. Es importante que los médicos reconozcan la carga de comorbilidad de la psoriasis para garantizar una atención médica integral para los pacientes.</a:t>
            </a:r>
          </a:p>
          <a:p>
            <a:pPr marL="0" lvl="0" indent="0" algn="l" rtl="0">
              <a:spcBef>
                <a:spcPts val="0"/>
              </a:spcBef>
              <a:spcAft>
                <a:spcPts val="0"/>
              </a:spcAft>
              <a:buNone/>
            </a:pPr>
            <a:r>
              <a:rPr lang="es-ES" b="0" i="0" dirty="0">
                <a:solidFill>
                  <a:srgbClr val="212121"/>
                </a:solidFill>
                <a:effectLst/>
                <a:latin typeface="BlinkMacSystemFont"/>
              </a:rPr>
              <a:t>Referencia: Gisondi P, </a:t>
            </a:r>
            <a:r>
              <a:rPr lang="es-ES" b="0" i="0" dirty="0" err="1">
                <a:solidFill>
                  <a:srgbClr val="212121"/>
                </a:solidFill>
                <a:effectLst/>
                <a:latin typeface="BlinkMacSystemFont"/>
              </a:rPr>
              <a:t>Bellinato</a:t>
            </a:r>
            <a:r>
              <a:rPr lang="es-ES" b="0" i="0" dirty="0">
                <a:solidFill>
                  <a:srgbClr val="212121"/>
                </a:solidFill>
                <a:effectLst/>
                <a:latin typeface="BlinkMacSystemFont"/>
              </a:rPr>
              <a:t> F, </a:t>
            </a:r>
            <a:r>
              <a:rPr lang="es-ES" b="0" i="0" dirty="0" err="1">
                <a:solidFill>
                  <a:srgbClr val="212121"/>
                </a:solidFill>
                <a:effectLst/>
                <a:latin typeface="BlinkMacSystemFont"/>
              </a:rPr>
              <a:t>Girolomoni</a:t>
            </a:r>
            <a:r>
              <a:rPr lang="es-ES" b="0" i="0" dirty="0">
                <a:solidFill>
                  <a:srgbClr val="212121"/>
                </a:solidFill>
                <a:effectLst/>
                <a:latin typeface="BlinkMacSystemFont"/>
              </a:rPr>
              <a:t> G, </a:t>
            </a:r>
            <a:r>
              <a:rPr lang="es-ES" b="0" i="0" dirty="0" err="1">
                <a:solidFill>
                  <a:srgbClr val="212121"/>
                </a:solidFill>
                <a:effectLst/>
                <a:latin typeface="BlinkMacSystemFont"/>
              </a:rPr>
              <a:t>Albanesi</a:t>
            </a:r>
            <a:r>
              <a:rPr lang="es-ES" b="0" i="0" dirty="0">
                <a:solidFill>
                  <a:srgbClr val="212121"/>
                </a:solidFill>
                <a:effectLst/>
                <a:latin typeface="BlinkMacSystemFont"/>
              </a:rPr>
              <a:t> C. </a:t>
            </a:r>
            <a:r>
              <a:rPr lang="es-ES" b="0" i="0" dirty="0" err="1">
                <a:solidFill>
                  <a:srgbClr val="212121"/>
                </a:solidFill>
                <a:effectLst/>
                <a:latin typeface="BlinkMacSystemFont"/>
              </a:rPr>
              <a:t>Pathogenesis</a:t>
            </a:r>
            <a:r>
              <a:rPr lang="es-ES" b="0" i="0" dirty="0">
                <a:solidFill>
                  <a:srgbClr val="212121"/>
                </a:solidFill>
                <a:effectLst/>
                <a:latin typeface="BlinkMacSystemFont"/>
              </a:rPr>
              <a:t> </a:t>
            </a:r>
            <a:r>
              <a:rPr lang="es-ES" b="0" i="0" dirty="0" err="1">
                <a:solidFill>
                  <a:srgbClr val="212121"/>
                </a:solidFill>
                <a:effectLst/>
                <a:latin typeface="BlinkMacSystemFont"/>
              </a:rPr>
              <a:t>of</a:t>
            </a:r>
            <a:r>
              <a:rPr lang="es-ES" b="0" i="0" dirty="0">
                <a:solidFill>
                  <a:srgbClr val="212121"/>
                </a:solidFill>
                <a:effectLst/>
                <a:latin typeface="BlinkMacSystemFont"/>
              </a:rPr>
              <a:t> </a:t>
            </a:r>
            <a:r>
              <a:rPr lang="es-ES" b="0" i="0" dirty="0" err="1">
                <a:solidFill>
                  <a:srgbClr val="212121"/>
                </a:solidFill>
                <a:effectLst/>
                <a:latin typeface="BlinkMacSystemFont"/>
              </a:rPr>
              <a:t>Chronic</a:t>
            </a:r>
            <a:r>
              <a:rPr lang="es-ES" b="0" i="0" dirty="0">
                <a:solidFill>
                  <a:srgbClr val="212121"/>
                </a:solidFill>
                <a:effectLst/>
                <a:latin typeface="BlinkMacSystemFont"/>
              </a:rPr>
              <a:t> Plaque Psoriasis and </a:t>
            </a:r>
            <a:r>
              <a:rPr lang="es-ES" b="0" i="0" dirty="0" err="1">
                <a:solidFill>
                  <a:srgbClr val="212121"/>
                </a:solidFill>
                <a:effectLst/>
                <a:latin typeface="BlinkMacSystemFont"/>
              </a:rPr>
              <a:t>Its</a:t>
            </a:r>
            <a:r>
              <a:rPr lang="es-ES" b="0" i="0" dirty="0">
                <a:solidFill>
                  <a:srgbClr val="212121"/>
                </a:solidFill>
                <a:effectLst/>
                <a:latin typeface="BlinkMacSystemFont"/>
              </a:rPr>
              <a:t> </a:t>
            </a:r>
            <a:r>
              <a:rPr lang="es-ES" b="0" i="0" dirty="0" err="1">
                <a:solidFill>
                  <a:srgbClr val="212121"/>
                </a:solidFill>
                <a:effectLst/>
                <a:latin typeface="BlinkMacSystemFont"/>
              </a:rPr>
              <a:t>Intersection</a:t>
            </a:r>
            <a:r>
              <a:rPr lang="es-ES" b="0" i="0" dirty="0">
                <a:solidFill>
                  <a:srgbClr val="212121"/>
                </a:solidFill>
                <a:effectLst/>
                <a:latin typeface="BlinkMacSystemFont"/>
              </a:rPr>
              <a:t> </a:t>
            </a:r>
            <a:r>
              <a:rPr lang="es-ES" b="0" i="0" dirty="0" err="1">
                <a:solidFill>
                  <a:srgbClr val="212121"/>
                </a:solidFill>
                <a:effectLst/>
                <a:latin typeface="BlinkMacSystemFont"/>
              </a:rPr>
              <a:t>With</a:t>
            </a:r>
            <a:r>
              <a:rPr lang="es-ES" b="0" i="0" dirty="0">
                <a:solidFill>
                  <a:srgbClr val="212121"/>
                </a:solidFill>
                <a:effectLst/>
                <a:latin typeface="BlinkMacSystemFont"/>
              </a:rPr>
              <a:t> Cardio-</a:t>
            </a:r>
            <a:r>
              <a:rPr lang="es-ES" b="0" i="0" dirty="0" err="1">
                <a:solidFill>
                  <a:srgbClr val="212121"/>
                </a:solidFill>
                <a:effectLst/>
                <a:latin typeface="BlinkMacSystemFont"/>
              </a:rPr>
              <a:t>Metabolic</a:t>
            </a:r>
            <a:r>
              <a:rPr lang="es-ES" b="0" i="0" dirty="0">
                <a:solidFill>
                  <a:srgbClr val="212121"/>
                </a:solidFill>
                <a:effectLst/>
                <a:latin typeface="BlinkMacSystemFont"/>
              </a:rPr>
              <a:t> </a:t>
            </a:r>
            <a:r>
              <a:rPr lang="es-ES" b="0" i="0" dirty="0" err="1">
                <a:solidFill>
                  <a:srgbClr val="212121"/>
                </a:solidFill>
                <a:effectLst/>
                <a:latin typeface="BlinkMacSystemFont"/>
              </a:rPr>
              <a:t>Comorbidities</a:t>
            </a:r>
            <a:r>
              <a:rPr lang="es-ES" b="0" i="0" dirty="0">
                <a:solidFill>
                  <a:srgbClr val="212121"/>
                </a:solidFill>
                <a:effectLst/>
                <a:latin typeface="BlinkMacSystemFont"/>
              </a:rPr>
              <a:t>. Front </a:t>
            </a:r>
            <a:r>
              <a:rPr lang="es-ES" b="0" i="0" dirty="0" err="1">
                <a:solidFill>
                  <a:srgbClr val="212121"/>
                </a:solidFill>
                <a:effectLst/>
                <a:latin typeface="BlinkMacSystemFont"/>
              </a:rPr>
              <a:t>Pharmacol</a:t>
            </a:r>
            <a:r>
              <a:rPr lang="es-ES" b="0" i="0" dirty="0">
                <a:solidFill>
                  <a:srgbClr val="212121"/>
                </a:solidFill>
                <a:effectLst/>
                <a:latin typeface="BlinkMacSystemFont"/>
              </a:rPr>
              <a:t>. 2020 Feb 25;11:117 https://www.frontiersin.org/articles/10.3389/fphar.2020.00117/full</a:t>
            </a:r>
          </a:p>
          <a:p>
            <a:pPr marL="0" lvl="0" indent="0" algn="l" rtl="0">
              <a:spcBef>
                <a:spcPts val="0"/>
              </a:spcBef>
              <a:spcAft>
                <a:spcPts val="0"/>
              </a:spcAft>
              <a:buNone/>
            </a:pPr>
            <a:endParaRPr dirty="0"/>
          </a:p>
        </p:txBody>
      </p:sp>
      <p:sp>
        <p:nvSpPr>
          <p:cNvPr id="159" name="Google Shape;159;p7:notes">
            <a:extLst>
              <a:ext uri="{FF2B5EF4-FFF2-40B4-BE49-F238E27FC236}">
                <a16:creationId xmlns:a16="http://schemas.microsoft.com/office/drawing/2014/main" id="{A3F72E61-6A9E-6226-2300-F7377F0E7F8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8612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a:extLst>
            <a:ext uri="{FF2B5EF4-FFF2-40B4-BE49-F238E27FC236}">
              <a16:creationId xmlns:a16="http://schemas.microsoft.com/office/drawing/2014/main" id="{4FC3F644-D0FE-1CD9-96E5-3E8DF4B3327B}"/>
            </a:ext>
          </a:extLst>
        </p:cNvPr>
        <p:cNvGrpSpPr/>
        <p:nvPr/>
      </p:nvGrpSpPr>
      <p:grpSpPr>
        <a:xfrm>
          <a:off x="0" y="0"/>
          <a:ext cx="0" cy="0"/>
          <a:chOff x="0" y="0"/>
          <a:chExt cx="0" cy="0"/>
        </a:xfrm>
      </p:grpSpPr>
      <p:sp>
        <p:nvSpPr>
          <p:cNvPr id="158" name="Google Shape;158;p7:notes">
            <a:extLst>
              <a:ext uri="{FF2B5EF4-FFF2-40B4-BE49-F238E27FC236}">
                <a16:creationId xmlns:a16="http://schemas.microsoft.com/office/drawing/2014/main" id="{D8E8EE9F-C5E6-6D1A-C345-41B792649F46}"/>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b="0" i="0" dirty="0">
                <a:solidFill>
                  <a:srgbClr val="282828"/>
                </a:solidFill>
                <a:effectLst/>
                <a:latin typeface="MuseoSans"/>
              </a:rPr>
              <a:t>La psoriasis se reconoce cada vez más como un trastorno inflamatorio sistémico que afecta no solo a la piel y las articulaciones. Especial atención merece la asociación con trastornos metabólicos, como diabetes, dislipemia y síndrome metabólico, y ECV. La genética común y las vías </a:t>
            </a:r>
            <a:r>
              <a:rPr lang="es-ES" b="0" i="0" dirty="0" err="1">
                <a:solidFill>
                  <a:srgbClr val="282828"/>
                </a:solidFill>
                <a:effectLst/>
                <a:latin typeface="MuseoSans"/>
              </a:rPr>
              <a:t>inmunoinflamatorias</a:t>
            </a:r>
            <a:r>
              <a:rPr lang="es-ES" b="0" i="0" dirty="0">
                <a:solidFill>
                  <a:srgbClr val="282828"/>
                </a:solidFill>
                <a:effectLst/>
                <a:latin typeface="MuseoSans"/>
              </a:rPr>
              <a:t> compartidas pueden explicar parcialmente esta asociación. </a:t>
            </a:r>
          </a:p>
          <a:p>
            <a:pPr marL="0" lvl="0" indent="0" algn="l" rtl="0">
              <a:spcBef>
                <a:spcPts val="0"/>
              </a:spcBef>
              <a:spcAft>
                <a:spcPts val="0"/>
              </a:spcAft>
              <a:buNone/>
            </a:pPr>
            <a:endParaRPr lang="es-ES" b="0" i="0" dirty="0">
              <a:solidFill>
                <a:srgbClr val="282828"/>
              </a:solidFill>
              <a:effectLst/>
              <a:latin typeface="MuseoSans"/>
            </a:endParaRPr>
          </a:p>
          <a:p>
            <a:pPr marL="0" lvl="0" indent="0" algn="l" rtl="0">
              <a:spcBef>
                <a:spcPts val="0"/>
              </a:spcBef>
              <a:spcAft>
                <a:spcPts val="0"/>
              </a:spcAft>
              <a:buNone/>
            </a:pPr>
            <a:r>
              <a:rPr lang="es-ES" b="0" i="0" dirty="0">
                <a:solidFill>
                  <a:srgbClr val="282828"/>
                </a:solidFill>
                <a:effectLst/>
                <a:latin typeface="MuseoSans"/>
              </a:rPr>
              <a:t>Las lesiones cutáneas producen una amplia gama de productos inflamatorios que se liberan en la circulación sistémica y alimentan la inflamación sistémica. Otros sitios no cutáneos, como el tejido adiposo, pueden contribuir al estado inflamatorio. Las terapias sistémicas dirigidas a la psoriasis pueden prevenir e incluso revertir las comorbilidades </a:t>
            </a:r>
            <a:r>
              <a:rPr lang="es-ES" b="0" i="0" dirty="0" err="1">
                <a:solidFill>
                  <a:srgbClr val="282828"/>
                </a:solidFill>
                <a:effectLst/>
                <a:latin typeface="MuseoSans"/>
              </a:rPr>
              <a:t>cardiometabólicas</a:t>
            </a:r>
            <a:r>
              <a:rPr lang="es-ES" b="0" i="0" dirty="0">
                <a:solidFill>
                  <a:srgbClr val="282828"/>
                </a:solidFill>
                <a:effectLst/>
                <a:latin typeface="MuseoSans"/>
              </a:rPr>
              <a:t> como resultado de la supresión de la inflamación sistémica. Es importante que los médicos reconozcan la carga de comorbilidad de la psoriasis para garantizar una atención médica integral para los pacientes.</a:t>
            </a:r>
          </a:p>
          <a:p>
            <a:pPr marL="0" lvl="0" indent="0" algn="l" rtl="0">
              <a:spcBef>
                <a:spcPts val="0"/>
              </a:spcBef>
              <a:spcAft>
                <a:spcPts val="0"/>
              </a:spcAft>
              <a:buNone/>
            </a:pPr>
            <a:r>
              <a:rPr lang="es-ES" b="0" i="0" dirty="0">
                <a:solidFill>
                  <a:srgbClr val="212121"/>
                </a:solidFill>
                <a:effectLst/>
                <a:latin typeface="BlinkMacSystemFont"/>
              </a:rPr>
              <a:t>Referencia: Gisondi P, </a:t>
            </a:r>
            <a:r>
              <a:rPr lang="es-ES" b="0" i="0" dirty="0" err="1">
                <a:solidFill>
                  <a:srgbClr val="212121"/>
                </a:solidFill>
                <a:effectLst/>
                <a:latin typeface="BlinkMacSystemFont"/>
              </a:rPr>
              <a:t>Bellinato</a:t>
            </a:r>
            <a:r>
              <a:rPr lang="es-ES" b="0" i="0" dirty="0">
                <a:solidFill>
                  <a:srgbClr val="212121"/>
                </a:solidFill>
                <a:effectLst/>
                <a:latin typeface="BlinkMacSystemFont"/>
              </a:rPr>
              <a:t> F, </a:t>
            </a:r>
            <a:r>
              <a:rPr lang="es-ES" b="0" i="0" dirty="0" err="1">
                <a:solidFill>
                  <a:srgbClr val="212121"/>
                </a:solidFill>
                <a:effectLst/>
                <a:latin typeface="BlinkMacSystemFont"/>
              </a:rPr>
              <a:t>Girolomoni</a:t>
            </a:r>
            <a:r>
              <a:rPr lang="es-ES" b="0" i="0" dirty="0">
                <a:solidFill>
                  <a:srgbClr val="212121"/>
                </a:solidFill>
                <a:effectLst/>
                <a:latin typeface="BlinkMacSystemFont"/>
              </a:rPr>
              <a:t> G, </a:t>
            </a:r>
            <a:r>
              <a:rPr lang="es-ES" b="0" i="0" dirty="0" err="1">
                <a:solidFill>
                  <a:srgbClr val="212121"/>
                </a:solidFill>
                <a:effectLst/>
                <a:latin typeface="BlinkMacSystemFont"/>
              </a:rPr>
              <a:t>Albanesi</a:t>
            </a:r>
            <a:r>
              <a:rPr lang="es-ES" b="0" i="0" dirty="0">
                <a:solidFill>
                  <a:srgbClr val="212121"/>
                </a:solidFill>
                <a:effectLst/>
                <a:latin typeface="BlinkMacSystemFont"/>
              </a:rPr>
              <a:t> C. </a:t>
            </a:r>
            <a:r>
              <a:rPr lang="es-ES" b="0" i="0" dirty="0" err="1">
                <a:solidFill>
                  <a:srgbClr val="212121"/>
                </a:solidFill>
                <a:effectLst/>
                <a:latin typeface="BlinkMacSystemFont"/>
              </a:rPr>
              <a:t>Pathogenesis</a:t>
            </a:r>
            <a:r>
              <a:rPr lang="es-ES" b="0" i="0" dirty="0">
                <a:solidFill>
                  <a:srgbClr val="212121"/>
                </a:solidFill>
                <a:effectLst/>
                <a:latin typeface="BlinkMacSystemFont"/>
              </a:rPr>
              <a:t> </a:t>
            </a:r>
            <a:r>
              <a:rPr lang="es-ES" b="0" i="0" dirty="0" err="1">
                <a:solidFill>
                  <a:srgbClr val="212121"/>
                </a:solidFill>
                <a:effectLst/>
                <a:latin typeface="BlinkMacSystemFont"/>
              </a:rPr>
              <a:t>of</a:t>
            </a:r>
            <a:r>
              <a:rPr lang="es-ES" b="0" i="0" dirty="0">
                <a:solidFill>
                  <a:srgbClr val="212121"/>
                </a:solidFill>
                <a:effectLst/>
                <a:latin typeface="BlinkMacSystemFont"/>
              </a:rPr>
              <a:t> </a:t>
            </a:r>
            <a:r>
              <a:rPr lang="es-ES" b="0" i="0" dirty="0" err="1">
                <a:solidFill>
                  <a:srgbClr val="212121"/>
                </a:solidFill>
                <a:effectLst/>
                <a:latin typeface="BlinkMacSystemFont"/>
              </a:rPr>
              <a:t>Chronic</a:t>
            </a:r>
            <a:r>
              <a:rPr lang="es-ES" b="0" i="0" dirty="0">
                <a:solidFill>
                  <a:srgbClr val="212121"/>
                </a:solidFill>
                <a:effectLst/>
                <a:latin typeface="BlinkMacSystemFont"/>
              </a:rPr>
              <a:t> Plaque Psoriasis and </a:t>
            </a:r>
            <a:r>
              <a:rPr lang="es-ES" b="0" i="0" dirty="0" err="1">
                <a:solidFill>
                  <a:srgbClr val="212121"/>
                </a:solidFill>
                <a:effectLst/>
                <a:latin typeface="BlinkMacSystemFont"/>
              </a:rPr>
              <a:t>Its</a:t>
            </a:r>
            <a:r>
              <a:rPr lang="es-ES" b="0" i="0" dirty="0">
                <a:solidFill>
                  <a:srgbClr val="212121"/>
                </a:solidFill>
                <a:effectLst/>
                <a:latin typeface="BlinkMacSystemFont"/>
              </a:rPr>
              <a:t> </a:t>
            </a:r>
            <a:r>
              <a:rPr lang="es-ES" b="0" i="0" dirty="0" err="1">
                <a:solidFill>
                  <a:srgbClr val="212121"/>
                </a:solidFill>
                <a:effectLst/>
                <a:latin typeface="BlinkMacSystemFont"/>
              </a:rPr>
              <a:t>Intersection</a:t>
            </a:r>
            <a:r>
              <a:rPr lang="es-ES" b="0" i="0" dirty="0">
                <a:solidFill>
                  <a:srgbClr val="212121"/>
                </a:solidFill>
                <a:effectLst/>
                <a:latin typeface="BlinkMacSystemFont"/>
              </a:rPr>
              <a:t> </a:t>
            </a:r>
            <a:r>
              <a:rPr lang="es-ES" b="0" i="0" dirty="0" err="1">
                <a:solidFill>
                  <a:srgbClr val="212121"/>
                </a:solidFill>
                <a:effectLst/>
                <a:latin typeface="BlinkMacSystemFont"/>
              </a:rPr>
              <a:t>With</a:t>
            </a:r>
            <a:r>
              <a:rPr lang="es-ES" b="0" i="0" dirty="0">
                <a:solidFill>
                  <a:srgbClr val="212121"/>
                </a:solidFill>
                <a:effectLst/>
                <a:latin typeface="BlinkMacSystemFont"/>
              </a:rPr>
              <a:t> Cardio-</a:t>
            </a:r>
            <a:r>
              <a:rPr lang="es-ES" b="0" i="0" dirty="0" err="1">
                <a:solidFill>
                  <a:srgbClr val="212121"/>
                </a:solidFill>
                <a:effectLst/>
                <a:latin typeface="BlinkMacSystemFont"/>
              </a:rPr>
              <a:t>Metabolic</a:t>
            </a:r>
            <a:r>
              <a:rPr lang="es-ES" b="0" i="0" dirty="0">
                <a:solidFill>
                  <a:srgbClr val="212121"/>
                </a:solidFill>
                <a:effectLst/>
                <a:latin typeface="BlinkMacSystemFont"/>
              </a:rPr>
              <a:t> </a:t>
            </a:r>
            <a:r>
              <a:rPr lang="es-ES" b="0" i="0" dirty="0" err="1">
                <a:solidFill>
                  <a:srgbClr val="212121"/>
                </a:solidFill>
                <a:effectLst/>
                <a:latin typeface="BlinkMacSystemFont"/>
              </a:rPr>
              <a:t>Comorbidities</a:t>
            </a:r>
            <a:r>
              <a:rPr lang="es-ES" b="0" i="0" dirty="0">
                <a:solidFill>
                  <a:srgbClr val="212121"/>
                </a:solidFill>
                <a:effectLst/>
                <a:latin typeface="BlinkMacSystemFont"/>
              </a:rPr>
              <a:t>. Front </a:t>
            </a:r>
            <a:r>
              <a:rPr lang="es-ES" b="0" i="0" dirty="0" err="1">
                <a:solidFill>
                  <a:srgbClr val="212121"/>
                </a:solidFill>
                <a:effectLst/>
                <a:latin typeface="BlinkMacSystemFont"/>
              </a:rPr>
              <a:t>Pharmacol</a:t>
            </a:r>
            <a:r>
              <a:rPr lang="es-ES" b="0" i="0" dirty="0">
                <a:solidFill>
                  <a:srgbClr val="212121"/>
                </a:solidFill>
                <a:effectLst/>
                <a:latin typeface="BlinkMacSystemFont"/>
              </a:rPr>
              <a:t>. 2020 Feb 25;11:117 https://www.frontiersin.org/articles/10.3389/fphar.2020.00117/full</a:t>
            </a:r>
          </a:p>
          <a:p>
            <a:pPr marL="0" lvl="0" indent="0" algn="l" rtl="0">
              <a:spcBef>
                <a:spcPts val="0"/>
              </a:spcBef>
              <a:spcAft>
                <a:spcPts val="0"/>
              </a:spcAft>
              <a:buNone/>
            </a:pPr>
            <a:endParaRPr dirty="0"/>
          </a:p>
        </p:txBody>
      </p:sp>
      <p:sp>
        <p:nvSpPr>
          <p:cNvPr id="159" name="Google Shape;159;p7:notes">
            <a:extLst>
              <a:ext uri="{FF2B5EF4-FFF2-40B4-BE49-F238E27FC236}">
                <a16:creationId xmlns:a16="http://schemas.microsoft.com/office/drawing/2014/main" id="{A3F72E61-6A9E-6226-2300-F7377F0E7F8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8566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a:extLst>
            <a:ext uri="{FF2B5EF4-FFF2-40B4-BE49-F238E27FC236}">
              <a16:creationId xmlns:a16="http://schemas.microsoft.com/office/drawing/2014/main" id="{4FC3F644-D0FE-1CD9-96E5-3E8DF4B3327B}"/>
            </a:ext>
          </a:extLst>
        </p:cNvPr>
        <p:cNvGrpSpPr/>
        <p:nvPr/>
      </p:nvGrpSpPr>
      <p:grpSpPr>
        <a:xfrm>
          <a:off x="0" y="0"/>
          <a:ext cx="0" cy="0"/>
          <a:chOff x="0" y="0"/>
          <a:chExt cx="0" cy="0"/>
        </a:xfrm>
      </p:grpSpPr>
      <p:sp>
        <p:nvSpPr>
          <p:cNvPr id="158" name="Google Shape;158;p7:notes">
            <a:extLst>
              <a:ext uri="{FF2B5EF4-FFF2-40B4-BE49-F238E27FC236}">
                <a16:creationId xmlns:a16="http://schemas.microsoft.com/office/drawing/2014/main" id="{D8E8EE9F-C5E6-6D1A-C345-41B792649F46}"/>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b="0" i="0" dirty="0">
                <a:solidFill>
                  <a:srgbClr val="282828"/>
                </a:solidFill>
                <a:effectLst/>
                <a:latin typeface="MuseoSans"/>
              </a:rPr>
              <a:t>La psoriasis se reconoce cada vez más como un trastorno inflamatorio sistémico que afecta no solo a la piel y las articulaciones. Especial atención merece la asociación con trastornos metabólicos, como diabetes, dislipemia y síndrome metabólico, y ECV. La genética común y las vías </a:t>
            </a:r>
            <a:r>
              <a:rPr lang="es-ES" b="0" i="0" dirty="0" err="1">
                <a:solidFill>
                  <a:srgbClr val="282828"/>
                </a:solidFill>
                <a:effectLst/>
                <a:latin typeface="MuseoSans"/>
              </a:rPr>
              <a:t>inmunoinflamatorias</a:t>
            </a:r>
            <a:r>
              <a:rPr lang="es-ES" b="0" i="0" dirty="0">
                <a:solidFill>
                  <a:srgbClr val="282828"/>
                </a:solidFill>
                <a:effectLst/>
                <a:latin typeface="MuseoSans"/>
              </a:rPr>
              <a:t> compartidas pueden explicar parcialmente esta asociación. </a:t>
            </a:r>
          </a:p>
          <a:p>
            <a:pPr marL="0" lvl="0" indent="0" algn="l" rtl="0">
              <a:spcBef>
                <a:spcPts val="0"/>
              </a:spcBef>
              <a:spcAft>
                <a:spcPts val="0"/>
              </a:spcAft>
              <a:buNone/>
            </a:pPr>
            <a:endParaRPr lang="es-ES" b="0" i="0" dirty="0">
              <a:solidFill>
                <a:srgbClr val="282828"/>
              </a:solidFill>
              <a:effectLst/>
              <a:latin typeface="MuseoSans"/>
            </a:endParaRPr>
          </a:p>
          <a:p>
            <a:pPr marL="0" lvl="0" indent="0" algn="l" rtl="0">
              <a:spcBef>
                <a:spcPts val="0"/>
              </a:spcBef>
              <a:spcAft>
                <a:spcPts val="0"/>
              </a:spcAft>
              <a:buNone/>
            </a:pPr>
            <a:r>
              <a:rPr lang="es-ES" b="0" i="0" dirty="0">
                <a:solidFill>
                  <a:srgbClr val="282828"/>
                </a:solidFill>
                <a:effectLst/>
                <a:latin typeface="MuseoSans"/>
              </a:rPr>
              <a:t>Las lesiones cutáneas producen una amplia gama de productos inflamatorios que se liberan en la circulación sistémica y alimentan la inflamación sistémica. Otros sitios no cutáneos, como el tejido adiposo, pueden contribuir al estado inflamatorio. Las terapias sistémicas dirigidas a la psoriasis pueden prevenir e incluso revertir las comorbilidades </a:t>
            </a:r>
            <a:r>
              <a:rPr lang="es-ES" b="0" i="0" dirty="0" err="1">
                <a:solidFill>
                  <a:srgbClr val="282828"/>
                </a:solidFill>
                <a:effectLst/>
                <a:latin typeface="MuseoSans"/>
              </a:rPr>
              <a:t>cardiometabólicas</a:t>
            </a:r>
            <a:r>
              <a:rPr lang="es-ES" b="0" i="0" dirty="0">
                <a:solidFill>
                  <a:srgbClr val="282828"/>
                </a:solidFill>
                <a:effectLst/>
                <a:latin typeface="MuseoSans"/>
              </a:rPr>
              <a:t> como resultado de la supresión de la inflamación sistémica. Es importante que los médicos reconozcan la carga de comorbilidad de la psoriasis para garantizar una atención médica integral para los pacientes.</a:t>
            </a:r>
          </a:p>
          <a:p>
            <a:pPr marL="0" lvl="0" indent="0" algn="l" rtl="0">
              <a:spcBef>
                <a:spcPts val="0"/>
              </a:spcBef>
              <a:spcAft>
                <a:spcPts val="0"/>
              </a:spcAft>
              <a:buNone/>
            </a:pPr>
            <a:r>
              <a:rPr lang="es-ES" b="0" i="0" dirty="0">
                <a:solidFill>
                  <a:srgbClr val="212121"/>
                </a:solidFill>
                <a:effectLst/>
                <a:latin typeface="BlinkMacSystemFont"/>
              </a:rPr>
              <a:t>Referencia: Gisondi P, </a:t>
            </a:r>
            <a:r>
              <a:rPr lang="es-ES" b="0" i="0" dirty="0" err="1">
                <a:solidFill>
                  <a:srgbClr val="212121"/>
                </a:solidFill>
                <a:effectLst/>
                <a:latin typeface="BlinkMacSystemFont"/>
              </a:rPr>
              <a:t>Bellinato</a:t>
            </a:r>
            <a:r>
              <a:rPr lang="es-ES" b="0" i="0" dirty="0">
                <a:solidFill>
                  <a:srgbClr val="212121"/>
                </a:solidFill>
                <a:effectLst/>
                <a:latin typeface="BlinkMacSystemFont"/>
              </a:rPr>
              <a:t> F, </a:t>
            </a:r>
            <a:r>
              <a:rPr lang="es-ES" b="0" i="0" dirty="0" err="1">
                <a:solidFill>
                  <a:srgbClr val="212121"/>
                </a:solidFill>
                <a:effectLst/>
                <a:latin typeface="BlinkMacSystemFont"/>
              </a:rPr>
              <a:t>Girolomoni</a:t>
            </a:r>
            <a:r>
              <a:rPr lang="es-ES" b="0" i="0" dirty="0">
                <a:solidFill>
                  <a:srgbClr val="212121"/>
                </a:solidFill>
                <a:effectLst/>
                <a:latin typeface="BlinkMacSystemFont"/>
              </a:rPr>
              <a:t> G, </a:t>
            </a:r>
            <a:r>
              <a:rPr lang="es-ES" b="0" i="0" dirty="0" err="1">
                <a:solidFill>
                  <a:srgbClr val="212121"/>
                </a:solidFill>
                <a:effectLst/>
                <a:latin typeface="BlinkMacSystemFont"/>
              </a:rPr>
              <a:t>Albanesi</a:t>
            </a:r>
            <a:r>
              <a:rPr lang="es-ES" b="0" i="0" dirty="0">
                <a:solidFill>
                  <a:srgbClr val="212121"/>
                </a:solidFill>
                <a:effectLst/>
                <a:latin typeface="BlinkMacSystemFont"/>
              </a:rPr>
              <a:t> C. </a:t>
            </a:r>
            <a:r>
              <a:rPr lang="es-ES" b="0" i="0" dirty="0" err="1">
                <a:solidFill>
                  <a:srgbClr val="212121"/>
                </a:solidFill>
                <a:effectLst/>
                <a:latin typeface="BlinkMacSystemFont"/>
              </a:rPr>
              <a:t>Pathogenesis</a:t>
            </a:r>
            <a:r>
              <a:rPr lang="es-ES" b="0" i="0" dirty="0">
                <a:solidFill>
                  <a:srgbClr val="212121"/>
                </a:solidFill>
                <a:effectLst/>
                <a:latin typeface="BlinkMacSystemFont"/>
              </a:rPr>
              <a:t> </a:t>
            </a:r>
            <a:r>
              <a:rPr lang="es-ES" b="0" i="0" dirty="0" err="1">
                <a:solidFill>
                  <a:srgbClr val="212121"/>
                </a:solidFill>
                <a:effectLst/>
                <a:latin typeface="BlinkMacSystemFont"/>
              </a:rPr>
              <a:t>of</a:t>
            </a:r>
            <a:r>
              <a:rPr lang="es-ES" b="0" i="0" dirty="0">
                <a:solidFill>
                  <a:srgbClr val="212121"/>
                </a:solidFill>
                <a:effectLst/>
                <a:latin typeface="BlinkMacSystemFont"/>
              </a:rPr>
              <a:t> </a:t>
            </a:r>
            <a:r>
              <a:rPr lang="es-ES" b="0" i="0" dirty="0" err="1">
                <a:solidFill>
                  <a:srgbClr val="212121"/>
                </a:solidFill>
                <a:effectLst/>
                <a:latin typeface="BlinkMacSystemFont"/>
              </a:rPr>
              <a:t>Chronic</a:t>
            </a:r>
            <a:r>
              <a:rPr lang="es-ES" b="0" i="0" dirty="0">
                <a:solidFill>
                  <a:srgbClr val="212121"/>
                </a:solidFill>
                <a:effectLst/>
                <a:latin typeface="BlinkMacSystemFont"/>
              </a:rPr>
              <a:t> Plaque Psoriasis and </a:t>
            </a:r>
            <a:r>
              <a:rPr lang="es-ES" b="0" i="0" dirty="0" err="1">
                <a:solidFill>
                  <a:srgbClr val="212121"/>
                </a:solidFill>
                <a:effectLst/>
                <a:latin typeface="BlinkMacSystemFont"/>
              </a:rPr>
              <a:t>Its</a:t>
            </a:r>
            <a:r>
              <a:rPr lang="es-ES" b="0" i="0" dirty="0">
                <a:solidFill>
                  <a:srgbClr val="212121"/>
                </a:solidFill>
                <a:effectLst/>
                <a:latin typeface="BlinkMacSystemFont"/>
              </a:rPr>
              <a:t> </a:t>
            </a:r>
            <a:r>
              <a:rPr lang="es-ES" b="0" i="0" dirty="0" err="1">
                <a:solidFill>
                  <a:srgbClr val="212121"/>
                </a:solidFill>
                <a:effectLst/>
                <a:latin typeface="BlinkMacSystemFont"/>
              </a:rPr>
              <a:t>Intersection</a:t>
            </a:r>
            <a:r>
              <a:rPr lang="es-ES" b="0" i="0" dirty="0">
                <a:solidFill>
                  <a:srgbClr val="212121"/>
                </a:solidFill>
                <a:effectLst/>
                <a:latin typeface="BlinkMacSystemFont"/>
              </a:rPr>
              <a:t> </a:t>
            </a:r>
            <a:r>
              <a:rPr lang="es-ES" b="0" i="0" dirty="0" err="1">
                <a:solidFill>
                  <a:srgbClr val="212121"/>
                </a:solidFill>
                <a:effectLst/>
                <a:latin typeface="BlinkMacSystemFont"/>
              </a:rPr>
              <a:t>With</a:t>
            </a:r>
            <a:r>
              <a:rPr lang="es-ES" b="0" i="0" dirty="0">
                <a:solidFill>
                  <a:srgbClr val="212121"/>
                </a:solidFill>
                <a:effectLst/>
                <a:latin typeface="BlinkMacSystemFont"/>
              </a:rPr>
              <a:t> Cardio-</a:t>
            </a:r>
            <a:r>
              <a:rPr lang="es-ES" b="0" i="0" dirty="0" err="1">
                <a:solidFill>
                  <a:srgbClr val="212121"/>
                </a:solidFill>
                <a:effectLst/>
                <a:latin typeface="BlinkMacSystemFont"/>
              </a:rPr>
              <a:t>Metabolic</a:t>
            </a:r>
            <a:r>
              <a:rPr lang="es-ES" b="0" i="0" dirty="0">
                <a:solidFill>
                  <a:srgbClr val="212121"/>
                </a:solidFill>
                <a:effectLst/>
                <a:latin typeface="BlinkMacSystemFont"/>
              </a:rPr>
              <a:t> </a:t>
            </a:r>
            <a:r>
              <a:rPr lang="es-ES" b="0" i="0" dirty="0" err="1">
                <a:solidFill>
                  <a:srgbClr val="212121"/>
                </a:solidFill>
                <a:effectLst/>
                <a:latin typeface="BlinkMacSystemFont"/>
              </a:rPr>
              <a:t>Comorbidities</a:t>
            </a:r>
            <a:r>
              <a:rPr lang="es-ES" b="0" i="0" dirty="0">
                <a:solidFill>
                  <a:srgbClr val="212121"/>
                </a:solidFill>
                <a:effectLst/>
                <a:latin typeface="BlinkMacSystemFont"/>
              </a:rPr>
              <a:t>. Front </a:t>
            </a:r>
            <a:r>
              <a:rPr lang="es-ES" b="0" i="0" dirty="0" err="1">
                <a:solidFill>
                  <a:srgbClr val="212121"/>
                </a:solidFill>
                <a:effectLst/>
                <a:latin typeface="BlinkMacSystemFont"/>
              </a:rPr>
              <a:t>Pharmacol</a:t>
            </a:r>
            <a:r>
              <a:rPr lang="es-ES" b="0" i="0" dirty="0">
                <a:solidFill>
                  <a:srgbClr val="212121"/>
                </a:solidFill>
                <a:effectLst/>
                <a:latin typeface="BlinkMacSystemFont"/>
              </a:rPr>
              <a:t>. 2020 Feb 25;11:117 https://www.frontiersin.org/articles/10.3389/fphar.2020.00117/full</a:t>
            </a:r>
          </a:p>
          <a:p>
            <a:pPr marL="0" lvl="0" indent="0" algn="l" rtl="0">
              <a:spcBef>
                <a:spcPts val="0"/>
              </a:spcBef>
              <a:spcAft>
                <a:spcPts val="0"/>
              </a:spcAft>
              <a:buNone/>
            </a:pPr>
            <a:endParaRPr dirty="0"/>
          </a:p>
        </p:txBody>
      </p:sp>
      <p:sp>
        <p:nvSpPr>
          <p:cNvPr id="159" name="Google Shape;159;p7:notes">
            <a:extLst>
              <a:ext uri="{FF2B5EF4-FFF2-40B4-BE49-F238E27FC236}">
                <a16:creationId xmlns:a16="http://schemas.microsoft.com/office/drawing/2014/main" id="{A3F72E61-6A9E-6226-2300-F7377F0E7F8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1383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r>
              <a:rPr lang="es-ES" altLang="es-ES" sz="1100" dirty="0"/>
              <a:t>Tratamiento individualizado para mejorar cumplimiento. Que entienda cronicidad.</a:t>
            </a:r>
          </a:p>
          <a:p>
            <a:pPr marL="0" indent="0"/>
            <a:r>
              <a:rPr lang="es-ES" altLang="es-ES" sz="1100" dirty="0"/>
              <a:t>Evitar los desencadenantes. Control de comorbilidades.</a:t>
            </a:r>
          </a:p>
          <a:p>
            <a:pPr marL="0" indent="0"/>
            <a:r>
              <a:rPr lang="es-ES" altLang="es-ES" sz="1100" dirty="0"/>
              <a:t>Hidratantes corporales/emolientes cada día (mejoran  elasticidad de las lesiones)</a:t>
            </a:r>
          </a:p>
          <a:p>
            <a:pPr marL="0" indent="0"/>
            <a:r>
              <a:rPr lang="es-ES" altLang="es-ES" sz="1100" dirty="0"/>
              <a:t>Tratamiento tópico (principio activo y vehículo) según necesidad del paciente.</a:t>
            </a:r>
          </a:p>
          <a:p>
            <a:pPr marL="0" indent="0"/>
            <a:r>
              <a:rPr lang="es-ES" altLang="es-ES" sz="1100" dirty="0"/>
              <a:t>Exposición solar evitando siempre la quemadura</a:t>
            </a:r>
            <a:endParaRPr lang="ca-ES" altLang="es-ES" sz="1100" dirty="0"/>
          </a:p>
          <a:p>
            <a:pPr marL="0" indent="0"/>
            <a:r>
              <a:rPr lang="es-ES" altLang="es-ES" sz="1100" dirty="0"/>
              <a:t>Dieta mediterránea evitando el sobrepeso. Aconsejar ejercicio físico.</a:t>
            </a:r>
          </a:p>
          <a:p>
            <a:pPr marL="0" indent="0"/>
            <a:r>
              <a:rPr lang="es-ES" altLang="es-ES" sz="1100" dirty="0"/>
              <a:t>Apoyo psicológico o abordaje psico-emocional si fuera necesario.</a:t>
            </a:r>
          </a:p>
          <a:p>
            <a:endParaRPr lang="es-ES" dirty="0"/>
          </a:p>
        </p:txBody>
      </p:sp>
      <p:sp>
        <p:nvSpPr>
          <p:cNvPr id="4" name="Marcador de número de diapositiva 3"/>
          <p:cNvSpPr>
            <a:spLocks noGrp="1"/>
          </p:cNvSpPr>
          <p:nvPr>
            <p:ph type="sldNum" sz="quarter" idx="5"/>
          </p:nvPr>
        </p:nvSpPr>
        <p:spPr/>
        <p:txBody>
          <a:bodyPr/>
          <a:lstStyle/>
          <a:p>
            <a:fld id="{466784B1-A619-F142-B414-F702AE78EF7B}" type="slidenum">
              <a:rPr lang="es-ES" smtClean="0"/>
              <a:t>60</a:t>
            </a:fld>
            <a:endParaRPr lang="es-ES"/>
          </a:p>
        </p:txBody>
      </p:sp>
    </p:spTree>
    <p:extLst>
      <p:ext uri="{BB962C8B-B14F-4D97-AF65-F5344CB8AC3E}">
        <p14:creationId xmlns:p14="http://schemas.microsoft.com/office/powerpoint/2010/main" val="1315038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005DB9"/>
                </a:solidFill>
                <a:latin typeface="OpenSans-Bold"/>
              </a:rPr>
              <a:t>&gt; </a:t>
            </a:r>
            <a:r>
              <a:rPr lang="en-US" sz="1800" b="1" i="0" u="none" strike="noStrike" baseline="0" dirty="0" err="1">
                <a:solidFill>
                  <a:srgbClr val="005DB9"/>
                </a:solidFill>
                <a:latin typeface="OpenSans-Bold"/>
              </a:rPr>
              <a:t>Tratamiento</a:t>
            </a:r>
            <a:r>
              <a:rPr lang="en-US" sz="1800" b="1" i="0" u="none" strike="noStrike" baseline="0" dirty="0">
                <a:solidFill>
                  <a:srgbClr val="005DB9"/>
                </a:solidFill>
                <a:latin typeface="OpenSans-Bold"/>
              </a:rPr>
              <a:t> </a:t>
            </a:r>
            <a:r>
              <a:rPr lang="en-US" sz="1800" b="1" i="0" u="none" strike="noStrike" baseline="0" dirty="0" err="1">
                <a:solidFill>
                  <a:srgbClr val="005DB9"/>
                </a:solidFill>
                <a:latin typeface="OpenSans-Bold"/>
              </a:rPr>
              <a:t>escalonado</a:t>
            </a:r>
            <a:endParaRPr lang="en-US" sz="1800" b="1" i="0" u="none" strike="noStrike" baseline="0" dirty="0">
              <a:solidFill>
                <a:srgbClr val="005DB9"/>
              </a:solidFill>
              <a:latin typeface="OpenSans-Bold"/>
            </a:endParaRPr>
          </a:p>
          <a:p>
            <a:pPr algn="l"/>
            <a:r>
              <a:rPr lang="es-ES" sz="1800" b="0" i="0" u="none" strike="noStrike" baseline="0" dirty="0">
                <a:solidFill>
                  <a:srgbClr val="000000"/>
                </a:solidFill>
                <a:latin typeface="OpenSans-Light"/>
              </a:rPr>
              <a:t>Generalmente, si la psoriasis no mejora, se realiza una pauta de tratamiento escalonado:</a:t>
            </a:r>
          </a:p>
          <a:p>
            <a:pPr algn="l"/>
            <a:r>
              <a:rPr lang="es-ES" sz="1800" b="0" i="0" u="none" strike="noStrike" baseline="0" dirty="0">
                <a:solidFill>
                  <a:srgbClr val="000000"/>
                </a:solidFill>
                <a:latin typeface="OpenSans-Light"/>
              </a:rPr>
              <a:t>1. Se propone tratamiento tópico. 2. Si no mejora, se derivará a dermatología para fototerapia.</a:t>
            </a:r>
          </a:p>
          <a:p>
            <a:pPr algn="l"/>
            <a:r>
              <a:rPr lang="es-ES" sz="1800" b="0" i="0" u="none" strike="noStrike" baseline="0" dirty="0">
                <a:solidFill>
                  <a:srgbClr val="000000"/>
                </a:solidFill>
                <a:latin typeface="OpenSans-Light"/>
              </a:rPr>
              <a:t>3. Posteriormente se puede hacer tratamiento sistémico. 4. Como último recurso, tratamientos biológicos.</a:t>
            </a:r>
          </a:p>
          <a:p>
            <a:pPr algn="l"/>
            <a:r>
              <a:rPr lang="es-ES" sz="1800" b="0" i="0" u="none" strike="noStrike" baseline="0" dirty="0">
                <a:solidFill>
                  <a:srgbClr val="000000"/>
                </a:solidFill>
                <a:latin typeface="OpenSans-Light"/>
              </a:rPr>
              <a:t>La </a:t>
            </a:r>
            <a:r>
              <a:rPr lang="es-ES" sz="1800" b="0" i="0" u="none" strike="noStrike" baseline="0" dirty="0">
                <a:solidFill>
                  <a:srgbClr val="000000"/>
                </a:solidFill>
                <a:latin typeface="OpenSans-Semibold"/>
              </a:rPr>
              <a:t>eficacia </a:t>
            </a:r>
            <a:r>
              <a:rPr lang="es-ES" sz="1800" b="0" i="0" u="none" strike="noStrike" baseline="0" dirty="0">
                <a:solidFill>
                  <a:srgbClr val="000000"/>
                </a:solidFill>
                <a:latin typeface="OpenSans-Light"/>
              </a:rPr>
              <a:t>de un fármaco </a:t>
            </a:r>
            <a:r>
              <a:rPr lang="es-ES" sz="1800" b="0" i="0" u="none" strike="noStrike" baseline="0" dirty="0" err="1">
                <a:solidFill>
                  <a:srgbClr val="000000"/>
                </a:solidFill>
                <a:latin typeface="OpenSans-Light"/>
              </a:rPr>
              <a:t>antipsoriásico</a:t>
            </a:r>
            <a:r>
              <a:rPr lang="es-ES" sz="1800" b="0" i="0" u="none" strike="noStrike" baseline="0" dirty="0">
                <a:solidFill>
                  <a:srgbClr val="000000"/>
                </a:solidFill>
                <a:latin typeface="OpenSans-Light"/>
              </a:rPr>
              <a:t> se valora en base a su “</a:t>
            </a:r>
            <a:r>
              <a:rPr lang="es-ES" sz="1800" b="0" i="0" u="none" strike="noStrike" baseline="0" dirty="0" err="1">
                <a:solidFill>
                  <a:srgbClr val="000000"/>
                </a:solidFill>
                <a:latin typeface="OpenSans-Light"/>
              </a:rPr>
              <a:t>gold</a:t>
            </a:r>
            <a:r>
              <a:rPr lang="es-ES" sz="1800" b="0" i="0" u="none" strike="noStrike" baseline="0" dirty="0">
                <a:solidFill>
                  <a:srgbClr val="000000"/>
                </a:solidFill>
                <a:latin typeface="OpenSans-Light"/>
              </a:rPr>
              <a:t> standard” cuando hay:</a:t>
            </a:r>
          </a:p>
          <a:p>
            <a:pPr algn="l"/>
            <a:r>
              <a:rPr lang="es-ES" sz="1800" b="0" i="0" u="none" strike="noStrike" baseline="0" dirty="0">
                <a:solidFill>
                  <a:srgbClr val="000000"/>
                </a:solidFill>
                <a:latin typeface="OpenSans-Light"/>
              </a:rPr>
              <a:t>• Reducción de un </a:t>
            </a:r>
            <a:r>
              <a:rPr lang="es-ES" sz="1800" b="0" i="0" u="none" strike="noStrike" baseline="0" dirty="0">
                <a:solidFill>
                  <a:srgbClr val="000000"/>
                </a:solidFill>
                <a:latin typeface="OpenSans-Semibold"/>
              </a:rPr>
              <a:t>75 % del PASI </a:t>
            </a:r>
            <a:r>
              <a:rPr lang="es-ES" sz="1800" b="0" i="0" u="none" strike="noStrike" baseline="0" dirty="0">
                <a:solidFill>
                  <a:srgbClr val="000000"/>
                </a:solidFill>
                <a:latin typeface="OpenSans-Light"/>
              </a:rPr>
              <a:t>en relación con la medición basal (PASI-75).</a:t>
            </a:r>
          </a:p>
          <a:p>
            <a:pPr algn="l"/>
            <a:r>
              <a:rPr lang="es-ES" sz="1800" b="0" i="0" u="none" strike="noStrike" baseline="0" dirty="0">
                <a:solidFill>
                  <a:srgbClr val="000000"/>
                </a:solidFill>
                <a:latin typeface="OpenSans-Light"/>
              </a:rPr>
              <a:t>• Reducción de </a:t>
            </a:r>
            <a:r>
              <a:rPr lang="es-ES" sz="1800" b="0" i="0" u="none" strike="noStrike" baseline="0" dirty="0">
                <a:solidFill>
                  <a:srgbClr val="000000"/>
                </a:solidFill>
                <a:latin typeface="OpenSans-Semibold"/>
              </a:rPr>
              <a:t>5 puntos del DLQI, </a:t>
            </a:r>
            <a:r>
              <a:rPr lang="es-ES" sz="1800" b="0" i="0" u="none" strike="noStrike" baseline="0" dirty="0">
                <a:solidFill>
                  <a:srgbClr val="000000"/>
                </a:solidFill>
                <a:latin typeface="OpenSans-Light"/>
              </a:rPr>
              <a:t>ya que se correlaciona con la disminución del PASI.</a:t>
            </a:r>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61</a:t>
            </a:fld>
            <a:endParaRPr lang="en-GB"/>
          </a:p>
        </p:txBody>
      </p:sp>
    </p:spTree>
    <p:extLst>
      <p:ext uri="{BB962C8B-B14F-4D97-AF65-F5344CB8AC3E}">
        <p14:creationId xmlns:p14="http://schemas.microsoft.com/office/powerpoint/2010/main" val="2297639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000000"/>
                </a:solidFill>
                <a:latin typeface="OpenSans-Bold"/>
              </a:rPr>
              <a:t>Psoriasis </a:t>
            </a:r>
            <a:r>
              <a:rPr lang="en-US" sz="1800" b="1" i="0" u="none" strike="noStrike" baseline="0" dirty="0" err="1">
                <a:solidFill>
                  <a:srgbClr val="000000"/>
                </a:solidFill>
                <a:latin typeface="OpenSans-Bold"/>
              </a:rPr>
              <a:t>leve</a:t>
            </a:r>
            <a:endParaRPr lang="en-US" sz="1800" b="1" i="0" u="none" strike="noStrike" baseline="0" dirty="0">
              <a:solidFill>
                <a:srgbClr val="000000"/>
              </a:solidFill>
              <a:latin typeface="OpenSans-Bold"/>
            </a:endParaRPr>
          </a:p>
          <a:p>
            <a:pPr algn="l"/>
            <a:r>
              <a:rPr lang="es-ES" sz="1800" b="0" i="0" u="none" strike="noStrike" baseline="0" dirty="0">
                <a:solidFill>
                  <a:srgbClr val="000000"/>
                </a:solidFill>
                <a:latin typeface="OpenSans-Light"/>
              </a:rPr>
              <a:t>Alrededor del 70-80 % de los pacientes tienen formas leves de psoriasis y se tratarán y se realizará</a:t>
            </a:r>
          </a:p>
          <a:p>
            <a:pPr algn="l"/>
            <a:r>
              <a:rPr lang="en-US" sz="1800" b="0" i="0" u="none" strike="noStrike" baseline="0" dirty="0" err="1">
                <a:solidFill>
                  <a:srgbClr val="000000"/>
                </a:solidFill>
                <a:latin typeface="OpenSans-Light"/>
              </a:rPr>
              <a:t>seguimiento</a:t>
            </a:r>
            <a:r>
              <a:rPr lang="en-US" sz="1800" b="0" i="0" u="none" strike="noStrike" baseline="0" dirty="0">
                <a:solidFill>
                  <a:srgbClr val="000000"/>
                </a:solidFill>
                <a:latin typeface="OpenSans-Light"/>
              </a:rPr>
              <a:t> </a:t>
            </a:r>
            <a:r>
              <a:rPr lang="en-US" sz="1800" b="0" i="0" u="none" strike="noStrike" baseline="0" dirty="0" err="1">
                <a:solidFill>
                  <a:srgbClr val="000000"/>
                </a:solidFill>
                <a:latin typeface="OpenSans-Light"/>
              </a:rPr>
              <a:t>en</a:t>
            </a:r>
            <a:r>
              <a:rPr lang="en-US" sz="1800" b="0" i="0" u="none" strike="noStrike" baseline="0" dirty="0">
                <a:solidFill>
                  <a:srgbClr val="000000"/>
                </a:solidFill>
                <a:latin typeface="OpenSans-Light"/>
              </a:rPr>
              <a:t> AP</a:t>
            </a:r>
            <a:r>
              <a:rPr lang="en-US" sz="1800" b="1" i="0" u="none" strike="noStrike" baseline="0" dirty="0">
                <a:solidFill>
                  <a:srgbClr val="1974B9"/>
                </a:solidFill>
                <a:latin typeface="OpenSans-Bold"/>
              </a:rPr>
              <a:t>(19)</a:t>
            </a:r>
            <a:r>
              <a:rPr lang="en-US" sz="1800" b="0" i="0" u="none" strike="noStrike" baseline="0" dirty="0">
                <a:solidFill>
                  <a:srgbClr val="000000"/>
                </a:solidFill>
                <a:latin typeface="OpenSans-Light"/>
              </a:rPr>
              <a:t>.</a:t>
            </a:r>
          </a:p>
          <a:p>
            <a:pPr algn="l"/>
            <a:r>
              <a:rPr lang="es-ES" sz="1800" b="0" i="0" u="none" strike="noStrike" baseline="0" dirty="0">
                <a:solidFill>
                  <a:srgbClr val="000000"/>
                </a:solidFill>
                <a:latin typeface="OpenSans-Light"/>
              </a:rPr>
              <a:t>Deben utilizarse </a:t>
            </a:r>
            <a:r>
              <a:rPr lang="es-ES" sz="1800" b="0" i="0" u="none" strike="noStrike" baseline="0" dirty="0">
                <a:solidFill>
                  <a:srgbClr val="000000"/>
                </a:solidFill>
                <a:latin typeface="OpenSans-Semibold"/>
              </a:rPr>
              <a:t>tratamientos tópicos</a:t>
            </a:r>
            <a:r>
              <a:rPr lang="es-ES" sz="1800" b="0" i="0" u="none" strike="noStrike" baseline="0" dirty="0">
                <a:solidFill>
                  <a:srgbClr val="000000"/>
                </a:solidFill>
                <a:latin typeface="OpenSans-Light"/>
              </a:rPr>
              <a:t>, que siguen siendo la piedra angular para tratar la psoriasis</a:t>
            </a:r>
          </a:p>
          <a:p>
            <a:pPr algn="l"/>
            <a:r>
              <a:rPr lang="es-ES" sz="1800" b="0" i="0" u="none" strike="noStrike" baseline="0" dirty="0">
                <a:solidFill>
                  <a:srgbClr val="000000"/>
                </a:solidFill>
                <a:latin typeface="OpenSans-Light"/>
              </a:rPr>
              <a:t>leve. Incluyen corticosteroides tópicos, análogos de la vitamina D y sus combinaciones, inhibidores</a:t>
            </a:r>
          </a:p>
          <a:p>
            <a:pPr algn="l"/>
            <a:r>
              <a:rPr lang="es-ES" sz="1800" b="0" i="0" u="none" strike="noStrike" baseline="0" dirty="0">
                <a:solidFill>
                  <a:srgbClr val="000000"/>
                </a:solidFill>
                <a:latin typeface="OpenSans-Light"/>
              </a:rPr>
              <a:t>de la </a:t>
            </a:r>
            <a:r>
              <a:rPr lang="es-ES" sz="1800" b="0" i="0" u="none" strike="noStrike" baseline="0" dirty="0" err="1">
                <a:solidFill>
                  <a:srgbClr val="000000"/>
                </a:solidFill>
                <a:latin typeface="OpenSans-Light"/>
              </a:rPr>
              <a:t>calcineurina</a:t>
            </a:r>
            <a:r>
              <a:rPr lang="es-ES" sz="1800" b="0" i="0" u="none" strike="noStrike" baseline="0" dirty="0">
                <a:solidFill>
                  <a:srgbClr val="000000"/>
                </a:solidFill>
                <a:latin typeface="OpenSans-Light"/>
              </a:rPr>
              <a:t> y </a:t>
            </a:r>
            <a:r>
              <a:rPr lang="es-ES" sz="1800" b="0" i="0" u="none" strike="noStrike" baseline="0" dirty="0" err="1">
                <a:solidFill>
                  <a:srgbClr val="000000"/>
                </a:solidFill>
                <a:latin typeface="OpenSans-Light"/>
              </a:rPr>
              <a:t>queratolíticos</a:t>
            </a:r>
            <a:r>
              <a:rPr lang="es-ES" sz="1800" b="0" i="0" u="none" strike="noStrike" baseline="0" dirty="0">
                <a:solidFill>
                  <a:srgbClr val="000000"/>
                </a:solidFill>
                <a:latin typeface="OpenSans-Light"/>
              </a:rPr>
              <a:t>.</a:t>
            </a:r>
          </a:p>
          <a:p>
            <a:pPr algn="l"/>
            <a:r>
              <a:rPr lang="en-US" sz="1800" b="1" i="0" u="none" strike="noStrike" baseline="0" dirty="0">
                <a:solidFill>
                  <a:srgbClr val="000000"/>
                </a:solidFill>
                <a:latin typeface="OpenSans-Bold"/>
              </a:rPr>
              <a:t>Psoriasis </a:t>
            </a:r>
            <a:r>
              <a:rPr lang="en-US" sz="1800" b="1" i="0" u="none" strike="noStrike" baseline="0" dirty="0" err="1">
                <a:solidFill>
                  <a:srgbClr val="000000"/>
                </a:solidFill>
                <a:latin typeface="OpenSans-Bold"/>
              </a:rPr>
              <a:t>moderada</a:t>
            </a:r>
            <a:r>
              <a:rPr lang="en-US" sz="1800" b="1" i="0" u="none" strike="noStrike" baseline="0" dirty="0">
                <a:solidFill>
                  <a:srgbClr val="000000"/>
                </a:solidFill>
                <a:latin typeface="OpenSans-Bold"/>
              </a:rPr>
              <a:t>-grave</a:t>
            </a:r>
          </a:p>
          <a:p>
            <a:pPr algn="l"/>
            <a:r>
              <a:rPr lang="en-US" sz="1800" b="0" i="0" u="none" strike="noStrike" baseline="0" dirty="0">
                <a:solidFill>
                  <a:srgbClr val="000000"/>
                </a:solidFill>
                <a:latin typeface="OpenSans-Light"/>
              </a:rPr>
              <a:t>En psoriasis </a:t>
            </a:r>
            <a:r>
              <a:rPr lang="en-US" sz="1800" b="0" i="0" u="none" strike="noStrike" baseline="0" dirty="0" err="1">
                <a:solidFill>
                  <a:srgbClr val="000000"/>
                </a:solidFill>
                <a:latin typeface="OpenSans-Light"/>
              </a:rPr>
              <a:t>en</a:t>
            </a:r>
            <a:r>
              <a:rPr lang="en-US" sz="1800" b="0" i="0" u="none" strike="noStrike" baseline="0" dirty="0">
                <a:solidFill>
                  <a:srgbClr val="000000"/>
                </a:solidFill>
                <a:latin typeface="OpenSans-Light"/>
              </a:rPr>
              <a:t> </a:t>
            </a:r>
            <a:r>
              <a:rPr lang="en-US" sz="1800" b="0" i="0" u="none" strike="noStrike" baseline="0" dirty="0" err="1">
                <a:solidFill>
                  <a:srgbClr val="000000"/>
                </a:solidFill>
                <a:latin typeface="OpenSans-Light"/>
              </a:rPr>
              <a:t>placas</a:t>
            </a:r>
            <a:r>
              <a:rPr lang="en-US" sz="1800" b="0" i="0" u="none" strike="noStrike" baseline="0" dirty="0">
                <a:solidFill>
                  <a:srgbClr val="000000"/>
                </a:solidFill>
                <a:latin typeface="OpenSans-Light"/>
              </a:rPr>
              <a:t> de </a:t>
            </a:r>
            <a:r>
              <a:rPr lang="en-US" sz="1800" b="0" i="0" u="none" strike="noStrike" baseline="0" dirty="0" err="1">
                <a:solidFill>
                  <a:srgbClr val="000000"/>
                </a:solidFill>
                <a:latin typeface="OpenSans-Light"/>
              </a:rPr>
              <a:t>moderada</a:t>
            </a:r>
            <a:r>
              <a:rPr lang="en-US" sz="1800" b="0" i="0" u="none" strike="noStrike" baseline="0" dirty="0">
                <a:solidFill>
                  <a:srgbClr val="000000"/>
                </a:solidFill>
                <a:latin typeface="OpenSans-Light"/>
              </a:rPr>
              <a:t> a grave se </a:t>
            </a:r>
            <a:r>
              <a:rPr lang="en-US" sz="1800" b="0" i="0" u="none" strike="noStrike" baseline="0" dirty="0" err="1">
                <a:solidFill>
                  <a:srgbClr val="000000"/>
                </a:solidFill>
                <a:latin typeface="OpenSans-Light"/>
              </a:rPr>
              <a:t>utilizan</a:t>
            </a:r>
            <a:r>
              <a:rPr lang="en-US" sz="1800" b="0" i="0" u="none" strike="noStrike" baseline="0" dirty="0">
                <a:solidFill>
                  <a:srgbClr val="000000"/>
                </a:solidFill>
                <a:latin typeface="OpenSans-Light"/>
              </a:rPr>
              <a:t> </a:t>
            </a:r>
            <a:r>
              <a:rPr lang="en-US" sz="1800" b="0" i="0" u="none" strike="noStrike" baseline="0" dirty="0" err="1">
                <a:solidFill>
                  <a:srgbClr val="000000"/>
                </a:solidFill>
                <a:latin typeface="OpenSans-Light"/>
              </a:rPr>
              <a:t>fármacos</a:t>
            </a:r>
            <a:r>
              <a:rPr lang="en-US" sz="1800" b="0" i="0" u="none" strike="noStrike" baseline="0" dirty="0">
                <a:solidFill>
                  <a:srgbClr val="000000"/>
                </a:solidFill>
                <a:latin typeface="OpenSans-Light"/>
              </a:rPr>
              <a:t> </a:t>
            </a:r>
            <a:r>
              <a:rPr lang="en-US" sz="1800" b="0" i="0" u="none" strike="noStrike" baseline="0" dirty="0" err="1">
                <a:solidFill>
                  <a:srgbClr val="000000"/>
                </a:solidFill>
                <a:latin typeface="OpenSans-Light"/>
              </a:rPr>
              <a:t>sistémicos</a:t>
            </a:r>
            <a:r>
              <a:rPr lang="en-US" sz="1800" b="0" i="0" u="none" strike="noStrike" baseline="0" dirty="0">
                <a:solidFill>
                  <a:srgbClr val="000000"/>
                </a:solidFill>
                <a:latin typeface="OpenSans-Light"/>
              </a:rPr>
              <a:t> (</a:t>
            </a:r>
            <a:r>
              <a:rPr lang="en-US" sz="1800" b="0" i="0" u="none" strike="noStrike" baseline="0" dirty="0" err="1">
                <a:solidFill>
                  <a:srgbClr val="000000"/>
                </a:solidFill>
                <a:latin typeface="OpenSans-Light"/>
              </a:rPr>
              <a:t>metotrexato</a:t>
            </a:r>
            <a:r>
              <a:rPr lang="en-US" sz="1800" b="0" i="0" u="none" strike="noStrike" baseline="0" dirty="0">
                <a:solidFill>
                  <a:srgbClr val="000000"/>
                </a:solidFill>
                <a:latin typeface="OpenSans-Light"/>
              </a:rPr>
              <a:t>,</a:t>
            </a:r>
          </a:p>
          <a:p>
            <a:pPr algn="l"/>
            <a:r>
              <a:rPr lang="en-US" sz="1800" b="0" i="0" u="none" strike="noStrike" baseline="0" dirty="0" err="1">
                <a:solidFill>
                  <a:srgbClr val="000000"/>
                </a:solidFill>
                <a:latin typeface="OpenSans-Light"/>
              </a:rPr>
              <a:t>ciclosporina</a:t>
            </a:r>
            <a:r>
              <a:rPr lang="en-US" sz="1800" b="0" i="0" u="none" strike="noStrike" baseline="0" dirty="0">
                <a:solidFill>
                  <a:srgbClr val="000000"/>
                </a:solidFill>
                <a:latin typeface="OpenSans-Light"/>
              </a:rPr>
              <a:t>, </a:t>
            </a:r>
            <a:r>
              <a:rPr lang="en-US" sz="1800" b="0" i="0" u="none" strike="noStrike" baseline="0" dirty="0" err="1">
                <a:solidFill>
                  <a:srgbClr val="000000"/>
                </a:solidFill>
                <a:latin typeface="OpenSans-Light"/>
              </a:rPr>
              <a:t>acitretina</a:t>
            </a:r>
            <a:r>
              <a:rPr lang="en-US" sz="1800" b="0" i="0" u="none" strike="noStrike" baseline="0" dirty="0">
                <a:solidFill>
                  <a:srgbClr val="000000"/>
                </a:solidFill>
                <a:latin typeface="OpenSans-Light"/>
              </a:rPr>
              <a:t> o apremilast) y </a:t>
            </a:r>
            <a:r>
              <a:rPr lang="en-US" sz="1800" b="0" i="0" u="none" strike="noStrike" baseline="0" dirty="0" err="1">
                <a:solidFill>
                  <a:srgbClr val="000000"/>
                </a:solidFill>
                <a:latin typeface="OpenSans-Light"/>
              </a:rPr>
              <a:t>biológicos</a:t>
            </a:r>
            <a:r>
              <a:rPr lang="en-US" sz="1800" b="0" i="0" u="none" strike="noStrike" baseline="0" dirty="0">
                <a:solidFill>
                  <a:srgbClr val="000000"/>
                </a:solidFill>
                <a:latin typeface="OpenSans-Light"/>
              </a:rPr>
              <a:t> (</a:t>
            </a:r>
            <a:r>
              <a:rPr lang="en-US" sz="1800" b="0" i="0" u="none" strike="noStrike" baseline="0" dirty="0" err="1">
                <a:solidFill>
                  <a:srgbClr val="000000"/>
                </a:solidFill>
                <a:latin typeface="OpenSans-Light"/>
              </a:rPr>
              <a:t>inhibidores</a:t>
            </a:r>
            <a:r>
              <a:rPr lang="en-US" sz="1800" b="0" i="0" u="none" strike="noStrike" baseline="0" dirty="0">
                <a:solidFill>
                  <a:srgbClr val="000000"/>
                </a:solidFill>
                <a:latin typeface="OpenSans-Light"/>
              </a:rPr>
              <a:t> de TNF-</a:t>
            </a:r>
            <a:r>
              <a:rPr lang="el-GR" sz="1800" b="0" i="0" u="none" strike="noStrike" baseline="0" dirty="0">
                <a:solidFill>
                  <a:srgbClr val="000000"/>
                </a:solidFill>
                <a:latin typeface="OpenSans-Light"/>
              </a:rPr>
              <a:t>α, </a:t>
            </a:r>
            <a:r>
              <a:rPr lang="en-US" sz="1800" b="0" i="0" u="none" strike="noStrike" baseline="0" dirty="0">
                <a:solidFill>
                  <a:srgbClr val="000000"/>
                </a:solidFill>
                <a:latin typeface="OpenSans-Light"/>
              </a:rPr>
              <a:t>p40IL-12/23, IL-17 y</a:t>
            </a:r>
          </a:p>
          <a:p>
            <a:pPr algn="l"/>
            <a:r>
              <a:rPr lang="es-ES" sz="1800" b="0" i="0" u="none" strike="noStrike" baseline="0" dirty="0">
                <a:solidFill>
                  <a:srgbClr val="000000"/>
                </a:solidFill>
                <a:latin typeface="OpenSans-Light"/>
              </a:rPr>
              <a:t>p19IL-23, así como un inhibidor oral de la fosfodiesterasa)</a:t>
            </a:r>
            <a:r>
              <a:rPr lang="es-ES" sz="1800" b="1" i="0" u="none" strike="noStrike" baseline="0" dirty="0">
                <a:solidFill>
                  <a:srgbClr val="1974B9"/>
                </a:solidFill>
                <a:latin typeface="OpenSans-Bold"/>
              </a:rPr>
              <a:t>(20)</a:t>
            </a:r>
            <a:r>
              <a:rPr lang="es-ES" sz="1800" b="0" i="0" u="none" strike="noStrike" baseline="0" dirty="0">
                <a:solidFill>
                  <a:srgbClr val="000000"/>
                </a:solidFill>
                <a:latin typeface="OpenSans-Light"/>
              </a:rPr>
              <a:t>.</a:t>
            </a:r>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62</a:t>
            </a:fld>
            <a:endParaRPr lang="en-GB"/>
          </a:p>
        </p:txBody>
      </p:sp>
    </p:spTree>
    <p:extLst>
      <p:ext uri="{BB962C8B-B14F-4D97-AF65-F5344CB8AC3E}">
        <p14:creationId xmlns:p14="http://schemas.microsoft.com/office/powerpoint/2010/main" val="2209972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61628F45-B82F-4DF8-AAA5-BB2E388A35C1}" type="slidenum">
              <a:rPr lang="es-ES" smtClean="0"/>
              <a:t>6</a:t>
            </a:fld>
            <a:endParaRPr lang="es-ES"/>
          </a:p>
        </p:txBody>
      </p:sp>
    </p:spTree>
    <p:extLst>
      <p:ext uri="{BB962C8B-B14F-4D97-AF65-F5344CB8AC3E}">
        <p14:creationId xmlns:p14="http://schemas.microsoft.com/office/powerpoint/2010/main" val="1412683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65</a:t>
            </a:fld>
            <a:endParaRPr lang="en-GB"/>
          </a:p>
        </p:txBody>
      </p:sp>
    </p:spTree>
    <p:extLst>
      <p:ext uri="{BB962C8B-B14F-4D97-AF65-F5344CB8AC3E}">
        <p14:creationId xmlns:p14="http://schemas.microsoft.com/office/powerpoint/2010/main" val="5789382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61628F45-B82F-4DF8-AAA5-BB2E388A35C1}" type="slidenum">
              <a:rPr lang="es-ES" smtClean="0"/>
              <a:t>66</a:t>
            </a:fld>
            <a:endParaRPr lang="es-ES"/>
          </a:p>
        </p:txBody>
      </p:sp>
    </p:spTree>
    <p:extLst>
      <p:ext uri="{BB962C8B-B14F-4D97-AF65-F5344CB8AC3E}">
        <p14:creationId xmlns:p14="http://schemas.microsoft.com/office/powerpoint/2010/main" val="14938373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fontAlgn="base"/>
            <a:r>
              <a:rPr lang="es-ES" sz="1200" kern="1200" dirty="0">
                <a:solidFill>
                  <a:schemeClr val="tx1"/>
                </a:solidFill>
                <a:effectLst/>
                <a:latin typeface="Calibri" pitchFamily="34" charset="0"/>
                <a:ea typeface="+mn-ea"/>
                <a:cs typeface="+mn-cs"/>
              </a:rPr>
              <a:t> </a:t>
            </a:r>
            <a:endParaRPr lang="ca-ES" sz="1200" kern="1200" dirty="0">
              <a:solidFill>
                <a:schemeClr val="tx1"/>
              </a:solidFill>
              <a:effectLst/>
              <a:latin typeface="Calibri"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altLang="es-ES" sz="4400" dirty="0"/>
              <a:t>El </a:t>
            </a:r>
            <a:r>
              <a:rPr lang="es-ES" altLang="es-ES" sz="4400" b="1" dirty="0"/>
              <a:t>tratamiento tópico </a:t>
            </a:r>
            <a:r>
              <a:rPr lang="es-ES" altLang="es-ES" sz="4400" dirty="0"/>
              <a:t>sigue siendo un </a:t>
            </a:r>
            <a:r>
              <a:rPr lang="es-ES" altLang="es-ES" sz="4400" b="1" dirty="0"/>
              <a:t>pilar básico </a:t>
            </a:r>
            <a:r>
              <a:rPr lang="es-ES" altLang="es-ES" sz="4400" dirty="0"/>
              <a:t>en el tratamiento de la psoriasis, ya que hasta el </a:t>
            </a:r>
            <a:r>
              <a:rPr lang="es-ES" altLang="es-ES" sz="4400" b="1" dirty="0"/>
              <a:t>70%</a:t>
            </a:r>
            <a:r>
              <a:rPr lang="es-ES" altLang="es-ES" sz="4400" dirty="0"/>
              <a:t> de los pacientes con psoriasis leve-moderada reciben esta modalidad de terapia como única opción. A pesar ello, un 40% de los pacientes presentan </a:t>
            </a:r>
            <a:r>
              <a:rPr lang="es-ES" altLang="es-ES" sz="4400" b="0" dirty="0"/>
              <a:t>escasa adherencia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altLang="es-ES" sz="4400" b="1" baseline="30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altLang="es-ES" sz="4400" baseline="0" dirty="0"/>
              <a:t>En general, el tratamiento de la psoriasis es escalonado: Si el paciente no mejora con tratamiento tópico, se derivará para valorar fototerapia y si tampoco es eficaz, se valorará un tratamiento sistémico. El </a:t>
            </a:r>
            <a:r>
              <a:rPr lang="es-ES" altLang="es-ES" sz="4400" baseline="0" dirty="0" err="1"/>
              <a:t>metrotexate</a:t>
            </a:r>
            <a:r>
              <a:rPr lang="es-ES" altLang="es-ES" sz="4400" baseline="0" dirty="0"/>
              <a:t> es el fármaco más utilizado a nivel sistémico para pacientes con psoriasis moderada a severa Si éste no funciona, se pueden valorar otras alternativas. Los tratamientos biológicos han supuesto una revolución dado que se están demostrando como fármacos muy eficaces alcanzando un PASI 90 y </a:t>
            </a:r>
            <a:r>
              <a:rPr lang="es-ES" altLang="es-ES" sz="4400" baseline="0" dirty="0" err="1"/>
              <a:t>estan</a:t>
            </a:r>
            <a:r>
              <a:rPr lang="es-ES" altLang="es-ES" sz="4400" baseline="0" dirty="0"/>
              <a:t> bien tolerados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altLang="es-ES" sz="4400" baseline="0" dirty="0"/>
          </a:p>
          <a:p>
            <a:r>
              <a:rPr lang="es-ES" b="0" i="0" dirty="0">
                <a:solidFill>
                  <a:srgbClr val="212121"/>
                </a:solidFill>
                <a:effectLst/>
                <a:latin typeface="BlinkMacSystemFont"/>
              </a:rPr>
              <a:t>Es importante destacar que el tratamiento biológico puede prevenir o revertir el daño inflamatorio asociado con las comorbilidades de la psoriasis. </a:t>
            </a:r>
            <a:r>
              <a:rPr lang="es-ES" b="0" i="0" dirty="0">
                <a:solidFill>
                  <a:srgbClr val="2E2E2E"/>
                </a:solidFill>
                <a:effectLst/>
                <a:latin typeface="NexusSerif"/>
              </a:rPr>
              <a:t> Este grupo terapéutico representa, en el momento actual y en su conjunto, un </a:t>
            </a:r>
            <a:r>
              <a:rPr lang="es-ES" b="1" i="0" dirty="0">
                <a:solidFill>
                  <a:srgbClr val="2E2E2E"/>
                </a:solidFill>
                <a:effectLst/>
                <a:latin typeface="NexusSerif"/>
              </a:rPr>
              <a:t>salto cualitativo con respecto a la terapia convencional clásica. </a:t>
            </a:r>
            <a:endParaRPr lang="es-ES" b="1" i="0" dirty="0">
              <a:solidFill>
                <a:srgbClr val="212121"/>
              </a:solidFill>
              <a:effectLst/>
              <a:latin typeface="BlinkMacSystemFont"/>
            </a:endParaRPr>
          </a:p>
          <a:p>
            <a:r>
              <a:rPr lang="es-ES" b="0" i="0" dirty="0">
                <a:solidFill>
                  <a:srgbClr val="212121"/>
                </a:solidFill>
                <a:effectLst/>
                <a:latin typeface="BlinkMacSystemFont"/>
              </a:rPr>
              <a:t>Fuente: </a:t>
            </a:r>
            <a:r>
              <a:rPr lang="en-US" b="0" i="0" dirty="0">
                <a:solidFill>
                  <a:srgbClr val="212121"/>
                </a:solidFill>
                <a:effectLst/>
                <a:latin typeface="BlinkMacSystemFont"/>
              </a:rPr>
              <a:t> </a:t>
            </a:r>
            <a:r>
              <a:rPr lang="en-US" b="0" i="0" dirty="0" err="1">
                <a:solidFill>
                  <a:srgbClr val="212121"/>
                </a:solidFill>
                <a:effectLst/>
                <a:latin typeface="BlinkMacSystemFont"/>
              </a:rPr>
              <a:t>Korman</a:t>
            </a:r>
            <a:r>
              <a:rPr lang="en-US" b="0" i="0" dirty="0">
                <a:solidFill>
                  <a:srgbClr val="212121"/>
                </a:solidFill>
                <a:effectLst/>
                <a:latin typeface="BlinkMacSystemFont"/>
              </a:rPr>
              <a:t> NJ. Management of psoriasis as a systemic disease: what is the evidence? Br J Dermatol. 2020 Apr;182(4):840-848</a:t>
            </a:r>
            <a:endParaRPr lang="es-ES" dirty="0"/>
          </a:p>
        </p:txBody>
      </p:sp>
      <p:sp>
        <p:nvSpPr>
          <p:cNvPr id="4" name="Marcador de número de diapositiva 3"/>
          <p:cNvSpPr>
            <a:spLocks noGrp="1"/>
          </p:cNvSpPr>
          <p:nvPr>
            <p:ph type="sldNum" sz="quarter" idx="5"/>
          </p:nvPr>
        </p:nvSpPr>
        <p:spPr/>
        <p:txBody>
          <a:bodyPr/>
          <a:lstStyle/>
          <a:p>
            <a:fld id="{466784B1-A619-F142-B414-F702AE78EF7B}" type="slidenum">
              <a:rPr lang="es-ES" smtClean="0"/>
              <a:t>68</a:t>
            </a:fld>
            <a:endParaRPr lang="es-ES"/>
          </a:p>
        </p:txBody>
      </p:sp>
    </p:spTree>
    <p:extLst>
      <p:ext uri="{BB962C8B-B14F-4D97-AF65-F5344CB8AC3E}">
        <p14:creationId xmlns:p14="http://schemas.microsoft.com/office/powerpoint/2010/main" val="2808631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61628F45-B82F-4DF8-AAA5-BB2E388A35C1}" type="slidenum">
              <a:rPr lang="es-ES" smtClean="0"/>
              <a:t>69</a:t>
            </a:fld>
            <a:endParaRPr lang="es-ES"/>
          </a:p>
        </p:txBody>
      </p:sp>
    </p:spTree>
    <p:extLst>
      <p:ext uri="{BB962C8B-B14F-4D97-AF65-F5344CB8AC3E}">
        <p14:creationId xmlns:p14="http://schemas.microsoft.com/office/powerpoint/2010/main" val="41558340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DA166-A547-31CF-966A-F207A1A2581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927BDBF-7B42-03AE-389C-F043B9FF22E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8025092-2849-EFE2-E069-8CC6D5F4246C}"/>
              </a:ext>
            </a:extLst>
          </p:cNvPr>
          <p:cNvSpPr>
            <a:spLocks noGrp="1"/>
          </p:cNvSpPr>
          <p:nvPr>
            <p:ph type="body" idx="1"/>
          </p:nvPr>
        </p:nvSpPr>
        <p:spPr/>
        <p:txBody>
          <a:bodyPr/>
          <a:lstStyle/>
          <a:p>
            <a:pPr marL="0" indent="0"/>
            <a:r>
              <a:rPr lang="es-ES" b="0" i="0" dirty="0">
                <a:solidFill>
                  <a:srgbClr val="333333"/>
                </a:solidFill>
                <a:effectLst/>
                <a:latin typeface="Open Sans" panose="020B0606030504020204" pitchFamily="34" charset="0"/>
              </a:rPr>
              <a:t>La psoriasis afecta del 2 al 4% de hombres y mujeres. Puede comenzar a cualquier edad, incluida</a:t>
            </a:r>
            <a:r>
              <a:rPr lang="es-ES" b="0" i="0" u="sng" dirty="0">
                <a:solidFill>
                  <a:schemeClr val="accent6">
                    <a:lumMod val="10000"/>
                  </a:schemeClr>
                </a:solidFill>
                <a:effectLst/>
                <a:latin typeface="Open Sans" panose="020B0606030504020204" pitchFamily="34" charset="0"/>
              </a:rPr>
              <a:t> </a:t>
            </a:r>
            <a:r>
              <a:rPr lang="es-ES" b="0" i="0" u="sng" strike="noStrike" dirty="0">
                <a:solidFill>
                  <a:schemeClr val="accent6">
                    <a:lumMod val="10000"/>
                  </a:schemeClr>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la infancia</a:t>
            </a:r>
            <a:r>
              <a:rPr lang="es-ES" b="0" i="0" u="sng" dirty="0">
                <a:solidFill>
                  <a:schemeClr val="accent6">
                    <a:lumMod val="10000"/>
                  </a:schemeClr>
                </a:solidFill>
                <a:effectLst/>
                <a:latin typeface="Open Sans" panose="020B0606030504020204" pitchFamily="34" charset="0"/>
              </a:rPr>
              <a:t> </a:t>
            </a:r>
            <a:r>
              <a:rPr lang="es-ES" b="0" i="0" dirty="0">
                <a:solidFill>
                  <a:srgbClr val="333333"/>
                </a:solidFill>
                <a:effectLst/>
                <a:latin typeface="Open Sans" panose="020B0606030504020204" pitchFamily="34" charset="0"/>
              </a:rPr>
              <a:t>, con picos de inicio entre los 15 y los 25 años y entre los 50 y los 60 años. Tiende a </a:t>
            </a:r>
            <a:r>
              <a:rPr lang="es-ES" b="0" i="0" u="none" strike="noStrike" dirty="0">
                <a:solidFill>
                  <a:srgbClr val="333333"/>
                </a:solidFill>
                <a:effectLst/>
                <a:latin typeface="Open Sans" panose="020B0606030504020204" pitchFamily="34" charset="0"/>
              </a:rPr>
              <a:t>persistir</a:t>
            </a:r>
            <a:r>
              <a:rPr lang="es-ES" b="0" i="0" dirty="0">
                <a:solidFill>
                  <a:srgbClr val="333333"/>
                </a:solidFill>
                <a:effectLst/>
                <a:latin typeface="Open Sans" panose="020B0606030504020204" pitchFamily="34" charset="0"/>
              </a:rPr>
              <a:t> durante toda la vida, fluctuando en extensión y gravedad. Es particularmente común en los caucásicos, pero puede afectar a personas de cualquier raza.</a:t>
            </a:r>
          </a:p>
          <a:p>
            <a:pPr marL="0" indent="0"/>
            <a:r>
              <a:rPr lang="es-ES" dirty="0"/>
              <a:t>Diagnosticar una psoriasis </a:t>
            </a:r>
            <a:r>
              <a:rPr lang="es-ES" dirty="0" err="1"/>
              <a:t>guttata</a:t>
            </a:r>
            <a:r>
              <a:rPr lang="es-ES" dirty="0"/>
              <a:t> como la que muestra la foto de la izquierda, una soriasis en placas,  de cuero cabelludo,  inversa o una </a:t>
            </a:r>
            <a:r>
              <a:rPr lang="es-ES" dirty="0" err="1"/>
              <a:t>sebopsoriasis</a:t>
            </a:r>
            <a:r>
              <a:rPr lang="es-ES" dirty="0"/>
              <a:t> puede ser relativamente fácil,  pero en ocasiones no es tan sencillo el diagnóstico solo por la clínica . En los pacientes con </a:t>
            </a:r>
            <a:r>
              <a:rPr lang="es-ES" dirty="0" err="1"/>
              <a:t>sebopsoriasis</a:t>
            </a:r>
            <a:r>
              <a:rPr lang="es-ES" dirty="0"/>
              <a:t> debemos tener en cuenta que hay colonización por </a:t>
            </a:r>
            <a:r>
              <a:rPr lang="es-ES" dirty="0" err="1"/>
              <a:t>malassezia</a:t>
            </a:r>
            <a:r>
              <a:rPr lang="es-ES" dirty="0"/>
              <a:t> </a:t>
            </a:r>
            <a:r>
              <a:rPr lang="es-ES" dirty="0" err="1"/>
              <a:t>furfur</a:t>
            </a:r>
            <a:r>
              <a:rPr lang="es-ES" dirty="0"/>
              <a:t> y también  debe ser tenida en cuenta para el tratamiento.</a:t>
            </a:r>
            <a:endParaRPr lang="ca-ES" dirty="0"/>
          </a:p>
        </p:txBody>
      </p:sp>
      <p:sp>
        <p:nvSpPr>
          <p:cNvPr id="4" name="Marcador de número de diapositiva 3">
            <a:extLst>
              <a:ext uri="{FF2B5EF4-FFF2-40B4-BE49-F238E27FC236}">
                <a16:creationId xmlns:a16="http://schemas.microsoft.com/office/drawing/2014/main" id="{C190EB5B-4A47-E056-4DD5-C9BEBE886326}"/>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ES" sz="1200" b="0" i="0" u="none" strike="noStrike" cap="none" smtClean="0">
                <a:solidFill>
                  <a:schemeClr val="dk1"/>
                </a:solidFill>
                <a:latin typeface="Arial Black"/>
                <a:ea typeface="Arial Black"/>
                <a:cs typeface="Arial Black"/>
                <a:sym typeface="Arial Black"/>
              </a:rPr>
              <a:t>70</a:t>
            </a:fld>
            <a:endParaRPr lang="es-ES" sz="1200" b="0" i="0" u="none" strike="noStrike" cap="none">
              <a:solidFill>
                <a:schemeClr val="dk1"/>
              </a:solidFill>
              <a:latin typeface="Arial Black"/>
              <a:ea typeface="Arial Black"/>
              <a:cs typeface="Arial Black"/>
              <a:sym typeface="Arial Black"/>
            </a:endParaRPr>
          </a:p>
        </p:txBody>
      </p:sp>
    </p:spTree>
    <p:extLst>
      <p:ext uri="{BB962C8B-B14F-4D97-AF65-F5344CB8AC3E}">
        <p14:creationId xmlns:p14="http://schemas.microsoft.com/office/powerpoint/2010/main" val="28476605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240B2-31FB-3DFC-19B4-BE3B983269F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28B6A37-2EF6-AA12-F615-D7372B40C62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9D78A7F-C79B-13DF-09A9-52D11D068D7F}"/>
              </a:ext>
            </a:extLst>
          </p:cNvPr>
          <p:cNvSpPr>
            <a:spLocks noGrp="1"/>
          </p:cNvSpPr>
          <p:nvPr>
            <p:ph type="body" idx="1"/>
          </p:nvPr>
        </p:nvSpPr>
        <p:spPr/>
        <p:txBody>
          <a:bodyPr/>
          <a:lstStyle/>
          <a:p>
            <a:pPr marL="0" indent="0" algn="l" fontAlgn="base"/>
            <a:r>
              <a:rPr lang="es-ES" b="0" i="0" dirty="0">
                <a:solidFill>
                  <a:srgbClr val="333333"/>
                </a:solidFill>
                <a:effectLst/>
                <a:latin typeface="Open Sans" panose="020B0606030504020204" pitchFamily="34" charset="0"/>
              </a:rPr>
              <a:t>La psoriasis puede afectar exclusivamente a </a:t>
            </a:r>
            <a:r>
              <a:rPr lang="es-ES" b="0" i="0" dirty="0" err="1">
                <a:solidFill>
                  <a:srgbClr val="333333"/>
                </a:solidFill>
                <a:effectLst/>
                <a:latin typeface="Open Sans" panose="020B0606030504020204" pitchFamily="34" charset="0"/>
              </a:rPr>
              <a:t>plamas</a:t>
            </a:r>
            <a:r>
              <a:rPr lang="es-ES" b="0" i="0" dirty="0">
                <a:solidFill>
                  <a:srgbClr val="333333"/>
                </a:solidFill>
                <a:effectLst/>
                <a:latin typeface="Open Sans" panose="020B0606030504020204" pitchFamily="34" charset="0"/>
              </a:rPr>
              <a:t> y plantas, lo que puede condicionar importantes problemas a nivel funcional, pueden ocasionarse grietas dolorosas que impiden caminar o trabajar normalmente.  Puede confundirse con tiñas, dermatitis de contacto…</a:t>
            </a:r>
          </a:p>
          <a:p>
            <a:pPr marL="0" indent="0"/>
            <a:r>
              <a:rPr lang="es-ES" dirty="0"/>
              <a:t>En personas no caucásicas, sobre todo en personas de piel negra, la psoriasis suele presentarse con placas más extensas, más </a:t>
            </a:r>
            <a:r>
              <a:rPr lang="es-ES" dirty="0" err="1"/>
              <a:t>hiperqueratosicas</a:t>
            </a:r>
            <a:r>
              <a:rPr lang="es-ES" dirty="0"/>
              <a:t> y más infiltradas. En </a:t>
            </a:r>
            <a:r>
              <a:rPr lang="es-ES" dirty="0" err="1"/>
              <a:t>fototipos</a:t>
            </a:r>
            <a:r>
              <a:rPr lang="es-ES" dirty="0"/>
              <a:t> oscuros, como en población hindú, como la que muestra la fotografía de abajo y en medio, las placas pueden presentar una base violácea.</a:t>
            </a:r>
          </a:p>
          <a:p>
            <a:pPr marL="0" indent="0"/>
            <a:r>
              <a:rPr lang="es-ES" dirty="0"/>
              <a:t>Existen otras formas de psoriasis que deben </a:t>
            </a:r>
            <a:r>
              <a:rPr lang="es-ES" dirty="0" err="1"/>
              <a:t>serrecoradas</a:t>
            </a:r>
            <a:r>
              <a:rPr lang="es-ES" dirty="0"/>
              <a:t>, como la psoriasis </a:t>
            </a:r>
            <a:r>
              <a:rPr lang="es-ES" dirty="0" err="1"/>
              <a:t>eritrodérmica</a:t>
            </a:r>
            <a:r>
              <a:rPr lang="es-ES" dirty="0"/>
              <a:t>, que supone una urgencia dermatológica.</a:t>
            </a:r>
          </a:p>
        </p:txBody>
      </p:sp>
      <p:sp>
        <p:nvSpPr>
          <p:cNvPr id="4" name="Marcador de número de diapositiva 3">
            <a:extLst>
              <a:ext uri="{FF2B5EF4-FFF2-40B4-BE49-F238E27FC236}">
                <a16:creationId xmlns:a16="http://schemas.microsoft.com/office/drawing/2014/main" id="{178868DC-2F34-1E77-F14B-104CC0A41C03}"/>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ES" sz="1200" b="0" i="0" u="none" strike="noStrike" cap="none" smtClean="0">
                <a:solidFill>
                  <a:schemeClr val="dk1"/>
                </a:solidFill>
                <a:latin typeface="Arial Black"/>
                <a:ea typeface="Arial Black"/>
                <a:cs typeface="Arial Black"/>
                <a:sym typeface="Arial Black"/>
              </a:rPr>
              <a:t>71</a:t>
            </a:fld>
            <a:endParaRPr lang="es-ES" sz="1200" b="0" i="0" u="none" strike="noStrike" cap="none">
              <a:solidFill>
                <a:schemeClr val="dk1"/>
              </a:solidFill>
              <a:latin typeface="Arial Black"/>
              <a:ea typeface="Arial Black"/>
              <a:cs typeface="Arial Black"/>
              <a:sym typeface="Arial Black"/>
            </a:endParaRPr>
          </a:p>
        </p:txBody>
      </p:sp>
    </p:spTree>
    <p:extLst>
      <p:ext uri="{BB962C8B-B14F-4D97-AF65-F5344CB8AC3E}">
        <p14:creationId xmlns:p14="http://schemas.microsoft.com/office/powerpoint/2010/main" val="20616347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FDC54-FEDF-20C3-41F0-DADA3E6410A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EA2C349-0DD2-0207-AF83-52E33656F24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56F3F89-B412-C300-9B10-BBCE045DAC29}"/>
              </a:ext>
            </a:extLst>
          </p:cNvPr>
          <p:cNvSpPr>
            <a:spLocks noGrp="1"/>
          </p:cNvSpPr>
          <p:nvPr>
            <p:ph type="body" idx="1"/>
          </p:nvPr>
        </p:nvSpPr>
        <p:spPr/>
        <p:txBody>
          <a:bodyPr/>
          <a:lstStyle/>
          <a:p>
            <a:endParaRPr lang="ca-ES" dirty="0"/>
          </a:p>
        </p:txBody>
      </p:sp>
      <p:sp>
        <p:nvSpPr>
          <p:cNvPr id="4" name="Marcador de número de diapositiva 3">
            <a:extLst>
              <a:ext uri="{FF2B5EF4-FFF2-40B4-BE49-F238E27FC236}">
                <a16:creationId xmlns:a16="http://schemas.microsoft.com/office/drawing/2014/main" id="{58913B99-7995-0979-CD91-DF777766EFC7}"/>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ES" sz="1200" b="0" i="0" u="none" strike="noStrike" cap="none" smtClean="0">
                <a:solidFill>
                  <a:schemeClr val="dk1"/>
                </a:solidFill>
                <a:latin typeface="Arial Black"/>
                <a:ea typeface="Arial Black"/>
                <a:cs typeface="Arial Black"/>
                <a:sym typeface="Arial Black"/>
              </a:rPr>
              <a:t>73</a:t>
            </a:fld>
            <a:endParaRPr lang="es-ES" sz="1200" b="0" i="0" u="none" strike="noStrike" cap="none">
              <a:solidFill>
                <a:schemeClr val="dk1"/>
              </a:solidFill>
              <a:latin typeface="Arial Black"/>
              <a:ea typeface="Arial Black"/>
              <a:cs typeface="Arial Black"/>
              <a:sym typeface="Arial Black"/>
            </a:endParaRPr>
          </a:p>
        </p:txBody>
      </p:sp>
    </p:spTree>
    <p:extLst>
      <p:ext uri="{BB962C8B-B14F-4D97-AF65-F5344CB8AC3E}">
        <p14:creationId xmlns:p14="http://schemas.microsoft.com/office/powerpoint/2010/main" val="18263436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5AC1D-E7A4-CFC1-A020-31E40082AAB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AD7A1C1-8BE1-088F-E591-C51ED55BC51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D59E1F6-25AE-F57A-41C1-0DBAEE56B773}"/>
              </a:ext>
            </a:extLst>
          </p:cNvPr>
          <p:cNvSpPr>
            <a:spLocks noGrp="1"/>
          </p:cNvSpPr>
          <p:nvPr>
            <p:ph type="body" idx="1"/>
          </p:nvPr>
        </p:nvSpPr>
        <p:spPr/>
        <p:txBody>
          <a:bodyPr/>
          <a:lstStyle/>
          <a:p>
            <a:r>
              <a:rPr lang="es-ES" dirty="0"/>
              <a:t>La psoriasis ungueal puede coexistir con onicomicosis. Cuando hay dudas es necesario realizar un cultivo de la uña para descartar infección por hongos y tratarla si el cultivo es positivo. A veces es difícil diferenciarla de liquen plano de las uñas, eccemas </a:t>
            </a:r>
            <a:r>
              <a:rPr lang="es-ES" dirty="0" err="1"/>
              <a:t>etc</a:t>
            </a:r>
            <a:r>
              <a:rPr lang="es-ES" dirty="0"/>
              <a:t>, en cuyo caso, si hay dudas diagnósticas, está indicado derivar al paciente para confirmación diagnóstica en la consulta de dermatología, si no se ha llegado a un diagnóstico tras una adecuada anamnesis y exploración del paciente. </a:t>
            </a:r>
          </a:p>
        </p:txBody>
      </p:sp>
      <p:sp>
        <p:nvSpPr>
          <p:cNvPr id="4" name="Marcador de número de diapositiva 3">
            <a:extLst>
              <a:ext uri="{FF2B5EF4-FFF2-40B4-BE49-F238E27FC236}">
                <a16:creationId xmlns:a16="http://schemas.microsoft.com/office/drawing/2014/main" id="{03909645-8EA8-4EB5-687D-1BCEF65AC74C}"/>
              </a:ext>
            </a:extLst>
          </p:cNvPr>
          <p:cNvSpPr>
            <a:spLocks noGrp="1"/>
          </p:cNvSpPr>
          <p:nvPr>
            <p:ph type="sldNum" sz="quarter" idx="5"/>
          </p:nvPr>
        </p:nvSpPr>
        <p:spPr/>
        <p:txBody>
          <a:bodyPr/>
          <a:lstStyle/>
          <a:p>
            <a:fld id="{466784B1-A619-F142-B414-F702AE78EF7B}" type="slidenum">
              <a:rPr lang="es-ES" smtClean="0"/>
              <a:t>76</a:t>
            </a:fld>
            <a:endParaRPr lang="es-ES"/>
          </a:p>
        </p:txBody>
      </p:sp>
    </p:spTree>
    <p:extLst>
      <p:ext uri="{BB962C8B-B14F-4D97-AF65-F5344CB8AC3E}">
        <p14:creationId xmlns:p14="http://schemas.microsoft.com/office/powerpoint/2010/main" val="32358445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6" name="PlaceHolder 1">
            <a:extLst>
              <a:ext uri="{FF2B5EF4-FFF2-40B4-BE49-F238E27FC236}">
                <a16:creationId xmlns:a16="http://schemas.microsoft.com/office/drawing/2014/main" id="{26B36630-9EDD-17D1-C8B7-EFC93513E578}"/>
              </a:ext>
            </a:extLst>
          </p:cNvPr>
          <p:cNvSpPr>
            <a:spLocks noGrp="1"/>
          </p:cNvSpPr>
          <p:nvPr>
            <p:ph type="body"/>
          </p:nvPr>
        </p:nvSpPr>
        <p:spPr/>
        <p:txBody>
          <a:bodyPr/>
          <a:lstStyle/>
          <a:p>
            <a:pPr eaLnBrk="1" fontAlgn="auto" hangingPunct="1">
              <a:spcBef>
                <a:spcPts val="0"/>
              </a:spcBef>
              <a:spcAft>
                <a:spcPts val="0"/>
              </a:spcAft>
              <a:defRPr/>
            </a:pPr>
            <a:r>
              <a:rPr lang="es-ES" sz="2000" spc="-1" dirty="0"/>
              <a:t>La mente es como un paracaídas… Solo funciona si la tenemos abierta</a:t>
            </a:r>
          </a:p>
          <a:p>
            <a:pPr eaLnBrk="1" fontAlgn="auto" hangingPunct="1">
              <a:spcBef>
                <a:spcPts val="0"/>
              </a:spcBef>
              <a:spcAft>
                <a:spcPts val="0"/>
              </a:spcAft>
              <a:defRPr/>
            </a:pPr>
            <a:r>
              <a:rPr lang="es-ES" spc="-1" dirty="0">
                <a:solidFill>
                  <a:srgbClr val="000000"/>
                </a:solidFill>
              </a:rPr>
              <a:t>Veo un patrón, pero mi imaginación no puede visualizar el arquitecto de ese patrón.</a:t>
            </a:r>
            <a:endParaRPr lang="es-ES" spc="-1" dirty="0"/>
          </a:p>
          <a:p>
            <a:pPr eaLnBrk="1" fontAlgn="auto" hangingPunct="1">
              <a:spcBef>
                <a:spcPts val="0"/>
              </a:spcBef>
              <a:spcAft>
                <a:spcPts val="0"/>
              </a:spcAft>
              <a:defRPr/>
            </a:pPr>
            <a:r>
              <a:rPr lang="es-ES" spc="-1" dirty="0">
                <a:solidFill>
                  <a:srgbClr val="000000"/>
                </a:solidFill>
              </a:rPr>
              <a:t>Nunca pierdas una santa curiosidad.</a:t>
            </a:r>
            <a:endParaRPr lang="es-ES" spc="-1" dirty="0"/>
          </a:p>
        </p:txBody>
      </p:sp>
      <p:sp>
        <p:nvSpPr>
          <p:cNvPr id="126979" name="TextShape 2">
            <a:extLst>
              <a:ext uri="{FF2B5EF4-FFF2-40B4-BE49-F238E27FC236}">
                <a16:creationId xmlns:a16="http://schemas.microsoft.com/office/drawing/2014/main" id="{83567E78-7D3A-E92F-466E-C6BE36474260}"/>
              </a:ext>
            </a:extLst>
          </p:cNvPr>
          <p:cNvSpPr txBox="1">
            <a:spLocks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18FE80E-A4E4-40B5-A082-AD346C43B9F5}" type="slidenum">
              <a:rPr lang="es-ES" altLang="es-ES">
                <a:solidFill>
                  <a:srgbClr val="000000"/>
                </a:solidFill>
                <a:latin typeface="Arial" panose="020B0604020202020204" pitchFamily="34" charset="0"/>
                <a:ea typeface="DejaVu Sans"/>
                <a:cs typeface="DejaVu Sans"/>
              </a:rPr>
              <a:pPr algn="r" eaLnBrk="1" hangingPunct="1">
                <a:spcBef>
                  <a:spcPct val="0"/>
                </a:spcBef>
              </a:pPr>
              <a:t>80</a:t>
            </a:fld>
            <a:endParaRPr lang="es-ES" altLang="es-ES">
              <a:latin typeface="Times New Roman" panose="02020603050405020304" pitchFamily="18" charset="0"/>
              <a:ea typeface="DejaVu Sans"/>
              <a:cs typeface="DejaVu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solidFill>
                  <a:srgbClr val="000000"/>
                </a:solidFill>
                <a:effectLst/>
                <a:latin typeface="Times New Roman" panose="02020603050405020304" pitchFamily="18" charset="0"/>
              </a:rPr>
              <a:t>l raspado metódico de </a:t>
            </a:r>
            <a:r>
              <a:rPr lang="es-ES" b="0" i="0" dirty="0" err="1">
                <a:solidFill>
                  <a:srgbClr val="000000"/>
                </a:solidFill>
                <a:effectLst/>
                <a:latin typeface="Times New Roman" panose="02020603050405020304" pitchFamily="18" charset="0"/>
              </a:rPr>
              <a:t>Brocq</a:t>
            </a:r>
            <a:r>
              <a:rPr lang="es-ES" b="0" i="0" dirty="0">
                <a:solidFill>
                  <a:srgbClr val="000000"/>
                </a:solidFill>
                <a:effectLst/>
                <a:latin typeface="Times New Roman" panose="02020603050405020304" pitchFamily="18" charset="0"/>
              </a:rPr>
              <a:t> constituye un método diagnóstico clínico de la psoriasis y consiste en el raspado mediante una cucharilla de una placa de psoriasis con lo que se obtiene inicialmente la formación de pequeñas escamas blanquecinas en forma de virutas (Signo de la bujía o de la mancha de cera, por su similitud al material obtenido al rascar una vela de cera), tras lo cual se observa la presencia de una fina membrana epidérmica  que se desprende en bloque (membrana de Duncan Buckley) y que deja una superficie eritematosa exudativa en la que aparecen unos pequeños puntos hemorrágicos -Signo de </a:t>
            </a:r>
            <a:r>
              <a:rPr lang="es-ES" b="0" i="0" dirty="0" err="1">
                <a:solidFill>
                  <a:srgbClr val="000000"/>
                </a:solidFill>
                <a:effectLst/>
                <a:latin typeface="Times New Roman" panose="02020603050405020304" pitchFamily="18" charset="0"/>
              </a:rPr>
              <a:t>Auspitz</a:t>
            </a:r>
            <a:r>
              <a:rPr lang="es-ES" b="0" i="0" dirty="0">
                <a:solidFill>
                  <a:srgbClr val="000000"/>
                </a:solidFill>
                <a:effectLst/>
                <a:latin typeface="Times New Roman" panose="02020603050405020304" pitchFamily="18" charset="0"/>
              </a:rPr>
              <a:t>-, que reflejan la presencia de capilares dilatados ocupando las papilas dérmicas.</a:t>
            </a:r>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11</a:t>
            </a:fld>
            <a:endParaRPr lang="en-GB"/>
          </a:p>
        </p:txBody>
      </p:sp>
    </p:spTree>
    <p:extLst>
      <p:ext uri="{BB962C8B-B14F-4D97-AF65-F5344CB8AC3E}">
        <p14:creationId xmlns:p14="http://schemas.microsoft.com/office/powerpoint/2010/main" val="1642665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22824-745E-8F92-5A0D-6EFB8C19F36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51586C3-767A-2A9E-0492-6E9381189B0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D2F9E85-1360-53DB-CD3E-5DE77E927B54}"/>
              </a:ext>
            </a:extLst>
          </p:cNvPr>
          <p:cNvSpPr>
            <a:spLocks noGrp="1"/>
          </p:cNvSpPr>
          <p:nvPr>
            <p:ph type="body" idx="1"/>
          </p:nvPr>
        </p:nvSpPr>
        <p:spPr/>
        <p:txBody>
          <a:bodyPr/>
          <a:lstStyle/>
          <a:p>
            <a:r>
              <a:rPr lang="es-ES" b="0" i="0" dirty="0">
                <a:solidFill>
                  <a:srgbClr val="303030"/>
                </a:solidFill>
                <a:effectLst/>
                <a:latin typeface="Arial" panose="020B0604020202020204" pitchFamily="34" charset="0"/>
              </a:rPr>
              <a:t>La dermatoscopia es una herramienta especialmente indicada para el estudio de las lesiones pigmentadas de la piel con el objetivo fundamental de realizar un diagnóstico precoz del melanoma. </a:t>
            </a:r>
          </a:p>
          <a:p>
            <a:r>
              <a:rPr lang="es-ES" b="0" i="0" dirty="0">
                <a:solidFill>
                  <a:srgbClr val="303030"/>
                </a:solidFill>
                <a:effectLst/>
                <a:latin typeface="Arial" panose="020B0604020202020204" pitchFamily="34" charset="0"/>
              </a:rPr>
              <a:t>En los últimos años se ha avanzado en su conocimiento y se usa no solo en las lesiones melanocíticas, sino también en lesiones no melanocíticas, enfermedades inflamatorias e infecciosas y  alteraciones del pelo y uñas</a:t>
            </a:r>
            <a:endParaRPr lang="ca-ES" dirty="0"/>
          </a:p>
        </p:txBody>
      </p:sp>
      <p:sp>
        <p:nvSpPr>
          <p:cNvPr id="4" name="Marcador de número de diapositiva 3">
            <a:extLst>
              <a:ext uri="{FF2B5EF4-FFF2-40B4-BE49-F238E27FC236}">
                <a16:creationId xmlns:a16="http://schemas.microsoft.com/office/drawing/2014/main" id="{C4FF3E48-86AA-AEBA-7393-974ECC4D2B76}"/>
              </a:ext>
            </a:extLst>
          </p:cNvPr>
          <p:cNvSpPr>
            <a:spLocks noGrp="1"/>
          </p:cNvSpPr>
          <p:nvPr>
            <p:ph type="sldNum" sz="quarter" idx="5"/>
          </p:nvPr>
        </p:nvSpPr>
        <p:spPr/>
        <p:txBody>
          <a:bodyPr/>
          <a:lstStyle/>
          <a:p>
            <a:fld id="{A16CFAD1-D197-4A88-B173-A6412E995EE5}" type="slidenum">
              <a:rPr lang="en-US" smtClean="0"/>
              <a:pPr/>
              <a:t>13</a:t>
            </a:fld>
            <a:endParaRPr lang="en-US" dirty="0"/>
          </a:p>
        </p:txBody>
      </p:sp>
    </p:spTree>
    <p:extLst>
      <p:ext uri="{BB962C8B-B14F-4D97-AF65-F5344CB8AC3E}">
        <p14:creationId xmlns:p14="http://schemas.microsoft.com/office/powerpoint/2010/main" val="4092342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61628F45-B82F-4DF8-AAA5-BB2E388A35C1}" type="slidenum">
              <a:rPr lang="es-ES" smtClean="0"/>
              <a:t>18</a:t>
            </a:fld>
            <a:endParaRPr lang="es-ES"/>
          </a:p>
        </p:txBody>
      </p:sp>
    </p:spTree>
    <p:extLst>
      <p:ext uri="{BB962C8B-B14F-4D97-AF65-F5344CB8AC3E}">
        <p14:creationId xmlns:p14="http://schemas.microsoft.com/office/powerpoint/2010/main" val="2221448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800" b="0" i="0" u="none" strike="noStrike" baseline="0" dirty="0">
                <a:solidFill>
                  <a:srgbClr val="000000"/>
                </a:solidFill>
                <a:latin typeface="OpenSans-Light"/>
              </a:rPr>
              <a:t>Los pacientes con psoriasis moderada o severa presentan un aumento del </a:t>
            </a:r>
            <a:r>
              <a:rPr lang="es-ES" sz="1800" b="0" i="0" u="none" strike="noStrike" baseline="0" dirty="0">
                <a:solidFill>
                  <a:srgbClr val="000000"/>
                </a:solidFill>
                <a:latin typeface="OpenSans-Semibold"/>
              </a:rPr>
              <a:t>riesgo</a:t>
            </a:r>
          </a:p>
          <a:p>
            <a:pPr algn="l"/>
            <a:r>
              <a:rPr lang="es-ES" sz="1800" b="0" i="0" u="none" strike="noStrike" baseline="0" dirty="0">
                <a:solidFill>
                  <a:srgbClr val="000000"/>
                </a:solidFill>
                <a:latin typeface="OpenSans-Semibold"/>
              </a:rPr>
              <a:t>cardiovascular</a:t>
            </a:r>
            <a:r>
              <a:rPr lang="es-ES" sz="1800" b="1" i="0" u="none" strike="noStrike" baseline="0" dirty="0">
                <a:solidFill>
                  <a:srgbClr val="1974B9"/>
                </a:solidFill>
                <a:latin typeface="OpenSans-Bold"/>
              </a:rPr>
              <a:t>(5, 7-9) </a:t>
            </a:r>
            <a:r>
              <a:rPr lang="es-ES" sz="1800" b="0" i="0" u="none" strike="noStrike" baseline="0" dirty="0">
                <a:solidFill>
                  <a:srgbClr val="000000"/>
                </a:solidFill>
                <a:latin typeface="OpenSans-Light"/>
              </a:rPr>
              <a:t>y </a:t>
            </a:r>
            <a:r>
              <a:rPr lang="es-ES" sz="1800" b="0" i="0" u="none" strike="noStrike" baseline="0" dirty="0">
                <a:solidFill>
                  <a:srgbClr val="000000"/>
                </a:solidFill>
                <a:latin typeface="OpenSans-Semibold"/>
              </a:rPr>
              <a:t>un mayor riesgo de varias patologías</a:t>
            </a:r>
            <a:r>
              <a:rPr lang="es-ES" sz="1800" b="1" i="0" u="none" strike="noStrike" baseline="0" dirty="0">
                <a:solidFill>
                  <a:srgbClr val="1974B9"/>
                </a:solidFill>
                <a:latin typeface="OpenSans-Bold"/>
              </a:rPr>
              <a:t>(10)</a:t>
            </a:r>
            <a:r>
              <a:rPr lang="es-ES" sz="1800" b="0" i="0" u="none" strike="noStrike" baseline="0" dirty="0">
                <a:solidFill>
                  <a:srgbClr val="000000"/>
                </a:solidFill>
                <a:latin typeface="OpenSans-Light"/>
              </a:rPr>
              <a:t>. Es importante valorar</a:t>
            </a:r>
          </a:p>
          <a:p>
            <a:pPr algn="l"/>
            <a:r>
              <a:rPr lang="es-ES" sz="1800" b="0" i="0" u="none" strike="noStrike" baseline="0" dirty="0">
                <a:solidFill>
                  <a:srgbClr val="000000"/>
                </a:solidFill>
                <a:latin typeface="OpenSans-Light"/>
              </a:rPr>
              <a:t>en consulta los factores de riesgo cardiovascular, ya que cuanto más bajo sea el riesgo</a:t>
            </a:r>
          </a:p>
          <a:p>
            <a:pPr algn="l"/>
            <a:r>
              <a:rPr lang="es-ES" sz="1800" b="0" i="0" u="none" strike="noStrike" baseline="0" dirty="0">
                <a:solidFill>
                  <a:srgbClr val="000000"/>
                </a:solidFill>
                <a:latin typeface="OpenSans-Light"/>
              </a:rPr>
              <a:t>cardiovascular, mejor controlada estará la psoriasis severa.</a:t>
            </a:r>
          </a:p>
          <a:p>
            <a:pPr algn="l"/>
            <a:r>
              <a:rPr lang="es-ES" sz="1800" b="0" i="0" u="none" strike="noStrike" baseline="0" dirty="0">
                <a:solidFill>
                  <a:srgbClr val="000000"/>
                </a:solidFill>
                <a:latin typeface="OpenSans-Light"/>
              </a:rPr>
              <a:t>Por otro lado, el control óptimo de la artritis psoriásica y la psoriasis mejora el riesgo</a:t>
            </a:r>
          </a:p>
          <a:p>
            <a:pPr algn="l"/>
            <a:r>
              <a:rPr lang="en-US" sz="1800" b="0" i="0" u="none" strike="noStrike" baseline="0" dirty="0">
                <a:solidFill>
                  <a:srgbClr val="000000"/>
                </a:solidFill>
                <a:latin typeface="OpenSans-Light"/>
              </a:rPr>
              <a:t>cardiovascular de </a:t>
            </a:r>
            <a:r>
              <a:rPr lang="en-US" sz="1800" b="0" i="0" u="none" strike="noStrike" baseline="0" dirty="0" err="1">
                <a:solidFill>
                  <a:srgbClr val="000000"/>
                </a:solidFill>
                <a:latin typeface="OpenSans-Light"/>
              </a:rPr>
              <a:t>estos</a:t>
            </a:r>
            <a:r>
              <a:rPr lang="en-US" sz="1800" b="0" i="0" u="none" strike="noStrike" baseline="0" dirty="0">
                <a:solidFill>
                  <a:srgbClr val="000000"/>
                </a:solidFill>
                <a:latin typeface="OpenSans-Light"/>
              </a:rPr>
              <a:t> </a:t>
            </a:r>
            <a:r>
              <a:rPr lang="en-US" sz="1800" b="0" i="0" u="none" strike="noStrike" baseline="0" dirty="0" err="1">
                <a:solidFill>
                  <a:srgbClr val="000000"/>
                </a:solidFill>
                <a:latin typeface="OpenSans-Light"/>
              </a:rPr>
              <a:t>pacientes</a:t>
            </a:r>
            <a:r>
              <a:rPr lang="en-US" sz="1800" b="0" i="0" u="none" strike="noStrike" baseline="0" dirty="0">
                <a:solidFill>
                  <a:srgbClr val="000000"/>
                </a:solidFill>
                <a:latin typeface="OpenSans-Light"/>
              </a:rPr>
              <a:t>.</a:t>
            </a:r>
          </a:p>
          <a:p>
            <a:pPr algn="l"/>
            <a:r>
              <a:rPr lang="es-ES" sz="1800" b="0" i="0" u="none" strike="noStrike" baseline="0" dirty="0">
                <a:solidFill>
                  <a:srgbClr val="000000"/>
                </a:solidFill>
                <a:latin typeface="OpenSans-Light"/>
              </a:rPr>
              <a:t>En AP, la prevención de enfermedades cardiovasculares constituye una de las actividades</a:t>
            </a:r>
          </a:p>
          <a:p>
            <a:pPr algn="l"/>
            <a:r>
              <a:rPr lang="es-ES" sz="1800" b="0" i="0" u="none" strike="noStrike" baseline="0" dirty="0">
                <a:solidFill>
                  <a:srgbClr val="000000"/>
                </a:solidFill>
                <a:latin typeface="OpenSans-Light"/>
              </a:rPr>
              <a:t>habituales de la práctica clínica diaria, aspecto que también se aplica al paciente con</a:t>
            </a:r>
          </a:p>
          <a:p>
            <a:pPr algn="l"/>
            <a:r>
              <a:rPr lang="en-US" sz="1800" b="0" i="0" u="none" strike="noStrike" baseline="0" dirty="0">
                <a:solidFill>
                  <a:srgbClr val="000000"/>
                </a:solidFill>
                <a:latin typeface="OpenSans-Light"/>
              </a:rPr>
              <a:t>psoriasis</a:t>
            </a:r>
            <a:r>
              <a:rPr lang="en-US" sz="1800" b="1" i="0" u="none" strike="noStrike" baseline="0" dirty="0">
                <a:solidFill>
                  <a:srgbClr val="1974B9"/>
                </a:solidFill>
                <a:latin typeface="OpenSans-Bold"/>
              </a:rPr>
              <a:t>(11)</a:t>
            </a:r>
            <a:r>
              <a:rPr lang="en-US" sz="1800" b="0" i="0" u="none" strike="noStrike" baseline="0" dirty="0">
                <a:solidFill>
                  <a:srgbClr val="000000"/>
                </a:solidFill>
                <a:latin typeface="OpenSans-Light"/>
              </a:rPr>
              <a:t>.</a:t>
            </a:r>
          </a:p>
          <a:p>
            <a:pPr algn="l"/>
            <a:endParaRPr lang="en-US" sz="1800" b="0" i="0" u="none" strike="noStrike" baseline="0" dirty="0">
              <a:solidFill>
                <a:srgbClr val="000000"/>
              </a:solidFill>
              <a:latin typeface="OpenSans-Light"/>
            </a:endParaRPr>
          </a:p>
          <a:p>
            <a:pPr algn="l"/>
            <a:r>
              <a:rPr lang="es-ES" sz="1800" b="0" i="0" u="none" strike="noStrike" baseline="0" dirty="0">
                <a:solidFill>
                  <a:srgbClr val="000000"/>
                </a:solidFill>
                <a:latin typeface="AcademySans"/>
              </a:rPr>
              <a:t>Los pacientes con psoriasis severa y moderada presentan un</a:t>
            </a:r>
          </a:p>
          <a:p>
            <a:pPr algn="l"/>
            <a:r>
              <a:rPr lang="en-US" sz="1800" b="0" i="0" u="none" strike="noStrike" baseline="0" dirty="0" err="1">
                <a:solidFill>
                  <a:srgbClr val="000000"/>
                </a:solidFill>
                <a:latin typeface="AcademySans"/>
              </a:rPr>
              <a:t>aumento</a:t>
            </a:r>
            <a:r>
              <a:rPr lang="en-US" sz="1800" b="0" i="0" u="none" strike="noStrike" baseline="0" dirty="0">
                <a:solidFill>
                  <a:srgbClr val="000000"/>
                </a:solidFill>
                <a:latin typeface="AcademySans"/>
              </a:rPr>
              <a:t> de </a:t>
            </a:r>
            <a:r>
              <a:rPr lang="en-US" sz="1800" b="0" i="0" u="none" strike="noStrike" baseline="0" dirty="0" err="1">
                <a:solidFill>
                  <a:srgbClr val="000000"/>
                </a:solidFill>
                <a:latin typeface="AcademySans"/>
              </a:rPr>
              <a:t>factores</a:t>
            </a:r>
            <a:r>
              <a:rPr lang="en-US" sz="1800" b="0" i="0" u="none" strike="noStrike" baseline="0" dirty="0">
                <a:solidFill>
                  <a:srgbClr val="000000"/>
                </a:solidFill>
                <a:latin typeface="AcademySans"/>
              </a:rPr>
              <a:t> de </a:t>
            </a:r>
            <a:r>
              <a:rPr lang="en-US" sz="1800" b="1" i="0" u="none" strike="noStrike" baseline="0" dirty="0" err="1">
                <a:solidFill>
                  <a:srgbClr val="267FFB"/>
                </a:solidFill>
                <a:latin typeface="AcademySans-Bold"/>
              </a:rPr>
              <a:t>riesgo</a:t>
            </a:r>
            <a:r>
              <a:rPr lang="en-US" sz="1800" b="1" i="0" u="none" strike="noStrike" baseline="0" dirty="0">
                <a:solidFill>
                  <a:srgbClr val="267FFB"/>
                </a:solidFill>
                <a:latin typeface="AcademySans-Bold"/>
              </a:rPr>
              <a:t> cardiovascular </a:t>
            </a:r>
            <a:r>
              <a:rPr lang="en-US" sz="1800" b="0" i="0" u="none" strike="noStrike" baseline="0" dirty="0">
                <a:solidFill>
                  <a:srgbClr val="000000"/>
                </a:solidFill>
                <a:latin typeface="AcademySans"/>
              </a:rPr>
              <a:t>(</a:t>
            </a:r>
            <a:r>
              <a:rPr lang="en-US" sz="1800" b="0" i="0" u="none" strike="noStrike" baseline="0" dirty="0" err="1">
                <a:solidFill>
                  <a:srgbClr val="000000"/>
                </a:solidFill>
                <a:latin typeface="AcademySans"/>
              </a:rPr>
              <a:t>obesidad</a:t>
            </a:r>
            <a:r>
              <a:rPr lang="en-US" sz="1800" b="0" i="0" u="none" strike="noStrike" baseline="0" dirty="0">
                <a:solidFill>
                  <a:srgbClr val="000000"/>
                </a:solidFill>
                <a:latin typeface="AcademySans"/>
              </a:rPr>
              <a:t>, diabetes,</a:t>
            </a:r>
          </a:p>
          <a:p>
            <a:pPr algn="l"/>
            <a:r>
              <a:rPr lang="es-ES" sz="1800" b="0" i="0" u="none" strike="noStrike" baseline="0" dirty="0">
                <a:solidFill>
                  <a:srgbClr val="000000"/>
                </a:solidFill>
                <a:latin typeface="AcademySans"/>
              </a:rPr>
              <a:t>dislipemia, hipertensión arterial) y mayor </a:t>
            </a:r>
            <a:r>
              <a:rPr lang="es-ES" sz="1800" b="1" i="0" u="none" strike="noStrike" baseline="0" dirty="0">
                <a:solidFill>
                  <a:srgbClr val="267FFB"/>
                </a:solidFill>
                <a:latin typeface="AcademySans-Bold"/>
              </a:rPr>
              <a:t>riesgo de varias patologías</a:t>
            </a:r>
            <a:r>
              <a:rPr lang="es-ES" sz="1800" b="0" i="0" u="none" strike="noStrike" baseline="0" dirty="0">
                <a:solidFill>
                  <a:srgbClr val="000000"/>
                </a:solidFill>
                <a:latin typeface="AcademySans"/>
              </a:rPr>
              <a:t>.</a:t>
            </a:r>
          </a:p>
          <a:p>
            <a:pPr algn="l"/>
            <a:r>
              <a:rPr lang="en-US" sz="1800" b="0" i="0" u="none" strike="noStrike" baseline="0" dirty="0" err="1">
                <a:solidFill>
                  <a:srgbClr val="000000"/>
                </a:solidFill>
                <a:latin typeface="AcademySans"/>
              </a:rPr>
              <a:t>Ansiedad</a:t>
            </a:r>
            <a:r>
              <a:rPr lang="en-US" sz="1800" b="0" i="0" u="none" strike="noStrike" baseline="0" dirty="0">
                <a:solidFill>
                  <a:srgbClr val="000000"/>
                </a:solidFill>
                <a:latin typeface="AcademySans"/>
              </a:rPr>
              <a:t>/</a:t>
            </a:r>
            <a:r>
              <a:rPr lang="en-US" sz="1800" b="0" i="0" u="none" strike="noStrike" baseline="0" dirty="0" err="1">
                <a:solidFill>
                  <a:srgbClr val="000000"/>
                </a:solidFill>
                <a:latin typeface="AcademySans"/>
              </a:rPr>
              <a:t>depresión</a:t>
            </a:r>
            <a:endParaRPr lang="en-US" sz="1800" b="0" i="0" u="none" strike="noStrike" baseline="0" dirty="0">
              <a:solidFill>
                <a:srgbClr val="000000"/>
              </a:solidFill>
              <a:latin typeface="AcademySans"/>
            </a:endParaRPr>
          </a:p>
          <a:p>
            <a:pPr algn="l"/>
            <a:r>
              <a:rPr lang="en-US" sz="1800" b="0" i="0" u="none" strike="noStrike" baseline="0" dirty="0" err="1">
                <a:solidFill>
                  <a:srgbClr val="000000"/>
                </a:solidFill>
                <a:latin typeface="AcademySans"/>
              </a:rPr>
              <a:t>Hígado</a:t>
            </a:r>
            <a:r>
              <a:rPr lang="en-US" sz="1800" b="0" i="0" u="none" strike="noStrike" baseline="0" dirty="0">
                <a:solidFill>
                  <a:srgbClr val="000000"/>
                </a:solidFill>
                <a:latin typeface="AcademySans"/>
              </a:rPr>
              <a:t> </a:t>
            </a:r>
            <a:r>
              <a:rPr lang="en-US" sz="1800" b="0" i="0" u="none" strike="noStrike" baseline="0" dirty="0" err="1">
                <a:solidFill>
                  <a:srgbClr val="000000"/>
                </a:solidFill>
                <a:latin typeface="AcademySans"/>
              </a:rPr>
              <a:t>graso</a:t>
            </a:r>
            <a:r>
              <a:rPr lang="en-US" sz="1800" b="0" i="0" u="none" strike="noStrike" baseline="0" dirty="0">
                <a:solidFill>
                  <a:srgbClr val="000000"/>
                </a:solidFill>
                <a:latin typeface="AcademySans"/>
              </a:rPr>
              <a:t> no </a:t>
            </a:r>
            <a:r>
              <a:rPr lang="en-US" sz="1800" b="0" i="0" u="none" strike="noStrike" baseline="0" dirty="0" err="1">
                <a:solidFill>
                  <a:srgbClr val="000000"/>
                </a:solidFill>
                <a:latin typeface="AcademySans"/>
              </a:rPr>
              <a:t>alcohólico</a:t>
            </a:r>
            <a:endParaRPr lang="en-US" sz="1800" b="0" i="0" u="none" strike="noStrike" baseline="0" dirty="0">
              <a:solidFill>
                <a:srgbClr val="000000"/>
              </a:solidFill>
              <a:latin typeface="AcademySans"/>
            </a:endParaRPr>
          </a:p>
          <a:p>
            <a:pPr algn="l"/>
            <a:r>
              <a:rPr lang="en-US" sz="1800" b="0" i="0" u="none" strike="noStrike" baseline="0" dirty="0" err="1">
                <a:solidFill>
                  <a:srgbClr val="000000"/>
                </a:solidFill>
                <a:latin typeface="AcademySans"/>
              </a:rPr>
              <a:t>Enfermedad</a:t>
            </a:r>
            <a:r>
              <a:rPr lang="en-US" sz="1800" b="0" i="0" u="none" strike="noStrike" baseline="0" dirty="0">
                <a:solidFill>
                  <a:srgbClr val="000000"/>
                </a:solidFill>
                <a:latin typeface="AcademySans"/>
              </a:rPr>
              <a:t> </a:t>
            </a:r>
            <a:r>
              <a:rPr lang="en-US" sz="1800" b="0" i="0" u="none" strike="noStrike" baseline="0" dirty="0" err="1">
                <a:solidFill>
                  <a:srgbClr val="000000"/>
                </a:solidFill>
                <a:latin typeface="AcademySans"/>
              </a:rPr>
              <a:t>inamatoria</a:t>
            </a:r>
            <a:r>
              <a:rPr lang="en-US" sz="1800" b="0" i="0" u="none" strike="noStrike" baseline="0" dirty="0">
                <a:solidFill>
                  <a:srgbClr val="000000"/>
                </a:solidFill>
                <a:latin typeface="AcademySans"/>
              </a:rPr>
              <a:t> intestinal</a:t>
            </a:r>
          </a:p>
          <a:p>
            <a:pPr algn="l"/>
            <a:r>
              <a:rPr lang="es-ES" sz="1800" b="0" i="0" u="none" strike="noStrike" baseline="0" dirty="0">
                <a:solidFill>
                  <a:srgbClr val="000000"/>
                </a:solidFill>
                <a:latin typeface="AcademySans"/>
              </a:rPr>
              <a:t>Es importante valorar en consulta los </a:t>
            </a:r>
            <a:r>
              <a:rPr lang="es-ES" sz="1800" b="1" i="0" u="none" strike="noStrike" baseline="0" dirty="0">
                <a:solidFill>
                  <a:srgbClr val="267FFB"/>
                </a:solidFill>
                <a:latin typeface="AcademySans-Bold"/>
              </a:rPr>
              <a:t>factores de riesgo</a:t>
            </a:r>
          </a:p>
          <a:p>
            <a:pPr algn="l"/>
            <a:r>
              <a:rPr lang="es-ES" sz="1800" b="1" i="0" u="none" strike="noStrike" baseline="0" dirty="0">
                <a:solidFill>
                  <a:srgbClr val="267FFB"/>
                </a:solidFill>
                <a:latin typeface="AcademySans-Bold"/>
              </a:rPr>
              <a:t>cardiovascular</a:t>
            </a:r>
            <a:r>
              <a:rPr lang="es-ES" sz="1800" b="0" i="0" u="none" strike="noStrike" baseline="0" dirty="0">
                <a:solidFill>
                  <a:srgbClr val="000000"/>
                </a:solidFill>
                <a:latin typeface="AcademySans"/>
              </a:rPr>
              <a:t>, y tenerlos controlados para un mejor</a:t>
            </a:r>
          </a:p>
          <a:p>
            <a:pPr algn="l"/>
            <a:r>
              <a:rPr lang="en-US" sz="1800" b="0" i="0" u="none" strike="noStrike" baseline="0" dirty="0" err="1">
                <a:solidFill>
                  <a:srgbClr val="000000"/>
                </a:solidFill>
                <a:latin typeface="AcademySans"/>
              </a:rPr>
              <a:t>pronóstico</a:t>
            </a:r>
            <a:r>
              <a:rPr lang="en-US" sz="1800" b="0" i="0" u="none" strike="noStrike" baseline="0" dirty="0">
                <a:solidFill>
                  <a:srgbClr val="000000"/>
                </a:solidFill>
                <a:latin typeface="AcademySans"/>
              </a:rPr>
              <a:t> del </a:t>
            </a:r>
            <a:r>
              <a:rPr lang="en-US" sz="1800" b="0" i="0" u="none" strike="noStrike" baseline="0" dirty="0" err="1">
                <a:solidFill>
                  <a:srgbClr val="000000"/>
                </a:solidFill>
                <a:latin typeface="AcademySans"/>
              </a:rPr>
              <a:t>paciente</a:t>
            </a:r>
            <a:r>
              <a:rPr lang="en-US" sz="1800" b="0" i="0" u="none" strike="noStrike" baseline="0" dirty="0">
                <a:solidFill>
                  <a:srgbClr val="000000"/>
                </a:solidFill>
                <a:latin typeface="AcademySans"/>
              </a:rPr>
              <a:t>.</a:t>
            </a:r>
          </a:p>
          <a:p>
            <a:pPr algn="l"/>
            <a:r>
              <a:rPr lang="es-ES" sz="1800" b="0" i="0" u="none" strike="noStrike" baseline="0" dirty="0">
                <a:solidFill>
                  <a:srgbClr val="000000"/>
                </a:solidFill>
                <a:latin typeface="AcademySans"/>
              </a:rPr>
              <a:t>Por otro lado, el control óptimo de la </a:t>
            </a:r>
            <a:r>
              <a:rPr lang="es-ES" sz="1800" b="1" i="0" u="none" strike="noStrike" baseline="0" dirty="0">
                <a:solidFill>
                  <a:srgbClr val="267FFB"/>
                </a:solidFill>
                <a:latin typeface="AcademySans-Bold"/>
              </a:rPr>
              <a:t>artritis psoriásica </a:t>
            </a:r>
            <a:r>
              <a:rPr lang="es-ES" sz="1800" b="0" i="0" u="none" strike="noStrike" baseline="0" dirty="0">
                <a:solidFill>
                  <a:srgbClr val="000000"/>
                </a:solidFill>
                <a:latin typeface="AcademySans"/>
              </a:rPr>
              <a:t>y la psoriasis</a:t>
            </a:r>
          </a:p>
          <a:p>
            <a:pPr algn="l"/>
            <a:r>
              <a:rPr lang="es-ES" sz="1800" b="0" i="0" u="none" strike="noStrike" baseline="0" dirty="0">
                <a:solidFill>
                  <a:srgbClr val="000000"/>
                </a:solidFill>
                <a:latin typeface="AcademySans"/>
              </a:rPr>
              <a:t>mejora el riesgo cardiovascular de estos pacientes.</a:t>
            </a:r>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20</a:t>
            </a:fld>
            <a:endParaRPr lang="en-GB"/>
          </a:p>
        </p:txBody>
      </p:sp>
    </p:spTree>
    <p:extLst>
      <p:ext uri="{BB962C8B-B14F-4D97-AF65-F5344CB8AC3E}">
        <p14:creationId xmlns:p14="http://schemas.microsoft.com/office/powerpoint/2010/main" val="4154950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sz="1100" dirty="0"/>
              <a:t>Los azúcares refinados,  el alcohol y las dietas ricas en </a:t>
            </a:r>
            <a:r>
              <a:rPr lang="es-ES" sz="1100" dirty="0" err="1"/>
              <a:t>prteinas</a:t>
            </a:r>
            <a:r>
              <a:rPr lang="es-ES" sz="1100" dirty="0"/>
              <a:t> son proinflamatorias pro lo que se desaconsejan en el paciente con psoriasis. Tampoco se aconseja el consumo de gluten en pacientes con celiaquía o no, pero con marcadores serológicos positivos. En estos casos, la eliminación del gluten de la dieta observa mejoras en la piel a partir de 3 meses.</a:t>
            </a:r>
          </a:p>
          <a:p>
            <a:pPr marL="0" lvl="0" indent="0" algn="l" rtl="0">
              <a:spcBef>
                <a:spcPts val="0"/>
              </a:spcBef>
              <a:spcAft>
                <a:spcPts val="0"/>
              </a:spcAft>
              <a:buNone/>
            </a:pPr>
            <a:endParaRPr lang="es-ES" sz="1100" dirty="0"/>
          </a:p>
          <a:p>
            <a:pPr marL="0" lvl="0" indent="0" algn="l" rtl="0">
              <a:spcBef>
                <a:spcPts val="0"/>
              </a:spcBef>
              <a:spcAft>
                <a:spcPts val="0"/>
              </a:spcAft>
              <a:buNone/>
            </a:pPr>
            <a:r>
              <a:rPr lang="es-ES" b="1" dirty="0"/>
              <a:t>Bibliografía: </a:t>
            </a:r>
            <a:endParaRPr lang="es-ES" sz="1100" b="1" i="0" dirty="0">
              <a:solidFill>
                <a:schemeClr val="dk1"/>
              </a:solidFill>
              <a:latin typeface="Arial"/>
              <a:cs typeface="Arial"/>
              <a:sym typeface="Arial"/>
            </a:endParaRPr>
          </a:p>
          <a:p>
            <a:pPr marL="0" lvl="0" indent="-76200" algn="l" rtl="0">
              <a:spcBef>
                <a:spcPts val="0"/>
              </a:spcBef>
              <a:spcAft>
                <a:spcPts val="0"/>
              </a:spcAft>
              <a:buClr>
                <a:srgbClr val="002855"/>
              </a:buClr>
              <a:buSzPts val="1200"/>
              <a:buFont typeface="Calibri"/>
              <a:buAutoNum type="arabicPeriod"/>
            </a:pPr>
            <a:r>
              <a:rPr lang="es-ES" sz="1100" b="0" i="0" dirty="0" err="1">
                <a:solidFill>
                  <a:srgbClr val="002855"/>
                </a:solidFill>
                <a:latin typeface="Arial"/>
                <a:ea typeface="Arial"/>
                <a:cs typeface="Arial"/>
                <a:sym typeface="Arial"/>
              </a:rPr>
              <a:t>Korman</a:t>
            </a:r>
            <a:r>
              <a:rPr lang="es-ES" sz="1100" b="0" i="0" dirty="0">
                <a:solidFill>
                  <a:srgbClr val="002855"/>
                </a:solidFill>
                <a:latin typeface="Arial"/>
                <a:ea typeface="Arial"/>
                <a:cs typeface="Arial"/>
                <a:sym typeface="Arial"/>
              </a:rPr>
              <a:t> N. </a:t>
            </a:r>
            <a:r>
              <a:rPr lang="es-ES" sz="1100" b="0" i="0" dirty="0" err="1">
                <a:solidFill>
                  <a:srgbClr val="002855"/>
                </a:solidFill>
                <a:latin typeface="Arial"/>
                <a:ea typeface="Arial"/>
                <a:cs typeface="Arial"/>
                <a:sym typeface="Arial"/>
              </a:rPr>
              <a:t>Comorbid</a:t>
            </a:r>
            <a:r>
              <a:rPr lang="es-ES" sz="1100" b="0" i="0" dirty="0">
                <a:solidFill>
                  <a:srgbClr val="002855"/>
                </a:solidFill>
                <a:latin typeface="Arial"/>
                <a:ea typeface="Arial"/>
                <a:cs typeface="Arial"/>
                <a:sym typeface="Arial"/>
              </a:rPr>
              <a:t> </a:t>
            </a:r>
            <a:r>
              <a:rPr lang="es-ES" sz="1100" b="0" i="0" dirty="0" err="1">
                <a:solidFill>
                  <a:srgbClr val="002855"/>
                </a:solidFill>
                <a:latin typeface="Arial"/>
                <a:ea typeface="Arial"/>
                <a:cs typeface="Arial"/>
                <a:sym typeface="Arial"/>
              </a:rPr>
              <a:t>disease</a:t>
            </a:r>
            <a:r>
              <a:rPr lang="es-ES" sz="1100" b="0" i="0" dirty="0">
                <a:solidFill>
                  <a:srgbClr val="002855"/>
                </a:solidFill>
                <a:latin typeface="Arial"/>
                <a:ea typeface="Arial"/>
                <a:cs typeface="Arial"/>
                <a:sym typeface="Arial"/>
              </a:rPr>
              <a:t> in psoriasis. </a:t>
            </a:r>
            <a:r>
              <a:rPr lang="es-ES" sz="1100" b="0" i="0" dirty="0" err="1">
                <a:solidFill>
                  <a:srgbClr val="002855"/>
                </a:solidFill>
                <a:latin typeface="Arial"/>
                <a:ea typeface="Arial"/>
                <a:cs typeface="Arial"/>
                <a:sym typeface="Arial"/>
              </a:rPr>
              <a:t>UpToDate</a:t>
            </a:r>
            <a:r>
              <a:rPr lang="es-ES" sz="1100" b="0" i="0" dirty="0">
                <a:solidFill>
                  <a:srgbClr val="002855"/>
                </a:solidFill>
                <a:latin typeface="Arial"/>
                <a:ea typeface="Arial"/>
                <a:cs typeface="Arial"/>
                <a:sym typeface="Arial"/>
              </a:rPr>
              <a:t>. 2019. Disponible en: </a:t>
            </a:r>
            <a:r>
              <a:rPr lang="es-ES" sz="1100" b="0" i="0" u="sng" strike="noStrike" dirty="0">
                <a:solidFill>
                  <a:srgbClr val="008C94"/>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https://www.uptodate.com/contents/comorbid-disease-in-psoriasis</a:t>
            </a:r>
            <a:endParaRPr lang="es-ES" sz="1100" b="0" i="0" dirty="0">
              <a:solidFill>
                <a:srgbClr val="002855"/>
              </a:solidFill>
              <a:latin typeface="Arial"/>
              <a:ea typeface="Arial"/>
              <a:cs typeface="Arial"/>
              <a:sym typeface="Arial"/>
            </a:endParaRPr>
          </a:p>
          <a:p>
            <a:pPr marL="0" lvl="0" indent="0" algn="l" rtl="0">
              <a:spcBef>
                <a:spcPts val="0"/>
              </a:spcBef>
              <a:spcAft>
                <a:spcPts val="0"/>
              </a:spcAft>
              <a:buNone/>
            </a:pPr>
            <a:endParaRPr dirty="0"/>
          </a:p>
        </p:txBody>
      </p:sp>
      <p:sp>
        <p:nvSpPr>
          <p:cNvPr id="210" name="Google Shape;21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800" b="0" i="0" u="none" strike="noStrike" baseline="0" dirty="0">
                <a:solidFill>
                  <a:srgbClr val="000000"/>
                </a:solidFill>
                <a:latin typeface="OpenSans-Light"/>
              </a:rPr>
              <a:t>Los pacientes con psoriasis moderada o severa presentan un aumento del </a:t>
            </a:r>
            <a:r>
              <a:rPr lang="es-ES" sz="1800" b="0" i="0" u="none" strike="noStrike" baseline="0" dirty="0">
                <a:solidFill>
                  <a:srgbClr val="000000"/>
                </a:solidFill>
                <a:latin typeface="OpenSans-Semibold"/>
              </a:rPr>
              <a:t>riesgo</a:t>
            </a:r>
          </a:p>
          <a:p>
            <a:pPr algn="l"/>
            <a:r>
              <a:rPr lang="es-ES" sz="1800" b="0" i="0" u="none" strike="noStrike" baseline="0" dirty="0">
                <a:solidFill>
                  <a:srgbClr val="000000"/>
                </a:solidFill>
                <a:latin typeface="OpenSans-Semibold"/>
              </a:rPr>
              <a:t>cardiovascular</a:t>
            </a:r>
            <a:r>
              <a:rPr lang="es-ES" sz="1800" b="1" i="0" u="none" strike="noStrike" baseline="0" dirty="0">
                <a:solidFill>
                  <a:srgbClr val="1974B9"/>
                </a:solidFill>
                <a:latin typeface="OpenSans-Bold"/>
              </a:rPr>
              <a:t>(5, 7-9) </a:t>
            </a:r>
            <a:r>
              <a:rPr lang="es-ES" sz="1800" b="0" i="0" u="none" strike="noStrike" baseline="0" dirty="0">
                <a:solidFill>
                  <a:srgbClr val="000000"/>
                </a:solidFill>
                <a:latin typeface="OpenSans-Light"/>
              </a:rPr>
              <a:t>y </a:t>
            </a:r>
            <a:r>
              <a:rPr lang="es-ES" sz="1800" b="0" i="0" u="none" strike="noStrike" baseline="0" dirty="0">
                <a:solidFill>
                  <a:srgbClr val="000000"/>
                </a:solidFill>
                <a:latin typeface="OpenSans-Semibold"/>
              </a:rPr>
              <a:t>un mayor riesgo de varias patologías</a:t>
            </a:r>
            <a:r>
              <a:rPr lang="es-ES" sz="1800" b="1" i="0" u="none" strike="noStrike" baseline="0" dirty="0">
                <a:solidFill>
                  <a:srgbClr val="1974B9"/>
                </a:solidFill>
                <a:latin typeface="OpenSans-Bold"/>
              </a:rPr>
              <a:t>(10)</a:t>
            </a:r>
            <a:r>
              <a:rPr lang="es-ES" sz="1800" b="0" i="0" u="none" strike="noStrike" baseline="0" dirty="0">
                <a:solidFill>
                  <a:srgbClr val="000000"/>
                </a:solidFill>
                <a:latin typeface="OpenSans-Light"/>
              </a:rPr>
              <a:t>. Es importante valorar</a:t>
            </a:r>
          </a:p>
          <a:p>
            <a:pPr algn="l"/>
            <a:r>
              <a:rPr lang="es-ES" sz="1800" b="0" i="0" u="none" strike="noStrike" baseline="0" dirty="0">
                <a:solidFill>
                  <a:srgbClr val="000000"/>
                </a:solidFill>
                <a:latin typeface="OpenSans-Light"/>
              </a:rPr>
              <a:t>en consulta los factores de riesgo cardiovascular, ya que cuanto más bajo sea el riesgo</a:t>
            </a:r>
          </a:p>
          <a:p>
            <a:pPr algn="l"/>
            <a:r>
              <a:rPr lang="es-ES" sz="1800" b="0" i="0" u="none" strike="noStrike" baseline="0" dirty="0">
                <a:solidFill>
                  <a:srgbClr val="000000"/>
                </a:solidFill>
                <a:latin typeface="OpenSans-Light"/>
              </a:rPr>
              <a:t>cardiovascular, mejor controlada estará la psoriasis severa.</a:t>
            </a:r>
          </a:p>
          <a:p>
            <a:pPr algn="l"/>
            <a:r>
              <a:rPr lang="es-ES" sz="1800" b="0" i="0" u="none" strike="noStrike" baseline="0" dirty="0">
                <a:solidFill>
                  <a:srgbClr val="000000"/>
                </a:solidFill>
                <a:latin typeface="OpenSans-Light"/>
              </a:rPr>
              <a:t>Por otro lado, el control óptimo de la artritis psoriásica y la psoriasis mejora el riesgo</a:t>
            </a:r>
          </a:p>
          <a:p>
            <a:pPr algn="l"/>
            <a:r>
              <a:rPr lang="en-US" sz="1800" b="0" i="0" u="none" strike="noStrike" baseline="0" dirty="0">
                <a:solidFill>
                  <a:srgbClr val="000000"/>
                </a:solidFill>
                <a:latin typeface="OpenSans-Light"/>
              </a:rPr>
              <a:t>cardiovascular de </a:t>
            </a:r>
            <a:r>
              <a:rPr lang="en-US" sz="1800" b="0" i="0" u="none" strike="noStrike" baseline="0" dirty="0" err="1">
                <a:solidFill>
                  <a:srgbClr val="000000"/>
                </a:solidFill>
                <a:latin typeface="OpenSans-Light"/>
              </a:rPr>
              <a:t>estos</a:t>
            </a:r>
            <a:r>
              <a:rPr lang="en-US" sz="1800" b="0" i="0" u="none" strike="noStrike" baseline="0" dirty="0">
                <a:solidFill>
                  <a:srgbClr val="000000"/>
                </a:solidFill>
                <a:latin typeface="OpenSans-Light"/>
              </a:rPr>
              <a:t> </a:t>
            </a:r>
            <a:r>
              <a:rPr lang="en-US" sz="1800" b="0" i="0" u="none" strike="noStrike" baseline="0" dirty="0" err="1">
                <a:solidFill>
                  <a:srgbClr val="000000"/>
                </a:solidFill>
                <a:latin typeface="OpenSans-Light"/>
              </a:rPr>
              <a:t>pacientes</a:t>
            </a:r>
            <a:r>
              <a:rPr lang="en-US" sz="1800" b="0" i="0" u="none" strike="noStrike" baseline="0" dirty="0">
                <a:solidFill>
                  <a:srgbClr val="000000"/>
                </a:solidFill>
                <a:latin typeface="OpenSans-Light"/>
              </a:rPr>
              <a:t>.</a:t>
            </a:r>
          </a:p>
          <a:p>
            <a:pPr algn="l"/>
            <a:r>
              <a:rPr lang="es-ES" sz="1800" b="0" i="0" u="none" strike="noStrike" baseline="0" dirty="0">
                <a:solidFill>
                  <a:srgbClr val="000000"/>
                </a:solidFill>
                <a:latin typeface="OpenSans-Light"/>
              </a:rPr>
              <a:t>En AP, la prevención de enfermedades cardiovasculares constituye una de las actividades</a:t>
            </a:r>
          </a:p>
          <a:p>
            <a:pPr algn="l"/>
            <a:r>
              <a:rPr lang="es-ES" sz="1800" b="0" i="0" u="none" strike="noStrike" baseline="0" dirty="0">
                <a:solidFill>
                  <a:srgbClr val="000000"/>
                </a:solidFill>
                <a:latin typeface="OpenSans-Light"/>
              </a:rPr>
              <a:t>habituales de la práctica clínica diaria, aspecto que también se aplica al paciente con</a:t>
            </a:r>
          </a:p>
          <a:p>
            <a:pPr algn="l"/>
            <a:r>
              <a:rPr lang="en-US" sz="1800" b="0" i="0" u="none" strike="noStrike" baseline="0" dirty="0">
                <a:solidFill>
                  <a:srgbClr val="000000"/>
                </a:solidFill>
                <a:latin typeface="OpenSans-Light"/>
              </a:rPr>
              <a:t>psoriasis</a:t>
            </a:r>
            <a:r>
              <a:rPr lang="en-US" sz="1800" b="1" i="0" u="none" strike="noStrike" baseline="0" dirty="0">
                <a:solidFill>
                  <a:srgbClr val="1974B9"/>
                </a:solidFill>
                <a:latin typeface="OpenSans-Bold"/>
              </a:rPr>
              <a:t>(11)</a:t>
            </a:r>
            <a:r>
              <a:rPr lang="en-US" sz="1800" b="0" i="0" u="none" strike="noStrike" baseline="0" dirty="0">
                <a:solidFill>
                  <a:srgbClr val="000000"/>
                </a:solidFill>
                <a:latin typeface="OpenSans-Light"/>
              </a:rPr>
              <a:t>.</a:t>
            </a:r>
          </a:p>
          <a:p>
            <a:pPr algn="l"/>
            <a:endParaRPr lang="en-US" sz="1800" b="0" i="0" u="none" strike="noStrike" baseline="0" dirty="0">
              <a:solidFill>
                <a:srgbClr val="000000"/>
              </a:solidFill>
              <a:latin typeface="OpenSans-Light"/>
            </a:endParaRPr>
          </a:p>
          <a:p>
            <a:pPr algn="l"/>
            <a:r>
              <a:rPr lang="es-ES" sz="1800" b="0" i="0" u="none" strike="noStrike" baseline="0" dirty="0">
                <a:solidFill>
                  <a:srgbClr val="000000"/>
                </a:solidFill>
                <a:latin typeface="AcademySans"/>
              </a:rPr>
              <a:t>Los pacientes con psoriasis severa y moderada presentan un</a:t>
            </a:r>
          </a:p>
          <a:p>
            <a:pPr algn="l"/>
            <a:r>
              <a:rPr lang="en-US" sz="1800" b="0" i="0" u="none" strike="noStrike" baseline="0" dirty="0" err="1">
                <a:solidFill>
                  <a:srgbClr val="000000"/>
                </a:solidFill>
                <a:latin typeface="AcademySans"/>
              </a:rPr>
              <a:t>aumento</a:t>
            </a:r>
            <a:r>
              <a:rPr lang="en-US" sz="1800" b="0" i="0" u="none" strike="noStrike" baseline="0" dirty="0">
                <a:solidFill>
                  <a:srgbClr val="000000"/>
                </a:solidFill>
                <a:latin typeface="AcademySans"/>
              </a:rPr>
              <a:t> de </a:t>
            </a:r>
            <a:r>
              <a:rPr lang="en-US" sz="1800" b="0" i="0" u="none" strike="noStrike" baseline="0" dirty="0" err="1">
                <a:solidFill>
                  <a:srgbClr val="000000"/>
                </a:solidFill>
                <a:latin typeface="AcademySans"/>
              </a:rPr>
              <a:t>factores</a:t>
            </a:r>
            <a:r>
              <a:rPr lang="en-US" sz="1800" b="0" i="0" u="none" strike="noStrike" baseline="0" dirty="0">
                <a:solidFill>
                  <a:srgbClr val="000000"/>
                </a:solidFill>
                <a:latin typeface="AcademySans"/>
              </a:rPr>
              <a:t> de </a:t>
            </a:r>
            <a:r>
              <a:rPr lang="en-US" sz="1800" b="1" i="0" u="none" strike="noStrike" baseline="0" dirty="0" err="1">
                <a:solidFill>
                  <a:srgbClr val="267FFB"/>
                </a:solidFill>
                <a:latin typeface="AcademySans-Bold"/>
              </a:rPr>
              <a:t>riesgo</a:t>
            </a:r>
            <a:r>
              <a:rPr lang="en-US" sz="1800" b="1" i="0" u="none" strike="noStrike" baseline="0" dirty="0">
                <a:solidFill>
                  <a:srgbClr val="267FFB"/>
                </a:solidFill>
                <a:latin typeface="AcademySans-Bold"/>
              </a:rPr>
              <a:t> cardiovascular </a:t>
            </a:r>
            <a:r>
              <a:rPr lang="en-US" sz="1800" b="0" i="0" u="none" strike="noStrike" baseline="0" dirty="0">
                <a:solidFill>
                  <a:srgbClr val="000000"/>
                </a:solidFill>
                <a:latin typeface="AcademySans"/>
              </a:rPr>
              <a:t>(</a:t>
            </a:r>
            <a:r>
              <a:rPr lang="en-US" sz="1800" b="0" i="0" u="none" strike="noStrike" baseline="0" dirty="0" err="1">
                <a:solidFill>
                  <a:srgbClr val="000000"/>
                </a:solidFill>
                <a:latin typeface="AcademySans"/>
              </a:rPr>
              <a:t>obesidad</a:t>
            </a:r>
            <a:r>
              <a:rPr lang="en-US" sz="1800" b="0" i="0" u="none" strike="noStrike" baseline="0" dirty="0">
                <a:solidFill>
                  <a:srgbClr val="000000"/>
                </a:solidFill>
                <a:latin typeface="AcademySans"/>
              </a:rPr>
              <a:t>, diabetes,</a:t>
            </a:r>
          </a:p>
          <a:p>
            <a:pPr algn="l"/>
            <a:r>
              <a:rPr lang="es-ES" sz="1800" b="0" i="0" u="none" strike="noStrike" baseline="0" dirty="0">
                <a:solidFill>
                  <a:srgbClr val="000000"/>
                </a:solidFill>
                <a:latin typeface="AcademySans"/>
              </a:rPr>
              <a:t>dislipemia, hipertensión arterial) y mayor </a:t>
            </a:r>
            <a:r>
              <a:rPr lang="es-ES" sz="1800" b="1" i="0" u="none" strike="noStrike" baseline="0" dirty="0">
                <a:solidFill>
                  <a:srgbClr val="267FFB"/>
                </a:solidFill>
                <a:latin typeface="AcademySans-Bold"/>
              </a:rPr>
              <a:t>riesgo de varias patologías</a:t>
            </a:r>
            <a:r>
              <a:rPr lang="es-ES" sz="1800" b="0" i="0" u="none" strike="noStrike" baseline="0" dirty="0">
                <a:solidFill>
                  <a:srgbClr val="000000"/>
                </a:solidFill>
                <a:latin typeface="AcademySans"/>
              </a:rPr>
              <a:t>.</a:t>
            </a:r>
          </a:p>
          <a:p>
            <a:pPr algn="l"/>
            <a:r>
              <a:rPr lang="en-US" sz="1800" b="0" i="0" u="none" strike="noStrike" baseline="0" dirty="0" err="1">
                <a:solidFill>
                  <a:srgbClr val="000000"/>
                </a:solidFill>
                <a:latin typeface="AcademySans"/>
              </a:rPr>
              <a:t>Ansiedad</a:t>
            </a:r>
            <a:r>
              <a:rPr lang="en-US" sz="1800" b="0" i="0" u="none" strike="noStrike" baseline="0" dirty="0">
                <a:solidFill>
                  <a:srgbClr val="000000"/>
                </a:solidFill>
                <a:latin typeface="AcademySans"/>
              </a:rPr>
              <a:t>/</a:t>
            </a:r>
            <a:r>
              <a:rPr lang="en-US" sz="1800" b="0" i="0" u="none" strike="noStrike" baseline="0" dirty="0" err="1">
                <a:solidFill>
                  <a:srgbClr val="000000"/>
                </a:solidFill>
                <a:latin typeface="AcademySans"/>
              </a:rPr>
              <a:t>depresión</a:t>
            </a:r>
            <a:endParaRPr lang="en-US" sz="1800" b="0" i="0" u="none" strike="noStrike" baseline="0" dirty="0">
              <a:solidFill>
                <a:srgbClr val="000000"/>
              </a:solidFill>
              <a:latin typeface="AcademySans"/>
            </a:endParaRPr>
          </a:p>
          <a:p>
            <a:pPr algn="l"/>
            <a:r>
              <a:rPr lang="en-US" sz="1800" b="0" i="0" u="none" strike="noStrike" baseline="0" dirty="0" err="1">
                <a:solidFill>
                  <a:srgbClr val="000000"/>
                </a:solidFill>
                <a:latin typeface="AcademySans"/>
              </a:rPr>
              <a:t>Hígado</a:t>
            </a:r>
            <a:r>
              <a:rPr lang="en-US" sz="1800" b="0" i="0" u="none" strike="noStrike" baseline="0" dirty="0">
                <a:solidFill>
                  <a:srgbClr val="000000"/>
                </a:solidFill>
                <a:latin typeface="AcademySans"/>
              </a:rPr>
              <a:t> </a:t>
            </a:r>
            <a:r>
              <a:rPr lang="en-US" sz="1800" b="0" i="0" u="none" strike="noStrike" baseline="0" dirty="0" err="1">
                <a:solidFill>
                  <a:srgbClr val="000000"/>
                </a:solidFill>
                <a:latin typeface="AcademySans"/>
              </a:rPr>
              <a:t>graso</a:t>
            </a:r>
            <a:r>
              <a:rPr lang="en-US" sz="1800" b="0" i="0" u="none" strike="noStrike" baseline="0" dirty="0">
                <a:solidFill>
                  <a:srgbClr val="000000"/>
                </a:solidFill>
                <a:latin typeface="AcademySans"/>
              </a:rPr>
              <a:t> no </a:t>
            </a:r>
            <a:r>
              <a:rPr lang="en-US" sz="1800" b="0" i="0" u="none" strike="noStrike" baseline="0" dirty="0" err="1">
                <a:solidFill>
                  <a:srgbClr val="000000"/>
                </a:solidFill>
                <a:latin typeface="AcademySans"/>
              </a:rPr>
              <a:t>alcohólico</a:t>
            </a:r>
            <a:endParaRPr lang="en-US" sz="1800" b="0" i="0" u="none" strike="noStrike" baseline="0" dirty="0">
              <a:solidFill>
                <a:srgbClr val="000000"/>
              </a:solidFill>
              <a:latin typeface="AcademySans"/>
            </a:endParaRPr>
          </a:p>
          <a:p>
            <a:pPr algn="l"/>
            <a:r>
              <a:rPr lang="en-US" sz="1800" b="0" i="0" u="none" strike="noStrike" baseline="0" dirty="0" err="1">
                <a:solidFill>
                  <a:srgbClr val="000000"/>
                </a:solidFill>
                <a:latin typeface="AcademySans"/>
              </a:rPr>
              <a:t>Enfermedad</a:t>
            </a:r>
            <a:r>
              <a:rPr lang="en-US" sz="1800" b="0" i="0" u="none" strike="noStrike" baseline="0" dirty="0">
                <a:solidFill>
                  <a:srgbClr val="000000"/>
                </a:solidFill>
                <a:latin typeface="AcademySans"/>
              </a:rPr>
              <a:t> </a:t>
            </a:r>
            <a:r>
              <a:rPr lang="en-US" sz="1800" b="0" i="0" u="none" strike="noStrike" baseline="0" dirty="0" err="1">
                <a:solidFill>
                  <a:srgbClr val="000000"/>
                </a:solidFill>
                <a:latin typeface="AcademySans"/>
              </a:rPr>
              <a:t>inamatoria</a:t>
            </a:r>
            <a:r>
              <a:rPr lang="en-US" sz="1800" b="0" i="0" u="none" strike="noStrike" baseline="0" dirty="0">
                <a:solidFill>
                  <a:srgbClr val="000000"/>
                </a:solidFill>
                <a:latin typeface="AcademySans"/>
              </a:rPr>
              <a:t> intestinal</a:t>
            </a:r>
          </a:p>
          <a:p>
            <a:pPr algn="l"/>
            <a:r>
              <a:rPr lang="es-ES" sz="1800" b="0" i="0" u="none" strike="noStrike" baseline="0" dirty="0">
                <a:solidFill>
                  <a:srgbClr val="000000"/>
                </a:solidFill>
                <a:latin typeface="AcademySans"/>
              </a:rPr>
              <a:t>Es importante valorar en consulta los </a:t>
            </a:r>
            <a:r>
              <a:rPr lang="es-ES" sz="1800" b="1" i="0" u="none" strike="noStrike" baseline="0" dirty="0">
                <a:solidFill>
                  <a:srgbClr val="267FFB"/>
                </a:solidFill>
                <a:latin typeface="AcademySans-Bold"/>
              </a:rPr>
              <a:t>factores de riesgo</a:t>
            </a:r>
          </a:p>
          <a:p>
            <a:pPr algn="l"/>
            <a:r>
              <a:rPr lang="es-ES" sz="1800" b="1" i="0" u="none" strike="noStrike" baseline="0" dirty="0">
                <a:solidFill>
                  <a:srgbClr val="267FFB"/>
                </a:solidFill>
                <a:latin typeface="AcademySans-Bold"/>
              </a:rPr>
              <a:t>cardiovascular</a:t>
            </a:r>
            <a:r>
              <a:rPr lang="es-ES" sz="1800" b="0" i="0" u="none" strike="noStrike" baseline="0" dirty="0">
                <a:solidFill>
                  <a:srgbClr val="000000"/>
                </a:solidFill>
                <a:latin typeface="AcademySans"/>
              </a:rPr>
              <a:t>, y tenerlos controlados para un mejor</a:t>
            </a:r>
          </a:p>
          <a:p>
            <a:pPr algn="l"/>
            <a:r>
              <a:rPr lang="en-US" sz="1800" b="0" i="0" u="none" strike="noStrike" baseline="0" dirty="0" err="1">
                <a:solidFill>
                  <a:srgbClr val="000000"/>
                </a:solidFill>
                <a:latin typeface="AcademySans"/>
              </a:rPr>
              <a:t>pronóstico</a:t>
            </a:r>
            <a:r>
              <a:rPr lang="en-US" sz="1800" b="0" i="0" u="none" strike="noStrike" baseline="0" dirty="0">
                <a:solidFill>
                  <a:srgbClr val="000000"/>
                </a:solidFill>
                <a:latin typeface="AcademySans"/>
              </a:rPr>
              <a:t> del </a:t>
            </a:r>
            <a:r>
              <a:rPr lang="en-US" sz="1800" b="0" i="0" u="none" strike="noStrike" baseline="0" dirty="0" err="1">
                <a:solidFill>
                  <a:srgbClr val="000000"/>
                </a:solidFill>
                <a:latin typeface="AcademySans"/>
              </a:rPr>
              <a:t>paciente</a:t>
            </a:r>
            <a:r>
              <a:rPr lang="en-US" sz="1800" b="0" i="0" u="none" strike="noStrike" baseline="0" dirty="0">
                <a:solidFill>
                  <a:srgbClr val="000000"/>
                </a:solidFill>
                <a:latin typeface="AcademySans"/>
              </a:rPr>
              <a:t>.</a:t>
            </a:r>
          </a:p>
          <a:p>
            <a:pPr algn="l"/>
            <a:r>
              <a:rPr lang="es-ES" sz="1800" b="0" i="0" u="none" strike="noStrike" baseline="0" dirty="0">
                <a:solidFill>
                  <a:srgbClr val="000000"/>
                </a:solidFill>
                <a:latin typeface="AcademySans"/>
              </a:rPr>
              <a:t>Por otro lado, el control óptimo de la </a:t>
            </a:r>
            <a:r>
              <a:rPr lang="es-ES" sz="1800" b="1" i="0" u="none" strike="noStrike" baseline="0" dirty="0">
                <a:solidFill>
                  <a:srgbClr val="267FFB"/>
                </a:solidFill>
                <a:latin typeface="AcademySans-Bold"/>
              </a:rPr>
              <a:t>artritis psoriásica </a:t>
            </a:r>
            <a:r>
              <a:rPr lang="es-ES" sz="1800" b="0" i="0" u="none" strike="noStrike" baseline="0" dirty="0">
                <a:solidFill>
                  <a:srgbClr val="000000"/>
                </a:solidFill>
                <a:latin typeface="AcademySans"/>
              </a:rPr>
              <a:t>y la psoriasis</a:t>
            </a:r>
          </a:p>
          <a:p>
            <a:pPr algn="l"/>
            <a:r>
              <a:rPr lang="es-ES" sz="1800" b="0" i="0" u="none" strike="noStrike" baseline="0" dirty="0">
                <a:solidFill>
                  <a:srgbClr val="000000"/>
                </a:solidFill>
                <a:latin typeface="AcademySans"/>
              </a:rPr>
              <a:t>mejora el riesgo cardiovascular de estos pacientes.</a:t>
            </a:r>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23</a:t>
            </a:fld>
            <a:endParaRPr lang="en-GB"/>
          </a:p>
        </p:txBody>
      </p:sp>
    </p:spTree>
    <p:extLst>
      <p:ext uri="{BB962C8B-B14F-4D97-AF65-F5344CB8AC3E}">
        <p14:creationId xmlns:p14="http://schemas.microsoft.com/office/powerpoint/2010/main" val="3062738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a:extLst>
            <a:ext uri="{FF2B5EF4-FFF2-40B4-BE49-F238E27FC236}">
              <a16:creationId xmlns:a16="http://schemas.microsoft.com/office/drawing/2014/main" id="{4FC3F644-D0FE-1CD9-96E5-3E8DF4B3327B}"/>
            </a:ext>
          </a:extLst>
        </p:cNvPr>
        <p:cNvGrpSpPr/>
        <p:nvPr/>
      </p:nvGrpSpPr>
      <p:grpSpPr>
        <a:xfrm>
          <a:off x="0" y="0"/>
          <a:ext cx="0" cy="0"/>
          <a:chOff x="0" y="0"/>
          <a:chExt cx="0" cy="0"/>
        </a:xfrm>
      </p:grpSpPr>
      <p:sp>
        <p:nvSpPr>
          <p:cNvPr id="158" name="Google Shape;158;p7:notes">
            <a:extLst>
              <a:ext uri="{FF2B5EF4-FFF2-40B4-BE49-F238E27FC236}">
                <a16:creationId xmlns:a16="http://schemas.microsoft.com/office/drawing/2014/main" id="{D8E8EE9F-C5E6-6D1A-C345-41B792649F46}"/>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b="0" i="0" dirty="0">
                <a:solidFill>
                  <a:srgbClr val="282828"/>
                </a:solidFill>
                <a:effectLst/>
                <a:latin typeface="MuseoSans"/>
              </a:rPr>
              <a:t>La psoriasis se reconoce cada vez más como un trastorno inflamatorio sistémico que afecta no solo a la piel y las articulaciones. Especial atención merece la asociación con trastornos metabólicos, como diabetes, dislipemia y síndrome metabólico, y ECV. La genética común y las vías </a:t>
            </a:r>
            <a:r>
              <a:rPr lang="es-ES" b="0" i="0" dirty="0" err="1">
                <a:solidFill>
                  <a:srgbClr val="282828"/>
                </a:solidFill>
                <a:effectLst/>
                <a:latin typeface="MuseoSans"/>
              </a:rPr>
              <a:t>inmunoinflamatorias</a:t>
            </a:r>
            <a:r>
              <a:rPr lang="es-ES" b="0" i="0" dirty="0">
                <a:solidFill>
                  <a:srgbClr val="282828"/>
                </a:solidFill>
                <a:effectLst/>
                <a:latin typeface="MuseoSans"/>
              </a:rPr>
              <a:t> compartidas pueden explicar parcialmente esta asociación. </a:t>
            </a:r>
          </a:p>
          <a:p>
            <a:pPr marL="0" lvl="0" indent="0" algn="l" rtl="0">
              <a:spcBef>
                <a:spcPts val="0"/>
              </a:spcBef>
              <a:spcAft>
                <a:spcPts val="0"/>
              </a:spcAft>
              <a:buNone/>
            </a:pPr>
            <a:endParaRPr lang="es-ES" b="0" i="0" dirty="0">
              <a:solidFill>
                <a:srgbClr val="282828"/>
              </a:solidFill>
              <a:effectLst/>
              <a:latin typeface="MuseoSans"/>
            </a:endParaRPr>
          </a:p>
          <a:p>
            <a:pPr marL="0" lvl="0" indent="0" algn="l" rtl="0">
              <a:spcBef>
                <a:spcPts val="0"/>
              </a:spcBef>
              <a:spcAft>
                <a:spcPts val="0"/>
              </a:spcAft>
              <a:buNone/>
            </a:pPr>
            <a:r>
              <a:rPr lang="es-ES" b="0" i="0" dirty="0">
                <a:solidFill>
                  <a:srgbClr val="282828"/>
                </a:solidFill>
                <a:effectLst/>
                <a:latin typeface="MuseoSans"/>
              </a:rPr>
              <a:t>Las lesiones cutáneas producen una amplia gama de productos inflamatorios que se liberan en la circulación sistémica y alimentan la inflamación sistémica. Otros sitios no cutáneos, como el tejido adiposo, pueden contribuir al estado inflamatorio. Las terapias sistémicas dirigidas a la psoriasis pueden prevenir e incluso revertir las comorbilidades </a:t>
            </a:r>
            <a:r>
              <a:rPr lang="es-ES" b="0" i="0" dirty="0" err="1">
                <a:solidFill>
                  <a:srgbClr val="282828"/>
                </a:solidFill>
                <a:effectLst/>
                <a:latin typeface="MuseoSans"/>
              </a:rPr>
              <a:t>cardiometabólicas</a:t>
            </a:r>
            <a:r>
              <a:rPr lang="es-ES" b="0" i="0" dirty="0">
                <a:solidFill>
                  <a:srgbClr val="282828"/>
                </a:solidFill>
                <a:effectLst/>
                <a:latin typeface="MuseoSans"/>
              </a:rPr>
              <a:t> como resultado de la supresión de la inflamación sistémica. Es importante que los médicos reconozcan la carga de comorbilidad de la psoriasis para garantizar una atención médica integral para los pacientes.</a:t>
            </a:r>
          </a:p>
          <a:p>
            <a:pPr marL="0" lvl="0" indent="0" algn="l" rtl="0">
              <a:spcBef>
                <a:spcPts val="0"/>
              </a:spcBef>
              <a:spcAft>
                <a:spcPts val="0"/>
              </a:spcAft>
              <a:buNone/>
            </a:pPr>
            <a:r>
              <a:rPr lang="es-ES" b="0" i="0" dirty="0">
                <a:solidFill>
                  <a:srgbClr val="212121"/>
                </a:solidFill>
                <a:effectLst/>
                <a:latin typeface="BlinkMacSystemFont"/>
              </a:rPr>
              <a:t>Referencia: Gisondi P, </a:t>
            </a:r>
            <a:r>
              <a:rPr lang="es-ES" b="0" i="0" dirty="0" err="1">
                <a:solidFill>
                  <a:srgbClr val="212121"/>
                </a:solidFill>
                <a:effectLst/>
                <a:latin typeface="BlinkMacSystemFont"/>
              </a:rPr>
              <a:t>Bellinato</a:t>
            </a:r>
            <a:r>
              <a:rPr lang="es-ES" b="0" i="0" dirty="0">
                <a:solidFill>
                  <a:srgbClr val="212121"/>
                </a:solidFill>
                <a:effectLst/>
                <a:latin typeface="BlinkMacSystemFont"/>
              </a:rPr>
              <a:t> F, </a:t>
            </a:r>
            <a:r>
              <a:rPr lang="es-ES" b="0" i="0" dirty="0" err="1">
                <a:solidFill>
                  <a:srgbClr val="212121"/>
                </a:solidFill>
                <a:effectLst/>
                <a:latin typeface="BlinkMacSystemFont"/>
              </a:rPr>
              <a:t>Girolomoni</a:t>
            </a:r>
            <a:r>
              <a:rPr lang="es-ES" b="0" i="0" dirty="0">
                <a:solidFill>
                  <a:srgbClr val="212121"/>
                </a:solidFill>
                <a:effectLst/>
                <a:latin typeface="BlinkMacSystemFont"/>
              </a:rPr>
              <a:t> G, </a:t>
            </a:r>
            <a:r>
              <a:rPr lang="es-ES" b="0" i="0" dirty="0" err="1">
                <a:solidFill>
                  <a:srgbClr val="212121"/>
                </a:solidFill>
                <a:effectLst/>
                <a:latin typeface="BlinkMacSystemFont"/>
              </a:rPr>
              <a:t>Albanesi</a:t>
            </a:r>
            <a:r>
              <a:rPr lang="es-ES" b="0" i="0" dirty="0">
                <a:solidFill>
                  <a:srgbClr val="212121"/>
                </a:solidFill>
                <a:effectLst/>
                <a:latin typeface="BlinkMacSystemFont"/>
              </a:rPr>
              <a:t> C. </a:t>
            </a:r>
            <a:r>
              <a:rPr lang="es-ES" b="0" i="0" dirty="0" err="1">
                <a:solidFill>
                  <a:srgbClr val="212121"/>
                </a:solidFill>
                <a:effectLst/>
                <a:latin typeface="BlinkMacSystemFont"/>
              </a:rPr>
              <a:t>Pathogenesis</a:t>
            </a:r>
            <a:r>
              <a:rPr lang="es-ES" b="0" i="0" dirty="0">
                <a:solidFill>
                  <a:srgbClr val="212121"/>
                </a:solidFill>
                <a:effectLst/>
                <a:latin typeface="BlinkMacSystemFont"/>
              </a:rPr>
              <a:t> </a:t>
            </a:r>
            <a:r>
              <a:rPr lang="es-ES" b="0" i="0" dirty="0" err="1">
                <a:solidFill>
                  <a:srgbClr val="212121"/>
                </a:solidFill>
                <a:effectLst/>
                <a:latin typeface="BlinkMacSystemFont"/>
              </a:rPr>
              <a:t>of</a:t>
            </a:r>
            <a:r>
              <a:rPr lang="es-ES" b="0" i="0" dirty="0">
                <a:solidFill>
                  <a:srgbClr val="212121"/>
                </a:solidFill>
                <a:effectLst/>
                <a:latin typeface="BlinkMacSystemFont"/>
              </a:rPr>
              <a:t> </a:t>
            </a:r>
            <a:r>
              <a:rPr lang="es-ES" b="0" i="0" dirty="0" err="1">
                <a:solidFill>
                  <a:srgbClr val="212121"/>
                </a:solidFill>
                <a:effectLst/>
                <a:latin typeface="BlinkMacSystemFont"/>
              </a:rPr>
              <a:t>Chronic</a:t>
            </a:r>
            <a:r>
              <a:rPr lang="es-ES" b="0" i="0" dirty="0">
                <a:solidFill>
                  <a:srgbClr val="212121"/>
                </a:solidFill>
                <a:effectLst/>
                <a:latin typeface="BlinkMacSystemFont"/>
              </a:rPr>
              <a:t> Plaque Psoriasis and </a:t>
            </a:r>
            <a:r>
              <a:rPr lang="es-ES" b="0" i="0" dirty="0" err="1">
                <a:solidFill>
                  <a:srgbClr val="212121"/>
                </a:solidFill>
                <a:effectLst/>
                <a:latin typeface="BlinkMacSystemFont"/>
              </a:rPr>
              <a:t>Its</a:t>
            </a:r>
            <a:r>
              <a:rPr lang="es-ES" b="0" i="0" dirty="0">
                <a:solidFill>
                  <a:srgbClr val="212121"/>
                </a:solidFill>
                <a:effectLst/>
                <a:latin typeface="BlinkMacSystemFont"/>
              </a:rPr>
              <a:t> </a:t>
            </a:r>
            <a:r>
              <a:rPr lang="es-ES" b="0" i="0" dirty="0" err="1">
                <a:solidFill>
                  <a:srgbClr val="212121"/>
                </a:solidFill>
                <a:effectLst/>
                <a:latin typeface="BlinkMacSystemFont"/>
              </a:rPr>
              <a:t>Intersection</a:t>
            </a:r>
            <a:r>
              <a:rPr lang="es-ES" b="0" i="0" dirty="0">
                <a:solidFill>
                  <a:srgbClr val="212121"/>
                </a:solidFill>
                <a:effectLst/>
                <a:latin typeface="BlinkMacSystemFont"/>
              </a:rPr>
              <a:t> </a:t>
            </a:r>
            <a:r>
              <a:rPr lang="es-ES" b="0" i="0" dirty="0" err="1">
                <a:solidFill>
                  <a:srgbClr val="212121"/>
                </a:solidFill>
                <a:effectLst/>
                <a:latin typeface="BlinkMacSystemFont"/>
              </a:rPr>
              <a:t>With</a:t>
            </a:r>
            <a:r>
              <a:rPr lang="es-ES" b="0" i="0" dirty="0">
                <a:solidFill>
                  <a:srgbClr val="212121"/>
                </a:solidFill>
                <a:effectLst/>
                <a:latin typeface="BlinkMacSystemFont"/>
              </a:rPr>
              <a:t> Cardio-</a:t>
            </a:r>
            <a:r>
              <a:rPr lang="es-ES" b="0" i="0" dirty="0" err="1">
                <a:solidFill>
                  <a:srgbClr val="212121"/>
                </a:solidFill>
                <a:effectLst/>
                <a:latin typeface="BlinkMacSystemFont"/>
              </a:rPr>
              <a:t>Metabolic</a:t>
            </a:r>
            <a:r>
              <a:rPr lang="es-ES" b="0" i="0" dirty="0">
                <a:solidFill>
                  <a:srgbClr val="212121"/>
                </a:solidFill>
                <a:effectLst/>
                <a:latin typeface="BlinkMacSystemFont"/>
              </a:rPr>
              <a:t> </a:t>
            </a:r>
            <a:r>
              <a:rPr lang="es-ES" b="0" i="0" dirty="0" err="1">
                <a:solidFill>
                  <a:srgbClr val="212121"/>
                </a:solidFill>
                <a:effectLst/>
                <a:latin typeface="BlinkMacSystemFont"/>
              </a:rPr>
              <a:t>Comorbidities</a:t>
            </a:r>
            <a:r>
              <a:rPr lang="es-ES" b="0" i="0" dirty="0">
                <a:solidFill>
                  <a:srgbClr val="212121"/>
                </a:solidFill>
                <a:effectLst/>
                <a:latin typeface="BlinkMacSystemFont"/>
              </a:rPr>
              <a:t>. Front </a:t>
            </a:r>
            <a:r>
              <a:rPr lang="es-ES" b="0" i="0" dirty="0" err="1">
                <a:solidFill>
                  <a:srgbClr val="212121"/>
                </a:solidFill>
                <a:effectLst/>
                <a:latin typeface="BlinkMacSystemFont"/>
              </a:rPr>
              <a:t>Pharmacol</a:t>
            </a:r>
            <a:r>
              <a:rPr lang="es-ES" b="0" i="0" dirty="0">
                <a:solidFill>
                  <a:srgbClr val="212121"/>
                </a:solidFill>
                <a:effectLst/>
                <a:latin typeface="BlinkMacSystemFont"/>
              </a:rPr>
              <a:t>. 2020 Feb 25;11:117 https://www.frontiersin.org/articles/10.3389/fphar.2020.00117/full</a:t>
            </a:r>
          </a:p>
          <a:p>
            <a:pPr marL="0" lvl="0" indent="0" algn="l" rtl="0">
              <a:spcBef>
                <a:spcPts val="0"/>
              </a:spcBef>
              <a:spcAft>
                <a:spcPts val="0"/>
              </a:spcAft>
              <a:buNone/>
            </a:pPr>
            <a:endParaRPr dirty="0"/>
          </a:p>
        </p:txBody>
      </p:sp>
      <p:sp>
        <p:nvSpPr>
          <p:cNvPr id="159" name="Google Shape;159;p7:notes">
            <a:extLst>
              <a:ext uri="{FF2B5EF4-FFF2-40B4-BE49-F238E27FC236}">
                <a16:creationId xmlns:a16="http://schemas.microsoft.com/office/drawing/2014/main" id="{A3F72E61-6A9E-6226-2300-F7377F0E7F8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7410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3725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bliografía">
  <p:cSld name="Bibliografía">
    <p:spTree>
      <p:nvGrpSpPr>
        <p:cNvPr id="1" name="Shape 86"/>
        <p:cNvGrpSpPr/>
        <p:nvPr/>
      </p:nvGrpSpPr>
      <p:grpSpPr>
        <a:xfrm>
          <a:off x="0" y="0"/>
          <a:ext cx="0" cy="0"/>
          <a:chOff x="0" y="0"/>
          <a:chExt cx="0" cy="0"/>
        </a:xfrm>
      </p:grpSpPr>
      <p:sp>
        <p:nvSpPr>
          <p:cNvPr id="87" name="Google Shape;87;p26"/>
          <p:cNvSpPr txBox="1">
            <a:spLocks noGrp="1"/>
          </p:cNvSpPr>
          <p:nvPr>
            <p:ph type="body" idx="1"/>
          </p:nvPr>
        </p:nvSpPr>
        <p:spPr>
          <a:xfrm>
            <a:off x="1443790" y="1330320"/>
            <a:ext cx="10533722" cy="48876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1000"/>
              </a:spcBef>
              <a:spcAft>
                <a:spcPts val="0"/>
              </a:spcAft>
              <a:buClr>
                <a:schemeClr val="accent2"/>
              </a:buClr>
              <a:buSzPts val="2000"/>
              <a:buFont typeface="Arial"/>
              <a:buAutoNum type="arabicPeriod"/>
              <a:defRPr sz="2000"/>
            </a:lvl1pPr>
            <a:lvl2pPr marL="914400" lvl="1" indent="-342900" algn="l">
              <a:lnSpc>
                <a:spcPct val="100000"/>
              </a:lnSpc>
              <a:spcBef>
                <a:spcPts val="500"/>
              </a:spcBef>
              <a:spcAft>
                <a:spcPts val="0"/>
              </a:spcAft>
              <a:buSzPts val="1800"/>
              <a:buFont typeface="Arial"/>
              <a:buAutoNum type="arabicPeriod"/>
              <a:defRPr sz="1800"/>
            </a:lvl2pPr>
            <a:lvl3pPr marL="1371600" lvl="2" indent="-330200" algn="l">
              <a:lnSpc>
                <a:spcPct val="100000"/>
              </a:lnSpc>
              <a:spcBef>
                <a:spcPts val="500"/>
              </a:spcBef>
              <a:spcAft>
                <a:spcPts val="0"/>
              </a:spcAft>
              <a:buSzPts val="1600"/>
              <a:buFont typeface="Arial"/>
              <a:buAutoNum type="arabicPeriod"/>
              <a:defRPr sz="1600"/>
            </a:lvl3pPr>
            <a:lvl4pPr marL="1828800" lvl="3" indent="-317500" algn="l">
              <a:lnSpc>
                <a:spcPct val="100000"/>
              </a:lnSpc>
              <a:spcBef>
                <a:spcPts val="500"/>
              </a:spcBef>
              <a:spcAft>
                <a:spcPts val="0"/>
              </a:spcAft>
              <a:buClr>
                <a:schemeClr val="dk2"/>
              </a:buClr>
              <a:buSzPts val="1400"/>
              <a:buFont typeface="Arial"/>
              <a:buAutoNum type="arabicPeriod"/>
              <a:defRPr sz="1400"/>
            </a:lvl4pPr>
            <a:lvl5pPr marL="2286000" lvl="4" indent="-317500" algn="l">
              <a:lnSpc>
                <a:spcPct val="100000"/>
              </a:lnSpc>
              <a:spcBef>
                <a:spcPts val="500"/>
              </a:spcBef>
              <a:spcAft>
                <a:spcPts val="0"/>
              </a:spcAft>
              <a:buClr>
                <a:schemeClr val="dk2"/>
              </a:buClr>
              <a:buSzPts val="1400"/>
              <a:buFont typeface="Arial"/>
              <a:buAutoNum type="arabicPeriod"/>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26"/>
          <p:cNvSpPr txBox="1">
            <a:spLocks noGrp="1"/>
          </p:cNvSpPr>
          <p:nvPr>
            <p:ph type="ftr" idx="11"/>
          </p:nvPr>
        </p:nvSpPr>
        <p:spPr>
          <a:xfrm>
            <a:off x="469618" y="6593160"/>
            <a:ext cx="9107305" cy="187851"/>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26"/>
          <p:cNvSpPr txBox="1">
            <a:spLocks noGrp="1"/>
          </p:cNvSpPr>
          <p:nvPr>
            <p:ph type="sldNum" idx="12"/>
          </p:nvPr>
        </p:nvSpPr>
        <p:spPr>
          <a:xfrm>
            <a:off x="10885314" y="6571990"/>
            <a:ext cx="1092195" cy="230189"/>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ES"/>
              <a:t>‹#›</a:t>
            </a:fld>
            <a:endParaRPr/>
          </a:p>
        </p:txBody>
      </p:sp>
      <p:sp>
        <p:nvSpPr>
          <p:cNvPr id="90" name="Google Shape;90;p26"/>
          <p:cNvSpPr txBox="1">
            <a:spLocks noGrp="1"/>
          </p:cNvSpPr>
          <p:nvPr>
            <p:ph type="title"/>
          </p:nvPr>
        </p:nvSpPr>
        <p:spPr>
          <a:xfrm>
            <a:off x="1443788" y="423332"/>
            <a:ext cx="10533721" cy="906988"/>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4C86A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218403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E2CC4C-D14E-CAD3-4C07-8C6E8565825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7B08E75-C78D-2882-43BA-876E82369D0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828B0D-8A55-48EE-19F6-6C0A97467E5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E174C9-C316-CDF3-16BB-53043AADBB31}"/>
              </a:ext>
            </a:extLst>
          </p:cNvPr>
          <p:cNvSpPr>
            <a:spLocks noGrp="1"/>
          </p:cNvSpPr>
          <p:nvPr>
            <p:ph type="dt" sz="half" idx="10"/>
          </p:nvPr>
        </p:nvSpPr>
        <p:spPr/>
        <p:txBody>
          <a:bodyPr/>
          <a:lstStyle/>
          <a:p>
            <a:fld id="{660756A0-29D7-4AAC-B046-B33E7BC5A3D8}" type="datetimeFigureOut">
              <a:rPr lang="es-ES" smtClean="0"/>
              <a:t>21/05/2024</a:t>
            </a:fld>
            <a:endParaRPr lang="es-ES"/>
          </a:p>
        </p:txBody>
      </p:sp>
      <p:sp>
        <p:nvSpPr>
          <p:cNvPr id="6" name="Marcador de pie de página 5">
            <a:extLst>
              <a:ext uri="{FF2B5EF4-FFF2-40B4-BE49-F238E27FC236}">
                <a16:creationId xmlns:a16="http://schemas.microsoft.com/office/drawing/2014/main" id="{5FFAD09F-A42A-A71F-748F-CA42E9A4E9B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AAD27B-2E4A-D8D7-61C7-008831E11B7E}"/>
              </a:ext>
            </a:extLst>
          </p:cNvPr>
          <p:cNvSpPr>
            <a:spLocks noGrp="1"/>
          </p:cNvSpPr>
          <p:nvPr>
            <p:ph type="sldNum" sz="quarter" idx="12"/>
          </p:nvPr>
        </p:nvSpPr>
        <p:spPr/>
        <p:txBody>
          <a:bodyPr/>
          <a:lstStyle/>
          <a:p>
            <a:fld id="{35144D18-F1AD-4023-9959-4C71C2A8EAA8}" type="slidenum">
              <a:rPr lang="es-ES" smtClean="0"/>
              <a:t>‹#›</a:t>
            </a:fld>
            <a:endParaRPr lang="es-ES"/>
          </a:p>
        </p:txBody>
      </p:sp>
    </p:spTree>
    <p:extLst>
      <p:ext uri="{BB962C8B-B14F-4D97-AF65-F5344CB8AC3E}">
        <p14:creationId xmlns:p14="http://schemas.microsoft.com/office/powerpoint/2010/main" val="2498790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0AA05E1-ACB6-2201-6288-25B50A52FCFB}"/>
              </a:ext>
            </a:extLst>
          </p:cNvPr>
          <p:cNvSpPr>
            <a:spLocks noGrp="1"/>
          </p:cNvSpPr>
          <p:nvPr>
            <p:ph type="dt" sz="half" idx="10"/>
          </p:nvPr>
        </p:nvSpPr>
        <p:spPr/>
        <p:txBody>
          <a:bodyPr/>
          <a:lstStyle/>
          <a:p>
            <a:fld id="{660756A0-29D7-4AAC-B046-B33E7BC5A3D8}" type="datetimeFigureOut">
              <a:rPr lang="es-ES" smtClean="0"/>
              <a:t>21/05/2024</a:t>
            </a:fld>
            <a:endParaRPr lang="es-ES"/>
          </a:p>
        </p:txBody>
      </p:sp>
      <p:sp>
        <p:nvSpPr>
          <p:cNvPr id="3" name="Marcador de pie de página 2">
            <a:extLst>
              <a:ext uri="{FF2B5EF4-FFF2-40B4-BE49-F238E27FC236}">
                <a16:creationId xmlns:a16="http://schemas.microsoft.com/office/drawing/2014/main" id="{08DB2BBF-4FA7-4608-28F4-946FBB67380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7E538DD0-3BFA-CE85-F13C-30C69079686A}"/>
              </a:ext>
            </a:extLst>
          </p:cNvPr>
          <p:cNvSpPr>
            <a:spLocks noGrp="1"/>
          </p:cNvSpPr>
          <p:nvPr>
            <p:ph type="sldNum" sz="quarter" idx="12"/>
          </p:nvPr>
        </p:nvSpPr>
        <p:spPr/>
        <p:txBody>
          <a:bodyPr/>
          <a:lstStyle/>
          <a:p>
            <a:fld id="{35144D18-F1AD-4023-9959-4C71C2A8EAA8}" type="slidenum">
              <a:rPr lang="es-ES" smtClean="0"/>
              <a:t>‹#›</a:t>
            </a:fld>
            <a:endParaRPr lang="es-ES"/>
          </a:p>
        </p:txBody>
      </p:sp>
    </p:spTree>
    <p:extLst>
      <p:ext uri="{BB962C8B-B14F-4D97-AF65-F5344CB8AC3E}">
        <p14:creationId xmlns:p14="http://schemas.microsoft.com/office/powerpoint/2010/main" val="3291538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43F569-CCBA-7624-244F-85151434ED6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ED03611-5AA8-B816-2C13-77A1B56225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C806745-819E-C9A5-67CC-96F44AB2D7A8}"/>
              </a:ext>
            </a:extLst>
          </p:cNvPr>
          <p:cNvSpPr>
            <a:spLocks noGrp="1"/>
          </p:cNvSpPr>
          <p:nvPr>
            <p:ph type="dt" sz="half" idx="10"/>
          </p:nvPr>
        </p:nvSpPr>
        <p:spPr/>
        <p:txBody>
          <a:bodyPr/>
          <a:lstStyle/>
          <a:p>
            <a:fld id="{E24EAD33-B812-4C39-BF9E-729AFC4CE64A}" type="datetimeFigureOut">
              <a:rPr lang="es-ES" smtClean="0"/>
              <a:t>21/05/2024</a:t>
            </a:fld>
            <a:endParaRPr lang="es-ES"/>
          </a:p>
        </p:txBody>
      </p:sp>
      <p:sp>
        <p:nvSpPr>
          <p:cNvPr id="5" name="Marcador de pie de página 4">
            <a:extLst>
              <a:ext uri="{FF2B5EF4-FFF2-40B4-BE49-F238E27FC236}">
                <a16:creationId xmlns:a16="http://schemas.microsoft.com/office/drawing/2014/main" id="{8A716C18-1EC8-E3D8-871D-F505A8D31D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C55C54-8FF9-A2E5-69A8-45955CAD4218}"/>
              </a:ext>
            </a:extLst>
          </p:cNvPr>
          <p:cNvSpPr>
            <a:spLocks noGrp="1"/>
          </p:cNvSpPr>
          <p:nvPr>
            <p:ph type="sldNum" sz="quarter" idx="12"/>
          </p:nvPr>
        </p:nvSpPr>
        <p:spPr/>
        <p:txBody>
          <a:bodyPr/>
          <a:lstStyle/>
          <a:p>
            <a:fld id="{B4A76EFE-093B-49B9-9C8C-832C9E179908}" type="slidenum">
              <a:rPr lang="es-ES" smtClean="0"/>
              <a:t>‹#›</a:t>
            </a:fld>
            <a:endParaRPr lang="es-ES"/>
          </a:p>
        </p:txBody>
      </p:sp>
    </p:spTree>
    <p:extLst>
      <p:ext uri="{BB962C8B-B14F-4D97-AF65-F5344CB8AC3E}">
        <p14:creationId xmlns:p14="http://schemas.microsoft.com/office/powerpoint/2010/main" val="3597246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49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7604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o">
  <p:cSld name="Texto">
    <p:spTree>
      <p:nvGrpSpPr>
        <p:cNvPr id="1" name="Shape 35"/>
        <p:cNvGrpSpPr/>
        <p:nvPr/>
      </p:nvGrpSpPr>
      <p:grpSpPr>
        <a:xfrm>
          <a:off x="0" y="0"/>
          <a:ext cx="0" cy="0"/>
          <a:chOff x="0" y="0"/>
          <a:chExt cx="0" cy="0"/>
        </a:xfrm>
      </p:grpSpPr>
      <p:sp>
        <p:nvSpPr>
          <p:cNvPr id="36" name="Google Shape;36;p16"/>
          <p:cNvSpPr txBox="1">
            <a:spLocks noGrp="1"/>
          </p:cNvSpPr>
          <p:nvPr>
            <p:ph type="body" idx="1"/>
          </p:nvPr>
        </p:nvSpPr>
        <p:spPr>
          <a:xfrm>
            <a:off x="1443789" y="1330320"/>
            <a:ext cx="10517679" cy="41391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2"/>
              </a:buClr>
              <a:buSzPts val="2400"/>
              <a:buNone/>
              <a:defRPr/>
            </a:lvl1pPr>
            <a:lvl2pPr marL="914400" lvl="1" indent="-355600" algn="l">
              <a:lnSpc>
                <a:spcPct val="100000"/>
              </a:lnSpc>
              <a:spcBef>
                <a:spcPts val="500"/>
              </a:spcBef>
              <a:spcAft>
                <a:spcPts val="0"/>
              </a:spcAft>
              <a:buSzPts val="2000"/>
              <a:buChar char="▪"/>
              <a:defRPr/>
            </a:lvl2pPr>
            <a:lvl3pPr marL="1371600" lvl="2" indent="-342900" algn="l">
              <a:lnSpc>
                <a:spcPct val="100000"/>
              </a:lnSpc>
              <a:spcBef>
                <a:spcPts val="500"/>
              </a:spcBef>
              <a:spcAft>
                <a:spcPts val="0"/>
              </a:spcAft>
              <a:buSzPts val="1800"/>
              <a:buChar char="•"/>
              <a:defRPr/>
            </a:lvl3pPr>
            <a:lvl4pPr marL="1828800" lvl="3" indent="-330200" algn="l">
              <a:lnSpc>
                <a:spcPct val="100000"/>
              </a:lnSpc>
              <a:spcBef>
                <a:spcPts val="500"/>
              </a:spcBef>
              <a:spcAft>
                <a:spcPts val="0"/>
              </a:spcAft>
              <a:buClr>
                <a:schemeClr val="dk2"/>
              </a:buClr>
              <a:buSzPts val="1600"/>
              <a:buChar char="•"/>
              <a:defRPr/>
            </a:lvl4pPr>
            <a:lvl5pPr marL="2286000" lvl="4" indent="-330200" algn="l">
              <a:lnSpc>
                <a:spcPct val="100000"/>
              </a:lnSpc>
              <a:spcBef>
                <a:spcPts val="50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body" idx="2"/>
          </p:nvPr>
        </p:nvSpPr>
        <p:spPr>
          <a:xfrm>
            <a:off x="1443790" y="5588001"/>
            <a:ext cx="10533722" cy="666495"/>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600"/>
              </a:spcBef>
              <a:spcAft>
                <a:spcPts val="0"/>
              </a:spcAft>
              <a:buClr>
                <a:srgbClr val="90A718"/>
              </a:buClr>
              <a:buSzPts val="1100"/>
              <a:buNone/>
              <a:defRPr sz="1100">
                <a:solidFill>
                  <a:srgbClr val="90A718"/>
                </a:solidFill>
              </a:defRPr>
            </a:lvl1pPr>
            <a:lvl2pPr marL="914400" lvl="1" indent="-317500" algn="l">
              <a:lnSpc>
                <a:spcPct val="90000"/>
              </a:lnSpc>
              <a:spcBef>
                <a:spcPts val="500"/>
              </a:spcBef>
              <a:spcAft>
                <a:spcPts val="0"/>
              </a:spcAft>
              <a:buSzPts val="1400"/>
              <a:buChar char="▪"/>
              <a:defRPr sz="1400"/>
            </a:lvl2pPr>
            <a:lvl3pPr marL="1371600" lvl="2" indent="-304800" algn="l">
              <a:lnSpc>
                <a:spcPct val="90000"/>
              </a:lnSpc>
              <a:spcBef>
                <a:spcPts val="500"/>
              </a:spcBef>
              <a:spcAft>
                <a:spcPts val="0"/>
              </a:spcAft>
              <a:buSzPts val="1200"/>
              <a:buChar char="•"/>
              <a:defRPr sz="1200"/>
            </a:lvl3pPr>
            <a:lvl4pPr marL="1828800" lvl="3" indent="-298450" algn="l">
              <a:lnSpc>
                <a:spcPct val="90000"/>
              </a:lnSpc>
              <a:spcBef>
                <a:spcPts val="500"/>
              </a:spcBef>
              <a:spcAft>
                <a:spcPts val="0"/>
              </a:spcAft>
              <a:buClr>
                <a:schemeClr val="dk2"/>
              </a:buClr>
              <a:buSzPts val="1100"/>
              <a:buChar char="•"/>
              <a:defRPr sz="1100"/>
            </a:lvl4pPr>
            <a:lvl5pPr marL="2286000" lvl="4" indent="-298450" algn="l">
              <a:lnSpc>
                <a:spcPct val="90000"/>
              </a:lnSpc>
              <a:spcBef>
                <a:spcPts val="500"/>
              </a:spcBef>
              <a:spcAft>
                <a:spcPts val="0"/>
              </a:spcAft>
              <a:buClr>
                <a:schemeClr val="dk2"/>
              </a:buClr>
              <a:buSzPts val="110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6"/>
          <p:cNvSpPr txBox="1">
            <a:spLocks noGrp="1"/>
          </p:cNvSpPr>
          <p:nvPr>
            <p:ph type="ftr" idx="11"/>
          </p:nvPr>
        </p:nvSpPr>
        <p:spPr>
          <a:xfrm>
            <a:off x="469618" y="6593160"/>
            <a:ext cx="9107305" cy="187851"/>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10885314" y="6571990"/>
            <a:ext cx="1092195" cy="230189"/>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ES"/>
              <a:t>‹#›</a:t>
            </a:fld>
            <a:endParaRPr/>
          </a:p>
        </p:txBody>
      </p:sp>
      <p:sp>
        <p:nvSpPr>
          <p:cNvPr id="40" name="Google Shape;40;p16"/>
          <p:cNvSpPr txBox="1">
            <a:spLocks noGrp="1"/>
          </p:cNvSpPr>
          <p:nvPr>
            <p:ph type="title"/>
          </p:nvPr>
        </p:nvSpPr>
        <p:spPr>
          <a:xfrm>
            <a:off x="1443788" y="423332"/>
            <a:ext cx="10533721" cy="906988"/>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4C86A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775309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70"/>
        <p:cNvGrpSpPr/>
        <p:nvPr/>
      </p:nvGrpSpPr>
      <p:grpSpPr>
        <a:xfrm>
          <a:off x="0" y="0"/>
          <a:ext cx="0" cy="0"/>
          <a:chOff x="0" y="0"/>
          <a:chExt cx="0" cy="0"/>
        </a:xfrm>
      </p:grpSpPr>
      <p:sp>
        <p:nvSpPr>
          <p:cNvPr id="71" name="Google Shape;71;p23"/>
          <p:cNvSpPr txBox="1">
            <a:spLocks noGrp="1"/>
          </p:cNvSpPr>
          <p:nvPr>
            <p:ph type="ftr" idx="11"/>
          </p:nvPr>
        </p:nvSpPr>
        <p:spPr>
          <a:xfrm>
            <a:off x="469618" y="6593160"/>
            <a:ext cx="9107305" cy="187851"/>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3"/>
          <p:cNvSpPr txBox="1">
            <a:spLocks noGrp="1"/>
          </p:cNvSpPr>
          <p:nvPr>
            <p:ph type="sldNum" idx="12"/>
          </p:nvPr>
        </p:nvSpPr>
        <p:spPr>
          <a:xfrm>
            <a:off x="10885314" y="6571990"/>
            <a:ext cx="1092195" cy="230189"/>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ES"/>
              <a:t>‹#›</a:t>
            </a:fld>
            <a:endParaRPr/>
          </a:p>
        </p:txBody>
      </p:sp>
    </p:spTree>
    <p:extLst>
      <p:ext uri="{BB962C8B-B14F-4D97-AF65-F5344CB8AC3E}">
        <p14:creationId xmlns:p14="http://schemas.microsoft.com/office/powerpoint/2010/main" val="2998874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27"/>
        <p:cNvGrpSpPr/>
        <p:nvPr/>
      </p:nvGrpSpPr>
      <p:grpSpPr>
        <a:xfrm>
          <a:off x="0" y="0"/>
          <a:ext cx="0" cy="0"/>
          <a:chOff x="0" y="0"/>
          <a:chExt cx="0" cy="0"/>
        </a:xfrm>
      </p:grpSpPr>
      <p:sp>
        <p:nvSpPr>
          <p:cNvPr id="28" name="Google Shape;28;p32"/>
          <p:cNvSpPr txBox="1">
            <a:spLocks noGrp="1"/>
          </p:cNvSpPr>
          <p:nvPr>
            <p:ph type="title"/>
          </p:nvPr>
        </p:nvSpPr>
        <p:spPr>
          <a:xfrm>
            <a:off x="816864" y="228600"/>
            <a:ext cx="8570976" cy="990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2"/>
          <p:cNvSpPr txBox="1">
            <a:spLocks noGrp="1"/>
          </p:cNvSpPr>
          <p:nvPr>
            <p:ph type="dt" idx="10"/>
          </p:nvPr>
        </p:nvSpPr>
        <p:spPr>
          <a:xfrm>
            <a:off x="8128000" y="6248400"/>
            <a:ext cx="35560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dk2"/>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0" name="Google Shape;30;p32"/>
          <p:cNvSpPr txBox="1">
            <a:spLocks noGrp="1"/>
          </p:cNvSpPr>
          <p:nvPr>
            <p:ph type="ftr" idx="11"/>
          </p:nvPr>
        </p:nvSpPr>
        <p:spPr>
          <a:xfrm>
            <a:off x="812805" y="6248208"/>
            <a:ext cx="722811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Clr>
                <a:schemeClr val="dk2"/>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1" name="Google Shape;31;p32"/>
          <p:cNvSpPr txBox="1">
            <a:spLocks noGrp="1"/>
          </p:cNvSpPr>
          <p:nvPr>
            <p:ph type="sldNum" idx="12"/>
          </p:nvPr>
        </p:nvSpPr>
        <p:spPr>
          <a:xfrm>
            <a:off x="0" y="1272223"/>
            <a:ext cx="711200" cy="244476"/>
          </a:xfrm>
          <a:prstGeom prst="rect">
            <a:avLst/>
          </a:prstGeom>
          <a:noFill/>
          <a:ln>
            <a:noFill/>
          </a:ln>
        </p:spPr>
        <p:txBody>
          <a:bodyPr spcFirstLastPara="1" wrap="square" lIns="91425" tIns="45700" rIns="91425" bIns="45700" anchor="ctr" anchorCtr="0">
            <a:noAutofit/>
          </a:bodyPr>
          <a:lstStyle>
            <a:lvl1pPr marL="0" lvl="0" indent="0" algn="ctr">
              <a:spcBef>
                <a:spcPts val="0"/>
              </a:spcBef>
              <a:buClr>
                <a:srgbClr val="FFFFFF"/>
              </a:buClr>
              <a:buSzPts val="1400"/>
              <a:buFont typeface="Calibri"/>
              <a:buNone/>
              <a:defRPr sz="1867" b="1" i="0" u="none" strike="noStrike" cap="none">
                <a:solidFill>
                  <a:srgbClr val="FFFFFF"/>
                </a:solidFill>
                <a:latin typeface="Calibri"/>
                <a:ea typeface="Calibri"/>
                <a:cs typeface="Calibri"/>
                <a:sym typeface="Calibri"/>
              </a:defRPr>
            </a:lvl1pPr>
            <a:lvl2pPr marL="0" lvl="1" indent="0" algn="ctr">
              <a:spcBef>
                <a:spcPts val="0"/>
              </a:spcBef>
              <a:buClr>
                <a:srgbClr val="FFFFFF"/>
              </a:buClr>
              <a:buSzPts val="1400"/>
              <a:buFont typeface="Calibri"/>
              <a:buNone/>
              <a:defRPr sz="1867" b="1" i="0" u="none" strike="noStrike" cap="none">
                <a:solidFill>
                  <a:srgbClr val="FFFFFF"/>
                </a:solidFill>
                <a:latin typeface="Calibri"/>
                <a:ea typeface="Calibri"/>
                <a:cs typeface="Calibri"/>
                <a:sym typeface="Calibri"/>
              </a:defRPr>
            </a:lvl2pPr>
            <a:lvl3pPr marL="0" lvl="2" indent="0" algn="ctr">
              <a:spcBef>
                <a:spcPts val="0"/>
              </a:spcBef>
              <a:buClr>
                <a:srgbClr val="FFFFFF"/>
              </a:buClr>
              <a:buSzPts val="1400"/>
              <a:buFont typeface="Calibri"/>
              <a:buNone/>
              <a:defRPr sz="1867" b="1" i="0" u="none" strike="noStrike" cap="none">
                <a:solidFill>
                  <a:srgbClr val="FFFFFF"/>
                </a:solidFill>
                <a:latin typeface="Calibri"/>
                <a:ea typeface="Calibri"/>
                <a:cs typeface="Calibri"/>
                <a:sym typeface="Calibri"/>
              </a:defRPr>
            </a:lvl3pPr>
            <a:lvl4pPr marL="0" lvl="3" indent="0" algn="ctr">
              <a:spcBef>
                <a:spcPts val="0"/>
              </a:spcBef>
              <a:buClr>
                <a:srgbClr val="FFFFFF"/>
              </a:buClr>
              <a:buSzPts val="1400"/>
              <a:buFont typeface="Calibri"/>
              <a:buNone/>
              <a:defRPr sz="1867" b="1" i="0" u="none" strike="noStrike" cap="none">
                <a:solidFill>
                  <a:srgbClr val="FFFFFF"/>
                </a:solidFill>
                <a:latin typeface="Calibri"/>
                <a:ea typeface="Calibri"/>
                <a:cs typeface="Calibri"/>
                <a:sym typeface="Calibri"/>
              </a:defRPr>
            </a:lvl4pPr>
            <a:lvl5pPr marL="0" lvl="4" indent="0" algn="ctr">
              <a:spcBef>
                <a:spcPts val="0"/>
              </a:spcBef>
              <a:buClr>
                <a:srgbClr val="FFFFFF"/>
              </a:buClr>
              <a:buSzPts val="1400"/>
              <a:buFont typeface="Calibri"/>
              <a:buNone/>
              <a:defRPr sz="1867" b="1" i="0" u="none" strike="noStrike" cap="none">
                <a:solidFill>
                  <a:srgbClr val="FFFFFF"/>
                </a:solidFill>
                <a:latin typeface="Calibri"/>
                <a:ea typeface="Calibri"/>
                <a:cs typeface="Calibri"/>
                <a:sym typeface="Calibri"/>
              </a:defRPr>
            </a:lvl5pPr>
            <a:lvl6pPr marL="0" lvl="5" indent="0" algn="ctr">
              <a:spcBef>
                <a:spcPts val="0"/>
              </a:spcBef>
              <a:buClr>
                <a:srgbClr val="FFFFFF"/>
              </a:buClr>
              <a:buSzPts val="1400"/>
              <a:buFont typeface="Calibri"/>
              <a:buNone/>
              <a:defRPr sz="1867" b="1" i="0" u="none" strike="noStrike" cap="none">
                <a:solidFill>
                  <a:srgbClr val="FFFFFF"/>
                </a:solidFill>
                <a:latin typeface="Calibri"/>
                <a:ea typeface="Calibri"/>
                <a:cs typeface="Calibri"/>
                <a:sym typeface="Calibri"/>
              </a:defRPr>
            </a:lvl6pPr>
            <a:lvl7pPr marL="0" lvl="6" indent="0" algn="ctr">
              <a:spcBef>
                <a:spcPts val="0"/>
              </a:spcBef>
              <a:buClr>
                <a:srgbClr val="FFFFFF"/>
              </a:buClr>
              <a:buSzPts val="1400"/>
              <a:buFont typeface="Calibri"/>
              <a:buNone/>
              <a:defRPr sz="1867" b="1" i="0" u="none" strike="noStrike" cap="none">
                <a:solidFill>
                  <a:srgbClr val="FFFFFF"/>
                </a:solidFill>
                <a:latin typeface="Calibri"/>
                <a:ea typeface="Calibri"/>
                <a:cs typeface="Calibri"/>
                <a:sym typeface="Calibri"/>
              </a:defRPr>
            </a:lvl7pPr>
            <a:lvl8pPr marL="0" lvl="7" indent="0" algn="ctr">
              <a:spcBef>
                <a:spcPts val="0"/>
              </a:spcBef>
              <a:buClr>
                <a:srgbClr val="FFFFFF"/>
              </a:buClr>
              <a:buSzPts val="1400"/>
              <a:buFont typeface="Calibri"/>
              <a:buNone/>
              <a:defRPr sz="1867" b="1" i="0" u="none" strike="noStrike" cap="none">
                <a:solidFill>
                  <a:srgbClr val="FFFFFF"/>
                </a:solidFill>
                <a:latin typeface="Calibri"/>
                <a:ea typeface="Calibri"/>
                <a:cs typeface="Calibri"/>
                <a:sym typeface="Calibri"/>
              </a:defRPr>
            </a:lvl8pPr>
            <a:lvl9pPr marL="0" lvl="8" indent="0" algn="ctr">
              <a:spcBef>
                <a:spcPts val="0"/>
              </a:spcBef>
              <a:buClr>
                <a:srgbClr val="FFFFFF"/>
              </a:buClr>
              <a:buSzPts val="1400"/>
              <a:buFont typeface="Calibri"/>
              <a:buNone/>
              <a:defRPr sz="1867" b="1" i="0" u="none" strike="noStrike" cap="none">
                <a:solidFill>
                  <a:srgbClr val="FFFFFF"/>
                </a:solidFill>
                <a:latin typeface="Calibri"/>
                <a:ea typeface="Calibri"/>
                <a:cs typeface="Calibri"/>
                <a:sym typeface="Calibri"/>
              </a:defRPr>
            </a:lvl9pPr>
          </a:lstStyle>
          <a:p>
            <a:fld id="{00000000-1234-1234-1234-123412341234}" type="slidenum">
              <a:rPr lang="es-ES" smtClean="0"/>
              <a:pPr/>
              <a:t>‹#›</a:t>
            </a:fld>
            <a:endParaRPr lang="es-ES"/>
          </a:p>
        </p:txBody>
      </p:sp>
      <p:sp>
        <p:nvSpPr>
          <p:cNvPr id="32" name="Google Shape;32;p32"/>
          <p:cNvSpPr txBox="1">
            <a:spLocks noGrp="1"/>
          </p:cNvSpPr>
          <p:nvPr>
            <p:ph type="body" idx="1"/>
          </p:nvPr>
        </p:nvSpPr>
        <p:spPr>
          <a:xfrm>
            <a:off x="816864" y="1600200"/>
            <a:ext cx="10871200" cy="4495800"/>
          </a:xfrm>
          <a:prstGeom prst="rect">
            <a:avLst/>
          </a:prstGeom>
          <a:noFill/>
          <a:ln>
            <a:noFill/>
          </a:ln>
        </p:spPr>
        <p:txBody>
          <a:bodyPr spcFirstLastPara="1" wrap="square" lIns="91425" tIns="45700" rIns="91425" bIns="45700" anchor="t" anchorCtr="0">
            <a:noAutofit/>
          </a:bodyPr>
          <a:lstStyle>
            <a:lvl1pPr marL="609585" lvl="0" indent="-396230" algn="l">
              <a:lnSpc>
                <a:spcPct val="100000"/>
              </a:lnSpc>
              <a:spcBef>
                <a:spcPts val="933"/>
              </a:spcBef>
              <a:spcAft>
                <a:spcPts val="0"/>
              </a:spcAft>
              <a:buSzPts val="1080"/>
              <a:buChar char="◻"/>
              <a:defRPr/>
            </a:lvl1pPr>
            <a:lvl2pPr marL="1219170" lvl="1" indent="-411470" algn="l">
              <a:lnSpc>
                <a:spcPct val="100000"/>
              </a:lnSpc>
              <a:spcBef>
                <a:spcPts val="733"/>
              </a:spcBef>
              <a:spcAft>
                <a:spcPts val="0"/>
              </a:spcAft>
              <a:buSzPts val="1260"/>
              <a:buChar char="?"/>
              <a:defRPr/>
            </a:lvl2pPr>
            <a:lvl3pPr marL="1828754" lvl="2" indent="-419090" algn="l">
              <a:lnSpc>
                <a:spcPct val="100000"/>
              </a:lnSpc>
              <a:spcBef>
                <a:spcPts val="667"/>
              </a:spcBef>
              <a:spcAft>
                <a:spcPts val="0"/>
              </a:spcAft>
              <a:buSzPts val="1350"/>
              <a:buChar char="■"/>
              <a:defRPr/>
            </a:lvl3pPr>
            <a:lvl4pPr marL="2438339" lvl="3" indent="-419090" algn="l">
              <a:lnSpc>
                <a:spcPct val="100000"/>
              </a:lnSpc>
              <a:spcBef>
                <a:spcPts val="533"/>
              </a:spcBef>
              <a:spcAft>
                <a:spcPts val="0"/>
              </a:spcAft>
              <a:buSzPts val="1350"/>
              <a:buChar char="■"/>
              <a:defRPr/>
            </a:lvl4pPr>
            <a:lvl5pPr marL="3047924" lvl="4" indent="-403850" algn="l">
              <a:lnSpc>
                <a:spcPct val="100000"/>
              </a:lnSpc>
              <a:spcBef>
                <a:spcPts val="533"/>
              </a:spcBef>
              <a:spcAft>
                <a:spcPts val="0"/>
              </a:spcAft>
              <a:buSzPts val="1170"/>
              <a:buChar char="■"/>
              <a:defRPr/>
            </a:lvl5pPr>
            <a:lvl6pPr marL="3657509" lvl="5" indent="-457189" algn="l">
              <a:lnSpc>
                <a:spcPct val="100000"/>
              </a:lnSpc>
              <a:spcBef>
                <a:spcPts val="480"/>
              </a:spcBef>
              <a:spcAft>
                <a:spcPts val="0"/>
              </a:spcAft>
              <a:buSzPts val="1800"/>
              <a:buChar char="▪"/>
              <a:defRPr/>
            </a:lvl6pPr>
            <a:lvl7pPr marL="4267093" lvl="6" indent="-457189" algn="l">
              <a:lnSpc>
                <a:spcPct val="100000"/>
              </a:lnSpc>
              <a:spcBef>
                <a:spcPts val="480"/>
              </a:spcBef>
              <a:spcAft>
                <a:spcPts val="0"/>
              </a:spcAft>
              <a:buSzPts val="1800"/>
              <a:buChar char="▪"/>
              <a:defRPr/>
            </a:lvl7pPr>
            <a:lvl8pPr marL="4876678" lvl="7" indent="-457189" algn="l">
              <a:lnSpc>
                <a:spcPct val="100000"/>
              </a:lnSpc>
              <a:spcBef>
                <a:spcPts val="480"/>
              </a:spcBef>
              <a:spcAft>
                <a:spcPts val="0"/>
              </a:spcAft>
              <a:buSzPts val="1800"/>
              <a:buChar char="▪"/>
              <a:defRPr/>
            </a:lvl8pPr>
            <a:lvl9pPr marL="5486263" lvl="8" indent="-457189" algn="l">
              <a:lnSpc>
                <a:spcPct val="100000"/>
              </a:lnSpc>
              <a:spcBef>
                <a:spcPts val="480"/>
              </a:spcBef>
              <a:spcAft>
                <a:spcPts val="0"/>
              </a:spcAft>
              <a:buSzPts val="1800"/>
              <a:buChar char="▪"/>
              <a:defRPr/>
            </a:lvl9pPr>
          </a:lstStyle>
          <a:p>
            <a:endParaRPr/>
          </a:p>
        </p:txBody>
      </p:sp>
    </p:spTree>
    <p:extLst>
      <p:ext uri="{BB962C8B-B14F-4D97-AF65-F5344CB8AC3E}">
        <p14:creationId xmlns:p14="http://schemas.microsoft.com/office/powerpoint/2010/main" val="957983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p:cSld name="Contenido">
    <p:spTree>
      <p:nvGrpSpPr>
        <p:cNvPr id="1" name="Shape 41"/>
        <p:cNvGrpSpPr/>
        <p:nvPr/>
      </p:nvGrpSpPr>
      <p:grpSpPr>
        <a:xfrm>
          <a:off x="0" y="0"/>
          <a:ext cx="0" cy="0"/>
          <a:chOff x="0" y="0"/>
          <a:chExt cx="0" cy="0"/>
        </a:xfrm>
      </p:grpSpPr>
      <p:sp>
        <p:nvSpPr>
          <p:cNvPr id="42" name="Google Shape;42;p17"/>
          <p:cNvSpPr txBox="1">
            <a:spLocks noGrp="1"/>
          </p:cNvSpPr>
          <p:nvPr>
            <p:ph type="body" idx="1"/>
          </p:nvPr>
        </p:nvSpPr>
        <p:spPr>
          <a:xfrm>
            <a:off x="1443790" y="1487425"/>
            <a:ext cx="10533722" cy="398204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90A718"/>
              </a:buClr>
              <a:buSzPts val="2400"/>
              <a:buFont typeface="Arial"/>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7"/>
          <p:cNvSpPr txBox="1">
            <a:spLocks noGrp="1"/>
          </p:cNvSpPr>
          <p:nvPr>
            <p:ph type="body" idx="2"/>
          </p:nvPr>
        </p:nvSpPr>
        <p:spPr>
          <a:xfrm>
            <a:off x="1443790" y="5588001"/>
            <a:ext cx="10533722" cy="47413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600"/>
              </a:spcBef>
              <a:spcAft>
                <a:spcPts val="0"/>
              </a:spcAft>
              <a:buClr>
                <a:srgbClr val="90A718"/>
              </a:buClr>
              <a:buSzPts val="1100"/>
              <a:buNone/>
              <a:defRPr sz="1100">
                <a:solidFill>
                  <a:srgbClr val="90A718"/>
                </a:solidFill>
              </a:defRPr>
            </a:lvl1pPr>
            <a:lvl2pPr marL="914400" lvl="1" indent="-317500" algn="l">
              <a:lnSpc>
                <a:spcPct val="90000"/>
              </a:lnSpc>
              <a:spcBef>
                <a:spcPts val="500"/>
              </a:spcBef>
              <a:spcAft>
                <a:spcPts val="0"/>
              </a:spcAft>
              <a:buSzPts val="1400"/>
              <a:buChar char="▪"/>
              <a:defRPr sz="1400"/>
            </a:lvl2pPr>
            <a:lvl3pPr marL="1371600" lvl="2" indent="-304800" algn="l">
              <a:lnSpc>
                <a:spcPct val="90000"/>
              </a:lnSpc>
              <a:spcBef>
                <a:spcPts val="500"/>
              </a:spcBef>
              <a:spcAft>
                <a:spcPts val="0"/>
              </a:spcAft>
              <a:buSzPts val="1200"/>
              <a:buChar char="•"/>
              <a:defRPr sz="1200"/>
            </a:lvl3pPr>
            <a:lvl4pPr marL="1828800" lvl="3" indent="-298450" algn="l">
              <a:lnSpc>
                <a:spcPct val="90000"/>
              </a:lnSpc>
              <a:spcBef>
                <a:spcPts val="500"/>
              </a:spcBef>
              <a:spcAft>
                <a:spcPts val="0"/>
              </a:spcAft>
              <a:buClr>
                <a:schemeClr val="dk2"/>
              </a:buClr>
              <a:buSzPts val="1100"/>
              <a:buChar char="•"/>
              <a:defRPr sz="1100"/>
            </a:lvl4pPr>
            <a:lvl5pPr marL="2286000" lvl="4" indent="-298450" algn="l">
              <a:lnSpc>
                <a:spcPct val="90000"/>
              </a:lnSpc>
              <a:spcBef>
                <a:spcPts val="500"/>
              </a:spcBef>
              <a:spcAft>
                <a:spcPts val="0"/>
              </a:spcAft>
              <a:buClr>
                <a:schemeClr val="dk2"/>
              </a:buClr>
              <a:buSzPts val="110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ftr" idx="11"/>
          </p:nvPr>
        </p:nvSpPr>
        <p:spPr>
          <a:xfrm>
            <a:off x="469618" y="6593160"/>
            <a:ext cx="9107305" cy="187851"/>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7"/>
          <p:cNvSpPr txBox="1">
            <a:spLocks noGrp="1"/>
          </p:cNvSpPr>
          <p:nvPr>
            <p:ph type="sldNum" idx="12"/>
          </p:nvPr>
        </p:nvSpPr>
        <p:spPr>
          <a:xfrm>
            <a:off x="10885314" y="6571990"/>
            <a:ext cx="1092195" cy="230189"/>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ES"/>
              <a:t>‹#›</a:t>
            </a:fld>
            <a:endParaRPr/>
          </a:p>
        </p:txBody>
      </p:sp>
      <p:sp>
        <p:nvSpPr>
          <p:cNvPr id="46" name="Google Shape;46;p17"/>
          <p:cNvSpPr txBox="1">
            <a:spLocks noGrp="1"/>
          </p:cNvSpPr>
          <p:nvPr>
            <p:ph type="title"/>
          </p:nvPr>
        </p:nvSpPr>
        <p:spPr>
          <a:xfrm>
            <a:off x="1443788" y="423332"/>
            <a:ext cx="10533721" cy="906988"/>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4C86A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35410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Heading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2BF36E-98F6-4074-B380-253FDC24EFC3}"/>
              </a:ext>
            </a:extLst>
          </p:cNvPr>
          <p:cNvSpPr>
            <a:spLocks noGrp="1"/>
          </p:cNvSpPr>
          <p:nvPr>
            <p:ph type="title" hasCustomPrompt="1"/>
          </p:nvPr>
        </p:nvSpPr>
        <p:spPr>
          <a:xfrm>
            <a:off x="648000" y="648001"/>
            <a:ext cx="10896000" cy="900000"/>
          </a:xfrm>
        </p:spPr>
        <p:txBody>
          <a:bodyPr anchor="t"/>
          <a:lstStyle>
            <a:lvl1pPr>
              <a:defRPr>
                <a:solidFill>
                  <a:schemeClr val="tx2"/>
                </a:solidFill>
              </a:defRPr>
            </a:lvl1pPr>
          </a:lstStyle>
          <a:p>
            <a:r>
              <a:rPr lang="en-US" dirty="0"/>
              <a:t>Insert heading</a:t>
            </a:r>
          </a:p>
        </p:txBody>
      </p:sp>
      <p:sp>
        <p:nvSpPr>
          <p:cNvPr id="3" name="Content Placeholder 2"/>
          <p:cNvSpPr>
            <a:spLocks noGrp="1"/>
          </p:cNvSpPr>
          <p:nvPr>
            <p:ph idx="1" hasCustomPrompt="1"/>
          </p:nvPr>
        </p:nvSpPr>
        <p:spPr>
          <a:xfrm>
            <a:off x="648000" y="2093495"/>
            <a:ext cx="10895998" cy="3898781"/>
          </a:xfrm>
        </p:spPr>
        <p:txBody>
          <a:bodyPr/>
          <a:lstStyle>
            <a:lvl1pPr>
              <a:defRPr/>
            </a:lvl1pPr>
          </a:lstStyle>
          <a:p>
            <a:pPr lvl="0"/>
            <a:r>
              <a:rPr lang="en-US" noProof="0" dirty="0"/>
              <a:t>Click to add content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Date Placeholder 7">
            <a:extLst>
              <a:ext uri="{FF2B5EF4-FFF2-40B4-BE49-F238E27FC236}">
                <a16:creationId xmlns:a16="http://schemas.microsoft.com/office/drawing/2014/main" id="{1745E6D3-BC1F-4EC9-AD5C-E8310FA65E84}"/>
              </a:ext>
            </a:extLst>
          </p:cNvPr>
          <p:cNvSpPr>
            <a:spLocks noGrp="1"/>
          </p:cNvSpPr>
          <p:nvPr>
            <p:ph type="dt" sz="half" idx="20"/>
          </p:nvPr>
        </p:nvSpPr>
        <p:spPr/>
        <p:txBody>
          <a:bodyPr/>
          <a:lstStyle>
            <a:lvl1pPr>
              <a:defRPr>
                <a:solidFill>
                  <a:schemeClr val="tx1"/>
                </a:solidFill>
              </a:defRPr>
            </a:lvl1pPr>
          </a:lstStyle>
          <a:p>
            <a:fld id="{69682E56-F19F-445D-ADEF-7CA8E7349F29}" type="datetime3">
              <a:rPr lang="en-US" smtClean="0"/>
              <a:t>21 May 2024</a:t>
            </a:fld>
            <a:endParaRPr lang="en-US" dirty="0"/>
          </a:p>
        </p:txBody>
      </p:sp>
      <p:sp>
        <p:nvSpPr>
          <p:cNvPr id="9" name="Footer Placeholder 8">
            <a:extLst>
              <a:ext uri="{FF2B5EF4-FFF2-40B4-BE49-F238E27FC236}">
                <a16:creationId xmlns:a16="http://schemas.microsoft.com/office/drawing/2014/main" id="{AF6E20D9-5471-483C-A492-87126E82E488}"/>
              </a:ext>
            </a:extLst>
          </p:cNvPr>
          <p:cNvSpPr>
            <a:spLocks noGrp="1"/>
          </p:cNvSpPr>
          <p:nvPr>
            <p:ph type="ftr" sz="quarter" idx="21"/>
          </p:nvPr>
        </p:nvSpPr>
        <p:spPr/>
        <p:txBody>
          <a:bodyPr/>
          <a:lstStyle>
            <a:lvl1pPr>
              <a:defRPr>
                <a:solidFill>
                  <a:schemeClr val="tx1"/>
                </a:solidFill>
              </a:defRPr>
            </a:lvl1pPr>
          </a:lstStyle>
          <a:p>
            <a:endParaRPr lang="en-US" dirty="0"/>
          </a:p>
        </p:txBody>
      </p:sp>
      <p:sp>
        <p:nvSpPr>
          <p:cNvPr id="10" name="Slide Number Placeholder 9">
            <a:extLst>
              <a:ext uri="{FF2B5EF4-FFF2-40B4-BE49-F238E27FC236}">
                <a16:creationId xmlns:a16="http://schemas.microsoft.com/office/drawing/2014/main" id="{BE3CFC13-418F-45B7-A3ED-16FF9D306933}"/>
              </a:ext>
            </a:extLst>
          </p:cNvPr>
          <p:cNvSpPr>
            <a:spLocks noGrp="1"/>
          </p:cNvSpPr>
          <p:nvPr>
            <p:ph type="sldNum" sz="quarter" idx="22"/>
          </p:nvPr>
        </p:nvSpPr>
        <p:spPr/>
        <p:txBody>
          <a:bodyPr/>
          <a:lstStyle>
            <a:lvl1pPr>
              <a:defRPr>
                <a:solidFill>
                  <a:schemeClr val="tx1"/>
                </a:solidFill>
              </a:defRPr>
            </a:lvl1pPr>
          </a:lstStyle>
          <a:p>
            <a:fld id="{24C8C45C-947F-4981-8B3F-4F32E973C901}" type="slidenum">
              <a:rPr lang="en-US" smtClean="0"/>
              <a:pPr/>
              <a:t>‹#›</a:t>
            </a:fld>
            <a:endParaRPr lang="en-US" dirty="0"/>
          </a:p>
        </p:txBody>
      </p:sp>
    </p:spTree>
    <p:extLst>
      <p:ext uri="{BB962C8B-B14F-4D97-AF65-F5344CB8AC3E}">
        <p14:creationId xmlns:p14="http://schemas.microsoft.com/office/powerpoint/2010/main" val="4065350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Headin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71153E-92E6-448B-B550-E1BF0787462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2CF824E-5CD7-4CF2-AAC3-E377279720A2}"/>
              </a:ext>
            </a:extLst>
          </p:cNvPr>
          <p:cNvSpPr>
            <a:spLocks noGrp="1"/>
          </p:cNvSpPr>
          <p:nvPr>
            <p:ph type="sldNum" sz="quarter" idx="12"/>
          </p:nvPr>
        </p:nvSpPr>
        <p:spPr/>
        <p:txBody>
          <a:bodyPr/>
          <a:lstStyle/>
          <a:p>
            <a:fld id="{24C8C45C-947F-4981-8B3F-4F32E973C901}" type="slidenum">
              <a:rPr lang="en-US" smtClean="0"/>
              <a:pPr/>
              <a:t>‹#›</a:t>
            </a:fld>
            <a:endParaRPr lang="en-US" dirty="0"/>
          </a:p>
        </p:txBody>
      </p:sp>
      <p:sp>
        <p:nvSpPr>
          <p:cNvPr id="2" name="Date Placeholder 1">
            <a:extLst>
              <a:ext uri="{FF2B5EF4-FFF2-40B4-BE49-F238E27FC236}">
                <a16:creationId xmlns:a16="http://schemas.microsoft.com/office/drawing/2014/main" id="{73339C81-E17D-44AC-A1AC-E110B2970C8F}"/>
              </a:ext>
            </a:extLst>
          </p:cNvPr>
          <p:cNvSpPr>
            <a:spLocks noGrp="1"/>
          </p:cNvSpPr>
          <p:nvPr>
            <p:ph type="dt" sz="half" idx="10"/>
          </p:nvPr>
        </p:nvSpPr>
        <p:spPr/>
        <p:txBody>
          <a:bodyPr/>
          <a:lstStyle>
            <a:lvl1pPr>
              <a:defRPr>
                <a:solidFill>
                  <a:schemeClr val="tx1"/>
                </a:solidFill>
              </a:defRPr>
            </a:lvl1pPr>
          </a:lstStyle>
          <a:p>
            <a:fld id="{57171AED-51DC-45E2-9A18-8BD450CD7BE4}" type="datetime3">
              <a:rPr lang="en-US" smtClean="0"/>
              <a:t>21 May 2024</a:t>
            </a:fld>
            <a:endParaRPr lang="en-US" dirty="0"/>
          </a:p>
        </p:txBody>
      </p:sp>
      <p:sp>
        <p:nvSpPr>
          <p:cNvPr id="7" name="Title 3">
            <a:extLst>
              <a:ext uri="{FF2B5EF4-FFF2-40B4-BE49-F238E27FC236}">
                <a16:creationId xmlns:a16="http://schemas.microsoft.com/office/drawing/2014/main" id="{728306B7-93CD-4916-A7BF-E8A7B3EFE027}"/>
              </a:ext>
            </a:extLst>
          </p:cNvPr>
          <p:cNvSpPr>
            <a:spLocks noGrp="1"/>
          </p:cNvSpPr>
          <p:nvPr>
            <p:ph type="title" hasCustomPrompt="1"/>
          </p:nvPr>
        </p:nvSpPr>
        <p:spPr>
          <a:xfrm>
            <a:off x="648000" y="648000"/>
            <a:ext cx="10896000" cy="900000"/>
          </a:xfrm>
        </p:spPr>
        <p:txBody>
          <a:bodyPr anchor="t"/>
          <a:lstStyle>
            <a:lvl1pPr>
              <a:defRPr>
                <a:solidFill>
                  <a:schemeClr val="tx2"/>
                </a:solidFill>
              </a:defRPr>
            </a:lvl1pPr>
          </a:lstStyle>
          <a:p>
            <a:r>
              <a:rPr lang="en-US" dirty="0"/>
              <a:t>Insert heading</a:t>
            </a:r>
          </a:p>
        </p:txBody>
      </p:sp>
    </p:spTree>
    <p:extLst>
      <p:ext uri="{BB962C8B-B14F-4D97-AF65-F5344CB8AC3E}">
        <p14:creationId xmlns:p14="http://schemas.microsoft.com/office/powerpoint/2010/main" val="10721383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3.jp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E86442-804D-2631-86E0-95D79A0AC029}"/>
              </a:ext>
            </a:extLst>
          </p:cNvPr>
          <p:cNvSpPr txBox="1"/>
          <p:nvPr userDrawn="1">
            <p:extLst>
              <p:ext uri="{1162E1C5-73C7-4A58-AE30-91384D911F3F}">
                <p184:classification xmlns:p184="http://schemas.microsoft.com/office/powerpoint/2018/4/main" val="hdr"/>
              </p:ext>
            </p:extLst>
          </p:nvPr>
        </p:nvSpPr>
        <p:spPr>
          <a:xfrm>
            <a:off x="11382375" y="63500"/>
            <a:ext cx="774700" cy="152400"/>
          </a:xfrm>
          <a:prstGeom prst="rect">
            <a:avLst/>
          </a:prstGeom>
        </p:spPr>
        <p:txBody>
          <a:bodyPr horzOverflow="overflow" lIns="0" tIns="0" rIns="0" bIns="0">
            <a:spAutoFit/>
          </a:bodyPr>
          <a:lstStyle/>
          <a:p>
            <a:pPr algn="l"/>
            <a:r>
              <a:rPr lang="es-ES" sz="1000">
                <a:solidFill>
                  <a:srgbClr val="000000"/>
                </a:solidFill>
                <a:latin typeface="Calibri" panose="020F0502020204030204" pitchFamily="34" charset="0"/>
                <a:cs typeface="Calibri" panose="020F0502020204030204" pitchFamily="34" charset="0"/>
              </a:rPr>
              <a:t>INTERNAL USE</a:t>
            </a:r>
          </a:p>
        </p:txBody>
      </p:sp>
    </p:spTree>
    <p:extLst>
      <p:ext uri="{BB962C8B-B14F-4D97-AF65-F5344CB8AC3E}">
        <p14:creationId xmlns:p14="http://schemas.microsoft.com/office/powerpoint/2010/main" val="3437281567"/>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553753-0BBF-7097-BC0E-DF5CE62E559C}"/>
              </a:ext>
            </a:extLst>
          </p:cNvPr>
          <p:cNvSpPr txBox="1"/>
          <p:nvPr userDrawn="1">
            <p:extLst>
              <p:ext uri="{1162E1C5-73C7-4A58-AE30-91384D911F3F}">
                <p184:classification xmlns:p184="http://schemas.microsoft.com/office/powerpoint/2018/4/main" val="hdr"/>
              </p:ext>
            </p:extLst>
          </p:nvPr>
        </p:nvSpPr>
        <p:spPr>
          <a:xfrm>
            <a:off x="11382375" y="63500"/>
            <a:ext cx="774700" cy="152400"/>
          </a:xfrm>
          <a:prstGeom prst="rect">
            <a:avLst/>
          </a:prstGeom>
        </p:spPr>
        <p:txBody>
          <a:bodyPr horzOverflow="overflow" lIns="0" tIns="0" rIns="0" bIns="0">
            <a:spAutoFit/>
          </a:bodyPr>
          <a:lstStyle/>
          <a:p>
            <a:pPr algn="l"/>
            <a:r>
              <a:rPr lang="es-ES" sz="1000">
                <a:solidFill>
                  <a:srgbClr val="000000"/>
                </a:solidFill>
                <a:latin typeface="Calibri" panose="020F0502020204030204" pitchFamily="34" charset="0"/>
                <a:cs typeface="Calibri" panose="020F0502020204030204" pitchFamily="34" charset="0"/>
              </a:rPr>
              <a:t>INTERNAL USE</a:t>
            </a:r>
          </a:p>
        </p:txBody>
      </p:sp>
    </p:spTree>
    <p:extLst>
      <p:ext uri="{BB962C8B-B14F-4D97-AF65-F5344CB8AC3E}">
        <p14:creationId xmlns:p14="http://schemas.microsoft.com/office/powerpoint/2010/main" val="3373587886"/>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807952"/>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62" r:id="rId6"/>
    <p:sldLayoutId id="2147483663" r:id="rId7"/>
    <p:sldLayoutId id="2147483664" r:id="rId8"/>
    <p:sldLayoutId id="2147483665" r:id="rId9"/>
    <p:sldLayoutId id="2147483666" r:id="rId10"/>
    <p:sldLayoutId id="21474836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hyperlink" Target="https://www.ncbi.nlm.nih.gov/pmc/articles/PMC8088165/" TargetMode="External"/><Relationship Id="rId5" Type="http://schemas.openxmlformats.org/officeDocument/2006/relationships/hyperlink" Target="https://www.ncbi.nlm.nih.gov/pmc/articles/PMC7735008/" TargetMode="Externa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hyperlink" Target="https://aedv.es/calculadora-pasi/"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png"/><Relationship Id="rId1" Type="http://schemas.openxmlformats.org/officeDocument/2006/relationships/slideLayout" Target="../slideLayouts/slideLayout9.xml"/><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hyperlink" Target="https://doi.org/10.37958/jah.v0i0.87" TargetMode="External"/><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s://www.semergen.es/files/docs/Semergen%20DoC%20Psoriasis.pdf" TargetMode="External"/><Relationship Id="rId7" Type="http://schemas.openxmlformats.org/officeDocument/2006/relationships/diagramColors" Target="../diagrams/colors2.xml"/><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71.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7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5.xml"/><Relationship Id="rId4" Type="http://schemas.openxmlformats.org/officeDocument/2006/relationships/image" Target="../media/image67.jpeg"/></Relationships>
</file>

<file path=ppt/slides/_rels/slide7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70.jpeg"/><Relationship Id="rId4" Type="http://schemas.openxmlformats.org/officeDocument/2006/relationships/image" Target="../media/image69.png"/></Relationships>
</file>

<file path=ppt/slides/_rels/slide7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75.jpeg"/></Relationships>
</file>

<file path=ppt/slides/_rels/slide7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7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9.xml"/><Relationship Id="rId4" Type="http://schemas.openxmlformats.org/officeDocument/2006/relationships/image" Target="../media/image82.png"/></Relationships>
</file>

<file path=ppt/slides/_rels/slide79.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11.xml"/><Relationship Id="rId4" Type="http://schemas.openxmlformats.org/officeDocument/2006/relationships/image" Target="../media/image85.pn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sv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78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3">
            <a:extLst>
              <a:ext uri="{FF2B5EF4-FFF2-40B4-BE49-F238E27FC236}">
                <a16:creationId xmlns:a16="http://schemas.microsoft.com/office/drawing/2014/main" id="{55E5EBD5-2257-4DB1-80FE-A590398011E3}"/>
              </a:ext>
            </a:extLst>
          </p:cNvPr>
          <p:cNvSpPr txBox="1">
            <a:spLocks/>
          </p:cNvSpPr>
          <p:nvPr/>
        </p:nvSpPr>
        <p:spPr>
          <a:xfrm>
            <a:off x="465674" y="335659"/>
            <a:ext cx="10896000" cy="900000"/>
          </a:xfrm>
          <a:prstGeom prst="rect">
            <a:avLst/>
          </a:prstGeom>
          <a:ln w="3175">
            <a:noFill/>
          </a:ln>
        </p:spPr>
        <p:txBody>
          <a:bodyPr vert="horz" lIns="0" tIns="0" rIns="0" bIns="0" rtlCol="0" anchor="t" anchorCtr="0">
            <a:noAutofit/>
          </a:bodyPr>
          <a:lstStyle>
            <a:lvl1pPr algn="l" defTabSz="914400" rtl="0" eaLnBrk="1" latinLnBrk="0" hangingPunct="1">
              <a:lnSpc>
                <a:spcPct val="89000"/>
              </a:lnSpc>
              <a:spcBef>
                <a:spcPct val="0"/>
              </a:spcBef>
              <a:buNone/>
              <a:defRPr sz="4200" b="1" kern="1200">
                <a:solidFill>
                  <a:schemeClr val="tx2"/>
                </a:solidFill>
                <a:latin typeface="+mj-lt"/>
                <a:ea typeface="+mj-ea"/>
                <a:cs typeface="+mj-cs"/>
              </a:defRPr>
            </a:lvl1pPr>
          </a:lstStyle>
          <a:p>
            <a:pPr algn="ctr"/>
            <a:r>
              <a:rPr lang="es-ES" sz="4000" b="0" dirty="0">
                <a:solidFill>
                  <a:srgbClr val="002855"/>
                </a:solidFill>
                <a:latin typeface="Arial" panose="020B0604020202020204" pitchFamily="34" charset="0"/>
                <a:cs typeface="Arial" panose="020B0604020202020204" pitchFamily="34" charset="0"/>
              </a:rPr>
              <a:t>Diagnóstico diferencial</a:t>
            </a:r>
          </a:p>
        </p:txBody>
      </p:sp>
      <p:sp>
        <p:nvSpPr>
          <p:cNvPr id="11" name="Footer Placeholder 6">
            <a:extLst>
              <a:ext uri="{FF2B5EF4-FFF2-40B4-BE49-F238E27FC236}">
                <a16:creationId xmlns:a16="http://schemas.microsoft.com/office/drawing/2014/main" id="{D387C454-C4E6-4A98-BE40-018FF1CC913F}"/>
              </a:ext>
            </a:extLst>
          </p:cNvPr>
          <p:cNvSpPr txBox="1">
            <a:spLocks/>
          </p:cNvSpPr>
          <p:nvPr/>
        </p:nvSpPr>
        <p:spPr>
          <a:xfrm>
            <a:off x="676275" y="6432341"/>
            <a:ext cx="9016360" cy="90000"/>
          </a:xfrm>
          <a:prstGeom prst="rect">
            <a:avLst/>
          </a:prstGeom>
        </p:spPr>
        <p:txBody>
          <a:bodyPr vert="horz" lIns="0" tIns="0" rIns="0" bIns="0" rtlCol="0" anchor="ctr" anchorCtr="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700" dirty="0">
                <a:solidFill>
                  <a:srgbClr val="002060"/>
                </a:solidFill>
                <a:latin typeface="Arial" panose="020B0604020202020204" pitchFamily="34" charset="0"/>
                <a:cs typeface="Arial" panose="020B0604020202020204" pitchFamily="34" charset="0"/>
              </a:rPr>
              <a:t>Ballester Torrens MM y </a:t>
            </a:r>
            <a:r>
              <a:rPr lang="es-ES" sz="700" dirty="0" err="1">
                <a:solidFill>
                  <a:srgbClr val="002060"/>
                </a:solidFill>
                <a:latin typeface="Arial" panose="020B0604020202020204" pitchFamily="34" charset="0"/>
                <a:cs typeface="Arial" panose="020B0604020202020204" pitchFamily="34" charset="0"/>
              </a:rPr>
              <a:t>Senan</a:t>
            </a:r>
            <a:r>
              <a:rPr lang="es-ES" sz="700" dirty="0">
                <a:solidFill>
                  <a:srgbClr val="002060"/>
                </a:solidFill>
                <a:latin typeface="Arial" panose="020B0604020202020204" pitchFamily="34" charset="0"/>
                <a:cs typeface="Arial" panose="020B0604020202020204" pitchFamily="34" charset="0"/>
              </a:rPr>
              <a:t> Sanz R. </a:t>
            </a:r>
            <a:r>
              <a:rPr lang="es-ES" sz="700" dirty="0" err="1">
                <a:solidFill>
                  <a:srgbClr val="002060"/>
                </a:solidFill>
                <a:latin typeface="Arial" panose="020B0604020202020204" pitchFamily="34" charset="0"/>
                <a:cs typeface="Arial" panose="020B0604020202020204" pitchFamily="34" charset="0"/>
              </a:rPr>
              <a:t>semFYC</a:t>
            </a:r>
            <a:r>
              <a:rPr lang="es-ES" sz="700" dirty="0">
                <a:solidFill>
                  <a:srgbClr val="002060"/>
                </a:solidFill>
                <a:latin typeface="Arial" panose="020B0604020202020204" pitchFamily="34" charset="0"/>
                <a:cs typeface="Arial" panose="020B0604020202020204" pitchFamily="34" charset="0"/>
              </a:rPr>
              <a:t> - </a:t>
            </a:r>
            <a:r>
              <a:rPr lang="es-ES" sz="700" dirty="0" err="1">
                <a:solidFill>
                  <a:srgbClr val="002060"/>
                </a:solidFill>
                <a:latin typeface="Arial" panose="020B0604020202020204" pitchFamily="34" charset="0"/>
                <a:cs typeface="Arial" panose="020B0604020202020204" pitchFamily="34" charset="0"/>
              </a:rPr>
              <a:t>Guia</a:t>
            </a:r>
            <a:r>
              <a:rPr lang="es-ES" sz="700" dirty="0">
                <a:solidFill>
                  <a:srgbClr val="002060"/>
                </a:solidFill>
                <a:latin typeface="Arial" panose="020B0604020202020204" pitchFamily="34" charset="0"/>
                <a:cs typeface="Arial" panose="020B0604020202020204" pitchFamily="34" charset="0"/>
              </a:rPr>
              <a:t> de consulta rápida de Psoriasis. . 2ªEd, 2022. </a:t>
            </a:r>
            <a:r>
              <a:rPr lang="es-ES" altLang="es-ES" sz="700" dirty="0">
                <a:solidFill>
                  <a:srgbClr val="002060"/>
                </a:solidFill>
                <a:latin typeface="Arial" panose="020B0604020202020204" pitchFamily="34" charset="0"/>
                <a:cs typeface="Arial" panose="020B0604020202020204" pitchFamily="34" charset="0"/>
              </a:rPr>
              <a:t>Adaptado de Bielsa  I,  </a:t>
            </a:r>
            <a:r>
              <a:rPr lang="es-ES" altLang="es-ES" sz="700" dirty="0" err="1">
                <a:solidFill>
                  <a:srgbClr val="002060"/>
                </a:solidFill>
                <a:latin typeface="Arial" panose="020B0604020202020204" pitchFamily="34" charset="0"/>
                <a:cs typeface="Arial" panose="020B0604020202020204" pitchFamily="34" charset="0"/>
              </a:rPr>
              <a:t>Ferrrándiz</a:t>
            </a:r>
            <a:r>
              <a:rPr lang="es-ES" altLang="es-ES" sz="700" dirty="0">
                <a:solidFill>
                  <a:srgbClr val="002060"/>
                </a:solidFill>
                <a:latin typeface="Arial" panose="020B0604020202020204" pitchFamily="34" charset="0"/>
                <a:cs typeface="Arial" panose="020B0604020202020204" pitchFamily="34" charset="0"/>
              </a:rPr>
              <a:t>.  Dermatología  clínica.  Madrid: Elsevier; 2019</a:t>
            </a:r>
            <a:endParaRPr lang="en-US" sz="700" dirty="0">
              <a:solidFill>
                <a:srgbClr val="00206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021E3E6-7D8C-C746-DF27-B9710EC37E14}"/>
              </a:ext>
            </a:extLst>
          </p:cNvPr>
          <p:cNvPicPr>
            <a:picLocks noChangeAspect="1"/>
          </p:cNvPicPr>
          <p:nvPr/>
        </p:nvPicPr>
        <p:blipFill>
          <a:blip r:embed="rId2"/>
          <a:stretch>
            <a:fillRect/>
          </a:stretch>
        </p:blipFill>
        <p:spPr>
          <a:xfrm>
            <a:off x="830326" y="1093140"/>
            <a:ext cx="9860280" cy="4986480"/>
          </a:xfrm>
          <a:prstGeom prst="rect">
            <a:avLst/>
          </a:prstGeom>
        </p:spPr>
      </p:pic>
    </p:spTree>
    <p:extLst>
      <p:ext uri="{BB962C8B-B14F-4D97-AF65-F5344CB8AC3E}">
        <p14:creationId xmlns:p14="http://schemas.microsoft.com/office/powerpoint/2010/main" val="3024905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7C2004-43BD-7EC0-DC16-B62E699754FA}"/>
              </a:ext>
            </a:extLst>
          </p:cNvPr>
          <p:cNvSpPr>
            <a:spLocks noGrp="1"/>
          </p:cNvSpPr>
          <p:nvPr>
            <p:ph type="title"/>
          </p:nvPr>
        </p:nvSpPr>
        <p:spPr>
          <a:xfrm>
            <a:off x="648000" y="239330"/>
            <a:ext cx="10896000" cy="900000"/>
          </a:xfrm>
        </p:spPr>
        <p:txBody>
          <a:bodyPr/>
          <a:lstStyle/>
          <a:p>
            <a:pPr algn="ctr"/>
            <a:r>
              <a:rPr lang="en-US" sz="4800" dirty="0" err="1">
                <a:solidFill>
                  <a:srgbClr val="002060"/>
                </a:solidFill>
                <a:latin typeface="Arial" panose="020B0604020202020204" pitchFamily="34" charset="0"/>
                <a:cs typeface="Arial" panose="020B0604020202020204" pitchFamily="34" charset="0"/>
              </a:rPr>
              <a:t>Diagnóstico</a:t>
            </a:r>
            <a:endParaRPr lang="en-US" sz="4800" dirty="0">
              <a:solidFill>
                <a:srgbClr val="002060"/>
              </a:solidFill>
              <a:latin typeface="Arial" panose="020B0604020202020204" pitchFamily="34" charset="0"/>
              <a:cs typeface="Arial" panose="020B0604020202020204" pitchFamily="34" charset="0"/>
            </a:endParaRPr>
          </a:p>
        </p:txBody>
      </p:sp>
      <p:sp>
        <p:nvSpPr>
          <p:cNvPr id="11" name="Content Placeholder 10">
            <a:extLst>
              <a:ext uri="{FF2B5EF4-FFF2-40B4-BE49-F238E27FC236}">
                <a16:creationId xmlns:a16="http://schemas.microsoft.com/office/drawing/2014/main" id="{0F8E97BE-9A1F-EA2C-0167-C29F6A5EB13C}"/>
              </a:ext>
            </a:extLst>
          </p:cNvPr>
          <p:cNvSpPr>
            <a:spLocks noGrp="1"/>
          </p:cNvSpPr>
          <p:nvPr>
            <p:ph idx="1"/>
          </p:nvPr>
        </p:nvSpPr>
        <p:spPr>
          <a:xfrm>
            <a:off x="648000" y="1234289"/>
            <a:ext cx="5824140" cy="3898781"/>
          </a:xfrm>
        </p:spPr>
        <p:txBody>
          <a:bodyPr/>
          <a:lstStyle/>
          <a:p>
            <a:pPr marL="0" indent="0">
              <a:buNone/>
            </a:pPr>
            <a:r>
              <a:rPr lang="en-US" sz="2200" b="1" dirty="0" err="1">
                <a:solidFill>
                  <a:srgbClr val="002060"/>
                </a:solidFill>
                <a:latin typeface="Arial" panose="020B0604020202020204" pitchFamily="34" charset="0"/>
                <a:cs typeface="Arial" panose="020B0604020202020204" pitchFamily="34" charset="0"/>
              </a:rPr>
              <a:t>Sospecha</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clínica</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basada</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en</a:t>
            </a:r>
            <a:r>
              <a:rPr lang="en-US" sz="2200" dirty="0">
                <a:solidFill>
                  <a:srgbClr val="002060"/>
                </a:solidFill>
                <a:latin typeface="Arial" panose="020B0604020202020204" pitchFamily="34" charset="0"/>
                <a:cs typeface="Arial" panose="020B0604020202020204" pitchFamily="34" charset="0"/>
              </a:rPr>
              <a:t>:</a:t>
            </a:r>
          </a:p>
          <a:p>
            <a:pPr lvl="1"/>
            <a:r>
              <a:rPr lang="en-US" sz="2200" dirty="0">
                <a:solidFill>
                  <a:srgbClr val="002060"/>
                </a:solidFill>
                <a:latin typeface="Arial" panose="020B0604020202020204" pitchFamily="34" charset="0"/>
                <a:cs typeface="Arial" panose="020B0604020202020204" pitchFamily="34" charset="0"/>
              </a:rPr>
              <a:t>Anamnesis</a:t>
            </a:r>
          </a:p>
          <a:p>
            <a:pPr lvl="1"/>
            <a:r>
              <a:rPr lang="en-US" sz="2200" dirty="0" err="1">
                <a:solidFill>
                  <a:srgbClr val="002060"/>
                </a:solidFill>
                <a:latin typeface="Arial" panose="020B0604020202020204" pitchFamily="34" charset="0"/>
                <a:cs typeface="Arial" panose="020B0604020202020204" pitchFamily="34" charset="0"/>
              </a:rPr>
              <a:t>Exploración</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física</a:t>
            </a:r>
            <a:r>
              <a:rPr lang="en-US" sz="2200" dirty="0">
                <a:solidFill>
                  <a:srgbClr val="002060"/>
                </a:solidFill>
                <a:latin typeface="Arial" panose="020B0604020202020204" pitchFamily="34" charset="0"/>
                <a:cs typeface="Arial" panose="020B0604020202020204" pitchFamily="34" charset="0"/>
              </a:rPr>
              <a:t>:</a:t>
            </a:r>
          </a:p>
          <a:p>
            <a:pPr marL="457200" lvl="1" indent="0">
              <a:buNone/>
            </a:pPr>
            <a:r>
              <a:rPr lang="en-US" sz="2200" dirty="0">
                <a:solidFill>
                  <a:srgbClr val="002060"/>
                </a:solidFill>
                <a:latin typeface="Arial" panose="020B0604020202020204" pitchFamily="34" charset="0"/>
                <a:cs typeface="Arial" panose="020B0604020202020204" pitchFamily="34" charset="0"/>
              </a:rPr>
              <a:t>	- </a:t>
            </a:r>
            <a:r>
              <a:rPr lang="en-US" sz="2200" dirty="0" err="1">
                <a:solidFill>
                  <a:srgbClr val="002060"/>
                </a:solidFill>
                <a:latin typeface="Arial" panose="020B0604020202020204" pitchFamily="34" charset="0"/>
                <a:cs typeface="Arial" panose="020B0604020202020204" pitchFamily="34" charset="0"/>
              </a:rPr>
              <a:t>Manifestaciones</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clínicas</a:t>
            </a:r>
            <a:endParaRPr lang="en-US" sz="2200" b="1" dirty="0">
              <a:solidFill>
                <a:srgbClr val="002060"/>
              </a:solidFill>
              <a:latin typeface="Arial" panose="020B0604020202020204" pitchFamily="34" charset="0"/>
              <a:cs typeface="Arial" panose="020B0604020202020204" pitchFamily="34" charset="0"/>
            </a:endParaRPr>
          </a:p>
          <a:p>
            <a:pPr marL="457200" lvl="1" indent="0">
              <a:buNone/>
            </a:pPr>
            <a:r>
              <a:rPr lang="en-US" sz="2200" b="1" dirty="0">
                <a:solidFill>
                  <a:srgbClr val="002060"/>
                </a:solidFill>
                <a:latin typeface="Arial" panose="020B0604020202020204" pitchFamily="34" charset="0"/>
                <a:cs typeface="Arial" panose="020B0604020202020204" pitchFamily="34" charset="0"/>
              </a:rPr>
              <a:t>	</a:t>
            </a:r>
            <a:r>
              <a:rPr lang="en-US" sz="2200" dirty="0">
                <a:solidFill>
                  <a:srgbClr val="002060"/>
                </a:solidFill>
                <a:latin typeface="Arial" panose="020B0604020202020204" pitchFamily="34" charset="0"/>
                <a:cs typeface="Arial" panose="020B0604020202020204" pitchFamily="34" charset="0"/>
              </a:rPr>
              <a:t>-</a:t>
            </a:r>
            <a:r>
              <a:rPr lang="en-US" sz="2200" b="1"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Formas</a:t>
            </a:r>
            <a:r>
              <a:rPr lang="en-US" sz="2200" dirty="0">
                <a:solidFill>
                  <a:srgbClr val="002060"/>
                </a:solidFill>
                <a:latin typeface="Arial" panose="020B0604020202020204" pitchFamily="34" charset="0"/>
                <a:cs typeface="Arial" panose="020B0604020202020204" pitchFamily="34" charset="0"/>
              </a:rPr>
              <a:t> de </a:t>
            </a:r>
            <a:r>
              <a:rPr lang="en-US" sz="2200" dirty="0" err="1">
                <a:solidFill>
                  <a:srgbClr val="002060"/>
                </a:solidFill>
                <a:latin typeface="Arial" panose="020B0604020202020204" pitchFamily="34" charset="0"/>
                <a:cs typeface="Arial" panose="020B0604020202020204" pitchFamily="34" charset="0"/>
              </a:rPr>
              <a:t>presentación</a:t>
            </a:r>
            <a:endParaRPr lang="en-US" sz="2200" dirty="0">
              <a:solidFill>
                <a:srgbClr val="002060"/>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1DB9AFD1-6329-2B59-82DF-02BBC502C6C3}"/>
              </a:ext>
            </a:extLst>
          </p:cNvPr>
          <p:cNvPicPr>
            <a:picLocks noChangeAspect="1"/>
          </p:cNvPicPr>
          <p:nvPr/>
        </p:nvPicPr>
        <p:blipFill>
          <a:blip r:embed="rId3"/>
          <a:stretch>
            <a:fillRect/>
          </a:stretch>
        </p:blipFill>
        <p:spPr>
          <a:xfrm>
            <a:off x="1415871" y="3246305"/>
            <a:ext cx="3086165" cy="2334839"/>
          </a:xfrm>
          <a:prstGeom prst="rect">
            <a:avLst/>
          </a:prstGeom>
        </p:spPr>
      </p:pic>
      <p:pic>
        <p:nvPicPr>
          <p:cNvPr id="15" name="Picture 14">
            <a:extLst>
              <a:ext uri="{FF2B5EF4-FFF2-40B4-BE49-F238E27FC236}">
                <a16:creationId xmlns:a16="http://schemas.microsoft.com/office/drawing/2014/main" id="{1564A0A6-B5F5-66F2-09C5-4C5F09759BB9}"/>
              </a:ext>
            </a:extLst>
          </p:cNvPr>
          <p:cNvPicPr>
            <a:picLocks noChangeAspect="1"/>
          </p:cNvPicPr>
          <p:nvPr/>
        </p:nvPicPr>
        <p:blipFill>
          <a:blip r:embed="rId4"/>
          <a:stretch>
            <a:fillRect/>
          </a:stretch>
        </p:blipFill>
        <p:spPr>
          <a:xfrm>
            <a:off x="7929968" y="3429000"/>
            <a:ext cx="2846161" cy="2334839"/>
          </a:xfrm>
          <a:prstGeom prst="rect">
            <a:avLst/>
          </a:prstGeom>
        </p:spPr>
      </p:pic>
      <p:sp>
        <p:nvSpPr>
          <p:cNvPr id="19" name="TextBox 18">
            <a:extLst>
              <a:ext uri="{FF2B5EF4-FFF2-40B4-BE49-F238E27FC236}">
                <a16:creationId xmlns:a16="http://schemas.microsoft.com/office/drawing/2014/main" id="{3527B28A-2382-36C5-6AA3-83D2F87E974F}"/>
              </a:ext>
            </a:extLst>
          </p:cNvPr>
          <p:cNvSpPr txBox="1"/>
          <p:nvPr/>
        </p:nvSpPr>
        <p:spPr>
          <a:xfrm>
            <a:off x="6744534" y="5764683"/>
            <a:ext cx="5217028" cy="215444"/>
          </a:xfrm>
          <a:prstGeom prst="rect">
            <a:avLst/>
          </a:prstGeom>
          <a:noFill/>
        </p:spPr>
        <p:txBody>
          <a:bodyPr wrap="square">
            <a:spAutoFit/>
          </a:bodyPr>
          <a:lstStyle>
            <a:defPPr>
              <a:defRPr lang="en-US"/>
            </a:defPPr>
            <a:lvl1pPr>
              <a:defRPr sz="1050" b="0" i="0">
                <a:solidFill>
                  <a:srgbClr val="212121"/>
                </a:solidFill>
                <a:effectLst/>
              </a:defRPr>
            </a:lvl1pPr>
          </a:lstStyle>
          <a:p>
            <a:pPr algn="ctr"/>
            <a:r>
              <a:rPr lang="es-ES" sz="800" dirty="0">
                <a:solidFill>
                  <a:srgbClr val="002060"/>
                </a:solidFill>
                <a:latin typeface="Arial" panose="020B0604020202020204" pitchFamily="34" charset="0"/>
                <a:cs typeface="Arial" panose="020B0604020202020204" pitchFamily="34" charset="0"/>
              </a:rPr>
              <a:t>Nasca MR, </a:t>
            </a:r>
            <a:r>
              <a:rPr lang="es-ES" sz="800" i="1" dirty="0">
                <a:solidFill>
                  <a:srgbClr val="002060"/>
                </a:solidFill>
                <a:latin typeface="Arial" panose="020B0604020202020204" pitchFamily="34" charset="0"/>
                <a:cs typeface="Arial" panose="020B0604020202020204" pitchFamily="34" charset="0"/>
              </a:rPr>
              <a:t>et al</a:t>
            </a:r>
            <a:r>
              <a:rPr lang="es-ES" sz="800" dirty="0">
                <a:solidFill>
                  <a:srgbClr val="002060"/>
                </a:solidFill>
                <a:latin typeface="Arial" panose="020B0604020202020204" pitchFamily="34" charset="0"/>
                <a:cs typeface="Arial" panose="020B0604020202020204" pitchFamily="34" charset="0"/>
              </a:rPr>
              <a:t>. Br J </a:t>
            </a:r>
            <a:r>
              <a:rPr lang="es-ES" sz="800" dirty="0" err="1">
                <a:solidFill>
                  <a:srgbClr val="002060"/>
                </a:solidFill>
                <a:latin typeface="Arial" panose="020B0604020202020204" pitchFamily="34" charset="0"/>
                <a:cs typeface="Arial" panose="020B0604020202020204" pitchFamily="34" charset="0"/>
              </a:rPr>
              <a:t>Dermatol</a:t>
            </a:r>
            <a:r>
              <a:rPr lang="es-ES" sz="800" dirty="0">
                <a:solidFill>
                  <a:srgbClr val="002060"/>
                </a:solidFill>
                <a:latin typeface="Arial" panose="020B0604020202020204" pitchFamily="34" charset="0"/>
                <a:cs typeface="Arial" panose="020B0604020202020204" pitchFamily="34" charset="0"/>
              </a:rPr>
              <a:t>. 2019 Jun;180(6):e178. </a:t>
            </a:r>
            <a:r>
              <a:rPr lang="es-ES" sz="800" dirty="0" err="1">
                <a:solidFill>
                  <a:srgbClr val="002060"/>
                </a:solidFill>
                <a:latin typeface="Arial" panose="020B0604020202020204" pitchFamily="34" charset="0"/>
                <a:cs typeface="Arial" panose="020B0604020202020204" pitchFamily="34" charset="0"/>
              </a:rPr>
              <a:t>doi</a:t>
            </a:r>
            <a:r>
              <a:rPr lang="es-ES" sz="800" dirty="0">
                <a:solidFill>
                  <a:srgbClr val="002060"/>
                </a:solidFill>
                <a:latin typeface="Arial" panose="020B0604020202020204" pitchFamily="34" charset="0"/>
                <a:cs typeface="Arial" panose="020B0604020202020204" pitchFamily="34" charset="0"/>
              </a:rPr>
              <a:t>: 10.1111/bjd.17649.</a:t>
            </a:r>
            <a:endParaRPr lang="en-US" sz="800" dirty="0">
              <a:solidFill>
                <a:srgbClr val="002060"/>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9946308C-3287-735D-639D-5DCFBE4428DF}"/>
              </a:ext>
            </a:extLst>
          </p:cNvPr>
          <p:cNvSpPr txBox="1"/>
          <p:nvPr/>
        </p:nvSpPr>
        <p:spPr>
          <a:xfrm>
            <a:off x="461362" y="5764683"/>
            <a:ext cx="5395781" cy="215444"/>
          </a:xfrm>
          <a:prstGeom prst="rect">
            <a:avLst/>
          </a:prstGeom>
          <a:noFill/>
        </p:spPr>
        <p:txBody>
          <a:bodyPr wrap="square">
            <a:spAutoFit/>
          </a:bodyPr>
          <a:lstStyle/>
          <a:p>
            <a:pPr algn="just"/>
            <a:r>
              <a:rPr lang="es-ES" sz="800" b="0" i="0" dirty="0">
                <a:solidFill>
                  <a:srgbClr val="002060"/>
                </a:solidFill>
                <a:effectLst/>
                <a:latin typeface="Arial" panose="020B0604020202020204" pitchFamily="34" charset="0"/>
                <a:cs typeface="Arial" panose="020B0604020202020204" pitchFamily="34" charset="0"/>
              </a:rPr>
              <a:t>Imagen tomada de Griffiths CEM, </a:t>
            </a:r>
            <a:r>
              <a:rPr lang="es-ES" sz="800" b="0" i="1" dirty="0">
                <a:solidFill>
                  <a:srgbClr val="002060"/>
                </a:solidFill>
                <a:effectLst/>
                <a:latin typeface="Arial" panose="020B0604020202020204" pitchFamily="34" charset="0"/>
                <a:cs typeface="Arial" panose="020B0604020202020204" pitchFamily="34" charset="0"/>
              </a:rPr>
              <a:t>et al</a:t>
            </a:r>
            <a:r>
              <a:rPr lang="es-ES" sz="800" b="0" i="0" dirty="0">
                <a:solidFill>
                  <a:srgbClr val="002060"/>
                </a:solidFill>
                <a:effectLst/>
                <a:latin typeface="Arial" panose="020B0604020202020204" pitchFamily="34" charset="0"/>
                <a:cs typeface="Arial" panose="020B0604020202020204" pitchFamily="34" charset="0"/>
              </a:rPr>
              <a:t>. Psoriasis. Lancet. 2021 </a:t>
            </a:r>
            <a:r>
              <a:rPr lang="es-ES" sz="800" b="0" i="0" dirty="0" err="1">
                <a:solidFill>
                  <a:srgbClr val="002060"/>
                </a:solidFill>
                <a:effectLst/>
                <a:latin typeface="Arial" panose="020B0604020202020204" pitchFamily="34" charset="0"/>
                <a:cs typeface="Arial" panose="020B0604020202020204" pitchFamily="34" charset="0"/>
              </a:rPr>
              <a:t>Apr</a:t>
            </a:r>
            <a:r>
              <a:rPr lang="es-ES" sz="800" b="0" i="0" dirty="0">
                <a:solidFill>
                  <a:srgbClr val="002060"/>
                </a:solidFill>
                <a:effectLst/>
                <a:latin typeface="Arial" panose="020B0604020202020204" pitchFamily="34" charset="0"/>
                <a:cs typeface="Arial" panose="020B0604020202020204" pitchFamily="34" charset="0"/>
              </a:rPr>
              <a:t> 3;397(10281):1301-1315</a:t>
            </a:r>
            <a:endParaRPr lang="en-US" sz="800" dirty="0">
              <a:solidFill>
                <a:srgbClr val="002060"/>
              </a:solidFill>
              <a:latin typeface="Arial" panose="020B0604020202020204" pitchFamily="34" charset="0"/>
              <a:cs typeface="Arial" panose="020B0604020202020204" pitchFamily="34" charset="0"/>
            </a:endParaRPr>
          </a:p>
        </p:txBody>
      </p:sp>
      <p:sp>
        <p:nvSpPr>
          <p:cNvPr id="22" name="Content Placeholder 10">
            <a:extLst>
              <a:ext uri="{FF2B5EF4-FFF2-40B4-BE49-F238E27FC236}">
                <a16:creationId xmlns:a16="http://schemas.microsoft.com/office/drawing/2014/main" id="{4A9A4A9C-F33A-BD34-8138-51F3DB450808}"/>
              </a:ext>
            </a:extLst>
          </p:cNvPr>
          <p:cNvSpPr txBox="1">
            <a:spLocks/>
          </p:cNvSpPr>
          <p:nvPr/>
        </p:nvSpPr>
        <p:spPr>
          <a:xfrm>
            <a:off x="7147048" y="1262468"/>
            <a:ext cx="5948468" cy="3898781"/>
          </a:xfrm>
          <a:prstGeom prst="rect">
            <a:avLst/>
          </a:prstGeom>
          <a:ln w="3175">
            <a:noFill/>
          </a:ln>
        </p:spPr>
        <p:txBody>
          <a:bodyPr vert="horz" lIns="0" tIns="0" rIns="0" bIns="0" rtlCol="0">
            <a:noAutofit/>
          </a:bodyPr>
          <a:lstStyle>
            <a:lvl1pPr marL="180000" indent="-180000" algn="l" defTabSz="914400" rtl="0" eaLnBrk="1" latinLnBrk="0" hangingPunct="1">
              <a:lnSpc>
                <a:spcPct val="9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spcAft>
                <a:spcPts val="0"/>
              </a:spcAft>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4pPr>
            <a:lvl5pPr marL="900000" indent="-180000" algn="l" defTabSz="914400" rtl="0" eaLnBrk="1" latinLnBrk="0" hangingPunct="1">
              <a:lnSpc>
                <a:spcPct val="100000"/>
              </a:lnSpc>
              <a:spcBef>
                <a:spcPts val="600"/>
              </a:spcBef>
              <a:spcAft>
                <a:spcPts val="0"/>
              </a:spcAft>
              <a:buFont typeface="Arial" panose="020B0604020202020204" pitchFamily="34" charset="0"/>
              <a:buChar char="•"/>
              <a:tabLst/>
              <a:defRPr sz="1400" b="0" kern="1200">
                <a:solidFill>
                  <a:schemeClr val="tx1"/>
                </a:solidFill>
                <a:latin typeface="+mn-lt"/>
                <a:ea typeface="+mn-ea"/>
                <a:cs typeface="+mn-cs"/>
              </a:defRPr>
            </a:lvl5pPr>
            <a:lvl6pPr marL="108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6pPr>
            <a:lvl7pPr marL="126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baseline="0">
                <a:solidFill>
                  <a:schemeClr val="tx1"/>
                </a:solidFill>
                <a:latin typeface="+mn-lt"/>
                <a:ea typeface="+mn-ea"/>
                <a:cs typeface="+mn-cs"/>
              </a:defRPr>
            </a:lvl7pPr>
            <a:lvl8pPr marL="144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a:solidFill>
                  <a:schemeClr val="tx1"/>
                </a:solidFill>
                <a:latin typeface="+mn-lt"/>
                <a:ea typeface="+mn-ea"/>
                <a:cs typeface="+mn-cs"/>
              </a:defRPr>
            </a:lvl8pPr>
            <a:lvl9pPr marL="1620000" indent="-180000" algn="l" defTabSz="914400" rtl="0" eaLnBrk="1" latinLnBrk="0" hangingPunct="1">
              <a:lnSpc>
                <a:spcPct val="90000"/>
              </a:lnSpc>
              <a:spcBef>
                <a:spcPts val="600"/>
              </a:spcBef>
              <a:spcAft>
                <a:spcPts val="0"/>
              </a:spcAft>
              <a:buFont typeface="Arial" panose="020B0604020202020204" pitchFamily="34" charset="0"/>
              <a:buChar char="•"/>
              <a:defRPr sz="1400" b="0" kern="1200" baseline="0">
                <a:solidFill>
                  <a:schemeClr val="tx1"/>
                </a:solidFill>
                <a:latin typeface="+mn-lt"/>
                <a:ea typeface="+mn-ea"/>
                <a:cs typeface="+mn-cs"/>
              </a:defRPr>
            </a:lvl9pPr>
          </a:lstStyle>
          <a:p>
            <a:pPr marL="0" indent="0">
              <a:buNone/>
            </a:pPr>
            <a:r>
              <a:rPr lang="en-US" sz="2200" b="1" dirty="0" err="1">
                <a:solidFill>
                  <a:srgbClr val="002060"/>
                </a:solidFill>
                <a:latin typeface="Arial" panose="020B0604020202020204" pitchFamily="34" charset="0"/>
                <a:cs typeface="Arial" panose="020B0604020202020204" pitchFamily="34" charset="0"/>
              </a:rPr>
              <a:t>Pruebas</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complementarias</a:t>
            </a:r>
            <a:r>
              <a:rPr lang="en-US" sz="2200" dirty="0">
                <a:solidFill>
                  <a:srgbClr val="002060"/>
                </a:solidFill>
                <a:latin typeface="Arial" panose="020B0604020202020204" pitchFamily="34" charset="0"/>
                <a:cs typeface="Arial" panose="020B0604020202020204" pitchFamily="34" charset="0"/>
              </a:rPr>
              <a:t>:</a:t>
            </a:r>
          </a:p>
          <a:p>
            <a:pPr lvl="1"/>
            <a:r>
              <a:rPr lang="en-US" sz="2200" dirty="0" err="1">
                <a:solidFill>
                  <a:srgbClr val="002060"/>
                </a:solidFill>
                <a:latin typeface="Arial" panose="020B0604020202020204" pitchFamily="34" charset="0"/>
                <a:cs typeface="Arial" panose="020B0604020202020204" pitchFamily="34" charset="0"/>
              </a:rPr>
              <a:t>Raspado</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metódico</a:t>
            </a:r>
            <a:r>
              <a:rPr lang="en-US" sz="2200" dirty="0">
                <a:solidFill>
                  <a:srgbClr val="002060"/>
                </a:solidFill>
                <a:latin typeface="Arial" panose="020B0604020202020204" pitchFamily="34" charset="0"/>
                <a:cs typeface="Arial" panose="020B0604020202020204" pitchFamily="34" charset="0"/>
              </a:rPr>
              <a:t> de Brocq</a:t>
            </a:r>
          </a:p>
          <a:p>
            <a:pPr lvl="2"/>
            <a:r>
              <a:rPr lang="en-US" sz="2200" dirty="0" err="1">
                <a:solidFill>
                  <a:srgbClr val="002060"/>
                </a:solidFill>
                <a:latin typeface="Arial" panose="020B0604020202020204" pitchFamily="34" charset="0"/>
                <a:cs typeface="Arial" panose="020B0604020202020204" pitchFamily="34" charset="0"/>
              </a:rPr>
              <a:t>Signo</a:t>
            </a:r>
            <a:r>
              <a:rPr lang="en-US" sz="2200" dirty="0">
                <a:solidFill>
                  <a:srgbClr val="002060"/>
                </a:solidFill>
                <a:latin typeface="Arial" panose="020B0604020202020204" pitchFamily="34" charset="0"/>
                <a:cs typeface="Arial" panose="020B0604020202020204" pitchFamily="34" charset="0"/>
              </a:rPr>
              <a:t> de la </a:t>
            </a:r>
            <a:r>
              <a:rPr lang="en-US" sz="2200" dirty="0" err="1">
                <a:solidFill>
                  <a:srgbClr val="002060"/>
                </a:solidFill>
                <a:latin typeface="Arial" panose="020B0604020202020204" pitchFamily="34" charset="0"/>
                <a:cs typeface="Arial" panose="020B0604020202020204" pitchFamily="34" charset="0"/>
              </a:rPr>
              <a:t>bujía</a:t>
            </a:r>
            <a:endParaRPr lang="en-US" sz="2200" dirty="0">
              <a:solidFill>
                <a:srgbClr val="002060"/>
              </a:solidFill>
              <a:latin typeface="Arial" panose="020B0604020202020204" pitchFamily="34" charset="0"/>
              <a:cs typeface="Arial" panose="020B0604020202020204" pitchFamily="34" charset="0"/>
            </a:endParaRPr>
          </a:p>
          <a:p>
            <a:pPr lvl="2"/>
            <a:r>
              <a:rPr lang="en-US" sz="2200" dirty="0" err="1">
                <a:solidFill>
                  <a:srgbClr val="002060"/>
                </a:solidFill>
                <a:latin typeface="Arial" panose="020B0604020202020204" pitchFamily="34" charset="0"/>
                <a:cs typeface="Arial" panose="020B0604020202020204" pitchFamily="34" charset="0"/>
              </a:rPr>
              <a:t>Signo</a:t>
            </a:r>
            <a:r>
              <a:rPr lang="en-US" sz="2200" dirty="0">
                <a:solidFill>
                  <a:srgbClr val="002060"/>
                </a:solidFill>
                <a:latin typeface="Arial" panose="020B0604020202020204" pitchFamily="34" charset="0"/>
                <a:cs typeface="Arial" panose="020B0604020202020204" pitchFamily="34" charset="0"/>
              </a:rPr>
              <a:t> de </a:t>
            </a:r>
            <a:r>
              <a:rPr lang="en-US" sz="2200" dirty="0" err="1">
                <a:solidFill>
                  <a:srgbClr val="002060"/>
                </a:solidFill>
                <a:latin typeface="Arial" panose="020B0604020202020204" pitchFamily="34" charset="0"/>
                <a:cs typeface="Arial" panose="020B0604020202020204" pitchFamily="34" charset="0"/>
              </a:rPr>
              <a:t>Auspitz</a:t>
            </a:r>
            <a:r>
              <a:rPr lang="en-US" sz="2200" dirty="0">
                <a:solidFill>
                  <a:srgbClr val="002060"/>
                </a:solidFill>
                <a:latin typeface="Arial" panose="020B0604020202020204" pitchFamily="34" charset="0"/>
                <a:cs typeface="Arial" panose="020B0604020202020204" pitchFamily="34" charset="0"/>
              </a:rPr>
              <a:t> o </a:t>
            </a:r>
            <a:r>
              <a:rPr lang="en-US" sz="2200" dirty="0" err="1">
                <a:solidFill>
                  <a:srgbClr val="002060"/>
                </a:solidFill>
                <a:latin typeface="Arial" panose="020B0604020202020204" pitchFamily="34" charset="0"/>
                <a:cs typeface="Arial" panose="020B0604020202020204" pitchFamily="34" charset="0"/>
              </a:rPr>
              <a:t>rocio</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sangrante</a:t>
            </a:r>
            <a:endParaRPr lang="en-US" sz="2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9133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B765BADF-BB74-4CC6-927F-15ABE3456DAD}"/>
              </a:ext>
            </a:extLst>
          </p:cNvPr>
          <p:cNvSpPr>
            <a:spLocks noGrp="1"/>
          </p:cNvSpPr>
          <p:nvPr>
            <p:ph type="title"/>
          </p:nvPr>
        </p:nvSpPr>
        <p:spPr>
          <a:xfrm>
            <a:off x="426774" y="227105"/>
            <a:ext cx="10896000" cy="424612"/>
          </a:xfrm>
        </p:spPr>
        <p:txBody>
          <a:bodyPr/>
          <a:lstStyle/>
          <a:p>
            <a:pPr algn="ctr"/>
            <a:r>
              <a:rPr lang="es-ES" dirty="0">
                <a:solidFill>
                  <a:srgbClr val="002855"/>
                </a:solidFill>
                <a:latin typeface="Arial" panose="020B0604020202020204" pitchFamily="34" charset="0"/>
                <a:cs typeface="Arial" panose="020B0604020202020204" pitchFamily="34" charset="0"/>
              </a:rPr>
              <a:t>Clasificación Psoriasis</a:t>
            </a:r>
          </a:p>
        </p:txBody>
      </p:sp>
      <p:pic>
        <p:nvPicPr>
          <p:cNvPr id="3" name="Imagen 2">
            <a:extLst>
              <a:ext uri="{FF2B5EF4-FFF2-40B4-BE49-F238E27FC236}">
                <a16:creationId xmlns:a16="http://schemas.microsoft.com/office/drawing/2014/main" id="{D4D94D16-A3C0-414E-85ED-0D91E5CB77B9}"/>
              </a:ext>
            </a:extLst>
          </p:cNvPr>
          <p:cNvPicPr>
            <a:picLocks noChangeAspect="1"/>
          </p:cNvPicPr>
          <p:nvPr/>
        </p:nvPicPr>
        <p:blipFill>
          <a:blip r:embed="rId2"/>
          <a:stretch>
            <a:fillRect/>
          </a:stretch>
        </p:blipFill>
        <p:spPr>
          <a:xfrm>
            <a:off x="1483027" y="1035827"/>
            <a:ext cx="9011586" cy="5382762"/>
          </a:xfrm>
          <a:prstGeom prst="rect">
            <a:avLst/>
          </a:prstGeom>
        </p:spPr>
      </p:pic>
      <p:sp>
        <p:nvSpPr>
          <p:cNvPr id="24" name="Rectángulo 23">
            <a:extLst>
              <a:ext uri="{FF2B5EF4-FFF2-40B4-BE49-F238E27FC236}">
                <a16:creationId xmlns:a16="http://schemas.microsoft.com/office/drawing/2014/main" id="{9149DB39-F19D-4B24-969D-B01304D87C63}"/>
              </a:ext>
            </a:extLst>
          </p:cNvPr>
          <p:cNvSpPr/>
          <p:nvPr/>
        </p:nvSpPr>
        <p:spPr>
          <a:xfrm>
            <a:off x="1633520" y="1457365"/>
            <a:ext cx="8751914" cy="80961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s-ES" sz="2000" dirty="0" err="1">
              <a:solidFill>
                <a:schemeClr val="tx1"/>
              </a:solidFill>
            </a:endParaRPr>
          </a:p>
        </p:txBody>
      </p:sp>
      <p:sp>
        <p:nvSpPr>
          <p:cNvPr id="15" name="Footer Placeholder 6">
            <a:extLst>
              <a:ext uri="{FF2B5EF4-FFF2-40B4-BE49-F238E27FC236}">
                <a16:creationId xmlns:a16="http://schemas.microsoft.com/office/drawing/2014/main" id="{A39662FF-DBDE-4FEF-BA5A-6AD6D8C890A7}"/>
              </a:ext>
            </a:extLst>
          </p:cNvPr>
          <p:cNvSpPr txBox="1">
            <a:spLocks/>
          </p:cNvSpPr>
          <p:nvPr/>
        </p:nvSpPr>
        <p:spPr>
          <a:xfrm>
            <a:off x="1633520" y="6538629"/>
            <a:ext cx="7557922" cy="90000"/>
          </a:xfrm>
          <a:prstGeom prst="rect">
            <a:avLst/>
          </a:prstGeom>
        </p:spPr>
        <p:txBody>
          <a:bodyPr vert="horz" lIns="0" tIns="0" rIns="0" bIns="0" rtlCol="0" anchor="ctr" anchorCtr="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700" dirty="0">
                <a:solidFill>
                  <a:srgbClr val="002060"/>
                </a:solidFill>
                <a:latin typeface="Arial" panose="020B0604020202020204" pitchFamily="34" charset="0"/>
                <a:cs typeface="Arial" panose="020B0604020202020204" pitchFamily="34" charset="0"/>
              </a:rPr>
              <a:t>Palacios-Martínez D. SEMERGEN </a:t>
            </a:r>
            <a:r>
              <a:rPr lang="es-ES" sz="700" dirty="0" err="1">
                <a:solidFill>
                  <a:srgbClr val="002060"/>
                </a:solidFill>
                <a:latin typeface="Arial" panose="020B0604020202020204" pitchFamily="34" charset="0"/>
                <a:cs typeface="Arial" panose="020B0604020202020204" pitchFamily="34" charset="0"/>
              </a:rPr>
              <a:t>Doc</a:t>
            </a:r>
            <a:r>
              <a:rPr lang="es-ES" sz="700" dirty="0">
                <a:solidFill>
                  <a:srgbClr val="002060"/>
                </a:solidFill>
                <a:latin typeface="Arial" panose="020B0604020202020204" pitchFamily="34" charset="0"/>
                <a:cs typeface="Arial" panose="020B0604020202020204" pitchFamily="34" charset="0"/>
              </a:rPr>
              <a:t> Psoriasis. Madrid, Ed. SANED; 2021. https://www.semergen.es/files/docs/Semergen%20DoC%20Psoriasis.pdf</a:t>
            </a:r>
            <a:endParaRPr lang="en-US" sz="700" dirty="0">
              <a:solidFill>
                <a:srgbClr val="002060"/>
              </a:solidFill>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DB534B11-DCF2-F0E8-9445-FD5CC3E55E01}"/>
              </a:ext>
            </a:extLst>
          </p:cNvPr>
          <p:cNvPicPr>
            <a:picLocks noChangeAspect="1"/>
          </p:cNvPicPr>
          <p:nvPr/>
        </p:nvPicPr>
        <p:blipFill>
          <a:blip r:embed="rId3"/>
          <a:stretch>
            <a:fillRect/>
          </a:stretch>
        </p:blipFill>
        <p:spPr>
          <a:xfrm flipH="1">
            <a:off x="10708973" y="1035827"/>
            <a:ext cx="950812" cy="1383059"/>
          </a:xfrm>
          <a:prstGeom prst="rect">
            <a:avLst/>
          </a:prstGeom>
        </p:spPr>
      </p:pic>
    </p:spTree>
    <p:extLst>
      <p:ext uri="{BB962C8B-B14F-4D97-AF65-F5344CB8AC3E}">
        <p14:creationId xmlns:p14="http://schemas.microsoft.com/office/powerpoint/2010/main" val="2826584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CCE02-8158-EDD5-FE2B-DB04DC747C4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1A0073C-5110-9EC7-5AD8-CA865B076843}"/>
              </a:ext>
            </a:extLst>
          </p:cNvPr>
          <p:cNvSpPr>
            <a:spLocks noGrp="1"/>
          </p:cNvSpPr>
          <p:nvPr>
            <p:ph type="title"/>
          </p:nvPr>
        </p:nvSpPr>
        <p:spPr>
          <a:xfrm>
            <a:off x="648000" y="413694"/>
            <a:ext cx="10896000" cy="900000"/>
          </a:xfrm>
        </p:spPr>
        <p:txBody>
          <a:bodyPr/>
          <a:lstStyle/>
          <a:p>
            <a:pPr algn="ctr"/>
            <a:r>
              <a:rPr lang="ca-ES" dirty="0">
                <a:solidFill>
                  <a:srgbClr val="002060"/>
                </a:solidFill>
                <a:latin typeface="Arial" panose="020B0604020202020204" pitchFamily="34" charset="0"/>
                <a:cs typeface="Arial" panose="020B0604020202020204" pitchFamily="34" charset="0"/>
              </a:rPr>
              <a:t>Psoriasis en </a:t>
            </a:r>
            <a:r>
              <a:rPr lang="ca-ES" sz="4400" dirty="0" err="1">
                <a:solidFill>
                  <a:srgbClr val="002060"/>
                </a:solidFill>
                <a:latin typeface="Arial" panose="020B0604020202020204" pitchFamily="34" charset="0"/>
                <a:cs typeface="Arial" panose="020B0604020202020204" pitchFamily="34" charset="0"/>
              </a:rPr>
              <a:t>dermatoscopia</a:t>
            </a:r>
            <a:endParaRPr lang="ca-ES" dirty="0">
              <a:solidFill>
                <a:srgbClr val="002060"/>
              </a:solidFill>
              <a:latin typeface="Arial" panose="020B0604020202020204" pitchFamily="34" charset="0"/>
              <a:cs typeface="Arial" panose="020B0604020202020204" pitchFamily="34" charset="0"/>
            </a:endParaRPr>
          </a:p>
        </p:txBody>
      </p:sp>
      <p:sp>
        <p:nvSpPr>
          <p:cNvPr id="3" name="Marcador de contenido 2">
            <a:extLst>
              <a:ext uri="{FF2B5EF4-FFF2-40B4-BE49-F238E27FC236}">
                <a16:creationId xmlns:a16="http://schemas.microsoft.com/office/drawing/2014/main" id="{E93D917D-EB33-C52D-AE79-2FFF34472C16}"/>
              </a:ext>
            </a:extLst>
          </p:cNvPr>
          <p:cNvSpPr>
            <a:spLocks noGrp="1"/>
          </p:cNvSpPr>
          <p:nvPr>
            <p:ph idx="1"/>
          </p:nvPr>
        </p:nvSpPr>
        <p:spPr>
          <a:xfrm>
            <a:off x="509239" y="1337155"/>
            <a:ext cx="10895998" cy="3898781"/>
          </a:xfrm>
        </p:spPr>
        <p:txBody>
          <a:bodyPr vert="horz" lIns="0" tIns="0" rIns="0" bIns="0" rtlCol="0" anchor="ctr" anchorCtr="0"/>
          <a:lstStyle/>
          <a:p>
            <a:pPr marL="0" algn="r" defTabSz="914400"/>
            <a:r>
              <a:rPr lang="ca-ES" sz="800" dirty="0"/>
              <a:t>:</a:t>
            </a:r>
          </a:p>
          <a:p>
            <a:pPr marL="0" algn="r" defTabSz="914400"/>
            <a:endParaRPr lang="ca-ES" sz="800" dirty="0"/>
          </a:p>
          <a:p>
            <a:pPr marL="0" algn="r" defTabSz="914400"/>
            <a:r>
              <a:rPr lang="ca-ES" sz="800" dirty="0"/>
              <a:t>		</a:t>
            </a:r>
          </a:p>
        </p:txBody>
      </p:sp>
      <p:pic>
        <p:nvPicPr>
          <p:cNvPr id="7" name="Imagen 6">
            <a:extLst>
              <a:ext uri="{FF2B5EF4-FFF2-40B4-BE49-F238E27FC236}">
                <a16:creationId xmlns:a16="http://schemas.microsoft.com/office/drawing/2014/main" id="{2F48EF3F-C5BC-4240-6DD3-A508B501916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239125" y="2136827"/>
            <a:ext cx="2744175" cy="2229841"/>
          </a:xfrm>
          <a:prstGeom prst="rect">
            <a:avLst/>
          </a:prstGeom>
          <a:noFill/>
          <a:ln>
            <a:noFill/>
          </a:ln>
        </p:spPr>
      </p:pic>
      <p:pic>
        <p:nvPicPr>
          <p:cNvPr id="8" name="Imagen 7">
            <a:extLst>
              <a:ext uri="{FF2B5EF4-FFF2-40B4-BE49-F238E27FC236}">
                <a16:creationId xmlns:a16="http://schemas.microsoft.com/office/drawing/2014/main" id="{9D7ADB3A-632F-1FBD-C017-9577C07BAB4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417724" y="2129120"/>
            <a:ext cx="3239191" cy="2237155"/>
          </a:xfrm>
          <a:prstGeom prst="rect">
            <a:avLst/>
          </a:prstGeom>
          <a:noFill/>
        </p:spPr>
      </p:pic>
      <p:sp>
        <p:nvSpPr>
          <p:cNvPr id="10" name="CuadroTexto 9">
            <a:extLst>
              <a:ext uri="{FF2B5EF4-FFF2-40B4-BE49-F238E27FC236}">
                <a16:creationId xmlns:a16="http://schemas.microsoft.com/office/drawing/2014/main" id="{7DAD44CD-6008-74D7-8E7E-17ECB82EC720}"/>
              </a:ext>
            </a:extLst>
          </p:cNvPr>
          <p:cNvSpPr txBox="1"/>
          <p:nvPr/>
        </p:nvSpPr>
        <p:spPr>
          <a:xfrm>
            <a:off x="74814" y="4733442"/>
            <a:ext cx="6768638" cy="215444"/>
          </a:xfrm>
          <a:prstGeom prst="rect">
            <a:avLst/>
          </a:prstGeom>
        </p:spPr>
        <p:txBody>
          <a:bodyPr vert="horz" lIns="0" tIns="0" rIns="0" bIns="0" rtlCol="0" anchor="ctr" anchorCtr="0"/>
          <a:lstStyle>
            <a:defPPr>
              <a:defRPr lang="en-US"/>
            </a:defPPr>
            <a:lvl1pPr algn="r">
              <a:defRPr sz="800"/>
            </a:lvl1pPr>
          </a:lstStyle>
          <a:p>
            <a:r>
              <a:rPr lang="ca-ES" dirty="0" err="1">
                <a:solidFill>
                  <a:srgbClr val="00206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Indian</a:t>
            </a:r>
            <a:r>
              <a:rPr lang="ca-ES" dirty="0">
                <a:solidFill>
                  <a:srgbClr val="00206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 </a:t>
            </a:r>
            <a:r>
              <a:rPr lang="ca-ES" dirty="0" err="1">
                <a:solidFill>
                  <a:srgbClr val="00206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Dermatol</a:t>
            </a:r>
            <a:r>
              <a:rPr lang="ca-ES" dirty="0">
                <a:solidFill>
                  <a:srgbClr val="00206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 Online J. 2020 </a:t>
            </a:r>
            <a:r>
              <a:rPr lang="ca-ES" dirty="0" err="1">
                <a:solidFill>
                  <a:srgbClr val="00206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Nov</a:t>
            </a:r>
            <a:r>
              <a:rPr lang="ca-ES" dirty="0">
                <a:solidFill>
                  <a:srgbClr val="00206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-Dec; 11(6): 965–969.</a:t>
            </a:r>
            <a:endParaRPr lang="ca-ES" dirty="0">
              <a:solidFill>
                <a:srgbClr val="002060"/>
              </a:solidFill>
              <a:latin typeface="Arial" panose="020B0604020202020204" pitchFamily="34" charset="0"/>
              <a:cs typeface="Arial" panose="020B0604020202020204" pitchFamily="34" charset="0"/>
            </a:endParaRPr>
          </a:p>
        </p:txBody>
      </p:sp>
      <p:sp>
        <p:nvSpPr>
          <p:cNvPr id="12" name="CuadroTexto 11">
            <a:extLst>
              <a:ext uri="{FF2B5EF4-FFF2-40B4-BE49-F238E27FC236}">
                <a16:creationId xmlns:a16="http://schemas.microsoft.com/office/drawing/2014/main" id="{19CF14ED-AD2E-1980-BA4B-041DF6BF354E}"/>
              </a:ext>
            </a:extLst>
          </p:cNvPr>
          <p:cNvSpPr txBox="1"/>
          <p:nvPr/>
        </p:nvSpPr>
        <p:spPr>
          <a:xfrm>
            <a:off x="4229185" y="4744808"/>
            <a:ext cx="6097384" cy="215444"/>
          </a:xfrm>
          <a:prstGeom prst="rect">
            <a:avLst/>
          </a:prstGeom>
        </p:spPr>
        <p:txBody>
          <a:bodyPr vert="horz" lIns="0" tIns="0" rIns="0" bIns="0" rtlCol="0" anchor="ctr" anchorCtr="0"/>
          <a:lstStyle>
            <a:defPPr>
              <a:defRPr lang="en-US"/>
            </a:defPPr>
            <a:lvl1pPr algn="r">
              <a:defRPr sz="800"/>
            </a:lvl1pPr>
          </a:lstStyle>
          <a:p>
            <a:r>
              <a:rPr lang="ca-ES" dirty="0" err="1">
                <a:solidFill>
                  <a:srgbClr val="00206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Indian</a:t>
            </a:r>
            <a:r>
              <a:rPr lang="ca-ES" dirty="0">
                <a:solidFill>
                  <a:srgbClr val="00206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 </a:t>
            </a:r>
            <a:r>
              <a:rPr lang="ca-ES" dirty="0" err="1">
                <a:solidFill>
                  <a:srgbClr val="00206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Dermatol</a:t>
            </a:r>
            <a:r>
              <a:rPr lang="ca-ES" dirty="0">
                <a:solidFill>
                  <a:srgbClr val="00206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 Online J. 2021 Mar-</a:t>
            </a:r>
            <a:r>
              <a:rPr lang="ca-ES" dirty="0" err="1">
                <a:solidFill>
                  <a:srgbClr val="00206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Apr</a:t>
            </a:r>
            <a:r>
              <a:rPr lang="ca-ES" dirty="0">
                <a:solidFill>
                  <a:srgbClr val="00206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 12(2): 220–236.</a:t>
            </a:r>
            <a:endParaRPr lang="ca-ES" dirty="0">
              <a:solidFill>
                <a:srgbClr val="002060"/>
              </a:solidFill>
              <a:latin typeface="Arial" panose="020B0604020202020204" pitchFamily="34" charset="0"/>
              <a:cs typeface="Arial" panose="020B0604020202020204" pitchFamily="34" charset="0"/>
            </a:endParaRPr>
          </a:p>
        </p:txBody>
      </p:sp>
      <p:pic>
        <p:nvPicPr>
          <p:cNvPr id="22" name="Imagen 21">
            <a:extLst>
              <a:ext uri="{FF2B5EF4-FFF2-40B4-BE49-F238E27FC236}">
                <a16:creationId xmlns:a16="http://schemas.microsoft.com/office/drawing/2014/main" id="{45F6E7C8-26B7-73DC-C971-0DDF55DB240B}"/>
              </a:ext>
            </a:extLst>
          </p:cNvPr>
          <p:cNvPicPr>
            <a:picLocks noChangeAspect="1"/>
          </p:cNvPicPr>
          <p:nvPr/>
        </p:nvPicPr>
        <p:blipFill>
          <a:blip r:embed="rId7"/>
          <a:stretch>
            <a:fillRect/>
          </a:stretch>
        </p:blipFill>
        <p:spPr>
          <a:xfrm>
            <a:off x="648000" y="2129121"/>
            <a:ext cx="3096353" cy="2317271"/>
          </a:xfrm>
          <a:prstGeom prst="rect">
            <a:avLst/>
          </a:prstGeom>
        </p:spPr>
      </p:pic>
      <p:sp>
        <p:nvSpPr>
          <p:cNvPr id="23" name="Rectangle 1">
            <a:extLst>
              <a:ext uri="{FF2B5EF4-FFF2-40B4-BE49-F238E27FC236}">
                <a16:creationId xmlns:a16="http://schemas.microsoft.com/office/drawing/2014/main" id="{6E9DA560-DB03-823D-EC51-AD854A356333}"/>
              </a:ext>
            </a:extLst>
          </p:cNvPr>
          <p:cNvSpPr>
            <a:spLocks noChangeArrowheads="1"/>
          </p:cNvSpPr>
          <p:nvPr/>
        </p:nvSpPr>
        <p:spPr bwMode="auto">
          <a:xfrm>
            <a:off x="1070730" y="4779608"/>
            <a:ext cx="2313134" cy="12311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800" dirty="0">
                <a:solidFill>
                  <a:srgbClr val="002060"/>
                </a:solidFill>
                <a:latin typeface="Arial" panose="020B0604020202020204" pitchFamily="34" charset="0"/>
                <a:cs typeface="Arial" panose="020B0604020202020204" pitchFamily="34" charset="0"/>
              </a:rPr>
              <a:t>Dermatol </a:t>
            </a:r>
            <a:r>
              <a:rPr lang="en-US" sz="800" dirty="0" err="1">
                <a:solidFill>
                  <a:srgbClr val="002060"/>
                </a:solidFill>
                <a:latin typeface="Arial" panose="020B0604020202020204" pitchFamily="34" charset="0"/>
                <a:cs typeface="Arial" panose="020B0604020202020204" pitchFamily="34" charset="0"/>
              </a:rPr>
              <a:t>Pract</a:t>
            </a:r>
            <a:r>
              <a:rPr lang="en-US" sz="800" dirty="0">
                <a:solidFill>
                  <a:srgbClr val="002060"/>
                </a:solidFill>
                <a:latin typeface="Arial" panose="020B0604020202020204" pitchFamily="34" charset="0"/>
                <a:cs typeface="Arial" panose="020B0604020202020204" pitchFamily="34" charset="0"/>
              </a:rPr>
              <a:t> Concept. 2019 Jul 31;9(3):169-180</a:t>
            </a:r>
            <a:endParaRPr lang="ca-ES" altLang="ca-ES" sz="800" dirty="0">
              <a:solidFill>
                <a:srgbClr val="002060"/>
              </a:solidFill>
              <a:latin typeface="Arial" panose="020B0604020202020204" pitchFamily="34" charset="0"/>
              <a:cs typeface="Arial" panose="020B0604020202020204" pitchFamily="34" charset="0"/>
            </a:endParaRPr>
          </a:p>
        </p:txBody>
      </p:sp>
      <p:sp>
        <p:nvSpPr>
          <p:cNvPr id="24" name="Rectangle 2">
            <a:extLst>
              <a:ext uri="{FF2B5EF4-FFF2-40B4-BE49-F238E27FC236}">
                <a16:creationId xmlns:a16="http://schemas.microsoft.com/office/drawing/2014/main" id="{2AF21872-339B-68FF-341D-BACEB764D145}"/>
              </a:ext>
            </a:extLst>
          </p:cNvPr>
          <p:cNvSpPr>
            <a:spLocks noChangeArrowheads="1"/>
          </p:cNvSpPr>
          <p:nvPr/>
        </p:nvSpPr>
        <p:spPr bwMode="auto">
          <a:xfrm>
            <a:off x="0" y="-138499"/>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a-ES" altLang="ca-ES" sz="1800" b="0" i="0" u="none" strike="noStrike" cap="none" normalizeH="0" baseline="0" dirty="0">
              <a:ln>
                <a:noFill/>
              </a:ln>
              <a:solidFill>
                <a:schemeClr val="tx1"/>
              </a:solidFill>
              <a:effectLst/>
              <a:latin typeface="Arial" panose="020B0604020202020204" pitchFamily="34" charset="0"/>
            </a:endParaRPr>
          </a:p>
        </p:txBody>
      </p:sp>
      <p:sp>
        <p:nvSpPr>
          <p:cNvPr id="26" name="CuadroTexto 25">
            <a:extLst>
              <a:ext uri="{FF2B5EF4-FFF2-40B4-BE49-F238E27FC236}">
                <a16:creationId xmlns:a16="http://schemas.microsoft.com/office/drawing/2014/main" id="{929934D2-8B76-A7C3-D41C-BC24C1038729}"/>
              </a:ext>
            </a:extLst>
          </p:cNvPr>
          <p:cNvSpPr txBox="1"/>
          <p:nvPr/>
        </p:nvSpPr>
        <p:spPr>
          <a:xfrm>
            <a:off x="1321346" y="5854597"/>
            <a:ext cx="8562544" cy="338554"/>
          </a:xfrm>
          <a:prstGeom prst="rect">
            <a:avLst/>
          </a:prstGeom>
        </p:spPr>
        <p:txBody>
          <a:bodyPr vert="horz" lIns="0" tIns="0" rIns="0" bIns="0" rtlCol="0" anchor="ctr" anchorCtr="0"/>
          <a:lstStyle>
            <a:defPPr>
              <a:defRPr lang="en-US"/>
            </a:defPPr>
            <a:lvl1pPr algn="r">
              <a:defRPr sz="800"/>
            </a:lvl1pPr>
          </a:lstStyle>
          <a:p>
            <a:r>
              <a:rPr lang="en-US" sz="700" dirty="0">
                <a:solidFill>
                  <a:srgbClr val="002060"/>
                </a:solidFill>
                <a:latin typeface="Arial" panose="020B0604020202020204" pitchFamily="34" charset="0"/>
                <a:cs typeface="Arial" panose="020B0604020202020204" pitchFamily="34" charset="0"/>
              </a:rPr>
              <a:t>Non</a:t>
            </a:r>
            <a:r>
              <a:rPr lang="en-US" altLang="zh-CN" sz="700" dirty="0">
                <a:solidFill>
                  <a:srgbClr val="002060"/>
                </a:solidFill>
                <a:latin typeface="Arial" panose="020B0604020202020204" pitchFamily="34" charset="0"/>
                <a:cs typeface="Arial" panose="020B0604020202020204" pitchFamily="34" charset="0"/>
              </a:rPr>
              <a:t>‐</a:t>
            </a:r>
            <a:r>
              <a:rPr lang="en-US" sz="700" dirty="0">
                <a:solidFill>
                  <a:srgbClr val="002060"/>
                </a:solidFill>
                <a:latin typeface="Arial" panose="020B0604020202020204" pitchFamily="34" charset="0"/>
                <a:cs typeface="Arial" panose="020B0604020202020204" pitchFamily="34" charset="0"/>
              </a:rPr>
              <a:t>invasive clinical and microscopic evaluation of the response to treatment with clobetasol cream vs. calcipotriol/betamethasone dipropionate foam in mild to</a:t>
            </a:r>
            <a:r>
              <a:rPr lang="en-US" altLang="zh-CN" sz="700" dirty="0">
                <a:solidFill>
                  <a:srgbClr val="002060"/>
                </a:solidFill>
                <a:latin typeface="Arial" panose="020B0604020202020204" pitchFamily="34" charset="0"/>
                <a:cs typeface="Arial" panose="020B0604020202020204" pitchFamily="34" charset="0"/>
              </a:rPr>
              <a:t>…</a:t>
            </a:r>
            <a:endParaRPr lang="en-US" sz="700" dirty="0">
              <a:solidFill>
                <a:srgbClr val="002060"/>
              </a:solidFill>
              <a:latin typeface="Arial" panose="020B0604020202020204" pitchFamily="34" charset="0"/>
              <a:cs typeface="Arial" panose="020B0604020202020204" pitchFamily="34" charset="0"/>
            </a:endParaRPr>
          </a:p>
          <a:p>
            <a:pPr algn="ctr"/>
            <a:r>
              <a:rPr lang="en-US" sz="700" dirty="0" err="1">
                <a:solidFill>
                  <a:srgbClr val="002060"/>
                </a:solidFill>
                <a:latin typeface="Arial" panose="020B0604020202020204" pitchFamily="34" charset="0"/>
                <a:cs typeface="Arial" panose="020B0604020202020204" pitchFamily="34" charset="0"/>
              </a:rPr>
              <a:t>Yélamos</a:t>
            </a:r>
            <a:r>
              <a:rPr lang="en-US" sz="700" dirty="0">
                <a:solidFill>
                  <a:srgbClr val="002060"/>
                </a:solidFill>
                <a:latin typeface="Arial" panose="020B0604020202020204" pitchFamily="34" charset="0"/>
                <a:cs typeface="Arial" panose="020B0604020202020204" pitchFamily="34" charset="0"/>
              </a:rPr>
              <a:t>, Oriol,  </a:t>
            </a:r>
            <a:r>
              <a:rPr lang="en-US" sz="700" dirty="0" err="1">
                <a:solidFill>
                  <a:srgbClr val="002060"/>
                </a:solidFill>
                <a:latin typeface="Arial" panose="020B0604020202020204" pitchFamily="34" charset="0"/>
                <a:cs typeface="Arial" panose="020B0604020202020204" pitchFamily="34" charset="0"/>
              </a:rPr>
              <a:t>Alejo</a:t>
            </a:r>
            <a:r>
              <a:rPr lang="en-US" sz="700" dirty="0">
                <a:solidFill>
                  <a:srgbClr val="002060"/>
                </a:solidFill>
                <a:latin typeface="Arial" panose="020B0604020202020204" pitchFamily="34" charset="0"/>
                <a:cs typeface="Arial" panose="020B0604020202020204" pitchFamily="34" charset="0"/>
              </a:rPr>
              <a:t>, B,  </a:t>
            </a:r>
            <a:r>
              <a:rPr lang="en-US" sz="700" dirty="0" err="1">
                <a:solidFill>
                  <a:srgbClr val="002060"/>
                </a:solidFill>
                <a:latin typeface="Arial" panose="020B0604020202020204" pitchFamily="34" charset="0"/>
                <a:cs typeface="Arial" panose="020B0604020202020204" pitchFamily="34" charset="0"/>
              </a:rPr>
              <a:t>Ertekin</a:t>
            </a:r>
            <a:r>
              <a:rPr lang="en-US" sz="700" dirty="0">
                <a:solidFill>
                  <a:srgbClr val="002060"/>
                </a:solidFill>
                <a:latin typeface="Arial" panose="020B0604020202020204" pitchFamily="34" charset="0"/>
                <a:cs typeface="Arial" panose="020B0604020202020204" pitchFamily="34" charset="0"/>
              </a:rPr>
              <a:t>, S. S,  et al  Journal of the European Academy of Dermatology and Venereology volume 35 issue 1 pages 143-149 January 2021</a:t>
            </a:r>
          </a:p>
        </p:txBody>
      </p:sp>
      <p:sp>
        <p:nvSpPr>
          <p:cNvPr id="9" name="Rectangle 8">
            <a:extLst>
              <a:ext uri="{FF2B5EF4-FFF2-40B4-BE49-F238E27FC236}">
                <a16:creationId xmlns:a16="http://schemas.microsoft.com/office/drawing/2014/main" id="{FDFF5BB0-4009-7F1A-E8F0-6766729C7ABD}"/>
              </a:ext>
            </a:extLst>
          </p:cNvPr>
          <p:cNvSpPr/>
          <p:nvPr/>
        </p:nvSpPr>
        <p:spPr>
          <a:xfrm>
            <a:off x="1099431" y="1567553"/>
            <a:ext cx="2601994" cy="523220"/>
          </a:xfrm>
          <a:prstGeom prst="rect">
            <a:avLst/>
          </a:prstGeom>
        </p:spPr>
        <p:txBody>
          <a:bodyPr wrap="none">
            <a:spAutoFit/>
          </a:bodyPr>
          <a:lstStyle/>
          <a:p>
            <a:r>
              <a:rPr lang="ca-ES" sz="2800" b="1" dirty="0">
                <a:solidFill>
                  <a:srgbClr val="002060"/>
                </a:solidFill>
                <a:latin typeface="Arial" panose="020B0604020202020204" pitchFamily="34" charset="0"/>
                <a:cs typeface="Arial" panose="020B0604020202020204" pitchFamily="34" charset="0"/>
              </a:rPr>
              <a:t>Inflamoscopia</a:t>
            </a:r>
            <a:endParaRPr lang="es-ES" sz="2800" dirty="0">
              <a:solidFill>
                <a:srgbClr val="002060"/>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24F58CE-26DB-36B6-8EAC-5085BDC45F33}"/>
              </a:ext>
            </a:extLst>
          </p:cNvPr>
          <p:cNvSpPr/>
          <p:nvPr/>
        </p:nvSpPr>
        <p:spPr>
          <a:xfrm>
            <a:off x="4740096" y="1508443"/>
            <a:ext cx="2202847" cy="523220"/>
          </a:xfrm>
          <a:prstGeom prst="rect">
            <a:avLst/>
          </a:prstGeom>
        </p:spPr>
        <p:txBody>
          <a:bodyPr wrap="none">
            <a:spAutoFit/>
          </a:bodyPr>
          <a:lstStyle/>
          <a:p>
            <a:r>
              <a:rPr lang="ca-ES" sz="2800" b="1" dirty="0">
                <a:solidFill>
                  <a:srgbClr val="002060"/>
                </a:solidFill>
                <a:latin typeface="Arial" panose="020B0604020202020204" pitchFamily="34" charset="0"/>
                <a:cs typeface="Arial" panose="020B0604020202020204" pitchFamily="34" charset="0"/>
              </a:rPr>
              <a:t>Tricoscopia</a:t>
            </a:r>
            <a:endParaRPr lang="es-ES" sz="2800" dirty="0">
              <a:solidFill>
                <a:srgbClr val="002060"/>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90EF7E30-AE9B-20F7-7AA6-E8CF67B3C680}"/>
              </a:ext>
            </a:extLst>
          </p:cNvPr>
          <p:cNvSpPr/>
          <p:nvPr/>
        </p:nvSpPr>
        <p:spPr>
          <a:xfrm>
            <a:off x="8113936" y="1466094"/>
            <a:ext cx="2661306" cy="523220"/>
          </a:xfrm>
          <a:prstGeom prst="rect">
            <a:avLst/>
          </a:prstGeom>
        </p:spPr>
        <p:txBody>
          <a:bodyPr wrap="none">
            <a:spAutoFit/>
          </a:bodyPr>
          <a:lstStyle/>
          <a:p>
            <a:r>
              <a:rPr lang="ca-ES" sz="2800" b="1" dirty="0">
                <a:solidFill>
                  <a:srgbClr val="002060"/>
                </a:solidFill>
                <a:latin typeface="Arial" panose="020B0604020202020204" pitchFamily="34" charset="0"/>
                <a:cs typeface="Arial" panose="020B0604020202020204" pitchFamily="34" charset="0"/>
              </a:rPr>
              <a:t>Entomoscopia</a:t>
            </a:r>
            <a:endParaRPr lang="es-ES" sz="2800" dirty="0">
              <a:solidFill>
                <a:srgbClr val="002060"/>
              </a:solidFill>
              <a:latin typeface="Arial" panose="020B0604020202020204" pitchFamily="34" charset="0"/>
              <a:cs typeface="Arial" panose="020B0604020202020204" pitchFamily="34" charset="0"/>
            </a:endParaRPr>
          </a:p>
        </p:txBody>
      </p:sp>
      <p:sp>
        <p:nvSpPr>
          <p:cNvPr id="4" name="Rectángulo 3">
            <a:extLst>
              <a:ext uri="{FF2B5EF4-FFF2-40B4-BE49-F238E27FC236}">
                <a16:creationId xmlns:a16="http://schemas.microsoft.com/office/drawing/2014/main" id="{B9DC965C-7BA5-4D37-7DA9-B1DEB6FDFC75}"/>
              </a:ext>
            </a:extLst>
          </p:cNvPr>
          <p:cNvSpPr/>
          <p:nvPr/>
        </p:nvSpPr>
        <p:spPr>
          <a:xfrm>
            <a:off x="370476" y="1546613"/>
            <a:ext cx="3520978" cy="3575993"/>
          </a:xfrm>
          <a:prstGeom prst="rect">
            <a:avLst/>
          </a:prstGeom>
          <a:noFill/>
          <a:ln w="34925">
            <a:solidFill>
              <a:srgbClr val="00EE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444328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a:extLst>
              <a:ext uri="{FF2B5EF4-FFF2-40B4-BE49-F238E27FC236}">
                <a16:creationId xmlns:a16="http://schemas.microsoft.com/office/drawing/2014/main" id="{9C2A9197-0A64-E951-7E85-CC64B4FF40B2}"/>
              </a:ext>
            </a:extLst>
          </p:cNvPr>
          <p:cNvPicPr>
            <a:picLocks noChangeAspect="1"/>
          </p:cNvPicPr>
          <p:nvPr/>
        </p:nvPicPr>
        <p:blipFill>
          <a:blip r:embed="rId2"/>
          <a:srcRect l="7394" r="7394"/>
          <a:stretch/>
        </p:blipFill>
        <p:spPr>
          <a:xfrm>
            <a:off x="1011000" y="1635294"/>
            <a:ext cx="4869186" cy="4702332"/>
          </a:xfrm>
          <a:prstGeom prst="ellipse">
            <a:avLst/>
          </a:prstGeom>
        </p:spPr>
      </p:pic>
      <p:sp>
        <p:nvSpPr>
          <p:cNvPr id="9" name="Rectángulo: esquinas redondeadas 20">
            <a:extLst>
              <a:ext uri="{FF2B5EF4-FFF2-40B4-BE49-F238E27FC236}">
                <a16:creationId xmlns:a16="http://schemas.microsoft.com/office/drawing/2014/main" id="{6F40B28A-9F9F-06CE-6E95-CB8136089E36}"/>
              </a:ext>
            </a:extLst>
          </p:cNvPr>
          <p:cNvSpPr/>
          <p:nvPr/>
        </p:nvSpPr>
        <p:spPr>
          <a:xfrm>
            <a:off x="6525175" y="2504665"/>
            <a:ext cx="4203785" cy="1848669"/>
          </a:xfrm>
          <a:prstGeom prst="roundRect">
            <a:avLst/>
          </a:prstGeom>
          <a:solidFill>
            <a:srgbClr val="6DFFE0">
              <a:alpha val="50000"/>
            </a:srgbClr>
          </a:solidFill>
          <a:ln>
            <a:noFill/>
          </a:ln>
        </p:spPr>
        <p:style>
          <a:lnRef idx="0">
            <a:scrgbClr r="0" g="0" b="0"/>
          </a:lnRef>
          <a:fillRef idx="0">
            <a:scrgbClr r="0" g="0" b="0"/>
          </a:fillRef>
          <a:effectRef idx="0">
            <a:scrgbClr r="0" g="0" b="0"/>
          </a:effectRef>
          <a:fontRef idx="minor">
            <a:schemeClr val="lt1"/>
          </a:fontRef>
        </p:style>
        <p:txBody>
          <a:bodyPr lIns="72000" tIns="72000" rIns="72000" bIns="72000" rtlCol="0" anchor="ctr"/>
          <a:lstStyle/>
          <a:p>
            <a:pPr marL="457200" indent="-457200" algn="just">
              <a:buFont typeface="Arial" panose="020B0604020202020204" pitchFamily="34" charset="0"/>
              <a:buChar char="•"/>
            </a:pPr>
            <a:r>
              <a:rPr lang="es-ES" sz="2800" dirty="0">
                <a:solidFill>
                  <a:srgbClr val="002855"/>
                </a:solidFill>
                <a:latin typeface="Arial" panose="020B0604020202020204" pitchFamily="34" charset="0"/>
                <a:cs typeface="Arial" panose="020B0604020202020204" pitchFamily="34" charset="0"/>
              </a:rPr>
              <a:t>Fondo eritematoso</a:t>
            </a:r>
          </a:p>
          <a:p>
            <a:pPr marL="457200" indent="-457200" algn="just">
              <a:buFont typeface="Arial" panose="020B0604020202020204" pitchFamily="34" charset="0"/>
              <a:buChar char="•"/>
            </a:pPr>
            <a:r>
              <a:rPr lang="es-ES" sz="2800" dirty="0">
                <a:solidFill>
                  <a:srgbClr val="002855"/>
                </a:solidFill>
                <a:latin typeface="Arial" panose="020B0604020202020204" pitchFamily="34" charset="0"/>
                <a:cs typeface="Arial" panose="020B0604020202020204" pitchFamily="34" charset="0"/>
              </a:rPr>
              <a:t>Vasos puntiformes</a:t>
            </a:r>
          </a:p>
          <a:p>
            <a:pPr marL="457200" indent="-457200" algn="just">
              <a:buFont typeface="Arial" panose="020B0604020202020204" pitchFamily="34" charset="0"/>
              <a:buChar char="•"/>
            </a:pPr>
            <a:r>
              <a:rPr lang="es-ES" sz="2800" dirty="0">
                <a:solidFill>
                  <a:srgbClr val="002855"/>
                </a:solidFill>
                <a:latin typeface="Arial" panose="020B0604020202020204" pitchFamily="34" charset="0"/>
                <a:cs typeface="Arial" panose="020B0604020202020204" pitchFamily="34" charset="0"/>
              </a:rPr>
              <a:t>Escamas blanquecinas</a:t>
            </a:r>
          </a:p>
        </p:txBody>
      </p:sp>
      <p:sp>
        <p:nvSpPr>
          <p:cNvPr id="2" name="Título 1">
            <a:extLst>
              <a:ext uri="{FF2B5EF4-FFF2-40B4-BE49-F238E27FC236}">
                <a16:creationId xmlns:a16="http://schemas.microsoft.com/office/drawing/2014/main" id="{D0F19591-56B5-FE67-8CB1-112BA9876310}"/>
              </a:ext>
            </a:extLst>
          </p:cNvPr>
          <p:cNvSpPr>
            <a:spLocks noGrp="1"/>
          </p:cNvSpPr>
          <p:nvPr>
            <p:ph type="title"/>
          </p:nvPr>
        </p:nvSpPr>
        <p:spPr>
          <a:xfrm>
            <a:off x="648000" y="413694"/>
            <a:ext cx="10896000" cy="900000"/>
          </a:xfrm>
        </p:spPr>
        <p:txBody>
          <a:bodyPr/>
          <a:lstStyle/>
          <a:p>
            <a:pPr algn="ctr"/>
            <a:r>
              <a:rPr lang="ca-ES" dirty="0" err="1">
                <a:solidFill>
                  <a:srgbClr val="002060"/>
                </a:solidFill>
                <a:latin typeface="Arial" panose="020B0604020202020204" pitchFamily="34" charset="0"/>
                <a:cs typeface="Arial" panose="020B0604020202020204" pitchFamily="34" charset="0"/>
              </a:rPr>
              <a:t>Características</a:t>
            </a:r>
            <a:r>
              <a:rPr lang="ca-ES" dirty="0">
                <a:solidFill>
                  <a:srgbClr val="002060"/>
                </a:solidFill>
                <a:latin typeface="Arial" panose="020B0604020202020204" pitchFamily="34" charset="0"/>
                <a:cs typeface="Arial" panose="020B0604020202020204" pitchFamily="34" charset="0"/>
              </a:rPr>
              <a:t> </a:t>
            </a:r>
            <a:r>
              <a:rPr lang="ca-ES" dirty="0" err="1">
                <a:solidFill>
                  <a:srgbClr val="002060"/>
                </a:solidFill>
                <a:latin typeface="Arial" panose="020B0604020202020204" pitchFamily="34" charset="0"/>
                <a:cs typeface="Arial" panose="020B0604020202020204" pitchFamily="34" charset="0"/>
              </a:rPr>
              <a:t>dermatoscópicas</a:t>
            </a:r>
            <a:endParaRPr lang="ca-ES"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4419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4ED0E0D-3212-E9AD-6046-EDD98DA1449C}"/>
              </a:ext>
            </a:extLst>
          </p:cNvPr>
          <p:cNvPicPr>
            <a:picLocks noChangeAspect="1"/>
          </p:cNvPicPr>
          <p:nvPr/>
        </p:nvPicPr>
        <p:blipFill>
          <a:blip r:embed="rId2"/>
          <a:stretch>
            <a:fillRect/>
          </a:stretch>
        </p:blipFill>
        <p:spPr>
          <a:xfrm>
            <a:off x="144171" y="252158"/>
            <a:ext cx="1518647" cy="1331567"/>
          </a:xfrm>
          <a:prstGeom prst="rect">
            <a:avLst/>
          </a:prstGeom>
        </p:spPr>
      </p:pic>
      <p:sp>
        <p:nvSpPr>
          <p:cNvPr id="13" name="4 Rectángulo">
            <a:extLst>
              <a:ext uri="{FF2B5EF4-FFF2-40B4-BE49-F238E27FC236}">
                <a16:creationId xmlns:a16="http://schemas.microsoft.com/office/drawing/2014/main" id="{8C8409EB-39BA-62D6-EDEA-E277A14AC52A}"/>
              </a:ext>
            </a:extLst>
          </p:cNvPr>
          <p:cNvSpPr/>
          <p:nvPr/>
        </p:nvSpPr>
        <p:spPr>
          <a:xfrm>
            <a:off x="1388287" y="1583725"/>
            <a:ext cx="8732908" cy="4751044"/>
          </a:xfrm>
          <a:prstGeom prst="rect">
            <a:avLst/>
          </a:prstGeom>
          <a:noFill/>
        </p:spPr>
        <p:txBody>
          <a:bodyPr wrap="square">
            <a:spAutoFit/>
          </a:bodyPr>
          <a:lstStyle/>
          <a:p>
            <a:pPr marL="457200" indent="-457200" algn="just">
              <a:lnSpc>
                <a:spcPct val="107000"/>
              </a:lnSpc>
              <a:spcAft>
                <a:spcPts val="800"/>
              </a:spcAft>
              <a:buAutoNum type="arabicPeriod"/>
            </a:pPr>
            <a:r>
              <a:rPr lang="es-ES" sz="2300" dirty="0">
                <a:solidFill>
                  <a:srgbClr val="002060"/>
                </a:solidFill>
                <a:effectLst/>
                <a:latin typeface="Arial" panose="020B0604020202020204" pitchFamily="34" charset="0"/>
                <a:ea typeface="Calibri" panose="020F0502020204030204" pitchFamily="34" charset="0"/>
                <a:cs typeface="Arial" panose="020B0604020202020204" pitchFamily="34" charset="0"/>
              </a:rPr>
              <a:t>Es precisa una analític</a:t>
            </a:r>
            <a:r>
              <a:rPr lang="es-ES" sz="2300" dirty="0">
                <a:solidFill>
                  <a:srgbClr val="002060"/>
                </a:solidFill>
                <a:latin typeface="Arial" panose="020B0604020202020204" pitchFamily="34" charset="0"/>
                <a:ea typeface="Calibri" panose="020F0502020204030204" pitchFamily="34" charset="0"/>
                <a:cs typeface="Arial" panose="020B0604020202020204" pitchFamily="34" charset="0"/>
              </a:rPr>
              <a:t>a sanguínea con marcadores específicos, por lo que tendremos que derivar a la paciente a Dermatología.</a:t>
            </a:r>
          </a:p>
          <a:p>
            <a:pPr algn="just">
              <a:lnSpc>
                <a:spcPct val="107000"/>
              </a:lnSpc>
              <a:spcAft>
                <a:spcPts val="800"/>
              </a:spcAft>
            </a:pPr>
            <a:endParaRPr lang="es-ES" sz="8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07000"/>
              </a:lnSpc>
              <a:spcAft>
                <a:spcPts val="800"/>
              </a:spcAft>
              <a:buAutoNum type="arabicPeriod" startAt="2"/>
            </a:pPr>
            <a:r>
              <a:rPr lang="es-ES" sz="2300" dirty="0">
                <a:solidFill>
                  <a:srgbClr val="002060"/>
                </a:solidFill>
                <a:effectLst/>
                <a:latin typeface="Arial" panose="020B0604020202020204" pitchFamily="34" charset="0"/>
                <a:ea typeface="Calibri" panose="020F0502020204030204" pitchFamily="34" charset="0"/>
                <a:cs typeface="Arial" panose="020B0604020202020204" pitchFamily="34" charset="0"/>
              </a:rPr>
              <a:t>Mediante biopsia cutánea.</a:t>
            </a:r>
          </a:p>
          <a:p>
            <a:pPr algn="just">
              <a:lnSpc>
                <a:spcPct val="107000"/>
              </a:lnSpc>
              <a:spcAft>
                <a:spcPts val="800"/>
              </a:spcAft>
            </a:pPr>
            <a:endParaRPr lang="es-ES" sz="23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es-ES" sz="2300" dirty="0">
                <a:solidFill>
                  <a:srgbClr val="002060"/>
                </a:solidFill>
                <a:latin typeface="Arial" panose="020B0604020202020204" pitchFamily="34" charset="0"/>
                <a:ea typeface="Calibri" panose="020F0502020204030204" pitchFamily="34" charset="0"/>
                <a:cs typeface="Arial" panose="020B0604020202020204" pitchFamily="34" charset="0"/>
              </a:rPr>
              <a:t>3. Hay índices que evalúan la extensión y calidad de vida del paciente como el BSA, PASI y DLQI.</a:t>
            </a:r>
          </a:p>
          <a:p>
            <a:pPr algn="just">
              <a:lnSpc>
                <a:spcPct val="107000"/>
              </a:lnSpc>
              <a:spcAft>
                <a:spcPts val="800"/>
              </a:spcAft>
            </a:pPr>
            <a:endParaRPr lang="es-ES" sz="23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es-ES" sz="2300" dirty="0">
                <a:solidFill>
                  <a:srgbClr val="002060"/>
                </a:solidFill>
                <a:latin typeface="Arial" panose="020B0604020202020204" pitchFamily="34" charset="0"/>
                <a:ea typeface="Calibri" panose="020F0502020204030204" pitchFamily="34" charset="0"/>
                <a:cs typeface="Arial" panose="020B0604020202020204" pitchFamily="34" charset="0"/>
              </a:rPr>
              <a:t>4. Iniciando el tratamiento y viendo evolución.</a:t>
            </a:r>
            <a:endParaRPr lang="es-ES" sz="23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07000"/>
              </a:lnSpc>
              <a:spcAft>
                <a:spcPts val="800"/>
              </a:spcAft>
              <a:buFont typeface="Arial" panose="020B0604020202020204" pitchFamily="34" charset="0"/>
              <a:buChar char="•"/>
            </a:pPr>
            <a:endParaRPr lang="es-ES" sz="23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8" name="Imagen 17">
            <a:extLst>
              <a:ext uri="{FF2B5EF4-FFF2-40B4-BE49-F238E27FC236}">
                <a16:creationId xmlns:a16="http://schemas.microsoft.com/office/drawing/2014/main" id="{B2FDE70B-7308-C605-F552-A2824BD63EE0}"/>
              </a:ext>
            </a:extLst>
          </p:cNvPr>
          <p:cNvPicPr>
            <a:picLocks noChangeAspect="1"/>
          </p:cNvPicPr>
          <p:nvPr/>
        </p:nvPicPr>
        <p:blipFill>
          <a:blip r:embed="rId3"/>
          <a:stretch>
            <a:fillRect/>
          </a:stretch>
        </p:blipFill>
        <p:spPr>
          <a:xfrm flipH="1">
            <a:off x="10397379" y="2061284"/>
            <a:ext cx="1555312" cy="2398450"/>
          </a:xfrm>
          <a:prstGeom prst="rect">
            <a:avLst/>
          </a:prstGeom>
        </p:spPr>
      </p:pic>
      <p:sp>
        <p:nvSpPr>
          <p:cNvPr id="7" name="Elipse 6">
            <a:extLst>
              <a:ext uri="{FF2B5EF4-FFF2-40B4-BE49-F238E27FC236}">
                <a16:creationId xmlns:a16="http://schemas.microsoft.com/office/drawing/2014/main" id="{C1195528-5F48-5818-2E24-37980A2CF11D}"/>
              </a:ext>
            </a:extLst>
          </p:cNvPr>
          <p:cNvSpPr/>
          <p:nvPr/>
        </p:nvSpPr>
        <p:spPr>
          <a:xfrm rot="277530">
            <a:off x="826571" y="1811885"/>
            <a:ext cx="362762" cy="34431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Elipse 8">
            <a:extLst>
              <a:ext uri="{FF2B5EF4-FFF2-40B4-BE49-F238E27FC236}">
                <a16:creationId xmlns:a16="http://schemas.microsoft.com/office/drawing/2014/main" id="{87582B15-E2F3-5918-FAFA-66878A6410BF}"/>
              </a:ext>
            </a:extLst>
          </p:cNvPr>
          <p:cNvSpPr/>
          <p:nvPr/>
        </p:nvSpPr>
        <p:spPr>
          <a:xfrm rot="277530">
            <a:off x="843923" y="3036886"/>
            <a:ext cx="362762" cy="344311"/>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Elipse 9">
            <a:extLst>
              <a:ext uri="{FF2B5EF4-FFF2-40B4-BE49-F238E27FC236}">
                <a16:creationId xmlns:a16="http://schemas.microsoft.com/office/drawing/2014/main" id="{9C83E28F-8E43-81DE-4B22-D6F6504A8F4F}"/>
              </a:ext>
            </a:extLst>
          </p:cNvPr>
          <p:cNvSpPr/>
          <p:nvPr/>
        </p:nvSpPr>
        <p:spPr>
          <a:xfrm rot="277530">
            <a:off x="826570" y="4012754"/>
            <a:ext cx="362762" cy="344311"/>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Elipse 10">
            <a:extLst>
              <a:ext uri="{FF2B5EF4-FFF2-40B4-BE49-F238E27FC236}">
                <a16:creationId xmlns:a16="http://schemas.microsoft.com/office/drawing/2014/main" id="{184A18A5-3007-E678-D018-FBFDE4AAE549}"/>
              </a:ext>
            </a:extLst>
          </p:cNvPr>
          <p:cNvSpPr/>
          <p:nvPr/>
        </p:nvSpPr>
        <p:spPr>
          <a:xfrm rot="277530">
            <a:off x="826570" y="5370064"/>
            <a:ext cx="362762" cy="344311"/>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F37312B4-A48B-42BA-BDF2-3919861439BC}"/>
              </a:ext>
            </a:extLst>
          </p:cNvPr>
          <p:cNvSpPr>
            <a:spLocks noGrp="1"/>
          </p:cNvSpPr>
          <p:nvPr>
            <p:ph type="title"/>
          </p:nvPr>
        </p:nvSpPr>
        <p:spPr>
          <a:xfrm>
            <a:off x="648000" y="413694"/>
            <a:ext cx="10896000" cy="900000"/>
          </a:xfrm>
        </p:spPr>
        <p:txBody>
          <a:bodyPr/>
          <a:lstStyle/>
          <a:p>
            <a:pPr algn="ctr"/>
            <a:r>
              <a:rPr lang="ca-ES" dirty="0">
                <a:solidFill>
                  <a:srgbClr val="002060"/>
                </a:solidFill>
                <a:latin typeface="Arial" panose="020B0604020202020204" pitchFamily="34" charset="0"/>
                <a:cs typeface="Arial" panose="020B0604020202020204" pitchFamily="34" charset="0"/>
              </a:rPr>
              <a:t>¿Cómo evaluamos la gravedad?</a:t>
            </a:r>
          </a:p>
        </p:txBody>
      </p:sp>
    </p:spTree>
    <p:extLst>
      <p:ext uri="{BB962C8B-B14F-4D97-AF65-F5344CB8AC3E}">
        <p14:creationId xmlns:p14="http://schemas.microsoft.com/office/powerpoint/2010/main" val="702282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7FC847-EBFE-1E15-86E0-72649E069C50}"/>
              </a:ext>
            </a:extLst>
          </p:cNvPr>
          <p:cNvSpPr>
            <a:spLocks noGrp="1"/>
          </p:cNvSpPr>
          <p:nvPr>
            <p:ph type="title"/>
          </p:nvPr>
        </p:nvSpPr>
        <p:spPr>
          <a:xfrm>
            <a:off x="648000" y="830880"/>
            <a:ext cx="10896000" cy="900000"/>
          </a:xfrm>
        </p:spPr>
        <p:txBody>
          <a:bodyPr/>
          <a:lstStyle/>
          <a:p>
            <a:pPr algn="ctr"/>
            <a:r>
              <a:rPr lang="en-US" sz="4800" dirty="0">
                <a:solidFill>
                  <a:srgbClr val="002855"/>
                </a:solidFill>
                <a:latin typeface="Arial" panose="020B0604020202020204" pitchFamily="34" charset="0"/>
                <a:cs typeface="Arial" panose="020B0604020202020204" pitchFamily="34" charset="0"/>
              </a:rPr>
              <a:t>¿</a:t>
            </a:r>
            <a:r>
              <a:rPr lang="en-US" sz="4800" dirty="0" err="1">
                <a:solidFill>
                  <a:srgbClr val="002855"/>
                </a:solidFill>
                <a:latin typeface="Arial" panose="020B0604020202020204" pitchFamily="34" charset="0"/>
                <a:cs typeface="Arial" panose="020B0604020202020204" pitchFamily="34" charset="0"/>
              </a:rPr>
              <a:t>Cómo</a:t>
            </a:r>
            <a:r>
              <a:rPr lang="en-US" sz="4800" dirty="0">
                <a:solidFill>
                  <a:srgbClr val="002855"/>
                </a:solidFill>
                <a:latin typeface="Arial" panose="020B0604020202020204" pitchFamily="34" charset="0"/>
                <a:cs typeface="Arial" panose="020B0604020202020204" pitchFamily="34" charset="0"/>
              </a:rPr>
              <a:t> </a:t>
            </a:r>
            <a:r>
              <a:rPr lang="en-US" sz="4800" dirty="0" err="1">
                <a:solidFill>
                  <a:srgbClr val="002855"/>
                </a:solidFill>
                <a:latin typeface="Arial" panose="020B0604020202020204" pitchFamily="34" charset="0"/>
                <a:cs typeface="Arial" panose="020B0604020202020204" pitchFamily="34" charset="0"/>
              </a:rPr>
              <a:t>evaluar</a:t>
            </a:r>
            <a:r>
              <a:rPr lang="en-US" sz="4800" dirty="0">
                <a:solidFill>
                  <a:srgbClr val="002855"/>
                </a:solidFill>
                <a:latin typeface="Arial" panose="020B0604020202020204" pitchFamily="34" charset="0"/>
                <a:cs typeface="Arial" panose="020B0604020202020204" pitchFamily="34" charset="0"/>
              </a:rPr>
              <a:t> la </a:t>
            </a:r>
            <a:r>
              <a:rPr lang="en-US" sz="4800" dirty="0" err="1">
                <a:solidFill>
                  <a:srgbClr val="002855"/>
                </a:solidFill>
                <a:latin typeface="Arial" panose="020B0604020202020204" pitchFamily="34" charset="0"/>
                <a:cs typeface="Arial" panose="020B0604020202020204" pitchFamily="34" charset="0"/>
              </a:rPr>
              <a:t>gravedad</a:t>
            </a:r>
            <a:r>
              <a:rPr lang="en-US" sz="4800" dirty="0">
                <a:solidFill>
                  <a:srgbClr val="002855"/>
                </a:solidFill>
                <a:latin typeface="Arial" panose="020B0604020202020204" pitchFamily="34" charset="0"/>
                <a:cs typeface="Arial" panose="020B0604020202020204" pitchFamily="34" charset="0"/>
              </a:rPr>
              <a:t>?</a:t>
            </a:r>
          </a:p>
        </p:txBody>
      </p:sp>
      <p:sp>
        <p:nvSpPr>
          <p:cNvPr id="8" name="Rectangle: Rounded Corners 7">
            <a:extLst>
              <a:ext uri="{FF2B5EF4-FFF2-40B4-BE49-F238E27FC236}">
                <a16:creationId xmlns:a16="http://schemas.microsoft.com/office/drawing/2014/main" id="{E05FC353-F939-B8E6-4C0F-3C09B5077EFB}"/>
              </a:ext>
            </a:extLst>
          </p:cNvPr>
          <p:cNvSpPr/>
          <p:nvPr/>
        </p:nvSpPr>
        <p:spPr>
          <a:xfrm>
            <a:off x="1440376" y="2450145"/>
            <a:ext cx="2582684" cy="1957709"/>
          </a:xfrm>
          <a:prstGeom prst="roundRect">
            <a:avLst/>
          </a:prstGeom>
          <a:gradFill>
            <a:gsLst>
              <a:gs pos="72000">
                <a:srgbClr val="00F0BE"/>
              </a:gs>
              <a:gs pos="32000">
                <a:srgbClr val="00F0BE"/>
              </a:gs>
              <a:gs pos="81656">
                <a:srgbClr val="00F0BE"/>
              </a:gs>
              <a:gs pos="50000">
                <a:srgbClr val="00F0BE"/>
              </a:gs>
              <a:gs pos="100000">
                <a:srgbClr val="00F0BE"/>
              </a:gs>
            </a:gsLst>
          </a:gradFill>
          <a:ln/>
        </p:spPr>
        <p:style>
          <a:lnRef idx="0">
            <a:schemeClr val="accent3"/>
          </a:lnRef>
          <a:fillRef idx="3">
            <a:schemeClr val="accent3"/>
          </a:fillRef>
          <a:effectRef idx="3">
            <a:schemeClr val="accent3"/>
          </a:effectRef>
          <a:fontRef idx="minor">
            <a:schemeClr val="lt1"/>
          </a:fontRef>
        </p:style>
        <p:txBody>
          <a:bodyPr lIns="72000" tIns="72000" rIns="72000" bIns="72000" rtlCol="0" anchor="ctr"/>
          <a:lstStyle/>
          <a:p>
            <a:pPr algn="ctr"/>
            <a:r>
              <a:rPr lang="en-US" sz="2400" b="1" dirty="0">
                <a:solidFill>
                  <a:srgbClr val="002855"/>
                </a:solidFill>
              </a:rPr>
              <a:t>BSA</a:t>
            </a:r>
          </a:p>
          <a:p>
            <a:pPr algn="ctr"/>
            <a:r>
              <a:rPr lang="en-US" b="1" i="1" noProof="0" dirty="0">
                <a:solidFill>
                  <a:srgbClr val="002855"/>
                </a:solidFill>
              </a:rPr>
              <a:t>(Body Surface Area)</a:t>
            </a:r>
          </a:p>
        </p:txBody>
      </p:sp>
      <p:sp>
        <p:nvSpPr>
          <p:cNvPr id="9" name="Rectangle: Rounded Corners 8">
            <a:extLst>
              <a:ext uri="{FF2B5EF4-FFF2-40B4-BE49-F238E27FC236}">
                <a16:creationId xmlns:a16="http://schemas.microsoft.com/office/drawing/2014/main" id="{048F820C-EF5E-E86A-DC73-EC33187D6022}"/>
              </a:ext>
            </a:extLst>
          </p:cNvPr>
          <p:cNvSpPr/>
          <p:nvPr/>
        </p:nvSpPr>
        <p:spPr>
          <a:xfrm>
            <a:off x="4902017" y="2450144"/>
            <a:ext cx="2582684" cy="1957709"/>
          </a:xfrm>
          <a:prstGeom prst="roundRect">
            <a:avLst/>
          </a:prstGeom>
          <a:gradFill>
            <a:gsLst>
              <a:gs pos="80750">
                <a:srgbClr val="00F0BE"/>
              </a:gs>
              <a:gs pos="0">
                <a:srgbClr val="00F0BE"/>
              </a:gs>
              <a:gs pos="50000">
                <a:srgbClr val="00F0BE"/>
              </a:gs>
              <a:gs pos="100000">
                <a:srgbClr val="00F0BE"/>
              </a:gs>
            </a:gsLst>
          </a:gradFill>
          <a:ln/>
        </p:spPr>
        <p:style>
          <a:lnRef idx="0">
            <a:schemeClr val="accent3"/>
          </a:lnRef>
          <a:fillRef idx="3">
            <a:schemeClr val="accent3"/>
          </a:fillRef>
          <a:effectRef idx="3">
            <a:schemeClr val="accent3"/>
          </a:effectRef>
          <a:fontRef idx="minor">
            <a:schemeClr val="lt1"/>
          </a:fontRef>
        </p:style>
        <p:txBody>
          <a:bodyPr lIns="72000" tIns="72000" rIns="72000" bIns="72000" rtlCol="0" anchor="ctr"/>
          <a:lstStyle/>
          <a:p>
            <a:pPr algn="ctr"/>
            <a:r>
              <a:rPr lang="en-US" sz="2400" b="1" dirty="0">
                <a:solidFill>
                  <a:srgbClr val="002855"/>
                </a:solidFill>
              </a:rPr>
              <a:t>PASI</a:t>
            </a:r>
          </a:p>
          <a:p>
            <a:pPr algn="ctr"/>
            <a:r>
              <a:rPr lang="en-US" b="1" i="1" dirty="0">
                <a:solidFill>
                  <a:srgbClr val="002855"/>
                </a:solidFill>
              </a:rPr>
              <a:t>(Psoriasis Area and Severity Index)</a:t>
            </a:r>
            <a:endParaRPr lang="en-US" b="1" i="1" noProof="0" dirty="0">
              <a:solidFill>
                <a:srgbClr val="002855"/>
              </a:solidFill>
            </a:endParaRPr>
          </a:p>
        </p:txBody>
      </p:sp>
      <p:sp>
        <p:nvSpPr>
          <p:cNvPr id="10" name="Rectangle: Rounded Corners 9">
            <a:extLst>
              <a:ext uri="{FF2B5EF4-FFF2-40B4-BE49-F238E27FC236}">
                <a16:creationId xmlns:a16="http://schemas.microsoft.com/office/drawing/2014/main" id="{BD6EF0C2-690F-8804-E6B6-7AB8A14175B9}"/>
              </a:ext>
            </a:extLst>
          </p:cNvPr>
          <p:cNvSpPr/>
          <p:nvPr/>
        </p:nvSpPr>
        <p:spPr>
          <a:xfrm>
            <a:off x="8363658" y="2450143"/>
            <a:ext cx="2582684" cy="1957709"/>
          </a:xfrm>
          <a:prstGeom prst="roundRect">
            <a:avLst/>
          </a:prstGeom>
          <a:gradFill>
            <a:gsLst>
              <a:gs pos="0">
                <a:srgbClr val="00F0BE"/>
              </a:gs>
              <a:gs pos="50000">
                <a:srgbClr val="00F0BE"/>
              </a:gs>
              <a:gs pos="100000">
                <a:srgbClr val="00F0BE"/>
              </a:gs>
            </a:gsLst>
          </a:gradFill>
          <a:ln/>
        </p:spPr>
        <p:style>
          <a:lnRef idx="0">
            <a:schemeClr val="accent3"/>
          </a:lnRef>
          <a:fillRef idx="3">
            <a:schemeClr val="accent3"/>
          </a:fillRef>
          <a:effectRef idx="3">
            <a:schemeClr val="accent3"/>
          </a:effectRef>
          <a:fontRef idx="minor">
            <a:schemeClr val="lt1"/>
          </a:fontRef>
        </p:style>
        <p:txBody>
          <a:bodyPr lIns="72000" tIns="72000" rIns="72000" bIns="72000" rtlCol="0" anchor="ctr"/>
          <a:lstStyle/>
          <a:p>
            <a:pPr algn="ctr"/>
            <a:r>
              <a:rPr lang="en-US" sz="2400" b="1" dirty="0">
                <a:solidFill>
                  <a:srgbClr val="002855"/>
                </a:solidFill>
              </a:rPr>
              <a:t>DLQI</a:t>
            </a:r>
          </a:p>
          <a:p>
            <a:pPr algn="ctr"/>
            <a:r>
              <a:rPr lang="en-US" b="1" i="1" noProof="0" dirty="0">
                <a:solidFill>
                  <a:srgbClr val="002855"/>
                </a:solidFill>
              </a:rPr>
              <a:t>(Dermatology Life Quality Index)</a:t>
            </a:r>
          </a:p>
        </p:txBody>
      </p:sp>
    </p:spTree>
    <p:extLst>
      <p:ext uri="{BB962C8B-B14F-4D97-AF65-F5344CB8AC3E}">
        <p14:creationId xmlns:p14="http://schemas.microsoft.com/office/powerpoint/2010/main" val="157275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
            <a:extLst>
              <a:ext uri="{FF2B5EF4-FFF2-40B4-BE49-F238E27FC236}">
                <a16:creationId xmlns:a16="http://schemas.microsoft.com/office/drawing/2014/main" id="{FA6932B2-9A4F-4D32-B76D-3E519255EBB1}"/>
              </a:ext>
            </a:extLst>
          </p:cNvPr>
          <p:cNvSpPr txBox="1">
            <a:spLocks/>
          </p:cNvSpPr>
          <p:nvPr/>
        </p:nvSpPr>
        <p:spPr>
          <a:xfrm>
            <a:off x="946299" y="1294973"/>
            <a:ext cx="5483075" cy="266832"/>
          </a:xfrm>
          <a:prstGeom prst="rect">
            <a:avLst/>
          </a:prstGeom>
          <a:ln w="3175">
            <a:noFill/>
          </a:ln>
        </p:spPr>
        <p:txBody>
          <a:bodyPr vert="horz" lIns="0" tIns="0" rIns="0" bIns="0" rtlCol="0" anchor="t" anchorCtr="0">
            <a:noAutofit/>
          </a:bodyPr>
          <a:lstStyle>
            <a:lvl1pPr algn="l" defTabSz="914400" rtl="0" eaLnBrk="1" latinLnBrk="0" hangingPunct="1">
              <a:lnSpc>
                <a:spcPct val="89000"/>
              </a:lnSpc>
              <a:spcBef>
                <a:spcPct val="0"/>
              </a:spcBef>
              <a:buNone/>
              <a:defRPr sz="4200" b="1" kern="1200">
                <a:solidFill>
                  <a:schemeClr val="tx2"/>
                </a:solidFill>
                <a:latin typeface="+mj-lt"/>
                <a:ea typeface="+mj-ea"/>
                <a:cs typeface="+mj-cs"/>
              </a:defRPr>
            </a:lvl1pPr>
          </a:lstStyle>
          <a:p>
            <a:r>
              <a:rPr lang="es-ES" altLang="es-ES" sz="2400" dirty="0">
                <a:solidFill>
                  <a:srgbClr val="002060"/>
                </a:solidFill>
                <a:latin typeface="Arial" panose="020B0604020202020204" pitchFamily="34" charset="0"/>
                <a:cs typeface="Arial" panose="020B0604020202020204" pitchFamily="34" charset="0"/>
              </a:rPr>
              <a:t>Escalas de diagnóstico en AP</a:t>
            </a:r>
          </a:p>
        </p:txBody>
      </p:sp>
      <p:sp>
        <p:nvSpPr>
          <p:cNvPr id="3" name="CuadroTexto 2">
            <a:extLst>
              <a:ext uri="{FF2B5EF4-FFF2-40B4-BE49-F238E27FC236}">
                <a16:creationId xmlns:a16="http://schemas.microsoft.com/office/drawing/2014/main" id="{4A693FC5-93C0-4C88-B5F6-1F91ED7D372B}"/>
              </a:ext>
            </a:extLst>
          </p:cNvPr>
          <p:cNvSpPr txBox="1"/>
          <p:nvPr/>
        </p:nvSpPr>
        <p:spPr>
          <a:xfrm>
            <a:off x="1100507" y="2779585"/>
            <a:ext cx="6377796" cy="830997"/>
          </a:xfrm>
          <a:prstGeom prst="rect">
            <a:avLst/>
          </a:prstGeom>
          <a:noFill/>
        </p:spPr>
        <p:txBody>
          <a:bodyPr wrap="square" lIns="0" tIns="0" rIns="0" bIns="0" rtlCol="0">
            <a:spAutoFit/>
          </a:bodyPr>
          <a:lstStyle/>
          <a:p>
            <a:pPr marL="342900" indent="-342900" algn="l">
              <a:buClr>
                <a:schemeClr val="tx2"/>
              </a:buClr>
              <a:buFont typeface="Wingdings" panose="05000000000000000000" pitchFamily="2" charset="2"/>
              <a:buChar char="§"/>
            </a:pPr>
            <a:r>
              <a:rPr lang="es-ES" dirty="0">
                <a:solidFill>
                  <a:srgbClr val="002060"/>
                </a:solidFill>
                <a:latin typeface="Arial" panose="020B0604020202020204" pitchFamily="34" charset="0"/>
                <a:cs typeface="Arial" panose="020B0604020202020204" pitchFamily="34" charset="0"/>
              </a:rPr>
              <a:t>Para ver extensión</a:t>
            </a:r>
          </a:p>
          <a:p>
            <a:pPr marL="342900" indent="-342900" algn="l">
              <a:buClr>
                <a:schemeClr val="tx2"/>
              </a:buClr>
              <a:buFont typeface="Wingdings" panose="05000000000000000000" pitchFamily="2" charset="2"/>
              <a:buChar char="§"/>
            </a:pPr>
            <a:r>
              <a:rPr lang="es-ES" dirty="0">
                <a:solidFill>
                  <a:srgbClr val="002060"/>
                </a:solidFill>
                <a:latin typeface="Arial" panose="020B0604020202020204" pitchFamily="34" charset="0"/>
                <a:cs typeface="Arial" panose="020B0604020202020204" pitchFamily="34" charset="0"/>
              </a:rPr>
              <a:t>Emplea mano del paciente</a:t>
            </a:r>
          </a:p>
          <a:p>
            <a:pPr marL="342900" indent="-342900" algn="l">
              <a:buClr>
                <a:schemeClr val="tx2"/>
              </a:buClr>
              <a:buFont typeface="Wingdings" panose="05000000000000000000" pitchFamily="2" charset="2"/>
              <a:buChar char="§"/>
            </a:pPr>
            <a:r>
              <a:rPr lang="es-ES" dirty="0">
                <a:solidFill>
                  <a:srgbClr val="002060"/>
                </a:solidFill>
                <a:latin typeface="Arial" panose="020B0604020202020204" pitchFamily="34" charset="0"/>
                <a:cs typeface="Arial" panose="020B0604020202020204" pitchFamily="34" charset="0"/>
              </a:rPr>
              <a:t>La gravedad depende de la extensión de la afectación</a:t>
            </a:r>
          </a:p>
        </p:txBody>
      </p:sp>
      <p:graphicFrame>
        <p:nvGraphicFramePr>
          <p:cNvPr id="13" name="Tabla 7">
            <a:extLst>
              <a:ext uri="{FF2B5EF4-FFF2-40B4-BE49-F238E27FC236}">
                <a16:creationId xmlns:a16="http://schemas.microsoft.com/office/drawing/2014/main" id="{BE2D0041-A8AC-437B-902F-07F4A675A23A}"/>
              </a:ext>
            </a:extLst>
          </p:cNvPr>
          <p:cNvGraphicFramePr>
            <a:graphicFrameLocks noGrp="1"/>
          </p:cNvGraphicFramePr>
          <p:nvPr>
            <p:extLst>
              <p:ext uri="{D42A27DB-BD31-4B8C-83A1-F6EECF244321}">
                <p14:modId xmlns:p14="http://schemas.microsoft.com/office/powerpoint/2010/main" val="3257589209"/>
              </p:ext>
            </p:extLst>
          </p:nvPr>
        </p:nvGraphicFramePr>
        <p:xfrm>
          <a:off x="5831944" y="4251715"/>
          <a:ext cx="5670446" cy="1589309"/>
        </p:xfrm>
        <a:graphic>
          <a:graphicData uri="http://schemas.openxmlformats.org/drawingml/2006/table">
            <a:tbl>
              <a:tblPr firstRow="1" bandRow="1">
                <a:tableStyleId>{5C22544A-7EE6-4342-B048-85BDC9FD1C3A}</a:tableStyleId>
              </a:tblPr>
              <a:tblGrid>
                <a:gridCol w="2478624">
                  <a:extLst>
                    <a:ext uri="{9D8B030D-6E8A-4147-A177-3AD203B41FA5}">
                      <a16:colId xmlns:a16="http://schemas.microsoft.com/office/drawing/2014/main" val="20000"/>
                    </a:ext>
                  </a:extLst>
                </a:gridCol>
                <a:gridCol w="3191822">
                  <a:extLst>
                    <a:ext uri="{9D8B030D-6E8A-4147-A177-3AD203B41FA5}">
                      <a16:colId xmlns:a16="http://schemas.microsoft.com/office/drawing/2014/main" val="20001"/>
                    </a:ext>
                  </a:extLst>
                </a:gridCol>
              </a:tblGrid>
              <a:tr h="492431">
                <a:tc>
                  <a:txBody>
                    <a:bodyPr/>
                    <a:lstStyle/>
                    <a:p>
                      <a:pPr algn="ctr"/>
                      <a:r>
                        <a:rPr lang="es-ES" sz="1800" dirty="0"/>
                        <a:t>Grado de afectación</a:t>
                      </a:r>
                    </a:p>
                  </a:txBody>
                  <a:tcPr marL="91437" marR="91437" marT="45653" marB="45653">
                    <a:solidFill>
                      <a:schemeClr val="accent2">
                        <a:lumMod val="50000"/>
                      </a:schemeClr>
                    </a:solidFill>
                  </a:tcPr>
                </a:tc>
                <a:tc>
                  <a:txBody>
                    <a:bodyPr/>
                    <a:lstStyle/>
                    <a:p>
                      <a:pPr algn="ctr"/>
                      <a:r>
                        <a:rPr lang="es-ES" sz="1800" dirty="0"/>
                        <a:t>Superficie corporal afecta (BSA)</a:t>
                      </a:r>
                    </a:p>
                  </a:txBody>
                  <a:tcPr marL="91437" marR="91437" marT="45653" marB="45653">
                    <a:solidFill>
                      <a:schemeClr val="accent2">
                        <a:lumMod val="50000"/>
                      </a:schemeClr>
                    </a:solidFill>
                  </a:tcPr>
                </a:tc>
                <a:extLst>
                  <a:ext uri="{0D108BD9-81ED-4DB2-BD59-A6C34878D82A}">
                    <a16:rowId xmlns:a16="http://schemas.microsoft.com/office/drawing/2014/main" val="10000"/>
                  </a:ext>
                </a:extLst>
              </a:tr>
              <a:tr h="314741">
                <a:tc>
                  <a:txBody>
                    <a:bodyPr/>
                    <a:lstStyle/>
                    <a:p>
                      <a:pPr algn="ctr"/>
                      <a:r>
                        <a:rPr lang="es-ES" sz="1800" dirty="0">
                          <a:solidFill>
                            <a:srgbClr val="002060"/>
                          </a:solidFill>
                        </a:rPr>
                        <a:t>Leve</a:t>
                      </a:r>
                    </a:p>
                  </a:txBody>
                  <a:tcPr marL="91437" marR="91437" marT="45653" marB="45653">
                    <a:solidFill>
                      <a:schemeClr val="accent2">
                        <a:lumMod val="40000"/>
                        <a:lumOff val="60000"/>
                      </a:schemeClr>
                    </a:solidFill>
                  </a:tcPr>
                </a:tc>
                <a:tc>
                  <a:txBody>
                    <a:bodyPr/>
                    <a:lstStyle/>
                    <a:p>
                      <a:pPr algn="ctr"/>
                      <a:r>
                        <a:rPr lang="es-ES" sz="1800" dirty="0">
                          <a:solidFill>
                            <a:srgbClr val="002060"/>
                          </a:solidFill>
                        </a:rPr>
                        <a:t>&lt;3%</a:t>
                      </a:r>
                    </a:p>
                  </a:txBody>
                  <a:tcPr marL="91437" marR="91437" marT="45653" marB="45653">
                    <a:solidFill>
                      <a:schemeClr val="accent2">
                        <a:lumMod val="40000"/>
                        <a:lumOff val="60000"/>
                      </a:schemeClr>
                    </a:solidFill>
                  </a:tcPr>
                </a:tc>
                <a:extLst>
                  <a:ext uri="{0D108BD9-81ED-4DB2-BD59-A6C34878D82A}">
                    <a16:rowId xmlns:a16="http://schemas.microsoft.com/office/drawing/2014/main" val="10001"/>
                  </a:ext>
                </a:extLst>
              </a:tr>
              <a:tr h="314741">
                <a:tc>
                  <a:txBody>
                    <a:bodyPr/>
                    <a:lstStyle/>
                    <a:p>
                      <a:pPr algn="ctr"/>
                      <a:r>
                        <a:rPr lang="es-ES" sz="1800" dirty="0">
                          <a:solidFill>
                            <a:srgbClr val="002060"/>
                          </a:solidFill>
                        </a:rPr>
                        <a:t>Moderada</a:t>
                      </a:r>
                    </a:p>
                  </a:txBody>
                  <a:tcPr marL="91437" marR="91437" marT="45653" marB="45653">
                    <a:solidFill>
                      <a:schemeClr val="accent2">
                        <a:lumMod val="20000"/>
                        <a:lumOff val="80000"/>
                      </a:schemeClr>
                    </a:solidFill>
                  </a:tcPr>
                </a:tc>
                <a:tc>
                  <a:txBody>
                    <a:bodyPr/>
                    <a:lstStyle/>
                    <a:p>
                      <a:pPr algn="ctr"/>
                      <a:r>
                        <a:rPr lang="es-ES" sz="1800" dirty="0">
                          <a:solidFill>
                            <a:srgbClr val="002060"/>
                          </a:solidFill>
                        </a:rPr>
                        <a:t>3-10%</a:t>
                      </a:r>
                    </a:p>
                  </a:txBody>
                  <a:tcPr marL="91437" marR="91437" marT="45653" marB="45653">
                    <a:solidFill>
                      <a:schemeClr val="accent2">
                        <a:lumMod val="20000"/>
                        <a:lumOff val="80000"/>
                      </a:schemeClr>
                    </a:solidFill>
                  </a:tcPr>
                </a:tc>
                <a:extLst>
                  <a:ext uri="{0D108BD9-81ED-4DB2-BD59-A6C34878D82A}">
                    <a16:rowId xmlns:a16="http://schemas.microsoft.com/office/drawing/2014/main" val="10002"/>
                  </a:ext>
                </a:extLst>
              </a:tr>
              <a:tr h="314741">
                <a:tc>
                  <a:txBody>
                    <a:bodyPr/>
                    <a:lstStyle/>
                    <a:p>
                      <a:pPr algn="ctr"/>
                      <a:r>
                        <a:rPr lang="es-ES" sz="1800" dirty="0">
                          <a:solidFill>
                            <a:srgbClr val="002060"/>
                          </a:solidFill>
                        </a:rPr>
                        <a:t>Grave</a:t>
                      </a:r>
                    </a:p>
                  </a:txBody>
                  <a:tcPr marL="91437" marR="91437" marT="45653" marB="45653">
                    <a:solidFill>
                      <a:schemeClr val="accent2">
                        <a:lumMod val="40000"/>
                        <a:lumOff val="60000"/>
                      </a:schemeClr>
                    </a:solidFill>
                  </a:tcPr>
                </a:tc>
                <a:tc>
                  <a:txBody>
                    <a:bodyPr/>
                    <a:lstStyle/>
                    <a:p>
                      <a:pPr algn="ctr"/>
                      <a:r>
                        <a:rPr lang="es-ES" sz="1800" dirty="0">
                          <a:solidFill>
                            <a:srgbClr val="002060"/>
                          </a:solidFill>
                        </a:rPr>
                        <a:t>&gt;10%</a:t>
                      </a:r>
                    </a:p>
                  </a:txBody>
                  <a:tcPr marL="91437" marR="91437" marT="45653" marB="45653">
                    <a:solidFill>
                      <a:schemeClr val="accent2">
                        <a:lumMod val="40000"/>
                        <a:lumOff val="60000"/>
                      </a:schemeClr>
                    </a:solidFill>
                  </a:tcPr>
                </a:tc>
                <a:extLst>
                  <a:ext uri="{0D108BD9-81ED-4DB2-BD59-A6C34878D82A}">
                    <a16:rowId xmlns:a16="http://schemas.microsoft.com/office/drawing/2014/main" val="10003"/>
                  </a:ext>
                </a:extLst>
              </a:tr>
            </a:tbl>
          </a:graphicData>
        </a:graphic>
      </p:graphicFrame>
      <p:sp>
        <p:nvSpPr>
          <p:cNvPr id="14" name="Título 3">
            <a:extLst>
              <a:ext uri="{FF2B5EF4-FFF2-40B4-BE49-F238E27FC236}">
                <a16:creationId xmlns:a16="http://schemas.microsoft.com/office/drawing/2014/main" id="{F136F913-A863-4E66-8A70-BEA75BEBBC41}"/>
              </a:ext>
            </a:extLst>
          </p:cNvPr>
          <p:cNvSpPr>
            <a:spLocks noGrp="1"/>
          </p:cNvSpPr>
          <p:nvPr>
            <p:ph type="title"/>
          </p:nvPr>
        </p:nvSpPr>
        <p:spPr>
          <a:xfrm>
            <a:off x="257277" y="229249"/>
            <a:ext cx="10896000" cy="900000"/>
          </a:xfrm>
        </p:spPr>
        <p:txBody>
          <a:bodyPr/>
          <a:lstStyle/>
          <a:p>
            <a:pPr algn="ctr"/>
            <a:r>
              <a:rPr lang="en-US" dirty="0">
                <a:solidFill>
                  <a:srgbClr val="002060"/>
                </a:solidFill>
                <a:latin typeface="Arial" panose="020B0604020202020204" pitchFamily="34" charset="0"/>
                <a:cs typeface="Arial" panose="020B0604020202020204" pitchFamily="34" charset="0"/>
              </a:rPr>
              <a:t>¿</a:t>
            </a:r>
            <a:r>
              <a:rPr lang="en-US" dirty="0" err="1">
                <a:solidFill>
                  <a:srgbClr val="002060"/>
                </a:solidFill>
                <a:latin typeface="Arial" panose="020B0604020202020204" pitchFamily="34" charset="0"/>
                <a:cs typeface="Arial" panose="020B0604020202020204" pitchFamily="34" charset="0"/>
              </a:rPr>
              <a:t>Cómo</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evaluar</a:t>
            </a:r>
            <a:r>
              <a:rPr lang="en-US" dirty="0">
                <a:solidFill>
                  <a:srgbClr val="002060"/>
                </a:solidFill>
                <a:latin typeface="Arial" panose="020B0604020202020204" pitchFamily="34" charset="0"/>
                <a:cs typeface="Arial" panose="020B0604020202020204" pitchFamily="34" charset="0"/>
              </a:rPr>
              <a:t> la </a:t>
            </a:r>
            <a:r>
              <a:rPr lang="en-US" dirty="0" err="1">
                <a:solidFill>
                  <a:srgbClr val="002060"/>
                </a:solidFill>
                <a:latin typeface="Arial" panose="020B0604020202020204" pitchFamily="34" charset="0"/>
                <a:cs typeface="Arial" panose="020B0604020202020204" pitchFamily="34" charset="0"/>
              </a:rPr>
              <a:t>gravedad</a:t>
            </a:r>
            <a:r>
              <a:rPr lang="en-US" dirty="0">
                <a:solidFill>
                  <a:srgbClr val="002060"/>
                </a:solidFill>
                <a:latin typeface="Arial" panose="020B0604020202020204" pitchFamily="34" charset="0"/>
                <a:cs typeface="Arial" panose="020B0604020202020204" pitchFamily="34" charset="0"/>
              </a:rPr>
              <a:t>?</a:t>
            </a:r>
            <a:endParaRPr lang="es-ES" dirty="0">
              <a:solidFill>
                <a:srgbClr val="002060"/>
              </a:solidFill>
              <a:latin typeface="Arial" panose="020B0604020202020204" pitchFamily="34" charset="0"/>
              <a:cs typeface="Arial" panose="020B0604020202020204" pitchFamily="34" charset="0"/>
            </a:endParaRPr>
          </a:p>
        </p:txBody>
      </p:sp>
      <p:sp>
        <p:nvSpPr>
          <p:cNvPr id="15" name="Footer Placeholder 6">
            <a:extLst>
              <a:ext uri="{FF2B5EF4-FFF2-40B4-BE49-F238E27FC236}">
                <a16:creationId xmlns:a16="http://schemas.microsoft.com/office/drawing/2014/main" id="{9C1C9504-66AA-47D5-A605-C6FF70783748}"/>
              </a:ext>
            </a:extLst>
          </p:cNvPr>
          <p:cNvSpPr txBox="1">
            <a:spLocks/>
          </p:cNvSpPr>
          <p:nvPr/>
        </p:nvSpPr>
        <p:spPr>
          <a:xfrm>
            <a:off x="968995" y="6206690"/>
            <a:ext cx="10184282" cy="510981"/>
          </a:xfrm>
          <a:prstGeom prst="rect">
            <a:avLst/>
          </a:prstGeom>
        </p:spPr>
        <p:txBody>
          <a:bodyPr vert="horz" lIns="0" tIns="0" rIns="0" bIns="0" rtlCol="0" anchor="ctr" anchorCtr="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altLang="es-ES" sz="700" dirty="0" err="1">
                <a:solidFill>
                  <a:srgbClr val="002060"/>
                </a:solidFill>
                <a:latin typeface="Arial" panose="020B0604020202020204" pitchFamily="34" charset="0"/>
                <a:cs typeface="Arial" panose="020B0604020202020204" pitchFamily="34" charset="0"/>
              </a:rPr>
              <a:t>Bolognia</a:t>
            </a:r>
            <a:r>
              <a:rPr lang="es-ES" altLang="es-ES" sz="700" dirty="0">
                <a:solidFill>
                  <a:srgbClr val="002060"/>
                </a:solidFill>
                <a:latin typeface="Arial" panose="020B0604020202020204" pitchFamily="34" charset="0"/>
                <a:cs typeface="Arial" panose="020B0604020202020204" pitchFamily="34" charset="0"/>
              </a:rPr>
              <a:t>  J,  Schaffer  J,  </a:t>
            </a:r>
            <a:r>
              <a:rPr lang="es-ES" altLang="es-ES" sz="700" dirty="0" err="1">
                <a:solidFill>
                  <a:srgbClr val="002060"/>
                </a:solidFill>
                <a:latin typeface="Arial" panose="020B0604020202020204" pitchFamily="34" charset="0"/>
                <a:cs typeface="Arial" panose="020B0604020202020204" pitchFamily="34" charset="0"/>
              </a:rPr>
              <a:t>Cerroni</a:t>
            </a:r>
            <a:r>
              <a:rPr lang="es-ES" altLang="es-ES" sz="700" dirty="0">
                <a:solidFill>
                  <a:srgbClr val="002060"/>
                </a:solidFill>
                <a:latin typeface="Arial" panose="020B0604020202020204" pitchFamily="34" charset="0"/>
                <a:cs typeface="Arial" panose="020B0604020202020204" pitchFamily="34" charset="0"/>
              </a:rPr>
              <a:t>  L.  Dermatología   4.ª Ed. Madrid: Elsevier España; 2018. Bielsa  I,  </a:t>
            </a:r>
            <a:r>
              <a:rPr lang="es-ES" altLang="es-ES" sz="700" dirty="0" err="1">
                <a:solidFill>
                  <a:srgbClr val="002060"/>
                </a:solidFill>
                <a:latin typeface="Arial" panose="020B0604020202020204" pitchFamily="34" charset="0"/>
                <a:cs typeface="Arial" panose="020B0604020202020204" pitchFamily="34" charset="0"/>
              </a:rPr>
              <a:t>Ferrrándiz</a:t>
            </a:r>
            <a:r>
              <a:rPr lang="es-ES" altLang="es-ES" sz="700" dirty="0">
                <a:solidFill>
                  <a:srgbClr val="002060"/>
                </a:solidFill>
                <a:latin typeface="Arial" panose="020B0604020202020204" pitchFamily="34" charset="0"/>
                <a:cs typeface="Arial" panose="020B0604020202020204" pitchFamily="34" charset="0"/>
              </a:rPr>
              <a:t>.  Dermatología  clínica.  Madrid: Elsevier; 2019.</a:t>
            </a:r>
          </a:p>
          <a:p>
            <a:pPr algn="ctr"/>
            <a:r>
              <a:rPr lang="es-ES" sz="700" dirty="0">
                <a:solidFill>
                  <a:srgbClr val="002060"/>
                </a:solidFill>
                <a:latin typeface="Arial" panose="020B0604020202020204" pitchFamily="34" charset="0"/>
                <a:cs typeface="Arial" panose="020B0604020202020204" pitchFamily="34" charset="0"/>
              </a:rPr>
              <a:t>Palacios-Martínez D. SEMERGEN </a:t>
            </a:r>
            <a:r>
              <a:rPr lang="es-ES" sz="700" dirty="0" err="1">
                <a:solidFill>
                  <a:srgbClr val="002060"/>
                </a:solidFill>
                <a:latin typeface="Arial" panose="020B0604020202020204" pitchFamily="34" charset="0"/>
                <a:cs typeface="Arial" panose="020B0604020202020204" pitchFamily="34" charset="0"/>
              </a:rPr>
              <a:t>Doc</a:t>
            </a:r>
            <a:r>
              <a:rPr lang="es-ES" sz="700" dirty="0">
                <a:solidFill>
                  <a:srgbClr val="002060"/>
                </a:solidFill>
                <a:latin typeface="Arial" panose="020B0604020202020204" pitchFamily="34" charset="0"/>
                <a:cs typeface="Arial" panose="020B0604020202020204" pitchFamily="34" charset="0"/>
              </a:rPr>
              <a:t> Psoriasis. Madrid, Ed. SANED; 2021.</a:t>
            </a:r>
            <a:endParaRPr lang="es-ES" altLang="es-ES" sz="700" dirty="0">
              <a:solidFill>
                <a:srgbClr val="002060"/>
              </a:solidFill>
              <a:latin typeface="Arial" panose="020B0604020202020204" pitchFamily="34" charset="0"/>
              <a:cs typeface="Arial" panose="020B0604020202020204" pitchFamily="34" charset="0"/>
            </a:endParaRPr>
          </a:p>
          <a:p>
            <a:pPr algn="ctr">
              <a:lnSpc>
                <a:spcPct val="100000"/>
              </a:lnSpc>
              <a:spcBef>
                <a:spcPct val="0"/>
              </a:spcBef>
            </a:pPr>
            <a:r>
              <a:rPr lang="es-ES" sz="700" dirty="0">
                <a:solidFill>
                  <a:srgbClr val="002060"/>
                </a:solidFill>
                <a:latin typeface="Arial" panose="020B0604020202020204" pitchFamily="34" charset="0"/>
                <a:cs typeface="Arial" panose="020B0604020202020204" pitchFamily="34" charset="0"/>
              </a:rPr>
              <a:t>Jurado-Moreno J y Davalos-</a:t>
            </a:r>
            <a:r>
              <a:rPr lang="es-ES" sz="700" dirty="0" err="1">
                <a:solidFill>
                  <a:srgbClr val="002060"/>
                </a:solidFill>
                <a:latin typeface="Arial" panose="020B0604020202020204" pitchFamily="34" charset="0"/>
                <a:cs typeface="Arial" panose="020B0604020202020204" pitchFamily="34" charset="0"/>
              </a:rPr>
              <a:t>Marin</a:t>
            </a:r>
            <a:r>
              <a:rPr lang="es-ES" sz="700" dirty="0">
                <a:solidFill>
                  <a:srgbClr val="002060"/>
                </a:solidFill>
                <a:latin typeface="Arial" panose="020B0604020202020204" pitchFamily="34" charset="0"/>
                <a:cs typeface="Arial" panose="020B0604020202020204" pitchFamily="34" charset="0"/>
              </a:rPr>
              <a:t> AJ. SEMG Psoriasis: Una mirada desde atención primaria. 2022.</a:t>
            </a:r>
            <a:endParaRPr lang="en-US" sz="700" dirty="0">
              <a:solidFill>
                <a:srgbClr val="002060"/>
              </a:solidFill>
              <a:latin typeface="Arial" panose="020B0604020202020204" pitchFamily="34" charset="0"/>
              <a:cs typeface="Arial" panose="020B0604020202020204" pitchFamily="34" charset="0"/>
            </a:endParaRPr>
          </a:p>
        </p:txBody>
      </p:sp>
      <p:grpSp>
        <p:nvGrpSpPr>
          <p:cNvPr id="5" name="Grupo 4">
            <a:extLst>
              <a:ext uri="{FF2B5EF4-FFF2-40B4-BE49-F238E27FC236}">
                <a16:creationId xmlns:a16="http://schemas.microsoft.com/office/drawing/2014/main" id="{64978B72-0F88-4F49-96EE-B7B058FC8C17}"/>
              </a:ext>
            </a:extLst>
          </p:cNvPr>
          <p:cNvGrpSpPr/>
          <p:nvPr/>
        </p:nvGrpSpPr>
        <p:grpSpPr>
          <a:xfrm>
            <a:off x="8064553" y="997403"/>
            <a:ext cx="3246119" cy="3166105"/>
            <a:chOff x="8394437" y="518042"/>
            <a:chExt cx="3254260" cy="3745343"/>
          </a:xfrm>
        </p:grpSpPr>
        <p:pic>
          <p:nvPicPr>
            <p:cNvPr id="11" name="Picture 5" descr="Superficie Quemada">
              <a:extLst>
                <a:ext uri="{FF2B5EF4-FFF2-40B4-BE49-F238E27FC236}">
                  <a16:creationId xmlns:a16="http://schemas.microsoft.com/office/drawing/2014/main" id="{52998206-FABE-449B-AFC1-2AD6D0F4A8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4437" y="518042"/>
              <a:ext cx="3254260" cy="374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8A52C4A3-F186-45A6-B747-31E8A3CAC5DB}"/>
                </a:ext>
              </a:extLst>
            </p:cNvPr>
            <p:cNvSpPr/>
            <p:nvPr/>
          </p:nvSpPr>
          <p:spPr>
            <a:xfrm>
              <a:off x="9686435" y="1582116"/>
              <a:ext cx="661703" cy="1736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s-ES" sz="2000" noProof="0" dirty="0" err="1">
                <a:solidFill>
                  <a:schemeClr val="tx1"/>
                </a:solidFill>
              </a:endParaRPr>
            </a:p>
          </p:txBody>
        </p:sp>
      </p:grpSp>
      <p:pic>
        <p:nvPicPr>
          <p:cNvPr id="9" name="Picture 8">
            <a:extLst>
              <a:ext uri="{FF2B5EF4-FFF2-40B4-BE49-F238E27FC236}">
                <a16:creationId xmlns:a16="http://schemas.microsoft.com/office/drawing/2014/main" id="{575B0AC7-3AA6-FDEA-5F9F-419FF5A57155}"/>
              </a:ext>
            </a:extLst>
          </p:cNvPr>
          <p:cNvPicPr>
            <a:picLocks noChangeAspect="1"/>
          </p:cNvPicPr>
          <p:nvPr/>
        </p:nvPicPr>
        <p:blipFill>
          <a:blip r:embed="rId3"/>
          <a:stretch>
            <a:fillRect/>
          </a:stretch>
        </p:blipFill>
        <p:spPr>
          <a:xfrm>
            <a:off x="1100507" y="3847194"/>
            <a:ext cx="3492316" cy="1723867"/>
          </a:xfrm>
          <a:prstGeom prst="rect">
            <a:avLst/>
          </a:prstGeom>
        </p:spPr>
      </p:pic>
      <p:sp>
        <p:nvSpPr>
          <p:cNvPr id="6" name="Rectangle: Rounded Corners 7">
            <a:extLst>
              <a:ext uri="{FF2B5EF4-FFF2-40B4-BE49-F238E27FC236}">
                <a16:creationId xmlns:a16="http://schemas.microsoft.com/office/drawing/2014/main" id="{C91CB1B6-83DC-C534-33F8-2C71E1B8119A}"/>
              </a:ext>
            </a:extLst>
          </p:cNvPr>
          <p:cNvSpPr/>
          <p:nvPr/>
        </p:nvSpPr>
        <p:spPr>
          <a:xfrm>
            <a:off x="946299" y="1798417"/>
            <a:ext cx="3492316" cy="744556"/>
          </a:xfrm>
          <a:prstGeom prst="roundRect">
            <a:avLst/>
          </a:prstGeom>
          <a:gradFill>
            <a:gsLst>
              <a:gs pos="72000">
                <a:srgbClr val="00F0BE"/>
              </a:gs>
              <a:gs pos="32000">
                <a:srgbClr val="00F0BE"/>
              </a:gs>
              <a:gs pos="81656">
                <a:srgbClr val="00F0BE"/>
              </a:gs>
              <a:gs pos="50000">
                <a:srgbClr val="00F0BE"/>
              </a:gs>
              <a:gs pos="100000">
                <a:srgbClr val="00F0BE"/>
              </a:gs>
            </a:gsLst>
          </a:gradFill>
          <a:ln/>
        </p:spPr>
        <p:style>
          <a:lnRef idx="0">
            <a:schemeClr val="accent3"/>
          </a:lnRef>
          <a:fillRef idx="3">
            <a:schemeClr val="accent3"/>
          </a:fillRef>
          <a:effectRef idx="3">
            <a:schemeClr val="accent3"/>
          </a:effectRef>
          <a:fontRef idx="minor">
            <a:schemeClr val="lt1"/>
          </a:fontRef>
        </p:style>
        <p:txBody>
          <a:bodyPr lIns="72000" tIns="72000" rIns="72000" bIns="72000" rtlCol="0" anchor="ctr"/>
          <a:lstStyle/>
          <a:p>
            <a:pPr algn="ctr"/>
            <a:r>
              <a:rPr lang="en-US" sz="2400" b="1" dirty="0">
                <a:solidFill>
                  <a:srgbClr val="002855"/>
                </a:solidFill>
              </a:rPr>
              <a:t>BSA</a:t>
            </a:r>
          </a:p>
          <a:p>
            <a:pPr algn="ctr"/>
            <a:r>
              <a:rPr lang="en-US" b="1" i="1" noProof="0" dirty="0">
                <a:solidFill>
                  <a:srgbClr val="002855"/>
                </a:solidFill>
              </a:rPr>
              <a:t>(Body Surface Area)</a:t>
            </a:r>
          </a:p>
        </p:txBody>
      </p:sp>
    </p:spTree>
    <p:extLst>
      <p:ext uri="{BB962C8B-B14F-4D97-AF65-F5344CB8AC3E}">
        <p14:creationId xmlns:p14="http://schemas.microsoft.com/office/powerpoint/2010/main" val="4036898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5">
            <a:extLst>
              <a:ext uri="{FF2B5EF4-FFF2-40B4-BE49-F238E27FC236}">
                <a16:creationId xmlns:a16="http://schemas.microsoft.com/office/drawing/2014/main" id="{110EC86A-AAFF-4D19-B54E-B41C1E692677}"/>
              </a:ext>
            </a:extLst>
          </p:cNvPr>
          <p:cNvSpPr txBox="1">
            <a:spLocks noChangeArrowheads="1"/>
          </p:cNvSpPr>
          <p:nvPr/>
        </p:nvSpPr>
        <p:spPr bwMode="auto">
          <a:xfrm>
            <a:off x="8656324" y="4540203"/>
            <a:ext cx="2843509" cy="1200329"/>
          </a:xfrm>
          <a:prstGeom prst="rect">
            <a:avLst/>
          </a:prstGeom>
          <a:solidFill>
            <a:srgbClr val="9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1085850" indent="-3429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ES" altLang="es-ES" sz="1800" b="1" dirty="0">
                <a:solidFill>
                  <a:schemeClr val="bg1"/>
                </a:solidFill>
                <a:latin typeface="+mn-lt"/>
                <a:ea typeface="Calibri" panose="020F0502020204030204" pitchFamily="34" charset="0"/>
                <a:cs typeface="Times New Roman" panose="02020603050405020304" pitchFamily="18" charset="0"/>
              </a:rPr>
              <a:t>Importancia por:</a:t>
            </a:r>
          </a:p>
          <a:p>
            <a:pPr lvl="1">
              <a:lnSpc>
                <a:spcPct val="100000"/>
              </a:lnSpc>
              <a:spcBef>
                <a:spcPct val="0"/>
              </a:spcBef>
              <a:buFont typeface="Wingdings" pitchFamily="2" charset="2"/>
              <a:buChar char="ü"/>
            </a:pPr>
            <a:r>
              <a:rPr lang="es-ES" altLang="es-ES" sz="1800" b="1" dirty="0">
                <a:solidFill>
                  <a:schemeClr val="bg1"/>
                </a:solidFill>
                <a:latin typeface="+mn-lt"/>
                <a:ea typeface="Calibri" panose="020F0502020204030204" pitchFamily="34" charset="0"/>
                <a:cs typeface="Times New Roman" panose="02020603050405020304" pitchFamily="18" charset="0"/>
              </a:rPr>
              <a:t>PASI 50, </a:t>
            </a:r>
          </a:p>
          <a:p>
            <a:pPr lvl="1">
              <a:lnSpc>
                <a:spcPct val="100000"/>
              </a:lnSpc>
              <a:spcBef>
                <a:spcPct val="0"/>
              </a:spcBef>
              <a:buFont typeface="Wingdings" pitchFamily="2" charset="2"/>
              <a:buChar char="ü"/>
            </a:pPr>
            <a:r>
              <a:rPr lang="es-ES" altLang="es-ES" sz="1800" b="1" dirty="0">
                <a:solidFill>
                  <a:schemeClr val="bg1"/>
                </a:solidFill>
                <a:latin typeface="+mn-lt"/>
                <a:ea typeface="Calibri" panose="020F0502020204030204" pitchFamily="34" charset="0"/>
                <a:cs typeface="Times New Roman" panose="02020603050405020304" pitchFamily="18" charset="0"/>
              </a:rPr>
              <a:t>PASI 75, o </a:t>
            </a:r>
          </a:p>
          <a:p>
            <a:pPr lvl="1">
              <a:lnSpc>
                <a:spcPct val="100000"/>
              </a:lnSpc>
              <a:spcBef>
                <a:spcPct val="0"/>
              </a:spcBef>
              <a:buFont typeface="Wingdings" pitchFamily="2" charset="2"/>
              <a:buChar char="ü"/>
            </a:pPr>
            <a:r>
              <a:rPr lang="es-ES" altLang="es-ES" sz="1800" b="1" dirty="0">
                <a:solidFill>
                  <a:schemeClr val="bg1"/>
                </a:solidFill>
                <a:latin typeface="+mn-lt"/>
                <a:ea typeface="Calibri" panose="020F0502020204030204" pitchFamily="34" charset="0"/>
                <a:cs typeface="Times New Roman" panose="02020603050405020304" pitchFamily="18" charset="0"/>
              </a:rPr>
              <a:t>PASI 90</a:t>
            </a:r>
          </a:p>
        </p:txBody>
      </p:sp>
      <p:graphicFrame>
        <p:nvGraphicFramePr>
          <p:cNvPr id="18" name="Tabla 4">
            <a:extLst>
              <a:ext uri="{FF2B5EF4-FFF2-40B4-BE49-F238E27FC236}">
                <a16:creationId xmlns:a16="http://schemas.microsoft.com/office/drawing/2014/main" id="{A9147CBC-7EBF-4E2D-A138-219EF58DA35B}"/>
              </a:ext>
            </a:extLst>
          </p:cNvPr>
          <p:cNvGraphicFramePr>
            <a:graphicFrameLocks noGrp="1"/>
          </p:cNvGraphicFramePr>
          <p:nvPr>
            <p:extLst>
              <p:ext uri="{D42A27DB-BD31-4B8C-83A1-F6EECF244321}">
                <p14:modId xmlns:p14="http://schemas.microsoft.com/office/powerpoint/2010/main" val="4184700942"/>
              </p:ext>
            </p:extLst>
          </p:nvPr>
        </p:nvGraphicFramePr>
        <p:xfrm>
          <a:off x="4789828" y="4513239"/>
          <a:ext cx="3744912" cy="1462224"/>
        </p:xfrm>
        <a:graphic>
          <a:graphicData uri="http://schemas.openxmlformats.org/drawingml/2006/table">
            <a:tbl>
              <a:tblPr firstRow="1" bandRow="1">
                <a:tableStyleId>{5C22544A-7EE6-4342-B048-85BDC9FD1C3A}</a:tableStyleId>
              </a:tblPr>
              <a:tblGrid>
                <a:gridCol w="1872456">
                  <a:extLst>
                    <a:ext uri="{9D8B030D-6E8A-4147-A177-3AD203B41FA5}">
                      <a16:colId xmlns:a16="http://schemas.microsoft.com/office/drawing/2014/main" val="20000"/>
                    </a:ext>
                  </a:extLst>
                </a:gridCol>
                <a:gridCol w="1872456">
                  <a:extLst>
                    <a:ext uri="{9D8B030D-6E8A-4147-A177-3AD203B41FA5}">
                      <a16:colId xmlns:a16="http://schemas.microsoft.com/office/drawing/2014/main" val="20001"/>
                    </a:ext>
                  </a:extLst>
                </a:gridCol>
              </a:tblGrid>
              <a:tr h="333207">
                <a:tc>
                  <a:txBody>
                    <a:bodyPr/>
                    <a:lstStyle/>
                    <a:p>
                      <a:pPr algn="ctr"/>
                      <a:r>
                        <a:rPr lang="es-ES" sz="1800" dirty="0"/>
                        <a:t>Gravedad</a:t>
                      </a:r>
                    </a:p>
                  </a:txBody>
                  <a:tcPr marL="91422" marR="91422" marT="45618" marB="45618">
                    <a:solidFill>
                      <a:schemeClr val="accent2">
                        <a:lumMod val="50000"/>
                      </a:schemeClr>
                    </a:solidFill>
                  </a:tcPr>
                </a:tc>
                <a:tc>
                  <a:txBody>
                    <a:bodyPr/>
                    <a:lstStyle/>
                    <a:p>
                      <a:pPr algn="ctr"/>
                      <a:r>
                        <a:rPr lang="es-ES" sz="1800" dirty="0"/>
                        <a:t>PASI</a:t>
                      </a:r>
                    </a:p>
                  </a:txBody>
                  <a:tcPr marL="91422" marR="91422" marT="45618" marB="45618">
                    <a:solidFill>
                      <a:schemeClr val="accent2">
                        <a:lumMod val="50000"/>
                      </a:schemeClr>
                    </a:solidFill>
                  </a:tcPr>
                </a:tc>
                <a:extLst>
                  <a:ext uri="{0D108BD9-81ED-4DB2-BD59-A6C34878D82A}">
                    <a16:rowId xmlns:a16="http://schemas.microsoft.com/office/drawing/2014/main" val="10000"/>
                  </a:ext>
                </a:extLst>
              </a:tr>
              <a:tr h="333207">
                <a:tc>
                  <a:txBody>
                    <a:bodyPr/>
                    <a:lstStyle/>
                    <a:p>
                      <a:pPr algn="ctr"/>
                      <a:r>
                        <a:rPr lang="es-ES" sz="1800" dirty="0">
                          <a:solidFill>
                            <a:srgbClr val="002060"/>
                          </a:solidFill>
                        </a:rPr>
                        <a:t>Leve</a:t>
                      </a:r>
                    </a:p>
                  </a:txBody>
                  <a:tcPr marL="91422" marR="91422" marT="45618" marB="45618">
                    <a:solidFill>
                      <a:schemeClr val="accent2">
                        <a:lumMod val="40000"/>
                        <a:lumOff val="60000"/>
                      </a:schemeClr>
                    </a:solidFill>
                  </a:tcPr>
                </a:tc>
                <a:tc>
                  <a:txBody>
                    <a:bodyPr/>
                    <a:lstStyle/>
                    <a:p>
                      <a:pPr algn="ctr"/>
                      <a:r>
                        <a:rPr lang="es-ES" sz="1800" dirty="0">
                          <a:solidFill>
                            <a:srgbClr val="002060"/>
                          </a:solidFill>
                        </a:rPr>
                        <a:t>0-7</a:t>
                      </a:r>
                    </a:p>
                  </a:txBody>
                  <a:tcPr marL="91422" marR="91422" marT="45618" marB="45618">
                    <a:solidFill>
                      <a:schemeClr val="accent2">
                        <a:lumMod val="40000"/>
                        <a:lumOff val="60000"/>
                      </a:schemeClr>
                    </a:solidFill>
                  </a:tcPr>
                </a:tc>
                <a:extLst>
                  <a:ext uri="{0D108BD9-81ED-4DB2-BD59-A6C34878D82A}">
                    <a16:rowId xmlns:a16="http://schemas.microsoft.com/office/drawing/2014/main" val="10001"/>
                  </a:ext>
                </a:extLst>
              </a:tr>
              <a:tr h="333207">
                <a:tc>
                  <a:txBody>
                    <a:bodyPr/>
                    <a:lstStyle/>
                    <a:p>
                      <a:pPr algn="ctr"/>
                      <a:r>
                        <a:rPr lang="es-ES" sz="1800" dirty="0">
                          <a:solidFill>
                            <a:srgbClr val="002060"/>
                          </a:solidFill>
                        </a:rPr>
                        <a:t>Moderada</a:t>
                      </a:r>
                    </a:p>
                  </a:txBody>
                  <a:tcPr marL="91422" marR="91422" marT="45618" marB="45618">
                    <a:solidFill>
                      <a:schemeClr val="accent2">
                        <a:lumMod val="20000"/>
                        <a:lumOff val="80000"/>
                      </a:schemeClr>
                    </a:solidFill>
                  </a:tcPr>
                </a:tc>
                <a:tc>
                  <a:txBody>
                    <a:bodyPr/>
                    <a:lstStyle/>
                    <a:p>
                      <a:pPr algn="ctr"/>
                      <a:r>
                        <a:rPr lang="es-ES" sz="1800" dirty="0">
                          <a:solidFill>
                            <a:srgbClr val="002060"/>
                          </a:solidFill>
                        </a:rPr>
                        <a:t>7-12</a:t>
                      </a:r>
                    </a:p>
                  </a:txBody>
                  <a:tcPr marL="91422" marR="91422" marT="45618" marB="45618">
                    <a:solidFill>
                      <a:schemeClr val="accent2">
                        <a:lumMod val="20000"/>
                        <a:lumOff val="80000"/>
                      </a:schemeClr>
                    </a:solidFill>
                  </a:tcPr>
                </a:tc>
                <a:extLst>
                  <a:ext uri="{0D108BD9-81ED-4DB2-BD59-A6C34878D82A}">
                    <a16:rowId xmlns:a16="http://schemas.microsoft.com/office/drawing/2014/main" val="10002"/>
                  </a:ext>
                </a:extLst>
              </a:tr>
              <a:tr h="333207">
                <a:tc>
                  <a:txBody>
                    <a:bodyPr/>
                    <a:lstStyle/>
                    <a:p>
                      <a:pPr algn="ctr"/>
                      <a:r>
                        <a:rPr lang="es-ES" sz="1800" dirty="0">
                          <a:solidFill>
                            <a:srgbClr val="002060"/>
                          </a:solidFill>
                        </a:rPr>
                        <a:t>Grave</a:t>
                      </a:r>
                    </a:p>
                  </a:txBody>
                  <a:tcPr marL="91422" marR="91422" marT="45618" marB="45618">
                    <a:solidFill>
                      <a:schemeClr val="accent2">
                        <a:lumMod val="40000"/>
                        <a:lumOff val="60000"/>
                      </a:schemeClr>
                    </a:solidFill>
                  </a:tcPr>
                </a:tc>
                <a:tc>
                  <a:txBody>
                    <a:bodyPr/>
                    <a:lstStyle/>
                    <a:p>
                      <a:pPr algn="ctr"/>
                      <a:r>
                        <a:rPr lang="es-ES" sz="1800" dirty="0">
                          <a:solidFill>
                            <a:srgbClr val="002060"/>
                          </a:solidFill>
                        </a:rPr>
                        <a:t>&gt;12</a:t>
                      </a:r>
                    </a:p>
                  </a:txBody>
                  <a:tcPr marL="91422" marR="91422" marT="45618" marB="45618">
                    <a:solidFill>
                      <a:schemeClr val="accent2">
                        <a:lumMod val="40000"/>
                        <a:lumOff val="60000"/>
                      </a:schemeClr>
                    </a:solidFill>
                  </a:tcPr>
                </a:tc>
                <a:extLst>
                  <a:ext uri="{0D108BD9-81ED-4DB2-BD59-A6C34878D82A}">
                    <a16:rowId xmlns:a16="http://schemas.microsoft.com/office/drawing/2014/main" val="10003"/>
                  </a:ext>
                </a:extLst>
              </a:tr>
            </a:tbl>
          </a:graphicData>
        </a:graphic>
      </p:graphicFrame>
      <p:sp>
        <p:nvSpPr>
          <p:cNvPr id="20" name="Título 1">
            <a:extLst>
              <a:ext uri="{FF2B5EF4-FFF2-40B4-BE49-F238E27FC236}">
                <a16:creationId xmlns:a16="http://schemas.microsoft.com/office/drawing/2014/main" id="{973947A0-8C6B-4AAA-8AD2-7EA6025B97B7}"/>
              </a:ext>
            </a:extLst>
          </p:cNvPr>
          <p:cNvSpPr txBox="1">
            <a:spLocks/>
          </p:cNvSpPr>
          <p:nvPr/>
        </p:nvSpPr>
        <p:spPr>
          <a:xfrm>
            <a:off x="621571" y="1205218"/>
            <a:ext cx="4168257" cy="744556"/>
          </a:xfrm>
          <a:prstGeom prst="rect">
            <a:avLst/>
          </a:prstGeom>
          <a:ln w="3175">
            <a:noFill/>
          </a:ln>
        </p:spPr>
        <p:txBody>
          <a:bodyPr vert="horz" lIns="0" tIns="0" rIns="0" bIns="0" rtlCol="0" anchor="t" anchorCtr="0">
            <a:noAutofit/>
          </a:bodyPr>
          <a:lstStyle>
            <a:lvl1pPr algn="l" defTabSz="914400" rtl="0" eaLnBrk="1" latinLnBrk="0" hangingPunct="1">
              <a:lnSpc>
                <a:spcPct val="89000"/>
              </a:lnSpc>
              <a:spcBef>
                <a:spcPct val="0"/>
              </a:spcBef>
              <a:buNone/>
              <a:defRPr sz="4200" b="1" kern="1200">
                <a:solidFill>
                  <a:schemeClr val="tx2"/>
                </a:solidFill>
                <a:latin typeface="+mj-lt"/>
                <a:ea typeface="+mj-ea"/>
                <a:cs typeface="+mj-cs"/>
              </a:defRPr>
            </a:lvl1pPr>
          </a:lstStyle>
          <a:p>
            <a:r>
              <a:rPr lang="es-ES" altLang="es-ES" sz="2400" dirty="0">
                <a:solidFill>
                  <a:srgbClr val="002060"/>
                </a:solidFill>
                <a:latin typeface="+mn-lt"/>
              </a:rPr>
              <a:t>Escalas de diagnóstico en AP</a:t>
            </a:r>
          </a:p>
        </p:txBody>
      </p:sp>
      <p:sp>
        <p:nvSpPr>
          <p:cNvPr id="12" name="Footer Placeholder 6">
            <a:extLst>
              <a:ext uri="{FF2B5EF4-FFF2-40B4-BE49-F238E27FC236}">
                <a16:creationId xmlns:a16="http://schemas.microsoft.com/office/drawing/2014/main" id="{34E5D2E0-DA31-4F80-B0C1-897632194138}"/>
              </a:ext>
            </a:extLst>
          </p:cNvPr>
          <p:cNvSpPr txBox="1">
            <a:spLocks/>
          </p:cNvSpPr>
          <p:nvPr/>
        </p:nvSpPr>
        <p:spPr>
          <a:xfrm>
            <a:off x="1662837" y="6318668"/>
            <a:ext cx="8146120" cy="399279"/>
          </a:xfrm>
          <a:prstGeom prst="rect">
            <a:avLst/>
          </a:prstGeom>
        </p:spPr>
        <p:txBody>
          <a:bodyPr vert="horz" lIns="0" tIns="0" rIns="0" bIns="0" rtlCol="0" anchor="ctr" anchorCtr="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700" dirty="0">
                <a:solidFill>
                  <a:srgbClr val="002060"/>
                </a:solidFill>
                <a:latin typeface="Arial" panose="020B0604020202020204" pitchFamily="34" charset="0"/>
                <a:cs typeface="Arial" panose="020B0604020202020204" pitchFamily="34" charset="0"/>
              </a:rPr>
              <a:t>. </a:t>
            </a:r>
          </a:p>
          <a:p>
            <a:pPr algn="ctr">
              <a:lnSpc>
                <a:spcPct val="100000"/>
              </a:lnSpc>
              <a:spcBef>
                <a:spcPct val="0"/>
              </a:spcBef>
            </a:pPr>
            <a:r>
              <a:rPr lang="es-ES" altLang="es-ES" sz="700" dirty="0" err="1">
                <a:solidFill>
                  <a:srgbClr val="002060"/>
                </a:solidFill>
                <a:latin typeface="Arial" panose="020B0604020202020204" pitchFamily="34" charset="0"/>
                <a:cs typeface="Arial" panose="020B0604020202020204" pitchFamily="34" charset="0"/>
              </a:rPr>
              <a:t>Bolognia</a:t>
            </a:r>
            <a:r>
              <a:rPr lang="es-ES" altLang="es-ES" sz="700" dirty="0">
                <a:solidFill>
                  <a:srgbClr val="002060"/>
                </a:solidFill>
                <a:latin typeface="Arial" panose="020B0604020202020204" pitchFamily="34" charset="0"/>
                <a:cs typeface="Arial" panose="020B0604020202020204" pitchFamily="34" charset="0"/>
              </a:rPr>
              <a:t>  J,  Schaffer  J,  </a:t>
            </a:r>
            <a:r>
              <a:rPr lang="es-ES" altLang="es-ES" sz="700" dirty="0" err="1">
                <a:solidFill>
                  <a:srgbClr val="002060"/>
                </a:solidFill>
                <a:latin typeface="Arial" panose="020B0604020202020204" pitchFamily="34" charset="0"/>
                <a:cs typeface="Arial" panose="020B0604020202020204" pitchFamily="34" charset="0"/>
              </a:rPr>
              <a:t>Cerroni</a:t>
            </a:r>
            <a:r>
              <a:rPr lang="es-ES" altLang="es-ES" sz="700" dirty="0">
                <a:solidFill>
                  <a:srgbClr val="002060"/>
                </a:solidFill>
                <a:latin typeface="Arial" panose="020B0604020202020204" pitchFamily="34" charset="0"/>
                <a:cs typeface="Arial" panose="020B0604020202020204" pitchFamily="34" charset="0"/>
              </a:rPr>
              <a:t>  L.  Dermatología   4.ª Ed. Madrid: Elsevier España; 2018. Bielsa  I,  </a:t>
            </a:r>
            <a:r>
              <a:rPr lang="es-ES" altLang="es-ES" sz="700" dirty="0" err="1">
                <a:solidFill>
                  <a:srgbClr val="002060"/>
                </a:solidFill>
                <a:latin typeface="Arial" panose="020B0604020202020204" pitchFamily="34" charset="0"/>
                <a:cs typeface="Arial" panose="020B0604020202020204" pitchFamily="34" charset="0"/>
              </a:rPr>
              <a:t>Ferrrándiz</a:t>
            </a:r>
            <a:r>
              <a:rPr lang="es-ES" altLang="es-ES" sz="700" dirty="0">
                <a:solidFill>
                  <a:srgbClr val="002060"/>
                </a:solidFill>
                <a:latin typeface="Arial" panose="020B0604020202020204" pitchFamily="34" charset="0"/>
                <a:cs typeface="Arial" panose="020B0604020202020204" pitchFamily="34" charset="0"/>
              </a:rPr>
              <a:t>.  Dermatología  clínica.  Madrid: Elsevier; 2019.</a:t>
            </a:r>
          </a:p>
          <a:p>
            <a:pPr algn="ctr">
              <a:lnSpc>
                <a:spcPct val="100000"/>
              </a:lnSpc>
              <a:spcBef>
                <a:spcPct val="0"/>
              </a:spcBef>
            </a:pPr>
            <a:r>
              <a:rPr lang="es-ES" sz="700" dirty="0">
                <a:solidFill>
                  <a:srgbClr val="002060"/>
                </a:solidFill>
                <a:latin typeface="Arial" panose="020B0604020202020204" pitchFamily="34" charset="0"/>
                <a:cs typeface="Arial" panose="020B0604020202020204" pitchFamily="34" charset="0"/>
              </a:rPr>
              <a:t>Palacios-Martínez D. SEMERGEN </a:t>
            </a:r>
            <a:r>
              <a:rPr lang="es-ES" sz="700" dirty="0" err="1">
                <a:solidFill>
                  <a:srgbClr val="002060"/>
                </a:solidFill>
                <a:latin typeface="Arial" panose="020B0604020202020204" pitchFamily="34" charset="0"/>
                <a:cs typeface="Arial" panose="020B0604020202020204" pitchFamily="34" charset="0"/>
              </a:rPr>
              <a:t>Doc</a:t>
            </a:r>
            <a:r>
              <a:rPr lang="es-ES" sz="700" dirty="0">
                <a:solidFill>
                  <a:srgbClr val="002060"/>
                </a:solidFill>
                <a:latin typeface="Arial" panose="020B0604020202020204" pitchFamily="34" charset="0"/>
                <a:cs typeface="Arial" panose="020B0604020202020204" pitchFamily="34" charset="0"/>
              </a:rPr>
              <a:t> Psoriasis. Madrid, Ed. SANED; 2021.</a:t>
            </a:r>
            <a:endParaRPr lang="en-US" sz="700" dirty="0">
              <a:solidFill>
                <a:srgbClr val="00206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32C6219-F212-B1AD-5ABB-71A21EE7FF2E}"/>
              </a:ext>
            </a:extLst>
          </p:cNvPr>
          <p:cNvPicPr>
            <a:picLocks noChangeAspect="1"/>
          </p:cNvPicPr>
          <p:nvPr/>
        </p:nvPicPr>
        <p:blipFill rotWithShape="1">
          <a:blip r:embed="rId3"/>
          <a:srcRect t="9954"/>
          <a:stretch/>
        </p:blipFill>
        <p:spPr>
          <a:xfrm>
            <a:off x="6265765" y="1268870"/>
            <a:ext cx="5051643" cy="3058591"/>
          </a:xfrm>
          <a:prstGeom prst="rect">
            <a:avLst/>
          </a:prstGeom>
        </p:spPr>
      </p:pic>
      <p:sp>
        <p:nvSpPr>
          <p:cNvPr id="10" name="TextBox 9">
            <a:extLst>
              <a:ext uri="{FF2B5EF4-FFF2-40B4-BE49-F238E27FC236}">
                <a16:creationId xmlns:a16="http://schemas.microsoft.com/office/drawing/2014/main" id="{C824CB8A-E0A7-8E57-2757-6A5E4A8EEE25}"/>
              </a:ext>
            </a:extLst>
          </p:cNvPr>
          <p:cNvSpPr txBox="1"/>
          <p:nvPr/>
        </p:nvSpPr>
        <p:spPr>
          <a:xfrm>
            <a:off x="8791587" y="3777775"/>
            <a:ext cx="2708246" cy="276999"/>
          </a:xfrm>
          <a:prstGeom prst="rect">
            <a:avLst/>
          </a:prstGeom>
          <a:noFill/>
        </p:spPr>
        <p:txBody>
          <a:bodyPr wrap="square">
            <a:spAutoFit/>
          </a:bodyPr>
          <a:lstStyle/>
          <a:p>
            <a:r>
              <a:rPr lang="en-US" sz="1200" b="1" dirty="0">
                <a:hlinkClick r:id="rId4">
                  <a:extLst>
                    <a:ext uri="{A12FA001-AC4F-418D-AE19-62706E023703}">
                      <ahyp:hlinkClr xmlns:ahyp="http://schemas.microsoft.com/office/drawing/2018/hyperlinkcolor" val="tx"/>
                    </a:ext>
                  </a:extLst>
                </a:hlinkClick>
              </a:rPr>
              <a:t>https://aedv.es/calculadora-pasi/</a:t>
            </a:r>
            <a:r>
              <a:rPr lang="en-US" sz="1200" b="1" dirty="0"/>
              <a:t> </a:t>
            </a:r>
          </a:p>
        </p:txBody>
      </p:sp>
      <p:pic>
        <p:nvPicPr>
          <p:cNvPr id="13" name="Picture 12">
            <a:extLst>
              <a:ext uri="{FF2B5EF4-FFF2-40B4-BE49-F238E27FC236}">
                <a16:creationId xmlns:a16="http://schemas.microsoft.com/office/drawing/2014/main" id="{CC97E99C-7A12-EF51-3107-309AC9AAB001}"/>
              </a:ext>
            </a:extLst>
          </p:cNvPr>
          <p:cNvPicPr>
            <a:picLocks noChangeAspect="1"/>
          </p:cNvPicPr>
          <p:nvPr/>
        </p:nvPicPr>
        <p:blipFill>
          <a:blip r:embed="rId5"/>
          <a:stretch>
            <a:fillRect/>
          </a:stretch>
        </p:blipFill>
        <p:spPr>
          <a:xfrm>
            <a:off x="464518" y="2604576"/>
            <a:ext cx="3812170" cy="3601635"/>
          </a:xfrm>
          <a:prstGeom prst="rect">
            <a:avLst/>
          </a:prstGeom>
        </p:spPr>
      </p:pic>
      <p:sp>
        <p:nvSpPr>
          <p:cNvPr id="5" name="Rectangle: Rounded Corners 8">
            <a:extLst>
              <a:ext uri="{FF2B5EF4-FFF2-40B4-BE49-F238E27FC236}">
                <a16:creationId xmlns:a16="http://schemas.microsoft.com/office/drawing/2014/main" id="{3840DBAB-6061-61A3-3600-C84DB1A27ED3}"/>
              </a:ext>
            </a:extLst>
          </p:cNvPr>
          <p:cNvSpPr/>
          <p:nvPr/>
        </p:nvSpPr>
        <p:spPr>
          <a:xfrm>
            <a:off x="648001" y="1691640"/>
            <a:ext cx="3628687" cy="760967"/>
          </a:xfrm>
          <a:prstGeom prst="roundRect">
            <a:avLst/>
          </a:prstGeom>
          <a:gradFill>
            <a:gsLst>
              <a:gs pos="80750">
                <a:srgbClr val="00F0BE"/>
              </a:gs>
              <a:gs pos="0">
                <a:srgbClr val="00F0BE"/>
              </a:gs>
              <a:gs pos="50000">
                <a:srgbClr val="00F0BE"/>
              </a:gs>
              <a:gs pos="100000">
                <a:srgbClr val="00F0BE"/>
              </a:gs>
            </a:gsLst>
          </a:gradFill>
          <a:ln/>
        </p:spPr>
        <p:style>
          <a:lnRef idx="0">
            <a:schemeClr val="accent3"/>
          </a:lnRef>
          <a:fillRef idx="3">
            <a:schemeClr val="accent3"/>
          </a:fillRef>
          <a:effectRef idx="3">
            <a:schemeClr val="accent3"/>
          </a:effectRef>
          <a:fontRef idx="minor">
            <a:schemeClr val="lt1"/>
          </a:fontRef>
        </p:style>
        <p:txBody>
          <a:bodyPr lIns="72000" tIns="72000" rIns="72000" bIns="72000" rtlCol="0" anchor="ctr"/>
          <a:lstStyle/>
          <a:p>
            <a:pPr algn="ctr"/>
            <a:r>
              <a:rPr lang="en-US" sz="2400" b="1" dirty="0">
                <a:solidFill>
                  <a:srgbClr val="002855"/>
                </a:solidFill>
              </a:rPr>
              <a:t>PASI</a:t>
            </a:r>
          </a:p>
          <a:p>
            <a:pPr algn="ctr"/>
            <a:r>
              <a:rPr lang="en-US" b="1" i="1" dirty="0">
                <a:solidFill>
                  <a:srgbClr val="002855"/>
                </a:solidFill>
              </a:rPr>
              <a:t>(Psoriasis Area and Severity Index)</a:t>
            </a:r>
            <a:endParaRPr lang="en-US" b="1" i="1" noProof="0" dirty="0">
              <a:solidFill>
                <a:srgbClr val="002855"/>
              </a:solidFill>
            </a:endParaRPr>
          </a:p>
        </p:txBody>
      </p:sp>
      <p:sp>
        <p:nvSpPr>
          <p:cNvPr id="6" name="Título 3">
            <a:extLst>
              <a:ext uri="{FF2B5EF4-FFF2-40B4-BE49-F238E27FC236}">
                <a16:creationId xmlns:a16="http://schemas.microsoft.com/office/drawing/2014/main" id="{8BB44911-F9F8-C820-E4C8-5CB9F9ED1BD9}"/>
              </a:ext>
            </a:extLst>
          </p:cNvPr>
          <p:cNvSpPr txBox="1">
            <a:spLocks/>
          </p:cNvSpPr>
          <p:nvPr/>
        </p:nvSpPr>
        <p:spPr>
          <a:xfrm>
            <a:off x="257277" y="229249"/>
            <a:ext cx="10896000" cy="900000"/>
          </a:xfrm>
        </p:spPr>
        <p:txBody>
          <a:bodyPr anchor="t"/>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r>
              <a:rPr lang="en-US" dirty="0">
                <a:solidFill>
                  <a:srgbClr val="002060"/>
                </a:solidFill>
                <a:latin typeface="Arial" panose="020B0604020202020204" pitchFamily="34" charset="0"/>
                <a:cs typeface="Arial" panose="020B0604020202020204" pitchFamily="34" charset="0"/>
              </a:rPr>
              <a:t>¿</a:t>
            </a:r>
            <a:r>
              <a:rPr lang="en-US" dirty="0" err="1">
                <a:solidFill>
                  <a:srgbClr val="002060"/>
                </a:solidFill>
                <a:latin typeface="Arial" panose="020B0604020202020204" pitchFamily="34" charset="0"/>
                <a:cs typeface="Arial" panose="020B0604020202020204" pitchFamily="34" charset="0"/>
              </a:rPr>
              <a:t>Cómo</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evaluar</a:t>
            </a:r>
            <a:r>
              <a:rPr lang="en-US" dirty="0">
                <a:solidFill>
                  <a:srgbClr val="002060"/>
                </a:solidFill>
                <a:latin typeface="Arial" panose="020B0604020202020204" pitchFamily="34" charset="0"/>
                <a:cs typeface="Arial" panose="020B0604020202020204" pitchFamily="34" charset="0"/>
              </a:rPr>
              <a:t> la </a:t>
            </a:r>
            <a:r>
              <a:rPr lang="en-US" dirty="0" err="1">
                <a:solidFill>
                  <a:srgbClr val="002060"/>
                </a:solidFill>
                <a:latin typeface="Arial" panose="020B0604020202020204" pitchFamily="34" charset="0"/>
                <a:cs typeface="Arial" panose="020B0604020202020204" pitchFamily="34" charset="0"/>
              </a:rPr>
              <a:t>gravedad</a:t>
            </a:r>
            <a:r>
              <a:rPr lang="en-US" dirty="0">
                <a:solidFill>
                  <a:srgbClr val="002060"/>
                </a:solidFill>
                <a:latin typeface="Arial" panose="020B0604020202020204" pitchFamily="34" charset="0"/>
                <a:cs typeface="Arial" panose="020B0604020202020204" pitchFamily="34" charset="0"/>
              </a:rPr>
              <a:t>?</a:t>
            </a:r>
            <a:endParaRPr lang="es-ES"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330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4 Rectángulo">
            <a:extLst>
              <a:ext uri="{FF2B5EF4-FFF2-40B4-BE49-F238E27FC236}">
                <a16:creationId xmlns:a16="http://schemas.microsoft.com/office/drawing/2014/main" id="{8C8409EB-39BA-62D6-EDEA-E277A14AC52A}"/>
              </a:ext>
            </a:extLst>
          </p:cNvPr>
          <p:cNvSpPr/>
          <p:nvPr/>
        </p:nvSpPr>
        <p:spPr>
          <a:xfrm>
            <a:off x="1486736" y="1804032"/>
            <a:ext cx="8732908" cy="3736857"/>
          </a:xfrm>
          <a:prstGeom prst="rect">
            <a:avLst/>
          </a:prstGeom>
          <a:noFill/>
        </p:spPr>
        <p:txBody>
          <a:bodyPr wrap="square">
            <a:spAutoFit/>
          </a:bodyPr>
          <a:lstStyle/>
          <a:p>
            <a:pPr algn="just">
              <a:lnSpc>
                <a:spcPct val="107000"/>
              </a:lnSpc>
              <a:spcAft>
                <a:spcPts val="800"/>
              </a:spcAft>
            </a:pPr>
            <a:r>
              <a:rPr lang="es-ES" sz="2200" dirty="0">
                <a:solidFill>
                  <a:srgbClr val="002060"/>
                </a:solidFill>
                <a:effectLst/>
                <a:latin typeface="Arial" panose="020B0604020202020204" pitchFamily="34" charset="0"/>
                <a:ea typeface="Calibri" panose="020F0502020204030204" pitchFamily="34" charset="0"/>
                <a:cs typeface="Arial" panose="020B0604020202020204" pitchFamily="34" charset="0"/>
              </a:rPr>
              <a:t>1. Además de iniciar el tratamiento tópico lo antes posible, habrá que tener en cuenta otras comorbilidades.</a:t>
            </a:r>
            <a:endParaRPr lang="es-ES" sz="22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es-ES" sz="2200" dirty="0">
                <a:solidFill>
                  <a:srgbClr val="002060"/>
                </a:solidFill>
                <a:effectLst/>
                <a:latin typeface="Arial" panose="020B0604020202020204" pitchFamily="34" charset="0"/>
                <a:ea typeface="Calibri" panose="020F0502020204030204" pitchFamily="34" charset="0"/>
                <a:cs typeface="Arial" panose="020B0604020202020204" pitchFamily="34" charset="0"/>
              </a:rPr>
              <a:t>2.  Aunque sea una psoriasis leve, la derivaremos a dermatología para iniciar tratamiento.</a:t>
            </a:r>
            <a:endParaRPr lang="es-ES" sz="22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es-ES" sz="2200" dirty="0">
                <a:solidFill>
                  <a:srgbClr val="002060"/>
                </a:solidFill>
                <a:latin typeface="Arial" panose="020B0604020202020204" pitchFamily="34" charset="0"/>
                <a:ea typeface="Calibri" panose="020F0502020204030204" pitchFamily="34" charset="0"/>
                <a:cs typeface="Arial" panose="020B0604020202020204" pitchFamily="34" charset="0"/>
              </a:rPr>
              <a:t>3. De momento no iniciaremos tratamiento. Citaremos a la paciente cada 15-20 días para revisión.</a:t>
            </a:r>
          </a:p>
          <a:p>
            <a:pPr algn="just">
              <a:lnSpc>
                <a:spcPct val="107000"/>
              </a:lnSpc>
              <a:spcAft>
                <a:spcPts val="800"/>
              </a:spcAft>
            </a:pPr>
            <a:r>
              <a:rPr lang="es-ES" sz="2200" dirty="0">
                <a:solidFill>
                  <a:srgbClr val="002060"/>
                </a:solidFill>
                <a:latin typeface="Arial" panose="020B0604020202020204" pitchFamily="34" charset="0"/>
                <a:ea typeface="Calibri" panose="020F0502020204030204" pitchFamily="34" charset="0"/>
                <a:cs typeface="Arial" panose="020B0604020202020204" pitchFamily="34" charset="0"/>
              </a:rPr>
              <a:t>4. Iniciaremos tratamiento tópico, evaluaremos otras comorbilidades y solicitaremos pruebas complementarias si es preciso.</a:t>
            </a:r>
            <a:endParaRPr lang="es-ES" sz="22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07000"/>
              </a:lnSpc>
              <a:spcAft>
                <a:spcPts val="800"/>
              </a:spcAft>
              <a:buFont typeface="Arial" panose="020B0604020202020204" pitchFamily="34" charset="0"/>
              <a:buChar char="•"/>
            </a:pPr>
            <a:endParaRPr lang="es-ES" sz="22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8" name="Imagen 17">
            <a:extLst>
              <a:ext uri="{FF2B5EF4-FFF2-40B4-BE49-F238E27FC236}">
                <a16:creationId xmlns:a16="http://schemas.microsoft.com/office/drawing/2014/main" id="{B2FDE70B-7308-C605-F552-A2824BD63EE0}"/>
              </a:ext>
            </a:extLst>
          </p:cNvPr>
          <p:cNvPicPr>
            <a:picLocks noChangeAspect="1"/>
          </p:cNvPicPr>
          <p:nvPr/>
        </p:nvPicPr>
        <p:blipFill>
          <a:blip r:embed="rId2"/>
          <a:stretch>
            <a:fillRect/>
          </a:stretch>
        </p:blipFill>
        <p:spPr>
          <a:xfrm flipH="1">
            <a:off x="10397379" y="2061284"/>
            <a:ext cx="1555312" cy="2398450"/>
          </a:xfrm>
          <a:prstGeom prst="rect">
            <a:avLst/>
          </a:prstGeom>
        </p:spPr>
      </p:pic>
      <p:sp>
        <p:nvSpPr>
          <p:cNvPr id="7" name="Elipse 6">
            <a:extLst>
              <a:ext uri="{FF2B5EF4-FFF2-40B4-BE49-F238E27FC236}">
                <a16:creationId xmlns:a16="http://schemas.microsoft.com/office/drawing/2014/main" id="{F9C04FB0-3B9E-626F-F08D-E1C6C39F97F0}"/>
              </a:ext>
            </a:extLst>
          </p:cNvPr>
          <p:cNvSpPr/>
          <p:nvPr/>
        </p:nvSpPr>
        <p:spPr>
          <a:xfrm rot="277530">
            <a:off x="932945" y="1930668"/>
            <a:ext cx="362762" cy="34431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Elipse 8">
            <a:extLst>
              <a:ext uri="{FF2B5EF4-FFF2-40B4-BE49-F238E27FC236}">
                <a16:creationId xmlns:a16="http://schemas.microsoft.com/office/drawing/2014/main" id="{CE6CB434-C513-6E7B-5BB3-CC7BB90AF5CF}"/>
              </a:ext>
            </a:extLst>
          </p:cNvPr>
          <p:cNvSpPr/>
          <p:nvPr/>
        </p:nvSpPr>
        <p:spPr>
          <a:xfrm rot="277530">
            <a:off x="932946" y="2798944"/>
            <a:ext cx="362762" cy="344311"/>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Elipse 9">
            <a:extLst>
              <a:ext uri="{FF2B5EF4-FFF2-40B4-BE49-F238E27FC236}">
                <a16:creationId xmlns:a16="http://schemas.microsoft.com/office/drawing/2014/main" id="{EB509CB0-5947-9E9F-5851-25C813CFCA85}"/>
              </a:ext>
            </a:extLst>
          </p:cNvPr>
          <p:cNvSpPr/>
          <p:nvPr/>
        </p:nvSpPr>
        <p:spPr>
          <a:xfrm rot="277530">
            <a:off x="932947" y="3605525"/>
            <a:ext cx="362762" cy="344311"/>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Elipse 10">
            <a:extLst>
              <a:ext uri="{FF2B5EF4-FFF2-40B4-BE49-F238E27FC236}">
                <a16:creationId xmlns:a16="http://schemas.microsoft.com/office/drawing/2014/main" id="{AA0D01BB-C14C-12ED-5FFA-0C69430D2DDC}"/>
              </a:ext>
            </a:extLst>
          </p:cNvPr>
          <p:cNvSpPr/>
          <p:nvPr/>
        </p:nvSpPr>
        <p:spPr>
          <a:xfrm rot="277530">
            <a:off x="932947" y="4473801"/>
            <a:ext cx="362762" cy="344311"/>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3">
            <a:extLst>
              <a:ext uri="{FF2B5EF4-FFF2-40B4-BE49-F238E27FC236}">
                <a16:creationId xmlns:a16="http://schemas.microsoft.com/office/drawing/2014/main" id="{EE63CC30-D7E3-2F82-41C0-4FEB42E15F80}"/>
              </a:ext>
            </a:extLst>
          </p:cNvPr>
          <p:cNvSpPr txBox="1">
            <a:spLocks/>
          </p:cNvSpPr>
          <p:nvPr/>
        </p:nvSpPr>
        <p:spPr>
          <a:xfrm>
            <a:off x="257277" y="229249"/>
            <a:ext cx="10896000" cy="900000"/>
          </a:xfrm>
        </p:spPr>
        <p:txBody>
          <a:bodyPr anchor="t"/>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r>
              <a:rPr lang="es-ES" sz="3600" dirty="0">
                <a:solidFill>
                  <a:srgbClr val="002060"/>
                </a:solidFill>
                <a:latin typeface="Arial" panose="020B0604020202020204" pitchFamily="34" charset="0"/>
                <a:cs typeface="Arial" panose="020B0604020202020204" pitchFamily="34" charset="0"/>
              </a:rPr>
              <a:t>¿Qué más podemos hacer por nuestra paciente?</a:t>
            </a:r>
          </a:p>
        </p:txBody>
      </p:sp>
    </p:spTree>
    <p:extLst>
      <p:ext uri="{BB962C8B-B14F-4D97-AF65-F5344CB8AC3E}">
        <p14:creationId xmlns:p14="http://schemas.microsoft.com/office/powerpoint/2010/main" val="2672588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314DE0C-91C1-762C-F9B7-BE5CAEE553B6}"/>
              </a:ext>
            </a:extLst>
          </p:cNvPr>
          <p:cNvSpPr txBox="1"/>
          <p:nvPr/>
        </p:nvSpPr>
        <p:spPr>
          <a:xfrm>
            <a:off x="1840992" y="2521059"/>
            <a:ext cx="8278368" cy="3600986"/>
          </a:xfrm>
          <a:prstGeom prst="rect">
            <a:avLst/>
          </a:prstGeom>
          <a:noFill/>
        </p:spPr>
        <p:txBody>
          <a:bodyPr wrap="square" rtlCol="0">
            <a:spAutoFit/>
          </a:bodyPr>
          <a:lstStyle/>
          <a:p>
            <a:pPr algn="ctr"/>
            <a:r>
              <a:rPr lang="es-ES" sz="4400" b="1" dirty="0">
                <a:solidFill>
                  <a:srgbClr val="00F0BE"/>
                </a:solidFill>
                <a:latin typeface="Arial" panose="020B0604020202020204" pitchFamily="34" charset="0"/>
                <a:cs typeface="Arial" panose="020B0604020202020204" pitchFamily="34" charset="0"/>
              </a:rPr>
              <a:t>Psoriasis y sus implicaciones cardiovasculares</a:t>
            </a:r>
          </a:p>
          <a:p>
            <a:pPr algn="ctr"/>
            <a:endParaRPr lang="es-ES" sz="4400" b="1" dirty="0">
              <a:solidFill>
                <a:srgbClr val="00F0BE"/>
              </a:solidFill>
              <a:latin typeface="Arial" panose="020B0604020202020204" pitchFamily="34" charset="0"/>
              <a:cs typeface="Arial" panose="020B0604020202020204" pitchFamily="34" charset="0"/>
            </a:endParaRPr>
          </a:p>
          <a:p>
            <a:pPr algn="ctr"/>
            <a:r>
              <a:rPr lang="es-ES" sz="2400" dirty="0">
                <a:solidFill>
                  <a:schemeClr val="bg1"/>
                </a:solidFill>
                <a:latin typeface="Arial" panose="020B0604020202020204" pitchFamily="34" charset="0"/>
                <a:cs typeface="Arial" panose="020B0604020202020204" pitchFamily="34" charset="0"/>
              </a:rPr>
              <a:t>Dra. Patricia Arbués Espinosa</a:t>
            </a:r>
          </a:p>
          <a:p>
            <a:pPr algn="ctr"/>
            <a:r>
              <a:rPr lang="es-ES" sz="2400" dirty="0">
                <a:solidFill>
                  <a:schemeClr val="bg1"/>
                </a:solidFill>
                <a:latin typeface="Arial" panose="020B0604020202020204" pitchFamily="34" charset="0"/>
                <a:cs typeface="Arial" panose="020B0604020202020204" pitchFamily="34" charset="0"/>
              </a:rPr>
              <a:t>Miembro del </a:t>
            </a:r>
            <a:r>
              <a:rPr lang="es-ES" sz="2400" dirty="0" err="1">
                <a:solidFill>
                  <a:schemeClr val="bg1"/>
                </a:solidFill>
                <a:latin typeface="Arial" panose="020B0604020202020204" pitchFamily="34" charset="0"/>
                <a:cs typeface="Arial" panose="020B0604020202020204" pitchFamily="34" charset="0"/>
              </a:rPr>
              <a:t>GdT</a:t>
            </a:r>
            <a:r>
              <a:rPr lang="es-ES" sz="2400" dirty="0">
                <a:solidFill>
                  <a:schemeClr val="bg1"/>
                </a:solidFill>
                <a:latin typeface="Arial" panose="020B0604020202020204" pitchFamily="34" charset="0"/>
                <a:cs typeface="Arial" panose="020B0604020202020204" pitchFamily="34" charset="0"/>
              </a:rPr>
              <a:t> Nacional Dermatología SEMERGEN</a:t>
            </a:r>
          </a:p>
          <a:p>
            <a:pPr algn="ctr"/>
            <a:r>
              <a:rPr lang="es-ES" sz="2400" dirty="0">
                <a:solidFill>
                  <a:schemeClr val="bg1"/>
                </a:solidFill>
                <a:latin typeface="Arial" panose="020B0604020202020204" pitchFamily="34" charset="0"/>
                <a:cs typeface="Arial" panose="020B0604020202020204" pitchFamily="34" charset="0"/>
              </a:rPr>
              <a:t>Investigadora en el estudio nacional REPICA: Psoriasis y Riesgo cardiovascular</a:t>
            </a:r>
          </a:p>
        </p:txBody>
      </p:sp>
    </p:spTree>
    <p:extLst>
      <p:ext uri="{BB962C8B-B14F-4D97-AF65-F5344CB8AC3E}">
        <p14:creationId xmlns:p14="http://schemas.microsoft.com/office/powerpoint/2010/main" val="41038243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6F8B466D-95D2-4BD9-8C5D-6D08D1682BB7}"/>
              </a:ext>
            </a:extLst>
          </p:cNvPr>
          <p:cNvSpPr txBox="1"/>
          <p:nvPr/>
        </p:nvSpPr>
        <p:spPr>
          <a:xfrm>
            <a:off x="854148" y="981075"/>
            <a:ext cx="10483701" cy="677108"/>
          </a:xfrm>
          <a:prstGeom prst="rect">
            <a:avLst/>
          </a:prstGeom>
          <a:solidFill>
            <a:schemeClr val="bg1"/>
          </a:solidFill>
        </p:spPr>
        <p:txBody>
          <a:bodyPr wrap="square">
            <a:spAutoFit/>
          </a:bodyPr>
          <a:lstStyle/>
          <a:p>
            <a:pPr algn="ctr">
              <a:buClr>
                <a:schemeClr val="tx2"/>
              </a:buClr>
              <a:defRPr/>
            </a:pPr>
            <a:r>
              <a:rPr lang="es-ES" dirty="0">
                <a:solidFill>
                  <a:srgbClr val="002060"/>
                </a:solidFill>
                <a:latin typeface="Arial" panose="020B0604020202020204" pitchFamily="34" charset="0"/>
                <a:cs typeface="Arial" panose="020B0604020202020204" pitchFamily="34" charset="0"/>
              </a:rPr>
              <a:t>La psoriasis ha dejado de entenderse e interpretarse como una enfermedad con afectación CUTÁNEA y/o ARTICULAR, para pasar a ser interpretada como una </a:t>
            </a:r>
            <a:r>
              <a:rPr lang="es-ES" b="1" dirty="0">
                <a:solidFill>
                  <a:srgbClr val="002060"/>
                </a:solidFill>
                <a:latin typeface="Arial" panose="020B0604020202020204" pitchFamily="34" charset="0"/>
                <a:cs typeface="Arial" panose="020B0604020202020204" pitchFamily="34" charset="0"/>
              </a:rPr>
              <a:t>enfermedad sistémica</a:t>
            </a:r>
            <a:r>
              <a:rPr lang="es-ES" sz="2000" dirty="0">
                <a:solidFill>
                  <a:srgbClr val="002060"/>
                </a:solidFill>
                <a:latin typeface="Arial" panose="020B0604020202020204" pitchFamily="34" charset="0"/>
                <a:cs typeface="Arial" panose="020B0604020202020204" pitchFamily="34" charset="0"/>
              </a:rPr>
              <a:t>.</a:t>
            </a:r>
          </a:p>
        </p:txBody>
      </p:sp>
      <p:pic>
        <p:nvPicPr>
          <p:cNvPr id="4" name="Imagen 3">
            <a:extLst>
              <a:ext uri="{FF2B5EF4-FFF2-40B4-BE49-F238E27FC236}">
                <a16:creationId xmlns:a16="http://schemas.microsoft.com/office/drawing/2014/main" id="{D18A2CE9-D15B-4E06-B078-2B099C2F8776}"/>
              </a:ext>
            </a:extLst>
          </p:cNvPr>
          <p:cNvPicPr>
            <a:picLocks noChangeAspect="1"/>
          </p:cNvPicPr>
          <p:nvPr/>
        </p:nvPicPr>
        <p:blipFill>
          <a:blip r:embed="rId3"/>
          <a:stretch>
            <a:fillRect/>
          </a:stretch>
        </p:blipFill>
        <p:spPr>
          <a:xfrm>
            <a:off x="946299" y="1779637"/>
            <a:ext cx="7424190" cy="3878213"/>
          </a:xfrm>
          <a:prstGeom prst="rect">
            <a:avLst/>
          </a:prstGeom>
        </p:spPr>
      </p:pic>
      <p:pic>
        <p:nvPicPr>
          <p:cNvPr id="10" name="Imagen 9">
            <a:extLst>
              <a:ext uri="{FF2B5EF4-FFF2-40B4-BE49-F238E27FC236}">
                <a16:creationId xmlns:a16="http://schemas.microsoft.com/office/drawing/2014/main" id="{DA2D7690-AA15-40D0-8957-DCA6EC7650CA}"/>
              </a:ext>
            </a:extLst>
          </p:cNvPr>
          <p:cNvPicPr>
            <a:picLocks noChangeAspect="1"/>
          </p:cNvPicPr>
          <p:nvPr/>
        </p:nvPicPr>
        <p:blipFill>
          <a:blip r:embed="rId4"/>
          <a:stretch>
            <a:fillRect/>
          </a:stretch>
        </p:blipFill>
        <p:spPr>
          <a:xfrm>
            <a:off x="8268217" y="2667835"/>
            <a:ext cx="3428183" cy="2031149"/>
          </a:xfrm>
          <a:prstGeom prst="rect">
            <a:avLst/>
          </a:prstGeom>
        </p:spPr>
      </p:pic>
      <p:sp>
        <p:nvSpPr>
          <p:cNvPr id="12" name="Título 3">
            <a:extLst>
              <a:ext uri="{FF2B5EF4-FFF2-40B4-BE49-F238E27FC236}">
                <a16:creationId xmlns:a16="http://schemas.microsoft.com/office/drawing/2014/main" id="{5C8BD2A4-7C58-4E87-A31C-638F054B1564}"/>
              </a:ext>
            </a:extLst>
          </p:cNvPr>
          <p:cNvSpPr txBox="1">
            <a:spLocks/>
          </p:cNvSpPr>
          <p:nvPr/>
        </p:nvSpPr>
        <p:spPr>
          <a:xfrm>
            <a:off x="647999" y="237650"/>
            <a:ext cx="10896000" cy="900000"/>
          </a:xfrm>
          <a:prstGeom prst="rect">
            <a:avLst/>
          </a:prstGeom>
          <a:ln w="3175">
            <a:noFill/>
          </a:ln>
        </p:spPr>
        <p:txBody>
          <a:bodyPr vert="horz" lIns="0" tIns="0" rIns="0" bIns="0" rtlCol="0" anchor="t" anchorCtr="0">
            <a:noAutofit/>
          </a:bodyPr>
          <a:lstStyle>
            <a:lvl1pPr algn="l" defTabSz="914400" rtl="0" eaLnBrk="1" latinLnBrk="0" hangingPunct="1">
              <a:lnSpc>
                <a:spcPct val="89000"/>
              </a:lnSpc>
              <a:spcBef>
                <a:spcPct val="0"/>
              </a:spcBef>
              <a:buNone/>
              <a:defRPr sz="4200" b="1" kern="1200">
                <a:solidFill>
                  <a:schemeClr val="tx2"/>
                </a:solidFill>
                <a:latin typeface="+mj-lt"/>
                <a:ea typeface="+mj-ea"/>
                <a:cs typeface="+mj-cs"/>
              </a:defRPr>
            </a:lvl1pPr>
          </a:lstStyle>
          <a:p>
            <a:pPr algn="ctr"/>
            <a:r>
              <a:rPr lang="es-ES" altLang="es-ES" sz="4000" b="0" dirty="0">
                <a:solidFill>
                  <a:srgbClr val="002060"/>
                </a:solidFill>
                <a:latin typeface="Arial" panose="020B0604020202020204" pitchFamily="34" charset="0"/>
                <a:cs typeface="Arial" panose="020B0604020202020204" pitchFamily="34" charset="0"/>
              </a:rPr>
              <a:t>Tener en cuenta las </a:t>
            </a:r>
            <a:r>
              <a:rPr lang="es-ES" altLang="es-ES" sz="4000" dirty="0">
                <a:solidFill>
                  <a:srgbClr val="002060"/>
                </a:solidFill>
                <a:latin typeface="Arial" panose="020B0604020202020204" pitchFamily="34" charset="0"/>
                <a:cs typeface="Arial" panose="020B0604020202020204" pitchFamily="34" charset="0"/>
              </a:rPr>
              <a:t>comorbilidades</a:t>
            </a:r>
          </a:p>
        </p:txBody>
      </p:sp>
      <p:sp>
        <p:nvSpPr>
          <p:cNvPr id="11" name="Footer Placeholder 6">
            <a:extLst>
              <a:ext uri="{FF2B5EF4-FFF2-40B4-BE49-F238E27FC236}">
                <a16:creationId xmlns:a16="http://schemas.microsoft.com/office/drawing/2014/main" id="{38D36328-CDF7-431B-828B-898BBA95CBB6}"/>
              </a:ext>
            </a:extLst>
          </p:cNvPr>
          <p:cNvSpPr txBox="1">
            <a:spLocks/>
          </p:cNvSpPr>
          <p:nvPr/>
        </p:nvSpPr>
        <p:spPr>
          <a:xfrm>
            <a:off x="2112631" y="6022191"/>
            <a:ext cx="7424191" cy="590532"/>
          </a:xfrm>
          <a:prstGeom prst="rect">
            <a:avLst/>
          </a:prstGeom>
        </p:spPr>
        <p:txBody>
          <a:bodyPr vert="horz" lIns="0" tIns="0" rIns="0" bIns="0" rtlCol="0" anchor="ctr" anchorCtr="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altLang="es-ES" sz="700" dirty="0" err="1">
                <a:solidFill>
                  <a:srgbClr val="002060"/>
                </a:solidFill>
                <a:latin typeface="Arial" panose="020B0604020202020204" pitchFamily="34" charset="0"/>
                <a:cs typeface="Arial" panose="020B0604020202020204" pitchFamily="34" charset="0"/>
              </a:rPr>
              <a:t>Bolognia</a:t>
            </a:r>
            <a:r>
              <a:rPr lang="es-ES" altLang="es-ES" sz="700" dirty="0">
                <a:solidFill>
                  <a:srgbClr val="002060"/>
                </a:solidFill>
                <a:latin typeface="Arial" panose="020B0604020202020204" pitchFamily="34" charset="0"/>
                <a:cs typeface="Arial" panose="020B0604020202020204" pitchFamily="34" charset="0"/>
              </a:rPr>
              <a:t>  J,  Schaffer  J,  </a:t>
            </a:r>
            <a:r>
              <a:rPr lang="es-ES" altLang="es-ES" sz="700" dirty="0" err="1">
                <a:solidFill>
                  <a:srgbClr val="002060"/>
                </a:solidFill>
                <a:latin typeface="Arial" panose="020B0604020202020204" pitchFamily="34" charset="0"/>
                <a:cs typeface="Arial" panose="020B0604020202020204" pitchFamily="34" charset="0"/>
              </a:rPr>
              <a:t>Cerroni</a:t>
            </a:r>
            <a:r>
              <a:rPr lang="es-ES" altLang="es-ES" sz="700" dirty="0">
                <a:solidFill>
                  <a:srgbClr val="002060"/>
                </a:solidFill>
                <a:latin typeface="Arial" panose="020B0604020202020204" pitchFamily="34" charset="0"/>
                <a:cs typeface="Arial" panose="020B0604020202020204" pitchFamily="34" charset="0"/>
              </a:rPr>
              <a:t>  L.  Dermatología   4.ª Ed. Madrid: Elsevier España; 2018. </a:t>
            </a:r>
          </a:p>
          <a:p>
            <a:pPr algn="ctr"/>
            <a:r>
              <a:rPr lang="es-ES" sz="700" dirty="0">
                <a:solidFill>
                  <a:srgbClr val="002060"/>
                </a:solidFill>
                <a:latin typeface="Arial" panose="020B0604020202020204" pitchFamily="34" charset="0"/>
                <a:cs typeface="Arial" panose="020B0604020202020204" pitchFamily="34" charset="0"/>
              </a:rPr>
              <a:t>Palacios-Martínez D. SEMERGEN </a:t>
            </a:r>
            <a:r>
              <a:rPr lang="es-ES" sz="700" dirty="0" err="1">
                <a:solidFill>
                  <a:srgbClr val="002060"/>
                </a:solidFill>
                <a:latin typeface="Arial" panose="020B0604020202020204" pitchFamily="34" charset="0"/>
                <a:cs typeface="Arial" panose="020B0604020202020204" pitchFamily="34" charset="0"/>
              </a:rPr>
              <a:t>Doc</a:t>
            </a:r>
            <a:r>
              <a:rPr lang="es-ES" sz="700" dirty="0">
                <a:solidFill>
                  <a:srgbClr val="002060"/>
                </a:solidFill>
                <a:latin typeface="Arial" panose="020B0604020202020204" pitchFamily="34" charset="0"/>
                <a:cs typeface="Arial" panose="020B0604020202020204" pitchFamily="34" charset="0"/>
              </a:rPr>
              <a:t> Psoriasis. Madrid, Ed. SANED; 2021. </a:t>
            </a:r>
          </a:p>
          <a:p>
            <a:pPr algn="ctr">
              <a:lnSpc>
                <a:spcPct val="100000"/>
              </a:lnSpc>
              <a:spcBef>
                <a:spcPct val="0"/>
              </a:spcBef>
            </a:pPr>
            <a:r>
              <a:rPr lang="es-ES" altLang="es-ES" sz="700" dirty="0">
                <a:solidFill>
                  <a:srgbClr val="002060"/>
                </a:solidFill>
                <a:latin typeface="Arial" panose="020B0604020202020204" pitchFamily="34" charset="0"/>
                <a:cs typeface="Arial" panose="020B0604020202020204" pitchFamily="34" charset="0"/>
              </a:rPr>
              <a:t>Bielsa  I,  </a:t>
            </a:r>
            <a:r>
              <a:rPr lang="es-ES" altLang="es-ES" sz="700" dirty="0" err="1">
                <a:solidFill>
                  <a:srgbClr val="002060"/>
                </a:solidFill>
                <a:latin typeface="Arial" panose="020B0604020202020204" pitchFamily="34" charset="0"/>
                <a:cs typeface="Arial" panose="020B0604020202020204" pitchFamily="34" charset="0"/>
              </a:rPr>
              <a:t>Ferrrándiz</a:t>
            </a:r>
            <a:r>
              <a:rPr lang="es-ES" altLang="es-ES" sz="700" dirty="0">
                <a:solidFill>
                  <a:srgbClr val="002060"/>
                </a:solidFill>
                <a:latin typeface="Arial" panose="020B0604020202020204" pitchFamily="34" charset="0"/>
                <a:cs typeface="Arial" panose="020B0604020202020204" pitchFamily="34" charset="0"/>
              </a:rPr>
              <a:t>.  Dermatología  clínica.  Madrid: Elsevier; 2019. </a:t>
            </a:r>
            <a:r>
              <a:rPr lang="es-ES" altLang="es-ES" sz="700" dirty="0" err="1">
                <a:solidFill>
                  <a:srgbClr val="002060"/>
                </a:solidFill>
                <a:latin typeface="Arial" panose="020B0604020202020204" pitchFamily="34" charset="0"/>
                <a:cs typeface="Arial" panose="020B0604020202020204" pitchFamily="34" charset="0"/>
              </a:rPr>
              <a:t>Dauden</a:t>
            </a:r>
            <a:r>
              <a:rPr lang="es-ES" altLang="es-ES" sz="700" dirty="0">
                <a:solidFill>
                  <a:srgbClr val="002060"/>
                </a:solidFill>
                <a:latin typeface="Arial" panose="020B0604020202020204" pitchFamily="34" charset="0"/>
                <a:cs typeface="Arial" panose="020B0604020202020204" pitchFamily="34" charset="0"/>
              </a:rPr>
              <a:t>  E,  Castaneda  S,  Suarez  C,  et  al. Actas  </a:t>
            </a:r>
            <a:r>
              <a:rPr lang="es-ES" altLang="es-ES" sz="700" dirty="0" err="1">
                <a:solidFill>
                  <a:srgbClr val="002060"/>
                </a:solidFill>
                <a:latin typeface="Arial" panose="020B0604020202020204" pitchFamily="34" charset="0"/>
                <a:cs typeface="Arial" panose="020B0604020202020204" pitchFamily="34" charset="0"/>
              </a:rPr>
              <a:t>Dermosifliogr</a:t>
            </a:r>
            <a:r>
              <a:rPr lang="es-ES" altLang="es-ES" sz="700" dirty="0">
                <a:solidFill>
                  <a:srgbClr val="002060"/>
                </a:solidFill>
                <a:latin typeface="Arial" panose="020B0604020202020204" pitchFamily="34" charset="0"/>
                <a:cs typeface="Arial" panose="020B0604020202020204" pitchFamily="34" charset="0"/>
              </a:rPr>
              <a:t>.  2012;103(1):1-64.</a:t>
            </a:r>
          </a:p>
          <a:p>
            <a:pPr algn="ctr">
              <a:lnSpc>
                <a:spcPct val="100000"/>
              </a:lnSpc>
              <a:spcBef>
                <a:spcPct val="0"/>
              </a:spcBef>
            </a:pPr>
            <a:endParaRPr lang="en-US" sz="700" dirty="0">
              <a:solidFill>
                <a:srgbClr val="002060"/>
              </a:solidFill>
              <a:latin typeface="Arial" panose="020B0604020202020204" pitchFamily="34" charset="0"/>
              <a:cs typeface="Arial" panose="020B0604020202020204" pitchFamily="34" charset="0"/>
            </a:endParaRPr>
          </a:p>
        </p:txBody>
      </p:sp>
      <p:sp>
        <p:nvSpPr>
          <p:cNvPr id="2" name="Elipse 1">
            <a:extLst>
              <a:ext uri="{FF2B5EF4-FFF2-40B4-BE49-F238E27FC236}">
                <a16:creationId xmlns:a16="http://schemas.microsoft.com/office/drawing/2014/main" id="{212B7945-71B7-E66E-180A-686D2985C211}"/>
              </a:ext>
            </a:extLst>
          </p:cNvPr>
          <p:cNvSpPr/>
          <p:nvPr/>
        </p:nvSpPr>
        <p:spPr>
          <a:xfrm>
            <a:off x="6096001" y="4271010"/>
            <a:ext cx="2172216" cy="126492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073689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7FC847-EBFE-1E15-86E0-72649E069C50}"/>
              </a:ext>
            </a:extLst>
          </p:cNvPr>
          <p:cNvSpPr>
            <a:spLocks noGrp="1"/>
          </p:cNvSpPr>
          <p:nvPr>
            <p:ph type="title"/>
          </p:nvPr>
        </p:nvSpPr>
        <p:spPr>
          <a:xfrm>
            <a:off x="553237" y="346685"/>
            <a:ext cx="10896000" cy="900000"/>
          </a:xfrm>
        </p:spPr>
        <p:txBody>
          <a:bodyPr/>
          <a:lstStyle/>
          <a:p>
            <a:pPr algn="ctr"/>
            <a:r>
              <a:rPr lang="en-US" b="1" dirty="0" err="1">
                <a:solidFill>
                  <a:srgbClr val="002855"/>
                </a:solidFill>
                <a:latin typeface="Arial" panose="020B0604020202020204" pitchFamily="34" charset="0"/>
                <a:cs typeface="Arial" panose="020B0604020202020204" pitchFamily="34" charset="0"/>
              </a:rPr>
              <a:t>Hábitos</a:t>
            </a:r>
            <a:r>
              <a:rPr lang="en-US" b="1" dirty="0">
                <a:solidFill>
                  <a:srgbClr val="002855"/>
                </a:solidFill>
                <a:latin typeface="Arial" panose="020B0604020202020204" pitchFamily="34" charset="0"/>
                <a:cs typeface="Arial" panose="020B0604020202020204" pitchFamily="34" charset="0"/>
              </a:rPr>
              <a:t> </a:t>
            </a:r>
            <a:r>
              <a:rPr lang="en-US" dirty="0">
                <a:solidFill>
                  <a:srgbClr val="002855"/>
                </a:solidFill>
                <a:latin typeface="Arial" panose="020B0604020202020204" pitchFamily="34" charset="0"/>
                <a:cs typeface="Arial" panose="020B0604020202020204" pitchFamily="34" charset="0"/>
              </a:rPr>
              <a:t>de </a:t>
            </a:r>
            <a:r>
              <a:rPr lang="en-US" dirty="0" err="1">
                <a:solidFill>
                  <a:srgbClr val="002855"/>
                </a:solidFill>
                <a:latin typeface="Arial" panose="020B0604020202020204" pitchFamily="34" charset="0"/>
                <a:cs typeface="Arial" panose="020B0604020202020204" pitchFamily="34" charset="0"/>
              </a:rPr>
              <a:t>vida</a:t>
            </a:r>
            <a:endParaRPr lang="en-US" dirty="0">
              <a:solidFill>
                <a:srgbClr val="002855"/>
              </a:solidFill>
              <a:latin typeface="Arial" panose="020B0604020202020204" pitchFamily="34" charset="0"/>
              <a:cs typeface="Arial" panose="020B0604020202020204" pitchFamily="34" charset="0"/>
            </a:endParaRPr>
          </a:p>
        </p:txBody>
      </p:sp>
      <p:sp>
        <p:nvSpPr>
          <p:cNvPr id="7" name="Rectangle: Rounded Corners 7">
            <a:extLst>
              <a:ext uri="{FF2B5EF4-FFF2-40B4-BE49-F238E27FC236}">
                <a16:creationId xmlns:a16="http://schemas.microsoft.com/office/drawing/2014/main" id="{A3B20FBD-0645-B911-2C28-F8723C42234D}"/>
              </a:ext>
            </a:extLst>
          </p:cNvPr>
          <p:cNvSpPr/>
          <p:nvPr/>
        </p:nvSpPr>
        <p:spPr>
          <a:xfrm>
            <a:off x="910688" y="2282507"/>
            <a:ext cx="3177344" cy="1146493"/>
          </a:xfrm>
          <a:prstGeom prst="roundRect">
            <a:avLst/>
          </a:prstGeom>
          <a:gradFill>
            <a:gsLst>
              <a:gs pos="72000">
                <a:srgbClr val="00F0BE"/>
              </a:gs>
              <a:gs pos="32000">
                <a:srgbClr val="00F0BE"/>
              </a:gs>
              <a:gs pos="81656">
                <a:srgbClr val="00F0BE"/>
              </a:gs>
              <a:gs pos="50000">
                <a:srgbClr val="00F0BE"/>
              </a:gs>
              <a:gs pos="100000">
                <a:srgbClr val="00F0BE"/>
              </a:gs>
            </a:gsLst>
          </a:gradFill>
          <a:ln/>
        </p:spPr>
        <p:style>
          <a:lnRef idx="0">
            <a:schemeClr val="accent3"/>
          </a:lnRef>
          <a:fillRef idx="3">
            <a:schemeClr val="accent3"/>
          </a:fillRef>
          <a:effectRef idx="3">
            <a:schemeClr val="accent3"/>
          </a:effectRef>
          <a:fontRef idx="minor">
            <a:schemeClr val="lt1"/>
          </a:fontRef>
        </p:style>
        <p:txBody>
          <a:bodyPr lIns="72000" tIns="72000" rIns="72000" bIns="72000" rtlCol="0" anchor="ctr"/>
          <a:lstStyle/>
          <a:p>
            <a:pPr algn="ctr"/>
            <a:r>
              <a:rPr lang="en-US" sz="4000" b="1" dirty="0">
                <a:solidFill>
                  <a:srgbClr val="002855"/>
                </a:solidFill>
                <a:latin typeface="Arial" panose="020B0604020202020204" pitchFamily="34" charset="0"/>
                <a:cs typeface="Arial" panose="020B0604020202020204" pitchFamily="34" charset="0"/>
              </a:rPr>
              <a:t>Tabaco</a:t>
            </a:r>
            <a:endParaRPr lang="en-US" sz="4000" b="1" i="1" noProof="0" dirty="0">
              <a:solidFill>
                <a:srgbClr val="002855"/>
              </a:solidFill>
              <a:latin typeface="Arial" panose="020B0604020202020204" pitchFamily="34" charset="0"/>
              <a:cs typeface="Arial" panose="020B0604020202020204" pitchFamily="34" charset="0"/>
            </a:endParaRPr>
          </a:p>
        </p:txBody>
      </p:sp>
      <p:sp>
        <p:nvSpPr>
          <p:cNvPr id="11" name="Rectangle: Rounded Corners 7">
            <a:extLst>
              <a:ext uri="{FF2B5EF4-FFF2-40B4-BE49-F238E27FC236}">
                <a16:creationId xmlns:a16="http://schemas.microsoft.com/office/drawing/2014/main" id="{89ADA36E-0BFC-A779-329E-B1D2C491EC4D}"/>
              </a:ext>
            </a:extLst>
          </p:cNvPr>
          <p:cNvSpPr/>
          <p:nvPr/>
        </p:nvSpPr>
        <p:spPr>
          <a:xfrm>
            <a:off x="4412565" y="2282507"/>
            <a:ext cx="3177344" cy="1146493"/>
          </a:xfrm>
          <a:prstGeom prst="roundRect">
            <a:avLst/>
          </a:prstGeom>
          <a:gradFill>
            <a:gsLst>
              <a:gs pos="72000">
                <a:srgbClr val="00F0BE"/>
              </a:gs>
              <a:gs pos="32000">
                <a:srgbClr val="00F0BE"/>
              </a:gs>
              <a:gs pos="81656">
                <a:srgbClr val="00F0BE"/>
              </a:gs>
              <a:gs pos="50000">
                <a:srgbClr val="00F0BE"/>
              </a:gs>
              <a:gs pos="100000">
                <a:srgbClr val="00F0BE"/>
              </a:gs>
            </a:gsLst>
          </a:gradFill>
          <a:ln/>
        </p:spPr>
        <p:style>
          <a:lnRef idx="0">
            <a:schemeClr val="accent3"/>
          </a:lnRef>
          <a:fillRef idx="3">
            <a:schemeClr val="accent3"/>
          </a:fillRef>
          <a:effectRef idx="3">
            <a:schemeClr val="accent3"/>
          </a:effectRef>
          <a:fontRef idx="minor">
            <a:schemeClr val="lt1"/>
          </a:fontRef>
        </p:style>
        <p:txBody>
          <a:bodyPr lIns="72000" tIns="72000" rIns="72000" bIns="72000" rtlCol="0" anchor="ctr"/>
          <a:lstStyle/>
          <a:p>
            <a:pPr algn="ctr"/>
            <a:r>
              <a:rPr lang="en-US" sz="4000" b="1" dirty="0">
                <a:solidFill>
                  <a:srgbClr val="002855"/>
                </a:solidFill>
                <a:latin typeface="Arial" panose="020B0604020202020204" pitchFamily="34" charset="0"/>
                <a:cs typeface="Arial" panose="020B0604020202020204" pitchFamily="34" charset="0"/>
              </a:rPr>
              <a:t>Alcohol</a:t>
            </a:r>
            <a:endParaRPr lang="en-US" sz="4000" b="1" i="1" noProof="0" dirty="0">
              <a:solidFill>
                <a:srgbClr val="002855"/>
              </a:solidFill>
              <a:latin typeface="Arial" panose="020B0604020202020204" pitchFamily="34" charset="0"/>
              <a:cs typeface="Arial" panose="020B0604020202020204" pitchFamily="34" charset="0"/>
            </a:endParaRPr>
          </a:p>
        </p:txBody>
      </p:sp>
      <p:sp>
        <p:nvSpPr>
          <p:cNvPr id="12" name="Rectangle: Rounded Corners 7">
            <a:extLst>
              <a:ext uri="{FF2B5EF4-FFF2-40B4-BE49-F238E27FC236}">
                <a16:creationId xmlns:a16="http://schemas.microsoft.com/office/drawing/2014/main" id="{916C0985-D92C-8872-C0F2-7D7ED5B46084}"/>
              </a:ext>
            </a:extLst>
          </p:cNvPr>
          <p:cNvSpPr/>
          <p:nvPr/>
        </p:nvSpPr>
        <p:spPr>
          <a:xfrm>
            <a:off x="7914442" y="2282507"/>
            <a:ext cx="3581684" cy="1146493"/>
          </a:xfrm>
          <a:prstGeom prst="roundRect">
            <a:avLst/>
          </a:prstGeom>
          <a:gradFill>
            <a:gsLst>
              <a:gs pos="72000">
                <a:srgbClr val="00F0BE"/>
              </a:gs>
              <a:gs pos="32000">
                <a:srgbClr val="00F0BE"/>
              </a:gs>
              <a:gs pos="81656">
                <a:srgbClr val="00F0BE"/>
              </a:gs>
              <a:gs pos="50000">
                <a:srgbClr val="00F0BE"/>
              </a:gs>
              <a:gs pos="100000">
                <a:srgbClr val="00F0BE"/>
              </a:gs>
            </a:gsLst>
          </a:gradFill>
          <a:ln/>
        </p:spPr>
        <p:style>
          <a:lnRef idx="0">
            <a:schemeClr val="accent3"/>
          </a:lnRef>
          <a:fillRef idx="3">
            <a:schemeClr val="accent3"/>
          </a:fillRef>
          <a:effectRef idx="3">
            <a:schemeClr val="accent3"/>
          </a:effectRef>
          <a:fontRef idx="minor">
            <a:schemeClr val="lt1"/>
          </a:fontRef>
        </p:style>
        <p:txBody>
          <a:bodyPr lIns="72000" tIns="72000" rIns="72000" bIns="72000" rtlCol="0" anchor="ctr"/>
          <a:lstStyle/>
          <a:p>
            <a:pPr algn="ctr"/>
            <a:r>
              <a:rPr lang="en-US" sz="4000" b="1" dirty="0" err="1">
                <a:solidFill>
                  <a:srgbClr val="002855"/>
                </a:solidFill>
                <a:latin typeface="Arial" panose="020B0604020202020204" pitchFamily="34" charset="0"/>
                <a:cs typeface="Arial" panose="020B0604020202020204" pitchFamily="34" charset="0"/>
              </a:rPr>
              <a:t>Alimentación</a:t>
            </a:r>
            <a:endParaRPr lang="en-US" sz="4000" b="1" i="1" noProof="0" dirty="0">
              <a:solidFill>
                <a:srgbClr val="002855"/>
              </a:solidFill>
              <a:latin typeface="Arial" panose="020B0604020202020204" pitchFamily="34" charset="0"/>
              <a:cs typeface="Arial" panose="020B0604020202020204" pitchFamily="34" charset="0"/>
            </a:endParaRPr>
          </a:p>
        </p:txBody>
      </p:sp>
      <p:sp>
        <p:nvSpPr>
          <p:cNvPr id="14" name="CuadroTexto 13">
            <a:extLst>
              <a:ext uri="{FF2B5EF4-FFF2-40B4-BE49-F238E27FC236}">
                <a16:creationId xmlns:a16="http://schemas.microsoft.com/office/drawing/2014/main" id="{6B12FFD2-36C9-F6D3-D069-3AD38F73CB5D}"/>
              </a:ext>
            </a:extLst>
          </p:cNvPr>
          <p:cNvSpPr txBox="1"/>
          <p:nvPr/>
        </p:nvSpPr>
        <p:spPr>
          <a:xfrm>
            <a:off x="763714" y="3975416"/>
            <a:ext cx="10475046" cy="646331"/>
          </a:xfrm>
          <a:prstGeom prst="rect">
            <a:avLst/>
          </a:prstGeom>
          <a:noFill/>
        </p:spPr>
        <p:txBody>
          <a:bodyPr wrap="square">
            <a:spAutoFit/>
          </a:bodyPr>
          <a:lstStyle/>
          <a:p>
            <a:pPr algn="ctr"/>
            <a:r>
              <a:rPr lang="es-ES" b="0" i="0" dirty="0">
                <a:solidFill>
                  <a:srgbClr val="002855"/>
                </a:solidFill>
                <a:effectLst/>
                <a:latin typeface="Arial" panose="020B0604020202020204" pitchFamily="34" charset="0"/>
                <a:cs typeface="Arial" panose="020B0604020202020204" pitchFamily="34" charset="0"/>
              </a:rPr>
              <a:t>Tanto el alcohol como el tabaco, además de </a:t>
            </a:r>
            <a:r>
              <a:rPr lang="es-ES" b="1" i="0" dirty="0">
                <a:solidFill>
                  <a:srgbClr val="002855"/>
                </a:solidFill>
                <a:effectLst/>
                <a:latin typeface="Arial" panose="020B0604020202020204" pitchFamily="34" charset="0"/>
                <a:cs typeface="Arial" panose="020B0604020202020204" pitchFamily="34" charset="0"/>
              </a:rPr>
              <a:t>aumentar el riesgo cardiovascular</a:t>
            </a:r>
            <a:r>
              <a:rPr lang="es-ES" b="0" i="0" dirty="0">
                <a:solidFill>
                  <a:srgbClr val="002855"/>
                </a:solidFill>
                <a:effectLst/>
                <a:latin typeface="Arial" panose="020B0604020202020204" pitchFamily="34" charset="0"/>
                <a:cs typeface="Arial" panose="020B0604020202020204" pitchFamily="34" charset="0"/>
              </a:rPr>
              <a:t>, que ya es elevado en los pacientes con psoriasis, </a:t>
            </a:r>
            <a:r>
              <a:rPr lang="es-ES" b="1" i="0" dirty="0">
                <a:solidFill>
                  <a:srgbClr val="002855"/>
                </a:solidFill>
                <a:effectLst/>
                <a:latin typeface="Arial" panose="020B0604020202020204" pitchFamily="34" charset="0"/>
                <a:cs typeface="Arial" panose="020B0604020202020204" pitchFamily="34" charset="0"/>
              </a:rPr>
              <a:t>aumentan el riesgo de tener psoriasis y su gravedad</a:t>
            </a:r>
            <a:r>
              <a:rPr lang="es-ES" sz="1600" b="1" i="0" dirty="0">
                <a:solidFill>
                  <a:srgbClr val="002855"/>
                </a:solidFill>
                <a:effectLst/>
                <a:latin typeface="Arial" panose="020B0604020202020204" pitchFamily="34" charset="0"/>
                <a:cs typeface="Arial" panose="020B0604020202020204" pitchFamily="34" charset="0"/>
              </a:rPr>
              <a:t>. </a:t>
            </a:r>
            <a:endParaRPr lang="es-ES" sz="1600" b="1" dirty="0">
              <a:solidFill>
                <a:srgbClr val="002855"/>
              </a:solidFill>
              <a:latin typeface="Arial" panose="020B0604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BDDA036B-D2A4-131D-6D73-885D255C37BA}"/>
              </a:ext>
            </a:extLst>
          </p:cNvPr>
          <p:cNvSpPr txBox="1"/>
          <p:nvPr/>
        </p:nvSpPr>
        <p:spPr>
          <a:xfrm>
            <a:off x="1790700" y="5055287"/>
            <a:ext cx="8610600" cy="646331"/>
          </a:xfrm>
          <a:prstGeom prst="rect">
            <a:avLst/>
          </a:prstGeom>
          <a:noFill/>
        </p:spPr>
        <p:txBody>
          <a:bodyPr wrap="square">
            <a:spAutoFit/>
          </a:bodyPr>
          <a:lstStyle/>
          <a:p>
            <a:pPr algn="ctr"/>
            <a:r>
              <a:rPr lang="es-ES" b="0" i="0" dirty="0">
                <a:solidFill>
                  <a:srgbClr val="002855"/>
                </a:solidFill>
                <a:effectLst/>
                <a:latin typeface="Arial" panose="020B0604020202020204" pitchFamily="34" charset="0"/>
                <a:cs typeface="Arial" panose="020B0604020202020204" pitchFamily="34" charset="0"/>
              </a:rPr>
              <a:t>Se ha comprobado que </a:t>
            </a:r>
            <a:r>
              <a:rPr lang="es-ES" b="1" i="0" dirty="0">
                <a:solidFill>
                  <a:srgbClr val="002855"/>
                </a:solidFill>
                <a:effectLst/>
                <a:latin typeface="Arial" panose="020B0604020202020204" pitchFamily="34" charset="0"/>
                <a:cs typeface="Arial" panose="020B0604020202020204" pitchFamily="34" charset="0"/>
              </a:rPr>
              <a:t>un mayor consumo de tabaco</a:t>
            </a:r>
            <a:r>
              <a:rPr lang="es-ES" b="0" i="0" dirty="0">
                <a:solidFill>
                  <a:srgbClr val="002855"/>
                </a:solidFill>
                <a:effectLst/>
                <a:latin typeface="Arial" panose="020B0604020202020204" pitchFamily="34" charset="0"/>
                <a:cs typeface="Arial" panose="020B0604020202020204" pitchFamily="34" charset="0"/>
              </a:rPr>
              <a:t> conlleva un </a:t>
            </a:r>
            <a:r>
              <a:rPr lang="es-ES" b="1" i="0" dirty="0">
                <a:solidFill>
                  <a:srgbClr val="002855"/>
                </a:solidFill>
                <a:effectLst/>
                <a:latin typeface="Arial" panose="020B0604020202020204" pitchFamily="34" charset="0"/>
                <a:cs typeface="Arial" panose="020B0604020202020204" pitchFamily="34" charset="0"/>
              </a:rPr>
              <a:t>mayor riesgo de psoriasis</a:t>
            </a:r>
            <a:r>
              <a:rPr lang="es-ES" b="0" i="0" dirty="0">
                <a:solidFill>
                  <a:srgbClr val="002855"/>
                </a:solidFill>
                <a:effectLst/>
                <a:latin typeface="Arial" panose="020B0604020202020204" pitchFamily="34" charset="0"/>
                <a:cs typeface="Arial" panose="020B0604020202020204" pitchFamily="34" charset="0"/>
              </a:rPr>
              <a:t>, por lo que se recomienda dejar el tabaco en estos pacientes.</a:t>
            </a:r>
            <a:endParaRPr lang="es-ES" dirty="0">
              <a:latin typeface="Arial" panose="020B0604020202020204" pitchFamily="34" charset="0"/>
              <a:cs typeface="Arial" panose="020B0604020202020204" pitchFamily="34" charset="0"/>
            </a:endParaRPr>
          </a:p>
        </p:txBody>
      </p:sp>
      <p:pic>
        <p:nvPicPr>
          <p:cNvPr id="18" name="Imagen 17">
            <a:extLst>
              <a:ext uri="{FF2B5EF4-FFF2-40B4-BE49-F238E27FC236}">
                <a16:creationId xmlns:a16="http://schemas.microsoft.com/office/drawing/2014/main" id="{29E63DB4-A05B-736E-4789-F30AA947697E}"/>
              </a:ext>
            </a:extLst>
          </p:cNvPr>
          <p:cNvPicPr>
            <a:picLocks noChangeAspect="1"/>
          </p:cNvPicPr>
          <p:nvPr/>
        </p:nvPicPr>
        <p:blipFill>
          <a:blip r:embed="rId2"/>
          <a:stretch>
            <a:fillRect/>
          </a:stretch>
        </p:blipFill>
        <p:spPr>
          <a:xfrm>
            <a:off x="2081588" y="1377057"/>
            <a:ext cx="856586" cy="702524"/>
          </a:xfrm>
          <a:prstGeom prst="rect">
            <a:avLst/>
          </a:prstGeom>
        </p:spPr>
      </p:pic>
      <p:pic>
        <p:nvPicPr>
          <p:cNvPr id="20" name="Imagen 19">
            <a:extLst>
              <a:ext uri="{FF2B5EF4-FFF2-40B4-BE49-F238E27FC236}">
                <a16:creationId xmlns:a16="http://schemas.microsoft.com/office/drawing/2014/main" id="{ACB02897-7EBD-3192-FAD5-9A64EABCC992}"/>
              </a:ext>
            </a:extLst>
          </p:cNvPr>
          <p:cNvPicPr>
            <a:picLocks noChangeAspect="1"/>
          </p:cNvPicPr>
          <p:nvPr/>
        </p:nvPicPr>
        <p:blipFill>
          <a:blip r:embed="rId3"/>
          <a:stretch>
            <a:fillRect/>
          </a:stretch>
        </p:blipFill>
        <p:spPr>
          <a:xfrm>
            <a:off x="5779030" y="1274338"/>
            <a:ext cx="685313" cy="805243"/>
          </a:xfrm>
          <a:prstGeom prst="rect">
            <a:avLst/>
          </a:prstGeom>
        </p:spPr>
      </p:pic>
      <p:pic>
        <p:nvPicPr>
          <p:cNvPr id="22" name="Imagen 21">
            <a:extLst>
              <a:ext uri="{FF2B5EF4-FFF2-40B4-BE49-F238E27FC236}">
                <a16:creationId xmlns:a16="http://schemas.microsoft.com/office/drawing/2014/main" id="{BA6B0DB3-625D-BE57-A529-8FB7A69630EB}"/>
              </a:ext>
            </a:extLst>
          </p:cNvPr>
          <p:cNvPicPr>
            <a:picLocks noChangeAspect="1"/>
          </p:cNvPicPr>
          <p:nvPr/>
        </p:nvPicPr>
        <p:blipFill>
          <a:blip r:embed="rId4"/>
          <a:stretch>
            <a:fillRect/>
          </a:stretch>
        </p:blipFill>
        <p:spPr>
          <a:xfrm>
            <a:off x="9305199" y="1097225"/>
            <a:ext cx="1152587" cy="1112728"/>
          </a:xfrm>
          <a:prstGeom prst="rect">
            <a:avLst/>
          </a:prstGeom>
        </p:spPr>
      </p:pic>
      <p:sp>
        <p:nvSpPr>
          <p:cNvPr id="2" name="Footer Placeholder 6">
            <a:extLst>
              <a:ext uri="{FF2B5EF4-FFF2-40B4-BE49-F238E27FC236}">
                <a16:creationId xmlns:a16="http://schemas.microsoft.com/office/drawing/2014/main" id="{7100EE18-1001-A955-9E88-4CA65C10B448}"/>
              </a:ext>
            </a:extLst>
          </p:cNvPr>
          <p:cNvSpPr txBox="1">
            <a:spLocks/>
          </p:cNvSpPr>
          <p:nvPr/>
        </p:nvSpPr>
        <p:spPr>
          <a:xfrm>
            <a:off x="2112631" y="6022191"/>
            <a:ext cx="7424191" cy="590532"/>
          </a:xfrm>
          <a:prstGeom prst="rect">
            <a:avLst/>
          </a:prstGeom>
        </p:spPr>
        <p:txBody>
          <a:bodyPr vert="horz" lIns="0" tIns="0" rIns="0" bIns="0" rtlCol="0" anchor="ctr" anchorCtr="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altLang="es-ES" sz="700" dirty="0" err="1">
                <a:solidFill>
                  <a:srgbClr val="002060"/>
                </a:solidFill>
                <a:latin typeface="Arial" panose="020B0604020202020204" pitchFamily="34" charset="0"/>
                <a:cs typeface="Arial" panose="020B0604020202020204" pitchFamily="34" charset="0"/>
              </a:rPr>
              <a:t>Garbicz</a:t>
            </a:r>
            <a:r>
              <a:rPr lang="es-ES" altLang="es-ES" sz="700" dirty="0">
                <a:solidFill>
                  <a:srgbClr val="002060"/>
                </a:solidFill>
                <a:latin typeface="Arial" panose="020B0604020202020204" pitchFamily="34" charset="0"/>
                <a:cs typeface="Arial" panose="020B0604020202020204" pitchFamily="34" charset="0"/>
              </a:rPr>
              <a:t> J, et al. </a:t>
            </a:r>
            <a:r>
              <a:rPr lang="es-ES" altLang="es-ES" sz="700" dirty="0" err="1">
                <a:solidFill>
                  <a:srgbClr val="002060"/>
                </a:solidFill>
                <a:latin typeface="Arial" panose="020B0604020202020204" pitchFamily="34" charset="0"/>
                <a:cs typeface="Arial" panose="020B0604020202020204" pitchFamily="34" charset="0"/>
              </a:rPr>
              <a:t>Nutritional</a:t>
            </a:r>
            <a:r>
              <a:rPr lang="es-ES" altLang="es-ES" sz="700" dirty="0">
                <a:solidFill>
                  <a:srgbClr val="002060"/>
                </a:solidFill>
                <a:latin typeface="Arial" panose="020B0604020202020204" pitchFamily="34" charset="0"/>
                <a:cs typeface="Arial" panose="020B0604020202020204" pitchFamily="34" charset="0"/>
              </a:rPr>
              <a:t> </a:t>
            </a:r>
            <a:r>
              <a:rPr lang="es-ES" altLang="es-ES" sz="700" dirty="0" err="1">
                <a:solidFill>
                  <a:srgbClr val="002060"/>
                </a:solidFill>
                <a:latin typeface="Arial" panose="020B0604020202020204" pitchFamily="34" charset="0"/>
                <a:cs typeface="Arial" panose="020B0604020202020204" pitchFamily="34" charset="0"/>
              </a:rPr>
              <a:t>Therapy</a:t>
            </a:r>
            <a:r>
              <a:rPr lang="es-ES" altLang="es-ES" sz="700" dirty="0">
                <a:solidFill>
                  <a:srgbClr val="002060"/>
                </a:solidFill>
                <a:latin typeface="Arial" panose="020B0604020202020204" pitchFamily="34" charset="0"/>
                <a:cs typeface="Arial" panose="020B0604020202020204" pitchFamily="34" charset="0"/>
              </a:rPr>
              <a:t> in </a:t>
            </a:r>
            <a:r>
              <a:rPr lang="es-ES" altLang="es-ES" sz="700" dirty="0" err="1">
                <a:solidFill>
                  <a:srgbClr val="002060"/>
                </a:solidFill>
                <a:latin typeface="Arial" panose="020B0604020202020204" pitchFamily="34" charset="0"/>
                <a:cs typeface="Arial" panose="020B0604020202020204" pitchFamily="34" charset="0"/>
              </a:rPr>
              <a:t>Persons</a:t>
            </a:r>
            <a:r>
              <a:rPr lang="es-ES" altLang="es-ES" sz="700" dirty="0">
                <a:solidFill>
                  <a:srgbClr val="002060"/>
                </a:solidFill>
                <a:latin typeface="Arial" panose="020B0604020202020204" pitchFamily="34" charset="0"/>
                <a:cs typeface="Arial" panose="020B0604020202020204" pitchFamily="34" charset="0"/>
              </a:rPr>
              <a:t> </a:t>
            </a:r>
            <a:r>
              <a:rPr lang="es-ES" altLang="es-ES" sz="700" dirty="0" err="1">
                <a:solidFill>
                  <a:srgbClr val="002060"/>
                </a:solidFill>
                <a:latin typeface="Arial" panose="020B0604020202020204" pitchFamily="34" charset="0"/>
                <a:cs typeface="Arial" panose="020B0604020202020204" pitchFamily="34" charset="0"/>
              </a:rPr>
              <a:t>Suffering</a:t>
            </a:r>
            <a:r>
              <a:rPr lang="es-ES" altLang="es-ES" sz="700" dirty="0">
                <a:solidFill>
                  <a:srgbClr val="002060"/>
                </a:solidFill>
                <a:latin typeface="Arial" panose="020B0604020202020204" pitchFamily="34" charset="0"/>
                <a:cs typeface="Arial" panose="020B0604020202020204" pitchFamily="34" charset="0"/>
              </a:rPr>
              <a:t> </a:t>
            </a:r>
            <a:r>
              <a:rPr lang="es-ES" altLang="es-ES" sz="700" dirty="0" err="1">
                <a:solidFill>
                  <a:srgbClr val="002060"/>
                </a:solidFill>
                <a:latin typeface="Arial" panose="020B0604020202020204" pitchFamily="34" charset="0"/>
                <a:cs typeface="Arial" panose="020B0604020202020204" pitchFamily="34" charset="0"/>
              </a:rPr>
              <a:t>from</a:t>
            </a:r>
            <a:r>
              <a:rPr lang="es-ES" altLang="es-ES" sz="700" dirty="0">
                <a:solidFill>
                  <a:srgbClr val="002060"/>
                </a:solidFill>
                <a:latin typeface="Arial" panose="020B0604020202020204" pitchFamily="34" charset="0"/>
                <a:cs typeface="Arial" panose="020B0604020202020204" pitchFamily="34" charset="0"/>
              </a:rPr>
              <a:t> Psoriasis. </a:t>
            </a:r>
            <a:r>
              <a:rPr lang="es-ES" altLang="es-ES" sz="700" dirty="0" err="1">
                <a:solidFill>
                  <a:srgbClr val="002060"/>
                </a:solidFill>
                <a:latin typeface="Arial" panose="020B0604020202020204" pitchFamily="34" charset="0"/>
                <a:cs typeface="Arial" panose="020B0604020202020204" pitchFamily="34" charset="0"/>
              </a:rPr>
              <a:t>Nutrients</a:t>
            </a:r>
            <a:r>
              <a:rPr lang="es-ES" altLang="es-ES" sz="700" dirty="0">
                <a:solidFill>
                  <a:srgbClr val="002060"/>
                </a:solidFill>
                <a:latin typeface="Arial" panose="020B0604020202020204" pitchFamily="34" charset="0"/>
                <a:cs typeface="Arial" panose="020B0604020202020204" pitchFamily="34" charset="0"/>
              </a:rPr>
              <a:t>. 2021:28;14(1):119</a:t>
            </a:r>
          </a:p>
          <a:p>
            <a:pPr algn="ctr">
              <a:lnSpc>
                <a:spcPct val="100000"/>
              </a:lnSpc>
              <a:spcBef>
                <a:spcPct val="0"/>
              </a:spcBef>
            </a:pPr>
            <a:endParaRPr lang="en-US" sz="7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8822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Google Shape;220;p15">
            <a:extLst>
              <a:ext uri="{FF2B5EF4-FFF2-40B4-BE49-F238E27FC236}">
                <a16:creationId xmlns:a16="http://schemas.microsoft.com/office/drawing/2014/main" id="{A3D9B5FD-694F-55D2-99E6-2F17EA1C95E3}"/>
              </a:ext>
            </a:extLst>
          </p:cNvPr>
          <p:cNvSpPr txBox="1">
            <a:spLocks/>
          </p:cNvSpPr>
          <p:nvPr/>
        </p:nvSpPr>
        <p:spPr>
          <a:xfrm>
            <a:off x="1579418" y="1766455"/>
            <a:ext cx="5181600" cy="35814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s-ES" sz="2400" dirty="0"/>
          </a:p>
        </p:txBody>
      </p:sp>
      <p:sp>
        <p:nvSpPr>
          <p:cNvPr id="3" name="Google Shape;219;p15">
            <a:extLst>
              <a:ext uri="{FF2B5EF4-FFF2-40B4-BE49-F238E27FC236}">
                <a16:creationId xmlns:a16="http://schemas.microsoft.com/office/drawing/2014/main" id="{343095B3-413F-7751-6D6B-3D2ABCB0216D}"/>
              </a:ext>
            </a:extLst>
          </p:cNvPr>
          <p:cNvSpPr txBox="1">
            <a:spLocks noGrp="1"/>
          </p:cNvSpPr>
          <p:nvPr>
            <p:ph type="body" idx="1"/>
          </p:nvPr>
        </p:nvSpPr>
        <p:spPr>
          <a:xfrm>
            <a:off x="558355" y="1814592"/>
            <a:ext cx="5537645" cy="3723309"/>
          </a:xfrm>
          <a:prstGeom prst="rect">
            <a:avLst/>
          </a:prstGeom>
          <a:ln>
            <a:solidFill>
              <a:srgbClr val="00F0BE"/>
            </a:solidFill>
          </a:ln>
        </p:spPr>
        <p:style>
          <a:lnRef idx="2">
            <a:schemeClr val="accent2"/>
          </a:lnRef>
          <a:fillRef idx="1">
            <a:schemeClr val="lt1"/>
          </a:fillRef>
          <a:effectRef idx="0">
            <a:schemeClr val="accent2"/>
          </a:effectRef>
          <a:fontRef idx="minor">
            <a:schemeClr val="dk1"/>
          </a:fontRef>
        </p:style>
        <p:txBody>
          <a:bodyPr spcFirstLastPara="1" wrap="square" lIns="121900" tIns="60933" rIns="121900" bIns="60933" anchor="t" anchorCtr="0">
            <a:noAutofit/>
          </a:bodyPr>
          <a:lstStyle/>
          <a:p>
            <a:pPr algn="just"/>
            <a:r>
              <a:rPr lang="es-ES" sz="1800" b="1" dirty="0">
                <a:solidFill>
                  <a:srgbClr val="00C097"/>
                </a:solidFill>
                <a:latin typeface="Arial" panose="020B0604020202020204" pitchFamily="34" charset="0"/>
                <a:cs typeface="Arial" panose="020B0604020202020204" pitchFamily="34" charset="0"/>
              </a:rPr>
              <a:t>Hipocalórica si IMC &gt;25</a:t>
            </a:r>
          </a:p>
          <a:p>
            <a:pPr algn="just"/>
            <a:r>
              <a:rPr lang="es-ES" sz="1800" b="1" dirty="0">
                <a:solidFill>
                  <a:srgbClr val="00C097"/>
                </a:solidFill>
                <a:latin typeface="Arial" panose="020B0604020202020204" pitchFamily="34" charset="0"/>
                <a:cs typeface="Arial" panose="020B0604020202020204" pitchFamily="34" charset="0"/>
              </a:rPr>
              <a:t>Carbohidratos con índice glucémico bajo</a:t>
            </a:r>
          </a:p>
          <a:p>
            <a:pPr algn="just"/>
            <a:r>
              <a:rPr lang="es-ES" sz="1800" dirty="0">
                <a:solidFill>
                  <a:srgbClr val="002060"/>
                </a:solidFill>
                <a:latin typeface="Arial" panose="020B0604020202020204" pitchFamily="34" charset="0"/>
                <a:cs typeface="Arial" panose="020B0604020202020204" pitchFamily="34" charset="0"/>
              </a:rPr>
              <a:t>Rica en fibra, baja en grasas saturadas, cereales integrales</a:t>
            </a:r>
          </a:p>
          <a:p>
            <a:pPr algn="just"/>
            <a:r>
              <a:rPr lang="es-ES" sz="1800" dirty="0">
                <a:solidFill>
                  <a:srgbClr val="002060"/>
                </a:solidFill>
                <a:latin typeface="Arial" panose="020B0604020202020204" pitchFamily="34" charset="0"/>
                <a:cs typeface="Arial" panose="020B0604020202020204" pitchFamily="34" charset="0"/>
              </a:rPr>
              <a:t>Rica en verduras y hortalizas</a:t>
            </a:r>
            <a:endParaRPr sz="1800" dirty="0">
              <a:solidFill>
                <a:srgbClr val="002060"/>
              </a:solidFill>
              <a:latin typeface="Arial" panose="020B0604020202020204" pitchFamily="34" charset="0"/>
              <a:cs typeface="Arial" panose="020B0604020202020204" pitchFamily="34" charset="0"/>
            </a:endParaRPr>
          </a:p>
          <a:p>
            <a:pPr algn="just"/>
            <a:r>
              <a:rPr lang="es-ES" sz="1800" dirty="0">
                <a:solidFill>
                  <a:srgbClr val="002060"/>
                </a:solidFill>
                <a:latin typeface="Arial" panose="020B0604020202020204" pitchFamily="34" charset="0"/>
                <a:cs typeface="Arial" panose="020B0604020202020204" pitchFamily="34" charset="0"/>
              </a:rPr>
              <a:t>Con alimentos ricos en vitaminas (A, E, D, C, B12) y minerales: magnesio, selenio, yodo, calcio, zinc, genisteína</a:t>
            </a:r>
          </a:p>
          <a:p>
            <a:pPr algn="just"/>
            <a:r>
              <a:rPr lang="es-ES" sz="1800" dirty="0">
                <a:solidFill>
                  <a:srgbClr val="002060"/>
                </a:solidFill>
                <a:latin typeface="Arial" panose="020B0604020202020204" pitchFamily="34" charset="0"/>
                <a:cs typeface="Arial" panose="020B0604020202020204" pitchFamily="34" charset="0"/>
              </a:rPr>
              <a:t>Acompañada de </a:t>
            </a:r>
            <a:r>
              <a:rPr lang="es-ES" sz="1800" b="1" dirty="0">
                <a:solidFill>
                  <a:srgbClr val="00C097"/>
                </a:solidFill>
                <a:latin typeface="Arial" panose="020B0604020202020204" pitchFamily="34" charset="0"/>
                <a:cs typeface="Arial" panose="020B0604020202020204" pitchFamily="34" charset="0"/>
              </a:rPr>
              <a:t>ejercicio, control del estrés</a:t>
            </a:r>
            <a:endParaRPr sz="1800" b="1" dirty="0">
              <a:solidFill>
                <a:srgbClr val="00C097"/>
              </a:solidFill>
              <a:latin typeface="Arial" panose="020B0604020202020204" pitchFamily="34" charset="0"/>
              <a:cs typeface="Arial" panose="020B0604020202020204" pitchFamily="34" charset="0"/>
            </a:endParaRPr>
          </a:p>
        </p:txBody>
      </p:sp>
      <p:sp>
        <p:nvSpPr>
          <p:cNvPr id="4" name="Google Shape;292;p24">
            <a:extLst>
              <a:ext uri="{FF2B5EF4-FFF2-40B4-BE49-F238E27FC236}">
                <a16:creationId xmlns:a16="http://schemas.microsoft.com/office/drawing/2014/main" id="{D2255D76-8E9E-FB4C-7A55-8A0EC64DD1FC}"/>
              </a:ext>
            </a:extLst>
          </p:cNvPr>
          <p:cNvSpPr txBox="1">
            <a:spLocks/>
          </p:cNvSpPr>
          <p:nvPr/>
        </p:nvSpPr>
        <p:spPr>
          <a:xfrm>
            <a:off x="6280611" y="1832140"/>
            <a:ext cx="5200436" cy="3719616"/>
          </a:xfrm>
          <a:prstGeom prst="rect">
            <a:avLst/>
          </a:prstGeom>
          <a:ln>
            <a:solidFill>
              <a:srgbClr val="00F0BE"/>
            </a:solidFill>
          </a:ln>
        </p:spPr>
        <p:style>
          <a:lnRef idx="2">
            <a:schemeClr val="accent2"/>
          </a:lnRef>
          <a:fillRef idx="1">
            <a:schemeClr val="lt1"/>
          </a:fillRef>
          <a:effectRef idx="0">
            <a:schemeClr val="accent2"/>
          </a:effectRef>
          <a:fontRef idx="minor">
            <a:schemeClr val="dk1"/>
          </a:fontRef>
        </p:style>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396230" algn="l" rtl="0">
              <a:lnSpc>
                <a:spcPct val="100000"/>
              </a:lnSpc>
              <a:spcBef>
                <a:spcPts val="933"/>
              </a:spcBef>
              <a:spcAft>
                <a:spcPts val="0"/>
              </a:spcAft>
              <a:buClr>
                <a:schemeClr val="dk2"/>
              </a:buClr>
              <a:buSzPts val="1080"/>
              <a:buFont typeface="Arial"/>
              <a:buChar char="◻"/>
              <a:defRPr sz="2400" b="0" i="0" u="none" strike="noStrike" cap="none">
                <a:solidFill>
                  <a:schemeClr val="dk2"/>
                </a:solidFill>
                <a:latin typeface="Arial"/>
                <a:ea typeface="Arial"/>
                <a:cs typeface="Arial"/>
                <a:sym typeface="Arial"/>
              </a:defRPr>
            </a:lvl1pPr>
            <a:lvl2pPr marL="1219170" marR="0" lvl="1" indent="-411470" algn="l" rtl="0">
              <a:lnSpc>
                <a:spcPct val="100000"/>
              </a:lnSpc>
              <a:spcBef>
                <a:spcPts val="733"/>
              </a:spcBef>
              <a:spcAft>
                <a:spcPts val="0"/>
              </a:spcAft>
              <a:buClr>
                <a:srgbClr val="04586C"/>
              </a:buClr>
              <a:buSzPts val="1260"/>
              <a:buFont typeface="Noto Sans Symbols"/>
              <a:buChar char="?"/>
              <a:defRPr sz="2000" b="0" i="0" u="none" strike="noStrike" cap="none">
                <a:solidFill>
                  <a:schemeClr val="dk2"/>
                </a:solidFill>
                <a:latin typeface="Arial"/>
                <a:ea typeface="Arial"/>
                <a:cs typeface="Arial"/>
                <a:sym typeface="Arial"/>
              </a:defRPr>
            </a:lvl2pPr>
            <a:lvl3pPr marL="1828754" marR="0" lvl="2" indent="-419090" algn="l" rtl="0">
              <a:lnSpc>
                <a:spcPct val="100000"/>
              </a:lnSpc>
              <a:spcBef>
                <a:spcPts val="667"/>
              </a:spcBef>
              <a:spcAft>
                <a:spcPts val="0"/>
              </a:spcAft>
              <a:buClr>
                <a:srgbClr val="079ABD"/>
              </a:buClr>
              <a:buSzPts val="1350"/>
              <a:buFont typeface="Arial"/>
              <a:buChar char="■"/>
              <a:defRPr sz="1800" b="0" i="0" u="none" strike="noStrike" cap="none">
                <a:solidFill>
                  <a:schemeClr val="dk2"/>
                </a:solidFill>
                <a:latin typeface="Arial"/>
                <a:ea typeface="Arial"/>
                <a:cs typeface="Arial"/>
                <a:sym typeface="Arial"/>
              </a:defRPr>
            </a:lvl3pPr>
            <a:lvl4pPr marL="2438339" marR="0" lvl="3" indent="-419090" algn="l" rtl="0">
              <a:lnSpc>
                <a:spcPct val="100000"/>
              </a:lnSpc>
              <a:spcBef>
                <a:spcPts val="533"/>
              </a:spcBef>
              <a:spcAft>
                <a:spcPts val="0"/>
              </a:spcAft>
              <a:buClr>
                <a:schemeClr val="dk2"/>
              </a:buClr>
              <a:buSzPts val="1350"/>
              <a:buFont typeface="Arial"/>
              <a:buChar char="■"/>
              <a:defRPr sz="1600" b="0" i="0" u="none" strike="noStrike" cap="none">
                <a:solidFill>
                  <a:schemeClr val="dk2"/>
                </a:solidFill>
                <a:latin typeface="Arial"/>
                <a:ea typeface="Arial"/>
                <a:cs typeface="Arial"/>
                <a:sym typeface="Arial"/>
              </a:defRPr>
            </a:lvl4pPr>
            <a:lvl5pPr marL="3047924" marR="0" lvl="4" indent="-403850" algn="l" rtl="0">
              <a:lnSpc>
                <a:spcPct val="100000"/>
              </a:lnSpc>
              <a:spcBef>
                <a:spcPts val="533"/>
              </a:spcBef>
              <a:spcAft>
                <a:spcPts val="0"/>
              </a:spcAft>
              <a:buClr>
                <a:schemeClr val="dk2"/>
              </a:buClr>
              <a:buSzPts val="1170"/>
              <a:buFont typeface="Arial"/>
              <a:buChar char="■"/>
              <a:defRPr sz="1600" b="0" i="0" u="none" strike="noStrike" cap="none">
                <a:solidFill>
                  <a:schemeClr val="dk2"/>
                </a:solidFill>
                <a:latin typeface="Arial"/>
                <a:ea typeface="Arial"/>
                <a:cs typeface="Arial"/>
                <a:sym typeface="Arial"/>
              </a:defRPr>
            </a:lvl5pPr>
            <a:lvl6pPr marL="3657509" marR="0" lvl="5" indent="-457189" algn="l" rtl="0">
              <a:lnSpc>
                <a:spcPct val="100000"/>
              </a:lnSpc>
              <a:spcBef>
                <a:spcPts val="48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4267093" marR="0" lvl="6" indent="-457189" algn="l" rtl="0">
              <a:lnSpc>
                <a:spcPct val="100000"/>
              </a:lnSpc>
              <a:spcBef>
                <a:spcPts val="48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4876678" marR="0" lvl="7" indent="-457189" algn="l" rtl="0">
              <a:lnSpc>
                <a:spcPct val="100000"/>
              </a:lnSpc>
              <a:spcBef>
                <a:spcPts val="48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5486263" marR="0" lvl="8" indent="-457189" algn="l" rtl="0">
              <a:lnSpc>
                <a:spcPct val="100000"/>
              </a:lnSpc>
              <a:spcBef>
                <a:spcPts val="48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algn="just"/>
            <a:r>
              <a:rPr lang="es-ES" sz="1800" dirty="0">
                <a:solidFill>
                  <a:srgbClr val="002060"/>
                </a:solidFill>
                <a:latin typeface="Arial" panose="020B0604020202020204" pitchFamily="34" charset="0"/>
                <a:cs typeface="Arial" panose="020B0604020202020204" pitchFamily="34" charset="0"/>
              </a:rPr>
              <a:t>Evitar alimentos </a:t>
            </a:r>
            <a:r>
              <a:rPr lang="es-ES" sz="1800" b="1" dirty="0">
                <a:solidFill>
                  <a:srgbClr val="00C097"/>
                </a:solidFill>
                <a:latin typeface="Arial" panose="020B0604020202020204" pitchFamily="34" charset="0"/>
                <a:cs typeface="Arial" panose="020B0604020202020204" pitchFamily="34" charset="0"/>
              </a:rPr>
              <a:t>oxidantes y proinflamatorios</a:t>
            </a:r>
            <a:r>
              <a:rPr lang="es-ES" sz="1800" dirty="0">
                <a:solidFill>
                  <a:srgbClr val="00C097"/>
                </a:solidFill>
                <a:latin typeface="Arial" panose="020B0604020202020204" pitchFamily="34" charset="0"/>
                <a:cs typeface="Arial" panose="020B0604020202020204" pitchFamily="34" charset="0"/>
              </a:rPr>
              <a:t>:</a:t>
            </a:r>
          </a:p>
          <a:p>
            <a:pPr algn="just"/>
            <a:r>
              <a:rPr lang="es-ES" sz="1800" dirty="0">
                <a:solidFill>
                  <a:srgbClr val="002060"/>
                </a:solidFill>
                <a:latin typeface="Arial" panose="020B0604020202020204" pitchFamily="34" charset="0"/>
                <a:cs typeface="Arial" panose="020B0604020202020204" pitchFamily="34" charset="0"/>
              </a:rPr>
              <a:t>Grasas saturadas: Carnes rojas, embutidos, (y especialmente vísceras, que contienen ácido araquidónico</a:t>
            </a:r>
          </a:p>
          <a:p>
            <a:pPr algn="just"/>
            <a:r>
              <a:rPr lang="es-ES" sz="1800" dirty="0">
                <a:solidFill>
                  <a:srgbClr val="002060"/>
                </a:solidFill>
                <a:latin typeface="Arial" panose="020B0604020202020204" pitchFamily="34" charset="0"/>
                <a:cs typeface="Arial" panose="020B0604020202020204" pitchFamily="34" charset="0"/>
              </a:rPr>
              <a:t>Azúcar, dulces</a:t>
            </a:r>
          </a:p>
          <a:p>
            <a:pPr algn="just"/>
            <a:r>
              <a:rPr lang="es-ES" sz="1800" dirty="0">
                <a:solidFill>
                  <a:srgbClr val="002060"/>
                </a:solidFill>
                <a:latin typeface="Arial" panose="020B0604020202020204" pitchFamily="34" charset="0"/>
                <a:cs typeface="Arial" panose="020B0604020202020204" pitchFamily="34" charset="0"/>
              </a:rPr>
              <a:t>Alcohol</a:t>
            </a:r>
          </a:p>
          <a:p>
            <a:pPr algn="just"/>
            <a:r>
              <a:rPr lang="es-ES" sz="1800" dirty="0">
                <a:solidFill>
                  <a:srgbClr val="002060"/>
                </a:solidFill>
                <a:latin typeface="Arial" panose="020B0604020202020204" pitchFamily="34" charset="0"/>
                <a:cs typeface="Arial" panose="020B0604020202020204" pitchFamily="34" charset="0"/>
              </a:rPr>
              <a:t>Alimentos con gluten, si celiaquía o marcadores serológicos +</a:t>
            </a:r>
          </a:p>
        </p:txBody>
      </p:sp>
      <p:pic>
        <p:nvPicPr>
          <p:cNvPr id="7" name="Imagen 6">
            <a:extLst>
              <a:ext uri="{FF2B5EF4-FFF2-40B4-BE49-F238E27FC236}">
                <a16:creationId xmlns:a16="http://schemas.microsoft.com/office/drawing/2014/main" id="{D0807773-304A-48EC-AB58-906D70544D90}"/>
              </a:ext>
            </a:extLst>
          </p:cNvPr>
          <p:cNvPicPr>
            <a:picLocks noChangeAspect="1"/>
          </p:cNvPicPr>
          <p:nvPr/>
        </p:nvPicPr>
        <p:blipFill>
          <a:blip r:embed="rId3"/>
          <a:stretch>
            <a:fillRect/>
          </a:stretch>
        </p:blipFill>
        <p:spPr>
          <a:xfrm>
            <a:off x="3092308" y="1319371"/>
            <a:ext cx="682542" cy="669960"/>
          </a:xfrm>
          <a:prstGeom prst="rect">
            <a:avLst/>
          </a:prstGeom>
        </p:spPr>
      </p:pic>
      <p:pic>
        <p:nvPicPr>
          <p:cNvPr id="8" name="Imagen 7">
            <a:extLst>
              <a:ext uri="{FF2B5EF4-FFF2-40B4-BE49-F238E27FC236}">
                <a16:creationId xmlns:a16="http://schemas.microsoft.com/office/drawing/2014/main" id="{AFEB2CFF-EB4E-C8B4-04AD-D01CE82EE435}"/>
              </a:ext>
            </a:extLst>
          </p:cNvPr>
          <p:cNvPicPr>
            <a:picLocks noChangeAspect="1"/>
          </p:cNvPicPr>
          <p:nvPr/>
        </p:nvPicPr>
        <p:blipFill>
          <a:blip r:embed="rId4"/>
          <a:stretch>
            <a:fillRect/>
          </a:stretch>
        </p:blipFill>
        <p:spPr>
          <a:xfrm>
            <a:off x="8844030" y="1464566"/>
            <a:ext cx="554004" cy="542790"/>
          </a:xfrm>
          <a:prstGeom prst="rect">
            <a:avLst/>
          </a:prstGeom>
        </p:spPr>
      </p:pic>
      <p:sp>
        <p:nvSpPr>
          <p:cNvPr id="5" name="Título 3">
            <a:extLst>
              <a:ext uri="{FF2B5EF4-FFF2-40B4-BE49-F238E27FC236}">
                <a16:creationId xmlns:a16="http://schemas.microsoft.com/office/drawing/2014/main" id="{2C2AE72F-6CB7-889D-A196-FE7DB86AB70D}"/>
              </a:ext>
            </a:extLst>
          </p:cNvPr>
          <p:cNvSpPr txBox="1">
            <a:spLocks/>
          </p:cNvSpPr>
          <p:nvPr/>
        </p:nvSpPr>
        <p:spPr>
          <a:xfrm>
            <a:off x="647999" y="237650"/>
            <a:ext cx="10896000" cy="900000"/>
          </a:xfrm>
          <a:prstGeom prst="rect">
            <a:avLst/>
          </a:prstGeom>
          <a:ln w="3175">
            <a:noFill/>
          </a:ln>
        </p:spPr>
        <p:txBody>
          <a:bodyPr vert="horz" lIns="0" tIns="0" rIns="0" bIns="0" rtlCol="0" anchor="t" anchorCtr="0">
            <a:noAutofit/>
          </a:bodyPr>
          <a:lstStyle>
            <a:lvl1pPr algn="l" defTabSz="914400" rtl="0" eaLnBrk="1" latinLnBrk="0" hangingPunct="1">
              <a:lnSpc>
                <a:spcPct val="89000"/>
              </a:lnSpc>
              <a:spcBef>
                <a:spcPct val="0"/>
              </a:spcBef>
              <a:buNone/>
              <a:defRPr sz="4200" b="1" kern="1200">
                <a:solidFill>
                  <a:schemeClr val="tx2"/>
                </a:solidFill>
                <a:latin typeface="+mj-lt"/>
                <a:ea typeface="+mj-ea"/>
                <a:cs typeface="+mj-cs"/>
              </a:defRPr>
            </a:lvl1pPr>
          </a:lstStyle>
          <a:p>
            <a:pPr algn="ctr"/>
            <a:r>
              <a:rPr lang="es-ES" altLang="es-ES" sz="3600" b="0" dirty="0">
                <a:solidFill>
                  <a:srgbClr val="002060"/>
                </a:solidFill>
                <a:latin typeface="Arial" panose="020B0604020202020204" pitchFamily="34" charset="0"/>
                <a:cs typeface="Arial" panose="020B0604020202020204" pitchFamily="34" charset="0"/>
              </a:rPr>
              <a:t>¿Qué </a:t>
            </a:r>
            <a:r>
              <a:rPr lang="es-ES" altLang="es-ES" sz="3200" dirty="0">
                <a:solidFill>
                  <a:srgbClr val="002060"/>
                </a:solidFill>
                <a:latin typeface="Arial" panose="020B0604020202020204" pitchFamily="34" charset="0"/>
                <a:cs typeface="Arial" panose="020B0604020202020204" pitchFamily="34" charset="0"/>
              </a:rPr>
              <a:t>dieta</a:t>
            </a:r>
            <a:r>
              <a:rPr lang="es-ES" altLang="es-ES" sz="3600" b="0" dirty="0">
                <a:solidFill>
                  <a:srgbClr val="002060"/>
                </a:solidFill>
                <a:latin typeface="Arial" panose="020B0604020202020204" pitchFamily="34" charset="0"/>
                <a:cs typeface="Arial" panose="020B0604020202020204" pitchFamily="34" charset="0"/>
              </a:rPr>
              <a:t> recomendar para mejorar </a:t>
            </a:r>
          </a:p>
          <a:p>
            <a:pPr algn="ctr"/>
            <a:r>
              <a:rPr lang="es-ES" altLang="es-ES" sz="3600" b="0" dirty="0">
                <a:solidFill>
                  <a:srgbClr val="002060"/>
                </a:solidFill>
                <a:latin typeface="Arial" panose="020B0604020202020204" pitchFamily="34" charset="0"/>
                <a:cs typeface="Arial" panose="020B0604020202020204" pitchFamily="34" charset="0"/>
              </a:rPr>
              <a:t>la psoriasis?</a:t>
            </a:r>
            <a:endParaRPr lang="es-ES" altLang="es-ES" sz="3600" dirty="0">
              <a:solidFill>
                <a:srgbClr val="002060"/>
              </a:solidFill>
              <a:latin typeface="Arial" panose="020B0604020202020204" pitchFamily="34" charset="0"/>
              <a:cs typeface="Arial" panose="020B0604020202020204" pitchFamily="34" charset="0"/>
            </a:endParaRPr>
          </a:p>
        </p:txBody>
      </p:sp>
      <p:sp>
        <p:nvSpPr>
          <p:cNvPr id="9" name="Footer Placeholder 6">
            <a:extLst>
              <a:ext uri="{FF2B5EF4-FFF2-40B4-BE49-F238E27FC236}">
                <a16:creationId xmlns:a16="http://schemas.microsoft.com/office/drawing/2014/main" id="{7013F7D2-C94E-171E-8111-9C823CADA1D2}"/>
              </a:ext>
            </a:extLst>
          </p:cNvPr>
          <p:cNvSpPr txBox="1">
            <a:spLocks/>
          </p:cNvSpPr>
          <p:nvPr/>
        </p:nvSpPr>
        <p:spPr>
          <a:xfrm>
            <a:off x="2112631" y="6022191"/>
            <a:ext cx="7424191" cy="590532"/>
          </a:xfrm>
          <a:prstGeom prst="rect">
            <a:avLst/>
          </a:prstGeom>
        </p:spPr>
        <p:txBody>
          <a:bodyPr vert="horz" lIns="0" tIns="0" rIns="0" bIns="0" rtlCol="0" anchor="ctr" anchorCtr="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altLang="es-ES" sz="800" dirty="0" err="1">
                <a:solidFill>
                  <a:srgbClr val="002060"/>
                </a:solidFill>
                <a:latin typeface="Arial" panose="020B0604020202020204" pitchFamily="34" charset="0"/>
                <a:cs typeface="Arial" panose="020B0604020202020204" pitchFamily="34" charset="0"/>
              </a:rPr>
              <a:t>Garbicz</a:t>
            </a:r>
            <a:r>
              <a:rPr lang="es-ES" altLang="es-ES" sz="800" dirty="0">
                <a:solidFill>
                  <a:srgbClr val="002060"/>
                </a:solidFill>
                <a:latin typeface="Arial" panose="020B0604020202020204" pitchFamily="34" charset="0"/>
                <a:cs typeface="Arial" panose="020B0604020202020204" pitchFamily="34" charset="0"/>
              </a:rPr>
              <a:t> J, et al. </a:t>
            </a:r>
            <a:r>
              <a:rPr lang="es-ES" altLang="es-ES" sz="800" dirty="0" err="1">
                <a:solidFill>
                  <a:srgbClr val="002060"/>
                </a:solidFill>
                <a:latin typeface="Arial" panose="020B0604020202020204" pitchFamily="34" charset="0"/>
                <a:cs typeface="Arial" panose="020B0604020202020204" pitchFamily="34" charset="0"/>
              </a:rPr>
              <a:t>Nutritional</a:t>
            </a:r>
            <a:r>
              <a:rPr lang="es-ES" altLang="es-ES" sz="800" dirty="0">
                <a:solidFill>
                  <a:srgbClr val="002060"/>
                </a:solidFill>
                <a:latin typeface="Arial" panose="020B0604020202020204" pitchFamily="34" charset="0"/>
                <a:cs typeface="Arial" panose="020B0604020202020204" pitchFamily="34" charset="0"/>
              </a:rPr>
              <a:t> </a:t>
            </a:r>
            <a:r>
              <a:rPr lang="es-ES" altLang="es-ES" sz="800" dirty="0" err="1">
                <a:solidFill>
                  <a:srgbClr val="002060"/>
                </a:solidFill>
                <a:latin typeface="Arial" panose="020B0604020202020204" pitchFamily="34" charset="0"/>
                <a:cs typeface="Arial" panose="020B0604020202020204" pitchFamily="34" charset="0"/>
              </a:rPr>
              <a:t>Therapy</a:t>
            </a:r>
            <a:r>
              <a:rPr lang="es-ES" altLang="es-ES" sz="800" dirty="0">
                <a:solidFill>
                  <a:srgbClr val="002060"/>
                </a:solidFill>
                <a:latin typeface="Arial" panose="020B0604020202020204" pitchFamily="34" charset="0"/>
                <a:cs typeface="Arial" panose="020B0604020202020204" pitchFamily="34" charset="0"/>
              </a:rPr>
              <a:t> in </a:t>
            </a:r>
            <a:r>
              <a:rPr lang="es-ES" altLang="es-ES" sz="800" dirty="0" err="1">
                <a:solidFill>
                  <a:srgbClr val="002060"/>
                </a:solidFill>
                <a:latin typeface="Arial" panose="020B0604020202020204" pitchFamily="34" charset="0"/>
                <a:cs typeface="Arial" panose="020B0604020202020204" pitchFamily="34" charset="0"/>
              </a:rPr>
              <a:t>Persons</a:t>
            </a:r>
            <a:r>
              <a:rPr lang="es-ES" altLang="es-ES" sz="800" dirty="0">
                <a:solidFill>
                  <a:srgbClr val="002060"/>
                </a:solidFill>
                <a:latin typeface="Arial" panose="020B0604020202020204" pitchFamily="34" charset="0"/>
                <a:cs typeface="Arial" panose="020B0604020202020204" pitchFamily="34" charset="0"/>
              </a:rPr>
              <a:t> </a:t>
            </a:r>
            <a:r>
              <a:rPr lang="es-ES" altLang="es-ES" sz="800" dirty="0" err="1">
                <a:solidFill>
                  <a:srgbClr val="002060"/>
                </a:solidFill>
                <a:latin typeface="Arial" panose="020B0604020202020204" pitchFamily="34" charset="0"/>
                <a:cs typeface="Arial" panose="020B0604020202020204" pitchFamily="34" charset="0"/>
              </a:rPr>
              <a:t>Suffering</a:t>
            </a:r>
            <a:r>
              <a:rPr lang="es-ES" altLang="es-ES" sz="800" dirty="0">
                <a:solidFill>
                  <a:srgbClr val="002060"/>
                </a:solidFill>
                <a:latin typeface="Arial" panose="020B0604020202020204" pitchFamily="34" charset="0"/>
                <a:cs typeface="Arial" panose="020B0604020202020204" pitchFamily="34" charset="0"/>
              </a:rPr>
              <a:t> </a:t>
            </a:r>
            <a:r>
              <a:rPr lang="es-ES" altLang="es-ES" sz="800" dirty="0" err="1">
                <a:solidFill>
                  <a:srgbClr val="002060"/>
                </a:solidFill>
                <a:latin typeface="Arial" panose="020B0604020202020204" pitchFamily="34" charset="0"/>
                <a:cs typeface="Arial" panose="020B0604020202020204" pitchFamily="34" charset="0"/>
              </a:rPr>
              <a:t>from</a:t>
            </a:r>
            <a:r>
              <a:rPr lang="es-ES" altLang="es-ES" sz="800" dirty="0">
                <a:solidFill>
                  <a:srgbClr val="002060"/>
                </a:solidFill>
                <a:latin typeface="Arial" panose="020B0604020202020204" pitchFamily="34" charset="0"/>
                <a:cs typeface="Arial" panose="020B0604020202020204" pitchFamily="34" charset="0"/>
              </a:rPr>
              <a:t> Psoriasis. </a:t>
            </a:r>
            <a:r>
              <a:rPr lang="es-ES" altLang="es-ES" sz="800" dirty="0" err="1">
                <a:solidFill>
                  <a:srgbClr val="002060"/>
                </a:solidFill>
                <a:latin typeface="Arial" panose="020B0604020202020204" pitchFamily="34" charset="0"/>
                <a:cs typeface="Arial" panose="020B0604020202020204" pitchFamily="34" charset="0"/>
              </a:rPr>
              <a:t>Nutrients</a:t>
            </a:r>
            <a:r>
              <a:rPr lang="es-ES" altLang="es-ES" sz="800" dirty="0">
                <a:solidFill>
                  <a:srgbClr val="002060"/>
                </a:solidFill>
                <a:latin typeface="Arial" panose="020B0604020202020204" pitchFamily="34" charset="0"/>
                <a:cs typeface="Arial" panose="020B0604020202020204" pitchFamily="34" charset="0"/>
              </a:rPr>
              <a:t>. 2021:28;14(1):119</a:t>
            </a:r>
          </a:p>
          <a:p>
            <a:pPr algn="ctr">
              <a:lnSpc>
                <a:spcPct val="100000"/>
              </a:lnSpc>
              <a:spcBef>
                <a:spcPct val="0"/>
              </a:spcBef>
            </a:pPr>
            <a:endParaRPr lang="en-US"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765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18A2CE9-D15B-4E06-B078-2B099C2F8776}"/>
              </a:ext>
            </a:extLst>
          </p:cNvPr>
          <p:cNvPicPr>
            <a:picLocks noChangeAspect="1"/>
          </p:cNvPicPr>
          <p:nvPr/>
        </p:nvPicPr>
        <p:blipFill>
          <a:blip r:embed="rId3"/>
          <a:stretch>
            <a:fillRect/>
          </a:stretch>
        </p:blipFill>
        <p:spPr>
          <a:xfrm>
            <a:off x="854149" y="1858391"/>
            <a:ext cx="7424190" cy="3878213"/>
          </a:xfrm>
          <a:prstGeom prst="rect">
            <a:avLst/>
          </a:prstGeom>
        </p:spPr>
      </p:pic>
      <p:pic>
        <p:nvPicPr>
          <p:cNvPr id="10" name="Imagen 9">
            <a:extLst>
              <a:ext uri="{FF2B5EF4-FFF2-40B4-BE49-F238E27FC236}">
                <a16:creationId xmlns:a16="http://schemas.microsoft.com/office/drawing/2014/main" id="{DA2D7690-AA15-40D0-8957-DCA6EC7650CA}"/>
              </a:ext>
            </a:extLst>
          </p:cNvPr>
          <p:cNvPicPr>
            <a:picLocks noChangeAspect="1"/>
          </p:cNvPicPr>
          <p:nvPr/>
        </p:nvPicPr>
        <p:blipFill>
          <a:blip r:embed="rId4"/>
          <a:stretch>
            <a:fillRect/>
          </a:stretch>
        </p:blipFill>
        <p:spPr>
          <a:xfrm>
            <a:off x="8268217" y="2715460"/>
            <a:ext cx="3428183" cy="2031149"/>
          </a:xfrm>
          <a:prstGeom prst="rect">
            <a:avLst/>
          </a:prstGeom>
        </p:spPr>
      </p:pic>
      <p:sp>
        <p:nvSpPr>
          <p:cNvPr id="2" name="Elipse 1">
            <a:extLst>
              <a:ext uri="{FF2B5EF4-FFF2-40B4-BE49-F238E27FC236}">
                <a16:creationId xmlns:a16="http://schemas.microsoft.com/office/drawing/2014/main" id="{212B7945-71B7-E66E-180A-686D2985C211}"/>
              </a:ext>
            </a:extLst>
          </p:cNvPr>
          <p:cNvSpPr/>
          <p:nvPr/>
        </p:nvSpPr>
        <p:spPr>
          <a:xfrm>
            <a:off x="6416040" y="2551686"/>
            <a:ext cx="1066800" cy="1092716"/>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ítulo 3">
            <a:extLst>
              <a:ext uri="{FF2B5EF4-FFF2-40B4-BE49-F238E27FC236}">
                <a16:creationId xmlns:a16="http://schemas.microsoft.com/office/drawing/2014/main" id="{3B50B61D-A90E-A485-94E9-C0D0CCBF3497}"/>
              </a:ext>
            </a:extLst>
          </p:cNvPr>
          <p:cNvSpPr txBox="1">
            <a:spLocks/>
          </p:cNvSpPr>
          <p:nvPr/>
        </p:nvSpPr>
        <p:spPr>
          <a:xfrm>
            <a:off x="647999" y="237650"/>
            <a:ext cx="10896000" cy="900000"/>
          </a:xfrm>
          <a:prstGeom prst="rect">
            <a:avLst/>
          </a:prstGeom>
          <a:ln w="3175">
            <a:noFill/>
          </a:ln>
        </p:spPr>
        <p:txBody>
          <a:bodyPr vert="horz" lIns="0" tIns="0" rIns="0" bIns="0" rtlCol="0" anchor="t" anchorCtr="0">
            <a:noAutofit/>
          </a:bodyPr>
          <a:lstStyle>
            <a:lvl1pPr algn="l" defTabSz="914400" rtl="0" eaLnBrk="1" latinLnBrk="0" hangingPunct="1">
              <a:lnSpc>
                <a:spcPct val="89000"/>
              </a:lnSpc>
              <a:spcBef>
                <a:spcPct val="0"/>
              </a:spcBef>
              <a:buNone/>
              <a:defRPr sz="4200" b="1" kern="1200">
                <a:solidFill>
                  <a:schemeClr val="tx2"/>
                </a:solidFill>
                <a:latin typeface="+mj-lt"/>
                <a:ea typeface="+mj-ea"/>
                <a:cs typeface="+mj-cs"/>
              </a:defRPr>
            </a:lvl1pPr>
          </a:lstStyle>
          <a:p>
            <a:pPr algn="ctr"/>
            <a:r>
              <a:rPr lang="es-ES" altLang="es-ES" sz="4000" b="0" dirty="0">
                <a:solidFill>
                  <a:srgbClr val="002060"/>
                </a:solidFill>
                <a:latin typeface="Arial" panose="020B0604020202020204" pitchFamily="34" charset="0"/>
                <a:cs typeface="Arial" panose="020B0604020202020204" pitchFamily="34" charset="0"/>
              </a:rPr>
              <a:t>Tener en cuenta las </a:t>
            </a:r>
            <a:r>
              <a:rPr lang="es-ES" altLang="es-ES" sz="4000" dirty="0">
                <a:solidFill>
                  <a:srgbClr val="002060"/>
                </a:solidFill>
                <a:latin typeface="Arial" panose="020B0604020202020204" pitchFamily="34" charset="0"/>
                <a:cs typeface="Arial" panose="020B0604020202020204" pitchFamily="34" charset="0"/>
              </a:rPr>
              <a:t>comorbilidades</a:t>
            </a:r>
          </a:p>
        </p:txBody>
      </p:sp>
      <p:sp>
        <p:nvSpPr>
          <p:cNvPr id="5" name="CuadroTexto 8">
            <a:extLst>
              <a:ext uri="{FF2B5EF4-FFF2-40B4-BE49-F238E27FC236}">
                <a16:creationId xmlns:a16="http://schemas.microsoft.com/office/drawing/2014/main" id="{A8E54116-81C5-DD35-DE72-71414DC52563}"/>
              </a:ext>
            </a:extLst>
          </p:cNvPr>
          <p:cNvSpPr txBox="1"/>
          <p:nvPr/>
        </p:nvSpPr>
        <p:spPr>
          <a:xfrm>
            <a:off x="854148" y="981075"/>
            <a:ext cx="10483701" cy="677108"/>
          </a:xfrm>
          <a:prstGeom prst="rect">
            <a:avLst/>
          </a:prstGeom>
          <a:solidFill>
            <a:schemeClr val="bg1"/>
          </a:solidFill>
        </p:spPr>
        <p:txBody>
          <a:bodyPr wrap="square">
            <a:spAutoFit/>
          </a:bodyPr>
          <a:lstStyle/>
          <a:p>
            <a:pPr algn="ctr">
              <a:buClr>
                <a:schemeClr val="tx2"/>
              </a:buClr>
              <a:defRPr/>
            </a:pPr>
            <a:r>
              <a:rPr lang="es-ES" dirty="0">
                <a:solidFill>
                  <a:srgbClr val="002060"/>
                </a:solidFill>
                <a:latin typeface="Arial" panose="020B0604020202020204" pitchFamily="34" charset="0"/>
                <a:cs typeface="Arial" panose="020B0604020202020204" pitchFamily="34" charset="0"/>
              </a:rPr>
              <a:t>La psoriasis ha dejado de entenderse e interpretarse como una enfermedad con afectación CUTÁNEA y/o ARTICULAR, para pasar a ser interpretada como una </a:t>
            </a:r>
            <a:r>
              <a:rPr lang="es-ES" b="1" dirty="0">
                <a:solidFill>
                  <a:srgbClr val="002060"/>
                </a:solidFill>
                <a:latin typeface="Arial" panose="020B0604020202020204" pitchFamily="34" charset="0"/>
                <a:cs typeface="Arial" panose="020B0604020202020204" pitchFamily="34" charset="0"/>
              </a:rPr>
              <a:t>enfermedad sistémica</a:t>
            </a:r>
            <a:r>
              <a:rPr lang="es-ES" sz="2000" dirty="0">
                <a:solidFill>
                  <a:srgbClr val="002060"/>
                </a:solidFill>
                <a:latin typeface="Arial" panose="020B0604020202020204" pitchFamily="34" charset="0"/>
                <a:cs typeface="Arial" panose="020B0604020202020204" pitchFamily="34" charset="0"/>
              </a:rPr>
              <a:t>.</a:t>
            </a:r>
          </a:p>
        </p:txBody>
      </p:sp>
      <p:sp>
        <p:nvSpPr>
          <p:cNvPr id="6" name="Footer Placeholder 6">
            <a:extLst>
              <a:ext uri="{FF2B5EF4-FFF2-40B4-BE49-F238E27FC236}">
                <a16:creationId xmlns:a16="http://schemas.microsoft.com/office/drawing/2014/main" id="{72FB6B4C-FDFB-E248-FB1A-7E21C47144C3}"/>
              </a:ext>
            </a:extLst>
          </p:cNvPr>
          <p:cNvSpPr txBox="1">
            <a:spLocks/>
          </p:cNvSpPr>
          <p:nvPr/>
        </p:nvSpPr>
        <p:spPr>
          <a:xfrm>
            <a:off x="2112631" y="6022191"/>
            <a:ext cx="7424191" cy="590532"/>
          </a:xfrm>
          <a:prstGeom prst="rect">
            <a:avLst/>
          </a:prstGeom>
        </p:spPr>
        <p:txBody>
          <a:bodyPr vert="horz" lIns="0" tIns="0" rIns="0" bIns="0" rtlCol="0" anchor="ctr" anchorCtr="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altLang="es-ES" sz="700" dirty="0" err="1">
                <a:solidFill>
                  <a:srgbClr val="002060"/>
                </a:solidFill>
                <a:latin typeface="Arial" panose="020B0604020202020204" pitchFamily="34" charset="0"/>
                <a:cs typeface="Arial" panose="020B0604020202020204" pitchFamily="34" charset="0"/>
              </a:rPr>
              <a:t>Bolognia</a:t>
            </a:r>
            <a:r>
              <a:rPr lang="es-ES" altLang="es-ES" sz="700" dirty="0">
                <a:solidFill>
                  <a:srgbClr val="002060"/>
                </a:solidFill>
                <a:latin typeface="Arial" panose="020B0604020202020204" pitchFamily="34" charset="0"/>
                <a:cs typeface="Arial" panose="020B0604020202020204" pitchFamily="34" charset="0"/>
              </a:rPr>
              <a:t>  J,  Schaffer  J,  </a:t>
            </a:r>
            <a:r>
              <a:rPr lang="es-ES" altLang="es-ES" sz="700" dirty="0" err="1">
                <a:solidFill>
                  <a:srgbClr val="002060"/>
                </a:solidFill>
                <a:latin typeface="Arial" panose="020B0604020202020204" pitchFamily="34" charset="0"/>
                <a:cs typeface="Arial" panose="020B0604020202020204" pitchFamily="34" charset="0"/>
              </a:rPr>
              <a:t>Cerroni</a:t>
            </a:r>
            <a:r>
              <a:rPr lang="es-ES" altLang="es-ES" sz="700" dirty="0">
                <a:solidFill>
                  <a:srgbClr val="002060"/>
                </a:solidFill>
                <a:latin typeface="Arial" panose="020B0604020202020204" pitchFamily="34" charset="0"/>
                <a:cs typeface="Arial" panose="020B0604020202020204" pitchFamily="34" charset="0"/>
              </a:rPr>
              <a:t>  L.  Dermatología   4.ª Ed. Madrid: Elsevier España; 2018. </a:t>
            </a:r>
          </a:p>
          <a:p>
            <a:pPr algn="ctr"/>
            <a:r>
              <a:rPr lang="es-ES" sz="700" dirty="0">
                <a:solidFill>
                  <a:srgbClr val="002060"/>
                </a:solidFill>
                <a:latin typeface="Arial" panose="020B0604020202020204" pitchFamily="34" charset="0"/>
                <a:cs typeface="Arial" panose="020B0604020202020204" pitchFamily="34" charset="0"/>
              </a:rPr>
              <a:t>Palacios-Martínez D. SEMERGEN </a:t>
            </a:r>
            <a:r>
              <a:rPr lang="es-ES" sz="700" dirty="0" err="1">
                <a:solidFill>
                  <a:srgbClr val="002060"/>
                </a:solidFill>
                <a:latin typeface="Arial" panose="020B0604020202020204" pitchFamily="34" charset="0"/>
                <a:cs typeface="Arial" panose="020B0604020202020204" pitchFamily="34" charset="0"/>
              </a:rPr>
              <a:t>Doc</a:t>
            </a:r>
            <a:r>
              <a:rPr lang="es-ES" sz="700" dirty="0">
                <a:solidFill>
                  <a:srgbClr val="002060"/>
                </a:solidFill>
                <a:latin typeface="Arial" panose="020B0604020202020204" pitchFamily="34" charset="0"/>
                <a:cs typeface="Arial" panose="020B0604020202020204" pitchFamily="34" charset="0"/>
              </a:rPr>
              <a:t> Psoriasis. Madrid, Ed. SANED; 2021. </a:t>
            </a:r>
          </a:p>
          <a:p>
            <a:pPr algn="ctr">
              <a:lnSpc>
                <a:spcPct val="100000"/>
              </a:lnSpc>
              <a:spcBef>
                <a:spcPct val="0"/>
              </a:spcBef>
            </a:pPr>
            <a:r>
              <a:rPr lang="es-ES" altLang="es-ES" sz="700" dirty="0">
                <a:solidFill>
                  <a:srgbClr val="002060"/>
                </a:solidFill>
                <a:latin typeface="Arial" panose="020B0604020202020204" pitchFamily="34" charset="0"/>
                <a:cs typeface="Arial" panose="020B0604020202020204" pitchFamily="34" charset="0"/>
              </a:rPr>
              <a:t>Bielsa  I,  </a:t>
            </a:r>
            <a:r>
              <a:rPr lang="es-ES" altLang="es-ES" sz="700" dirty="0" err="1">
                <a:solidFill>
                  <a:srgbClr val="002060"/>
                </a:solidFill>
                <a:latin typeface="Arial" panose="020B0604020202020204" pitchFamily="34" charset="0"/>
                <a:cs typeface="Arial" panose="020B0604020202020204" pitchFamily="34" charset="0"/>
              </a:rPr>
              <a:t>Ferrrándiz</a:t>
            </a:r>
            <a:r>
              <a:rPr lang="es-ES" altLang="es-ES" sz="700" dirty="0">
                <a:solidFill>
                  <a:srgbClr val="002060"/>
                </a:solidFill>
                <a:latin typeface="Arial" panose="020B0604020202020204" pitchFamily="34" charset="0"/>
                <a:cs typeface="Arial" panose="020B0604020202020204" pitchFamily="34" charset="0"/>
              </a:rPr>
              <a:t>.  Dermatología  clínica.  Madrid: Elsevier; 2019. </a:t>
            </a:r>
            <a:r>
              <a:rPr lang="es-ES" altLang="es-ES" sz="700" dirty="0" err="1">
                <a:solidFill>
                  <a:srgbClr val="002060"/>
                </a:solidFill>
                <a:latin typeface="Arial" panose="020B0604020202020204" pitchFamily="34" charset="0"/>
                <a:cs typeface="Arial" panose="020B0604020202020204" pitchFamily="34" charset="0"/>
              </a:rPr>
              <a:t>Dauden</a:t>
            </a:r>
            <a:r>
              <a:rPr lang="es-ES" altLang="es-ES" sz="700" dirty="0">
                <a:solidFill>
                  <a:srgbClr val="002060"/>
                </a:solidFill>
                <a:latin typeface="Arial" panose="020B0604020202020204" pitchFamily="34" charset="0"/>
                <a:cs typeface="Arial" panose="020B0604020202020204" pitchFamily="34" charset="0"/>
              </a:rPr>
              <a:t>  E,  Castaneda  S,  Suarez  C,  et  al. Actas  </a:t>
            </a:r>
            <a:r>
              <a:rPr lang="es-ES" altLang="es-ES" sz="700" dirty="0" err="1">
                <a:solidFill>
                  <a:srgbClr val="002060"/>
                </a:solidFill>
                <a:latin typeface="Arial" panose="020B0604020202020204" pitchFamily="34" charset="0"/>
                <a:cs typeface="Arial" panose="020B0604020202020204" pitchFamily="34" charset="0"/>
              </a:rPr>
              <a:t>Dermosifliogr</a:t>
            </a:r>
            <a:r>
              <a:rPr lang="es-ES" altLang="es-ES" sz="700" dirty="0">
                <a:solidFill>
                  <a:srgbClr val="002060"/>
                </a:solidFill>
                <a:latin typeface="Arial" panose="020B0604020202020204" pitchFamily="34" charset="0"/>
                <a:cs typeface="Arial" panose="020B0604020202020204" pitchFamily="34" charset="0"/>
              </a:rPr>
              <a:t>.  2012;103(1):1-64.</a:t>
            </a:r>
          </a:p>
          <a:p>
            <a:pPr algn="ctr">
              <a:lnSpc>
                <a:spcPct val="100000"/>
              </a:lnSpc>
              <a:spcBef>
                <a:spcPct val="0"/>
              </a:spcBef>
            </a:pPr>
            <a:endParaRPr lang="en-US" sz="7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861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7FC847-EBFE-1E15-86E0-72649E069C50}"/>
              </a:ext>
            </a:extLst>
          </p:cNvPr>
          <p:cNvSpPr>
            <a:spLocks noGrp="1"/>
          </p:cNvSpPr>
          <p:nvPr>
            <p:ph type="title"/>
          </p:nvPr>
        </p:nvSpPr>
        <p:spPr>
          <a:xfrm>
            <a:off x="492051" y="220469"/>
            <a:ext cx="10896000" cy="862894"/>
          </a:xfrm>
        </p:spPr>
        <p:txBody>
          <a:bodyPr/>
          <a:lstStyle/>
          <a:p>
            <a:pPr algn="ctr"/>
            <a:r>
              <a:rPr lang="en-US" sz="4000" dirty="0">
                <a:solidFill>
                  <a:srgbClr val="002060"/>
                </a:solidFill>
                <a:latin typeface="Arial" panose="020B0604020202020204" pitchFamily="34" charset="0"/>
                <a:cs typeface="Arial" panose="020B0604020202020204" pitchFamily="34" charset="0"/>
              </a:rPr>
              <a:t>¿</a:t>
            </a:r>
            <a:r>
              <a:rPr lang="en-US" sz="4000" dirty="0" err="1">
                <a:solidFill>
                  <a:srgbClr val="002060"/>
                </a:solidFill>
                <a:latin typeface="Arial" panose="020B0604020202020204" pitchFamily="34" charset="0"/>
                <a:cs typeface="Arial" panose="020B0604020202020204" pitchFamily="34" charset="0"/>
              </a:rPr>
              <a:t>Qué</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factores</a:t>
            </a:r>
            <a:r>
              <a:rPr lang="en-US" sz="4000" b="1" dirty="0">
                <a:solidFill>
                  <a:srgbClr val="002060"/>
                </a:solidFill>
                <a:latin typeface="Arial" panose="020B0604020202020204" pitchFamily="34" charset="0"/>
                <a:cs typeface="Arial" panose="020B0604020202020204" pitchFamily="34" charset="0"/>
              </a:rPr>
              <a:t> de </a:t>
            </a:r>
            <a:r>
              <a:rPr lang="en-US" sz="4000" b="1" dirty="0" err="1">
                <a:solidFill>
                  <a:srgbClr val="002060"/>
                </a:solidFill>
                <a:latin typeface="Arial" panose="020B0604020202020204" pitchFamily="34" charset="0"/>
                <a:cs typeface="Arial" panose="020B0604020202020204" pitchFamily="34" charset="0"/>
              </a:rPr>
              <a:t>riesgo</a:t>
            </a:r>
            <a:r>
              <a:rPr lang="en-US" sz="4000" b="1"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tiene</a:t>
            </a:r>
            <a:r>
              <a:rPr lang="en-US" sz="4000" dirty="0">
                <a:solidFill>
                  <a:srgbClr val="002060"/>
                </a:solidFill>
                <a:latin typeface="Arial" panose="020B0604020202020204" pitchFamily="34" charset="0"/>
                <a:cs typeface="Arial" panose="020B0604020202020204" pitchFamily="34" charset="0"/>
              </a:rPr>
              <a:t> Carmen?</a:t>
            </a:r>
          </a:p>
        </p:txBody>
      </p:sp>
      <p:pic>
        <p:nvPicPr>
          <p:cNvPr id="13" name="Marcador de contenido 4">
            <a:extLst>
              <a:ext uri="{FF2B5EF4-FFF2-40B4-BE49-F238E27FC236}">
                <a16:creationId xmlns:a16="http://schemas.microsoft.com/office/drawing/2014/main" id="{54909085-1E0B-DD81-AB06-6E3D1212A093}"/>
              </a:ext>
            </a:extLst>
          </p:cNvPr>
          <p:cNvPicPr>
            <a:picLocks noChangeAspect="1"/>
          </p:cNvPicPr>
          <p:nvPr/>
        </p:nvPicPr>
        <p:blipFill>
          <a:blip r:embed="rId2"/>
          <a:stretch>
            <a:fillRect/>
          </a:stretch>
        </p:blipFill>
        <p:spPr>
          <a:xfrm>
            <a:off x="1255899" y="4070701"/>
            <a:ext cx="2476500" cy="779778"/>
          </a:xfrm>
          <a:prstGeom prst="rect">
            <a:avLst/>
          </a:prstGeom>
        </p:spPr>
      </p:pic>
      <p:sp>
        <p:nvSpPr>
          <p:cNvPr id="19" name="CuadroTexto 18">
            <a:extLst>
              <a:ext uri="{FF2B5EF4-FFF2-40B4-BE49-F238E27FC236}">
                <a16:creationId xmlns:a16="http://schemas.microsoft.com/office/drawing/2014/main" id="{450E43A8-5C22-90F6-9BCA-271B42D28865}"/>
              </a:ext>
            </a:extLst>
          </p:cNvPr>
          <p:cNvSpPr txBox="1"/>
          <p:nvPr/>
        </p:nvSpPr>
        <p:spPr>
          <a:xfrm>
            <a:off x="3995617" y="4215048"/>
            <a:ext cx="3417340" cy="1270861"/>
          </a:xfrm>
          <a:prstGeom prst="rect">
            <a:avLst/>
          </a:prstGeom>
          <a:noFill/>
        </p:spPr>
        <p:txBody>
          <a:bodyPr wrap="square" rtlCol="0">
            <a:spAutoFit/>
          </a:bodyPr>
          <a:lstStyle/>
          <a:p>
            <a:pPr marL="285750" indent="-285750" algn="just">
              <a:lnSpc>
                <a:spcPct val="107000"/>
              </a:lnSpc>
              <a:spcAft>
                <a:spcPts val="800"/>
              </a:spcAft>
              <a:buFont typeface="Arial" panose="020B0604020202020204" pitchFamily="34" charset="0"/>
              <a:buChar char="•"/>
            </a:pPr>
            <a:r>
              <a:rPr lang="es-E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Atorvastatina  20mg: 0-0-1</a:t>
            </a:r>
          </a:p>
          <a:p>
            <a:pPr marL="285750" indent="-285750" algn="just">
              <a:lnSpc>
                <a:spcPct val="107000"/>
              </a:lnSpc>
              <a:spcAft>
                <a:spcPts val="800"/>
              </a:spcAft>
              <a:buFont typeface="Arial" panose="020B0604020202020204" pitchFamily="34" charset="0"/>
              <a:buChar char="•"/>
            </a:pPr>
            <a:r>
              <a:rPr lang="es-E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Enalapril 20mg: 1-0-0</a:t>
            </a:r>
          </a:p>
          <a:p>
            <a:pPr marL="285750" indent="-285750" algn="just">
              <a:lnSpc>
                <a:spcPct val="107000"/>
              </a:lnSpc>
              <a:spcAft>
                <a:spcPts val="800"/>
              </a:spcAft>
              <a:buFont typeface="Arial" panose="020B0604020202020204" pitchFamily="34" charset="0"/>
              <a:buChar char="•"/>
            </a:pPr>
            <a:r>
              <a:rPr lang="es-ES" sz="2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Torasemida 1</a:t>
            </a:r>
            <a:r>
              <a:rPr lang="es-E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0 mg: 1-0-0</a:t>
            </a:r>
          </a:p>
        </p:txBody>
      </p:sp>
      <p:pic>
        <p:nvPicPr>
          <p:cNvPr id="21" name="Imagen 20">
            <a:extLst>
              <a:ext uri="{FF2B5EF4-FFF2-40B4-BE49-F238E27FC236}">
                <a16:creationId xmlns:a16="http://schemas.microsoft.com/office/drawing/2014/main" id="{1A458D77-2900-8BFB-FAF6-0D30E85CAFC9}"/>
              </a:ext>
            </a:extLst>
          </p:cNvPr>
          <p:cNvPicPr>
            <a:picLocks noChangeAspect="1"/>
          </p:cNvPicPr>
          <p:nvPr/>
        </p:nvPicPr>
        <p:blipFill>
          <a:blip r:embed="rId3"/>
          <a:stretch>
            <a:fillRect/>
          </a:stretch>
        </p:blipFill>
        <p:spPr>
          <a:xfrm>
            <a:off x="1118739" y="1961072"/>
            <a:ext cx="2476500" cy="552450"/>
          </a:xfrm>
          <a:prstGeom prst="rect">
            <a:avLst/>
          </a:prstGeom>
        </p:spPr>
      </p:pic>
      <p:sp>
        <p:nvSpPr>
          <p:cNvPr id="23" name="4 Rectángulo">
            <a:extLst>
              <a:ext uri="{FF2B5EF4-FFF2-40B4-BE49-F238E27FC236}">
                <a16:creationId xmlns:a16="http://schemas.microsoft.com/office/drawing/2014/main" id="{C9435AD6-5875-0F91-6B01-DCE180AEA8FF}"/>
              </a:ext>
            </a:extLst>
          </p:cNvPr>
          <p:cNvSpPr/>
          <p:nvPr/>
        </p:nvSpPr>
        <p:spPr>
          <a:xfrm>
            <a:off x="3995617" y="1726226"/>
            <a:ext cx="5118716" cy="2134687"/>
          </a:xfrm>
          <a:prstGeom prst="rect">
            <a:avLst/>
          </a:prstGeom>
          <a:noFill/>
        </p:spPr>
        <p:txBody>
          <a:bodyPr wrap="square">
            <a:spAutoFit/>
          </a:bodyPr>
          <a:lstStyle/>
          <a:p>
            <a:pPr marL="285750" indent="-285750" algn="just">
              <a:lnSpc>
                <a:spcPct val="107000"/>
              </a:lnSpc>
              <a:spcAft>
                <a:spcPts val="800"/>
              </a:spcAft>
              <a:buFont typeface="Arial" panose="020B0604020202020204" pitchFamily="34" charset="0"/>
              <a:buChar char="•"/>
            </a:pPr>
            <a:r>
              <a:rPr lang="es-E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Dislipemia </a:t>
            </a:r>
          </a:p>
          <a:p>
            <a:pPr marL="285750" indent="-285750" algn="just">
              <a:lnSpc>
                <a:spcPct val="107000"/>
              </a:lnSpc>
              <a:spcAft>
                <a:spcPts val="800"/>
              </a:spcAft>
              <a:buFont typeface="Arial" panose="020B0604020202020204" pitchFamily="34" charset="0"/>
              <a:buChar char="•"/>
            </a:pPr>
            <a:r>
              <a:rPr lang="es-E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HTA</a:t>
            </a:r>
          </a:p>
          <a:p>
            <a:pPr marL="285750" indent="-285750" algn="just">
              <a:lnSpc>
                <a:spcPct val="107000"/>
              </a:lnSpc>
              <a:spcAft>
                <a:spcPts val="800"/>
              </a:spcAft>
              <a:buFont typeface="Arial" panose="020B0604020202020204" pitchFamily="34" charset="0"/>
              <a:buChar char="•"/>
            </a:pPr>
            <a:r>
              <a:rPr lang="es-E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Ansiedad</a:t>
            </a:r>
          </a:p>
          <a:p>
            <a:pPr marL="285750" indent="-285750" algn="just">
              <a:lnSpc>
                <a:spcPct val="107000"/>
              </a:lnSpc>
              <a:spcAft>
                <a:spcPts val="800"/>
              </a:spcAft>
              <a:buFont typeface="Arial" panose="020B0604020202020204" pitchFamily="34" charset="0"/>
              <a:buChar char="•"/>
            </a:pPr>
            <a:r>
              <a:rPr lang="es-ES" sz="2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Obesidad</a:t>
            </a:r>
          </a:p>
          <a:p>
            <a:pPr marL="285750" indent="-285750" algn="just">
              <a:lnSpc>
                <a:spcPct val="107000"/>
              </a:lnSpc>
              <a:spcAft>
                <a:spcPts val="800"/>
              </a:spcAft>
              <a:buFont typeface="Arial" panose="020B0604020202020204" pitchFamily="34" charset="0"/>
              <a:buChar char="•"/>
            </a:pPr>
            <a:r>
              <a:rPr lang="es-E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Carcinoma </a:t>
            </a:r>
            <a:r>
              <a:rPr lang="es-ES" sz="2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B</a:t>
            </a:r>
            <a:r>
              <a:rPr lang="es-E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asocelular </a:t>
            </a:r>
            <a:r>
              <a:rPr lang="es-ES" sz="1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en 2007</a:t>
            </a:r>
          </a:p>
        </p:txBody>
      </p:sp>
      <p:pic>
        <p:nvPicPr>
          <p:cNvPr id="24" name="Imagen 23">
            <a:extLst>
              <a:ext uri="{FF2B5EF4-FFF2-40B4-BE49-F238E27FC236}">
                <a16:creationId xmlns:a16="http://schemas.microsoft.com/office/drawing/2014/main" id="{62ED3477-EAF9-6602-7F47-A0B3F794912B}"/>
              </a:ext>
            </a:extLst>
          </p:cNvPr>
          <p:cNvPicPr>
            <a:picLocks noChangeAspect="1"/>
          </p:cNvPicPr>
          <p:nvPr/>
        </p:nvPicPr>
        <p:blipFill>
          <a:blip r:embed="rId4"/>
          <a:stretch>
            <a:fillRect/>
          </a:stretch>
        </p:blipFill>
        <p:spPr>
          <a:xfrm flipH="1">
            <a:off x="9265919" y="1678714"/>
            <a:ext cx="1670182" cy="2691875"/>
          </a:xfrm>
          <a:prstGeom prst="rect">
            <a:avLst/>
          </a:prstGeom>
        </p:spPr>
      </p:pic>
      <p:pic>
        <p:nvPicPr>
          <p:cNvPr id="27" name="Imagen 26">
            <a:extLst>
              <a:ext uri="{FF2B5EF4-FFF2-40B4-BE49-F238E27FC236}">
                <a16:creationId xmlns:a16="http://schemas.microsoft.com/office/drawing/2014/main" id="{22ED3FEA-62CA-D12B-7B72-F1652023D07E}"/>
              </a:ext>
            </a:extLst>
          </p:cNvPr>
          <p:cNvPicPr>
            <a:picLocks noChangeAspect="1"/>
          </p:cNvPicPr>
          <p:nvPr/>
        </p:nvPicPr>
        <p:blipFill>
          <a:blip r:embed="rId5"/>
          <a:stretch>
            <a:fillRect/>
          </a:stretch>
        </p:blipFill>
        <p:spPr>
          <a:xfrm>
            <a:off x="9058517" y="5051615"/>
            <a:ext cx="1015925" cy="1070954"/>
          </a:xfrm>
          <a:prstGeom prst="rect">
            <a:avLst/>
          </a:prstGeom>
        </p:spPr>
      </p:pic>
    </p:spTree>
    <p:extLst>
      <p:ext uri="{BB962C8B-B14F-4D97-AF65-F5344CB8AC3E}">
        <p14:creationId xmlns:p14="http://schemas.microsoft.com/office/powerpoint/2010/main" val="162466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4 Rectángulo">
            <a:extLst>
              <a:ext uri="{FF2B5EF4-FFF2-40B4-BE49-F238E27FC236}">
                <a16:creationId xmlns:a16="http://schemas.microsoft.com/office/drawing/2014/main" id="{8C8409EB-39BA-62D6-EDEA-E277A14AC52A}"/>
              </a:ext>
            </a:extLst>
          </p:cNvPr>
          <p:cNvSpPr/>
          <p:nvPr/>
        </p:nvSpPr>
        <p:spPr>
          <a:xfrm>
            <a:off x="1486736" y="1804032"/>
            <a:ext cx="8732908" cy="3741473"/>
          </a:xfrm>
          <a:prstGeom prst="rect">
            <a:avLst/>
          </a:prstGeom>
          <a:noFill/>
        </p:spPr>
        <p:txBody>
          <a:bodyPr wrap="square">
            <a:spAutoFit/>
          </a:bodyPr>
          <a:lstStyle/>
          <a:p>
            <a:pPr algn="just">
              <a:lnSpc>
                <a:spcPct val="107000"/>
              </a:lnSpc>
              <a:spcAft>
                <a:spcPts val="800"/>
              </a:spcAft>
            </a:pPr>
            <a:r>
              <a:rPr lang="es-E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1. Pediría una analítica sanguínea con glucemia y perfil hepático y una radiografía de tórax.</a:t>
            </a:r>
            <a:endParaRPr lang="es-ES" sz="20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es-E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2.  Realizaría exploración física y solicitaría analítica sanguínea con RFA y analítica de orina.</a:t>
            </a:r>
            <a:endParaRPr lang="es-ES" sz="20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es-ES" sz="2000" dirty="0">
                <a:solidFill>
                  <a:srgbClr val="002060"/>
                </a:solidFill>
                <a:latin typeface="Arial" panose="020B0604020202020204" pitchFamily="34" charset="0"/>
                <a:ea typeface="Calibri" panose="020F0502020204030204" pitchFamily="34" charset="0"/>
                <a:cs typeface="Arial" panose="020B0604020202020204" pitchFamily="34" charset="0"/>
              </a:rPr>
              <a:t>3. Realizaría exploración física y citaría control al mes siguiente para glucemia capilar.</a:t>
            </a:r>
          </a:p>
          <a:p>
            <a:pPr algn="just">
              <a:lnSpc>
                <a:spcPct val="107000"/>
              </a:lnSpc>
              <a:spcAft>
                <a:spcPts val="800"/>
              </a:spcAft>
            </a:pPr>
            <a:r>
              <a:rPr lang="es-ES" sz="2000" dirty="0">
                <a:solidFill>
                  <a:srgbClr val="002060"/>
                </a:solidFill>
                <a:latin typeface="Arial" panose="020B0604020202020204" pitchFamily="34" charset="0"/>
                <a:ea typeface="Calibri" panose="020F0502020204030204" pitchFamily="34" charset="0"/>
                <a:cs typeface="Arial" panose="020B0604020202020204" pitchFamily="34" charset="0"/>
              </a:rPr>
              <a:t>4. Realizaría una exploración física, solicitaría analítica sanguínea con glucemia, colesterol, perfil hepático, RFA y hemograma, analítica de orina y pediría un ECG.</a:t>
            </a:r>
            <a:endParaRPr lang="es-ES" sz="2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07000"/>
              </a:lnSpc>
              <a:spcAft>
                <a:spcPts val="800"/>
              </a:spcAft>
              <a:buFont typeface="Arial" panose="020B0604020202020204" pitchFamily="34" charset="0"/>
              <a:buChar char="•"/>
            </a:pPr>
            <a:endParaRPr lang="es-ES"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8" name="Imagen 17">
            <a:extLst>
              <a:ext uri="{FF2B5EF4-FFF2-40B4-BE49-F238E27FC236}">
                <a16:creationId xmlns:a16="http://schemas.microsoft.com/office/drawing/2014/main" id="{B2FDE70B-7308-C605-F552-A2824BD63EE0}"/>
              </a:ext>
            </a:extLst>
          </p:cNvPr>
          <p:cNvPicPr>
            <a:picLocks noChangeAspect="1"/>
          </p:cNvPicPr>
          <p:nvPr/>
        </p:nvPicPr>
        <p:blipFill>
          <a:blip r:embed="rId2"/>
          <a:stretch>
            <a:fillRect/>
          </a:stretch>
        </p:blipFill>
        <p:spPr>
          <a:xfrm flipH="1">
            <a:off x="10397379" y="2061284"/>
            <a:ext cx="1555312" cy="2398450"/>
          </a:xfrm>
          <a:prstGeom prst="rect">
            <a:avLst/>
          </a:prstGeom>
        </p:spPr>
      </p:pic>
      <p:sp>
        <p:nvSpPr>
          <p:cNvPr id="7" name="Elipse 6">
            <a:extLst>
              <a:ext uri="{FF2B5EF4-FFF2-40B4-BE49-F238E27FC236}">
                <a16:creationId xmlns:a16="http://schemas.microsoft.com/office/drawing/2014/main" id="{F9C04FB0-3B9E-626F-F08D-E1C6C39F97F0}"/>
              </a:ext>
            </a:extLst>
          </p:cNvPr>
          <p:cNvSpPr/>
          <p:nvPr/>
        </p:nvSpPr>
        <p:spPr>
          <a:xfrm rot="277530">
            <a:off x="932945" y="1930668"/>
            <a:ext cx="362762" cy="34431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Elipse 8">
            <a:extLst>
              <a:ext uri="{FF2B5EF4-FFF2-40B4-BE49-F238E27FC236}">
                <a16:creationId xmlns:a16="http://schemas.microsoft.com/office/drawing/2014/main" id="{CE6CB434-C513-6E7B-5BB3-CC7BB90AF5CF}"/>
              </a:ext>
            </a:extLst>
          </p:cNvPr>
          <p:cNvSpPr/>
          <p:nvPr/>
        </p:nvSpPr>
        <p:spPr>
          <a:xfrm rot="277530">
            <a:off x="932946" y="2798944"/>
            <a:ext cx="362762" cy="344311"/>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Elipse 9">
            <a:extLst>
              <a:ext uri="{FF2B5EF4-FFF2-40B4-BE49-F238E27FC236}">
                <a16:creationId xmlns:a16="http://schemas.microsoft.com/office/drawing/2014/main" id="{EB509CB0-5947-9E9F-5851-25C813CFCA85}"/>
              </a:ext>
            </a:extLst>
          </p:cNvPr>
          <p:cNvSpPr/>
          <p:nvPr/>
        </p:nvSpPr>
        <p:spPr>
          <a:xfrm rot="277530">
            <a:off x="932947" y="3605525"/>
            <a:ext cx="362762" cy="344311"/>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Elipse 10">
            <a:extLst>
              <a:ext uri="{FF2B5EF4-FFF2-40B4-BE49-F238E27FC236}">
                <a16:creationId xmlns:a16="http://schemas.microsoft.com/office/drawing/2014/main" id="{AA0D01BB-C14C-12ED-5FFA-0C69430D2DDC}"/>
              </a:ext>
            </a:extLst>
          </p:cNvPr>
          <p:cNvSpPr/>
          <p:nvPr/>
        </p:nvSpPr>
        <p:spPr>
          <a:xfrm rot="277530">
            <a:off x="932947" y="4473801"/>
            <a:ext cx="362762" cy="344311"/>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a:extLst>
              <a:ext uri="{FF2B5EF4-FFF2-40B4-BE49-F238E27FC236}">
                <a16:creationId xmlns:a16="http://schemas.microsoft.com/office/drawing/2014/main" id="{FC5CCA0B-D9B0-905C-B6D1-F025A26BBF40}"/>
              </a:ext>
            </a:extLst>
          </p:cNvPr>
          <p:cNvPicPr>
            <a:picLocks noChangeAspect="1"/>
          </p:cNvPicPr>
          <p:nvPr/>
        </p:nvPicPr>
        <p:blipFill>
          <a:blip r:embed="rId3"/>
          <a:stretch>
            <a:fillRect/>
          </a:stretch>
        </p:blipFill>
        <p:spPr>
          <a:xfrm>
            <a:off x="5345227" y="5356158"/>
            <a:ext cx="1015925" cy="1070954"/>
          </a:xfrm>
          <a:prstGeom prst="rect">
            <a:avLst/>
          </a:prstGeom>
        </p:spPr>
      </p:pic>
      <p:sp>
        <p:nvSpPr>
          <p:cNvPr id="3" name="Title 4">
            <a:extLst>
              <a:ext uri="{FF2B5EF4-FFF2-40B4-BE49-F238E27FC236}">
                <a16:creationId xmlns:a16="http://schemas.microsoft.com/office/drawing/2014/main" id="{8428FFAA-AAEB-798C-1575-99C03616BAF6}"/>
              </a:ext>
            </a:extLst>
          </p:cNvPr>
          <p:cNvSpPr>
            <a:spLocks noGrp="1"/>
          </p:cNvSpPr>
          <p:nvPr>
            <p:ph type="title"/>
          </p:nvPr>
        </p:nvSpPr>
        <p:spPr>
          <a:xfrm>
            <a:off x="492051" y="220469"/>
            <a:ext cx="10896000" cy="862894"/>
          </a:xfrm>
        </p:spPr>
        <p:txBody>
          <a:bodyPr/>
          <a:lstStyle/>
          <a:p>
            <a:pPr algn="ctr"/>
            <a:r>
              <a:rPr lang="en-US" sz="3200" dirty="0">
                <a:solidFill>
                  <a:srgbClr val="002060"/>
                </a:solidFill>
                <a:latin typeface="Arial" panose="020B0604020202020204" pitchFamily="34" charset="0"/>
                <a:cs typeface="Arial" panose="020B0604020202020204" pitchFamily="34" charset="0"/>
              </a:rPr>
              <a:t>¿</a:t>
            </a:r>
            <a:r>
              <a:rPr lang="en-US" sz="3200" dirty="0" err="1">
                <a:solidFill>
                  <a:srgbClr val="002060"/>
                </a:solidFill>
                <a:latin typeface="Arial" panose="020B0604020202020204" pitchFamily="34" charset="0"/>
                <a:cs typeface="Arial" panose="020B0604020202020204" pitchFamily="34" charset="0"/>
              </a:rPr>
              <a:t>Cómo</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podemos</a:t>
            </a:r>
            <a:r>
              <a:rPr lang="en-US" sz="3200"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avanzar</a:t>
            </a:r>
            <a:r>
              <a:rPr lang="en-US" sz="3200" dirty="0">
                <a:solidFill>
                  <a:srgbClr val="002060"/>
                </a:solidFill>
                <a:latin typeface="Arial" panose="020B0604020202020204" pitchFamily="34" charset="0"/>
                <a:cs typeface="Arial" panose="020B0604020202020204" pitchFamily="34" charset="0"/>
              </a:rPr>
              <a:t> con </a:t>
            </a:r>
            <a:r>
              <a:rPr lang="en-US" sz="3200" dirty="0" err="1">
                <a:solidFill>
                  <a:srgbClr val="002060"/>
                </a:solidFill>
                <a:latin typeface="Arial" panose="020B0604020202020204" pitchFamily="34" charset="0"/>
                <a:cs typeface="Arial" panose="020B0604020202020204" pitchFamily="34" charset="0"/>
              </a:rPr>
              <a:t>nuestra</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paciente</a:t>
            </a:r>
            <a:r>
              <a:rPr lang="en-US" sz="3200" dirty="0">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58077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62ED3477-EAF9-6602-7F47-A0B3F794912B}"/>
              </a:ext>
            </a:extLst>
          </p:cNvPr>
          <p:cNvPicPr>
            <a:picLocks noChangeAspect="1"/>
          </p:cNvPicPr>
          <p:nvPr/>
        </p:nvPicPr>
        <p:blipFill>
          <a:blip r:embed="rId2"/>
          <a:stretch>
            <a:fillRect/>
          </a:stretch>
        </p:blipFill>
        <p:spPr>
          <a:xfrm flipH="1">
            <a:off x="4753393" y="786382"/>
            <a:ext cx="1357160" cy="2187369"/>
          </a:xfrm>
          <a:prstGeom prst="rect">
            <a:avLst/>
          </a:prstGeom>
        </p:spPr>
      </p:pic>
      <p:sp>
        <p:nvSpPr>
          <p:cNvPr id="4" name="CuadroTexto 3">
            <a:extLst>
              <a:ext uri="{FF2B5EF4-FFF2-40B4-BE49-F238E27FC236}">
                <a16:creationId xmlns:a16="http://schemas.microsoft.com/office/drawing/2014/main" id="{B829F01C-1828-EB9E-1E8A-A28D43A49CA8}"/>
              </a:ext>
            </a:extLst>
          </p:cNvPr>
          <p:cNvSpPr txBox="1"/>
          <p:nvPr/>
        </p:nvSpPr>
        <p:spPr>
          <a:xfrm>
            <a:off x="846950" y="1811578"/>
            <a:ext cx="5005209" cy="4644028"/>
          </a:xfrm>
          <a:prstGeom prst="rect">
            <a:avLst/>
          </a:prstGeom>
          <a:noFill/>
        </p:spPr>
        <p:txBody>
          <a:bodyPr wrap="square" rtlCol="0">
            <a:spAutoFit/>
          </a:bodyPr>
          <a:lstStyle/>
          <a:p>
            <a:pPr marL="285750" indent="-285750" algn="just">
              <a:lnSpc>
                <a:spcPct val="107000"/>
              </a:lnSpc>
              <a:spcAft>
                <a:spcPts val="800"/>
              </a:spcAft>
              <a:buFont typeface="Arial" panose="020B0604020202020204" pitchFamily="34" charset="0"/>
              <a:buChar char="•"/>
            </a:pPr>
            <a:r>
              <a:rPr lang="es-ES" sz="2400" dirty="0">
                <a:solidFill>
                  <a:srgbClr val="002060"/>
                </a:solidFill>
                <a:latin typeface="Arial" panose="020B0604020202020204" pitchFamily="34" charset="0"/>
                <a:ea typeface="Calibri" panose="020F0502020204030204" pitchFamily="34" charset="0"/>
                <a:cs typeface="Arial" panose="020B0604020202020204" pitchFamily="34" charset="0"/>
              </a:rPr>
              <a:t>Peso: 88 kg.  Talla: 1,63m.  </a:t>
            </a:r>
          </a:p>
          <a:p>
            <a:pPr marL="285750" indent="-285750" algn="just">
              <a:lnSpc>
                <a:spcPct val="107000"/>
              </a:lnSpc>
              <a:spcAft>
                <a:spcPts val="800"/>
              </a:spcAft>
              <a:buFont typeface="Arial" panose="020B0604020202020204" pitchFamily="34" charset="0"/>
              <a:buChar char="•"/>
            </a:pPr>
            <a:r>
              <a:rPr lang="es-ES" sz="2400" b="1" dirty="0">
                <a:solidFill>
                  <a:srgbClr val="002060"/>
                </a:solidFill>
                <a:latin typeface="Arial" panose="020B0604020202020204" pitchFamily="34" charset="0"/>
                <a:ea typeface="Calibri" panose="020F0502020204030204" pitchFamily="34" charset="0"/>
                <a:cs typeface="Arial" panose="020B0604020202020204" pitchFamily="34" charset="0"/>
              </a:rPr>
              <a:t>IMC:  33.1 kg/m2</a:t>
            </a:r>
          </a:p>
          <a:p>
            <a:pPr marL="285750" indent="-285750" algn="just">
              <a:lnSpc>
                <a:spcPct val="107000"/>
              </a:lnSpc>
              <a:spcAft>
                <a:spcPts val="800"/>
              </a:spcAft>
              <a:buFont typeface="Arial" panose="020B0604020202020204" pitchFamily="34" charset="0"/>
              <a:buChar char="•"/>
            </a:pPr>
            <a:r>
              <a:rPr lang="es-ES" sz="2400" b="1" dirty="0">
                <a:solidFill>
                  <a:srgbClr val="002060"/>
                </a:solidFill>
                <a:latin typeface="Arial" panose="020B0604020202020204" pitchFamily="34" charset="0"/>
                <a:ea typeface="Calibri" panose="020F0502020204030204" pitchFamily="34" charset="0"/>
                <a:cs typeface="Arial" panose="020B0604020202020204" pitchFamily="34" charset="0"/>
              </a:rPr>
              <a:t>T</a:t>
            </a:r>
            <a:r>
              <a:rPr lang="es-ES" sz="2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A: 148/95 </a:t>
            </a:r>
            <a:r>
              <a:rPr lang="es-ES" sz="24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mmHg</a:t>
            </a:r>
            <a:endParaRPr lang="es-ES" sz="2400" b="1"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07000"/>
              </a:lnSpc>
              <a:spcAft>
                <a:spcPts val="800"/>
              </a:spcAft>
              <a:buFont typeface="Arial" panose="020B0604020202020204" pitchFamily="34" charset="0"/>
              <a:buChar char="•"/>
            </a:pPr>
            <a:r>
              <a:rPr lang="es-ES" sz="2400" dirty="0">
                <a:solidFill>
                  <a:srgbClr val="002060"/>
                </a:solidFill>
                <a:effectLst/>
                <a:latin typeface="Arial" panose="020B0604020202020204" pitchFamily="34" charset="0"/>
                <a:ea typeface="Calibri" panose="020F0502020204030204" pitchFamily="34" charset="0"/>
                <a:cs typeface="Arial" panose="020B0604020202020204" pitchFamily="34" charset="0"/>
              </a:rPr>
              <a:t>AC: tonos rítmicos a 80 </a:t>
            </a:r>
            <a:r>
              <a:rPr lang="es-ES" sz="24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lpm</a:t>
            </a:r>
            <a:r>
              <a:rPr lang="es-ES" sz="2400" dirty="0">
                <a:solidFill>
                  <a:srgbClr val="002060"/>
                </a:solidFill>
                <a:latin typeface="Arial" panose="020B0604020202020204" pitchFamily="34" charset="0"/>
                <a:ea typeface="Calibri" panose="020F0502020204030204" pitchFamily="34" charset="0"/>
                <a:cs typeface="Arial" panose="020B0604020202020204" pitchFamily="34" charset="0"/>
              </a:rPr>
              <a:t>, sin soplos</a:t>
            </a:r>
            <a:r>
              <a:rPr lang="es-ES" sz="2400" b="1" dirty="0">
                <a:solidFill>
                  <a:srgbClr val="002060"/>
                </a:solidFill>
                <a:latin typeface="Arial" panose="020B0604020202020204" pitchFamily="34" charset="0"/>
                <a:ea typeface="Calibri" panose="020F0502020204030204" pitchFamily="34" charset="0"/>
                <a:cs typeface="Arial" panose="020B0604020202020204" pitchFamily="34" charset="0"/>
              </a:rPr>
              <a:t>.</a:t>
            </a:r>
          </a:p>
          <a:p>
            <a:pPr marL="285750" indent="-285750" algn="just">
              <a:lnSpc>
                <a:spcPct val="107000"/>
              </a:lnSpc>
              <a:spcAft>
                <a:spcPts val="800"/>
              </a:spcAft>
              <a:buFont typeface="Arial" panose="020B0604020202020204" pitchFamily="34" charset="0"/>
              <a:buChar char="•"/>
            </a:pPr>
            <a:r>
              <a:rPr lang="es-ES" sz="2400" dirty="0">
                <a:solidFill>
                  <a:srgbClr val="002060"/>
                </a:solidFill>
                <a:effectLst/>
                <a:latin typeface="Arial" panose="020B0604020202020204" pitchFamily="34" charset="0"/>
                <a:ea typeface="Calibri" panose="020F0502020204030204" pitchFamily="34" charset="0"/>
                <a:cs typeface="Arial" panose="020B0604020202020204" pitchFamily="34" charset="0"/>
              </a:rPr>
              <a:t>AP: </a:t>
            </a:r>
            <a:r>
              <a:rPr lang="es-ES" sz="2400" dirty="0" err="1">
                <a:solidFill>
                  <a:srgbClr val="002060"/>
                </a:solidFill>
                <a:latin typeface="Arial" panose="020B0604020202020204" pitchFamily="34" charset="0"/>
                <a:ea typeface="Calibri" panose="020F0502020204030204" pitchFamily="34" charset="0"/>
                <a:cs typeface="Arial" panose="020B0604020202020204" pitchFamily="34" charset="0"/>
              </a:rPr>
              <a:t>n</a:t>
            </a:r>
            <a:r>
              <a:rPr lang="es-ES" sz="24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ormoventilación</a:t>
            </a:r>
            <a:r>
              <a:rPr lang="es-ES" sz="24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s-ES" sz="2400" dirty="0">
                <a:solidFill>
                  <a:srgbClr val="002060"/>
                </a:solidFill>
                <a:latin typeface="Arial" panose="020B0604020202020204" pitchFamily="34" charset="0"/>
                <a:ea typeface="Calibri" panose="020F0502020204030204" pitchFamily="34" charset="0"/>
                <a:cs typeface="Arial" panose="020B0604020202020204" pitchFamily="34" charset="0"/>
              </a:rPr>
              <a:t>b</a:t>
            </a:r>
            <a:r>
              <a:rPr lang="es-ES" sz="2400" dirty="0">
                <a:solidFill>
                  <a:srgbClr val="002060"/>
                </a:solidFill>
                <a:effectLst/>
                <a:latin typeface="Arial" panose="020B0604020202020204" pitchFamily="34" charset="0"/>
                <a:ea typeface="Calibri" panose="020F0502020204030204" pitchFamily="34" charset="0"/>
                <a:cs typeface="Arial" panose="020B0604020202020204" pitchFamily="34" charset="0"/>
              </a:rPr>
              <a:t>ilateral</a:t>
            </a:r>
            <a:r>
              <a:rPr lang="es-ES" sz="2400" dirty="0">
                <a:solidFill>
                  <a:srgbClr val="002060"/>
                </a:solidFill>
                <a:latin typeface="Arial" panose="020B0604020202020204" pitchFamily="34" charset="0"/>
                <a:ea typeface="Calibri" panose="020F0502020204030204" pitchFamily="34" charset="0"/>
                <a:cs typeface="Arial" panose="020B0604020202020204" pitchFamily="34" charset="0"/>
              </a:rPr>
              <a:t>.</a:t>
            </a:r>
          </a:p>
          <a:p>
            <a:pPr marL="285750" indent="-285750" algn="just">
              <a:lnSpc>
                <a:spcPct val="107000"/>
              </a:lnSpc>
              <a:spcAft>
                <a:spcPts val="800"/>
              </a:spcAft>
              <a:buFont typeface="Arial" panose="020B0604020202020204" pitchFamily="34" charset="0"/>
              <a:buChar char="•"/>
            </a:pPr>
            <a:r>
              <a:rPr lang="es-ES" sz="2400" dirty="0">
                <a:solidFill>
                  <a:srgbClr val="002060"/>
                </a:solidFill>
                <a:effectLst/>
                <a:latin typeface="Arial" panose="020B0604020202020204" pitchFamily="34" charset="0"/>
                <a:ea typeface="Calibri" panose="020F0502020204030204" pitchFamily="34" charset="0"/>
                <a:cs typeface="Arial" panose="020B0604020202020204" pitchFamily="34" charset="0"/>
              </a:rPr>
              <a:t>Abdomen: anodino.</a:t>
            </a:r>
          </a:p>
          <a:p>
            <a:pPr marL="285750" indent="-285750" algn="just">
              <a:lnSpc>
                <a:spcPct val="107000"/>
              </a:lnSpc>
              <a:spcAft>
                <a:spcPts val="800"/>
              </a:spcAft>
              <a:buFont typeface="Arial" panose="020B0604020202020204" pitchFamily="34" charset="0"/>
              <a:buChar char="•"/>
            </a:pPr>
            <a:r>
              <a:rPr lang="es-ES" sz="2400" dirty="0">
                <a:solidFill>
                  <a:srgbClr val="002060"/>
                </a:solidFill>
                <a:latin typeface="Arial" panose="020B0604020202020204" pitchFamily="34" charset="0"/>
                <a:ea typeface="Calibri" panose="020F0502020204030204" pitchFamily="34" charset="0"/>
                <a:cs typeface="Arial" panose="020B0604020202020204" pitchFamily="34" charset="0"/>
              </a:rPr>
              <a:t>EEII: sin edemas ni signos de TVP.</a:t>
            </a:r>
            <a:endParaRPr lang="es-ES" sz="24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endParaRPr lang="es-ES" dirty="0">
              <a:solidFill>
                <a:srgbClr val="002060"/>
              </a:solidFill>
              <a:latin typeface="Arial" panose="020B0604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id="{72791D29-39A1-9032-93B5-0BE0E105D5CC}"/>
              </a:ext>
            </a:extLst>
          </p:cNvPr>
          <p:cNvPicPr>
            <a:picLocks noChangeAspect="1"/>
          </p:cNvPicPr>
          <p:nvPr/>
        </p:nvPicPr>
        <p:blipFill>
          <a:blip r:embed="rId3"/>
          <a:stretch>
            <a:fillRect/>
          </a:stretch>
        </p:blipFill>
        <p:spPr>
          <a:xfrm>
            <a:off x="1633208" y="850927"/>
            <a:ext cx="2876344" cy="525061"/>
          </a:xfrm>
          <a:prstGeom prst="rect">
            <a:avLst/>
          </a:prstGeom>
        </p:spPr>
      </p:pic>
      <p:pic>
        <p:nvPicPr>
          <p:cNvPr id="7" name="Imagen 6">
            <a:extLst>
              <a:ext uri="{FF2B5EF4-FFF2-40B4-BE49-F238E27FC236}">
                <a16:creationId xmlns:a16="http://schemas.microsoft.com/office/drawing/2014/main" id="{FCBCCA22-1B88-D070-0EC3-9823FCCC91FC}"/>
              </a:ext>
            </a:extLst>
          </p:cNvPr>
          <p:cNvPicPr>
            <a:picLocks noChangeAspect="1"/>
          </p:cNvPicPr>
          <p:nvPr/>
        </p:nvPicPr>
        <p:blipFill>
          <a:blip r:embed="rId4"/>
          <a:stretch>
            <a:fillRect/>
          </a:stretch>
        </p:blipFill>
        <p:spPr>
          <a:xfrm>
            <a:off x="7095617" y="892472"/>
            <a:ext cx="3463175" cy="525062"/>
          </a:xfrm>
          <a:prstGeom prst="rect">
            <a:avLst/>
          </a:prstGeom>
        </p:spPr>
      </p:pic>
      <p:pic>
        <p:nvPicPr>
          <p:cNvPr id="8" name="Imagen 7">
            <a:extLst>
              <a:ext uri="{FF2B5EF4-FFF2-40B4-BE49-F238E27FC236}">
                <a16:creationId xmlns:a16="http://schemas.microsoft.com/office/drawing/2014/main" id="{26945A54-80DD-044C-1FE5-7036982CD2D4}"/>
              </a:ext>
            </a:extLst>
          </p:cNvPr>
          <p:cNvPicPr>
            <a:picLocks noChangeAspect="1"/>
          </p:cNvPicPr>
          <p:nvPr/>
        </p:nvPicPr>
        <p:blipFill>
          <a:blip r:embed="rId5"/>
          <a:stretch>
            <a:fillRect/>
          </a:stretch>
        </p:blipFill>
        <p:spPr>
          <a:xfrm>
            <a:off x="6431590" y="2348911"/>
            <a:ext cx="5560197" cy="2667639"/>
          </a:xfrm>
          <a:prstGeom prst="rect">
            <a:avLst/>
          </a:prstGeom>
        </p:spPr>
      </p:pic>
      <p:sp>
        <p:nvSpPr>
          <p:cNvPr id="2" name="Title 4">
            <a:extLst>
              <a:ext uri="{FF2B5EF4-FFF2-40B4-BE49-F238E27FC236}">
                <a16:creationId xmlns:a16="http://schemas.microsoft.com/office/drawing/2014/main" id="{3B8F41A0-AF20-4D66-A5A2-D456264BEDCC}"/>
              </a:ext>
            </a:extLst>
          </p:cNvPr>
          <p:cNvSpPr>
            <a:spLocks noGrp="1"/>
          </p:cNvSpPr>
          <p:nvPr>
            <p:ph type="title"/>
          </p:nvPr>
        </p:nvSpPr>
        <p:spPr>
          <a:xfrm>
            <a:off x="7529586" y="1629312"/>
            <a:ext cx="3029206" cy="862894"/>
          </a:xfrm>
        </p:spPr>
        <p:txBody>
          <a:bodyPr/>
          <a:lstStyle/>
          <a:p>
            <a:pPr algn="ctr"/>
            <a:r>
              <a:rPr lang="en-US" b="1" dirty="0">
                <a:solidFill>
                  <a:srgbClr val="002855"/>
                </a:solidFill>
              </a:rPr>
              <a:t>ECG</a:t>
            </a:r>
          </a:p>
        </p:txBody>
      </p:sp>
    </p:spTree>
    <p:extLst>
      <p:ext uri="{BB962C8B-B14F-4D97-AF65-F5344CB8AC3E}">
        <p14:creationId xmlns:p14="http://schemas.microsoft.com/office/powerpoint/2010/main" val="336748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62ED3477-EAF9-6602-7F47-A0B3F794912B}"/>
              </a:ext>
            </a:extLst>
          </p:cNvPr>
          <p:cNvPicPr>
            <a:picLocks noChangeAspect="1"/>
          </p:cNvPicPr>
          <p:nvPr/>
        </p:nvPicPr>
        <p:blipFill>
          <a:blip r:embed="rId2"/>
          <a:stretch>
            <a:fillRect/>
          </a:stretch>
        </p:blipFill>
        <p:spPr>
          <a:xfrm flipH="1">
            <a:off x="10374082" y="1248478"/>
            <a:ext cx="1132118" cy="1603599"/>
          </a:xfrm>
          <a:prstGeom prst="rect">
            <a:avLst/>
          </a:prstGeom>
        </p:spPr>
      </p:pic>
      <p:pic>
        <p:nvPicPr>
          <p:cNvPr id="7" name="Imagen 6">
            <a:extLst>
              <a:ext uri="{FF2B5EF4-FFF2-40B4-BE49-F238E27FC236}">
                <a16:creationId xmlns:a16="http://schemas.microsoft.com/office/drawing/2014/main" id="{FCBCCA22-1B88-D070-0EC3-9823FCCC91FC}"/>
              </a:ext>
            </a:extLst>
          </p:cNvPr>
          <p:cNvPicPr>
            <a:picLocks noChangeAspect="1"/>
          </p:cNvPicPr>
          <p:nvPr/>
        </p:nvPicPr>
        <p:blipFill>
          <a:blip r:embed="rId3"/>
          <a:stretch>
            <a:fillRect/>
          </a:stretch>
        </p:blipFill>
        <p:spPr>
          <a:xfrm>
            <a:off x="1384592" y="618152"/>
            <a:ext cx="3463175" cy="525062"/>
          </a:xfrm>
          <a:prstGeom prst="rect">
            <a:avLst/>
          </a:prstGeom>
        </p:spPr>
      </p:pic>
      <p:sp>
        <p:nvSpPr>
          <p:cNvPr id="9" name="CuadroTexto 8">
            <a:extLst>
              <a:ext uri="{FF2B5EF4-FFF2-40B4-BE49-F238E27FC236}">
                <a16:creationId xmlns:a16="http://schemas.microsoft.com/office/drawing/2014/main" id="{23F4F97F-6118-6C69-BF24-55C53D55AD33}"/>
              </a:ext>
            </a:extLst>
          </p:cNvPr>
          <p:cNvSpPr txBox="1"/>
          <p:nvPr/>
        </p:nvSpPr>
        <p:spPr>
          <a:xfrm>
            <a:off x="670420" y="1497830"/>
            <a:ext cx="9703662" cy="3957815"/>
          </a:xfrm>
          <a:prstGeom prst="rect">
            <a:avLst/>
          </a:prstGeom>
          <a:noFill/>
        </p:spPr>
        <p:txBody>
          <a:bodyPr wrap="square">
            <a:spAutoFit/>
          </a:bodyPr>
          <a:lstStyle/>
          <a:p>
            <a:pPr marL="342900" indent="-342900" algn="just">
              <a:lnSpc>
                <a:spcPct val="107000"/>
              </a:lnSpc>
              <a:spcAft>
                <a:spcPts val="800"/>
              </a:spcAft>
              <a:buFont typeface="Arial" panose="020B0604020202020204" pitchFamily="34" charset="0"/>
              <a:buChar char="•"/>
            </a:pPr>
            <a:r>
              <a:rPr lang="es-ES" b="1" dirty="0">
                <a:solidFill>
                  <a:srgbClr val="002060"/>
                </a:solidFill>
                <a:effectLst/>
                <a:latin typeface="Arial" panose="020B0604020202020204" pitchFamily="34" charset="0"/>
                <a:ea typeface="Calibri" panose="020F0502020204030204" pitchFamily="34" charset="0"/>
                <a:cs typeface="Arial" panose="020B0604020202020204" pitchFamily="34" charset="0"/>
              </a:rPr>
              <a:t>Glucemia Basal: 152 mg/dl. HbA1c: </a:t>
            </a:r>
            <a:r>
              <a:rPr lang="es-ES" b="1" dirty="0">
                <a:solidFill>
                  <a:srgbClr val="002060"/>
                </a:solidFill>
                <a:latin typeface="Arial" panose="020B0604020202020204" pitchFamily="34" charset="0"/>
                <a:ea typeface="Calibri" panose="020F0502020204030204" pitchFamily="34" charset="0"/>
                <a:cs typeface="Arial" panose="020B0604020202020204" pitchFamily="34" charset="0"/>
              </a:rPr>
              <a:t>7,3</a:t>
            </a:r>
            <a:r>
              <a:rPr lang="es-ES"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p>
          <a:p>
            <a:pPr marL="342900" indent="-342900" algn="just">
              <a:lnSpc>
                <a:spcPct val="107000"/>
              </a:lnSpc>
              <a:spcAft>
                <a:spcPts val="800"/>
              </a:spcAft>
              <a:buFont typeface="Arial" panose="020B0604020202020204" pitchFamily="34" charset="0"/>
              <a:buChar char="•"/>
            </a:pPr>
            <a:r>
              <a:rPr lang="es-ES" b="1" i="1" dirty="0">
                <a:solidFill>
                  <a:srgbClr val="002060"/>
                </a:solidFill>
                <a:effectLst/>
                <a:latin typeface="Arial" panose="020B0604020202020204" pitchFamily="34" charset="0"/>
                <a:ea typeface="Calibri" panose="020F0502020204030204" pitchFamily="34" charset="0"/>
                <a:cs typeface="Arial" panose="020B0604020202020204" pitchFamily="34" charset="0"/>
              </a:rPr>
              <a:t>Hb:10,9 g/dl</a:t>
            </a:r>
            <a:r>
              <a:rPr lang="es-ES"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VCM:72fL. </a:t>
            </a:r>
            <a:r>
              <a:rPr lang="es-ES" dirty="0">
                <a:solidFill>
                  <a:srgbClr val="002060"/>
                </a:solidFill>
                <a:effectLst/>
                <a:latin typeface="Arial" panose="020B0604020202020204" pitchFamily="34" charset="0"/>
                <a:ea typeface="Calibri" panose="020F0502020204030204" pitchFamily="34" charset="0"/>
                <a:cs typeface="Arial" panose="020B0604020202020204" pitchFamily="34" charset="0"/>
              </a:rPr>
              <a:t>CHCM:28%. Hierro:74mcg/</a:t>
            </a:r>
            <a:r>
              <a:rPr lang="es-ES"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dL</a:t>
            </a:r>
            <a:endParaRPr lang="es-ES"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07000"/>
              </a:lnSpc>
              <a:spcAft>
                <a:spcPts val="800"/>
              </a:spcAft>
              <a:buFont typeface="Arial" panose="020B0604020202020204" pitchFamily="34" charset="0"/>
              <a:buChar char="•"/>
            </a:pPr>
            <a:r>
              <a:rPr lang="es-ES" dirty="0">
                <a:solidFill>
                  <a:srgbClr val="002060"/>
                </a:solidFill>
                <a:effectLst/>
                <a:latin typeface="Arial" panose="020B0604020202020204" pitchFamily="34" charset="0"/>
                <a:ea typeface="Calibri" panose="020F0502020204030204" pitchFamily="34" charset="0"/>
                <a:cs typeface="Arial" panose="020B0604020202020204" pitchFamily="34" charset="0"/>
              </a:rPr>
              <a:t>Creatinina: 0,9 mg/dl</a:t>
            </a:r>
          </a:p>
          <a:p>
            <a:pPr marL="342900" indent="-342900" algn="just">
              <a:lnSpc>
                <a:spcPct val="107000"/>
              </a:lnSpc>
              <a:spcAft>
                <a:spcPts val="800"/>
              </a:spcAft>
              <a:buFont typeface="Arial" panose="020B0604020202020204" pitchFamily="34" charset="0"/>
              <a:buChar char="•"/>
            </a:pPr>
            <a:r>
              <a:rPr lang="es-ES" dirty="0">
                <a:solidFill>
                  <a:srgbClr val="002060"/>
                </a:solidFill>
                <a:effectLst/>
                <a:latin typeface="Arial" panose="020B0604020202020204" pitchFamily="34" charset="0"/>
                <a:ea typeface="Calibri" panose="020F0502020204030204" pitchFamily="34" charset="0"/>
                <a:cs typeface="Arial" panose="020B0604020202020204" pitchFamily="34" charset="0"/>
              </a:rPr>
              <a:t>Urea: 69 mg/dl</a:t>
            </a:r>
          </a:p>
          <a:p>
            <a:pPr marL="342900" indent="-342900" algn="just">
              <a:lnSpc>
                <a:spcPct val="107000"/>
              </a:lnSpc>
              <a:spcAft>
                <a:spcPts val="800"/>
              </a:spcAft>
              <a:buFont typeface="Arial" panose="020B0604020202020204" pitchFamily="34" charset="0"/>
              <a:buChar char="•"/>
            </a:pPr>
            <a:r>
              <a:rPr lang="es-ES" dirty="0">
                <a:solidFill>
                  <a:srgbClr val="002060"/>
                </a:solidFill>
                <a:effectLst/>
                <a:latin typeface="Arial" panose="020B0604020202020204" pitchFamily="34" charset="0"/>
                <a:ea typeface="Calibri" panose="020F0502020204030204" pitchFamily="34" charset="0"/>
                <a:cs typeface="Arial" panose="020B0604020202020204" pitchFamily="34" charset="0"/>
              </a:rPr>
              <a:t>Filtrado Glomerular:  </a:t>
            </a:r>
            <a:r>
              <a:rPr lang="es-ES" dirty="0">
                <a:solidFill>
                  <a:srgbClr val="002060"/>
                </a:solidFill>
                <a:latin typeface="Arial" panose="020B0604020202020204" pitchFamily="34" charset="0"/>
                <a:ea typeface="Calibri" panose="020F0502020204030204" pitchFamily="34" charset="0"/>
                <a:cs typeface="Arial" panose="020B0604020202020204" pitchFamily="34" charset="0"/>
              </a:rPr>
              <a:t>88</a:t>
            </a:r>
            <a:r>
              <a:rPr lang="es-ES" dirty="0">
                <a:solidFill>
                  <a:srgbClr val="002060"/>
                </a:solidFill>
                <a:effectLst/>
                <a:latin typeface="Arial" panose="020B0604020202020204" pitchFamily="34" charset="0"/>
                <a:ea typeface="Calibri" panose="020F0502020204030204" pitchFamily="34" charset="0"/>
                <a:cs typeface="Arial" panose="020B0604020202020204" pitchFamily="34" charset="0"/>
              </a:rPr>
              <a:t> ml/min/1,73m2</a:t>
            </a:r>
          </a:p>
          <a:p>
            <a:pPr marL="342900" indent="-342900" algn="just">
              <a:lnSpc>
                <a:spcPct val="107000"/>
              </a:lnSpc>
              <a:spcAft>
                <a:spcPts val="800"/>
              </a:spcAft>
              <a:buFont typeface="Arial" panose="020B0604020202020204" pitchFamily="34" charset="0"/>
              <a:buChar char="•"/>
            </a:pPr>
            <a:r>
              <a:rPr lang="es-ES" b="1" i="1" dirty="0">
                <a:solidFill>
                  <a:srgbClr val="002060"/>
                </a:solidFill>
                <a:effectLst/>
                <a:latin typeface="Arial" panose="020B0604020202020204" pitchFamily="34" charset="0"/>
                <a:ea typeface="Calibri" panose="020F0502020204030204" pitchFamily="34" charset="0"/>
                <a:cs typeface="Arial" panose="020B0604020202020204" pitchFamily="34" charset="0"/>
              </a:rPr>
              <a:t>LDL-Col: </a:t>
            </a:r>
            <a:r>
              <a:rPr lang="es-ES" b="1" i="1" dirty="0">
                <a:solidFill>
                  <a:srgbClr val="002060"/>
                </a:solidFill>
                <a:latin typeface="Arial" panose="020B0604020202020204" pitchFamily="34" charset="0"/>
                <a:ea typeface="Calibri" panose="020F0502020204030204" pitchFamily="34" charset="0"/>
                <a:cs typeface="Arial" panose="020B0604020202020204" pitchFamily="34" charset="0"/>
              </a:rPr>
              <a:t>161</a:t>
            </a:r>
            <a:r>
              <a:rPr lang="es-ES" b="1"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mg/dl</a:t>
            </a:r>
            <a:r>
              <a:rPr lang="es-ES"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TG</a:t>
            </a:r>
            <a:r>
              <a:rPr lang="es-ES" b="1" dirty="0">
                <a:solidFill>
                  <a:srgbClr val="002060"/>
                </a:solidFill>
                <a:latin typeface="Arial" panose="020B0604020202020204" pitchFamily="34" charset="0"/>
                <a:ea typeface="Calibri" panose="020F0502020204030204" pitchFamily="34" charset="0"/>
                <a:cs typeface="Arial" panose="020B0604020202020204" pitchFamily="34" charset="0"/>
              </a:rPr>
              <a:t>L</a:t>
            </a:r>
            <a:r>
              <a:rPr lang="es-ES"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158 mg/dl. HDL-Col: 34 mg/dl</a:t>
            </a:r>
          </a:p>
          <a:p>
            <a:pPr marL="342900" indent="-342900" algn="just">
              <a:lnSpc>
                <a:spcPct val="107000"/>
              </a:lnSpc>
              <a:spcAft>
                <a:spcPts val="800"/>
              </a:spcAft>
              <a:buFont typeface="Arial" panose="020B0604020202020204" pitchFamily="34" charset="0"/>
              <a:buChar char="•"/>
            </a:pPr>
            <a:r>
              <a:rPr lang="es-ES"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Na</a:t>
            </a:r>
            <a:r>
              <a:rPr lang="es-ES" dirty="0">
                <a:solidFill>
                  <a:srgbClr val="002060"/>
                </a:solidFill>
                <a:effectLst/>
                <a:latin typeface="Arial" panose="020B0604020202020204" pitchFamily="34" charset="0"/>
                <a:ea typeface="Calibri" panose="020F0502020204030204" pitchFamily="34" charset="0"/>
                <a:cs typeface="Arial" panose="020B0604020202020204" pitchFamily="34" charset="0"/>
              </a:rPr>
              <a:t>+:  140 mmol/l    K+: 5,2 mmol/l</a:t>
            </a:r>
          </a:p>
          <a:p>
            <a:pPr marL="342900" indent="-342900" algn="just">
              <a:lnSpc>
                <a:spcPct val="107000"/>
              </a:lnSpc>
              <a:spcAft>
                <a:spcPts val="800"/>
              </a:spcAft>
              <a:buFont typeface="Arial" panose="020B0604020202020204" pitchFamily="34" charset="0"/>
              <a:buChar char="•"/>
            </a:pPr>
            <a:r>
              <a:rPr lang="es-ES" b="1" dirty="0">
                <a:solidFill>
                  <a:srgbClr val="002060"/>
                </a:solidFill>
                <a:latin typeface="Arial" panose="020B0604020202020204" pitchFamily="34" charset="0"/>
                <a:ea typeface="Calibri" panose="020F0502020204030204" pitchFamily="34" charset="0"/>
                <a:cs typeface="Arial" panose="020B0604020202020204" pitchFamily="34" charset="0"/>
              </a:rPr>
              <a:t>VSG: 89</a:t>
            </a:r>
          </a:p>
          <a:p>
            <a:pPr marL="342900" indent="-342900" algn="just">
              <a:lnSpc>
                <a:spcPct val="107000"/>
              </a:lnSpc>
              <a:spcAft>
                <a:spcPts val="800"/>
              </a:spcAft>
              <a:buFont typeface="Arial" panose="020B0604020202020204" pitchFamily="34" charset="0"/>
              <a:buChar char="•"/>
            </a:pPr>
            <a:r>
              <a:rPr lang="es-ES" b="1" dirty="0">
                <a:solidFill>
                  <a:srgbClr val="002060"/>
                </a:solidFill>
                <a:effectLst/>
                <a:latin typeface="Arial" panose="020B0604020202020204" pitchFamily="34" charset="0"/>
                <a:ea typeface="Calibri" panose="020F0502020204030204" pitchFamily="34" charset="0"/>
                <a:cs typeface="Arial" panose="020B0604020202020204" pitchFamily="34" charset="0"/>
              </a:rPr>
              <a:t>PCR: 67</a:t>
            </a:r>
          </a:p>
          <a:p>
            <a:pPr marL="342900" indent="-342900" algn="just">
              <a:lnSpc>
                <a:spcPct val="107000"/>
              </a:lnSpc>
              <a:spcAft>
                <a:spcPts val="800"/>
              </a:spcAft>
              <a:buFont typeface="Arial" panose="020B0604020202020204" pitchFamily="34" charset="0"/>
              <a:buChar char="•"/>
            </a:pPr>
            <a:r>
              <a:rPr lang="es-ES" dirty="0">
                <a:solidFill>
                  <a:srgbClr val="002060"/>
                </a:solidFill>
                <a:latin typeface="Arial" panose="020B0604020202020204" pitchFamily="34" charset="0"/>
                <a:ea typeface="Calibri" panose="020F0502020204030204" pitchFamily="34" charset="0"/>
                <a:cs typeface="Arial" panose="020B0604020202020204" pitchFamily="34" charset="0"/>
              </a:rPr>
              <a:t>ANALÍTICA ORINA: normal </a:t>
            </a:r>
            <a:r>
              <a:rPr lang="es-ES" sz="1400" dirty="0">
                <a:solidFill>
                  <a:srgbClr val="002060"/>
                </a:solidFill>
                <a:latin typeface="Arial" panose="020B0604020202020204" pitchFamily="34" charset="0"/>
                <a:ea typeface="Calibri" panose="020F0502020204030204" pitchFamily="34" charset="0"/>
                <a:cs typeface="Arial" panose="020B0604020202020204" pitchFamily="34" charset="0"/>
              </a:rPr>
              <a:t>(sin microalbuminuria).</a:t>
            </a:r>
            <a:endParaRPr lang="es-ES" sz="14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2" name="Rectángulo: esquinas redondeadas 20">
            <a:extLst>
              <a:ext uri="{FF2B5EF4-FFF2-40B4-BE49-F238E27FC236}">
                <a16:creationId xmlns:a16="http://schemas.microsoft.com/office/drawing/2014/main" id="{0BB0035A-E7D8-563A-780B-77BDF1552C67}"/>
              </a:ext>
            </a:extLst>
          </p:cNvPr>
          <p:cNvSpPr/>
          <p:nvPr/>
        </p:nvSpPr>
        <p:spPr>
          <a:xfrm>
            <a:off x="8106909" y="3429000"/>
            <a:ext cx="3570518" cy="1069646"/>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72000" tIns="72000" rIns="72000" bIns="72000" rtlCol="0" anchor="ctr"/>
          <a:lstStyle/>
          <a:p>
            <a:pPr algn="ctr">
              <a:lnSpc>
                <a:spcPct val="107000"/>
              </a:lnSpc>
              <a:spcAft>
                <a:spcPts val="800"/>
              </a:spcAft>
            </a:pPr>
            <a:r>
              <a:rPr lang="es-ES" sz="2400" dirty="0">
                <a:solidFill>
                  <a:srgbClr val="00C097"/>
                </a:solidFill>
                <a:effectLst/>
                <a:latin typeface="Arial" panose="020B0604020202020204" pitchFamily="34" charset="0"/>
                <a:ea typeface="Calibri" panose="020F0502020204030204" pitchFamily="34" charset="0"/>
                <a:cs typeface="Arial" panose="020B0604020202020204" pitchFamily="34" charset="0"/>
              </a:rPr>
              <a:t>¿Qué aspectos podemos mejorar?</a:t>
            </a:r>
            <a:endParaRPr lang="es-ES" sz="2400" dirty="0">
              <a:solidFill>
                <a:srgbClr val="00C097"/>
              </a:solidFill>
              <a:latin typeface="Arial" panose="020B0604020202020204" pitchFamily="34" charset="0"/>
              <a:ea typeface="Calibri" panose="020F0502020204030204" pitchFamily="34" charset="0"/>
              <a:cs typeface="Arial" panose="020B0604020202020204" pitchFamily="34" charset="0"/>
            </a:endParaRPr>
          </a:p>
        </p:txBody>
      </p:sp>
      <p:sp>
        <p:nvSpPr>
          <p:cNvPr id="14" name="Title 4">
            <a:extLst>
              <a:ext uri="{FF2B5EF4-FFF2-40B4-BE49-F238E27FC236}">
                <a16:creationId xmlns:a16="http://schemas.microsoft.com/office/drawing/2014/main" id="{588FA16A-E592-3D51-9A41-509220C0921A}"/>
              </a:ext>
            </a:extLst>
          </p:cNvPr>
          <p:cNvSpPr>
            <a:spLocks noGrp="1"/>
          </p:cNvSpPr>
          <p:nvPr>
            <p:ph type="title"/>
          </p:nvPr>
        </p:nvSpPr>
        <p:spPr>
          <a:xfrm>
            <a:off x="4847767" y="510260"/>
            <a:ext cx="5044401" cy="862894"/>
          </a:xfrm>
        </p:spPr>
        <p:txBody>
          <a:bodyPr/>
          <a:lstStyle/>
          <a:p>
            <a:pPr algn="ctr"/>
            <a:r>
              <a:rPr lang="en-US" sz="4000" b="1" dirty="0" err="1">
                <a:solidFill>
                  <a:srgbClr val="002060"/>
                </a:solidFill>
                <a:latin typeface="Arial" panose="020B0604020202020204" pitchFamily="34" charset="0"/>
                <a:cs typeface="Arial" panose="020B0604020202020204" pitchFamily="34" charset="0"/>
              </a:rPr>
              <a:t>Analítica</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sanguínea</a:t>
            </a:r>
            <a:endParaRPr lang="en-US" sz="4000" b="1" dirty="0">
              <a:solidFill>
                <a:srgbClr val="002060"/>
              </a:solidFill>
              <a:latin typeface="Arial" panose="020B0604020202020204" pitchFamily="34" charset="0"/>
              <a:cs typeface="Arial" panose="020B0604020202020204" pitchFamily="34" charset="0"/>
            </a:endParaRPr>
          </a:p>
        </p:txBody>
      </p:sp>
      <p:sp>
        <p:nvSpPr>
          <p:cNvPr id="2" name="CuadroTexto 1">
            <a:extLst>
              <a:ext uri="{FF2B5EF4-FFF2-40B4-BE49-F238E27FC236}">
                <a16:creationId xmlns:a16="http://schemas.microsoft.com/office/drawing/2014/main" id="{A4511B80-E748-D41C-8562-547EE92F868C}"/>
              </a:ext>
            </a:extLst>
          </p:cNvPr>
          <p:cNvSpPr txBox="1"/>
          <p:nvPr/>
        </p:nvSpPr>
        <p:spPr>
          <a:xfrm>
            <a:off x="670420" y="6145216"/>
            <a:ext cx="9703662" cy="405047"/>
          </a:xfrm>
          <a:prstGeom prst="rect">
            <a:avLst/>
          </a:prstGeom>
          <a:noFill/>
        </p:spPr>
        <p:txBody>
          <a:bodyPr wrap="square">
            <a:spAutoFit/>
          </a:bodyPr>
          <a:lstStyle/>
          <a:p>
            <a:pPr marL="342900" indent="-342900" algn="ctr">
              <a:lnSpc>
                <a:spcPct val="107000"/>
              </a:lnSpc>
              <a:spcAft>
                <a:spcPts val="800"/>
              </a:spcAft>
              <a:buFont typeface="Arial" panose="020B0604020202020204" pitchFamily="34" charset="0"/>
              <a:buChar char="•"/>
            </a:pPr>
            <a:r>
              <a:rPr lang="es-E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Repetimos AS: </a:t>
            </a:r>
            <a:r>
              <a:rPr lang="es-E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glucemia basal </a:t>
            </a:r>
            <a:r>
              <a:rPr lang="es-E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159 mg/dl. HbA1c: </a:t>
            </a:r>
            <a:r>
              <a:rPr lang="es-ES" sz="2000" b="1" dirty="0">
                <a:solidFill>
                  <a:srgbClr val="002060"/>
                </a:solidFill>
                <a:latin typeface="Arial" panose="020B0604020202020204" pitchFamily="34" charset="0"/>
                <a:ea typeface="Calibri" panose="020F0502020204030204" pitchFamily="34" charset="0"/>
                <a:cs typeface="Arial" panose="020B0604020202020204" pitchFamily="34" charset="0"/>
              </a:rPr>
              <a:t>7,4</a:t>
            </a:r>
            <a:r>
              <a:rPr lang="es-E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945641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DA8EB3EA-E0ED-A26C-CFB7-5A30326D3295}"/>
              </a:ext>
            </a:extLst>
          </p:cNvPr>
          <p:cNvSpPr txBox="1"/>
          <p:nvPr/>
        </p:nvSpPr>
        <p:spPr>
          <a:xfrm>
            <a:off x="1007440" y="237604"/>
            <a:ext cx="9475552" cy="1046440"/>
          </a:xfrm>
          <a:prstGeom prst="rect">
            <a:avLst/>
          </a:prstGeom>
          <a:noFill/>
        </p:spPr>
        <p:txBody>
          <a:bodyPr wrap="square" rtlCol="0">
            <a:spAutoFit/>
          </a:bodyPr>
          <a:lstStyle/>
          <a:p>
            <a:pPr algn="ctr"/>
            <a:r>
              <a:rPr lang="es-ES" sz="4400" dirty="0">
                <a:solidFill>
                  <a:srgbClr val="002060"/>
                </a:solidFill>
                <a:latin typeface="Arial" panose="020B0604020202020204" pitchFamily="34" charset="0"/>
                <a:cs typeface="Arial" panose="020B0604020202020204" pitchFamily="34" charset="0"/>
              </a:rPr>
              <a:t>¿Qué afirmación en correcta?</a:t>
            </a:r>
          </a:p>
          <a:p>
            <a:endParaRPr lang="es-ES" sz="1600" dirty="0">
              <a:solidFill>
                <a:srgbClr val="002060"/>
              </a:solidFill>
              <a:latin typeface="Arial" panose="020B0604020202020204" pitchFamily="34" charset="0"/>
              <a:cs typeface="Arial" panose="020B0604020202020204" pitchFamily="34" charset="0"/>
            </a:endParaRPr>
          </a:p>
        </p:txBody>
      </p:sp>
      <p:sp>
        <p:nvSpPr>
          <p:cNvPr id="13" name="4 Rectángulo">
            <a:extLst>
              <a:ext uri="{FF2B5EF4-FFF2-40B4-BE49-F238E27FC236}">
                <a16:creationId xmlns:a16="http://schemas.microsoft.com/office/drawing/2014/main" id="{8C8409EB-39BA-62D6-EDEA-E277A14AC52A}"/>
              </a:ext>
            </a:extLst>
          </p:cNvPr>
          <p:cNvSpPr/>
          <p:nvPr/>
        </p:nvSpPr>
        <p:spPr>
          <a:xfrm>
            <a:off x="1664053" y="1723266"/>
            <a:ext cx="8378273" cy="3543984"/>
          </a:xfrm>
          <a:prstGeom prst="rect">
            <a:avLst/>
          </a:prstGeom>
          <a:noFill/>
        </p:spPr>
        <p:txBody>
          <a:bodyPr wrap="square">
            <a:spAutoFit/>
          </a:bodyPr>
          <a:lstStyle/>
          <a:p>
            <a:pPr marL="457200" indent="-457200" algn="just">
              <a:lnSpc>
                <a:spcPct val="107000"/>
              </a:lnSpc>
              <a:spcAft>
                <a:spcPts val="800"/>
              </a:spcAft>
              <a:buAutoNum type="arabicPeriod"/>
            </a:pPr>
            <a:r>
              <a:rPr lang="es-ES" sz="2400" dirty="0">
                <a:solidFill>
                  <a:srgbClr val="002060"/>
                </a:solidFill>
                <a:effectLst/>
                <a:latin typeface="Arial" panose="020B0604020202020204" pitchFamily="34" charset="0"/>
                <a:ea typeface="Calibri" panose="020F0502020204030204" pitchFamily="34" charset="0"/>
                <a:cs typeface="Arial" panose="020B0604020202020204" pitchFamily="34" charset="0"/>
              </a:rPr>
              <a:t>Nuestra paciente tiene psoriasis y varios FRCV. El control estricto tanto de los FRCV como de la patología cutánea, mejorará el pronóstico.</a:t>
            </a:r>
          </a:p>
          <a:p>
            <a:pPr marL="457200" indent="-457200" algn="just">
              <a:lnSpc>
                <a:spcPct val="107000"/>
              </a:lnSpc>
              <a:spcAft>
                <a:spcPts val="800"/>
              </a:spcAft>
              <a:buAutoNum type="arabicPeriod"/>
            </a:pPr>
            <a:r>
              <a:rPr lang="es-ES" sz="2400" dirty="0">
                <a:solidFill>
                  <a:srgbClr val="002060"/>
                </a:solidFill>
                <a:effectLst/>
                <a:latin typeface="Arial" panose="020B0604020202020204" pitchFamily="34" charset="0"/>
                <a:ea typeface="Calibri" panose="020F0502020204030204" pitchFamily="34" charset="0"/>
                <a:cs typeface="Arial" panose="020B0604020202020204" pitchFamily="34" charset="0"/>
              </a:rPr>
              <a:t>Nuestra paciente solo cumple criterios de diabetes.</a:t>
            </a:r>
          </a:p>
          <a:p>
            <a:pPr marL="457200" indent="-457200" algn="just">
              <a:lnSpc>
                <a:spcPct val="107000"/>
              </a:lnSpc>
              <a:spcAft>
                <a:spcPts val="800"/>
              </a:spcAft>
              <a:buAutoNum type="arabicPeriod"/>
            </a:pPr>
            <a:r>
              <a:rPr lang="es-ES" sz="2400" dirty="0">
                <a:solidFill>
                  <a:srgbClr val="002060"/>
                </a:solidFill>
                <a:latin typeface="Arial" panose="020B0604020202020204" pitchFamily="34" charset="0"/>
                <a:ea typeface="Calibri" panose="020F0502020204030204" pitchFamily="34" charset="0"/>
                <a:cs typeface="Arial" panose="020B0604020202020204" pitchFamily="34" charset="0"/>
              </a:rPr>
              <a:t>De momento, trataremos la psoriasis y secundariamente mejorarán el resto de factores.</a:t>
            </a:r>
          </a:p>
          <a:p>
            <a:pPr marL="457200" indent="-457200" algn="just">
              <a:lnSpc>
                <a:spcPct val="107000"/>
              </a:lnSpc>
              <a:spcAft>
                <a:spcPts val="800"/>
              </a:spcAft>
              <a:buAutoNum type="arabicPeriod"/>
            </a:pPr>
            <a:r>
              <a:rPr lang="es-ES" sz="2400" dirty="0">
                <a:solidFill>
                  <a:srgbClr val="002060"/>
                </a:solidFill>
                <a:latin typeface="Arial" panose="020B0604020202020204" pitchFamily="34" charset="0"/>
                <a:ea typeface="Calibri" panose="020F0502020204030204" pitchFamily="34" charset="0"/>
                <a:cs typeface="Arial" panose="020B0604020202020204" pitchFamily="34" charset="0"/>
              </a:rPr>
              <a:t>Iniciaremos tratamiento tópico y citaremos revisiones periódicas. De momento, indicamos dieta y ejercicio.</a:t>
            </a:r>
            <a:endParaRPr lang="es-ES" sz="24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8" name="Imagen 17">
            <a:extLst>
              <a:ext uri="{FF2B5EF4-FFF2-40B4-BE49-F238E27FC236}">
                <a16:creationId xmlns:a16="http://schemas.microsoft.com/office/drawing/2014/main" id="{B2FDE70B-7308-C605-F552-A2824BD63EE0}"/>
              </a:ext>
            </a:extLst>
          </p:cNvPr>
          <p:cNvPicPr>
            <a:picLocks noChangeAspect="1"/>
          </p:cNvPicPr>
          <p:nvPr/>
        </p:nvPicPr>
        <p:blipFill>
          <a:blip r:embed="rId2"/>
          <a:stretch>
            <a:fillRect/>
          </a:stretch>
        </p:blipFill>
        <p:spPr>
          <a:xfrm flipH="1">
            <a:off x="10397379" y="1670759"/>
            <a:ext cx="1555312" cy="2398450"/>
          </a:xfrm>
          <a:prstGeom prst="rect">
            <a:avLst/>
          </a:prstGeom>
        </p:spPr>
      </p:pic>
      <p:sp>
        <p:nvSpPr>
          <p:cNvPr id="7" name="Elipse 6">
            <a:extLst>
              <a:ext uri="{FF2B5EF4-FFF2-40B4-BE49-F238E27FC236}">
                <a16:creationId xmlns:a16="http://schemas.microsoft.com/office/drawing/2014/main" id="{82534FEA-339E-E89A-49C6-439EA3E2B19F}"/>
              </a:ext>
            </a:extLst>
          </p:cNvPr>
          <p:cNvSpPr/>
          <p:nvPr/>
        </p:nvSpPr>
        <p:spPr>
          <a:xfrm rot="277530">
            <a:off x="1037938" y="1819015"/>
            <a:ext cx="362762" cy="34431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Elipse 8">
            <a:extLst>
              <a:ext uri="{FF2B5EF4-FFF2-40B4-BE49-F238E27FC236}">
                <a16:creationId xmlns:a16="http://schemas.microsoft.com/office/drawing/2014/main" id="{DC179E1C-43AC-E9CB-FB24-254E90D5F21A}"/>
              </a:ext>
            </a:extLst>
          </p:cNvPr>
          <p:cNvSpPr/>
          <p:nvPr/>
        </p:nvSpPr>
        <p:spPr>
          <a:xfrm rot="277530">
            <a:off x="1030258" y="3048348"/>
            <a:ext cx="362762" cy="344311"/>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Elipse 9">
            <a:extLst>
              <a:ext uri="{FF2B5EF4-FFF2-40B4-BE49-F238E27FC236}">
                <a16:creationId xmlns:a16="http://schemas.microsoft.com/office/drawing/2014/main" id="{4DE4ADEC-FBE1-FC87-4C25-4CD08D442513}"/>
              </a:ext>
            </a:extLst>
          </p:cNvPr>
          <p:cNvSpPr/>
          <p:nvPr/>
        </p:nvSpPr>
        <p:spPr>
          <a:xfrm rot="277530">
            <a:off x="1030258" y="3573262"/>
            <a:ext cx="362762" cy="344311"/>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Elipse 10">
            <a:extLst>
              <a:ext uri="{FF2B5EF4-FFF2-40B4-BE49-F238E27FC236}">
                <a16:creationId xmlns:a16="http://schemas.microsoft.com/office/drawing/2014/main" id="{25BBC6D6-D6C5-E3D5-108E-08D01373B04E}"/>
              </a:ext>
            </a:extLst>
          </p:cNvPr>
          <p:cNvSpPr/>
          <p:nvPr/>
        </p:nvSpPr>
        <p:spPr>
          <a:xfrm rot="277530">
            <a:off x="1030258" y="4430042"/>
            <a:ext cx="362762" cy="344311"/>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205394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12;p14">
            <a:extLst>
              <a:ext uri="{FF2B5EF4-FFF2-40B4-BE49-F238E27FC236}">
                <a16:creationId xmlns:a16="http://schemas.microsoft.com/office/drawing/2014/main" id="{F6B0F57B-0EBC-9462-6841-3D2DB1E9E46C}"/>
              </a:ext>
            </a:extLst>
          </p:cNvPr>
          <p:cNvSpPr txBox="1">
            <a:spLocks noGrp="1"/>
          </p:cNvSpPr>
          <p:nvPr>
            <p:ph type="title"/>
          </p:nvPr>
        </p:nvSpPr>
        <p:spPr>
          <a:xfrm>
            <a:off x="385343" y="228574"/>
            <a:ext cx="11025073" cy="828701"/>
          </a:xfrm>
          <a:prstGeom prst="rect">
            <a:avLst/>
          </a:prstGeom>
          <a:noFill/>
          <a:ln>
            <a:noFill/>
          </a:ln>
        </p:spPr>
        <p:txBody>
          <a:bodyPr spcFirstLastPara="1" wrap="square" lIns="121900" tIns="60933" rIns="121900" bIns="60933" anchor="ctr" anchorCtr="0">
            <a:noAutofit/>
          </a:bodyPr>
          <a:lstStyle/>
          <a:p>
            <a:pPr algn="ctr"/>
            <a:r>
              <a:rPr lang="es-ES" dirty="0">
                <a:solidFill>
                  <a:srgbClr val="002060"/>
                </a:solidFill>
                <a:latin typeface="Arial" panose="020B0604020202020204" pitchFamily="34" charset="0"/>
                <a:ea typeface="+mn-ea"/>
                <a:cs typeface="Arial" panose="020B0604020202020204" pitchFamily="34" charset="0"/>
              </a:rPr>
              <a:t>Psoriasis y riesgo cardiovascular</a:t>
            </a:r>
            <a:endParaRPr dirty="0">
              <a:solidFill>
                <a:srgbClr val="002060"/>
              </a:solidFill>
              <a:latin typeface="Arial" panose="020B0604020202020204" pitchFamily="34" charset="0"/>
              <a:ea typeface="+mn-ea"/>
              <a:cs typeface="Arial" panose="020B0604020202020204" pitchFamily="34" charset="0"/>
            </a:endParaRPr>
          </a:p>
        </p:txBody>
      </p:sp>
      <p:sp>
        <p:nvSpPr>
          <p:cNvPr id="5" name="CuadroTexto 4">
            <a:extLst>
              <a:ext uri="{FF2B5EF4-FFF2-40B4-BE49-F238E27FC236}">
                <a16:creationId xmlns:a16="http://schemas.microsoft.com/office/drawing/2014/main" id="{928FDE45-AFFA-0EAC-9A9A-F6FEE2901393}"/>
              </a:ext>
            </a:extLst>
          </p:cNvPr>
          <p:cNvSpPr txBox="1"/>
          <p:nvPr/>
        </p:nvSpPr>
        <p:spPr>
          <a:xfrm>
            <a:off x="777239" y="1419440"/>
            <a:ext cx="10241280" cy="3785652"/>
          </a:xfrm>
          <a:prstGeom prst="rect">
            <a:avLst/>
          </a:prstGeom>
          <a:noFill/>
        </p:spPr>
        <p:txBody>
          <a:bodyPr wrap="square">
            <a:spAutoFit/>
          </a:bodyPr>
          <a:lstStyle/>
          <a:p>
            <a:pPr marL="285750" indent="-285750" algn="just">
              <a:buFont typeface="Arial" panose="020B0604020202020204" pitchFamily="34" charset="0"/>
              <a:buChar char="•"/>
            </a:pPr>
            <a:r>
              <a:rPr lang="es-ES" sz="20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La psoriasis es considerada  como un </a:t>
            </a:r>
            <a:r>
              <a:rPr lang="es-ES" sz="20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factor de riesgo independiente </a:t>
            </a:r>
            <a:r>
              <a:rPr lang="es-ES" sz="20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para el desarrollo de enfermedades cardiovasculares.</a:t>
            </a:r>
          </a:p>
          <a:p>
            <a:pPr marL="285750" indent="-285750" algn="just">
              <a:buFont typeface="Arial" panose="020B0604020202020204" pitchFamily="34" charset="0"/>
              <a:buChar char="•"/>
            </a:pPr>
            <a:endParaRPr lang="es-ES" sz="20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L="285750" indent="-285750" algn="just">
              <a:buFont typeface="Arial" panose="020B0604020202020204" pitchFamily="34" charset="0"/>
              <a:buChar char="•"/>
            </a:pPr>
            <a:r>
              <a:rPr lang="es-E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El </a:t>
            </a:r>
            <a:r>
              <a:rPr lang="es-ES" sz="20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control estricto de factores de riesgo</a:t>
            </a:r>
            <a:r>
              <a:rPr lang="es-ES" sz="20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asociados es fundamental con el fin de evitar un evento cardiovascular.</a:t>
            </a:r>
          </a:p>
          <a:p>
            <a:pPr algn="just"/>
            <a:endParaRPr lang="es-ES" sz="20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L="285750" indent="-285750" algn="just">
              <a:buFont typeface="Arial" panose="020B0604020202020204" pitchFamily="34" charset="0"/>
              <a:buChar char="•"/>
            </a:pPr>
            <a:r>
              <a:rPr lang="es-ES" sz="20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La psoriasis </a:t>
            </a:r>
            <a:r>
              <a:rPr lang="es-ES" sz="20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se ha agregado a la escala de riesgo de Framingham</a:t>
            </a:r>
            <a:r>
              <a:rPr lang="es-ES" sz="20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con lo que la mayoría de los pacientes se reclasificaron en una categoría de riesgo cardiovascular más elevado. </a:t>
            </a:r>
          </a:p>
          <a:p>
            <a:pPr marL="285750" indent="-285750" algn="just">
              <a:buFont typeface="Arial" panose="020B0604020202020204" pitchFamily="34" charset="0"/>
              <a:buChar char="•"/>
            </a:pPr>
            <a:endParaRPr lang="es-ES" sz="20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L="285750" indent="-285750" algn="just">
              <a:buFont typeface="Arial" panose="020B0604020202020204" pitchFamily="34" charset="0"/>
              <a:buChar char="•"/>
            </a:pPr>
            <a:r>
              <a:rPr lang="es-ES" sz="20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El peligro asociado a psoriasis severa es equiparable con enfermedades crónicas como la diabetes.</a:t>
            </a:r>
            <a:endParaRPr lang="es-ES" sz="1200" dirty="0">
              <a:solidFill>
                <a:srgbClr val="002060"/>
              </a:solidFill>
              <a:latin typeface="Arial" panose="020B0604020202020204" pitchFamily="34" charset="0"/>
              <a:cs typeface="Arial" panose="020B0604020202020204" pitchFamily="34" charset="0"/>
            </a:endParaRPr>
          </a:p>
        </p:txBody>
      </p:sp>
      <p:sp>
        <p:nvSpPr>
          <p:cNvPr id="4" name="Footer Placeholder 6">
            <a:extLst>
              <a:ext uri="{FF2B5EF4-FFF2-40B4-BE49-F238E27FC236}">
                <a16:creationId xmlns:a16="http://schemas.microsoft.com/office/drawing/2014/main" id="{01A49C41-86D9-D161-E3D5-6E64497D25CE}"/>
              </a:ext>
            </a:extLst>
          </p:cNvPr>
          <p:cNvSpPr txBox="1">
            <a:spLocks/>
          </p:cNvSpPr>
          <p:nvPr/>
        </p:nvSpPr>
        <p:spPr>
          <a:xfrm>
            <a:off x="2112631" y="6022191"/>
            <a:ext cx="7424191" cy="590532"/>
          </a:xfrm>
          <a:prstGeom prst="rect">
            <a:avLst/>
          </a:prstGeom>
        </p:spPr>
        <p:txBody>
          <a:bodyPr vert="horz" lIns="0" tIns="0" rIns="0" bIns="0" rtlCol="0" anchor="ctr" anchorCtr="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s-ES" sz="700" dirty="0" err="1">
                <a:solidFill>
                  <a:srgbClr val="002060"/>
                </a:solidFill>
                <a:latin typeface="Arial" panose="020B0604020202020204" pitchFamily="34" charset="0"/>
                <a:cs typeface="Arial" panose="020B0604020202020204" pitchFamily="34" charset="0"/>
              </a:rPr>
              <a:t>Gisondi</a:t>
            </a:r>
            <a:r>
              <a:rPr lang="en-US" altLang="es-ES" sz="700" dirty="0">
                <a:solidFill>
                  <a:srgbClr val="002060"/>
                </a:solidFill>
                <a:latin typeface="Arial" panose="020B0604020202020204" pitchFamily="34" charset="0"/>
                <a:cs typeface="Arial" panose="020B0604020202020204" pitchFamily="34" charset="0"/>
              </a:rPr>
              <a:t> P, et al. Pathogenesis of Chronic Plaque Psoriasis and Its Intersection With Cardio-Metabolic Comorbidities. Front </a:t>
            </a:r>
            <a:r>
              <a:rPr lang="en-US" altLang="es-ES" sz="700" dirty="0" err="1">
                <a:solidFill>
                  <a:srgbClr val="002060"/>
                </a:solidFill>
                <a:latin typeface="Arial" panose="020B0604020202020204" pitchFamily="34" charset="0"/>
                <a:cs typeface="Arial" panose="020B0604020202020204" pitchFamily="34" charset="0"/>
              </a:rPr>
              <a:t>Pharmacol</a:t>
            </a:r>
            <a:r>
              <a:rPr lang="en-US" altLang="es-ES" sz="700" dirty="0">
                <a:solidFill>
                  <a:srgbClr val="002060"/>
                </a:solidFill>
                <a:latin typeface="Arial" panose="020B0604020202020204" pitchFamily="34" charset="0"/>
                <a:cs typeface="Arial" panose="020B0604020202020204" pitchFamily="34" charset="0"/>
              </a:rPr>
              <a:t>. 2020;11:117.  https://www.frontiersin.org/articles/10.3389/fphar.2020.00117/full</a:t>
            </a:r>
          </a:p>
          <a:p>
            <a:pPr algn="ctr">
              <a:lnSpc>
                <a:spcPct val="100000"/>
              </a:lnSpc>
              <a:spcBef>
                <a:spcPct val="0"/>
              </a:spcBef>
            </a:pPr>
            <a:endParaRPr lang="en-US" sz="7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1858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D5A9D56-F87F-C400-9E69-9A79AB626240}"/>
              </a:ext>
            </a:extLst>
          </p:cNvPr>
          <p:cNvSpPr txBox="1"/>
          <p:nvPr/>
        </p:nvSpPr>
        <p:spPr>
          <a:xfrm>
            <a:off x="495823" y="329004"/>
            <a:ext cx="9801663" cy="954107"/>
          </a:xfrm>
          <a:prstGeom prst="rect">
            <a:avLst/>
          </a:prstGeom>
          <a:noFill/>
        </p:spPr>
        <p:txBody>
          <a:bodyPr wrap="square" rtlCol="0">
            <a:spAutoFit/>
          </a:bodyPr>
          <a:lstStyle/>
          <a:p>
            <a:r>
              <a:rPr lang="es-ES_tradnl" sz="2800" b="1" dirty="0">
                <a:solidFill>
                  <a:srgbClr val="002855"/>
                </a:solidFill>
                <a:latin typeface="Arial" panose="020B0604020202020204" pitchFamily="34" charset="0"/>
                <a:cs typeface="Arial" panose="020B0604020202020204" pitchFamily="34" charset="0"/>
              </a:rPr>
              <a:t>Exoneración de responsabilidad y uso de la presentación</a:t>
            </a:r>
            <a:endParaRPr lang="es-ES" sz="2800" b="1" dirty="0">
              <a:solidFill>
                <a:srgbClr val="002855"/>
              </a:solidFill>
              <a:latin typeface="Arial" panose="020B0604020202020204" pitchFamily="34" charset="0"/>
              <a:cs typeface="Arial" panose="020B0604020202020204" pitchFamily="34" charset="0"/>
            </a:endParaRPr>
          </a:p>
        </p:txBody>
      </p:sp>
      <p:sp>
        <p:nvSpPr>
          <p:cNvPr id="2" name="CuadroTexto 1">
            <a:extLst>
              <a:ext uri="{FF2B5EF4-FFF2-40B4-BE49-F238E27FC236}">
                <a16:creationId xmlns:a16="http://schemas.microsoft.com/office/drawing/2014/main" id="{30094B02-3AFA-42DB-D306-9FE70B3D32B7}"/>
              </a:ext>
            </a:extLst>
          </p:cNvPr>
          <p:cNvSpPr txBox="1"/>
          <p:nvPr/>
        </p:nvSpPr>
        <p:spPr>
          <a:xfrm>
            <a:off x="555944" y="1496472"/>
            <a:ext cx="9801663" cy="4678204"/>
          </a:xfrm>
          <a:prstGeom prst="rect">
            <a:avLst/>
          </a:prstGeom>
          <a:noFill/>
        </p:spPr>
        <p:txBody>
          <a:bodyPr wrap="square" rtlCol="0">
            <a:spAutoFit/>
          </a:bodyPr>
          <a:lstStyle/>
          <a:p>
            <a:pPr marL="0" lvl="0" indent="0" algn="just" rtl="0">
              <a:spcBef>
                <a:spcPts val="0"/>
              </a:spcBef>
              <a:spcAft>
                <a:spcPts val="0"/>
              </a:spcAft>
              <a:buClr>
                <a:schemeClr val="dk1"/>
              </a:buClr>
              <a:buFont typeface="Arial"/>
              <a:buNone/>
            </a:pPr>
            <a:r>
              <a:rPr lang="es-ES" sz="1400" dirty="0">
                <a:solidFill>
                  <a:srgbClr val="6F6F6F"/>
                </a:solidFill>
                <a:latin typeface="Arial" panose="020B0604020202020204" pitchFamily="34" charset="0"/>
                <a:cs typeface="Arial" panose="020B0604020202020204" pitchFamily="34" charset="0"/>
              </a:rPr>
              <a:t>Este documento (la “Presentación”) ha sido preparado exclusivamente para su uso en presentaciones y/o formaciones de Almirall, S.A. ("Almirall") dirigidas a la comunidad científica (“Uso Permitido”). Este documento incluye información resumida y no pretende ser exhaustivo. La divulgación, difusión o uso de este documento, para un uso distinto al Uso Permitido, sin la autorización previa, expresa y por escrito de Almirall está prohibida.</a:t>
            </a:r>
          </a:p>
          <a:p>
            <a:pPr marL="0" lvl="0" indent="0" algn="just" rtl="0">
              <a:spcBef>
                <a:spcPts val="0"/>
              </a:spcBef>
              <a:spcAft>
                <a:spcPts val="0"/>
              </a:spcAft>
              <a:buClr>
                <a:schemeClr val="dk1"/>
              </a:buClr>
              <a:buFont typeface="Arial"/>
              <a:buNone/>
            </a:pPr>
            <a:endParaRPr lang="es-ES" sz="1400" dirty="0">
              <a:solidFill>
                <a:srgbClr val="6F6F6F"/>
              </a:solidFill>
              <a:latin typeface="Arial" panose="020B0604020202020204" pitchFamily="34" charset="0"/>
              <a:cs typeface="Arial" panose="020B0604020202020204" pitchFamily="34" charset="0"/>
            </a:endParaRPr>
          </a:p>
          <a:p>
            <a:pPr marL="0" lvl="0" indent="0" algn="just" rtl="0">
              <a:spcBef>
                <a:spcPts val="0"/>
              </a:spcBef>
              <a:spcAft>
                <a:spcPts val="0"/>
              </a:spcAft>
              <a:buClr>
                <a:schemeClr val="dk1"/>
              </a:buClr>
              <a:buFont typeface="Arial"/>
              <a:buNone/>
            </a:pPr>
            <a:r>
              <a:rPr lang="es-ES" sz="1400" dirty="0">
                <a:solidFill>
                  <a:srgbClr val="6F6F6F"/>
                </a:solidFill>
                <a:latin typeface="Arial" panose="020B0604020202020204" pitchFamily="34" charset="0"/>
                <a:cs typeface="Arial" panose="020B0604020202020204" pitchFamily="34" charset="0"/>
              </a:rPr>
              <a:t>Almirall no otorga, ni implícita ni explícitamente, ninguna garantía de imparcialidad, precisión, integridad o exactitud de la información, opinión y declaraciones expresadas en dicha Presentación o en discusiones que puedan tener lugar durante su utilización. Tanto la Presentación como los contenidos incluidos en la misma (con carácter enunciativo, que no limitativo, imágenes, diseño gráfico, logos, textos, gráficos, ilustraciones, fotografías, y cualquier otro material susceptible de protección) están bajo la responsabilidad de Almirall y son titularidad exclusiva de Almirall o Almirall tiene sobre ellos la correspondiente autorización de uso. </a:t>
            </a:r>
          </a:p>
          <a:p>
            <a:pPr marL="0" lvl="0" indent="0" algn="just" rtl="0">
              <a:spcBef>
                <a:spcPts val="0"/>
              </a:spcBef>
              <a:spcAft>
                <a:spcPts val="0"/>
              </a:spcAft>
              <a:buClr>
                <a:schemeClr val="dk1"/>
              </a:buClr>
              <a:buFont typeface="Arial"/>
              <a:buNone/>
            </a:pPr>
            <a:endParaRPr lang="es-ES" sz="1400" dirty="0">
              <a:solidFill>
                <a:srgbClr val="6F6F6F"/>
              </a:solidFill>
              <a:latin typeface="Arial" panose="020B0604020202020204" pitchFamily="34" charset="0"/>
              <a:cs typeface="Arial" panose="020B0604020202020204" pitchFamily="34" charset="0"/>
            </a:endParaRPr>
          </a:p>
          <a:p>
            <a:pPr marL="0" lvl="0" indent="0" algn="just" rtl="0">
              <a:spcBef>
                <a:spcPts val="0"/>
              </a:spcBef>
              <a:spcAft>
                <a:spcPts val="0"/>
              </a:spcAft>
              <a:buClr>
                <a:schemeClr val="dk1"/>
              </a:buClr>
              <a:buFont typeface="Arial"/>
              <a:buNone/>
            </a:pPr>
            <a:r>
              <a:rPr lang="es-ES" sz="1400" dirty="0">
                <a:solidFill>
                  <a:srgbClr val="6F6F6F"/>
                </a:solidFill>
                <a:latin typeface="Arial" panose="020B0604020202020204" pitchFamily="34" charset="0"/>
                <a:cs typeface="Arial" panose="020B0604020202020204" pitchFamily="34" charset="0"/>
              </a:rPr>
              <a:t>Igualmente, todos los nombres comerciales, marcas o signos distintivos de cualquier clase contenidos en la Presentación están protegidos por la Ley. La reproducción, distribución, comercialización, transformación, comunicación pública y, en general, cualquier otra forma de explotación, por cualquier procedimiento, de todo o parte de la Presentación  o de la información contenida en la misma con fines distintos al Uso Permitido, podría constituir una infracción de los derechos de Propiedad Intelectual y/o Industrial de Almirall o del titular de los mismos y podría dar lugar al ejercicio de cuantas acciones judiciales o extrajudiciales pudieran corresponder en el ejercicio de sus derechos. Todo ello salvo que, previa solicitud, Almirall haya autorizado expresamente y por escrito el uso de los contenidos para un fin específico, en cuyo caso, el destinatario se compromete a citar la Almirall como fuente titular del contenido.</a:t>
            </a:r>
          </a:p>
          <a:p>
            <a:endParaRPr lang="es-ES" dirty="0">
              <a:solidFill>
                <a:srgbClr val="6F6F6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81052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62ED3477-EAF9-6602-7F47-A0B3F794912B}"/>
              </a:ext>
            </a:extLst>
          </p:cNvPr>
          <p:cNvPicPr>
            <a:picLocks noChangeAspect="1"/>
          </p:cNvPicPr>
          <p:nvPr/>
        </p:nvPicPr>
        <p:blipFill>
          <a:blip r:embed="rId2"/>
          <a:stretch>
            <a:fillRect/>
          </a:stretch>
        </p:blipFill>
        <p:spPr>
          <a:xfrm flipH="1">
            <a:off x="9316396" y="917995"/>
            <a:ext cx="1357160" cy="2187369"/>
          </a:xfrm>
          <a:prstGeom prst="rect">
            <a:avLst/>
          </a:prstGeom>
        </p:spPr>
      </p:pic>
      <p:pic>
        <p:nvPicPr>
          <p:cNvPr id="2" name="Imagen 1">
            <a:extLst>
              <a:ext uri="{FF2B5EF4-FFF2-40B4-BE49-F238E27FC236}">
                <a16:creationId xmlns:a16="http://schemas.microsoft.com/office/drawing/2014/main" id="{2A7E7E86-51B5-41E7-99DC-EFE4C9F055BE}"/>
              </a:ext>
            </a:extLst>
          </p:cNvPr>
          <p:cNvPicPr>
            <a:picLocks noChangeAspect="1"/>
          </p:cNvPicPr>
          <p:nvPr/>
        </p:nvPicPr>
        <p:blipFill>
          <a:blip r:embed="rId3"/>
          <a:stretch>
            <a:fillRect/>
          </a:stretch>
        </p:blipFill>
        <p:spPr>
          <a:xfrm>
            <a:off x="1518444" y="387730"/>
            <a:ext cx="7424190" cy="3878213"/>
          </a:xfrm>
          <a:prstGeom prst="rect">
            <a:avLst/>
          </a:prstGeom>
        </p:spPr>
      </p:pic>
      <p:sp>
        <p:nvSpPr>
          <p:cNvPr id="3" name="Google Shape;212;p14">
            <a:extLst>
              <a:ext uri="{FF2B5EF4-FFF2-40B4-BE49-F238E27FC236}">
                <a16:creationId xmlns:a16="http://schemas.microsoft.com/office/drawing/2014/main" id="{F6B0F57B-0EBC-9462-6841-3D2DB1E9E46C}"/>
              </a:ext>
            </a:extLst>
          </p:cNvPr>
          <p:cNvSpPr txBox="1">
            <a:spLocks noGrp="1"/>
          </p:cNvSpPr>
          <p:nvPr>
            <p:ph type="title"/>
          </p:nvPr>
        </p:nvSpPr>
        <p:spPr>
          <a:xfrm>
            <a:off x="0" y="4475227"/>
            <a:ext cx="11025073" cy="1459471"/>
          </a:xfrm>
          <a:prstGeom prst="rect">
            <a:avLst/>
          </a:prstGeom>
          <a:noFill/>
          <a:ln>
            <a:noFill/>
          </a:ln>
        </p:spPr>
        <p:txBody>
          <a:bodyPr spcFirstLastPara="1" wrap="square" lIns="121900" tIns="60933" rIns="121900" bIns="60933" anchor="ctr" anchorCtr="0">
            <a:noAutofit/>
          </a:bodyPr>
          <a:lstStyle/>
          <a:p>
            <a:pPr algn="ctr"/>
            <a:r>
              <a:rPr lang="es-ES" sz="8000" dirty="0">
                <a:solidFill>
                  <a:srgbClr val="002855"/>
                </a:solidFill>
                <a:latin typeface="Arial" panose="020B0604020202020204" pitchFamily="34" charset="0"/>
                <a:cs typeface="Arial" panose="020B0604020202020204" pitchFamily="34" charset="0"/>
              </a:rPr>
              <a:t>DIABETES</a:t>
            </a:r>
            <a:endParaRPr sz="8000" dirty="0">
              <a:solidFill>
                <a:srgbClr val="002855"/>
              </a:solidFill>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EA4FEBD2-81A1-FAC2-8D42-1B5A24EF63E6}"/>
              </a:ext>
            </a:extLst>
          </p:cNvPr>
          <p:cNvSpPr txBox="1"/>
          <p:nvPr/>
        </p:nvSpPr>
        <p:spPr>
          <a:xfrm>
            <a:off x="1100556" y="5770225"/>
            <a:ext cx="8823960" cy="336759"/>
          </a:xfrm>
          <a:prstGeom prst="rect">
            <a:avLst/>
          </a:prstGeom>
          <a:noFill/>
        </p:spPr>
        <p:txBody>
          <a:bodyPr wrap="square">
            <a:spAutoFit/>
          </a:bodyPr>
          <a:lstStyle/>
          <a:p>
            <a:pPr marL="342900" indent="-342900" algn="just">
              <a:lnSpc>
                <a:spcPct val="107000"/>
              </a:lnSpc>
              <a:spcAft>
                <a:spcPts val="800"/>
              </a:spcAft>
              <a:buFont typeface="Arial" panose="020B0604020202020204" pitchFamily="34" charset="0"/>
              <a:buChar char="•"/>
            </a:pPr>
            <a:r>
              <a:rPr lang="es-ES" sz="1600" b="1" dirty="0">
                <a:solidFill>
                  <a:srgbClr val="002855"/>
                </a:solidFill>
                <a:effectLst/>
                <a:latin typeface="Arial" panose="020B0604020202020204" pitchFamily="34" charset="0"/>
                <a:ea typeface="Calibri" panose="020F0502020204030204" pitchFamily="34" charset="0"/>
                <a:cs typeface="Arial" panose="020B0604020202020204" pitchFamily="34" charset="0"/>
              </a:rPr>
              <a:t>Glucemia Basal: 152 mg/dl. HbA1c: </a:t>
            </a:r>
            <a:r>
              <a:rPr lang="es-ES" sz="1600" b="1" dirty="0">
                <a:solidFill>
                  <a:srgbClr val="002855"/>
                </a:solidFill>
                <a:latin typeface="Arial" panose="020B0604020202020204" pitchFamily="34" charset="0"/>
                <a:ea typeface="Calibri" panose="020F0502020204030204" pitchFamily="34" charset="0"/>
                <a:cs typeface="Arial" panose="020B0604020202020204" pitchFamily="34" charset="0"/>
              </a:rPr>
              <a:t>7,3</a:t>
            </a:r>
            <a:r>
              <a:rPr lang="es-ES" sz="1600" b="1" dirty="0">
                <a:solidFill>
                  <a:srgbClr val="002855"/>
                </a:solidFill>
                <a:effectLst/>
                <a:latin typeface="Arial" panose="020B0604020202020204" pitchFamily="34" charset="0"/>
                <a:ea typeface="Calibri" panose="020F0502020204030204" pitchFamily="34" charset="0"/>
                <a:cs typeface="Arial" panose="020B0604020202020204" pitchFamily="34" charset="0"/>
              </a:rPr>
              <a:t>% </a:t>
            </a:r>
            <a:r>
              <a:rPr lang="es-ES" sz="1600" b="1" dirty="0">
                <a:solidFill>
                  <a:srgbClr val="002855"/>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glucemia basal </a:t>
            </a:r>
            <a:r>
              <a:rPr lang="es-ES" sz="1600" b="1" dirty="0">
                <a:solidFill>
                  <a:srgbClr val="002855"/>
                </a:solidFill>
                <a:effectLst/>
                <a:latin typeface="Arial" panose="020B0604020202020204" pitchFamily="34" charset="0"/>
                <a:ea typeface="Calibri" panose="020F0502020204030204" pitchFamily="34" charset="0"/>
                <a:cs typeface="Arial" panose="020B0604020202020204" pitchFamily="34" charset="0"/>
              </a:rPr>
              <a:t>159 mg/dl. HbA1c: </a:t>
            </a:r>
            <a:r>
              <a:rPr lang="es-ES" sz="1600" b="1" dirty="0">
                <a:solidFill>
                  <a:srgbClr val="002855"/>
                </a:solidFill>
                <a:latin typeface="Arial" panose="020B0604020202020204" pitchFamily="34" charset="0"/>
                <a:ea typeface="Calibri" panose="020F0502020204030204" pitchFamily="34" charset="0"/>
                <a:cs typeface="Arial" panose="020B0604020202020204" pitchFamily="34" charset="0"/>
              </a:rPr>
              <a:t>7,4</a:t>
            </a:r>
            <a:r>
              <a:rPr lang="es-ES" sz="1600" b="1" dirty="0">
                <a:solidFill>
                  <a:srgbClr val="002855"/>
                </a:solidFill>
                <a:effectLst/>
                <a:latin typeface="Arial" panose="020B0604020202020204" pitchFamily="34" charset="0"/>
                <a:ea typeface="Calibri" panose="020F0502020204030204" pitchFamily="34" charset="0"/>
                <a:cs typeface="Arial" panose="020B0604020202020204" pitchFamily="34" charset="0"/>
              </a:rPr>
              <a:t>% </a:t>
            </a:r>
          </a:p>
        </p:txBody>
      </p:sp>
      <p:pic>
        <p:nvPicPr>
          <p:cNvPr id="10" name="Marcador de contenido 4">
            <a:extLst>
              <a:ext uri="{FF2B5EF4-FFF2-40B4-BE49-F238E27FC236}">
                <a16:creationId xmlns:a16="http://schemas.microsoft.com/office/drawing/2014/main" id="{18A913DE-BF01-699B-A844-4F9D53D67128}"/>
              </a:ext>
            </a:extLst>
          </p:cNvPr>
          <p:cNvPicPr>
            <a:picLocks noChangeAspect="1"/>
          </p:cNvPicPr>
          <p:nvPr/>
        </p:nvPicPr>
        <p:blipFill>
          <a:blip r:embed="rId4"/>
          <a:stretch>
            <a:fillRect/>
          </a:stretch>
        </p:blipFill>
        <p:spPr>
          <a:xfrm>
            <a:off x="9576189" y="3498409"/>
            <a:ext cx="1863579" cy="583773"/>
          </a:xfrm>
          <a:prstGeom prst="rect">
            <a:avLst/>
          </a:prstGeom>
        </p:spPr>
      </p:pic>
      <p:sp>
        <p:nvSpPr>
          <p:cNvPr id="11" name="CuadroTexto 10">
            <a:extLst>
              <a:ext uri="{FF2B5EF4-FFF2-40B4-BE49-F238E27FC236}">
                <a16:creationId xmlns:a16="http://schemas.microsoft.com/office/drawing/2014/main" id="{B376B697-5B92-E851-53F0-548BACC6F67F}"/>
              </a:ext>
            </a:extLst>
          </p:cNvPr>
          <p:cNvSpPr txBox="1"/>
          <p:nvPr/>
        </p:nvSpPr>
        <p:spPr>
          <a:xfrm>
            <a:off x="9005837" y="4087489"/>
            <a:ext cx="2944566" cy="1068754"/>
          </a:xfrm>
          <a:prstGeom prst="rect">
            <a:avLst/>
          </a:prstGeom>
          <a:noFill/>
        </p:spPr>
        <p:txBody>
          <a:bodyPr wrap="square" rtlCol="0">
            <a:spAutoFit/>
          </a:bodyPr>
          <a:lstStyle/>
          <a:p>
            <a:pPr marL="285750" indent="-285750" algn="just">
              <a:lnSpc>
                <a:spcPct val="107000"/>
              </a:lnSpc>
              <a:spcAft>
                <a:spcPts val="800"/>
              </a:spcAft>
              <a:buFont typeface="Arial" panose="020B0604020202020204" pitchFamily="34" charset="0"/>
              <a:buChar char="•"/>
            </a:pPr>
            <a:r>
              <a:rPr lang="es-ES"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Atorvastatina  20mg: 0-0-1</a:t>
            </a:r>
          </a:p>
          <a:p>
            <a:pPr marL="285750" indent="-285750" algn="just">
              <a:lnSpc>
                <a:spcPct val="107000"/>
              </a:lnSpc>
              <a:spcAft>
                <a:spcPts val="800"/>
              </a:spcAft>
              <a:buFont typeface="Arial" panose="020B0604020202020204" pitchFamily="34" charset="0"/>
              <a:buChar char="•"/>
            </a:pPr>
            <a:r>
              <a:rPr lang="es-ES"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Enalapril 20mg: 1-0-0</a:t>
            </a:r>
          </a:p>
          <a:p>
            <a:pPr marL="285750" indent="-285750" algn="just">
              <a:lnSpc>
                <a:spcPct val="107000"/>
              </a:lnSpc>
              <a:spcAft>
                <a:spcPts val="800"/>
              </a:spcAft>
              <a:buFont typeface="Arial" panose="020B0604020202020204" pitchFamily="34" charset="0"/>
              <a:buChar char="•"/>
            </a:pPr>
            <a:r>
              <a:rPr lang="es-ES" sz="1600" dirty="0">
                <a:solidFill>
                  <a:srgbClr val="002060"/>
                </a:solidFill>
                <a:latin typeface="Arial" panose="020B0604020202020204" pitchFamily="34" charset="0"/>
                <a:ea typeface="Calibri" panose="020F0502020204030204" pitchFamily="34" charset="0"/>
                <a:cs typeface="Arial" panose="020B0604020202020204" pitchFamily="34" charset="0"/>
              </a:rPr>
              <a:t>Torasemida 1</a:t>
            </a:r>
            <a:r>
              <a:rPr lang="es-ES"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0 mg: 1-0-0</a:t>
            </a:r>
          </a:p>
        </p:txBody>
      </p:sp>
    </p:spTree>
    <p:extLst>
      <p:ext uri="{BB962C8B-B14F-4D97-AF65-F5344CB8AC3E}">
        <p14:creationId xmlns:p14="http://schemas.microsoft.com/office/powerpoint/2010/main" val="8799825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28FDE45-AFFA-0EAC-9A9A-F6FEE2901393}"/>
              </a:ext>
            </a:extLst>
          </p:cNvPr>
          <p:cNvSpPr txBox="1"/>
          <p:nvPr/>
        </p:nvSpPr>
        <p:spPr>
          <a:xfrm>
            <a:off x="1623059" y="1688045"/>
            <a:ext cx="8945882" cy="4832092"/>
          </a:xfrm>
          <a:prstGeom prst="rect">
            <a:avLst/>
          </a:prstGeom>
          <a:noFill/>
        </p:spPr>
        <p:txBody>
          <a:bodyPr wrap="square">
            <a:spAutoFit/>
          </a:bodyPr>
          <a:lstStyle/>
          <a:p>
            <a:pPr marL="342900" indent="-342900" algn="just">
              <a:buAutoNum type="arabicPeriod"/>
            </a:pPr>
            <a:r>
              <a:rPr lang="es-ES" sz="2200" b="0" i="0" dirty="0">
                <a:solidFill>
                  <a:srgbClr val="002060"/>
                </a:solidFill>
                <a:effectLst/>
                <a:latin typeface="Arial" panose="020B0604020202020204" pitchFamily="34" charset="0"/>
                <a:cs typeface="Arial" panose="020B0604020202020204" pitchFamily="34" charset="0"/>
              </a:rPr>
              <a:t>Dieta y ejercicio, no tratamos de momento las lesiones de psoriasis.</a:t>
            </a:r>
          </a:p>
          <a:p>
            <a:pPr marL="342900" indent="-342900" algn="just">
              <a:buAutoNum type="arabicPeriod"/>
            </a:pPr>
            <a:endParaRPr lang="es-ES" sz="2200" b="0" i="0" dirty="0">
              <a:solidFill>
                <a:srgbClr val="002060"/>
              </a:solidFill>
              <a:effectLst/>
              <a:latin typeface="Arial" panose="020B0604020202020204" pitchFamily="34" charset="0"/>
              <a:cs typeface="Arial" panose="020B0604020202020204" pitchFamily="34" charset="0"/>
            </a:endParaRPr>
          </a:p>
          <a:p>
            <a:pPr marL="342900" indent="-342900" algn="just">
              <a:buFontTx/>
              <a:buAutoNum type="arabicPeriod"/>
            </a:pPr>
            <a:r>
              <a:rPr lang="es-ES" sz="2200" dirty="0">
                <a:solidFill>
                  <a:srgbClr val="002060"/>
                </a:solidFill>
                <a:latin typeface="Arial" panose="020B0604020202020204" pitchFamily="34" charset="0"/>
                <a:cs typeface="Arial" panose="020B0604020202020204" pitchFamily="34" charset="0"/>
              </a:rPr>
              <a:t>D</a:t>
            </a:r>
            <a:r>
              <a:rPr lang="es-ES" sz="2200" b="0" i="0" dirty="0">
                <a:solidFill>
                  <a:srgbClr val="002060"/>
                </a:solidFill>
                <a:effectLst/>
                <a:latin typeface="Arial" panose="020B0604020202020204" pitchFamily="34" charset="0"/>
                <a:cs typeface="Arial" panose="020B0604020202020204" pitchFamily="34" charset="0"/>
              </a:rPr>
              <a:t>ieta y ejercicio, metformina, no tratamos de momento las lesiones de psoriasis.</a:t>
            </a:r>
          </a:p>
          <a:p>
            <a:pPr marL="342900" indent="-342900" algn="just">
              <a:buFontTx/>
              <a:buAutoNum type="arabicPeriod"/>
            </a:pPr>
            <a:endParaRPr lang="es-ES" sz="2200" b="0" i="0" dirty="0">
              <a:solidFill>
                <a:srgbClr val="002060"/>
              </a:solidFill>
              <a:effectLst/>
              <a:latin typeface="Arial" panose="020B0604020202020204" pitchFamily="34" charset="0"/>
              <a:cs typeface="Arial" panose="020B0604020202020204" pitchFamily="34" charset="0"/>
            </a:endParaRPr>
          </a:p>
          <a:p>
            <a:pPr marL="342900" indent="-342900" algn="just">
              <a:buFontTx/>
              <a:buAutoNum type="arabicPeriod"/>
            </a:pPr>
            <a:r>
              <a:rPr lang="es-ES" sz="2200" b="0" i="0" dirty="0">
                <a:solidFill>
                  <a:srgbClr val="002060"/>
                </a:solidFill>
                <a:effectLst/>
                <a:latin typeface="Arial" panose="020B0604020202020204" pitchFamily="34" charset="0"/>
                <a:cs typeface="Arial" panose="020B0604020202020204" pitchFamily="34" charset="0"/>
              </a:rPr>
              <a:t>Dieta y ejercicio, metformina +/- aGLP1 o iSGLT2, tratamos con la combinación </a:t>
            </a:r>
            <a:r>
              <a:rPr lang="es-ES" sz="2200" b="0" i="0" dirty="0" err="1">
                <a:solidFill>
                  <a:srgbClr val="002060"/>
                </a:solidFill>
                <a:effectLst/>
                <a:latin typeface="Arial" panose="020B0604020202020204" pitchFamily="34" charset="0"/>
                <a:cs typeface="Arial" panose="020B0604020202020204" pitchFamily="34" charset="0"/>
              </a:rPr>
              <a:t>calcipotriol</a:t>
            </a:r>
            <a:r>
              <a:rPr lang="es-ES" sz="2200" b="0" i="0" dirty="0">
                <a:solidFill>
                  <a:srgbClr val="002060"/>
                </a:solidFill>
                <a:effectLst/>
                <a:latin typeface="Arial" panose="020B0604020202020204" pitchFamily="34" charset="0"/>
                <a:cs typeface="Arial" panose="020B0604020202020204" pitchFamily="34" charset="0"/>
              </a:rPr>
              <a:t>/betametasona las lesiones de psoriasis, evaluamos resto de factores de riesgo.</a:t>
            </a:r>
          </a:p>
          <a:p>
            <a:pPr marL="342900" indent="-342900" algn="just">
              <a:buFontTx/>
              <a:buAutoNum type="arabicPeriod"/>
            </a:pPr>
            <a:endParaRPr lang="es-ES" sz="2200" b="0" i="0" dirty="0">
              <a:solidFill>
                <a:srgbClr val="002060"/>
              </a:solidFill>
              <a:effectLst/>
              <a:latin typeface="Arial" panose="020B0604020202020204" pitchFamily="34" charset="0"/>
              <a:cs typeface="Arial" panose="020B0604020202020204" pitchFamily="34" charset="0"/>
            </a:endParaRPr>
          </a:p>
          <a:p>
            <a:pPr marL="342900" indent="-342900" algn="just">
              <a:buFontTx/>
              <a:buAutoNum type="arabicPeriod"/>
            </a:pPr>
            <a:r>
              <a:rPr lang="es-ES" sz="2200" dirty="0">
                <a:solidFill>
                  <a:srgbClr val="002060"/>
                </a:solidFill>
                <a:latin typeface="Arial" panose="020B0604020202020204" pitchFamily="34" charset="0"/>
                <a:cs typeface="Arial" panose="020B0604020202020204" pitchFamily="34" charset="0"/>
              </a:rPr>
              <a:t>Dieta y ejercicio, derivamos a Endocrinología y a Dermatología.</a:t>
            </a:r>
            <a:endParaRPr lang="es-ES" sz="2200" b="0" i="0" dirty="0">
              <a:solidFill>
                <a:srgbClr val="002060"/>
              </a:solidFill>
              <a:effectLst/>
              <a:latin typeface="Arial" panose="020B0604020202020204" pitchFamily="34" charset="0"/>
              <a:cs typeface="Arial" panose="020B0604020202020204" pitchFamily="34" charset="0"/>
            </a:endParaRPr>
          </a:p>
          <a:p>
            <a:pPr marL="342900" indent="-342900">
              <a:buFontTx/>
              <a:buAutoNum type="arabicPeriod"/>
            </a:pPr>
            <a:endParaRPr lang="es-ES" sz="2200" b="0" i="0" dirty="0">
              <a:solidFill>
                <a:srgbClr val="002060"/>
              </a:solidFill>
              <a:effectLst/>
              <a:latin typeface="Arial" panose="020B0604020202020204" pitchFamily="34" charset="0"/>
              <a:cs typeface="Arial" panose="020B0604020202020204" pitchFamily="34" charset="0"/>
            </a:endParaRPr>
          </a:p>
          <a:p>
            <a:pPr marL="342900" indent="-342900">
              <a:buFontTx/>
              <a:buAutoNum type="arabicPeriod"/>
            </a:pPr>
            <a:endParaRPr lang="es-ES" sz="2200" b="0" i="0" dirty="0">
              <a:solidFill>
                <a:srgbClr val="002060"/>
              </a:solidFill>
              <a:effectLst/>
              <a:latin typeface="Arial" panose="020B0604020202020204" pitchFamily="34" charset="0"/>
              <a:cs typeface="Arial" panose="020B0604020202020204" pitchFamily="34" charset="0"/>
            </a:endParaRPr>
          </a:p>
          <a:p>
            <a:pPr marL="342900" indent="-342900">
              <a:buAutoNum type="arabicPeriod"/>
            </a:pPr>
            <a:endParaRPr lang="es-ES" sz="2200" dirty="0">
              <a:solidFill>
                <a:srgbClr val="002060"/>
              </a:solidFill>
              <a:latin typeface="Arial" panose="020B0604020202020204" pitchFamily="34" charset="0"/>
              <a:cs typeface="Arial" panose="020B0604020202020204" pitchFamily="34" charset="0"/>
            </a:endParaRPr>
          </a:p>
        </p:txBody>
      </p:sp>
      <p:sp>
        <p:nvSpPr>
          <p:cNvPr id="2" name="Elipse 1">
            <a:extLst>
              <a:ext uri="{FF2B5EF4-FFF2-40B4-BE49-F238E27FC236}">
                <a16:creationId xmlns:a16="http://schemas.microsoft.com/office/drawing/2014/main" id="{E9E3DA95-94A5-8B83-7323-AF0E3375488F}"/>
              </a:ext>
            </a:extLst>
          </p:cNvPr>
          <p:cNvSpPr/>
          <p:nvPr/>
        </p:nvSpPr>
        <p:spPr>
          <a:xfrm>
            <a:off x="896291" y="1717368"/>
            <a:ext cx="382639" cy="38983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Elipse 5">
            <a:extLst>
              <a:ext uri="{FF2B5EF4-FFF2-40B4-BE49-F238E27FC236}">
                <a16:creationId xmlns:a16="http://schemas.microsoft.com/office/drawing/2014/main" id="{CDDFB0FE-CC8B-B16E-02BD-D49AB52064BD}"/>
              </a:ext>
            </a:extLst>
          </p:cNvPr>
          <p:cNvSpPr/>
          <p:nvPr/>
        </p:nvSpPr>
        <p:spPr>
          <a:xfrm>
            <a:off x="890720" y="2659706"/>
            <a:ext cx="382639" cy="389832"/>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Elipse 6">
            <a:extLst>
              <a:ext uri="{FF2B5EF4-FFF2-40B4-BE49-F238E27FC236}">
                <a16:creationId xmlns:a16="http://schemas.microsoft.com/office/drawing/2014/main" id="{02F2CF6E-5A6C-49BE-F2A5-ED599C1EACD6}"/>
              </a:ext>
            </a:extLst>
          </p:cNvPr>
          <p:cNvSpPr/>
          <p:nvPr/>
        </p:nvSpPr>
        <p:spPr>
          <a:xfrm>
            <a:off x="890720" y="3722436"/>
            <a:ext cx="382639" cy="389832"/>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Elipse 7">
            <a:extLst>
              <a:ext uri="{FF2B5EF4-FFF2-40B4-BE49-F238E27FC236}">
                <a16:creationId xmlns:a16="http://schemas.microsoft.com/office/drawing/2014/main" id="{13AE3395-8628-1378-F7C7-9628AEFD68C8}"/>
              </a:ext>
            </a:extLst>
          </p:cNvPr>
          <p:cNvSpPr/>
          <p:nvPr/>
        </p:nvSpPr>
        <p:spPr>
          <a:xfrm>
            <a:off x="890720" y="5021935"/>
            <a:ext cx="382639" cy="389833"/>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7">
            <a:extLst>
              <a:ext uri="{FF2B5EF4-FFF2-40B4-BE49-F238E27FC236}">
                <a16:creationId xmlns:a16="http://schemas.microsoft.com/office/drawing/2014/main" id="{C557A9E3-CC27-2056-8F8B-71F8B34C40C0}"/>
              </a:ext>
            </a:extLst>
          </p:cNvPr>
          <p:cNvSpPr txBox="1"/>
          <p:nvPr/>
        </p:nvSpPr>
        <p:spPr>
          <a:xfrm>
            <a:off x="1007440" y="237604"/>
            <a:ext cx="9475552" cy="954107"/>
          </a:xfrm>
          <a:prstGeom prst="rect">
            <a:avLst/>
          </a:prstGeom>
          <a:noFill/>
        </p:spPr>
        <p:txBody>
          <a:bodyPr wrap="square" rtlCol="0">
            <a:spAutoFit/>
          </a:bodyPr>
          <a:lstStyle/>
          <a:p>
            <a:pPr algn="ctr"/>
            <a:r>
              <a:rPr lang="es-ES" sz="4000" dirty="0">
                <a:solidFill>
                  <a:srgbClr val="002060"/>
                </a:solidFill>
                <a:latin typeface="Arial" panose="020B0604020202020204" pitchFamily="34" charset="0"/>
                <a:cs typeface="Arial" panose="020B0604020202020204" pitchFamily="34" charset="0"/>
              </a:rPr>
              <a:t>¿Qué hacemos con nuestra paciente?</a:t>
            </a:r>
          </a:p>
          <a:p>
            <a:endParaRPr lang="es-ES" sz="1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05747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12;p14">
            <a:extLst>
              <a:ext uri="{FF2B5EF4-FFF2-40B4-BE49-F238E27FC236}">
                <a16:creationId xmlns:a16="http://schemas.microsoft.com/office/drawing/2014/main" id="{00F589BB-75E8-5A6C-FD5E-F9D1D6B1DB95}"/>
              </a:ext>
            </a:extLst>
          </p:cNvPr>
          <p:cNvSpPr txBox="1">
            <a:spLocks/>
          </p:cNvSpPr>
          <p:nvPr/>
        </p:nvSpPr>
        <p:spPr>
          <a:xfrm>
            <a:off x="385343" y="228575"/>
            <a:ext cx="10572217" cy="927062"/>
          </a:xfrm>
          <a:prstGeom prst="rect">
            <a:avLst/>
          </a:prstGeom>
          <a:noFill/>
          <a:ln>
            <a:noFill/>
          </a:ln>
        </p:spPr>
        <p:txBody>
          <a:bodyPr spcFirstLastPara="1" wrap="square" lIns="121900" tIns="60933" rIns="121900" bIns="60933" anchor="ctr" anchorCtr="0">
            <a:no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r>
              <a:rPr lang="es-ES" sz="4800" dirty="0">
                <a:solidFill>
                  <a:srgbClr val="002855"/>
                </a:solidFill>
                <a:latin typeface="Arial" panose="020B0604020202020204" pitchFamily="34" charset="0"/>
                <a:cs typeface="Arial" panose="020B0604020202020204" pitchFamily="34" charset="0"/>
              </a:rPr>
              <a:t>Diabetes y obesidad</a:t>
            </a:r>
          </a:p>
        </p:txBody>
      </p:sp>
      <p:pic>
        <p:nvPicPr>
          <p:cNvPr id="13" name="Imagen 12">
            <a:extLst>
              <a:ext uri="{FF2B5EF4-FFF2-40B4-BE49-F238E27FC236}">
                <a16:creationId xmlns:a16="http://schemas.microsoft.com/office/drawing/2014/main" id="{AF63BCE8-4782-C26B-69C0-1874D337DA95}"/>
              </a:ext>
            </a:extLst>
          </p:cNvPr>
          <p:cNvPicPr>
            <a:picLocks noChangeAspect="1"/>
          </p:cNvPicPr>
          <p:nvPr/>
        </p:nvPicPr>
        <p:blipFill>
          <a:blip r:embed="rId2"/>
          <a:stretch>
            <a:fillRect/>
          </a:stretch>
        </p:blipFill>
        <p:spPr>
          <a:xfrm>
            <a:off x="2097405" y="1094677"/>
            <a:ext cx="6608445" cy="5004954"/>
          </a:xfrm>
          <a:prstGeom prst="rect">
            <a:avLst/>
          </a:prstGeom>
        </p:spPr>
      </p:pic>
      <p:sp>
        <p:nvSpPr>
          <p:cNvPr id="2" name="Elipse 1">
            <a:extLst>
              <a:ext uri="{FF2B5EF4-FFF2-40B4-BE49-F238E27FC236}">
                <a16:creationId xmlns:a16="http://schemas.microsoft.com/office/drawing/2014/main" id="{7D33C87E-5AA8-1CAD-B0EE-0D84759F0775}"/>
              </a:ext>
            </a:extLst>
          </p:cNvPr>
          <p:cNvSpPr/>
          <p:nvPr/>
        </p:nvSpPr>
        <p:spPr>
          <a:xfrm flipV="1">
            <a:off x="6396991" y="2021739"/>
            <a:ext cx="2026919" cy="1955887"/>
          </a:xfrm>
          <a:prstGeom prst="ellipse">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Footer Placeholder 6">
            <a:extLst>
              <a:ext uri="{FF2B5EF4-FFF2-40B4-BE49-F238E27FC236}">
                <a16:creationId xmlns:a16="http://schemas.microsoft.com/office/drawing/2014/main" id="{FB72C96B-208C-63A3-F29C-66798CEBC1A9}"/>
              </a:ext>
            </a:extLst>
          </p:cNvPr>
          <p:cNvSpPr txBox="1">
            <a:spLocks/>
          </p:cNvSpPr>
          <p:nvPr/>
        </p:nvSpPr>
        <p:spPr>
          <a:xfrm>
            <a:off x="2112631" y="6022191"/>
            <a:ext cx="7424191" cy="590532"/>
          </a:xfrm>
          <a:prstGeom prst="rect">
            <a:avLst/>
          </a:prstGeom>
        </p:spPr>
        <p:txBody>
          <a:bodyPr vert="horz" lIns="0" tIns="0" rIns="0" bIns="0" rtlCol="0" anchor="ctr" anchorCtr="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s-ES" sz="800" dirty="0">
                <a:solidFill>
                  <a:srgbClr val="002060"/>
                </a:solidFill>
                <a:latin typeface="Arial" panose="020B0604020202020204" pitchFamily="34" charset="0"/>
                <a:cs typeface="Arial" panose="020B0604020202020204" pitchFamily="34" charset="0"/>
              </a:rPr>
              <a:t>Mata Cases, M; </a:t>
            </a:r>
            <a:r>
              <a:rPr lang="en-US" altLang="es-ES" sz="800" dirty="0" err="1">
                <a:solidFill>
                  <a:srgbClr val="002060"/>
                </a:solidFill>
                <a:latin typeface="Arial" panose="020B0604020202020204" pitchFamily="34" charset="0"/>
                <a:cs typeface="Arial" panose="020B0604020202020204" pitchFamily="34" charset="0"/>
              </a:rPr>
              <a:t>Artola</a:t>
            </a:r>
            <a:r>
              <a:rPr lang="en-US" altLang="es-ES" sz="800" dirty="0">
                <a:solidFill>
                  <a:srgbClr val="002060"/>
                </a:solidFill>
                <a:latin typeface="Arial" panose="020B0604020202020204" pitchFamily="34" charset="0"/>
                <a:cs typeface="Arial" panose="020B0604020202020204" pitchFamily="34" charset="0"/>
              </a:rPr>
              <a:t> Menéndez, S; Diez Espino, J; </a:t>
            </a:r>
            <a:r>
              <a:rPr lang="en-US" altLang="es-ES" sz="800" dirty="0" err="1">
                <a:solidFill>
                  <a:srgbClr val="002060"/>
                </a:solidFill>
                <a:latin typeface="Arial" panose="020B0604020202020204" pitchFamily="34" charset="0"/>
                <a:cs typeface="Arial" panose="020B0604020202020204" pitchFamily="34" charset="0"/>
              </a:rPr>
              <a:t>Ezkurra</a:t>
            </a:r>
            <a:r>
              <a:rPr lang="en-US" altLang="es-ES" sz="800" dirty="0">
                <a:solidFill>
                  <a:srgbClr val="002060"/>
                </a:solidFill>
                <a:latin typeface="Arial" panose="020B0604020202020204" pitchFamily="34" charset="0"/>
                <a:cs typeface="Arial" panose="020B0604020202020204" pitchFamily="34" charset="0"/>
              </a:rPr>
              <a:t> </a:t>
            </a:r>
            <a:r>
              <a:rPr lang="en-US" altLang="es-ES" sz="800" dirty="0" err="1">
                <a:solidFill>
                  <a:srgbClr val="002060"/>
                </a:solidFill>
                <a:latin typeface="Arial" panose="020B0604020202020204" pitchFamily="34" charset="0"/>
                <a:cs typeface="Arial" panose="020B0604020202020204" pitchFamily="34" charset="0"/>
              </a:rPr>
              <a:t>Loiola</a:t>
            </a:r>
            <a:r>
              <a:rPr lang="en-US" altLang="es-ES" sz="800" dirty="0">
                <a:solidFill>
                  <a:srgbClr val="002060"/>
                </a:solidFill>
                <a:latin typeface="Arial" panose="020B0604020202020204" pitchFamily="34" charset="0"/>
                <a:cs typeface="Arial" panose="020B0604020202020204" pitchFamily="34" charset="0"/>
              </a:rPr>
              <a:t>, P; </a:t>
            </a:r>
            <a:r>
              <a:rPr lang="en-US" altLang="es-ES" sz="800" dirty="0" err="1">
                <a:solidFill>
                  <a:srgbClr val="002060"/>
                </a:solidFill>
                <a:latin typeface="Arial" panose="020B0604020202020204" pitchFamily="34" charset="0"/>
                <a:cs typeface="Arial" panose="020B0604020202020204" pitchFamily="34" charset="0"/>
              </a:rPr>
              <a:t>Barrot</a:t>
            </a:r>
            <a:r>
              <a:rPr lang="en-US" altLang="es-ES" sz="800" dirty="0">
                <a:solidFill>
                  <a:srgbClr val="002060"/>
                </a:solidFill>
                <a:latin typeface="Arial" panose="020B0604020202020204" pitchFamily="34" charset="0"/>
                <a:cs typeface="Arial" panose="020B0604020202020204" pitchFamily="34" charset="0"/>
              </a:rPr>
              <a:t> de la Puente, J; García </a:t>
            </a:r>
            <a:r>
              <a:rPr lang="en-US" altLang="es-ES" sz="800" dirty="0" err="1">
                <a:solidFill>
                  <a:srgbClr val="002060"/>
                </a:solidFill>
                <a:latin typeface="Arial" panose="020B0604020202020204" pitchFamily="34" charset="0"/>
                <a:cs typeface="Arial" panose="020B0604020202020204" pitchFamily="34" charset="0"/>
              </a:rPr>
              <a:t>Soidán</a:t>
            </a:r>
            <a:r>
              <a:rPr lang="en-US" altLang="es-ES" sz="800" dirty="0">
                <a:solidFill>
                  <a:srgbClr val="002060"/>
                </a:solidFill>
                <a:latin typeface="Arial" panose="020B0604020202020204" pitchFamily="34" charset="0"/>
                <a:cs typeface="Arial" panose="020B0604020202020204" pitchFamily="34" charset="0"/>
              </a:rPr>
              <a:t>, FJ; Franch Nadal, J. </a:t>
            </a:r>
            <a:r>
              <a:rPr lang="en-US" altLang="es-ES" sz="800" dirty="0" err="1">
                <a:solidFill>
                  <a:srgbClr val="002060"/>
                </a:solidFill>
                <a:latin typeface="Arial" panose="020B0604020202020204" pitchFamily="34" charset="0"/>
                <a:cs typeface="Arial" panose="020B0604020202020204" pitchFamily="34" charset="0"/>
              </a:rPr>
              <a:t>Algoritmo</a:t>
            </a:r>
            <a:r>
              <a:rPr lang="en-US" altLang="es-ES" sz="800" dirty="0">
                <a:solidFill>
                  <a:srgbClr val="002060"/>
                </a:solidFill>
                <a:latin typeface="Arial" panose="020B0604020202020204" pitchFamily="34" charset="0"/>
                <a:cs typeface="Arial" panose="020B0604020202020204" pitchFamily="34" charset="0"/>
              </a:rPr>
              <a:t> de </a:t>
            </a:r>
            <a:r>
              <a:rPr lang="en-US" altLang="es-ES" sz="800" dirty="0" err="1">
                <a:solidFill>
                  <a:srgbClr val="002060"/>
                </a:solidFill>
                <a:latin typeface="Arial" panose="020B0604020202020204" pitchFamily="34" charset="0"/>
                <a:cs typeface="Arial" panose="020B0604020202020204" pitchFamily="34" charset="0"/>
              </a:rPr>
              <a:t>tratamiento</a:t>
            </a:r>
            <a:r>
              <a:rPr lang="en-US" altLang="es-ES" sz="800" dirty="0">
                <a:solidFill>
                  <a:srgbClr val="002060"/>
                </a:solidFill>
                <a:latin typeface="Arial" panose="020B0604020202020204" pitchFamily="34" charset="0"/>
                <a:cs typeface="Arial" panose="020B0604020202020204" pitchFamily="34" charset="0"/>
              </a:rPr>
              <a:t> de la DM2. </a:t>
            </a:r>
            <a:r>
              <a:rPr lang="en-US" altLang="es-ES" sz="800" dirty="0" err="1">
                <a:solidFill>
                  <a:srgbClr val="002060"/>
                </a:solidFill>
                <a:latin typeface="Arial" panose="020B0604020202020204" pitchFamily="34" charset="0"/>
                <a:cs typeface="Arial" panose="020B0604020202020204" pitchFamily="34" charset="0"/>
              </a:rPr>
              <a:t>RedGDPS</a:t>
            </a:r>
            <a:r>
              <a:rPr lang="en-US" altLang="es-ES" sz="800" dirty="0">
                <a:solidFill>
                  <a:srgbClr val="002060"/>
                </a:solidFill>
                <a:latin typeface="Arial" panose="020B0604020202020204" pitchFamily="34" charset="0"/>
                <a:cs typeface="Arial" panose="020B0604020202020204" pitchFamily="34" charset="0"/>
              </a:rPr>
              <a:t> 2023.</a:t>
            </a:r>
          </a:p>
          <a:p>
            <a:pPr algn="ctr">
              <a:lnSpc>
                <a:spcPct val="100000"/>
              </a:lnSpc>
              <a:spcBef>
                <a:spcPct val="0"/>
              </a:spcBef>
            </a:pPr>
            <a:endParaRPr lang="en-US"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79392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28FDE45-AFFA-0EAC-9A9A-F6FEE2901393}"/>
              </a:ext>
            </a:extLst>
          </p:cNvPr>
          <p:cNvSpPr txBox="1"/>
          <p:nvPr/>
        </p:nvSpPr>
        <p:spPr>
          <a:xfrm>
            <a:off x="781584" y="1594953"/>
            <a:ext cx="9688296" cy="861774"/>
          </a:xfrm>
          <a:prstGeom prst="rect">
            <a:avLst/>
          </a:prstGeom>
          <a:noFill/>
        </p:spPr>
        <p:txBody>
          <a:bodyPr wrap="square">
            <a:spAutoFit/>
          </a:bodyPr>
          <a:lstStyle/>
          <a:p>
            <a:pPr marL="285750" indent="-285750" algn="ctr">
              <a:buFont typeface="Arial" panose="020B0604020202020204" pitchFamily="34" charset="0"/>
              <a:buChar char="•"/>
            </a:pPr>
            <a:r>
              <a:rPr lang="es-ES" sz="1600" b="1" i="0" dirty="0">
                <a:solidFill>
                  <a:srgbClr val="002060"/>
                </a:solidFill>
                <a:effectLst/>
                <a:latin typeface="Arial" panose="020B0604020202020204" pitchFamily="34" charset="0"/>
                <a:cs typeface="Arial" panose="020B0604020202020204" pitchFamily="34" charset="0"/>
              </a:rPr>
              <a:t>Las personas con psoriasis </a:t>
            </a:r>
            <a:r>
              <a:rPr lang="es-ES" sz="1600" b="0" i="0" dirty="0">
                <a:solidFill>
                  <a:srgbClr val="002060"/>
                </a:solidFill>
                <a:effectLst/>
                <a:latin typeface="Arial" panose="020B0604020202020204" pitchFamily="34" charset="0"/>
                <a:cs typeface="Arial" panose="020B0604020202020204" pitchFamily="34" charset="0"/>
              </a:rPr>
              <a:t>no sólo están tienen </a:t>
            </a:r>
            <a:r>
              <a:rPr lang="es-ES" sz="1600" b="1" i="0" dirty="0">
                <a:solidFill>
                  <a:srgbClr val="002060"/>
                </a:solidFill>
                <a:effectLst/>
                <a:latin typeface="Arial" panose="020B0604020202020204" pitchFamily="34" charset="0"/>
                <a:cs typeface="Arial" panose="020B0604020202020204" pitchFamily="34" charset="0"/>
              </a:rPr>
              <a:t>mayor riesgo de diabetes tipo 2</a:t>
            </a:r>
            <a:r>
              <a:rPr lang="es-ES" sz="1600" b="0" i="0" dirty="0">
                <a:solidFill>
                  <a:srgbClr val="002060"/>
                </a:solidFill>
                <a:effectLst/>
                <a:latin typeface="Arial" panose="020B0604020202020204" pitchFamily="34" charset="0"/>
                <a:cs typeface="Arial" panose="020B0604020202020204" pitchFamily="34" charset="0"/>
              </a:rPr>
              <a:t>, sino que el riesgo también aumenta en consonancia a la gravedad de la enfermedad de la piel.</a:t>
            </a:r>
          </a:p>
          <a:p>
            <a:pPr algn="ctr"/>
            <a:endParaRPr lang="es-ES" sz="1600" dirty="0">
              <a:solidFill>
                <a:srgbClr val="002060"/>
              </a:solidFill>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ACF15D71-3D27-CC5C-89BF-AF7DE369212E}"/>
              </a:ext>
            </a:extLst>
          </p:cNvPr>
          <p:cNvSpPr txBox="1"/>
          <p:nvPr/>
        </p:nvSpPr>
        <p:spPr>
          <a:xfrm>
            <a:off x="687706" y="2616667"/>
            <a:ext cx="6566534" cy="1815882"/>
          </a:xfrm>
          <a:prstGeom prst="rect">
            <a:avLst/>
          </a:prstGeom>
          <a:noFill/>
        </p:spPr>
        <p:txBody>
          <a:bodyPr wrap="square">
            <a:spAutoFit/>
          </a:bodyPr>
          <a:lstStyle/>
          <a:p>
            <a:pPr marL="285750" indent="-285750" algn="just">
              <a:buFont typeface="Arial" panose="020B0604020202020204" pitchFamily="34" charset="0"/>
              <a:buChar char="•"/>
            </a:pPr>
            <a:r>
              <a:rPr lang="es-ES" sz="1600" dirty="0">
                <a:solidFill>
                  <a:srgbClr val="002060"/>
                </a:solidFill>
                <a:latin typeface="Arial" panose="020B0604020202020204" pitchFamily="34" charset="0"/>
                <a:cs typeface="Arial" panose="020B0604020202020204" pitchFamily="34" charset="0"/>
              </a:rPr>
              <a:t>Se considera criterio de </a:t>
            </a:r>
            <a:r>
              <a:rPr lang="es-ES" sz="1600" b="1" dirty="0">
                <a:solidFill>
                  <a:srgbClr val="002060"/>
                </a:solidFill>
                <a:latin typeface="Arial" panose="020B0604020202020204" pitchFamily="34" charset="0"/>
                <a:cs typeface="Arial" panose="020B0604020202020204" pitchFamily="34" charset="0"/>
              </a:rPr>
              <a:t>SM</a:t>
            </a:r>
            <a:r>
              <a:rPr lang="es-ES" sz="1600" dirty="0">
                <a:solidFill>
                  <a:srgbClr val="002060"/>
                </a:solidFill>
                <a:latin typeface="Arial" panose="020B0604020202020204" pitchFamily="34" charset="0"/>
                <a:cs typeface="Arial" panose="020B0604020202020204" pitchFamily="34" charset="0"/>
              </a:rPr>
              <a:t>, la presencia de niveles de </a:t>
            </a:r>
            <a:r>
              <a:rPr lang="es-ES" sz="1600" b="1" dirty="0">
                <a:solidFill>
                  <a:srgbClr val="002060"/>
                </a:solidFill>
                <a:latin typeface="Arial" panose="020B0604020202020204" pitchFamily="34" charset="0"/>
                <a:cs typeface="Arial" panose="020B0604020202020204" pitchFamily="34" charset="0"/>
              </a:rPr>
              <a:t>glucemia basales de 100mg/ dl</a:t>
            </a:r>
            <a:r>
              <a:rPr lang="es-ES" sz="1600" dirty="0">
                <a:solidFill>
                  <a:srgbClr val="002060"/>
                </a:solidFill>
                <a:latin typeface="Arial" panose="020B0604020202020204" pitchFamily="34" charset="0"/>
                <a:cs typeface="Arial" panose="020B0604020202020204" pitchFamily="34" charset="0"/>
              </a:rPr>
              <a:t>. Sin embargo, el diagnóstico de diabetes se debe hacer cuando en dos determinaciones, los valores de glucemia basal son superiores a 126mg/dl, o una determinación al azar mayor a 200mg/dl junto con los síntomas clásicos (polidipsia, poliuria, polifagia) o una respuesta anómala al test de sobrecarga oral de glucosa. </a:t>
            </a:r>
          </a:p>
        </p:txBody>
      </p:sp>
      <p:pic>
        <p:nvPicPr>
          <p:cNvPr id="7" name="Imagen 6">
            <a:extLst>
              <a:ext uri="{FF2B5EF4-FFF2-40B4-BE49-F238E27FC236}">
                <a16:creationId xmlns:a16="http://schemas.microsoft.com/office/drawing/2014/main" id="{E2D5B927-D5C1-C073-C131-DB8A2DA3D0D9}"/>
              </a:ext>
            </a:extLst>
          </p:cNvPr>
          <p:cNvPicPr>
            <a:picLocks noChangeAspect="1"/>
          </p:cNvPicPr>
          <p:nvPr/>
        </p:nvPicPr>
        <p:blipFill>
          <a:blip r:embed="rId2"/>
          <a:stretch>
            <a:fillRect/>
          </a:stretch>
        </p:blipFill>
        <p:spPr>
          <a:xfrm>
            <a:off x="7501346" y="2518283"/>
            <a:ext cx="4647800" cy="1821435"/>
          </a:xfrm>
          <a:prstGeom prst="rect">
            <a:avLst/>
          </a:prstGeom>
        </p:spPr>
      </p:pic>
      <p:sp>
        <p:nvSpPr>
          <p:cNvPr id="9" name="CuadroTexto 8">
            <a:extLst>
              <a:ext uri="{FF2B5EF4-FFF2-40B4-BE49-F238E27FC236}">
                <a16:creationId xmlns:a16="http://schemas.microsoft.com/office/drawing/2014/main" id="{BE8879EE-18FC-309E-DD9E-C512454AC11E}"/>
              </a:ext>
            </a:extLst>
          </p:cNvPr>
          <p:cNvSpPr txBox="1"/>
          <p:nvPr/>
        </p:nvSpPr>
        <p:spPr>
          <a:xfrm>
            <a:off x="687706" y="4746377"/>
            <a:ext cx="10056494" cy="584775"/>
          </a:xfrm>
          <a:prstGeom prst="rect">
            <a:avLst/>
          </a:prstGeom>
          <a:noFill/>
        </p:spPr>
        <p:txBody>
          <a:bodyPr wrap="square">
            <a:spAutoFit/>
          </a:bodyPr>
          <a:lstStyle/>
          <a:p>
            <a:pPr marL="285750" indent="-285750" algn="ctr">
              <a:buFont typeface="Arial" panose="020B0604020202020204" pitchFamily="34" charset="0"/>
              <a:buChar char="•"/>
            </a:pPr>
            <a:r>
              <a:rPr lang="es-ES" sz="1600" dirty="0">
                <a:solidFill>
                  <a:srgbClr val="002060"/>
                </a:solidFill>
                <a:latin typeface="Arial" panose="020B0604020202020204" pitchFamily="34" charset="0"/>
                <a:cs typeface="Arial" panose="020B0604020202020204" pitchFamily="34" charset="0"/>
              </a:rPr>
              <a:t>Varios estudios asocian la diabetes tipo 2 y la intolerancia hidrocarbonada en el contexto del SM, con la psoriasis.</a:t>
            </a:r>
          </a:p>
        </p:txBody>
      </p:sp>
      <p:sp>
        <p:nvSpPr>
          <p:cNvPr id="11" name="CuadroTexto 10">
            <a:extLst>
              <a:ext uri="{FF2B5EF4-FFF2-40B4-BE49-F238E27FC236}">
                <a16:creationId xmlns:a16="http://schemas.microsoft.com/office/drawing/2014/main" id="{3C1C83A0-BC91-E514-975A-FBD6621AD19D}"/>
              </a:ext>
            </a:extLst>
          </p:cNvPr>
          <p:cNvSpPr txBox="1"/>
          <p:nvPr/>
        </p:nvSpPr>
        <p:spPr>
          <a:xfrm>
            <a:off x="548640" y="5675379"/>
            <a:ext cx="9814560" cy="415498"/>
          </a:xfrm>
          <a:prstGeom prst="rect">
            <a:avLst/>
          </a:prstGeom>
          <a:noFill/>
        </p:spPr>
        <p:txBody>
          <a:bodyPr wrap="square">
            <a:spAutoFit/>
          </a:bodyPr>
          <a:lstStyle/>
          <a:p>
            <a:pPr algn="ctr"/>
            <a:r>
              <a:rPr lang="es-ES" sz="700" dirty="0" err="1">
                <a:solidFill>
                  <a:srgbClr val="002060"/>
                </a:solidFill>
                <a:latin typeface="Arial" panose="020B0604020202020204" pitchFamily="34" charset="0"/>
                <a:cs typeface="Arial" panose="020B0604020202020204" pitchFamily="34" charset="0"/>
              </a:rPr>
              <a:t>Genuth</a:t>
            </a:r>
            <a:r>
              <a:rPr lang="es-ES" sz="700" dirty="0">
                <a:solidFill>
                  <a:srgbClr val="002060"/>
                </a:solidFill>
                <a:latin typeface="Arial" panose="020B0604020202020204" pitchFamily="34" charset="0"/>
                <a:cs typeface="Arial" panose="020B0604020202020204" pitchFamily="34" charset="0"/>
              </a:rPr>
              <a:t> S, Alberti KG, Bennett P, Buse J, </a:t>
            </a:r>
            <a:r>
              <a:rPr lang="es-ES" sz="700" dirty="0" err="1">
                <a:solidFill>
                  <a:srgbClr val="002060"/>
                </a:solidFill>
                <a:latin typeface="Arial" panose="020B0604020202020204" pitchFamily="34" charset="0"/>
                <a:cs typeface="Arial" panose="020B0604020202020204" pitchFamily="34" charset="0"/>
              </a:rPr>
              <a:t>Defronzo</a:t>
            </a:r>
            <a:r>
              <a:rPr lang="es-ES" sz="700" dirty="0">
                <a:solidFill>
                  <a:srgbClr val="002060"/>
                </a:solidFill>
                <a:latin typeface="Arial" panose="020B0604020202020204" pitchFamily="34" charset="0"/>
                <a:cs typeface="Arial" panose="020B0604020202020204" pitchFamily="34" charset="0"/>
              </a:rPr>
              <a:t> R, Kahn R, et al. </a:t>
            </a:r>
            <a:r>
              <a:rPr lang="es-ES" sz="700" dirty="0" err="1">
                <a:solidFill>
                  <a:srgbClr val="002060"/>
                </a:solidFill>
                <a:latin typeface="Arial" panose="020B0604020202020204" pitchFamily="34" charset="0"/>
                <a:cs typeface="Arial" panose="020B0604020202020204" pitchFamily="34" charset="0"/>
              </a:rPr>
              <a:t>Follow</a:t>
            </a:r>
            <a:r>
              <a:rPr lang="es-ES" sz="700" dirty="0">
                <a:solidFill>
                  <a:srgbClr val="002060"/>
                </a:solidFill>
                <a:latin typeface="Arial" panose="020B0604020202020204" pitchFamily="34" charset="0"/>
                <a:cs typeface="Arial" panose="020B0604020202020204" pitchFamily="34" charset="0"/>
              </a:rPr>
              <a:t>-up </a:t>
            </a:r>
            <a:r>
              <a:rPr lang="es-ES" sz="700" dirty="0" err="1">
                <a:solidFill>
                  <a:srgbClr val="002060"/>
                </a:solidFill>
                <a:latin typeface="Arial" panose="020B0604020202020204" pitchFamily="34" charset="0"/>
                <a:cs typeface="Arial" panose="020B0604020202020204" pitchFamily="34" charset="0"/>
              </a:rPr>
              <a:t>report</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on</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the</a:t>
            </a:r>
            <a:r>
              <a:rPr lang="es-ES" sz="700" dirty="0">
                <a:solidFill>
                  <a:srgbClr val="002060"/>
                </a:solidFill>
                <a:latin typeface="Arial" panose="020B0604020202020204" pitchFamily="34" charset="0"/>
                <a:cs typeface="Arial" panose="020B0604020202020204" pitchFamily="34" charset="0"/>
              </a:rPr>
              <a:t> diagnosis </a:t>
            </a:r>
            <a:r>
              <a:rPr lang="es-ES" sz="700" dirty="0" err="1">
                <a:solidFill>
                  <a:srgbClr val="002060"/>
                </a:solidFill>
                <a:latin typeface="Arial" panose="020B0604020202020204" pitchFamily="34" charset="0"/>
                <a:cs typeface="Arial" panose="020B0604020202020204" pitchFamily="34" charset="0"/>
              </a:rPr>
              <a:t>of</a:t>
            </a:r>
            <a:r>
              <a:rPr lang="es-ES" sz="700" dirty="0">
                <a:solidFill>
                  <a:srgbClr val="002060"/>
                </a:solidFill>
                <a:latin typeface="Arial" panose="020B0604020202020204" pitchFamily="34" charset="0"/>
                <a:cs typeface="Arial" panose="020B0604020202020204" pitchFamily="34" charset="0"/>
              </a:rPr>
              <a:t> diabetes mellitus. Diabetes Care. 2003;26:3160–7. </a:t>
            </a:r>
          </a:p>
          <a:p>
            <a:pPr algn="ctr"/>
            <a:r>
              <a:rPr lang="es-ES" sz="700" dirty="0" err="1">
                <a:solidFill>
                  <a:srgbClr val="002060"/>
                </a:solidFill>
                <a:latin typeface="Arial" panose="020B0604020202020204" pitchFamily="34" charset="0"/>
                <a:cs typeface="Arial" panose="020B0604020202020204" pitchFamily="34" charset="0"/>
              </a:rPr>
              <a:t>Qureshi</a:t>
            </a:r>
            <a:r>
              <a:rPr lang="es-ES" sz="700" dirty="0">
                <a:solidFill>
                  <a:srgbClr val="002060"/>
                </a:solidFill>
                <a:latin typeface="Arial" panose="020B0604020202020204" pitchFamily="34" charset="0"/>
                <a:cs typeface="Arial" panose="020B0604020202020204" pitchFamily="34" charset="0"/>
              </a:rPr>
              <a:t> AA, Choi HK, </a:t>
            </a:r>
            <a:r>
              <a:rPr lang="es-ES" sz="700" dirty="0" err="1">
                <a:solidFill>
                  <a:srgbClr val="002060"/>
                </a:solidFill>
                <a:latin typeface="Arial" panose="020B0604020202020204" pitchFamily="34" charset="0"/>
                <a:cs typeface="Arial" panose="020B0604020202020204" pitchFamily="34" charset="0"/>
              </a:rPr>
              <a:t>Setty</a:t>
            </a:r>
            <a:r>
              <a:rPr lang="es-ES" sz="700" dirty="0">
                <a:solidFill>
                  <a:srgbClr val="002060"/>
                </a:solidFill>
                <a:latin typeface="Arial" panose="020B0604020202020204" pitchFamily="34" charset="0"/>
                <a:cs typeface="Arial" panose="020B0604020202020204" pitchFamily="34" charset="0"/>
              </a:rPr>
              <a:t> AR, </a:t>
            </a:r>
            <a:r>
              <a:rPr lang="es-ES" sz="700" dirty="0" err="1">
                <a:solidFill>
                  <a:srgbClr val="002060"/>
                </a:solidFill>
                <a:latin typeface="Arial" panose="020B0604020202020204" pitchFamily="34" charset="0"/>
                <a:cs typeface="Arial" panose="020B0604020202020204" pitchFamily="34" charset="0"/>
              </a:rPr>
              <a:t>Curhan</a:t>
            </a:r>
            <a:r>
              <a:rPr lang="es-ES" sz="700" dirty="0">
                <a:solidFill>
                  <a:srgbClr val="002060"/>
                </a:solidFill>
                <a:latin typeface="Arial" panose="020B0604020202020204" pitchFamily="34" charset="0"/>
                <a:cs typeface="Arial" panose="020B0604020202020204" pitchFamily="34" charset="0"/>
              </a:rPr>
              <a:t> GC. Psoriasis and </a:t>
            </a:r>
            <a:r>
              <a:rPr lang="es-ES" sz="700" dirty="0" err="1">
                <a:solidFill>
                  <a:srgbClr val="002060"/>
                </a:solidFill>
                <a:latin typeface="Arial" panose="020B0604020202020204" pitchFamily="34" charset="0"/>
                <a:cs typeface="Arial" panose="020B0604020202020204" pitchFamily="34" charset="0"/>
              </a:rPr>
              <a:t>the</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risk</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of</a:t>
            </a:r>
            <a:r>
              <a:rPr lang="es-ES" sz="700" dirty="0">
                <a:solidFill>
                  <a:srgbClr val="002060"/>
                </a:solidFill>
                <a:latin typeface="Arial" panose="020B0604020202020204" pitchFamily="34" charset="0"/>
                <a:cs typeface="Arial" panose="020B0604020202020204" pitchFamily="34" charset="0"/>
              </a:rPr>
              <a:t> diabetes and </a:t>
            </a:r>
            <a:r>
              <a:rPr lang="es-ES" sz="700" dirty="0" err="1">
                <a:solidFill>
                  <a:srgbClr val="002060"/>
                </a:solidFill>
                <a:latin typeface="Arial" panose="020B0604020202020204" pitchFamily="34" charset="0"/>
                <a:cs typeface="Arial" panose="020B0604020202020204" pitchFamily="34" charset="0"/>
              </a:rPr>
              <a:t>hypertension</a:t>
            </a:r>
            <a:r>
              <a:rPr lang="es-ES" sz="700" dirty="0">
                <a:solidFill>
                  <a:srgbClr val="002060"/>
                </a:solidFill>
                <a:latin typeface="Arial" panose="020B0604020202020204" pitchFamily="34" charset="0"/>
                <a:cs typeface="Arial" panose="020B0604020202020204" pitchFamily="34" charset="0"/>
              </a:rPr>
              <a:t>: a prospective </a:t>
            </a:r>
            <a:r>
              <a:rPr lang="es-ES" sz="700" dirty="0" err="1">
                <a:solidFill>
                  <a:srgbClr val="002060"/>
                </a:solidFill>
                <a:latin typeface="Arial" panose="020B0604020202020204" pitchFamily="34" charset="0"/>
                <a:cs typeface="Arial" panose="020B0604020202020204" pitchFamily="34" charset="0"/>
              </a:rPr>
              <a:t>study</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of</a:t>
            </a:r>
            <a:r>
              <a:rPr lang="es-ES" sz="700" dirty="0">
                <a:solidFill>
                  <a:srgbClr val="002060"/>
                </a:solidFill>
                <a:latin typeface="Arial" panose="020B0604020202020204" pitchFamily="34" charset="0"/>
                <a:cs typeface="Arial" panose="020B0604020202020204" pitchFamily="34" charset="0"/>
              </a:rPr>
              <a:t> US </a:t>
            </a:r>
            <a:r>
              <a:rPr lang="es-ES" sz="700" dirty="0" err="1">
                <a:solidFill>
                  <a:srgbClr val="002060"/>
                </a:solidFill>
                <a:latin typeface="Arial" panose="020B0604020202020204" pitchFamily="34" charset="0"/>
                <a:cs typeface="Arial" panose="020B0604020202020204" pitchFamily="34" charset="0"/>
              </a:rPr>
              <a:t>female</a:t>
            </a:r>
            <a:r>
              <a:rPr lang="es-ES" sz="700" dirty="0">
                <a:solidFill>
                  <a:srgbClr val="002060"/>
                </a:solidFill>
                <a:latin typeface="Arial" panose="020B0604020202020204" pitchFamily="34" charset="0"/>
                <a:cs typeface="Arial" panose="020B0604020202020204" pitchFamily="34" charset="0"/>
              </a:rPr>
              <a:t> nurses. </a:t>
            </a:r>
            <a:r>
              <a:rPr lang="es-ES" sz="700" dirty="0" err="1">
                <a:solidFill>
                  <a:srgbClr val="002060"/>
                </a:solidFill>
                <a:latin typeface="Arial" panose="020B0604020202020204" pitchFamily="34" charset="0"/>
                <a:cs typeface="Arial" panose="020B0604020202020204" pitchFamily="34" charset="0"/>
              </a:rPr>
              <a:t>Arch</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Dermatol</a:t>
            </a:r>
            <a:r>
              <a:rPr lang="es-ES" sz="700" dirty="0">
                <a:solidFill>
                  <a:srgbClr val="002060"/>
                </a:solidFill>
                <a:latin typeface="Arial" panose="020B0604020202020204" pitchFamily="34" charset="0"/>
                <a:cs typeface="Arial" panose="020B0604020202020204" pitchFamily="34" charset="0"/>
              </a:rPr>
              <a:t>. 2009;145:379–82. </a:t>
            </a:r>
          </a:p>
          <a:p>
            <a:pPr algn="ctr"/>
            <a:r>
              <a:rPr lang="es-ES" sz="700" dirty="0" err="1">
                <a:solidFill>
                  <a:srgbClr val="002060"/>
                </a:solidFill>
                <a:latin typeface="Arial" panose="020B0604020202020204" pitchFamily="34" charset="0"/>
                <a:cs typeface="Arial" panose="020B0604020202020204" pitchFamily="34" charset="0"/>
              </a:rPr>
              <a:t>Brauchli</a:t>
            </a:r>
            <a:r>
              <a:rPr lang="es-ES" sz="700" dirty="0">
                <a:solidFill>
                  <a:srgbClr val="002060"/>
                </a:solidFill>
                <a:latin typeface="Arial" panose="020B0604020202020204" pitchFamily="34" charset="0"/>
                <a:cs typeface="Arial" panose="020B0604020202020204" pitchFamily="34" charset="0"/>
              </a:rPr>
              <a:t> YB, </a:t>
            </a:r>
            <a:r>
              <a:rPr lang="es-ES" sz="700" dirty="0" err="1">
                <a:solidFill>
                  <a:srgbClr val="002060"/>
                </a:solidFill>
                <a:latin typeface="Arial" panose="020B0604020202020204" pitchFamily="34" charset="0"/>
                <a:cs typeface="Arial" panose="020B0604020202020204" pitchFamily="34" charset="0"/>
              </a:rPr>
              <a:t>Jick</a:t>
            </a:r>
            <a:r>
              <a:rPr lang="es-ES" sz="700" dirty="0">
                <a:solidFill>
                  <a:srgbClr val="002060"/>
                </a:solidFill>
                <a:latin typeface="Arial" panose="020B0604020202020204" pitchFamily="34" charset="0"/>
                <a:cs typeface="Arial" panose="020B0604020202020204" pitchFamily="34" charset="0"/>
              </a:rPr>
              <a:t> SS, Meier CR. Psoriasis and </a:t>
            </a:r>
            <a:r>
              <a:rPr lang="es-ES" sz="700" dirty="0" err="1">
                <a:solidFill>
                  <a:srgbClr val="002060"/>
                </a:solidFill>
                <a:latin typeface="Arial" panose="020B0604020202020204" pitchFamily="34" charset="0"/>
                <a:cs typeface="Arial" panose="020B0604020202020204" pitchFamily="34" charset="0"/>
              </a:rPr>
              <a:t>the</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risk</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of</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incident</a:t>
            </a:r>
            <a:r>
              <a:rPr lang="es-ES" sz="700" dirty="0">
                <a:solidFill>
                  <a:srgbClr val="002060"/>
                </a:solidFill>
                <a:latin typeface="Arial" panose="020B0604020202020204" pitchFamily="34" charset="0"/>
                <a:cs typeface="Arial" panose="020B0604020202020204" pitchFamily="34" charset="0"/>
              </a:rPr>
              <a:t> diabetes mellitus: a </a:t>
            </a:r>
            <a:r>
              <a:rPr lang="es-ES" sz="700" dirty="0" err="1">
                <a:solidFill>
                  <a:srgbClr val="002060"/>
                </a:solidFill>
                <a:latin typeface="Arial" panose="020B0604020202020204" pitchFamily="34" charset="0"/>
                <a:cs typeface="Arial" panose="020B0604020202020204" pitchFamily="34" charset="0"/>
              </a:rPr>
              <a:t>population-based</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study</a:t>
            </a:r>
            <a:r>
              <a:rPr lang="es-ES" sz="700" dirty="0">
                <a:solidFill>
                  <a:srgbClr val="002060"/>
                </a:solidFill>
                <a:latin typeface="Arial" panose="020B0604020202020204" pitchFamily="34" charset="0"/>
                <a:cs typeface="Arial" panose="020B0604020202020204" pitchFamily="34" charset="0"/>
              </a:rPr>
              <a:t>. Br J </a:t>
            </a:r>
            <a:r>
              <a:rPr lang="es-ES" sz="700" dirty="0" err="1">
                <a:solidFill>
                  <a:srgbClr val="002060"/>
                </a:solidFill>
                <a:latin typeface="Arial" panose="020B0604020202020204" pitchFamily="34" charset="0"/>
                <a:cs typeface="Arial" panose="020B0604020202020204" pitchFamily="34" charset="0"/>
              </a:rPr>
              <a:t>Dermatol</a:t>
            </a:r>
            <a:r>
              <a:rPr lang="es-ES" sz="700" dirty="0">
                <a:solidFill>
                  <a:srgbClr val="002060"/>
                </a:solidFill>
                <a:latin typeface="Arial" panose="020B0604020202020204" pitchFamily="34" charset="0"/>
                <a:cs typeface="Arial" panose="020B0604020202020204" pitchFamily="34" charset="0"/>
              </a:rPr>
              <a:t>. 2008;159:1331–7.</a:t>
            </a:r>
          </a:p>
        </p:txBody>
      </p:sp>
      <p:sp>
        <p:nvSpPr>
          <p:cNvPr id="8" name="Google Shape;212;p14">
            <a:extLst>
              <a:ext uri="{FF2B5EF4-FFF2-40B4-BE49-F238E27FC236}">
                <a16:creationId xmlns:a16="http://schemas.microsoft.com/office/drawing/2014/main" id="{0598C59D-E1A8-7FEF-C04C-84080C76AC08}"/>
              </a:ext>
            </a:extLst>
          </p:cNvPr>
          <p:cNvSpPr txBox="1">
            <a:spLocks/>
          </p:cNvSpPr>
          <p:nvPr/>
        </p:nvSpPr>
        <p:spPr>
          <a:xfrm>
            <a:off x="385343" y="228575"/>
            <a:ext cx="10572217" cy="927062"/>
          </a:xfrm>
          <a:prstGeom prst="rect">
            <a:avLst/>
          </a:prstGeom>
          <a:noFill/>
          <a:ln>
            <a:noFill/>
          </a:ln>
        </p:spPr>
        <p:txBody>
          <a:bodyPr spcFirstLastPara="1" wrap="square" lIns="121900" tIns="60933" rIns="121900" bIns="60933" anchor="ctr" anchorCtr="0">
            <a:no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r>
              <a:rPr lang="es-ES" sz="4800" dirty="0">
                <a:solidFill>
                  <a:srgbClr val="002855"/>
                </a:solidFill>
                <a:latin typeface="Arial" panose="020B0604020202020204" pitchFamily="34" charset="0"/>
                <a:cs typeface="Arial" panose="020B0604020202020204" pitchFamily="34" charset="0"/>
              </a:rPr>
              <a:t>Diabetes y psoriasis</a:t>
            </a:r>
          </a:p>
        </p:txBody>
      </p:sp>
    </p:spTree>
    <p:extLst>
      <p:ext uri="{BB962C8B-B14F-4D97-AF65-F5344CB8AC3E}">
        <p14:creationId xmlns:p14="http://schemas.microsoft.com/office/powerpoint/2010/main" val="38650180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62ED3477-EAF9-6602-7F47-A0B3F794912B}"/>
              </a:ext>
            </a:extLst>
          </p:cNvPr>
          <p:cNvPicPr>
            <a:picLocks noChangeAspect="1"/>
          </p:cNvPicPr>
          <p:nvPr/>
        </p:nvPicPr>
        <p:blipFill>
          <a:blip r:embed="rId2"/>
          <a:stretch>
            <a:fillRect/>
          </a:stretch>
        </p:blipFill>
        <p:spPr>
          <a:xfrm flipH="1">
            <a:off x="9316396" y="917995"/>
            <a:ext cx="1357160" cy="2187369"/>
          </a:xfrm>
          <a:prstGeom prst="rect">
            <a:avLst/>
          </a:prstGeom>
        </p:spPr>
      </p:pic>
      <p:pic>
        <p:nvPicPr>
          <p:cNvPr id="2" name="Imagen 1">
            <a:extLst>
              <a:ext uri="{FF2B5EF4-FFF2-40B4-BE49-F238E27FC236}">
                <a16:creationId xmlns:a16="http://schemas.microsoft.com/office/drawing/2014/main" id="{2A7E7E86-51B5-41E7-99DC-EFE4C9F055BE}"/>
              </a:ext>
            </a:extLst>
          </p:cNvPr>
          <p:cNvPicPr>
            <a:picLocks noChangeAspect="1"/>
          </p:cNvPicPr>
          <p:nvPr/>
        </p:nvPicPr>
        <p:blipFill>
          <a:blip r:embed="rId3"/>
          <a:stretch>
            <a:fillRect/>
          </a:stretch>
        </p:blipFill>
        <p:spPr>
          <a:xfrm>
            <a:off x="1518444" y="387730"/>
            <a:ext cx="7424190" cy="3878213"/>
          </a:xfrm>
          <a:prstGeom prst="rect">
            <a:avLst/>
          </a:prstGeom>
        </p:spPr>
      </p:pic>
      <p:sp>
        <p:nvSpPr>
          <p:cNvPr id="3" name="Google Shape;212;p14">
            <a:extLst>
              <a:ext uri="{FF2B5EF4-FFF2-40B4-BE49-F238E27FC236}">
                <a16:creationId xmlns:a16="http://schemas.microsoft.com/office/drawing/2014/main" id="{F6B0F57B-0EBC-9462-6841-3D2DB1E9E46C}"/>
              </a:ext>
            </a:extLst>
          </p:cNvPr>
          <p:cNvSpPr txBox="1">
            <a:spLocks noGrp="1"/>
          </p:cNvSpPr>
          <p:nvPr>
            <p:ph type="title"/>
          </p:nvPr>
        </p:nvSpPr>
        <p:spPr>
          <a:xfrm>
            <a:off x="-517095" y="4461699"/>
            <a:ext cx="11025073" cy="1459471"/>
          </a:xfrm>
          <a:prstGeom prst="rect">
            <a:avLst/>
          </a:prstGeom>
          <a:noFill/>
          <a:ln>
            <a:noFill/>
          </a:ln>
        </p:spPr>
        <p:txBody>
          <a:bodyPr spcFirstLastPara="1" wrap="square" lIns="121900" tIns="60933" rIns="121900" bIns="60933" anchor="ctr" anchorCtr="0">
            <a:noAutofit/>
          </a:bodyPr>
          <a:lstStyle/>
          <a:p>
            <a:pPr algn="ctr"/>
            <a:r>
              <a:rPr lang="es-ES" sz="8000" dirty="0">
                <a:solidFill>
                  <a:srgbClr val="002855"/>
                </a:solidFill>
                <a:latin typeface="Arial" panose="020B0604020202020204" pitchFamily="34" charset="0"/>
                <a:cs typeface="Arial" panose="020B0604020202020204" pitchFamily="34" charset="0"/>
              </a:rPr>
              <a:t>HIPERTENSIÓN</a:t>
            </a:r>
            <a:endParaRPr sz="8000" dirty="0">
              <a:solidFill>
                <a:srgbClr val="002855"/>
              </a:solidFill>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2F3B4720-F839-78D4-4AC4-86AA139F6E4B}"/>
              </a:ext>
            </a:extLst>
          </p:cNvPr>
          <p:cNvSpPr txBox="1"/>
          <p:nvPr/>
        </p:nvSpPr>
        <p:spPr>
          <a:xfrm>
            <a:off x="1947441" y="5733394"/>
            <a:ext cx="6096000" cy="336631"/>
          </a:xfrm>
          <a:prstGeom prst="rect">
            <a:avLst/>
          </a:prstGeom>
          <a:noFill/>
        </p:spPr>
        <p:txBody>
          <a:bodyPr wrap="square">
            <a:spAutoFit/>
          </a:bodyPr>
          <a:lstStyle/>
          <a:p>
            <a:pPr marL="285750" indent="-285750" algn="ctr">
              <a:lnSpc>
                <a:spcPct val="107000"/>
              </a:lnSpc>
              <a:spcAft>
                <a:spcPts val="800"/>
              </a:spcAft>
              <a:buFont typeface="Arial" panose="020B0604020202020204" pitchFamily="34" charset="0"/>
              <a:buChar char="•"/>
            </a:pPr>
            <a:r>
              <a:rPr lang="es-ES" sz="1600" b="1" dirty="0">
                <a:solidFill>
                  <a:srgbClr val="002060"/>
                </a:solidFill>
                <a:latin typeface="Arial" panose="020B0604020202020204" pitchFamily="34" charset="0"/>
                <a:ea typeface="Calibri" panose="020F0502020204030204" pitchFamily="34" charset="0"/>
                <a:cs typeface="Arial" panose="020B0604020202020204" pitchFamily="34" charset="0"/>
              </a:rPr>
              <a:t>T</a:t>
            </a:r>
            <a:r>
              <a:rPr lang="es-ES" sz="16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A:148/95 </a:t>
            </a:r>
            <a:r>
              <a:rPr lang="es-ES" sz="16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mmHg</a:t>
            </a:r>
            <a:endParaRPr lang="es-ES" sz="1600" b="1"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pic>
        <p:nvPicPr>
          <p:cNvPr id="6" name="Marcador de contenido 4">
            <a:extLst>
              <a:ext uri="{FF2B5EF4-FFF2-40B4-BE49-F238E27FC236}">
                <a16:creationId xmlns:a16="http://schemas.microsoft.com/office/drawing/2014/main" id="{288E172F-5F80-6991-667F-E2932F2BE7C8}"/>
              </a:ext>
            </a:extLst>
          </p:cNvPr>
          <p:cNvPicPr>
            <a:picLocks noChangeAspect="1"/>
          </p:cNvPicPr>
          <p:nvPr/>
        </p:nvPicPr>
        <p:blipFill>
          <a:blip r:embed="rId4"/>
          <a:stretch>
            <a:fillRect/>
          </a:stretch>
        </p:blipFill>
        <p:spPr>
          <a:xfrm>
            <a:off x="9576189" y="3498409"/>
            <a:ext cx="1863579" cy="583773"/>
          </a:xfrm>
          <a:prstGeom prst="rect">
            <a:avLst/>
          </a:prstGeom>
        </p:spPr>
      </p:pic>
      <p:sp>
        <p:nvSpPr>
          <p:cNvPr id="7" name="CuadroTexto 6">
            <a:extLst>
              <a:ext uri="{FF2B5EF4-FFF2-40B4-BE49-F238E27FC236}">
                <a16:creationId xmlns:a16="http://schemas.microsoft.com/office/drawing/2014/main" id="{E52982AE-2495-557B-1FD9-A4C741354578}"/>
              </a:ext>
            </a:extLst>
          </p:cNvPr>
          <p:cNvSpPr txBox="1"/>
          <p:nvPr/>
        </p:nvSpPr>
        <p:spPr>
          <a:xfrm>
            <a:off x="9035695" y="4073585"/>
            <a:ext cx="2944566" cy="1068754"/>
          </a:xfrm>
          <a:prstGeom prst="rect">
            <a:avLst/>
          </a:prstGeom>
          <a:noFill/>
        </p:spPr>
        <p:txBody>
          <a:bodyPr wrap="square" rtlCol="0">
            <a:spAutoFit/>
          </a:bodyPr>
          <a:lstStyle/>
          <a:p>
            <a:pPr marL="285750" indent="-285750" algn="just">
              <a:lnSpc>
                <a:spcPct val="107000"/>
              </a:lnSpc>
              <a:spcAft>
                <a:spcPts val="800"/>
              </a:spcAft>
              <a:buFont typeface="Arial" panose="020B0604020202020204" pitchFamily="34" charset="0"/>
              <a:buChar char="•"/>
            </a:pPr>
            <a:r>
              <a:rPr lang="es-ES"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Atorvastatina  20mg: 0-0-1</a:t>
            </a:r>
          </a:p>
          <a:p>
            <a:pPr marL="285750" indent="-285750" algn="just">
              <a:lnSpc>
                <a:spcPct val="107000"/>
              </a:lnSpc>
              <a:spcAft>
                <a:spcPts val="800"/>
              </a:spcAft>
              <a:buFont typeface="Arial" panose="020B0604020202020204" pitchFamily="34" charset="0"/>
              <a:buChar char="•"/>
            </a:pPr>
            <a:r>
              <a:rPr lang="es-ES"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Enalapril 20mg: 1-0-0</a:t>
            </a:r>
          </a:p>
          <a:p>
            <a:pPr marL="285750" indent="-285750" algn="just">
              <a:lnSpc>
                <a:spcPct val="107000"/>
              </a:lnSpc>
              <a:spcAft>
                <a:spcPts val="800"/>
              </a:spcAft>
              <a:buFont typeface="Arial" panose="020B0604020202020204" pitchFamily="34" charset="0"/>
              <a:buChar char="•"/>
            </a:pPr>
            <a:r>
              <a:rPr lang="es-ES" sz="1600" dirty="0">
                <a:solidFill>
                  <a:srgbClr val="002060"/>
                </a:solidFill>
                <a:latin typeface="Arial" panose="020B0604020202020204" pitchFamily="34" charset="0"/>
                <a:ea typeface="Calibri" panose="020F0502020204030204" pitchFamily="34" charset="0"/>
                <a:cs typeface="Arial" panose="020B0604020202020204" pitchFamily="34" charset="0"/>
              </a:rPr>
              <a:t>Torasemida 1</a:t>
            </a:r>
            <a:r>
              <a:rPr lang="es-ES"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0 mg: 1-0-0</a:t>
            </a:r>
          </a:p>
        </p:txBody>
      </p:sp>
    </p:spTree>
    <p:extLst>
      <p:ext uri="{BB962C8B-B14F-4D97-AF65-F5344CB8AC3E}">
        <p14:creationId xmlns:p14="http://schemas.microsoft.com/office/powerpoint/2010/main" val="11802805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0">
          <a:extLst>
            <a:ext uri="{FF2B5EF4-FFF2-40B4-BE49-F238E27FC236}">
              <a16:creationId xmlns:a16="http://schemas.microsoft.com/office/drawing/2014/main" id="{EA48AE49-823A-B831-2D24-1AC274A42FB5}"/>
            </a:ext>
          </a:extLst>
        </p:cNvPr>
        <p:cNvGrpSpPr/>
        <p:nvPr/>
      </p:nvGrpSpPr>
      <p:grpSpPr>
        <a:xfrm>
          <a:off x="0" y="0"/>
          <a:ext cx="0" cy="0"/>
          <a:chOff x="0" y="0"/>
          <a:chExt cx="0" cy="0"/>
        </a:xfrm>
      </p:grpSpPr>
      <p:sp>
        <p:nvSpPr>
          <p:cNvPr id="162" name="Google Shape;162;p7">
            <a:extLst>
              <a:ext uri="{FF2B5EF4-FFF2-40B4-BE49-F238E27FC236}">
                <a16:creationId xmlns:a16="http://schemas.microsoft.com/office/drawing/2014/main" id="{B8B30BEA-83AC-346A-4E82-CC7DCAF5252D}"/>
              </a:ext>
            </a:extLst>
          </p:cNvPr>
          <p:cNvSpPr txBox="1">
            <a:spLocks noGrp="1"/>
          </p:cNvSpPr>
          <p:nvPr>
            <p:ph type="body" idx="1"/>
          </p:nvPr>
        </p:nvSpPr>
        <p:spPr>
          <a:xfrm>
            <a:off x="419744" y="864740"/>
            <a:ext cx="11352511" cy="4362580"/>
          </a:xfrm>
          <a:prstGeom prst="rect">
            <a:avLst/>
          </a:prstGeom>
          <a:noFill/>
          <a:ln>
            <a:noFill/>
          </a:ln>
        </p:spPr>
        <p:txBody>
          <a:bodyPr spcFirstLastPara="1" wrap="square" lIns="121900" tIns="60933" rIns="121900" bIns="60933" anchor="t" anchorCtr="0">
            <a:noAutofit/>
          </a:bodyPr>
          <a:lstStyle/>
          <a:p>
            <a:pPr marL="444500" indent="-342900" algn="just">
              <a:buClr>
                <a:srgbClr val="002060"/>
              </a:buClr>
              <a:buFont typeface="Arial" panose="020B0604020202020204" pitchFamily="34" charset="0"/>
              <a:buChar char="•"/>
            </a:pPr>
            <a:r>
              <a:rPr lang="es-ES" sz="1800" dirty="0">
                <a:solidFill>
                  <a:srgbClr val="002060"/>
                </a:solidFill>
                <a:latin typeface="Arial" panose="020B0604020202020204" pitchFamily="34" charset="0"/>
                <a:cs typeface="Arial" panose="020B0604020202020204" pitchFamily="34" charset="0"/>
              </a:rPr>
              <a:t>Los criterios de la </a:t>
            </a:r>
            <a:r>
              <a:rPr lang="es-ES" sz="1800" b="1" dirty="0">
                <a:solidFill>
                  <a:srgbClr val="002060"/>
                </a:solidFill>
                <a:latin typeface="Arial" panose="020B0604020202020204" pitchFamily="34" charset="0"/>
                <a:cs typeface="Arial" panose="020B0604020202020204" pitchFamily="34" charset="0"/>
              </a:rPr>
              <a:t>ATP-III</a:t>
            </a:r>
            <a:r>
              <a:rPr lang="es-ES" sz="1800" dirty="0">
                <a:solidFill>
                  <a:srgbClr val="002060"/>
                </a:solidFill>
                <a:latin typeface="Arial" panose="020B0604020202020204" pitchFamily="34" charset="0"/>
                <a:cs typeface="Arial" panose="020B0604020202020204" pitchFamily="34" charset="0"/>
              </a:rPr>
              <a:t> consideran hipertensión cuando las cifras son </a:t>
            </a:r>
            <a:r>
              <a:rPr lang="es-ES" sz="1800" b="1" dirty="0">
                <a:solidFill>
                  <a:srgbClr val="002060"/>
                </a:solidFill>
                <a:latin typeface="Arial" panose="020B0604020202020204" pitchFamily="34" charset="0"/>
                <a:cs typeface="Arial" panose="020B0604020202020204" pitchFamily="34" charset="0"/>
              </a:rPr>
              <a:t>superiores a 130/85mmHg o </a:t>
            </a:r>
            <a:r>
              <a:rPr lang="es-ES" sz="1800" dirty="0">
                <a:solidFill>
                  <a:srgbClr val="002060"/>
                </a:solidFill>
                <a:latin typeface="Arial" panose="020B0604020202020204" pitchFamily="34" charset="0"/>
                <a:cs typeface="Arial" panose="020B0604020202020204" pitchFamily="34" charset="0"/>
              </a:rPr>
              <a:t>el paciente toma tratamiento </a:t>
            </a:r>
            <a:r>
              <a:rPr lang="es-ES" sz="1800" b="1" dirty="0">
                <a:solidFill>
                  <a:srgbClr val="002060"/>
                </a:solidFill>
                <a:latin typeface="Arial" panose="020B0604020202020204" pitchFamily="34" charset="0"/>
                <a:cs typeface="Arial" panose="020B0604020202020204" pitchFamily="34" charset="0"/>
              </a:rPr>
              <a:t>antihipertensivo. </a:t>
            </a:r>
          </a:p>
          <a:p>
            <a:pPr marL="444500" indent="-342900" algn="just">
              <a:buClr>
                <a:srgbClr val="002060"/>
              </a:buClr>
              <a:buFont typeface="Arial" panose="020B0604020202020204" pitchFamily="34" charset="0"/>
              <a:buChar char="•"/>
            </a:pPr>
            <a:r>
              <a:rPr lang="es-ES" sz="1800" dirty="0">
                <a:solidFill>
                  <a:srgbClr val="002060"/>
                </a:solidFill>
                <a:latin typeface="Arial" panose="020B0604020202020204" pitchFamily="34" charset="0"/>
                <a:cs typeface="Arial" panose="020B0604020202020204" pitchFamily="34" charset="0"/>
              </a:rPr>
              <a:t>Las </a:t>
            </a:r>
            <a:r>
              <a:rPr lang="es-ES" sz="1800" b="1" dirty="0">
                <a:solidFill>
                  <a:srgbClr val="002060"/>
                </a:solidFill>
                <a:latin typeface="Arial" panose="020B0604020202020204" pitchFamily="34" charset="0"/>
                <a:cs typeface="Arial" panose="020B0604020202020204" pitchFamily="34" charset="0"/>
              </a:rPr>
              <a:t>guías de práctica clínica </a:t>
            </a:r>
            <a:r>
              <a:rPr lang="es-ES" sz="1800" dirty="0">
                <a:solidFill>
                  <a:srgbClr val="002060"/>
                </a:solidFill>
                <a:latin typeface="Arial" panose="020B0604020202020204" pitchFamily="34" charset="0"/>
                <a:cs typeface="Arial" panose="020B0604020202020204" pitchFamily="34" charset="0"/>
              </a:rPr>
              <a:t>recomiendan iniciar el tratamiento cuando los cifras son </a:t>
            </a:r>
            <a:r>
              <a:rPr lang="es-ES" sz="1800" b="1" dirty="0">
                <a:solidFill>
                  <a:srgbClr val="002060"/>
                </a:solidFill>
                <a:latin typeface="Arial" panose="020B0604020202020204" pitchFamily="34" charset="0"/>
                <a:cs typeface="Arial" panose="020B0604020202020204" pitchFamily="34" charset="0"/>
              </a:rPr>
              <a:t>superiores a 140/90mmHg.</a:t>
            </a:r>
          </a:p>
          <a:p>
            <a:pPr marL="444500" indent="-342900" algn="just">
              <a:buClr>
                <a:srgbClr val="002060"/>
              </a:buClr>
              <a:buFont typeface="Arial" panose="020B0604020202020204" pitchFamily="34" charset="0"/>
              <a:buChar char="•"/>
            </a:pPr>
            <a:r>
              <a:rPr lang="es-ES" sz="1800" dirty="0">
                <a:solidFill>
                  <a:srgbClr val="002060"/>
                </a:solidFill>
                <a:latin typeface="Arial" panose="020B0604020202020204" pitchFamily="34" charset="0"/>
                <a:cs typeface="Arial" panose="020B0604020202020204" pitchFamily="34" charset="0"/>
              </a:rPr>
              <a:t>Los pacientes con </a:t>
            </a:r>
            <a:r>
              <a:rPr lang="es-ES" sz="1800" b="1" dirty="0">
                <a:solidFill>
                  <a:srgbClr val="002060"/>
                </a:solidFill>
                <a:latin typeface="Arial" panose="020B0604020202020204" pitchFamily="34" charset="0"/>
                <a:cs typeface="Arial" panose="020B0604020202020204" pitchFamily="34" charset="0"/>
              </a:rPr>
              <a:t>psoriasis severa </a:t>
            </a:r>
            <a:r>
              <a:rPr lang="es-ES" sz="1800" dirty="0">
                <a:solidFill>
                  <a:srgbClr val="002060"/>
                </a:solidFill>
                <a:latin typeface="Arial" panose="020B0604020202020204" pitchFamily="34" charset="0"/>
                <a:cs typeface="Arial" panose="020B0604020202020204" pitchFamily="34" charset="0"/>
              </a:rPr>
              <a:t>presentan una prevalencia media de </a:t>
            </a:r>
            <a:r>
              <a:rPr lang="es-ES" sz="1800" b="1" dirty="0">
                <a:solidFill>
                  <a:srgbClr val="002060"/>
                </a:solidFill>
                <a:latin typeface="Arial" panose="020B0604020202020204" pitchFamily="34" charset="0"/>
                <a:cs typeface="Arial" panose="020B0604020202020204" pitchFamily="34" charset="0"/>
              </a:rPr>
              <a:t>hipertensión del 20%, </a:t>
            </a:r>
            <a:r>
              <a:rPr lang="es-ES" sz="1800" dirty="0">
                <a:solidFill>
                  <a:srgbClr val="002060"/>
                </a:solidFill>
                <a:latin typeface="Arial" panose="020B0604020202020204" pitchFamily="34" charset="0"/>
                <a:cs typeface="Arial" panose="020B0604020202020204" pitchFamily="34" charset="0"/>
              </a:rPr>
              <a:t>mientras que cuando la </a:t>
            </a:r>
            <a:r>
              <a:rPr lang="es-ES" sz="1800" b="1" dirty="0">
                <a:solidFill>
                  <a:srgbClr val="002060"/>
                </a:solidFill>
                <a:latin typeface="Arial" panose="020B0604020202020204" pitchFamily="34" charset="0"/>
                <a:cs typeface="Arial" panose="020B0604020202020204" pitchFamily="34" charset="0"/>
              </a:rPr>
              <a:t>psoriasis es moderada</a:t>
            </a:r>
            <a:r>
              <a:rPr lang="es-ES" sz="1800" dirty="0">
                <a:solidFill>
                  <a:srgbClr val="002060"/>
                </a:solidFill>
                <a:latin typeface="Arial" panose="020B0604020202020204" pitchFamily="34" charset="0"/>
                <a:cs typeface="Arial" panose="020B0604020202020204" pitchFamily="34" charset="0"/>
              </a:rPr>
              <a:t>, esta </a:t>
            </a:r>
            <a:r>
              <a:rPr lang="es-ES" sz="1800" b="1" dirty="0">
                <a:solidFill>
                  <a:srgbClr val="002060"/>
                </a:solidFill>
                <a:latin typeface="Arial" panose="020B0604020202020204" pitchFamily="34" charset="0"/>
                <a:cs typeface="Arial" panose="020B0604020202020204" pitchFamily="34" charset="0"/>
              </a:rPr>
              <a:t>prevalencia sería del 15%.</a:t>
            </a:r>
          </a:p>
          <a:p>
            <a:pPr marL="444500" indent="-342900" algn="just">
              <a:buClr>
                <a:srgbClr val="002060"/>
              </a:buClr>
              <a:buFont typeface="Arial" panose="020B0604020202020204" pitchFamily="34" charset="0"/>
              <a:buChar char="•"/>
            </a:pPr>
            <a:r>
              <a:rPr lang="es-ES" sz="1800" dirty="0">
                <a:solidFill>
                  <a:srgbClr val="002060"/>
                </a:solidFill>
                <a:latin typeface="Arial" panose="020B0604020202020204" pitchFamily="34" charset="0"/>
                <a:cs typeface="Arial" panose="020B0604020202020204" pitchFamily="34" charset="0"/>
              </a:rPr>
              <a:t>El </a:t>
            </a:r>
            <a:r>
              <a:rPr lang="es-ES" sz="1800" b="1" dirty="0">
                <a:solidFill>
                  <a:srgbClr val="002060"/>
                </a:solidFill>
                <a:latin typeface="Arial" panose="020B0604020202020204" pitchFamily="34" charset="0"/>
                <a:cs typeface="Arial" panose="020B0604020202020204" pitchFamily="34" charset="0"/>
              </a:rPr>
              <a:t>tratamiento</a:t>
            </a:r>
            <a:r>
              <a:rPr lang="es-ES" sz="1800" dirty="0">
                <a:solidFill>
                  <a:srgbClr val="002060"/>
                </a:solidFill>
                <a:latin typeface="Arial" panose="020B0604020202020204" pitchFamily="34" charset="0"/>
                <a:cs typeface="Arial" panose="020B0604020202020204" pitchFamily="34" charset="0"/>
              </a:rPr>
              <a:t> de la hipertensión debe iniciarse de forma </a:t>
            </a:r>
            <a:r>
              <a:rPr lang="es-ES" sz="1800" b="1" dirty="0">
                <a:solidFill>
                  <a:srgbClr val="002060"/>
                </a:solidFill>
                <a:latin typeface="Arial" panose="020B0604020202020204" pitchFamily="34" charset="0"/>
                <a:cs typeface="Arial" panose="020B0604020202020204" pitchFamily="34" charset="0"/>
              </a:rPr>
              <a:t>precoz</a:t>
            </a:r>
            <a:r>
              <a:rPr lang="es-ES" sz="1800" dirty="0">
                <a:solidFill>
                  <a:srgbClr val="002060"/>
                </a:solidFill>
                <a:latin typeface="Arial" panose="020B0604020202020204" pitchFamily="34" charset="0"/>
                <a:cs typeface="Arial" panose="020B0604020202020204" pitchFamily="34" charset="0"/>
              </a:rPr>
              <a:t>. Cuanto mayores son las cifras medias de tensión arterial, mayor es el riego de infarto de miocardio, de enfermedad cerebrovascular o fracaso renal. </a:t>
            </a:r>
          </a:p>
          <a:p>
            <a:pPr marL="444500" indent="-342900" algn="just">
              <a:buClr>
                <a:srgbClr val="002060"/>
              </a:buClr>
              <a:buFont typeface="Arial" panose="020B0604020202020204" pitchFamily="34" charset="0"/>
              <a:buChar char="•"/>
            </a:pPr>
            <a:r>
              <a:rPr lang="es-ES" sz="1800" dirty="0">
                <a:solidFill>
                  <a:srgbClr val="002060"/>
                </a:solidFill>
                <a:latin typeface="Arial" panose="020B0604020202020204" pitchFamily="34" charset="0"/>
                <a:cs typeface="Arial" panose="020B0604020202020204" pitchFamily="34" charset="0"/>
              </a:rPr>
              <a:t>Ensayos clínicos demuestran que el tratamiento correcto de la hipertensión arterial, disminuye el riesgo de insuficiencia cardíaca en más del 50%, el de infarto de miocardio en el 25% y el de enfermedad cerebrovascular en el 40%.</a:t>
            </a:r>
          </a:p>
        </p:txBody>
      </p:sp>
      <p:sp>
        <p:nvSpPr>
          <p:cNvPr id="3" name="CuadroTexto 2">
            <a:extLst>
              <a:ext uri="{FF2B5EF4-FFF2-40B4-BE49-F238E27FC236}">
                <a16:creationId xmlns:a16="http://schemas.microsoft.com/office/drawing/2014/main" id="{1824AEB2-5B4E-7E24-48EC-9C66B0D388FD}"/>
              </a:ext>
            </a:extLst>
          </p:cNvPr>
          <p:cNvSpPr txBox="1"/>
          <p:nvPr/>
        </p:nvSpPr>
        <p:spPr>
          <a:xfrm>
            <a:off x="975359" y="5716261"/>
            <a:ext cx="8931929" cy="307777"/>
          </a:xfrm>
          <a:prstGeom prst="rect">
            <a:avLst/>
          </a:prstGeom>
          <a:noFill/>
        </p:spPr>
        <p:txBody>
          <a:bodyPr wrap="square">
            <a:spAutoFit/>
          </a:bodyPr>
          <a:lstStyle/>
          <a:p>
            <a:pPr algn="ctr"/>
            <a:r>
              <a:rPr lang="es-ES" sz="700" dirty="0" err="1">
                <a:solidFill>
                  <a:srgbClr val="002060"/>
                </a:solidFill>
                <a:latin typeface="Arial" panose="020B0604020202020204" pitchFamily="34" charset="0"/>
                <a:cs typeface="Arial" panose="020B0604020202020204" pitchFamily="34" charset="0"/>
              </a:rPr>
              <a:t>Shirai</a:t>
            </a:r>
            <a:r>
              <a:rPr lang="es-ES" sz="700" dirty="0">
                <a:solidFill>
                  <a:srgbClr val="002060"/>
                </a:solidFill>
                <a:latin typeface="Arial" panose="020B0604020202020204" pitchFamily="34" charset="0"/>
                <a:cs typeface="Arial" panose="020B0604020202020204" pitchFamily="34" charset="0"/>
              </a:rPr>
              <a:t> K. </a:t>
            </a:r>
            <a:r>
              <a:rPr lang="es-ES" sz="700" dirty="0" err="1">
                <a:solidFill>
                  <a:srgbClr val="002060"/>
                </a:solidFill>
                <a:latin typeface="Arial" panose="020B0604020202020204" pitchFamily="34" charset="0"/>
                <a:cs typeface="Arial" panose="020B0604020202020204" pitchFamily="34" charset="0"/>
              </a:rPr>
              <a:t>Obesity</a:t>
            </a:r>
            <a:r>
              <a:rPr lang="es-ES" sz="700" dirty="0">
                <a:solidFill>
                  <a:srgbClr val="002060"/>
                </a:solidFill>
                <a:latin typeface="Arial" panose="020B0604020202020204" pitchFamily="34" charset="0"/>
                <a:cs typeface="Arial" panose="020B0604020202020204" pitchFamily="34" charset="0"/>
              </a:rPr>
              <a:t> as </a:t>
            </a:r>
            <a:r>
              <a:rPr lang="es-ES" sz="700" dirty="0" err="1">
                <a:solidFill>
                  <a:srgbClr val="002060"/>
                </a:solidFill>
                <a:latin typeface="Arial" panose="020B0604020202020204" pitchFamily="34" charset="0"/>
                <a:cs typeface="Arial" panose="020B0604020202020204" pitchFamily="34" charset="0"/>
              </a:rPr>
              <a:t>the</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core</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of</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the</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metabolic</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syndrome</a:t>
            </a:r>
            <a:r>
              <a:rPr lang="es-ES" sz="700" dirty="0">
                <a:solidFill>
                  <a:srgbClr val="002060"/>
                </a:solidFill>
                <a:latin typeface="Arial" panose="020B0604020202020204" pitchFamily="34" charset="0"/>
                <a:cs typeface="Arial" panose="020B0604020202020204" pitchFamily="34" charset="0"/>
              </a:rPr>
              <a:t> and </a:t>
            </a:r>
            <a:r>
              <a:rPr lang="es-ES" sz="700" dirty="0" err="1">
                <a:solidFill>
                  <a:srgbClr val="002060"/>
                </a:solidFill>
                <a:latin typeface="Arial" panose="020B0604020202020204" pitchFamily="34" charset="0"/>
                <a:cs typeface="Arial" panose="020B0604020202020204" pitchFamily="34" charset="0"/>
              </a:rPr>
              <a:t>the</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management</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of</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coronary</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heart</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disease</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Curr</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Med</a:t>
            </a:r>
            <a:r>
              <a:rPr lang="es-ES" sz="700" dirty="0">
                <a:solidFill>
                  <a:srgbClr val="002060"/>
                </a:solidFill>
                <a:latin typeface="Arial" panose="020B0604020202020204" pitchFamily="34" charset="0"/>
                <a:cs typeface="Arial" panose="020B0604020202020204" pitchFamily="34" charset="0"/>
              </a:rPr>
              <a:t> Res </a:t>
            </a:r>
            <a:r>
              <a:rPr lang="es-ES" sz="700" dirty="0" err="1">
                <a:solidFill>
                  <a:srgbClr val="002060"/>
                </a:solidFill>
                <a:latin typeface="Arial" panose="020B0604020202020204" pitchFamily="34" charset="0"/>
                <a:cs typeface="Arial" panose="020B0604020202020204" pitchFamily="34" charset="0"/>
              </a:rPr>
              <a:t>Opin</a:t>
            </a:r>
            <a:r>
              <a:rPr lang="es-ES" sz="700" dirty="0">
                <a:solidFill>
                  <a:srgbClr val="002060"/>
                </a:solidFill>
                <a:latin typeface="Arial" panose="020B0604020202020204" pitchFamily="34" charset="0"/>
                <a:cs typeface="Arial" panose="020B0604020202020204" pitchFamily="34" charset="0"/>
              </a:rPr>
              <a:t>. 2004;20:295–304. 26. Haslam DW, James WPT. </a:t>
            </a:r>
            <a:r>
              <a:rPr lang="es-ES" sz="700" dirty="0" err="1">
                <a:solidFill>
                  <a:srgbClr val="002060"/>
                </a:solidFill>
                <a:latin typeface="Arial" panose="020B0604020202020204" pitchFamily="34" charset="0"/>
                <a:cs typeface="Arial" panose="020B0604020202020204" pitchFamily="34" charset="0"/>
              </a:rPr>
              <a:t>Obesity</a:t>
            </a:r>
            <a:r>
              <a:rPr lang="es-ES" sz="700" dirty="0">
                <a:solidFill>
                  <a:srgbClr val="002060"/>
                </a:solidFill>
                <a:latin typeface="Arial" panose="020B0604020202020204" pitchFamily="34" charset="0"/>
                <a:cs typeface="Arial" panose="020B0604020202020204" pitchFamily="34" charset="0"/>
              </a:rPr>
              <a:t>. Lancet. 2005;366:1197–209. 27. Adams KF, </a:t>
            </a:r>
            <a:r>
              <a:rPr lang="es-ES" sz="700" dirty="0" err="1">
                <a:solidFill>
                  <a:srgbClr val="002060"/>
                </a:solidFill>
                <a:latin typeface="Arial" panose="020B0604020202020204" pitchFamily="34" charset="0"/>
                <a:cs typeface="Arial" panose="020B0604020202020204" pitchFamily="34" charset="0"/>
              </a:rPr>
              <a:t>Schatzkin</a:t>
            </a:r>
            <a:r>
              <a:rPr lang="es-ES" sz="700" dirty="0">
                <a:solidFill>
                  <a:srgbClr val="002060"/>
                </a:solidFill>
                <a:latin typeface="Arial" panose="020B0604020202020204" pitchFamily="34" charset="0"/>
                <a:cs typeface="Arial" panose="020B0604020202020204" pitchFamily="34" charset="0"/>
              </a:rPr>
              <a:t> A, Harris TB, </a:t>
            </a:r>
            <a:r>
              <a:rPr lang="es-ES" sz="700" dirty="0" err="1">
                <a:solidFill>
                  <a:srgbClr val="002060"/>
                </a:solidFill>
                <a:latin typeface="Arial" panose="020B0604020202020204" pitchFamily="34" charset="0"/>
                <a:cs typeface="Arial" panose="020B0604020202020204" pitchFamily="34" charset="0"/>
              </a:rPr>
              <a:t>Kipnis</a:t>
            </a:r>
            <a:r>
              <a:rPr lang="es-ES" sz="700" dirty="0">
                <a:solidFill>
                  <a:srgbClr val="002060"/>
                </a:solidFill>
                <a:latin typeface="Arial" panose="020B0604020202020204" pitchFamily="34" charset="0"/>
                <a:cs typeface="Arial" panose="020B0604020202020204" pitchFamily="34" charset="0"/>
              </a:rPr>
              <a:t> V, </a:t>
            </a:r>
            <a:r>
              <a:rPr lang="es-ES" sz="700" dirty="0" err="1">
                <a:solidFill>
                  <a:srgbClr val="002060"/>
                </a:solidFill>
                <a:latin typeface="Arial" panose="020B0604020202020204" pitchFamily="34" charset="0"/>
                <a:cs typeface="Arial" panose="020B0604020202020204" pitchFamily="34" charset="0"/>
              </a:rPr>
              <a:t>Mouw</a:t>
            </a:r>
            <a:r>
              <a:rPr lang="es-ES" sz="700" dirty="0">
                <a:solidFill>
                  <a:srgbClr val="002060"/>
                </a:solidFill>
                <a:latin typeface="Arial" panose="020B0604020202020204" pitchFamily="34" charset="0"/>
                <a:cs typeface="Arial" panose="020B0604020202020204" pitchFamily="34" charset="0"/>
              </a:rPr>
              <a:t> T, </a:t>
            </a:r>
            <a:r>
              <a:rPr lang="es-ES" sz="700" dirty="0" err="1">
                <a:solidFill>
                  <a:srgbClr val="002060"/>
                </a:solidFill>
                <a:latin typeface="Arial" panose="020B0604020202020204" pitchFamily="34" charset="0"/>
                <a:cs typeface="Arial" panose="020B0604020202020204" pitchFamily="34" charset="0"/>
              </a:rPr>
              <a:t>BallardBarbash</a:t>
            </a:r>
            <a:r>
              <a:rPr lang="es-ES" sz="700" dirty="0">
                <a:solidFill>
                  <a:srgbClr val="002060"/>
                </a:solidFill>
                <a:latin typeface="Arial" panose="020B0604020202020204" pitchFamily="34" charset="0"/>
                <a:cs typeface="Arial" panose="020B0604020202020204" pitchFamily="34" charset="0"/>
              </a:rPr>
              <a:t> R, et al. </a:t>
            </a:r>
            <a:r>
              <a:rPr lang="es-ES" sz="700" dirty="0" err="1">
                <a:solidFill>
                  <a:srgbClr val="002060"/>
                </a:solidFill>
                <a:latin typeface="Arial" panose="020B0604020202020204" pitchFamily="34" charset="0"/>
                <a:cs typeface="Arial" panose="020B0604020202020204" pitchFamily="34" charset="0"/>
              </a:rPr>
              <a:t>Overweight</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obesity</a:t>
            </a:r>
            <a:r>
              <a:rPr lang="es-ES" sz="700" dirty="0">
                <a:solidFill>
                  <a:srgbClr val="002060"/>
                </a:solidFill>
                <a:latin typeface="Arial" panose="020B0604020202020204" pitchFamily="34" charset="0"/>
                <a:cs typeface="Arial" panose="020B0604020202020204" pitchFamily="34" charset="0"/>
              </a:rPr>
              <a:t>, and </a:t>
            </a:r>
            <a:r>
              <a:rPr lang="es-ES" sz="700" dirty="0" err="1">
                <a:solidFill>
                  <a:srgbClr val="002060"/>
                </a:solidFill>
                <a:latin typeface="Arial" panose="020B0604020202020204" pitchFamily="34" charset="0"/>
                <a:cs typeface="Arial" panose="020B0604020202020204" pitchFamily="34" charset="0"/>
              </a:rPr>
              <a:t>mortality</a:t>
            </a:r>
            <a:r>
              <a:rPr lang="es-ES" sz="700" dirty="0">
                <a:solidFill>
                  <a:srgbClr val="002060"/>
                </a:solidFill>
                <a:latin typeface="Arial" panose="020B0604020202020204" pitchFamily="34" charset="0"/>
                <a:cs typeface="Arial" panose="020B0604020202020204" pitchFamily="34" charset="0"/>
              </a:rPr>
              <a:t> in a </a:t>
            </a:r>
            <a:r>
              <a:rPr lang="es-ES" sz="700" dirty="0" err="1">
                <a:solidFill>
                  <a:srgbClr val="002060"/>
                </a:solidFill>
                <a:latin typeface="Arial" panose="020B0604020202020204" pitchFamily="34" charset="0"/>
                <a:cs typeface="Arial" panose="020B0604020202020204" pitchFamily="34" charset="0"/>
              </a:rPr>
              <a:t>large</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cohort</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of</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persons</a:t>
            </a:r>
            <a:r>
              <a:rPr lang="es-ES" sz="700" dirty="0">
                <a:solidFill>
                  <a:srgbClr val="002060"/>
                </a:solidFill>
                <a:latin typeface="Arial" panose="020B0604020202020204" pitchFamily="34" charset="0"/>
                <a:cs typeface="Arial" panose="020B0604020202020204" pitchFamily="34" charset="0"/>
              </a:rPr>
              <a:t> 50–71 </a:t>
            </a:r>
            <a:r>
              <a:rPr lang="es-ES" sz="700" dirty="0" err="1">
                <a:solidFill>
                  <a:srgbClr val="002060"/>
                </a:solidFill>
                <a:latin typeface="Arial" panose="020B0604020202020204" pitchFamily="34" charset="0"/>
                <a:cs typeface="Arial" panose="020B0604020202020204" pitchFamily="34" charset="0"/>
              </a:rPr>
              <a:t>years</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old</a:t>
            </a:r>
            <a:r>
              <a:rPr lang="es-ES" sz="700" dirty="0">
                <a:solidFill>
                  <a:srgbClr val="002060"/>
                </a:solidFill>
                <a:latin typeface="Arial" panose="020B0604020202020204" pitchFamily="34" charset="0"/>
                <a:cs typeface="Arial" panose="020B0604020202020204" pitchFamily="34" charset="0"/>
              </a:rPr>
              <a:t>. N Engl J </a:t>
            </a:r>
            <a:r>
              <a:rPr lang="es-ES" sz="700" dirty="0" err="1">
                <a:solidFill>
                  <a:srgbClr val="002060"/>
                </a:solidFill>
                <a:latin typeface="Arial" panose="020B0604020202020204" pitchFamily="34" charset="0"/>
                <a:cs typeface="Arial" panose="020B0604020202020204" pitchFamily="34" charset="0"/>
              </a:rPr>
              <a:t>Med</a:t>
            </a:r>
            <a:r>
              <a:rPr lang="es-ES" sz="700" dirty="0">
                <a:solidFill>
                  <a:srgbClr val="002060"/>
                </a:solidFill>
                <a:latin typeface="Arial" panose="020B0604020202020204" pitchFamily="34" charset="0"/>
                <a:cs typeface="Arial" panose="020B0604020202020204" pitchFamily="34" charset="0"/>
              </a:rPr>
              <a:t>. 2006;355: 763–78.</a:t>
            </a:r>
          </a:p>
        </p:txBody>
      </p:sp>
    </p:spTree>
    <p:extLst>
      <p:ext uri="{BB962C8B-B14F-4D97-AF65-F5344CB8AC3E}">
        <p14:creationId xmlns:p14="http://schemas.microsoft.com/office/powerpoint/2010/main" val="39920457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12;p14">
            <a:extLst>
              <a:ext uri="{FF2B5EF4-FFF2-40B4-BE49-F238E27FC236}">
                <a16:creationId xmlns:a16="http://schemas.microsoft.com/office/drawing/2014/main" id="{00F589BB-75E8-5A6C-FD5E-F9D1D6B1DB95}"/>
              </a:ext>
            </a:extLst>
          </p:cNvPr>
          <p:cNvSpPr txBox="1">
            <a:spLocks/>
          </p:cNvSpPr>
          <p:nvPr/>
        </p:nvSpPr>
        <p:spPr>
          <a:xfrm>
            <a:off x="308713" y="627418"/>
            <a:ext cx="10572217" cy="927062"/>
          </a:xfrm>
          <a:prstGeom prst="rect">
            <a:avLst/>
          </a:prstGeom>
          <a:noFill/>
          <a:ln>
            <a:noFill/>
          </a:ln>
        </p:spPr>
        <p:txBody>
          <a:bodyPr spcFirstLastPara="1" wrap="square" lIns="121900" tIns="60933" rIns="121900" bIns="60933" anchor="ctr" anchorCtr="0">
            <a:no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marR="0" lvl="0" indent="0" algn="ctr" fontAlgn="auto">
              <a:spcAft>
                <a:spcPts val="0"/>
              </a:spcAft>
              <a:buClrTx/>
              <a:buSzTx/>
              <a:tabLst/>
              <a:defRPr/>
            </a:pPr>
            <a:r>
              <a:rPr lang="es-ES" dirty="0">
                <a:solidFill>
                  <a:srgbClr val="002855"/>
                </a:solidFill>
                <a:latin typeface="Arial" panose="020B0604020202020204" pitchFamily="34" charset="0"/>
                <a:cs typeface="Arial" panose="020B0604020202020204" pitchFamily="34" charset="0"/>
              </a:rPr>
              <a:t>Objetivos de PA según comorbilidades</a:t>
            </a:r>
          </a:p>
        </p:txBody>
      </p:sp>
      <p:pic>
        <p:nvPicPr>
          <p:cNvPr id="3" name="Imagen 2">
            <a:extLst>
              <a:ext uri="{FF2B5EF4-FFF2-40B4-BE49-F238E27FC236}">
                <a16:creationId xmlns:a16="http://schemas.microsoft.com/office/drawing/2014/main" id="{E3D9396D-8409-38D9-D9F9-116432D5DB96}"/>
              </a:ext>
            </a:extLst>
          </p:cNvPr>
          <p:cNvPicPr>
            <a:picLocks noChangeAspect="1"/>
          </p:cNvPicPr>
          <p:nvPr/>
        </p:nvPicPr>
        <p:blipFill>
          <a:blip r:embed="rId2"/>
          <a:stretch>
            <a:fillRect/>
          </a:stretch>
        </p:blipFill>
        <p:spPr>
          <a:xfrm>
            <a:off x="1667685" y="1882179"/>
            <a:ext cx="8253555" cy="2685440"/>
          </a:xfrm>
          <a:prstGeom prst="rect">
            <a:avLst/>
          </a:prstGeom>
        </p:spPr>
      </p:pic>
      <p:sp>
        <p:nvSpPr>
          <p:cNvPr id="2" name="CuadroTexto 2">
            <a:extLst>
              <a:ext uri="{FF2B5EF4-FFF2-40B4-BE49-F238E27FC236}">
                <a16:creationId xmlns:a16="http://schemas.microsoft.com/office/drawing/2014/main" id="{A1C02ED5-7E95-B5EE-056A-43B1F6BD2DAF}"/>
              </a:ext>
            </a:extLst>
          </p:cNvPr>
          <p:cNvSpPr txBox="1"/>
          <p:nvPr/>
        </p:nvSpPr>
        <p:spPr>
          <a:xfrm>
            <a:off x="975359" y="5716261"/>
            <a:ext cx="8931929" cy="200055"/>
          </a:xfrm>
          <a:prstGeom prst="rect">
            <a:avLst/>
          </a:prstGeom>
          <a:noFill/>
        </p:spPr>
        <p:txBody>
          <a:bodyPr wrap="square">
            <a:spAutoFit/>
          </a:bodyPr>
          <a:lstStyle/>
          <a:p>
            <a:pPr algn="ctr"/>
            <a:r>
              <a:rPr lang="es-ES" sz="700" dirty="0">
                <a:solidFill>
                  <a:srgbClr val="002060"/>
                </a:solidFill>
                <a:latin typeface="Arial" panose="020B0604020202020204" pitchFamily="34" charset="0"/>
                <a:cs typeface="Arial" panose="020B0604020202020204" pitchFamily="34" charset="0"/>
              </a:rPr>
              <a:t>Guía HTA SEMERGEN 2022. Modificado y traducido de </a:t>
            </a:r>
            <a:r>
              <a:rPr lang="es-ES" sz="700" dirty="0" err="1">
                <a:solidFill>
                  <a:srgbClr val="002060"/>
                </a:solidFill>
                <a:latin typeface="Arial" panose="020B0604020202020204" pitchFamily="34" charset="0"/>
                <a:cs typeface="Arial" panose="020B0604020202020204" pitchFamily="34" charset="0"/>
              </a:rPr>
              <a:t>Visseren</a:t>
            </a:r>
            <a:r>
              <a:rPr lang="es-ES" sz="700" dirty="0">
                <a:solidFill>
                  <a:srgbClr val="002060"/>
                </a:solidFill>
                <a:latin typeface="Arial" panose="020B0604020202020204" pitchFamily="34" charset="0"/>
                <a:cs typeface="Arial" panose="020B0604020202020204" pitchFamily="34" charset="0"/>
              </a:rPr>
              <a:t> FLJ, et al. </a:t>
            </a:r>
            <a:r>
              <a:rPr lang="es-ES" sz="700" dirty="0" err="1">
                <a:solidFill>
                  <a:srgbClr val="002060"/>
                </a:solidFill>
                <a:latin typeface="Arial" panose="020B0604020202020204" pitchFamily="34" charset="0"/>
                <a:cs typeface="Arial" panose="020B0604020202020204" pitchFamily="34" charset="0"/>
              </a:rPr>
              <a:t>Eur</a:t>
            </a:r>
            <a:r>
              <a:rPr lang="es-ES" sz="700" dirty="0">
                <a:solidFill>
                  <a:srgbClr val="002060"/>
                </a:solidFill>
                <a:latin typeface="Arial" panose="020B0604020202020204" pitchFamily="34" charset="0"/>
                <a:cs typeface="Arial" panose="020B0604020202020204" pitchFamily="34" charset="0"/>
              </a:rPr>
              <a:t> Heart J. 2021;42(34):3227-337.</a:t>
            </a:r>
          </a:p>
        </p:txBody>
      </p:sp>
    </p:spTree>
    <p:extLst>
      <p:ext uri="{BB962C8B-B14F-4D97-AF65-F5344CB8AC3E}">
        <p14:creationId xmlns:p14="http://schemas.microsoft.com/office/powerpoint/2010/main" val="31495405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12;p14">
            <a:extLst>
              <a:ext uri="{FF2B5EF4-FFF2-40B4-BE49-F238E27FC236}">
                <a16:creationId xmlns:a16="http://schemas.microsoft.com/office/drawing/2014/main" id="{F6B0F57B-0EBC-9462-6841-3D2DB1E9E46C}"/>
              </a:ext>
            </a:extLst>
          </p:cNvPr>
          <p:cNvSpPr txBox="1">
            <a:spLocks noGrp="1"/>
          </p:cNvSpPr>
          <p:nvPr>
            <p:ph type="title"/>
          </p:nvPr>
        </p:nvSpPr>
        <p:spPr>
          <a:xfrm>
            <a:off x="930827" y="3982132"/>
            <a:ext cx="5891932" cy="819659"/>
          </a:xfrm>
          <a:prstGeom prst="rect">
            <a:avLst/>
          </a:prstGeom>
          <a:noFill/>
          <a:ln>
            <a:noFill/>
          </a:ln>
        </p:spPr>
        <p:txBody>
          <a:bodyPr spcFirstLastPara="1" wrap="square" lIns="121900" tIns="60933" rIns="121900" bIns="60933" anchor="ctr" anchorCtr="0">
            <a:noAutofit/>
          </a:bodyPr>
          <a:lstStyle/>
          <a:p>
            <a:pPr algn="ctr"/>
            <a:r>
              <a:rPr lang="es-ES" sz="3200" b="1" dirty="0">
                <a:solidFill>
                  <a:srgbClr val="002060"/>
                </a:solidFill>
                <a:latin typeface="Arial" panose="020B0604020202020204" pitchFamily="34" charset="0"/>
                <a:cs typeface="Arial" panose="020B0604020202020204" pitchFamily="34" charset="0"/>
              </a:rPr>
              <a:t>¿TA en consulta AMPA, MAPA?</a:t>
            </a:r>
            <a:endParaRPr sz="3200" b="1" dirty="0">
              <a:solidFill>
                <a:srgbClr val="002060"/>
              </a:solidFill>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928FDE45-AFFA-0EAC-9A9A-F6FEE2901393}"/>
              </a:ext>
            </a:extLst>
          </p:cNvPr>
          <p:cNvSpPr txBox="1"/>
          <p:nvPr/>
        </p:nvSpPr>
        <p:spPr>
          <a:xfrm>
            <a:off x="1120138" y="1396809"/>
            <a:ext cx="5392957" cy="2308324"/>
          </a:xfrm>
          <a:prstGeom prst="rect">
            <a:avLst/>
          </a:prstGeom>
          <a:noFill/>
        </p:spPr>
        <p:txBody>
          <a:bodyPr wrap="square">
            <a:spAutoFit/>
          </a:bodyPr>
          <a:lstStyle/>
          <a:p>
            <a:pPr algn="just"/>
            <a:r>
              <a:rPr lang="es-ES" b="0" i="0" dirty="0">
                <a:solidFill>
                  <a:srgbClr val="002060"/>
                </a:solidFill>
                <a:effectLst/>
                <a:latin typeface="Arial" panose="020B0604020202020204" pitchFamily="34" charset="0"/>
                <a:cs typeface="Arial" panose="020B0604020202020204" pitchFamily="34" charset="0"/>
              </a:rPr>
              <a:t>La asociación entre psoriasis e hipertensión arterial sistémica ha sido controversial, pues en los grandes estudios de población no se ha encontrado asociación cuando se controlan factores como la obesidad y el consumo de tabaco.</a:t>
            </a:r>
          </a:p>
          <a:p>
            <a:pPr algn="just"/>
            <a:endParaRPr lang="es-ES" dirty="0">
              <a:solidFill>
                <a:srgbClr val="002060"/>
              </a:solidFill>
              <a:latin typeface="Arial" panose="020B0604020202020204" pitchFamily="34" charset="0"/>
              <a:cs typeface="Arial" panose="020B0604020202020204" pitchFamily="34" charset="0"/>
            </a:endParaRPr>
          </a:p>
          <a:p>
            <a:pPr algn="just"/>
            <a:r>
              <a:rPr lang="es-ES" b="0" i="0" dirty="0">
                <a:solidFill>
                  <a:srgbClr val="002060"/>
                </a:solidFill>
                <a:effectLst/>
                <a:latin typeface="Arial" panose="020B0604020202020204" pitchFamily="34" charset="0"/>
                <a:cs typeface="Arial" panose="020B0604020202020204" pitchFamily="34" charset="0"/>
              </a:rPr>
              <a:t>Sin embargo, </a:t>
            </a:r>
            <a:r>
              <a:rPr lang="es-ES" dirty="0">
                <a:solidFill>
                  <a:srgbClr val="002060"/>
                </a:solidFill>
                <a:latin typeface="Arial" panose="020B0604020202020204" pitchFamily="34" charset="0"/>
                <a:cs typeface="Arial" panose="020B0604020202020204" pitchFamily="34" charset="0"/>
              </a:rPr>
              <a:t>s</a:t>
            </a:r>
            <a:r>
              <a:rPr lang="es-ES" b="0" i="0" dirty="0">
                <a:solidFill>
                  <a:srgbClr val="002060"/>
                </a:solidFill>
                <a:effectLst/>
                <a:latin typeface="Arial" panose="020B0604020202020204" pitchFamily="34" charset="0"/>
                <a:cs typeface="Arial" panose="020B0604020202020204" pitchFamily="34" charset="0"/>
              </a:rPr>
              <a:t>e observa </a:t>
            </a:r>
            <a:r>
              <a:rPr lang="es-ES" b="1" i="0" dirty="0">
                <a:solidFill>
                  <a:srgbClr val="002060"/>
                </a:solidFill>
                <a:effectLst/>
                <a:latin typeface="Arial" panose="020B0604020202020204" pitchFamily="34" charset="0"/>
                <a:cs typeface="Arial" panose="020B0604020202020204" pitchFamily="34" charset="0"/>
              </a:rPr>
              <a:t>mayor frecuencia de HTA </a:t>
            </a:r>
            <a:r>
              <a:rPr lang="es-ES" b="0" i="0" dirty="0">
                <a:solidFill>
                  <a:srgbClr val="002060"/>
                </a:solidFill>
                <a:effectLst/>
                <a:latin typeface="Arial" panose="020B0604020202020204" pitchFamily="34" charset="0"/>
                <a:cs typeface="Arial" panose="020B0604020202020204" pitchFamily="34" charset="0"/>
              </a:rPr>
              <a:t>en el grupo de pacientes con </a:t>
            </a:r>
            <a:r>
              <a:rPr lang="es-ES" b="1" i="0" dirty="0">
                <a:solidFill>
                  <a:srgbClr val="002060"/>
                </a:solidFill>
                <a:effectLst/>
                <a:latin typeface="Arial" panose="020B0604020202020204" pitchFamily="34" charset="0"/>
                <a:cs typeface="Arial" panose="020B0604020202020204" pitchFamily="34" charset="0"/>
              </a:rPr>
              <a:t>psoriasis.</a:t>
            </a:r>
          </a:p>
        </p:txBody>
      </p:sp>
      <p:sp>
        <p:nvSpPr>
          <p:cNvPr id="4" name="CuadroTexto 3">
            <a:extLst>
              <a:ext uri="{FF2B5EF4-FFF2-40B4-BE49-F238E27FC236}">
                <a16:creationId xmlns:a16="http://schemas.microsoft.com/office/drawing/2014/main" id="{41C00B96-873E-4418-7608-72E09D031CF9}"/>
              </a:ext>
            </a:extLst>
          </p:cNvPr>
          <p:cNvSpPr txBox="1"/>
          <p:nvPr/>
        </p:nvSpPr>
        <p:spPr>
          <a:xfrm>
            <a:off x="1386840" y="5697961"/>
            <a:ext cx="9418320" cy="200055"/>
          </a:xfrm>
          <a:prstGeom prst="rect">
            <a:avLst/>
          </a:prstGeom>
          <a:noFill/>
        </p:spPr>
        <p:txBody>
          <a:bodyPr wrap="square">
            <a:spAutoFit/>
          </a:bodyPr>
          <a:lstStyle/>
          <a:p>
            <a:pPr algn="ctr" fontAlgn="base"/>
            <a:r>
              <a:rPr lang="en-US" sz="700" b="0" i="0" dirty="0">
                <a:solidFill>
                  <a:srgbClr val="002060"/>
                </a:solidFill>
                <a:effectLst/>
                <a:latin typeface="Arial" panose="020B0604020202020204" pitchFamily="34" charset="0"/>
                <a:cs typeface="Arial" panose="020B0604020202020204" pitchFamily="34" charset="0"/>
              </a:rPr>
              <a:t>L. </a:t>
            </a:r>
            <a:r>
              <a:rPr lang="en-US" sz="700" b="0" i="0" dirty="0" err="1">
                <a:solidFill>
                  <a:srgbClr val="002060"/>
                </a:solidFill>
                <a:effectLst/>
                <a:latin typeface="Arial" panose="020B0604020202020204" pitchFamily="34" charset="0"/>
                <a:cs typeface="Arial" panose="020B0604020202020204" pitchFamily="34" charset="0"/>
              </a:rPr>
              <a:t>Mallbris</a:t>
            </a:r>
            <a:r>
              <a:rPr lang="en-US" sz="700" b="0" i="0" dirty="0">
                <a:solidFill>
                  <a:srgbClr val="002060"/>
                </a:solidFill>
                <a:effectLst/>
                <a:latin typeface="Arial" panose="020B0604020202020204" pitchFamily="34" charset="0"/>
                <a:cs typeface="Arial" panose="020B0604020202020204" pitchFamily="34" charset="0"/>
              </a:rPr>
              <a:t>, F. </a:t>
            </a:r>
            <a:r>
              <a:rPr lang="en-US" sz="700" b="0" i="0" dirty="0" err="1">
                <a:solidFill>
                  <a:srgbClr val="002060"/>
                </a:solidFill>
                <a:effectLst/>
                <a:latin typeface="Arial" panose="020B0604020202020204" pitchFamily="34" charset="0"/>
                <a:cs typeface="Arial" panose="020B0604020202020204" pitchFamily="34" charset="0"/>
              </a:rPr>
              <a:t>Granath</a:t>
            </a:r>
            <a:r>
              <a:rPr lang="en-US" sz="700" b="0" i="0" dirty="0">
                <a:solidFill>
                  <a:srgbClr val="002060"/>
                </a:solidFill>
                <a:effectLst/>
                <a:latin typeface="Arial" panose="020B0604020202020204" pitchFamily="34" charset="0"/>
                <a:cs typeface="Arial" panose="020B0604020202020204" pitchFamily="34" charset="0"/>
              </a:rPr>
              <a:t>, A. </a:t>
            </a:r>
            <a:r>
              <a:rPr lang="en-US" sz="700" b="0" i="0" dirty="0" err="1">
                <a:solidFill>
                  <a:srgbClr val="002060"/>
                </a:solidFill>
                <a:effectLst/>
                <a:latin typeface="Arial" panose="020B0604020202020204" pitchFamily="34" charset="0"/>
                <a:cs typeface="Arial" panose="020B0604020202020204" pitchFamily="34" charset="0"/>
              </a:rPr>
              <a:t>Hamsten</a:t>
            </a:r>
            <a:r>
              <a:rPr lang="en-US" sz="700" b="0" i="0" dirty="0">
                <a:solidFill>
                  <a:srgbClr val="002060"/>
                </a:solidFill>
                <a:effectLst/>
                <a:latin typeface="Arial" panose="020B0604020202020204" pitchFamily="34" charset="0"/>
                <a:cs typeface="Arial" panose="020B0604020202020204" pitchFamily="34" charset="0"/>
              </a:rPr>
              <a:t>, M. </a:t>
            </a:r>
            <a:r>
              <a:rPr lang="en-US" sz="700" b="0" i="0" dirty="0" err="1">
                <a:solidFill>
                  <a:srgbClr val="002060"/>
                </a:solidFill>
                <a:effectLst/>
                <a:latin typeface="Arial" panose="020B0604020202020204" pitchFamily="34" charset="0"/>
                <a:cs typeface="Arial" panose="020B0604020202020204" pitchFamily="34" charset="0"/>
              </a:rPr>
              <a:t>Stahle</a:t>
            </a:r>
            <a:r>
              <a:rPr lang="en-US" sz="700" b="0" i="0" dirty="0">
                <a:solidFill>
                  <a:srgbClr val="002060"/>
                </a:solidFill>
                <a:effectLst/>
                <a:latin typeface="Arial" panose="020B0604020202020204" pitchFamily="34" charset="0"/>
                <a:cs typeface="Arial" panose="020B0604020202020204" pitchFamily="34" charset="0"/>
              </a:rPr>
              <a:t>. Psoriasis is associated with lipid abnormalities at the onset of skin disease. J Am </a:t>
            </a:r>
            <a:r>
              <a:rPr lang="en-US" sz="700" b="0" i="0" dirty="0" err="1">
                <a:solidFill>
                  <a:srgbClr val="002060"/>
                </a:solidFill>
                <a:effectLst/>
                <a:latin typeface="Arial" panose="020B0604020202020204" pitchFamily="34" charset="0"/>
                <a:cs typeface="Arial" panose="020B0604020202020204" pitchFamily="34" charset="0"/>
              </a:rPr>
              <a:t>Acad</a:t>
            </a:r>
            <a:r>
              <a:rPr lang="en-US" sz="700" b="0" i="0" dirty="0">
                <a:solidFill>
                  <a:srgbClr val="002060"/>
                </a:solidFill>
                <a:effectLst/>
                <a:latin typeface="Arial" panose="020B0604020202020204" pitchFamily="34" charset="0"/>
                <a:cs typeface="Arial" panose="020B0604020202020204" pitchFamily="34" charset="0"/>
              </a:rPr>
              <a:t> Dermatol, 54 (2006), pp. 614-621.</a:t>
            </a:r>
          </a:p>
        </p:txBody>
      </p:sp>
      <p:pic>
        <p:nvPicPr>
          <p:cNvPr id="7" name="Imagen 6">
            <a:extLst>
              <a:ext uri="{FF2B5EF4-FFF2-40B4-BE49-F238E27FC236}">
                <a16:creationId xmlns:a16="http://schemas.microsoft.com/office/drawing/2014/main" id="{19052843-FE4D-ED2F-4912-E735ED3DA265}"/>
              </a:ext>
            </a:extLst>
          </p:cNvPr>
          <p:cNvPicPr>
            <a:picLocks noChangeAspect="1"/>
          </p:cNvPicPr>
          <p:nvPr/>
        </p:nvPicPr>
        <p:blipFill>
          <a:blip r:embed="rId2"/>
          <a:stretch>
            <a:fillRect/>
          </a:stretch>
        </p:blipFill>
        <p:spPr>
          <a:xfrm>
            <a:off x="7132422" y="1200684"/>
            <a:ext cx="4344100" cy="4220278"/>
          </a:xfrm>
          <a:prstGeom prst="rect">
            <a:avLst/>
          </a:prstGeom>
        </p:spPr>
      </p:pic>
      <p:sp>
        <p:nvSpPr>
          <p:cNvPr id="8" name="CuadroTexto 7">
            <a:extLst>
              <a:ext uri="{FF2B5EF4-FFF2-40B4-BE49-F238E27FC236}">
                <a16:creationId xmlns:a16="http://schemas.microsoft.com/office/drawing/2014/main" id="{A343F220-D2FA-5C8A-8FCD-7696BB9E668C}"/>
              </a:ext>
            </a:extLst>
          </p:cNvPr>
          <p:cNvSpPr txBox="1"/>
          <p:nvPr/>
        </p:nvSpPr>
        <p:spPr>
          <a:xfrm>
            <a:off x="1575335" y="5912559"/>
            <a:ext cx="9418320" cy="200055"/>
          </a:xfrm>
          <a:prstGeom prst="rect">
            <a:avLst/>
          </a:prstGeom>
          <a:noFill/>
        </p:spPr>
        <p:txBody>
          <a:bodyPr wrap="square">
            <a:spAutoFit/>
          </a:bodyPr>
          <a:lstStyle/>
          <a:p>
            <a:pPr algn="ctr" fontAlgn="base"/>
            <a:r>
              <a:rPr lang="en-US" sz="700" b="0" i="0" dirty="0" err="1">
                <a:solidFill>
                  <a:srgbClr val="002060"/>
                </a:solidFill>
                <a:effectLst/>
                <a:latin typeface="Arial" panose="020B0604020202020204" pitchFamily="34" charset="0"/>
                <a:cs typeface="Arial" panose="020B0604020202020204" pitchFamily="34" charset="0"/>
              </a:rPr>
              <a:t>Guías</a:t>
            </a:r>
            <a:r>
              <a:rPr lang="en-US" sz="700" b="0" i="0" dirty="0">
                <a:solidFill>
                  <a:srgbClr val="002060"/>
                </a:solidFill>
                <a:effectLst/>
                <a:latin typeface="Arial" panose="020B0604020202020204" pitchFamily="34" charset="0"/>
                <a:cs typeface="Arial" panose="020B0604020202020204" pitchFamily="34" charset="0"/>
              </a:rPr>
              <a:t> SEC 2022</a:t>
            </a:r>
          </a:p>
        </p:txBody>
      </p:sp>
      <p:sp>
        <p:nvSpPr>
          <p:cNvPr id="2" name="Google Shape;212;p14">
            <a:extLst>
              <a:ext uri="{FF2B5EF4-FFF2-40B4-BE49-F238E27FC236}">
                <a16:creationId xmlns:a16="http://schemas.microsoft.com/office/drawing/2014/main" id="{92646715-21A4-6D84-2C11-0B308FAB3366}"/>
              </a:ext>
            </a:extLst>
          </p:cNvPr>
          <p:cNvSpPr txBox="1">
            <a:spLocks/>
          </p:cNvSpPr>
          <p:nvPr/>
        </p:nvSpPr>
        <p:spPr>
          <a:xfrm>
            <a:off x="385343" y="228575"/>
            <a:ext cx="10572217" cy="927062"/>
          </a:xfrm>
          <a:prstGeom prst="rect">
            <a:avLst/>
          </a:prstGeom>
          <a:noFill/>
          <a:ln>
            <a:noFill/>
          </a:ln>
        </p:spPr>
        <p:txBody>
          <a:bodyPr spcFirstLastPara="1" wrap="square" lIns="121900" tIns="60933" rIns="121900" bIns="60933" anchor="ctr" anchorCtr="0">
            <a:no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r>
              <a:rPr lang="es-ES" dirty="0">
                <a:solidFill>
                  <a:srgbClr val="002060"/>
                </a:solidFill>
                <a:latin typeface="Arial" panose="020B0604020202020204" pitchFamily="34" charset="0"/>
                <a:cs typeface="Arial" panose="020B0604020202020204" pitchFamily="34" charset="0"/>
              </a:rPr>
              <a:t>Hipertensión arterial y psoriasis</a:t>
            </a:r>
          </a:p>
        </p:txBody>
      </p:sp>
    </p:spTree>
    <p:extLst>
      <p:ext uri="{BB962C8B-B14F-4D97-AF65-F5344CB8AC3E}">
        <p14:creationId xmlns:p14="http://schemas.microsoft.com/office/powerpoint/2010/main" val="26914128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B1F7FA-E086-FA0F-30F8-88D5B604475C}"/>
              </a:ext>
            </a:extLst>
          </p:cNvPr>
          <p:cNvSpPr>
            <a:spLocks noGrp="1"/>
          </p:cNvSpPr>
          <p:nvPr>
            <p:ph type="title"/>
          </p:nvPr>
        </p:nvSpPr>
        <p:spPr>
          <a:xfrm>
            <a:off x="2558640" y="386274"/>
            <a:ext cx="6537660" cy="900000"/>
          </a:xfrm>
        </p:spPr>
        <p:txBody>
          <a:bodyPr/>
          <a:lstStyle/>
          <a:p>
            <a:pPr algn="ctr"/>
            <a:r>
              <a:rPr lang="es-ES" dirty="0">
                <a:solidFill>
                  <a:srgbClr val="002060"/>
                </a:solidFill>
                <a:latin typeface="Arial" panose="020B0604020202020204" pitchFamily="34" charset="0"/>
                <a:cs typeface="Arial" panose="020B0604020202020204" pitchFamily="34" charset="0"/>
              </a:rPr>
              <a:t>¿MAPA o AMPA?</a:t>
            </a:r>
          </a:p>
        </p:txBody>
      </p:sp>
      <p:sp>
        <p:nvSpPr>
          <p:cNvPr id="4" name="CuadroTexto 3">
            <a:extLst>
              <a:ext uri="{FF2B5EF4-FFF2-40B4-BE49-F238E27FC236}">
                <a16:creationId xmlns:a16="http://schemas.microsoft.com/office/drawing/2014/main" id="{B93B00B6-6725-22B7-DB05-FDB0E750608D}"/>
              </a:ext>
            </a:extLst>
          </p:cNvPr>
          <p:cNvSpPr txBox="1"/>
          <p:nvPr/>
        </p:nvSpPr>
        <p:spPr>
          <a:xfrm>
            <a:off x="506880" y="1997839"/>
            <a:ext cx="5589120" cy="2862322"/>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La </a:t>
            </a:r>
            <a:r>
              <a:rPr kumimoji="0" lang="es-ES" sz="1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AMPA</a:t>
            </a:r>
            <a:r>
              <a:rPr kumimoji="0" lang="es-ES" sz="1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es la medida de presión arterial tomada y registrada en el domicilio por el mismo paciente, un familiar o cuidador con unas condiciones muy determinadas.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Es conveniente efectuar dos medidas por la mañana y otras dos por la noche, con uno o dos minutos de diferencia entre las medidas. El paciente ha de registrarlas para aportarlas a los controles de enfermería o a las visitas médicas.</a:t>
            </a:r>
          </a:p>
        </p:txBody>
      </p:sp>
      <p:pic>
        <p:nvPicPr>
          <p:cNvPr id="12" name="Imagen 11">
            <a:extLst>
              <a:ext uri="{FF2B5EF4-FFF2-40B4-BE49-F238E27FC236}">
                <a16:creationId xmlns:a16="http://schemas.microsoft.com/office/drawing/2014/main" id="{C331A055-9CD5-12C0-B733-4E9414906BFB}"/>
              </a:ext>
            </a:extLst>
          </p:cNvPr>
          <p:cNvPicPr>
            <a:picLocks noChangeAspect="1"/>
          </p:cNvPicPr>
          <p:nvPr/>
        </p:nvPicPr>
        <p:blipFill>
          <a:blip r:embed="rId2"/>
          <a:stretch>
            <a:fillRect/>
          </a:stretch>
        </p:blipFill>
        <p:spPr>
          <a:xfrm>
            <a:off x="6537962" y="1385184"/>
            <a:ext cx="3932723" cy="4437299"/>
          </a:xfrm>
          <a:prstGeom prst="rect">
            <a:avLst/>
          </a:prstGeom>
        </p:spPr>
      </p:pic>
      <p:sp>
        <p:nvSpPr>
          <p:cNvPr id="3" name="CuadroTexto 3">
            <a:extLst>
              <a:ext uri="{FF2B5EF4-FFF2-40B4-BE49-F238E27FC236}">
                <a16:creationId xmlns:a16="http://schemas.microsoft.com/office/drawing/2014/main" id="{89355119-5619-78CC-5462-AF6125A62522}"/>
              </a:ext>
            </a:extLst>
          </p:cNvPr>
          <p:cNvSpPr txBox="1"/>
          <p:nvPr/>
        </p:nvSpPr>
        <p:spPr>
          <a:xfrm>
            <a:off x="1386840" y="5822483"/>
            <a:ext cx="9418320" cy="307777"/>
          </a:xfrm>
          <a:prstGeom prst="rect">
            <a:avLst/>
          </a:prstGeom>
          <a:noFill/>
        </p:spPr>
        <p:txBody>
          <a:bodyPr wrap="square">
            <a:spAutoFit/>
          </a:bodyPr>
          <a:lstStyle/>
          <a:p>
            <a:pPr algn="ctr" fontAlgn="base"/>
            <a:r>
              <a:rPr lang="es-ES" sz="700" b="0" i="0" dirty="0">
                <a:solidFill>
                  <a:srgbClr val="002060"/>
                </a:solidFill>
                <a:effectLst/>
                <a:latin typeface="Arial" panose="020B0604020202020204" pitchFamily="34" charset="0"/>
                <a:cs typeface="Arial" panose="020B0604020202020204" pitchFamily="34" charset="0"/>
              </a:rPr>
              <a:t>Márquez Contreras E, Martín de Pablos JL, Espinosa García J, Casado Martínez JJ, Sánchez López E, Escribano J, et al. Eficacia de un programa de </a:t>
            </a:r>
            <a:r>
              <a:rPr lang="es-ES" sz="700" b="0" i="0" dirty="0" err="1">
                <a:solidFill>
                  <a:srgbClr val="002060"/>
                </a:solidFill>
                <a:effectLst/>
                <a:latin typeface="Arial" panose="020B0604020202020204" pitchFamily="34" charset="0"/>
                <a:cs typeface="Arial" panose="020B0604020202020204" pitchFamily="34" charset="0"/>
              </a:rPr>
              <a:t>Automedida</a:t>
            </a:r>
            <a:r>
              <a:rPr lang="es-ES" sz="700" b="0" i="0" dirty="0">
                <a:solidFill>
                  <a:srgbClr val="002060"/>
                </a:solidFill>
                <a:effectLst/>
                <a:latin typeface="Arial" panose="020B0604020202020204" pitchFamily="34" charset="0"/>
                <a:cs typeface="Arial" panose="020B0604020202020204" pitchFamily="34" charset="0"/>
              </a:rPr>
              <a:t> de la Presión Arterial como estrategia para disminuir la inercia terapéutica. Atención Primaria. 2012;44(2):89-96.</a:t>
            </a:r>
          </a:p>
        </p:txBody>
      </p:sp>
    </p:spTree>
    <p:extLst>
      <p:ext uri="{BB962C8B-B14F-4D97-AF65-F5344CB8AC3E}">
        <p14:creationId xmlns:p14="http://schemas.microsoft.com/office/powerpoint/2010/main" val="22538351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93B00B6-6725-22B7-DB05-FDB0E750608D}"/>
              </a:ext>
            </a:extLst>
          </p:cNvPr>
          <p:cNvSpPr txBox="1"/>
          <p:nvPr/>
        </p:nvSpPr>
        <p:spPr>
          <a:xfrm>
            <a:off x="990600" y="1690062"/>
            <a:ext cx="5105400" cy="3139321"/>
          </a:xfrm>
          <a:prstGeom prst="rect">
            <a:avLst/>
          </a:prstGeom>
          <a:noFill/>
        </p:spPr>
        <p:txBody>
          <a:bodyPr wrap="square">
            <a:spAutoFit/>
          </a:bodyP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La </a:t>
            </a:r>
            <a:r>
              <a:rPr kumimoji="0" lang="es-ES"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MAPA</a:t>
            </a:r>
            <a:r>
              <a:rPr kumimoji="0" lang="es-ES"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nos permite </a:t>
            </a:r>
            <a:r>
              <a:rPr kumimoji="0" lang="es-ES"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conocer las cifras de PA nocturnas</a:t>
            </a:r>
            <a:r>
              <a:rPr kumimoji="0" lang="es-ES"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la </a:t>
            </a:r>
            <a:r>
              <a:rPr kumimoji="0" lang="es-ES"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variabilidad de la PA a lo largo del día</a:t>
            </a:r>
            <a:r>
              <a:rPr kumimoji="0" lang="es-ES"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y la </a:t>
            </a:r>
            <a:r>
              <a:rPr kumimoji="0" lang="es-ES"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diferencia de PA entre el período de actividad y el de reposo. </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También </a:t>
            </a:r>
            <a:r>
              <a:rPr kumimoji="0" lang="es-ES"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se correlaciona mejor con el RCV </a:t>
            </a:r>
            <a:r>
              <a:rPr kumimoji="0" lang="es-ES"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que la medida de la PA en la clínica. </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En contrapartida, respecto a AMPA, es </a:t>
            </a:r>
            <a:r>
              <a:rPr kumimoji="0" lang="es-ES"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menos accesible </a:t>
            </a:r>
            <a:r>
              <a:rPr kumimoji="0" lang="es-ES"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y puede provocar más molestias al paciente.</a:t>
            </a:r>
          </a:p>
        </p:txBody>
      </p:sp>
      <p:pic>
        <p:nvPicPr>
          <p:cNvPr id="5" name="Imagen 4">
            <a:extLst>
              <a:ext uri="{FF2B5EF4-FFF2-40B4-BE49-F238E27FC236}">
                <a16:creationId xmlns:a16="http://schemas.microsoft.com/office/drawing/2014/main" id="{7DF6369A-EDF7-A7FD-51AE-93CEF4E6AE32}"/>
              </a:ext>
            </a:extLst>
          </p:cNvPr>
          <p:cNvPicPr>
            <a:picLocks noChangeAspect="1"/>
          </p:cNvPicPr>
          <p:nvPr/>
        </p:nvPicPr>
        <p:blipFill>
          <a:blip r:embed="rId2"/>
          <a:stretch>
            <a:fillRect/>
          </a:stretch>
        </p:blipFill>
        <p:spPr>
          <a:xfrm>
            <a:off x="6461760" y="1225359"/>
            <a:ext cx="3653790" cy="4523229"/>
          </a:xfrm>
          <a:prstGeom prst="rect">
            <a:avLst/>
          </a:prstGeom>
        </p:spPr>
      </p:pic>
      <p:sp>
        <p:nvSpPr>
          <p:cNvPr id="7" name="Título 1">
            <a:extLst>
              <a:ext uri="{FF2B5EF4-FFF2-40B4-BE49-F238E27FC236}">
                <a16:creationId xmlns:a16="http://schemas.microsoft.com/office/drawing/2014/main" id="{BB3689B1-3030-2E58-888D-93EAEA229BE9}"/>
              </a:ext>
            </a:extLst>
          </p:cNvPr>
          <p:cNvSpPr txBox="1">
            <a:spLocks/>
          </p:cNvSpPr>
          <p:nvPr/>
        </p:nvSpPr>
        <p:spPr>
          <a:xfrm>
            <a:off x="2558640" y="386274"/>
            <a:ext cx="6537660" cy="900000"/>
          </a:xfrm>
        </p:spPr>
        <p:txBody>
          <a:bodyPr anchor="t"/>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r>
              <a:rPr lang="es-ES" dirty="0">
                <a:solidFill>
                  <a:srgbClr val="002060"/>
                </a:solidFill>
                <a:latin typeface="Arial" panose="020B0604020202020204" pitchFamily="34" charset="0"/>
                <a:cs typeface="Arial" panose="020B0604020202020204" pitchFamily="34" charset="0"/>
              </a:rPr>
              <a:t>¿MAPA o AMPA?</a:t>
            </a:r>
          </a:p>
        </p:txBody>
      </p:sp>
      <p:sp>
        <p:nvSpPr>
          <p:cNvPr id="8" name="CuadroTexto 3">
            <a:extLst>
              <a:ext uri="{FF2B5EF4-FFF2-40B4-BE49-F238E27FC236}">
                <a16:creationId xmlns:a16="http://schemas.microsoft.com/office/drawing/2014/main" id="{ADB6A17A-6CAD-2092-813C-BE11C123E3D4}"/>
              </a:ext>
            </a:extLst>
          </p:cNvPr>
          <p:cNvSpPr txBox="1"/>
          <p:nvPr/>
        </p:nvSpPr>
        <p:spPr>
          <a:xfrm>
            <a:off x="1386840" y="5822483"/>
            <a:ext cx="9418320" cy="307777"/>
          </a:xfrm>
          <a:prstGeom prst="rect">
            <a:avLst/>
          </a:prstGeom>
          <a:noFill/>
        </p:spPr>
        <p:txBody>
          <a:bodyPr wrap="square">
            <a:spAutoFit/>
          </a:bodyPr>
          <a:lstStyle/>
          <a:p>
            <a:pPr algn="ctr" fontAlgn="base"/>
            <a:r>
              <a:rPr lang="es-ES" sz="700" b="0" i="0" dirty="0">
                <a:solidFill>
                  <a:srgbClr val="002060"/>
                </a:solidFill>
                <a:effectLst/>
                <a:latin typeface="Arial" panose="020B0604020202020204" pitchFamily="34" charset="0"/>
                <a:cs typeface="Arial" panose="020B0604020202020204" pitchFamily="34" charset="0"/>
              </a:rPr>
              <a:t>Gijón-Conde T, Gorostidi M, Banegas JR, de la Sierra A, Segura J, </a:t>
            </a:r>
            <a:r>
              <a:rPr lang="es-ES" sz="700" b="0" i="0" dirty="0" err="1">
                <a:solidFill>
                  <a:srgbClr val="002060"/>
                </a:solidFill>
                <a:effectLst/>
                <a:latin typeface="Arial" panose="020B0604020202020204" pitchFamily="34" charset="0"/>
                <a:cs typeface="Arial" panose="020B0604020202020204" pitchFamily="34" charset="0"/>
              </a:rPr>
              <a:t>Vinyoles</a:t>
            </a:r>
            <a:r>
              <a:rPr lang="es-ES" sz="700" b="0" i="0" dirty="0">
                <a:solidFill>
                  <a:srgbClr val="002060"/>
                </a:solidFill>
                <a:effectLst/>
                <a:latin typeface="Arial" panose="020B0604020202020204" pitchFamily="34" charset="0"/>
                <a:cs typeface="Arial" panose="020B0604020202020204" pitchFamily="34" charset="0"/>
              </a:rPr>
              <a:t> E, et al. Documento de la Sociedad Española de Hipertensión-Liga Española para la Lucha contra la Hipertensión Arterial (SEH-LELHA) sobre monitorización ambulatoria de la presión arterial (MAPA) 2019. </a:t>
            </a:r>
            <a:r>
              <a:rPr lang="es-ES" sz="700" b="0" i="0" dirty="0" err="1">
                <a:solidFill>
                  <a:srgbClr val="002060"/>
                </a:solidFill>
                <a:effectLst/>
                <a:latin typeface="Arial" panose="020B0604020202020204" pitchFamily="34" charset="0"/>
                <a:cs typeface="Arial" panose="020B0604020202020204" pitchFamily="34" charset="0"/>
              </a:rPr>
              <a:t>Hipertens</a:t>
            </a:r>
            <a:r>
              <a:rPr lang="es-ES" sz="700" b="0" i="0" dirty="0">
                <a:solidFill>
                  <a:srgbClr val="002060"/>
                </a:solidFill>
                <a:effectLst/>
                <a:latin typeface="Arial" panose="020B0604020202020204" pitchFamily="34" charset="0"/>
                <a:cs typeface="Arial" panose="020B0604020202020204" pitchFamily="34" charset="0"/>
              </a:rPr>
              <a:t> Riesgo </a:t>
            </a:r>
            <a:r>
              <a:rPr lang="es-ES" sz="700" b="0" i="0" dirty="0" err="1">
                <a:solidFill>
                  <a:srgbClr val="002060"/>
                </a:solidFill>
                <a:effectLst/>
                <a:latin typeface="Arial" panose="020B0604020202020204" pitchFamily="34" charset="0"/>
                <a:cs typeface="Arial" panose="020B0604020202020204" pitchFamily="34" charset="0"/>
              </a:rPr>
              <a:t>Vasc</a:t>
            </a:r>
            <a:r>
              <a:rPr lang="es-ES" sz="700" b="0" i="0" dirty="0">
                <a:solidFill>
                  <a:srgbClr val="002060"/>
                </a:solidFill>
                <a:effectLst/>
                <a:latin typeface="Arial" panose="020B0604020202020204" pitchFamily="34" charset="0"/>
                <a:cs typeface="Arial" panose="020B0604020202020204" pitchFamily="34" charset="0"/>
              </a:rPr>
              <a:t>. 2019:36(4):199-212.</a:t>
            </a:r>
          </a:p>
        </p:txBody>
      </p:sp>
    </p:spTree>
    <p:extLst>
      <p:ext uri="{BB962C8B-B14F-4D97-AF65-F5344CB8AC3E}">
        <p14:creationId xmlns:p14="http://schemas.microsoft.com/office/powerpoint/2010/main" val="4088256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645329-AB95-ECB0-4B6B-DD73A9BAB56F}"/>
              </a:ext>
            </a:extLst>
          </p:cNvPr>
          <p:cNvSpPr>
            <a:spLocks noGrp="1"/>
          </p:cNvSpPr>
          <p:nvPr>
            <p:ph type="title"/>
          </p:nvPr>
        </p:nvSpPr>
        <p:spPr>
          <a:xfrm>
            <a:off x="498790" y="605691"/>
            <a:ext cx="10515600" cy="708521"/>
          </a:xfrm>
        </p:spPr>
        <p:txBody>
          <a:bodyPr/>
          <a:lstStyle/>
          <a:p>
            <a:pPr algn="ctr"/>
            <a:r>
              <a:rPr lang="es-ES" dirty="0">
                <a:solidFill>
                  <a:srgbClr val="002855"/>
                </a:solidFill>
                <a:latin typeface="Arial" panose="020B0604020202020204" pitchFamily="34" charset="0"/>
                <a:cs typeface="Arial" panose="020B0604020202020204" pitchFamily="34" charset="0"/>
              </a:rPr>
              <a:t>Conflicto de intereses</a:t>
            </a:r>
          </a:p>
        </p:txBody>
      </p:sp>
      <p:sp>
        <p:nvSpPr>
          <p:cNvPr id="3" name="Marcador de contenido 2">
            <a:extLst>
              <a:ext uri="{FF2B5EF4-FFF2-40B4-BE49-F238E27FC236}">
                <a16:creationId xmlns:a16="http://schemas.microsoft.com/office/drawing/2014/main" id="{8EC7D12C-CE49-D427-F277-883DCFBDF615}"/>
              </a:ext>
            </a:extLst>
          </p:cNvPr>
          <p:cNvSpPr>
            <a:spLocks noGrp="1"/>
          </p:cNvSpPr>
          <p:nvPr>
            <p:ph sz="half" idx="1"/>
          </p:nvPr>
        </p:nvSpPr>
        <p:spPr>
          <a:xfrm>
            <a:off x="3688080" y="3010622"/>
            <a:ext cx="7955280" cy="1572008"/>
          </a:xfrm>
        </p:spPr>
        <p:txBody>
          <a:bodyPr>
            <a:normAutofit fontScale="92500" lnSpcReduction="10000"/>
          </a:bodyPr>
          <a:lstStyle/>
          <a:p>
            <a:pPr algn="just"/>
            <a:r>
              <a:rPr lang="es-ES" sz="1800" dirty="0">
                <a:solidFill>
                  <a:srgbClr val="002060"/>
                </a:solidFill>
                <a:latin typeface="Arial" panose="020B0604020202020204" pitchFamily="34" charset="0"/>
                <a:cs typeface="Arial" panose="020B0604020202020204" pitchFamily="34" charset="0"/>
              </a:rPr>
              <a:t>Miembro del Grupo de Trabajo Nacional de  Dermatología SEMERGEN.</a:t>
            </a:r>
          </a:p>
          <a:p>
            <a:pPr algn="just"/>
            <a:r>
              <a:rPr lang="es-ES" sz="1800" dirty="0">
                <a:solidFill>
                  <a:srgbClr val="002060"/>
                </a:solidFill>
                <a:latin typeface="Arial" panose="020B0604020202020204" pitchFamily="34" charset="0"/>
                <a:cs typeface="Arial" panose="020B0604020202020204" pitchFamily="34" charset="0"/>
              </a:rPr>
              <a:t>Ponente y docente a nivel nacional y autonómico.</a:t>
            </a:r>
          </a:p>
          <a:p>
            <a:pPr algn="just"/>
            <a:r>
              <a:rPr lang="es-ES" sz="1800" dirty="0">
                <a:solidFill>
                  <a:srgbClr val="002060"/>
                </a:solidFill>
                <a:latin typeface="Arial" panose="020B0604020202020204" pitchFamily="34" charset="0"/>
                <a:cs typeface="Arial" panose="020B0604020202020204" pitchFamily="34" charset="0"/>
              </a:rPr>
              <a:t>Autora de varias publicaciones en revistas indexadas relacionadas con Dermatología.</a:t>
            </a:r>
          </a:p>
          <a:p>
            <a:pPr algn="just"/>
            <a:r>
              <a:rPr lang="es-ES" sz="1800" dirty="0">
                <a:solidFill>
                  <a:srgbClr val="002060"/>
                </a:solidFill>
                <a:latin typeface="Arial" panose="020B0604020202020204" pitchFamily="34" charset="0"/>
                <a:cs typeface="Arial" panose="020B0604020202020204" pitchFamily="34" charset="0"/>
              </a:rPr>
              <a:t>Colaboración con esta sesión con Almirall.</a:t>
            </a:r>
          </a:p>
        </p:txBody>
      </p:sp>
      <p:pic>
        <p:nvPicPr>
          <p:cNvPr id="6" name="Imagen 5">
            <a:extLst>
              <a:ext uri="{FF2B5EF4-FFF2-40B4-BE49-F238E27FC236}">
                <a16:creationId xmlns:a16="http://schemas.microsoft.com/office/drawing/2014/main" id="{B5A2F67D-CC4F-E450-BA7F-23324D1CF95E}"/>
              </a:ext>
            </a:extLst>
          </p:cNvPr>
          <p:cNvPicPr>
            <a:picLocks noChangeAspect="1"/>
          </p:cNvPicPr>
          <p:nvPr/>
        </p:nvPicPr>
        <p:blipFill>
          <a:blip r:embed="rId3"/>
          <a:stretch>
            <a:fillRect/>
          </a:stretch>
        </p:blipFill>
        <p:spPr>
          <a:xfrm>
            <a:off x="1392573" y="2016624"/>
            <a:ext cx="1940554" cy="3190548"/>
          </a:xfrm>
          <a:prstGeom prst="rect">
            <a:avLst/>
          </a:prstGeom>
          <a:ln>
            <a:solidFill>
              <a:srgbClr val="002855"/>
            </a:solidFill>
          </a:ln>
        </p:spPr>
      </p:pic>
      <p:sp>
        <p:nvSpPr>
          <p:cNvPr id="4" name="Título 1">
            <a:extLst>
              <a:ext uri="{FF2B5EF4-FFF2-40B4-BE49-F238E27FC236}">
                <a16:creationId xmlns:a16="http://schemas.microsoft.com/office/drawing/2014/main" id="{25775838-855E-0F09-11A8-10AE21F5C898}"/>
              </a:ext>
            </a:extLst>
          </p:cNvPr>
          <p:cNvSpPr txBox="1">
            <a:spLocks/>
          </p:cNvSpPr>
          <p:nvPr/>
        </p:nvSpPr>
        <p:spPr>
          <a:xfrm>
            <a:off x="3561347" y="2185211"/>
            <a:ext cx="6563728" cy="708521"/>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3600" dirty="0">
                <a:solidFill>
                  <a:srgbClr val="00C097"/>
                </a:solidFill>
                <a:latin typeface="Arial" panose="020B0604020202020204" pitchFamily="34" charset="0"/>
                <a:cs typeface="Arial" panose="020B0604020202020204" pitchFamily="34" charset="0"/>
              </a:rPr>
              <a:t>Patricia Arbués Espinosa</a:t>
            </a:r>
          </a:p>
        </p:txBody>
      </p:sp>
    </p:spTree>
    <p:extLst>
      <p:ext uri="{BB962C8B-B14F-4D97-AF65-F5344CB8AC3E}">
        <p14:creationId xmlns:p14="http://schemas.microsoft.com/office/powerpoint/2010/main" val="489500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12;p14">
            <a:extLst>
              <a:ext uri="{FF2B5EF4-FFF2-40B4-BE49-F238E27FC236}">
                <a16:creationId xmlns:a16="http://schemas.microsoft.com/office/drawing/2014/main" id="{00F589BB-75E8-5A6C-FD5E-F9D1D6B1DB95}"/>
              </a:ext>
            </a:extLst>
          </p:cNvPr>
          <p:cNvSpPr txBox="1">
            <a:spLocks/>
          </p:cNvSpPr>
          <p:nvPr/>
        </p:nvSpPr>
        <p:spPr>
          <a:xfrm>
            <a:off x="306971" y="384020"/>
            <a:ext cx="10572217" cy="927062"/>
          </a:xfrm>
          <a:prstGeom prst="rect">
            <a:avLst/>
          </a:prstGeom>
          <a:noFill/>
          <a:ln>
            <a:noFill/>
          </a:ln>
        </p:spPr>
        <p:txBody>
          <a:bodyPr spcFirstLastPara="1" wrap="square" lIns="121900" tIns="60933" rIns="121900" bIns="60933" anchor="ctr" anchorCtr="0">
            <a:no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marR="0" lvl="0" indent="0" algn="ctr" fontAlgn="auto">
              <a:spcAft>
                <a:spcPts val="0"/>
              </a:spcAft>
              <a:buClrTx/>
              <a:buSzTx/>
              <a:tabLst/>
              <a:defRPr/>
            </a:pPr>
            <a:r>
              <a:rPr lang="es-ES" sz="3600" dirty="0">
                <a:solidFill>
                  <a:srgbClr val="002060"/>
                </a:solidFill>
                <a:latin typeface="Arial" panose="020B0604020202020204" pitchFamily="34" charset="0"/>
                <a:cs typeface="Arial" panose="020B0604020202020204" pitchFamily="34" charset="0"/>
              </a:rPr>
              <a:t>MAPA: tipos de patrones según relación de PA entre los períodos de descanso y actividad</a:t>
            </a:r>
          </a:p>
        </p:txBody>
      </p:sp>
      <p:pic>
        <p:nvPicPr>
          <p:cNvPr id="4" name="Imagen 3">
            <a:extLst>
              <a:ext uri="{FF2B5EF4-FFF2-40B4-BE49-F238E27FC236}">
                <a16:creationId xmlns:a16="http://schemas.microsoft.com/office/drawing/2014/main" id="{3946157A-F97B-3C8E-E4C1-9E1332E4E7E1}"/>
              </a:ext>
            </a:extLst>
          </p:cNvPr>
          <p:cNvPicPr>
            <a:picLocks noChangeAspect="1"/>
          </p:cNvPicPr>
          <p:nvPr/>
        </p:nvPicPr>
        <p:blipFill>
          <a:blip r:embed="rId2"/>
          <a:stretch>
            <a:fillRect/>
          </a:stretch>
        </p:blipFill>
        <p:spPr>
          <a:xfrm>
            <a:off x="306971" y="1742445"/>
            <a:ext cx="6096000" cy="3000375"/>
          </a:xfrm>
          <a:prstGeom prst="rect">
            <a:avLst/>
          </a:prstGeom>
        </p:spPr>
      </p:pic>
      <p:sp>
        <p:nvSpPr>
          <p:cNvPr id="8" name="CuadroTexto 7">
            <a:extLst>
              <a:ext uri="{FF2B5EF4-FFF2-40B4-BE49-F238E27FC236}">
                <a16:creationId xmlns:a16="http://schemas.microsoft.com/office/drawing/2014/main" id="{D28774ED-B0D2-6715-E8EB-84C38CA92EF0}"/>
              </a:ext>
            </a:extLst>
          </p:cNvPr>
          <p:cNvSpPr txBox="1"/>
          <p:nvPr/>
        </p:nvSpPr>
        <p:spPr>
          <a:xfrm>
            <a:off x="6507480" y="2246736"/>
            <a:ext cx="5151119"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s-ES" sz="16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Dipper</a:t>
            </a:r>
            <a:r>
              <a:rPr kumimoji="0" lang="es-ES" sz="1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s-ES" sz="1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descenso de un 10-20 % de la PAS y/o PAD.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No </a:t>
            </a:r>
            <a:r>
              <a:rPr kumimoji="0" lang="es-ES" sz="16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Dipper</a:t>
            </a:r>
            <a:r>
              <a:rPr kumimoji="0" lang="es-ES" sz="1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cuando el descenso es  &lt; al 10 %.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s-ES" sz="16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Dipper</a:t>
            </a:r>
            <a:r>
              <a:rPr kumimoji="0" lang="es-ES" sz="1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extremo: </a:t>
            </a:r>
            <a:r>
              <a:rPr kumimoji="0" lang="es-ES" sz="1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cuando es &gt; al 20 %.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s-ES" sz="16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Dipper</a:t>
            </a:r>
            <a:r>
              <a:rPr kumimoji="0" lang="es-ES" sz="1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inverso o </a:t>
            </a:r>
            <a:r>
              <a:rPr kumimoji="0" lang="es-ES" sz="16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risser</a:t>
            </a:r>
            <a:r>
              <a:rPr kumimoji="0" lang="es-ES" sz="1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s-ES" sz="1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cuando la PAS y/o PAD es superior durante el período de sueño.</a:t>
            </a:r>
          </a:p>
        </p:txBody>
      </p:sp>
      <p:sp>
        <p:nvSpPr>
          <p:cNvPr id="11" name="CuadroTexto 10">
            <a:extLst>
              <a:ext uri="{FF2B5EF4-FFF2-40B4-BE49-F238E27FC236}">
                <a16:creationId xmlns:a16="http://schemas.microsoft.com/office/drawing/2014/main" id="{1AB5078A-9974-DBD5-AF14-688E5E8BA77B}"/>
              </a:ext>
            </a:extLst>
          </p:cNvPr>
          <p:cNvSpPr txBox="1"/>
          <p:nvPr/>
        </p:nvSpPr>
        <p:spPr>
          <a:xfrm>
            <a:off x="1679715" y="4728801"/>
            <a:ext cx="853440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Los </a:t>
            </a:r>
            <a:r>
              <a:rPr kumimoji="0" lang="es-ES" sz="1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patrones diferentes del </a:t>
            </a:r>
            <a:r>
              <a:rPr kumimoji="0" lang="es-ES" sz="16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dipper</a:t>
            </a:r>
            <a:r>
              <a:rPr kumimoji="0" lang="es-ES" sz="1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s-ES" sz="1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se dan con más frecuencia en hipertensión secundaria, refractaria, en ancianos, diabetes, en síndrome metabólico, cuando hay lesión de órganos diana (HVI, albuminuria…), apnea del sueño o preeclampsia. Asimismo, </a:t>
            </a:r>
            <a:r>
              <a:rPr kumimoji="0" lang="es-ES" sz="1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comportan un incremento del RCV.</a:t>
            </a:r>
          </a:p>
        </p:txBody>
      </p:sp>
      <p:sp>
        <p:nvSpPr>
          <p:cNvPr id="2" name="CuadroTexto 3">
            <a:extLst>
              <a:ext uri="{FF2B5EF4-FFF2-40B4-BE49-F238E27FC236}">
                <a16:creationId xmlns:a16="http://schemas.microsoft.com/office/drawing/2014/main" id="{9F38C097-504D-5A01-62A3-3C00415762D0}"/>
              </a:ext>
            </a:extLst>
          </p:cNvPr>
          <p:cNvSpPr txBox="1"/>
          <p:nvPr/>
        </p:nvSpPr>
        <p:spPr>
          <a:xfrm>
            <a:off x="1386840" y="5898683"/>
            <a:ext cx="9418320" cy="307777"/>
          </a:xfrm>
          <a:prstGeom prst="rect">
            <a:avLst/>
          </a:prstGeom>
          <a:noFill/>
        </p:spPr>
        <p:txBody>
          <a:bodyPr wrap="square">
            <a:spAutoFit/>
          </a:bodyPr>
          <a:lstStyle/>
          <a:p>
            <a:pPr algn="ctr" fontAlgn="base"/>
            <a:r>
              <a:rPr lang="es-ES" sz="700" b="0" i="0" dirty="0">
                <a:solidFill>
                  <a:srgbClr val="002060"/>
                </a:solidFill>
                <a:effectLst/>
                <a:latin typeface="Arial" panose="020B0604020202020204" pitchFamily="34" charset="0"/>
                <a:cs typeface="Arial" panose="020B0604020202020204" pitchFamily="34" charset="0"/>
              </a:rPr>
              <a:t>Gijón-Conde T, Gorostidi M, Banegas JR, de la Sierra A, Segura J, </a:t>
            </a:r>
            <a:r>
              <a:rPr lang="es-ES" sz="700" b="0" i="0" dirty="0" err="1">
                <a:solidFill>
                  <a:srgbClr val="002060"/>
                </a:solidFill>
                <a:effectLst/>
                <a:latin typeface="Arial" panose="020B0604020202020204" pitchFamily="34" charset="0"/>
                <a:cs typeface="Arial" panose="020B0604020202020204" pitchFamily="34" charset="0"/>
              </a:rPr>
              <a:t>Vinyoles</a:t>
            </a:r>
            <a:r>
              <a:rPr lang="es-ES" sz="700" b="0" i="0" dirty="0">
                <a:solidFill>
                  <a:srgbClr val="002060"/>
                </a:solidFill>
                <a:effectLst/>
                <a:latin typeface="Arial" panose="020B0604020202020204" pitchFamily="34" charset="0"/>
                <a:cs typeface="Arial" panose="020B0604020202020204" pitchFamily="34" charset="0"/>
              </a:rPr>
              <a:t> E, et al. Documento de la Sociedad Española de Hipertensión-Liga Española para la Lucha contra la Hipertensión Arterial (SEH-LELHA) sobre monitorización ambulatoria de la presión arterial (MAPA) 2019. </a:t>
            </a:r>
            <a:r>
              <a:rPr lang="es-ES" sz="700" b="0" i="0" dirty="0" err="1">
                <a:solidFill>
                  <a:srgbClr val="002060"/>
                </a:solidFill>
                <a:effectLst/>
                <a:latin typeface="Arial" panose="020B0604020202020204" pitchFamily="34" charset="0"/>
                <a:cs typeface="Arial" panose="020B0604020202020204" pitchFamily="34" charset="0"/>
              </a:rPr>
              <a:t>Hipertens</a:t>
            </a:r>
            <a:r>
              <a:rPr lang="es-ES" sz="700" b="0" i="0" dirty="0">
                <a:solidFill>
                  <a:srgbClr val="002060"/>
                </a:solidFill>
                <a:effectLst/>
                <a:latin typeface="Arial" panose="020B0604020202020204" pitchFamily="34" charset="0"/>
                <a:cs typeface="Arial" panose="020B0604020202020204" pitchFamily="34" charset="0"/>
              </a:rPr>
              <a:t> Riesgo </a:t>
            </a:r>
            <a:r>
              <a:rPr lang="es-ES" sz="700" b="0" i="0" dirty="0" err="1">
                <a:solidFill>
                  <a:srgbClr val="002060"/>
                </a:solidFill>
                <a:effectLst/>
                <a:latin typeface="Arial" panose="020B0604020202020204" pitchFamily="34" charset="0"/>
                <a:cs typeface="Arial" panose="020B0604020202020204" pitchFamily="34" charset="0"/>
              </a:rPr>
              <a:t>Vasc</a:t>
            </a:r>
            <a:r>
              <a:rPr lang="es-ES" sz="700" b="0" i="0" dirty="0">
                <a:solidFill>
                  <a:srgbClr val="002060"/>
                </a:solidFill>
                <a:effectLst/>
                <a:latin typeface="Arial" panose="020B0604020202020204" pitchFamily="34" charset="0"/>
                <a:cs typeface="Arial" panose="020B0604020202020204" pitchFamily="34" charset="0"/>
              </a:rPr>
              <a:t>. 2019:36(4):199-212.</a:t>
            </a:r>
          </a:p>
        </p:txBody>
      </p:sp>
    </p:spTree>
    <p:extLst>
      <p:ext uri="{BB962C8B-B14F-4D97-AF65-F5344CB8AC3E}">
        <p14:creationId xmlns:p14="http://schemas.microsoft.com/office/powerpoint/2010/main" val="6250013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B1F7FA-E086-FA0F-30F8-88D5B604475C}"/>
              </a:ext>
            </a:extLst>
          </p:cNvPr>
          <p:cNvSpPr>
            <a:spLocks noGrp="1"/>
          </p:cNvSpPr>
          <p:nvPr>
            <p:ph type="title"/>
          </p:nvPr>
        </p:nvSpPr>
        <p:spPr>
          <a:xfrm>
            <a:off x="607770" y="420066"/>
            <a:ext cx="9822105" cy="900000"/>
          </a:xfrm>
        </p:spPr>
        <p:txBody>
          <a:bodyPr/>
          <a:lstStyle/>
          <a:p>
            <a:pPr algn="ctr"/>
            <a:r>
              <a:rPr lang="es-ES" sz="4000" dirty="0">
                <a:solidFill>
                  <a:srgbClr val="002060"/>
                </a:solidFill>
                <a:latin typeface="Arial" panose="020B0604020202020204" pitchFamily="34" charset="0"/>
                <a:cs typeface="Arial" panose="020B0604020202020204" pitchFamily="34" charset="0"/>
              </a:rPr>
              <a:t>Definición de HTA en función del método de medida de la PA</a:t>
            </a:r>
          </a:p>
        </p:txBody>
      </p:sp>
      <p:sp>
        <p:nvSpPr>
          <p:cNvPr id="6" name="CuadroTexto 5">
            <a:extLst>
              <a:ext uri="{FF2B5EF4-FFF2-40B4-BE49-F238E27FC236}">
                <a16:creationId xmlns:a16="http://schemas.microsoft.com/office/drawing/2014/main" id="{CF998FE0-1259-8D4B-BCB6-188496672394}"/>
              </a:ext>
            </a:extLst>
          </p:cNvPr>
          <p:cNvSpPr txBox="1"/>
          <p:nvPr/>
        </p:nvSpPr>
        <p:spPr>
          <a:xfrm>
            <a:off x="647700" y="4452399"/>
            <a:ext cx="1089660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La </a:t>
            </a:r>
            <a:r>
              <a:rPr kumimoji="0" lang="es-ES"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ventaja de la MAPA sobre la AMPA </a:t>
            </a:r>
            <a:r>
              <a:rPr kumimoji="0" lang="es-ES"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está en que </a:t>
            </a:r>
            <a:r>
              <a:rPr kumimoji="0" lang="es-ES"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mejora el estudio de la variabilidad de la PA durante el día y </a:t>
            </a:r>
            <a:r>
              <a:rPr kumimoji="0" lang="es-ES"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de las posibles hipotensiones, y sobre todo en que </a:t>
            </a:r>
            <a:r>
              <a:rPr kumimoji="0" lang="es-ES"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recoge registros de la PA durante el sueño</a:t>
            </a:r>
            <a:r>
              <a:rPr kumimoji="0" lang="es-ES"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Ello permite comparar la media de las PA durante los períodos de actividad y de sueño.</a:t>
            </a:r>
          </a:p>
        </p:txBody>
      </p:sp>
      <p:pic>
        <p:nvPicPr>
          <p:cNvPr id="8" name="Imagen 7">
            <a:extLst>
              <a:ext uri="{FF2B5EF4-FFF2-40B4-BE49-F238E27FC236}">
                <a16:creationId xmlns:a16="http://schemas.microsoft.com/office/drawing/2014/main" id="{08E808D6-ADC2-EECB-F3AB-32CEF327EA5E}"/>
              </a:ext>
            </a:extLst>
          </p:cNvPr>
          <p:cNvPicPr>
            <a:picLocks noChangeAspect="1"/>
          </p:cNvPicPr>
          <p:nvPr/>
        </p:nvPicPr>
        <p:blipFill>
          <a:blip r:embed="rId2"/>
          <a:stretch>
            <a:fillRect/>
          </a:stretch>
        </p:blipFill>
        <p:spPr>
          <a:xfrm>
            <a:off x="1998420" y="1745155"/>
            <a:ext cx="7620000" cy="2445258"/>
          </a:xfrm>
          <a:prstGeom prst="rect">
            <a:avLst/>
          </a:prstGeom>
        </p:spPr>
      </p:pic>
      <p:sp>
        <p:nvSpPr>
          <p:cNvPr id="3" name="CuadroTexto 3">
            <a:extLst>
              <a:ext uri="{FF2B5EF4-FFF2-40B4-BE49-F238E27FC236}">
                <a16:creationId xmlns:a16="http://schemas.microsoft.com/office/drawing/2014/main" id="{FBD4E370-BF75-755D-A939-3613ACFF5BB7}"/>
              </a:ext>
            </a:extLst>
          </p:cNvPr>
          <p:cNvSpPr txBox="1"/>
          <p:nvPr/>
        </p:nvSpPr>
        <p:spPr>
          <a:xfrm>
            <a:off x="1386840" y="5898683"/>
            <a:ext cx="8538210" cy="415498"/>
          </a:xfrm>
          <a:prstGeom prst="rect">
            <a:avLst/>
          </a:prstGeom>
          <a:noFill/>
        </p:spPr>
        <p:txBody>
          <a:bodyPr wrap="square">
            <a:spAutoFit/>
          </a:bodyPr>
          <a:lstStyle/>
          <a:p>
            <a:pPr algn="ctr" fontAlgn="base"/>
            <a:r>
              <a:rPr lang="es-ES" sz="700" b="0" i="0" dirty="0">
                <a:solidFill>
                  <a:srgbClr val="002060"/>
                </a:solidFill>
                <a:effectLst/>
                <a:latin typeface="Arial" panose="020B0604020202020204" pitchFamily="34" charset="0"/>
                <a:cs typeface="Arial" panose="020B0604020202020204" pitchFamily="34" charset="0"/>
              </a:rPr>
              <a:t>Score2-OP </a:t>
            </a:r>
            <a:r>
              <a:rPr lang="es-ES" sz="700" b="0" i="0" dirty="0" err="1">
                <a:solidFill>
                  <a:srgbClr val="002060"/>
                </a:solidFill>
                <a:effectLst/>
                <a:latin typeface="Arial" panose="020B0604020202020204" pitchFamily="34" charset="0"/>
                <a:cs typeface="Arial" panose="020B0604020202020204" pitchFamily="34" charset="0"/>
              </a:rPr>
              <a:t>working</a:t>
            </a:r>
            <a:r>
              <a:rPr lang="es-ES" sz="700" b="0" i="0" dirty="0">
                <a:solidFill>
                  <a:srgbClr val="002060"/>
                </a:solidFill>
                <a:effectLst/>
                <a:latin typeface="Arial" panose="020B0604020202020204" pitchFamily="34" charset="0"/>
                <a:cs typeface="Arial" panose="020B0604020202020204" pitchFamily="34" charset="0"/>
              </a:rPr>
              <a:t> </a:t>
            </a:r>
            <a:r>
              <a:rPr lang="es-ES" sz="700" b="0" i="0" dirty="0" err="1">
                <a:solidFill>
                  <a:srgbClr val="002060"/>
                </a:solidFill>
                <a:effectLst/>
                <a:latin typeface="Arial" panose="020B0604020202020204" pitchFamily="34" charset="0"/>
                <a:cs typeface="Arial" panose="020B0604020202020204" pitchFamily="34" charset="0"/>
              </a:rPr>
              <a:t>group</a:t>
            </a:r>
            <a:r>
              <a:rPr lang="es-ES" sz="700" b="0" i="0" dirty="0">
                <a:solidFill>
                  <a:srgbClr val="002060"/>
                </a:solidFill>
                <a:effectLst/>
                <a:latin typeface="Arial" panose="020B0604020202020204" pitchFamily="34" charset="0"/>
                <a:cs typeface="Arial" panose="020B0604020202020204" pitchFamily="34" charset="0"/>
              </a:rPr>
              <a:t> and ESH cardiovascular </a:t>
            </a:r>
            <a:r>
              <a:rPr lang="es-ES" sz="700" b="0" i="0" dirty="0" err="1">
                <a:solidFill>
                  <a:srgbClr val="002060"/>
                </a:solidFill>
                <a:effectLst/>
                <a:latin typeface="Arial" panose="020B0604020202020204" pitchFamily="34" charset="0"/>
                <a:cs typeface="Arial" panose="020B0604020202020204" pitchFamily="34" charset="0"/>
              </a:rPr>
              <a:t>risk</a:t>
            </a:r>
            <a:r>
              <a:rPr lang="es-ES" sz="700" b="0" i="0" dirty="0">
                <a:solidFill>
                  <a:srgbClr val="002060"/>
                </a:solidFill>
                <a:effectLst/>
                <a:latin typeface="Arial" panose="020B0604020202020204" pitchFamily="34" charset="0"/>
                <a:cs typeface="Arial" panose="020B0604020202020204" pitchFamily="34" charset="0"/>
              </a:rPr>
              <a:t> </a:t>
            </a:r>
            <a:r>
              <a:rPr lang="es-ES" sz="700" b="0" i="0" dirty="0" err="1">
                <a:solidFill>
                  <a:srgbClr val="002060"/>
                </a:solidFill>
                <a:effectLst/>
                <a:latin typeface="Arial" panose="020B0604020202020204" pitchFamily="34" charset="0"/>
                <a:cs typeface="Arial" panose="020B0604020202020204" pitchFamily="34" charset="0"/>
              </a:rPr>
              <a:t>collaboration</a:t>
            </a:r>
            <a:r>
              <a:rPr lang="es-ES" sz="700" b="0" i="0" dirty="0">
                <a:solidFill>
                  <a:srgbClr val="002060"/>
                </a:solidFill>
                <a:effectLst/>
                <a:latin typeface="Arial" panose="020B0604020202020204" pitchFamily="34" charset="0"/>
                <a:cs typeface="Arial" panose="020B0604020202020204" pitchFamily="34" charset="0"/>
              </a:rPr>
              <a:t>. SCORE2-OP </a:t>
            </a:r>
            <a:r>
              <a:rPr lang="es-ES" sz="700" b="0" i="0" dirty="0" err="1">
                <a:solidFill>
                  <a:srgbClr val="002060"/>
                </a:solidFill>
                <a:effectLst/>
                <a:latin typeface="Arial" panose="020B0604020202020204" pitchFamily="34" charset="0"/>
                <a:cs typeface="Arial" panose="020B0604020202020204" pitchFamily="34" charset="0"/>
              </a:rPr>
              <a:t>risk</a:t>
            </a:r>
            <a:r>
              <a:rPr lang="es-ES" sz="700" b="0" i="0" dirty="0">
                <a:solidFill>
                  <a:srgbClr val="002060"/>
                </a:solidFill>
                <a:effectLst/>
                <a:latin typeface="Arial" panose="020B0604020202020204" pitchFamily="34" charset="0"/>
                <a:cs typeface="Arial" panose="020B0604020202020204" pitchFamily="34" charset="0"/>
              </a:rPr>
              <a:t> </a:t>
            </a:r>
            <a:r>
              <a:rPr lang="es-ES" sz="700" b="0" i="0" dirty="0" err="1">
                <a:solidFill>
                  <a:srgbClr val="002060"/>
                </a:solidFill>
                <a:effectLst/>
                <a:latin typeface="Arial" panose="020B0604020202020204" pitchFamily="34" charset="0"/>
                <a:cs typeface="Arial" panose="020B0604020202020204" pitchFamily="34" charset="0"/>
              </a:rPr>
              <a:t>prediction</a:t>
            </a:r>
            <a:r>
              <a:rPr lang="es-ES" sz="700" b="0" i="0" dirty="0">
                <a:solidFill>
                  <a:srgbClr val="002060"/>
                </a:solidFill>
                <a:effectLst/>
                <a:latin typeface="Arial" panose="020B0604020202020204" pitchFamily="34" charset="0"/>
                <a:cs typeface="Arial" panose="020B0604020202020204" pitchFamily="34" charset="0"/>
              </a:rPr>
              <a:t> </a:t>
            </a:r>
            <a:r>
              <a:rPr lang="es-ES" sz="700" b="0" i="0" dirty="0" err="1">
                <a:solidFill>
                  <a:srgbClr val="002060"/>
                </a:solidFill>
                <a:effectLst/>
                <a:latin typeface="Arial" panose="020B0604020202020204" pitchFamily="34" charset="0"/>
                <a:cs typeface="Arial" panose="020B0604020202020204" pitchFamily="34" charset="0"/>
              </a:rPr>
              <a:t>algorithms</a:t>
            </a:r>
            <a:r>
              <a:rPr lang="es-ES" sz="700" b="0" i="0" dirty="0">
                <a:solidFill>
                  <a:srgbClr val="002060"/>
                </a:solidFill>
                <a:effectLst/>
                <a:latin typeface="Arial" panose="020B0604020202020204" pitchFamily="34" charset="0"/>
                <a:cs typeface="Arial" panose="020B0604020202020204" pitchFamily="34" charset="0"/>
              </a:rPr>
              <a:t>: </a:t>
            </a:r>
            <a:r>
              <a:rPr lang="es-ES" sz="700" b="0" i="0" dirty="0" err="1">
                <a:solidFill>
                  <a:srgbClr val="002060"/>
                </a:solidFill>
                <a:effectLst/>
                <a:latin typeface="Arial" panose="020B0604020202020204" pitchFamily="34" charset="0"/>
                <a:cs typeface="Arial" panose="020B0604020202020204" pitchFamily="34" charset="0"/>
              </a:rPr>
              <a:t>estimating</a:t>
            </a:r>
            <a:r>
              <a:rPr lang="es-ES" sz="700" b="0" i="0" dirty="0">
                <a:solidFill>
                  <a:srgbClr val="002060"/>
                </a:solidFill>
                <a:effectLst/>
                <a:latin typeface="Arial" panose="020B0604020202020204" pitchFamily="34" charset="0"/>
                <a:cs typeface="Arial" panose="020B0604020202020204" pitchFamily="34" charset="0"/>
              </a:rPr>
              <a:t> </a:t>
            </a:r>
            <a:r>
              <a:rPr lang="es-ES" sz="700" b="0" i="0" dirty="0" err="1">
                <a:solidFill>
                  <a:srgbClr val="002060"/>
                </a:solidFill>
                <a:effectLst/>
                <a:latin typeface="Arial" panose="020B0604020202020204" pitchFamily="34" charset="0"/>
                <a:cs typeface="Arial" panose="020B0604020202020204" pitchFamily="34" charset="0"/>
              </a:rPr>
              <a:t>incident</a:t>
            </a:r>
            <a:r>
              <a:rPr lang="es-ES" sz="700" b="0" i="0" dirty="0">
                <a:solidFill>
                  <a:srgbClr val="002060"/>
                </a:solidFill>
                <a:effectLst/>
                <a:latin typeface="Arial" panose="020B0604020202020204" pitchFamily="34" charset="0"/>
                <a:cs typeface="Arial" panose="020B0604020202020204" pitchFamily="34" charset="0"/>
              </a:rPr>
              <a:t> cardiovascular </a:t>
            </a:r>
            <a:r>
              <a:rPr lang="es-ES" sz="700" b="0" i="0" dirty="0" err="1">
                <a:solidFill>
                  <a:srgbClr val="002060"/>
                </a:solidFill>
                <a:effectLst/>
                <a:latin typeface="Arial" panose="020B0604020202020204" pitchFamily="34" charset="0"/>
                <a:cs typeface="Arial" panose="020B0604020202020204" pitchFamily="34" charset="0"/>
              </a:rPr>
              <a:t>event</a:t>
            </a:r>
            <a:r>
              <a:rPr lang="es-ES" sz="700" b="0" i="0" dirty="0">
                <a:solidFill>
                  <a:srgbClr val="002060"/>
                </a:solidFill>
                <a:effectLst/>
                <a:latin typeface="Arial" panose="020B0604020202020204" pitchFamily="34" charset="0"/>
                <a:cs typeface="Arial" panose="020B0604020202020204" pitchFamily="34" charset="0"/>
              </a:rPr>
              <a:t> </a:t>
            </a:r>
            <a:r>
              <a:rPr lang="es-ES" sz="700" b="0" i="0" dirty="0" err="1">
                <a:solidFill>
                  <a:srgbClr val="002060"/>
                </a:solidFill>
                <a:effectLst/>
                <a:latin typeface="Arial" panose="020B0604020202020204" pitchFamily="34" charset="0"/>
                <a:cs typeface="Arial" panose="020B0604020202020204" pitchFamily="34" charset="0"/>
              </a:rPr>
              <a:t>risk</a:t>
            </a:r>
            <a:r>
              <a:rPr lang="es-ES" sz="700" b="0" i="0" dirty="0">
                <a:solidFill>
                  <a:srgbClr val="002060"/>
                </a:solidFill>
                <a:effectLst/>
                <a:latin typeface="Arial" panose="020B0604020202020204" pitchFamily="34" charset="0"/>
                <a:cs typeface="Arial" panose="020B0604020202020204" pitchFamily="34" charset="0"/>
              </a:rPr>
              <a:t> in </a:t>
            </a:r>
            <a:r>
              <a:rPr lang="es-ES" sz="700" b="0" i="0" dirty="0" err="1">
                <a:solidFill>
                  <a:srgbClr val="002060"/>
                </a:solidFill>
                <a:effectLst/>
                <a:latin typeface="Arial" panose="020B0604020202020204" pitchFamily="34" charset="0"/>
                <a:cs typeface="Arial" panose="020B0604020202020204" pitchFamily="34" charset="0"/>
              </a:rPr>
              <a:t>older</a:t>
            </a:r>
            <a:r>
              <a:rPr lang="es-ES" sz="700" b="0" i="0" dirty="0">
                <a:solidFill>
                  <a:srgbClr val="002060"/>
                </a:solidFill>
                <a:effectLst/>
                <a:latin typeface="Arial" panose="020B0604020202020204" pitchFamily="34" charset="0"/>
                <a:cs typeface="Arial" panose="020B0604020202020204" pitchFamily="34" charset="0"/>
              </a:rPr>
              <a:t> </a:t>
            </a:r>
            <a:r>
              <a:rPr lang="es-ES" sz="700" b="0" i="0" dirty="0" err="1">
                <a:solidFill>
                  <a:srgbClr val="002060"/>
                </a:solidFill>
                <a:effectLst/>
                <a:latin typeface="Arial" panose="020B0604020202020204" pitchFamily="34" charset="0"/>
                <a:cs typeface="Arial" panose="020B0604020202020204" pitchFamily="34" charset="0"/>
              </a:rPr>
              <a:t>persons</a:t>
            </a:r>
            <a:r>
              <a:rPr lang="es-ES" sz="700" b="0" i="0" dirty="0">
                <a:solidFill>
                  <a:srgbClr val="002060"/>
                </a:solidFill>
                <a:effectLst/>
                <a:latin typeface="Arial" panose="020B0604020202020204" pitchFamily="34" charset="0"/>
                <a:cs typeface="Arial" panose="020B0604020202020204" pitchFamily="34" charset="0"/>
              </a:rPr>
              <a:t> in </a:t>
            </a:r>
            <a:r>
              <a:rPr lang="es-ES" sz="700" b="0" i="0" dirty="0" err="1">
                <a:solidFill>
                  <a:srgbClr val="002060"/>
                </a:solidFill>
                <a:effectLst/>
                <a:latin typeface="Arial" panose="020B0604020202020204" pitchFamily="34" charset="0"/>
                <a:cs typeface="Arial" panose="020B0604020202020204" pitchFamily="34" charset="0"/>
              </a:rPr>
              <a:t>four</a:t>
            </a:r>
            <a:r>
              <a:rPr lang="es-ES" sz="700" b="0" i="0" dirty="0">
                <a:solidFill>
                  <a:srgbClr val="002060"/>
                </a:solidFill>
                <a:effectLst/>
                <a:latin typeface="Arial" panose="020B0604020202020204" pitchFamily="34" charset="0"/>
                <a:cs typeface="Arial" panose="020B0604020202020204" pitchFamily="34" charset="0"/>
              </a:rPr>
              <a:t> </a:t>
            </a:r>
            <a:r>
              <a:rPr lang="es-ES" sz="700" b="0" i="0" dirty="0" err="1">
                <a:solidFill>
                  <a:srgbClr val="002060"/>
                </a:solidFill>
                <a:effectLst/>
                <a:latin typeface="Arial" panose="020B0604020202020204" pitchFamily="34" charset="0"/>
                <a:cs typeface="Arial" panose="020B0604020202020204" pitchFamily="34" charset="0"/>
              </a:rPr>
              <a:t>geographical</a:t>
            </a:r>
            <a:r>
              <a:rPr lang="es-ES" sz="700" b="0" i="0" dirty="0">
                <a:solidFill>
                  <a:srgbClr val="002060"/>
                </a:solidFill>
                <a:effectLst/>
                <a:latin typeface="Arial" panose="020B0604020202020204" pitchFamily="34" charset="0"/>
                <a:cs typeface="Arial" panose="020B0604020202020204" pitchFamily="34" charset="0"/>
              </a:rPr>
              <a:t> </a:t>
            </a:r>
            <a:r>
              <a:rPr lang="es-ES" sz="700" b="0" i="0" dirty="0" err="1">
                <a:solidFill>
                  <a:srgbClr val="002060"/>
                </a:solidFill>
                <a:effectLst/>
                <a:latin typeface="Arial" panose="020B0604020202020204" pitchFamily="34" charset="0"/>
                <a:cs typeface="Arial" panose="020B0604020202020204" pitchFamily="34" charset="0"/>
              </a:rPr>
              <a:t>risk</a:t>
            </a:r>
            <a:r>
              <a:rPr lang="es-ES" sz="700" b="0" i="0" dirty="0">
                <a:solidFill>
                  <a:srgbClr val="002060"/>
                </a:solidFill>
                <a:effectLst/>
                <a:latin typeface="Arial" panose="020B0604020202020204" pitchFamily="34" charset="0"/>
                <a:cs typeface="Arial" panose="020B0604020202020204" pitchFamily="34" charset="0"/>
              </a:rPr>
              <a:t> </a:t>
            </a:r>
            <a:r>
              <a:rPr lang="es-ES" sz="700" b="0" i="0" dirty="0" err="1">
                <a:solidFill>
                  <a:srgbClr val="002060"/>
                </a:solidFill>
                <a:effectLst/>
                <a:latin typeface="Arial" panose="020B0604020202020204" pitchFamily="34" charset="0"/>
                <a:cs typeface="Arial" panose="020B0604020202020204" pitchFamily="34" charset="0"/>
              </a:rPr>
              <a:t>regions</a:t>
            </a:r>
            <a:r>
              <a:rPr lang="es-ES" sz="700" b="0" i="0" dirty="0">
                <a:solidFill>
                  <a:srgbClr val="002060"/>
                </a:solidFill>
                <a:effectLst/>
                <a:latin typeface="Arial" panose="020B0604020202020204" pitchFamily="34" charset="0"/>
                <a:cs typeface="Arial" panose="020B0604020202020204" pitchFamily="34" charset="0"/>
              </a:rPr>
              <a:t>. </a:t>
            </a:r>
            <a:r>
              <a:rPr lang="es-ES" sz="700" b="0" i="0" dirty="0" err="1">
                <a:solidFill>
                  <a:srgbClr val="002060"/>
                </a:solidFill>
                <a:effectLst/>
                <a:latin typeface="Arial" panose="020B0604020202020204" pitchFamily="34" charset="0"/>
                <a:cs typeface="Arial" panose="020B0604020202020204" pitchFamily="34" charset="0"/>
              </a:rPr>
              <a:t>Eur</a:t>
            </a:r>
            <a:r>
              <a:rPr lang="es-ES" sz="700" b="0" i="0" dirty="0">
                <a:solidFill>
                  <a:srgbClr val="002060"/>
                </a:solidFill>
                <a:effectLst/>
                <a:latin typeface="Arial" panose="020B0604020202020204" pitchFamily="34" charset="0"/>
                <a:cs typeface="Arial" panose="020B0604020202020204" pitchFamily="34" charset="0"/>
              </a:rPr>
              <a:t> Heart J. 2021;42:2455-2466. </a:t>
            </a:r>
          </a:p>
          <a:p>
            <a:pPr algn="ctr" fontAlgn="base"/>
            <a:r>
              <a:rPr lang="es-ES" sz="700" b="0" i="0" dirty="0" err="1">
                <a:solidFill>
                  <a:srgbClr val="002060"/>
                </a:solidFill>
                <a:effectLst/>
                <a:latin typeface="Arial" panose="020B0604020202020204" pitchFamily="34" charset="0"/>
                <a:cs typeface="Arial" panose="020B0604020202020204" pitchFamily="34" charset="0"/>
              </a:rPr>
              <a:t>Divison</a:t>
            </a:r>
            <a:r>
              <a:rPr lang="es-ES" sz="700" b="0" i="0" dirty="0">
                <a:solidFill>
                  <a:srgbClr val="002060"/>
                </a:solidFill>
                <a:effectLst/>
                <a:latin typeface="Arial" panose="020B0604020202020204" pitchFamily="34" charset="0"/>
                <a:cs typeface="Arial" panose="020B0604020202020204" pitchFamily="34" charset="0"/>
              </a:rPr>
              <a:t> Garrote JA. Medidas domiciliarias de presión arterial. Documento de consenso. SEH-LELHA 2014. </a:t>
            </a:r>
            <a:r>
              <a:rPr lang="es-ES" sz="700" b="0" i="0" dirty="0" err="1">
                <a:solidFill>
                  <a:srgbClr val="002060"/>
                </a:solidFill>
                <a:effectLst/>
                <a:latin typeface="Arial" panose="020B0604020202020204" pitchFamily="34" charset="0"/>
                <a:cs typeface="Arial" panose="020B0604020202020204" pitchFamily="34" charset="0"/>
              </a:rPr>
              <a:t>Hipertens</a:t>
            </a:r>
            <a:r>
              <a:rPr lang="es-ES" sz="700" b="0" i="0" dirty="0">
                <a:solidFill>
                  <a:srgbClr val="002060"/>
                </a:solidFill>
                <a:effectLst/>
                <a:latin typeface="Arial" panose="020B0604020202020204" pitchFamily="34" charset="0"/>
                <a:cs typeface="Arial" panose="020B0604020202020204" pitchFamily="34" charset="0"/>
              </a:rPr>
              <a:t> Riesgo </a:t>
            </a:r>
            <a:r>
              <a:rPr lang="es-ES" sz="700" b="0" i="0" dirty="0" err="1">
                <a:solidFill>
                  <a:srgbClr val="002060"/>
                </a:solidFill>
                <a:effectLst/>
                <a:latin typeface="Arial" panose="020B0604020202020204" pitchFamily="34" charset="0"/>
                <a:cs typeface="Arial" panose="020B0604020202020204" pitchFamily="34" charset="0"/>
              </a:rPr>
              <a:t>Vasc</a:t>
            </a:r>
            <a:r>
              <a:rPr lang="es-ES" sz="700" b="0" i="0" dirty="0">
                <a:solidFill>
                  <a:srgbClr val="002060"/>
                </a:solidFill>
                <a:effectLst/>
                <a:latin typeface="Arial" panose="020B0604020202020204" pitchFamily="34" charset="0"/>
                <a:cs typeface="Arial" panose="020B0604020202020204" pitchFamily="34" charset="0"/>
              </a:rPr>
              <a:t>. 2015;32(1):27-39. https://doi.org/10.1016/j.hipert.2014.10.001.</a:t>
            </a:r>
          </a:p>
        </p:txBody>
      </p:sp>
    </p:spTree>
    <p:extLst>
      <p:ext uri="{BB962C8B-B14F-4D97-AF65-F5344CB8AC3E}">
        <p14:creationId xmlns:p14="http://schemas.microsoft.com/office/powerpoint/2010/main" val="27654988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A343F220-D2FA-5C8A-8FCD-7696BB9E668C}"/>
              </a:ext>
            </a:extLst>
          </p:cNvPr>
          <p:cNvSpPr txBox="1"/>
          <p:nvPr/>
        </p:nvSpPr>
        <p:spPr>
          <a:xfrm>
            <a:off x="1300707" y="6352426"/>
            <a:ext cx="9418320" cy="200055"/>
          </a:xfrm>
          <a:prstGeom prst="rect">
            <a:avLst/>
          </a:prstGeom>
          <a:noFill/>
        </p:spPr>
        <p:txBody>
          <a:bodyPr wrap="square">
            <a:spAutoFit/>
          </a:bodyPr>
          <a:lstStyle/>
          <a:p>
            <a:pPr algn="ctr" fontAlgn="base"/>
            <a:r>
              <a:rPr lang="es-ES" sz="700" b="0" i="0" dirty="0">
                <a:solidFill>
                  <a:srgbClr val="002060"/>
                </a:solidFill>
                <a:effectLst/>
                <a:latin typeface="Arial" panose="020B0604020202020204" pitchFamily="34" charset="0"/>
                <a:cs typeface="Arial" panose="020B0604020202020204" pitchFamily="34" charset="0"/>
              </a:rPr>
              <a:t>Guía SEMERGEN HTA. Adaptada de Williams B, et al. J </a:t>
            </a:r>
            <a:r>
              <a:rPr lang="es-ES" sz="700" b="0" i="0" dirty="0" err="1">
                <a:solidFill>
                  <a:srgbClr val="002060"/>
                </a:solidFill>
                <a:effectLst/>
                <a:latin typeface="Arial" panose="020B0604020202020204" pitchFamily="34" charset="0"/>
                <a:cs typeface="Arial" panose="020B0604020202020204" pitchFamily="34" charset="0"/>
              </a:rPr>
              <a:t>Hypertens</a:t>
            </a:r>
            <a:r>
              <a:rPr lang="es-ES" sz="700" b="0" i="0" dirty="0">
                <a:solidFill>
                  <a:srgbClr val="002060"/>
                </a:solidFill>
                <a:effectLst/>
                <a:latin typeface="Arial" panose="020B0604020202020204" pitchFamily="34" charset="0"/>
                <a:cs typeface="Arial" panose="020B0604020202020204" pitchFamily="34" charset="0"/>
              </a:rPr>
              <a:t>. 2018; 36:1953-2041.</a:t>
            </a:r>
          </a:p>
        </p:txBody>
      </p:sp>
      <p:pic>
        <p:nvPicPr>
          <p:cNvPr id="12" name="Imagen 11">
            <a:extLst>
              <a:ext uri="{FF2B5EF4-FFF2-40B4-BE49-F238E27FC236}">
                <a16:creationId xmlns:a16="http://schemas.microsoft.com/office/drawing/2014/main" id="{07C78C3F-E7C2-A5BD-38D7-BD437D3A6F5B}"/>
              </a:ext>
            </a:extLst>
          </p:cNvPr>
          <p:cNvPicPr>
            <a:picLocks noChangeAspect="1"/>
          </p:cNvPicPr>
          <p:nvPr/>
        </p:nvPicPr>
        <p:blipFill>
          <a:blip r:embed="rId2"/>
          <a:stretch>
            <a:fillRect/>
          </a:stretch>
        </p:blipFill>
        <p:spPr>
          <a:xfrm>
            <a:off x="2597984" y="1155637"/>
            <a:ext cx="7088941" cy="5096705"/>
          </a:xfrm>
          <a:prstGeom prst="rect">
            <a:avLst/>
          </a:prstGeom>
        </p:spPr>
      </p:pic>
      <p:sp>
        <p:nvSpPr>
          <p:cNvPr id="2" name="Google Shape;212;p14">
            <a:extLst>
              <a:ext uri="{FF2B5EF4-FFF2-40B4-BE49-F238E27FC236}">
                <a16:creationId xmlns:a16="http://schemas.microsoft.com/office/drawing/2014/main" id="{C2CE2BF1-0ED5-D798-8035-977E4C4DE4DF}"/>
              </a:ext>
            </a:extLst>
          </p:cNvPr>
          <p:cNvSpPr txBox="1">
            <a:spLocks/>
          </p:cNvSpPr>
          <p:nvPr/>
        </p:nvSpPr>
        <p:spPr>
          <a:xfrm>
            <a:off x="385343" y="228575"/>
            <a:ext cx="10572217" cy="927062"/>
          </a:xfrm>
          <a:prstGeom prst="rect">
            <a:avLst/>
          </a:prstGeom>
          <a:noFill/>
          <a:ln>
            <a:noFill/>
          </a:ln>
        </p:spPr>
        <p:txBody>
          <a:bodyPr spcFirstLastPara="1" wrap="square" lIns="121900" tIns="60933" rIns="121900" bIns="60933" anchor="ctr" anchorCtr="0">
            <a:no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r>
              <a:rPr lang="es-ES" dirty="0">
                <a:solidFill>
                  <a:srgbClr val="002060"/>
                </a:solidFill>
                <a:latin typeface="Arial" panose="020B0604020202020204" pitchFamily="34" charset="0"/>
                <a:cs typeface="Arial" panose="020B0604020202020204" pitchFamily="34" charset="0"/>
              </a:rPr>
              <a:t>Hipertensión arterial y psoriasis</a:t>
            </a:r>
          </a:p>
        </p:txBody>
      </p:sp>
    </p:spTree>
    <p:extLst>
      <p:ext uri="{BB962C8B-B14F-4D97-AF65-F5344CB8AC3E}">
        <p14:creationId xmlns:p14="http://schemas.microsoft.com/office/powerpoint/2010/main" val="1910059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0">
          <a:extLst>
            <a:ext uri="{FF2B5EF4-FFF2-40B4-BE49-F238E27FC236}">
              <a16:creationId xmlns:a16="http://schemas.microsoft.com/office/drawing/2014/main" id="{EA48AE49-823A-B831-2D24-1AC274A42FB5}"/>
            </a:ext>
          </a:extLst>
        </p:cNvPr>
        <p:cNvGrpSpPr/>
        <p:nvPr/>
      </p:nvGrpSpPr>
      <p:grpSpPr>
        <a:xfrm>
          <a:off x="0" y="0"/>
          <a:ext cx="0" cy="0"/>
          <a:chOff x="0" y="0"/>
          <a:chExt cx="0" cy="0"/>
        </a:xfrm>
      </p:grpSpPr>
      <p:sp>
        <p:nvSpPr>
          <p:cNvPr id="162" name="Google Shape;162;p7">
            <a:extLst>
              <a:ext uri="{FF2B5EF4-FFF2-40B4-BE49-F238E27FC236}">
                <a16:creationId xmlns:a16="http://schemas.microsoft.com/office/drawing/2014/main" id="{B8B30BEA-83AC-346A-4E82-CC7DCAF5252D}"/>
              </a:ext>
            </a:extLst>
          </p:cNvPr>
          <p:cNvSpPr txBox="1">
            <a:spLocks noGrp="1"/>
          </p:cNvSpPr>
          <p:nvPr>
            <p:ph type="body" idx="1"/>
          </p:nvPr>
        </p:nvSpPr>
        <p:spPr>
          <a:xfrm>
            <a:off x="457844" y="2103656"/>
            <a:ext cx="11352511" cy="1733015"/>
          </a:xfrm>
          <a:prstGeom prst="rect">
            <a:avLst/>
          </a:prstGeom>
          <a:noFill/>
          <a:ln>
            <a:noFill/>
          </a:ln>
        </p:spPr>
        <p:txBody>
          <a:bodyPr spcFirstLastPara="1" wrap="square" lIns="121900" tIns="60933" rIns="121900" bIns="60933" anchor="t" anchorCtr="0">
            <a:noAutofit/>
          </a:bodyPr>
          <a:lstStyle/>
          <a:p>
            <a:pPr marL="444500" indent="-342900" algn="just">
              <a:buClr>
                <a:srgbClr val="002060"/>
              </a:buClr>
              <a:buFont typeface="Arial" panose="020B0604020202020204" pitchFamily="34" charset="0"/>
              <a:buChar char="•"/>
            </a:pPr>
            <a:r>
              <a:rPr lang="es-ES" sz="1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El estudio por la Universidad de California y </a:t>
            </a:r>
            <a:r>
              <a:rPr lang="es-ES" sz="1800" dirty="0">
                <a:solidFill>
                  <a:srgbClr val="002060"/>
                </a:solidFill>
                <a:latin typeface="Arial" panose="020B0604020202020204" pitchFamily="34" charset="0"/>
                <a:ea typeface="Times New Roman" panose="02020603050405020304" pitchFamily="18" charset="0"/>
                <a:cs typeface="Arial" panose="020B0604020202020204" pitchFamily="34" charset="0"/>
              </a:rPr>
              <a:t>publicado en la revista PLOS ONE (1044 pacientes)</a:t>
            </a:r>
            <a:r>
              <a:rPr lang="es-ES" sz="1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sugiere que los pacientes con psoriasis, tienen </a:t>
            </a:r>
            <a:r>
              <a:rPr lang="es-ES" sz="18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niveles superiores de</a:t>
            </a:r>
            <a:r>
              <a:rPr lang="es-ES" sz="1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s-ES" sz="18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endotelina-1</a:t>
            </a:r>
            <a:r>
              <a:rPr lang="es-ES" sz="1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proteína que contrae los vasos sanguíneos y aumenta la presión arterial, contribuyendo al desarrollo de la hipertensión.</a:t>
            </a:r>
            <a:endParaRPr lang="es-ES" sz="1800" dirty="0">
              <a:solidFill>
                <a:srgbClr val="002060"/>
              </a:solidFill>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7CC2B049-9316-7CB9-C38D-C4689FBFEA52}"/>
              </a:ext>
            </a:extLst>
          </p:cNvPr>
          <p:cNvSpPr txBox="1"/>
          <p:nvPr/>
        </p:nvSpPr>
        <p:spPr>
          <a:xfrm>
            <a:off x="640080" y="438835"/>
            <a:ext cx="9913620" cy="1200329"/>
          </a:xfrm>
          <a:prstGeom prst="rect">
            <a:avLst/>
          </a:prstGeom>
          <a:noFill/>
        </p:spPr>
        <p:txBody>
          <a:bodyPr wrap="square">
            <a:spAutoFit/>
          </a:bodyPr>
          <a:lstStyle/>
          <a:p>
            <a:pPr algn="ctr">
              <a:spcBef>
                <a:spcPts val="1200"/>
              </a:spcBef>
            </a:pPr>
            <a:r>
              <a:rPr lang="es-ES" sz="3600" b="1" kern="0" dirty="0">
                <a:solidFill>
                  <a:srgbClr val="00206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“La psoriasis acentúa hasta cinco veces más la gravedad de la hipertensión”</a:t>
            </a:r>
          </a:p>
        </p:txBody>
      </p:sp>
      <p:pic>
        <p:nvPicPr>
          <p:cNvPr id="8" name="Imagen 7">
            <a:extLst>
              <a:ext uri="{FF2B5EF4-FFF2-40B4-BE49-F238E27FC236}">
                <a16:creationId xmlns:a16="http://schemas.microsoft.com/office/drawing/2014/main" id="{D1805983-D629-3125-62C6-78703D89AE5D}"/>
              </a:ext>
            </a:extLst>
          </p:cNvPr>
          <p:cNvPicPr>
            <a:picLocks noChangeAspect="1"/>
          </p:cNvPicPr>
          <p:nvPr/>
        </p:nvPicPr>
        <p:blipFill>
          <a:blip r:embed="rId3"/>
          <a:stretch>
            <a:fillRect/>
          </a:stretch>
        </p:blipFill>
        <p:spPr>
          <a:xfrm>
            <a:off x="2613660" y="3623311"/>
            <a:ext cx="7467600" cy="1333500"/>
          </a:xfrm>
          <a:prstGeom prst="rect">
            <a:avLst/>
          </a:prstGeom>
        </p:spPr>
      </p:pic>
    </p:spTree>
    <p:extLst>
      <p:ext uri="{BB962C8B-B14F-4D97-AF65-F5344CB8AC3E}">
        <p14:creationId xmlns:p14="http://schemas.microsoft.com/office/powerpoint/2010/main" val="14187573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28FDE45-AFFA-0EAC-9A9A-F6FEE2901393}"/>
              </a:ext>
            </a:extLst>
          </p:cNvPr>
          <p:cNvSpPr txBox="1"/>
          <p:nvPr/>
        </p:nvSpPr>
        <p:spPr>
          <a:xfrm>
            <a:off x="1469090" y="1367372"/>
            <a:ext cx="10023509" cy="4493538"/>
          </a:xfrm>
          <a:prstGeom prst="rect">
            <a:avLst/>
          </a:prstGeom>
          <a:noFill/>
        </p:spPr>
        <p:txBody>
          <a:bodyPr wrap="square">
            <a:spAutoFit/>
          </a:bodyPr>
          <a:lstStyle/>
          <a:p>
            <a:pPr marL="342900" indent="-342900" algn="just">
              <a:buAutoNum type="arabicPeriod"/>
            </a:pPr>
            <a:r>
              <a:rPr lang="es-ES" sz="2200" dirty="0">
                <a:solidFill>
                  <a:srgbClr val="002060"/>
                </a:solidFill>
                <a:latin typeface="Arial" panose="020B0604020202020204" pitchFamily="34" charset="0"/>
                <a:cs typeface="Arial" panose="020B0604020202020204" pitchFamily="34" charset="0"/>
              </a:rPr>
              <a:t>Optimizar el tratamiento antihipertensivo: subiría la dosis de diurético que lleva (torasemida 10mg).</a:t>
            </a:r>
          </a:p>
          <a:p>
            <a:pPr marL="342900" indent="-342900" algn="just">
              <a:buAutoNum type="arabicPeriod"/>
            </a:pPr>
            <a:endParaRPr lang="es-ES" sz="2200" dirty="0">
              <a:solidFill>
                <a:srgbClr val="002060"/>
              </a:solidFill>
              <a:latin typeface="Arial" panose="020B0604020202020204" pitchFamily="34" charset="0"/>
              <a:cs typeface="Arial" panose="020B0604020202020204" pitchFamily="34" charset="0"/>
            </a:endParaRPr>
          </a:p>
          <a:p>
            <a:pPr marL="342900" indent="-342900" algn="just">
              <a:buAutoNum type="arabicPeriod"/>
            </a:pPr>
            <a:r>
              <a:rPr lang="es-ES" sz="2200" dirty="0">
                <a:solidFill>
                  <a:srgbClr val="002060"/>
                </a:solidFill>
                <a:latin typeface="Arial" panose="020B0604020202020204" pitchFamily="34" charset="0"/>
                <a:cs typeface="Arial" panose="020B0604020202020204" pitchFamily="34" charset="0"/>
              </a:rPr>
              <a:t>Aumentaría la dosis de diurético tiazídico e iniciaría tratamiento tópico de la psoriasis, además de tener en cuenta el resto de factores de riesgo cardiovascular.</a:t>
            </a:r>
            <a:endParaRPr lang="es-ES" sz="2200" b="0" i="0" dirty="0">
              <a:solidFill>
                <a:srgbClr val="002060"/>
              </a:solidFill>
              <a:effectLst/>
              <a:latin typeface="Arial" panose="020B0604020202020204" pitchFamily="34" charset="0"/>
              <a:cs typeface="Arial" panose="020B0604020202020204" pitchFamily="34" charset="0"/>
            </a:endParaRPr>
          </a:p>
          <a:p>
            <a:pPr marL="342900" indent="-342900" algn="just">
              <a:buFontTx/>
              <a:buAutoNum type="arabicPeriod"/>
            </a:pPr>
            <a:endParaRPr lang="es-ES" sz="2200" b="0" i="0" dirty="0">
              <a:solidFill>
                <a:srgbClr val="002060"/>
              </a:solidFill>
              <a:effectLst/>
              <a:latin typeface="Arial" panose="020B0604020202020204" pitchFamily="34" charset="0"/>
              <a:cs typeface="Arial" panose="020B0604020202020204" pitchFamily="34" charset="0"/>
            </a:endParaRPr>
          </a:p>
          <a:p>
            <a:pPr marL="342900" indent="-342900" algn="just">
              <a:buFontTx/>
              <a:buAutoNum type="arabicPeriod"/>
            </a:pPr>
            <a:r>
              <a:rPr lang="es-ES" sz="2200" b="0" i="0" dirty="0">
                <a:solidFill>
                  <a:srgbClr val="002060"/>
                </a:solidFill>
                <a:effectLst/>
                <a:latin typeface="Arial" panose="020B0604020202020204" pitchFamily="34" charset="0"/>
                <a:cs typeface="Arial" panose="020B0604020202020204" pitchFamily="34" charset="0"/>
              </a:rPr>
              <a:t>Dejaría de momento el tratamiento igual y revaluaría en 15 días.</a:t>
            </a:r>
          </a:p>
          <a:p>
            <a:pPr marL="342900" indent="-342900" algn="just">
              <a:buFontTx/>
              <a:buAutoNum type="arabicPeriod"/>
            </a:pPr>
            <a:endParaRPr lang="es-ES" sz="2200" b="0" i="0" dirty="0">
              <a:solidFill>
                <a:srgbClr val="002060"/>
              </a:solidFill>
              <a:effectLst/>
              <a:latin typeface="Arial" panose="020B0604020202020204" pitchFamily="34" charset="0"/>
              <a:cs typeface="Arial" panose="020B0604020202020204" pitchFamily="34" charset="0"/>
            </a:endParaRPr>
          </a:p>
          <a:p>
            <a:pPr marL="342900" indent="-342900" algn="just">
              <a:buAutoNum type="arabicPeriod"/>
            </a:pPr>
            <a:r>
              <a:rPr lang="es-ES" sz="2200" dirty="0">
                <a:solidFill>
                  <a:srgbClr val="002060"/>
                </a:solidFill>
                <a:latin typeface="Arial" panose="020B0604020202020204" pitchFamily="34" charset="0"/>
                <a:cs typeface="Arial" panose="020B0604020202020204" pitchFamily="34" charset="0"/>
              </a:rPr>
              <a:t>Cambiaría el tratamiento diurético tiazídico por otro no tiazídico, valoraría la posibilidad de subir dosis de IECA o añadir Calcio Antagonistas e iniciaría tratamiento tópico de la psoriasis, además de tener en cuenta el resto de factores de riesgo cardiovascular.</a:t>
            </a:r>
            <a:endParaRPr lang="es-ES" sz="2200" b="0" i="0" dirty="0">
              <a:solidFill>
                <a:srgbClr val="002060"/>
              </a:solidFill>
              <a:effectLst/>
              <a:latin typeface="Arial" panose="020B0604020202020204" pitchFamily="34" charset="0"/>
              <a:cs typeface="Arial" panose="020B0604020202020204" pitchFamily="34" charset="0"/>
            </a:endParaRPr>
          </a:p>
        </p:txBody>
      </p:sp>
      <p:sp>
        <p:nvSpPr>
          <p:cNvPr id="2" name="Elipse 1">
            <a:extLst>
              <a:ext uri="{FF2B5EF4-FFF2-40B4-BE49-F238E27FC236}">
                <a16:creationId xmlns:a16="http://schemas.microsoft.com/office/drawing/2014/main" id="{DE1401A7-CF92-E835-CD79-C2607AA7E5C8}"/>
              </a:ext>
            </a:extLst>
          </p:cNvPr>
          <p:cNvSpPr/>
          <p:nvPr/>
        </p:nvSpPr>
        <p:spPr>
          <a:xfrm>
            <a:off x="704957" y="1521136"/>
            <a:ext cx="382639" cy="38778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Elipse 3">
            <a:extLst>
              <a:ext uri="{FF2B5EF4-FFF2-40B4-BE49-F238E27FC236}">
                <a16:creationId xmlns:a16="http://schemas.microsoft.com/office/drawing/2014/main" id="{53693AC8-460A-77C5-A37F-F061E72E332D}"/>
              </a:ext>
            </a:extLst>
          </p:cNvPr>
          <p:cNvSpPr/>
          <p:nvPr/>
        </p:nvSpPr>
        <p:spPr>
          <a:xfrm>
            <a:off x="691557" y="2384718"/>
            <a:ext cx="389339" cy="387781"/>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Elipse 5">
            <a:extLst>
              <a:ext uri="{FF2B5EF4-FFF2-40B4-BE49-F238E27FC236}">
                <a16:creationId xmlns:a16="http://schemas.microsoft.com/office/drawing/2014/main" id="{4E58FAA8-58F4-A92A-B850-C604FB000C5F}"/>
              </a:ext>
            </a:extLst>
          </p:cNvPr>
          <p:cNvSpPr/>
          <p:nvPr/>
        </p:nvSpPr>
        <p:spPr>
          <a:xfrm>
            <a:off x="699401" y="3764093"/>
            <a:ext cx="389339" cy="387782"/>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Elipse 6">
            <a:extLst>
              <a:ext uri="{FF2B5EF4-FFF2-40B4-BE49-F238E27FC236}">
                <a16:creationId xmlns:a16="http://schemas.microsoft.com/office/drawing/2014/main" id="{2C83F246-A8A3-E83A-E518-A1A03244C62E}"/>
              </a:ext>
            </a:extLst>
          </p:cNvPr>
          <p:cNvSpPr/>
          <p:nvPr/>
        </p:nvSpPr>
        <p:spPr>
          <a:xfrm>
            <a:off x="691557" y="4547741"/>
            <a:ext cx="389339" cy="387782"/>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7">
            <a:extLst>
              <a:ext uri="{FF2B5EF4-FFF2-40B4-BE49-F238E27FC236}">
                <a16:creationId xmlns:a16="http://schemas.microsoft.com/office/drawing/2014/main" id="{2439C5C3-62F1-040E-CC97-4FBEF5CC4235}"/>
              </a:ext>
            </a:extLst>
          </p:cNvPr>
          <p:cNvSpPr txBox="1"/>
          <p:nvPr/>
        </p:nvSpPr>
        <p:spPr>
          <a:xfrm>
            <a:off x="1007440" y="237604"/>
            <a:ext cx="9475552" cy="954107"/>
          </a:xfrm>
          <a:prstGeom prst="rect">
            <a:avLst/>
          </a:prstGeom>
          <a:noFill/>
        </p:spPr>
        <p:txBody>
          <a:bodyPr wrap="square" rtlCol="0">
            <a:spAutoFit/>
          </a:bodyPr>
          <a:lstStyle/>
          <a:p>
            <a:pPr algn="ctr"/>
            <a:r>
              <a:rPr lang="es-ES" sz="4000" dirty="0">
                <a:solidFill>
                  <a:srgbClr val="002060"/>
                </a:solidFill>
                <a:latin typeface="Arial" panose="020B0604020202020204" pitchFamily="34" charset="0"/>
                <a:cs typeface="Arial" panose="020B0604020202020204" pitchFamily="34" charset="0"/>
              </a:rPr>
              <a:t>¿Qué hacemos con nuestra paciente?</a:t>
            </a:r>
          </a:p>
          <a:p>
            <a:endParaRPr lang="es-ES" sz="1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26030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8B0D5A5-3884-C801-1DC7-18E3F7EE9345}"/>
              </a:ext>
            </a:extLst>
          </p:cNvPr>
          <p:cNvSpPr txBox="1"/>
          <p:nvPr/>
        </p:nvSpPr>
        <p:spPr>
          <a:xfrm>
            <a:off x="1074821" y="1563301"/>
            <a:ext cx="10347157" cy="1785104"/>
          </a:xfrm>
          <a:prstGeom prst="rect">
            <a:avLst/>
          </a:prstGeom>
          <a:noFill/>
        </p:spPr>
        <p:txBody>
          <a:bodyPr wrap="square">
            <a:spAutoFit/>
          </a:bodyPr>
          <a:lstStyle/>
          <a:p>
            <a:pPr algn="just"/>
            <a:r>
              <a:rPr lang="es-ES" sz="2200" dirty="0">
                <a:solidFill>
                  <a:srgbClr val="002060"/>
                </a:solidFill>
                <a:latin typeface="Arial" panose="020B0604020202020204" pitchFamily="34" charset="0"/>
                <a:cs typeface="Arial" panose="020B0604020202020204" pitchFamily="34" charset="0"/>
              </a:rPr>
              <a:t>En un estudio reciente (</a:t>
            </a:r>
            <a:r>
              <a:rPr lang="en-US" sz="2200" i="1" dirty="0" err="1">
                <a:solidFill>
                  <a:srgbClr val="002060"/>
                </a:solidFill>
                <a:latin typeface="Arial" panose="020B0604020202020204" pitchFamily="34" charset="0"/>
                <a:cs typeface="Arial" panose="020B0604020202020204" pitchFamily="34" charset="0"/>
              </a:rPr>
              <a:t>Surapon</a:t>
            </a:r>
            <a:r>
              <a:rPr lang="en-US" sz="2200" i="1" dirty="0">
                <a:solidFill>
                  <a:srgbClr val="002060"/>
                </a:solidFill>
                <a:latin typeface="Arial" panose="020B0604020202020204" pitchFamily="34" charset="0"/>
                <a:cs typeface="Arial" panose="020B0604020202020204" pitchFamily="34" charset="0"/>
              </a:rPr>
              <a:t> </a:t>
            </a:r>
            <a:r>
              <a:rPr lang="en-US" sz="2200" i="1" dirty="0" err="1">
                <a:solidFill>
                  <a:srgbClr val="002060"/>
                </a:solidFill>
                <a:latin typeface="Arial" panose="020B0604020202020204" pitchFamily="34" charset="0"/>
                <a:cs typeface="Arial" panose="020B0604020202020204" pitchFamily="34" charset="0"/>
              </a:rPr>
              <a:t>Nochaiwong</a:t>
            </a:r>
            <a:r>
              <a:rPr lang="en-US" sz="2200" i="1" dirty="0">
                <a:solidFill>
                  <a:srgbClr val="002060"/>
                </a:solidFill>
                <a:latin typeface="Arial" panose="020B0604020202020204" pitchFamily="34" charset="0"/>
                <a:cs typeface="Arial" panose="020B0604020202020204" pitchFamily="34" charset="0"/>
              </a:rPr>
              <a:t>, et al</a:t>
            </a:r>
            <a:r>
              <a:rPr lang="es-ES" sz="2200" dirty="0">
                <a:solidFill>
                  <a:srgbClr val="002060"/>
                </a:solidFill>
                <a:latin typeface="Arial" panose="020B0604020202020204" pitchFamily="34" charset="0"/>
                <a:cs typeface="Arial" panose="020B0604020202020204" pitchFamily="34" charset="0"/>
              </a:rPr>
              <a:t>) se ha demostrado que los pacientes en tratamiento con </a:t>
            </a:r>
            <a:r>
              <a:rPr lang="es-ES" sz="2200" b="1" dirty="0">
                <a:solidFill>
                  <a:srgbClr val="002060"/>
                </a:solidFill>
                <a:latin typeface="Arial" panose="020B0604020202020204" pitchFamily="34" charset="0"/>
                <a:cs typeface="Arial" panose="020B0604020202020204" pitchFamily="34" charset="0"/>
              </a:rPr>
              <a:t>diuréticos tiazídicos tienen un mayor riesgo de cáncer de piel, </a:t>
            </a:r>
            <a:r>
              <a:rPr lang="es-ES" sz="2200" dirty="0">
                <a:solidFill>
                  <a:srgbClr val="002060"/>
                </a:solidFill>
                <a:latin typeface="Arial" panose="020B0604020202020204" pitchFamily="34" charset="0"/>
                <a:cs typeface="Arial" panose="020B0604020202020204" pitchFamily="34" charset="0"/>
              </a:rPr>
              <a:t>incluidos los cánceres de piel no melanoma (carcinoma basocelular y carcinoma espinocelular) y melanoma, que los usuarios de diuréticos no tiazídicos</a:t>
            </a:r>
            <a:r>
              <a:rPr lang="es-ES" sz="2000" dirty="0">
                <a:solidFill>
                  <a:srgbClr val="002060"/>
                </a:solidFill>
                <a:latin typeface="Arial" panose="020B0604020202020204" pitchFamily="34" charset="0"/>
                <a:cs typeface="Arial" panose="020B0604020202020204" pitchFamily="34" charset="0"/>
              </a:rPr>
              <a:t>. </a:t>
            </a:r>
          </a:p>
        </p:txBody>
      </p:sp>
      <p:sp>
        <p:nvSpPr>
          <p:cNvPr id="6" name="CuadroTexto 5">
            <a:extLst>
              <a:ext uri="{FF2B5EF4-FFF2-40B4-BE49-F238E27FC236}">
                <a16:creationId xmlns:a16="http://schemas.microsoft.com/office/drawing/2014/main" id="{17A5ECC3-A835-0CDD-0DAD-CF41DA822228}"/>
              </a:ext>
            </a:extLst>
          </p:cNvPr>
          <p:cNvSpPr txBox="1"/>
          <p:nvPr/>
        </p:nvSpPr>
        <p:spPr>
          <a:xfrm>
            <a:off x="232206" y="4722106"/>
            <a:ext cx="11727584" cy="200055"/>
          </a:xfrm>
          <a:prstGeom prst="rect">
            <a:avLst/>
          </a:prstGeom>
          <a:noFill/>
        </p:spPr>
        <p:txBody>
          <a:bodyPr wrap="square">
            <a:spAutoFit/>
          </a:bodyPr>
          <a:lstStyle/>
          <a:p>
            <a:pPr algn="ctr"/>
            <a:r>
              <a:rPr lang="en-US" sz="700" dirty="0" err="1">
                <a:solidFill>
                  <a:srgbClr val="002060"/>
                </a:solidFill>
                <a:latin typeface="Arial" panose="020B0604020202020204" pitchFamily="34" charset="0"/>
                <a:cs typeface="Arial" panose="020B0604020202020204" pitchFamily="34" charset="0"/>
              </a:rPr>
              <a:t>Surapon</a:t>
            </a:r>
            <a:r>
              <a:rPr lang="en-US" sz="700" dirty="0">
                <a:solidFill>
                  <a:srgbClr val="002060"/>
                </a:solidFill>
                <a:latin typeface="Arial" panose="020B0604020202020204" pitchFamily="34" charset="0"/>
                <a:cs typeface="Arial" panose="020B0604020202020204" pitchFamily="34" charset="0"/>
              </a:rPr>
              <a:t> </a:t>
            </a:r>
            <a:r>
              <a:rPr lang="en-US" sz="700" dirty="0" err="1">
                <a:solidFill>
                  <a:srgbClr val="002060"/>
                </a:solidFill>
                <a:latin typeface="Arial" panose="020B0604020202020204" pitchFamily="34" charset="0"/>
                <a:cs typeface="Arial" panose="020B0604020202020204" pitchFamily="34" charset="0"/>
              </a:rPr>
              <a:t>Nochaiwong</a:t>
            </a:r>
            <a:r>
              <a:rPr lang="en-US" sz="700" dirty="0">
                <a:solidFill>
                  <a:srgbClr val="002060"/>
                </a:solidFill>
                <a:latin typeface="Arial" panose="020B0604020202020204" pitchFamily="34" charset="0"/>
                <a:cs typeface="Arial" panose="020B0604020202020204" pitchFamily="34" charset="0"/>
              </a:rPr>
              <a:t>, et al. Use of Thiazide Diuretics and Risk of All Types of Skin Cancers: An Updated Systematic Review and Meta-Analysis. Cancers (Basel). 2022 May; 14(10): 2566. </a:t>
            </a:r>
            <a:r>
              <a:rPr lang="en-US" sz="700" dirty="0" err="1">
                <a:solidFill>
                  <a:srgbClr val="002060"/>
                </a:solidFill>
                <a:latin typeface="Arial" panose="020B0604020202020204" pitchFamily="34" charset="0"/>
                <a:cs typeface="Arial" panose="020B0604020202020204" pitchFamily="34" charset="0"/>
              </a:rPr>
              <a:t>doi</a:t>
            </a:r>
            <a:r>
              <a:rPr lang="en-US" sz="700" dirty="0">
                <a:solidFill>
                  <a:srgbClr val="002060"/>
                </a:solidFill>
                <a:latin typeface="Arial" panose="020B0604020202020204" pitchFamily="34" charset="0"/>
                <a:cs typeface="Arial" panose="020B0604020202020204" pitchFamily="34" charset="0"/>
              </a:rPr>
              <a:t>: 10.3390/cancers14102566.</a:t>
            </a:r>
            <a:endParaRPr lang="es-ES" sz="700" dirty="0">
              <a:solidFill>
                <a:srgbClr val="002060"/>
              </a:solidFill>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CCB960C6-F894-39D9-8474-AABFF6F6DD55}"/>
              </a:ext>
            </a:extLst>
          </p:cNvPr>
          <p:cNvSpPr txBox="1"/>
          <p:nvPr/>
        </p:nvSpPr>
        <p:spPr>
          <a:xfrm>
            <a:off x="1537432" y="3349520"/>
            <a:ext cx="9117133" cy="1200329"/>
          </a:xfrm>
          <a:prstGeom prst="rect">
            <a:avLst/>
          </a:prstGeom>
          <a:noFill/>
        </p:spPr>
        <p:txBody>
          <a:bodyPr wrap="square">
            <a:spAutoFit/>
          </a:bodyPr>
          <a:lstStyle/>
          <a:p>
            <a:pPr algn="ctr"/>
            <a:r>
              <a:rPr lang="es-ES" sz="1800" dirty="0">
                <a:solidFill>
                  <a:srgbClr val="002060"/>
                </a:solidFill>
                <a:latin typeface="Arial" panose="020B0604020202020204" pitchFamily="34" charset="0"/>
                <a:cs typeface="Arial" panose="020B0604020202020204" pitchFamily="34" charset="0"/>
              </a:rPr>
              <a:t>Se necesita una evaluación del riesgo de cáncer de piel individual, un seguimiento y la consideración de alternativas farmacológicas adecuadas antes del uso a largo plazo de estos fármacos debiendo valorarse los beneficios de los diuréticos tiazídicos frente a los posibles problemas de seguridad en términos de riesgos de cáncer de piel.</a:t>
            </a:r>
            <a:endParaRPr lang="es-ES" dirty="0">
              <a:solidFill>
                <a:srgbClr val="002060"/>
              </a:solidFill>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0D9141D6-047F-01E1-665B-2AB80E563783}"/>
              </a:ext>
            </a:extLst>
          </p:cNvPr>
          <p:cNvSpPr txBox="1"/>
          <p:nvPr/>
        </p:nvSpPr>
        <p:spPr>
          <a:xfrm>
            <a:off x="1388645" y="5194438"/>
            <a:ext cx="9265920" cy="769441"/>
          </a:xfrm>
          <a:prstGeom prst="rect">
            <a:avLst/>
          </a:prstGeom>
          <a:noFill/>
        </p:spPr>
        <p:txBody>
          <a:bodyPr wrap="square">
            <a:spAutoFit/>
          </a:bodyPr>
          <a:lstStyle/>
          <a:p>
            <a:pPr algn="ctr"/>
            <a:r>
              <a:rPr lang="es-ES" sz="2200" dirty="0">
                <a:solidFill>
                  <a:srgbClr val="002060"/>
                </a:solidFill>
                <a:latin typeface="Arial" panose="020B0604020202020204" pitchFamily="34" charset="0"/>
                <a:cs typeface="Arial" panose="020B0604020202020204" pitchFamily="34" charset="0"/>
              </a:rPr>
              <a:t>El uso </a:t>
            </a:r>
            <a:r>
              <a:rPr lang="es-ES" sz="2200" b="1" dirty="0">
                <a:solidFill>
                  <a:srgbClr val="002060"/>
                </a:solidFill>
                <a:latin typeface="Arial" panose="020B0604020202020204" pitchFamily="34" charset="0"/>
                <a:cs typeface="Arial" panose="020B0604020202020204" pitchFamily="34" charset="0"/>
              </a:rPr>
              <a:t>de betabloqueantes se desaconseja </a:t>
            </a:r>
            <a:r>
              <a:rPr lang="es-ES" sz="2200" dirty="0">
                <a:solidFill>
                  <a:srgbClr val="002060"/>
                </a:solidFill>
                <a:latin typeface="Arial" panose="020B0604020202020204" pitchFamily="34" charset="0"/>
                <a:cs typeface="Arial" panose="020B0604020202020204" pitchFamily="34" charset="0"/>
              </a:rPr>
              <a:t>en pacientes con psoriasis, porque puede agravar el cuadro cutáneo.</a:t>
            </a:r>
          </a:p>
        </p:txBody>
      </p:sp>
      <p:sp>
        <p:nvSpPr>
          <p:cNvPr id="2" name="CuadroTexto 7">
            <a:extLst>
              <a:ext uri="{FF2B5EF4-FFF2-40B4-BE49-F238E27FC236}">
                <a16:creationId xmlns:a16="http://schemas.microsoft.com/office/drawing/2014/main" id="{78C8EB27-5E66-FA2A-92F5-A78D8381238D}"/>
              </a:ext>
            </a:extLst>
          </p:cNvPr>
          <p:cNvSpPr txBox="1"/>
          <p:nvPr/>
        </p:nvSpPr>
        <p:spPr>
          <a:xfrm>
            <a:off x="1007440" y="237604"/>
            <a:ext cx="9475552" cy="954107"/>
          </a:xfrm>
          <a:prstGeom prst="rect">
            <a:avLst/>
          </a:prstGeom>
          <a:noFill/>
        </p:spPr>
        <p:txBody>
          <a:bodyPr wrap="square" rtlCol="0">
            <a:spAutoFit/>
          </a:bodyPr>
          <a:lstStyle/>
          <a:p>
            <a:pPr algn="ctr"/>
            <a:r>
              <a:rPr lang="es-ES" sz="4000" dirty="0">
                <a:solidFill>
                  <a:srgbClr val="002060"/>
                </a:solidFill>
                <a:latin typeface="Arial" panose="020B0604020202020204" pitchFamily="34" charset="0"/>
                <a:cs typeface="Arial" panose="020B0604020202020204" pitchFamily="34" charset="0"/>
              </a:rPr>
              <a:t>B-bloqueantes y diuréticos tiazídicos</a:t>
            </a:r>
          </a:p>
          <a:p>
            <a:endParaRPr lang="es-ES" sz="1400" dirty="0">
              <a:solidFill>
                <a:srgbClr val="002060"/>
              </a:solidFill>
              <a:latin typeface="Arial" panose="020B0604020202020204" pitchFamily="34" charset="0"/>
              <a:cs typeface="Arial" panose="020B0604020202020204" pitchFamily="34" charset="0"/>
            </a:endParaRPr>
          </a:p>
        </p:txBody>
      </p:sp>
      <p:sp>
        <p:nvSpPr>
          <p:cNvPr id="5" name="CuadroTexto 3">
            <a:extLst>
              <a:ext uri="{FF2B5EF4-FFF2-40B4-BE49-F238E27FC236}">
                <a16:creationId xmlns:a16="http://schemas.microsoft.com/office/drawing/2014/main" id="{A2070E15-63BE-AB6E-25D1-4268388F9F7E}"/>
              </a:ext>
            </a:extLst>
          </p:cNvPr>
          <p:cNvSpPr txBox="1"/>
          <p:nvPr/>
        </p:nvSpPr>
        <p:spPr>
          <a:xfrm>
            <a:off x="1386840" y="6117758"/>
            <a:ext cx="8538210" cy="307777"/>
          </a:xfrm>
          <a:prstGeom prst="rect">
            <a:avLst/>
          </a:prstGeom>
          <a:noFill/>
        </p:spPr>
        <p:txBody>
          <a:bodyPr wrap="square">
            <a:spAutoFit/>
          </a:bodyPr>
          <a:lstStyle/>
          <a:p>
            <a:pPr algn="ctr" fontAlgn="base"/>
            <a:r>
              <a:rPr lang="es-ES" sz="700" dirty="0">
                <a:solidFill>
                  <a:srgbClr val="002060"/>
                </a:solidFill>
                <a:latin typeface="Arial" panose="020B0604020202020204" pitchFamily="34" charset="0"/>
                <a:cs typeface="Arial" panose="020B0604020202020204" pitchFamily="34" charset="0"/>
              </a:rPr>
              <a:t>López Pupo N, Tablada </a:t>
            </a:r>
            <a:r>
              <a:rPr lang="es-ES" sz="700" dirty="0" err="1">
                <a:solidFill>
                  <a:srgbClr val="002060"/>
                </a:solidFill>
                <a:latin typeface="Arial" panose="020B0604020202020204" pitchFamily="34" charset="0"/>
                <a:cs typeface="Arial" panose="020B0604020202020204" pitchFamily="34" charset="0"/>
              </a:rPr>
              <a:t>Robinet</a:t>
            </a:r>
            <a:r>
              <a:rPr lang="es-ES" sz="700" dirty="0">
                <a:solidFill>
                  <a:srgbClr val="002060"/>
                </a:solidFill>
                <a:latin typeface="Arial" panose="020B0604020202020204" pitchFamily="34" charset="0"/>
                <a:cs typeface="Arial" panose="020B0604020202020204" pitchFamily="34" charset="0"/>
              </a:rPr>
              <a:t> ME, Jacas, Portuondo AL, Baltazar Green A, González Vázquez LF. Factores de riesgo y comorbilidades en pacientes con psoriasis. MEDISAN. 2019;: p. MEDISAN 2019;23(3):435.</a:t>
            </a:r>
          </a:p>
        </p:txBody>
      </p:sp>
    </p:spTree>
    <p:extLst>
      <p:ext uri="{BB962C8B-B14F-4D97-AF65-F5344CB8AC3E}">
        <p14:creationId xmlns:p14="http://schemas.microsoft.com/office/powerpoint/2010/main" val="40782057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62ED3477-EAF9-6602-7F47-A0B3F794912B}"/>
              </a:ext>
            </a:extLst>
          </p:cNvPr>
          <p:cNvPicPr>
            <a:picLocks noChangeAspect="1"/>
          </p:cNvPicPr>
          <p:nvPr/>
        </p:nvPicPr>
        <p:blipFill>
          <a:blip r:embed="rId2"/>
          <a:stretch>
            <a:fillRect/>
          </a:stretch>
        </p:blipFill>
        <p:spPr>
          <a:xfrm flipH="1">
            <a:off x="9316396" y="917995"/>
            <a:ext cx="1357160" cy="2187369"/>
          </a:xfrm>
          <a:prstGeom prst="rect">
            <a:avLst/>
          </a:prstGeom>
        </p:spPr>
      </p:pic>
      <p:pic>
        <p:nvPicPr>
          <p:cNvPr id="2" name="Imagen 1">
            <a:extLst>
              <a:ext uri="{FF2B5EF4-FFF2-40B4-BE49-F238E27FC236}">
                <a16:creationId xmlns:a16="http://schemas.microsoft.com/office/drawing/2014/main" id="{2A7E7E86-51B5-41E7-99DC-EFE4C9F055BE}"/>
              </a:ext>
            </a:extLst>
          </p:cNvPr>
          <p:cNvPicPr>
            <a:picLocks noChangeAspect="1"/>
          </p:cNvPicPr>
          <p:nvPr/>
        </p:nvPicPr>
        <p:blipFill>
          <a:blip r:embed="rId3"/>
          <a:stretch>
            <a:fillRect/>
          </a:stretch>
        </p:blipFill>
        <p:spPr>
          <a:xfrm>
            <a:off x="1518444" y="387730"/>
            <a:ext cx="7424190" cy="3878213"/>
          </a:xfrm>
          <a:prstGeom prst="rect">
            <a:avLst/>
          </a:prstGeom>
        </p:spPr>
      </p:pic>
      <p:sp>
        <p:nvSpPr>
          <p:cNvPr id="3" name="Google Shape;212;p14">
            <a:extLst>
              <a:ext uri="{FF2B5EF4-FFF2-40B4-BE49-F238E27FC236}">
                <a16:creationId xmlns:a16="http://schemas.microsoft.com/office/drawing/2014/main" id="{F6B0F57B-0EBC-9462-6841-3D2DB1E9E46C}"/>
              </a:ext>
            </a:extLst>
          </p:cNvPr>
          <p:cNvSpPr txBox="1">
            <a:spLocks noGrp="1"/>
          </p:cNvSpPr>
          <p:nvPr>
            <p:ph type="title"/>
          </p:nvPr>
        </p:nvSpPr>
        <p:spPr>
          <a:xfrm>
            <a:off x="-517095" y="4461699"/>
            <a:ext cx="11025073" cy="1459471"/>
          </a:xfrm>
          <a:prstGeom prst="rect">
            <a:avLst/>
          </a:prstGeom>
          <a:noFill/>
          <a:ln>
            <a:noFill/>
          </a:ln>
        </p:spPr>
        <p:txBody>
          <a:bodyPr spcFirstLastPara="1" wrap="square" lIns="121900" tIns="60933" rIns="121900" bIns="60933" anchor="ctr" anchorCtr="0">
            <a:noAutofit/>
          </a:bodyPr>
          <a:lstStyle/>
          <a:p>
            <a:pPr algn="ctr"/>
            <a:r>
              <a:rPr lang="es-ES" sz="8000" dirty="0">
                <a:solidFill>
                  <a:srgbClr val="002855"/>
                </a:solidFill>
                <a:latin typeface="Arial" panose="020B0604020202020204" pitchFamily="34" charset="0"/>
                <a:cs typeface="Arial" panose="020B0604020202020204" pitchFamily="34" charset="0"/>
              </a:rPr>
              <a:t>DISLIPEMIA</a:t>
            </a:r>
            <a:endParaRPr sz="8000" dirty="0">
              <a:solidFill>
                <a:srgbClr val="002855"/>
              </a:solidFill>
              <a:latin typeface="Arial" panose="020B0604020202020204" pitchFamily="34" charset="0"/>
              <a:cs typeface="Arial" panose="020B0604020202020204" pitchFamily="34" charset="0"/>
            </a:endParaRPr>
          </a:p>
        </p:txBody>
      </p:sp>
      <p:pic>
        <p:nvPicPr>
          <p:cNvPr id="6" name="Marcador de contenido 4">
            <a:extLst>
              <a:ext uri="{FF2B5EF4-FFF2-40B4-BE49-F238E27FC236}">
                <a16:creationId xmlns:a16="http://schemas.microsoft.com/office/drawing/2014/main" id="{288E172F-5F80-6991-667F-E2932F2BE7C8}"/>
              </a:ext>
            </a:extLst>
          </p:cNvPr>
          <p:cNvPicPr>
            <a:picLocks noChangeAspect="1"/>
          </p:cNvPicPr>
          <p:nvPr/>
        </p:nvPicPr>
        <p:blipFill>
          <a:blip r:embed="rId4"/>
          <a:stretch>
            <a:fillRect/>
          </a:stretch>
        </p:blipFill>
        <p:spPr>
          <a:xfrm>
            <a:off x="9576189" y="3498409"/>
            <a:ext cx="1863579" cy="583773"/>
          </a:xfrm>
          <a:prstGeom prst="rect">
            <a:avLst/>
          </a:prstGeom>
        </p:spPr>
      </p:pic>
      <p:sp>
        <p:nvSpPr>
          <p:cNvPr id="7" name="CuadroTexto 6">
            <a:extLst>
              <a:ext uri="{FF2B5EF4-FFF2-40B4-BE49-F238E27FC236}">
                <a16:creationId xmlns:a16="http://schemas.microsoft.com/office/drawing/2014/main" id="{E52982AE-2495-557B-1FD9-A4C741354578}"/>
              </a:ext>
            </a:extLst>
          </p:cNvPr>
          <p:cNvSpPr txBox="1"/>
          <p:nvPr/>
        </p:nvSpPr>
        <p:spPr>
          <a:xfrm>
            <a:off x="9035695" y="4073585"/>
            <a:ext cx="2944566" cy="1068754"/>
          </a:xfrm>
          <a:prstGeom prst="rect">
            <a:avLst/>
          </a:prstGeom>
          <a:noFill/>
        </p:spPr>
        <p:txBody>
          <a:bodyPr wrap="square" rtlCol="0">
            <a:spAutoFit/>
          </a:bodyPr>
          <a:lstStyle/>
          <a:p>
            <a:pPr marL="285750" indent="-285750" algn="just">
              <a:lnSpc>
                <a:spcPct val="107000"/>
              </a:lnSpc>
              <a:spcAft>
                <a:spcPts val="800"/>
              </a:spcAft>
              <a:buFont typeface="Arial" panose="020B0604020202020204" pitchFamily="34" charset="0"/>
              <a:buChar char="•"/>
            </a:pPr>
            <a:r>
              <a:rPr lang="es-ES"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Atorvastatina  20mg: 0-0-1</a:t>
            </a:r>
          </a:p>
          <a:p>
            <a:pPr marL="285750" indent="-285750" algn="just">
              <a:lnSpc>
                <a:spcPct val="107000"/>
              </a:lnSpc>
              <a:spcAft>
                <a:spcPts val="800"/>
              </a:spcAft>
              <a:buFont typeface="Arial" panose="020B0604020202020204" pitchFamily="34" charset="0"/>
              <a:buChar char="•"/>
            </a:pPr>
            <a:r>
              <a:rPr lang="es-ES"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Enalapril 20mg: 1-0-0</a:t>
            </a:r>
          </a:p>
          <a:p>
            <a:pPr marL="285750" indent="-285750" algn="just">
              <a:lnSpc>
                <a:spcPct val="107000"/>
              </a:lnSpc>
              <a:spcAft>
                <a:spcPts val="800"/>
              </a:spcAft>
              <a:buFont typeface="Arial" panose="020B0604020202020204" pitchFamily="34" charset="0"/>
              <a:buChar char="•"/>
            </a:pPr>
            <a:r>
              <a:rPr lang="es-ES" sz="1600" dirty="0">
                <a:solidFill>
                  <a:srgbClr val="002060"/>
                </a:solidFill>
                <a:latin typeface="Arial" panose="020B0604020202020204" pitchFamily="34" charset="0"/>
                <a:ea typeface="Calibri" panose="020F0502020204030204" pitchFamily="34" charset="0"/>
                <a:cs typeface="Arial" panose="020B0604020202020204" pitchFamily="34" charset="0"/>
              </a:rPr>
              <a:t>Torasemida 1</a:t>
            </a:r>
            <a:r>
              <a:rPr lang="es-ES"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0 mg: 1-0-0</a:t>
            </a:r>
          </a:p>
        </p:txBody>
      </p:sp>
      <p:sp>
        <p:nvSpPr>
          <p:cNvPr id="8" name="CuadroTexto 7">
            <a:extLst>
              <a:ext uri="{FF2B5EF4-FFF2-40B4-BE49-F238E27FC236}">
                <a16:creationId xmlns:a16="http://schemas.microsoft.com/office/drawing/2014/main" id="{DD7F3C35-2160-6D43-3C1E-6EDFF2CAF0DA}"/>
              </a:ext>
            </a:extLst>
          </p:cNvPr>
          <p:cNvSpPr txBox="1"/>
          <p:nvPr/>
        </p:nvSpPr>
        <p:spPr>
          <a:xfrm>
            <a:off x="2054203" y="5741374"/>
            <a:ext cx="6352672" cy="336631"/>
          </a:xfrm>
          <a:prstGeom prst="rect">
            <a:avLst/>
          </a:prstGeom>
          <a:noFill/>
        </p:spPr>
        <p:txBody>
          <a:bodyPr wrap="square">
            <a:spAutoFit/>
          </a:bodyPr>
          <a:lstStyle/>
          <a:p>
            <a:pPr marL="342900" indent="-342900" algn="just">
              <a:lnSpc>
                <a:spcPct val="107000"/>
              </a:lnSpc>
              <a:spcAft>
                <a:spcPts val="800"/>
              </a:spcAft>
              <a:buFont typeface="Arial" panose="020B0604020202020204" pitchFamily="34" charset="0"/>
              <a:buChar char="•"/>
            </a:pPr>
            <a:r>
              <a:rPr lang="es-ES" sz="1600" b="1" i="1" dirty="0">
                <a:solidFill>
                  <a:srgbClr val="002060"/>
                </a:solidFill>
                <a:effectLst/>
                <a:latin typeface="Arial" panose="020B0604020202020204" pitchFamily="34" charset="0"/>
                <a:ea typeface="Calibri" panose="020F0502020204030204" pitchFamily="34" charset="0"/>
                <a:cs typeface="Arial" panose="020B0604020202020204" pitchFamily="34" charset="0"/>
              </a:rPr>
              <a:t>LDL-Col: </a:t>
            </a:r>
            <a:r>
              <a:rPr lang="es-ES" sz="1600" b="1" i="1" dirty="0">
                <a:solidFill>
                  <a:srgbClr val="002060"/>
                </a:solidFill>
                <a:latin typeface="Arial" panose="020B0604020202020204" pitchFamily="34" charset="0"/>
                <a:ea typeface="Calibri" panose="020F0502020204030204" pitchFamily="34" charset="0"/>
                <a:cs typeface="Arial" panose="020B0604020202020204" pitchFamily="34" charset="0"/>
              </a:rPr>
              <a:t>161</a:t>
            </a:r>
            <a:r>
              <a:rPr lang="es-ES" sz="1600" b="1" i="1" dirty="0">
                <a:solidFill>
                  <a:srgbClr val="002060"/>
                </a:solidFill>
                <a:effectLst/>
                <a:latin typeface="Arial" panose="020B0604020202020204" pitchFamily="34" charset="0"/>
                <a:ea typeface="Calibri" panose="020F0502020204030204" pitchFamily="34" charset="0"/>
                <a:cs typeface="Arial" panose="020B0604020202020204" pitchFamily="34" charset="0"/>
              </a:rPr>
              <a:t> mg/dl</a:t>
            </a:r>
            <a:r>
              <a:rPr lang="es-ES" sz="16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TG</a:t>
            </a:r>
            <a:r>
              <a:rPr lang="es-ES" sz="1600" b="1" dirty="0">
                <a:solidFill>
                  <a:srgbClr val="002060"/>
                </a:solidFill>
                <a:latin typeface="Arial" panose="020B0604020202020204" pitchFamily="34" charset="0"/>
                <a:ea typeface="Calibri" panose="020F0502020204030204" pitchFamily="34" charset="0"/>
                <a:cs typeface="Arial" panose="020B0604020202020204" pitchFamily="34" charset="0"/>
              </a:rPr>
              <a:t>L</a:t>
            </a:r>
            <a:r>
              <a:rPr lang="es-ES" sz="16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158 mg/dl. HDL-Col: 34 mg/dl</a:t>
            </a:r>
          </a:p>
        </p:txBody>
      </p:sp>
    </p:spTree>
    <p:extLst>
      <p:ext uri="{BB962C8B-B14F-4D97-AF65-F5344CB8AC3E}">
        <p14:creationId xmlns:p14="http://schemas.microsoft.com/office/powerpoint/2010/main" val="7127160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28FDE45-AFFA-0EAC-9A9A-F6FEE2901393}"/>
              </a:ext>
            </a:extLst>
          </p:cNvPr>
          <p:cNvSpPr txBox="1"/>
          <p:nvPr/>
        </p:nvSpPr>
        <p:spPr>
          <a:xfrm>
            <a:off x="1469090" y="1786472"/>
            <a:ext cx="10023509" cy="3631763"/>
          </a:xfrm>
          <a:prstGeom prst="rect">
            <a:avLst/>
          </a:prstGeom>
          <a:noFill/>
        </p:spPr>
        <p:txBody>
          <a:bodyPr wrap="square">
            <a:spAutoFit/>
          </a:bodyPr>
          <a:lstStyle/>
          <a:p>
            <a:pPr marL="342900" indent="-342900" algn="just">
              <a:buAutoNum type="arabicPeriod"/>
            </a:pPr>
            <a:r>
              <a:rPr lang="es-ES" sz="2300" dirty="0">
                <a:solidFill>
                  <a:srgbClr val="002060"/>
                </a:solidFill>
                <a:latin typeface="Arial" panose="020B0604020202020204" pitchFamily="34" charset="0"/>
                <a:cs typeface="Arial" panose="020B0604020202020204" pitchFamily="34" charset="0"/>
              </a:rPr>
              <a:t>Recomendamos dieta y ejercicio y bajaría la dosis de Estatina, puesto que este fármaco empeora el curso de la psoriasis.</a:t>
            </a:r>
          </a:p>
          <a:p>
            <a:pPr marL="342900" indent="-342900" algn="just">
              <a:buAutoNum type="arabicPeriod"/>
            </a:pPr>
            <a:endParaRPr lang="es-ES" sz="2300" dirty="0">
              <a:solidFill>
                <a:srgbClr val="002060"/>
              </a:solidFill>
              <a:latin typeface="Arial" panose="020B0604020202020204" pitchFamily="34" charset="0"/>
              <a:cs typeface="Arial" panose="020B0604020202020204" pitchFamily="34" charset="0"/>
            </a:endParaRPr>
          </a:p>
          <a:p>
            <a:pPr marL="342900" indent="-342900" algn="just">
              <a:buAutoNum type="arabicPeriod"/>
            </a:pPr>
            <a:r>
              <a:rPr lang="es-ES" sz="2300" dirty="0">
                <a:solidFill>
                  <a:srgbClr val="002060"/>
                </a:solidFill>
                <a:latin typeface="Arial" panose="020B0604020202020204" pitchFamily="34" charset="0"/>
                <a:cs typeface="Arial" panose="020B0604020202020204" pitchFamily="34" charset="0"/>
              </a:rPr>
              <a:t>Cambiaría la estatina por el fibrato.</a:t>
            </a:r>
            <a:endParaRPr lang="es-ES" sz="2300" b="0" i="0" dirty="0">
              <a:solidFill>
                <a:srgbClr val="002060"/>
              </a:solidFill>
              <a:effectLst/>
              <a:latin typeface="Arial" panose="020B0604020202020204" pitchFamily="34" charset="0"/>
              <a:cs typeface="Arial" panose="020B0604020202020204" pitchFamily="34" charset="0"/>
            </a:endParaRPr>
          </a:p>
          <a:p>
            <a:pPr marL="342900" indent="-342900" algn="just">
              <a:buFontTx/>
              <a:buAutoNum type="arabicPeriod"/>
            </a:pPr>
            <a:endParaRPr lang="es-ES" sz="2300" b="0" i="0" dirty="0">
              <a:solidFill>
                <a:srgbClr val="002060"/>
              </a:solidFill>
              <a:effectLst/>
              <a:latin typeface="Arial" panose="020B0604020202020204" pitchFamily="34" charset="0"/>
              <a:cs typeface="Arial" panose="020B0604020202020204" pitchFamily="34" charset="0"/>
            </a:endParaRPr>
          </a:p>
          <a:p>
            <a:pPr marL="342900" indent="-342900" algn="just">
              <a:buFontTx/>
              <a:buAutoNum type="arabicPeriod"/>
            </a:pPr>
            <a:r>
              <a:rPr lang="es-ES" sz="2300" b="0" i="0" dirty="0">
                <a:solidFill>
                  <a:srgbClr val="002060"/>
                </a:solidFill>
                <a:effectLst/>
                <a:latin typeface="Arial" panose="020B0604020202020204" pitchFamily="34" charset="0"/>
                <a:cs typeface="Arial" panose="020B0604020202020204" pitchFamily="34" charset="0"/>
              </a:rPr>
              <a:t>Recomendaría dieta, ejercicio y aumentaría dosis de estatina para alcanzar niveles adecuados. Incluso plantearía la asociación con otro fármaco (</a:t>
            </a:r>
            <a:r>
              <a:rPr lang="es-ES" sz="2300" b="0" i="0" dirty="0" err="1">
                <a:solidFill>
                  <a:srgbClr val="002060"/>
                </a:solidFill>
                <a:effectLst/>
                <a:latin typeface="Arial" panose="020B0604020202020204" pitchFamily="34" charset="0"/>
                <a:cs typeface="Arial" panose="020B0604020202020204" pitchFamily="34" charset="0"/>
              </a:rPr>
              <a:t>Ezetimibe</a:t>
            </a:r>
            <a:r>
              <a:rPr lang="es-ES" sz="2300" b="0" i="0" dirty="0">
                <a:solidFill>
                  <a:srgbClr val="002060"/>
                </a:solidFill>
                <a:effectLst/>
                <a:latin typeface="Arial" panose="020B0604020202020204" pitchFamily="34" charset="0"/>
                <a:cs typeface="Arial" panose="020B0604020202020204" pitchFamily="34" charset="0"/>
              </a:rPr>
              <a:t>, por ejemplo).</a:t>
            </a:r>
          </a:p>
          <a:p>
            <a:pPr marL="342900" indent="-342900" algn="just">
              <a:buFontTx/>
              <a:buAutoNum type="arabicPeriod"/>
            </a:pPr>
            <a:endParaRPr lang="es-ES" sz="2300" b="0" i="0" dirty="0">
              <a:solidFill>
                <a:srgbClr val="002060"/>
              </a:solidFill>
              <a:effectLst/>
              <a:latin typeface="Arial" panose="020B0604020202020204" pitchFamily="34" charset="0"/>
              <a:cs typeface="Arial" panose="020B0604020202020204" pitchFamily="34" charset="0"/>
            </a:endParaRPr>
          </a:p>
          <a:p>
            <a:pPr marL="342900" indent="-342900" algn="just">
              <a:buAutoNum type="arabicPeriod"/>
            </a:pPr>
            <a:r>
              <a:rPr lang="es-ES" sz="2300" dirty="0">
                <a:solidFill>
                  <a:srgbClr val="002060"/>
                </a:solidFill>
                <a:latin typeface="Arial" panose="020B0604020202020204" pitchFamily="34" charset="0"/>
                <a:cs typeface="Arial" panose="020B0604020202020204" pitchFamily="34" charset="0"/>
              </a:rPr>
              <a:t>Dejaría el tratamiento como está y revaluaría en 2 semanas.</a:t>
            </a:r>
            <a:endParaRPr lang="es-ES" b="0" i="0" dirty="0">
              <a:solidFill>
                <a:srgbClr val="002060"/>
              </a:solidFill>
              <a:effectLst/>
              <a:latin typeface="Arial" panose="020B0604020202020204" pitchFamily="34" charset="0"/>
              <a:cs typeface="Arial" panose="020B0604020202020204" pitchFamily="34" charset="0"/>
            </a:endParaRPr>
          </a:p>
        </p:txBody>
      </p:sp>
      <p:sp>
        <p:nvSpPr>
          <p:cNvPr id="2" name="Elipse 1">
            <a:extLst>
              <a:ext uri="{FF2B5EF4-FFF2-40B4-BE49-F238E27FC236}">
                <a16:creationId xmlns:a16="http://schemas.microsoft.com/office/drawing/2014/main" id="{DE1401A7-CF92-E835-CD79-C2607AA7E5C8}"/>
              </a:ext>
            </a:extLst>
          </p:cNvPr>
          <p:cNvSpPr/>
          <p:nvPr/>
        </p:nvSpPr>
        <p:spPr>
          <a:xfrm>
            <a:off x="699401" y="1847042"/>
            <a:ext cx="443599" cy="40507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Elipse 3">
            <a:extLst>
              <a:ext uri="{FF2B5EF4-FFF2-40B4-BE49-F238E27FC236}">
                <a16:creationId xmlns:a16="http://schemas.microsoft.com/office/drawing/2014/main" id="{53693AC8-460A-77C5-A37F-F061E72E332D}"/>
              </a:ext>
            </a:extLst>
          </p:cNvPr>
          <p:cNvSpPr/>
          <p:nvPr/>
        </p:nvSpPr>
        <p:spPr>
          <a:xfrm>
            <a:off x="689918" y="2915153"/>
            <a:ext cx="443599" cy="405072"/>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Elipse 5">
            <a:extLst>
              <a:ext uri="{FF2B5EF4-FFF2-40B4-BE49-F238E27FC236}">
                <a16:creationId xmlns:a16="http://schemas.microsoft.com/office/drawing/2014/main" id="{4E58FAA8-58F4-A92A-B850-C604FB000C5F}"/>
              </a:ext>
            </a:extLst>
          </p:cNvPr>
          <p:cNvSpPr/>
          <p:nvPr/>
        </p:nvSpPr>
        <p:spPr>
          <a:xfrm>
            <a:off x="676317" y="3609975"/>
            <a:ext cx="443599" cy="405072"/>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Elipse 6">
            <a:extLst>
              <a:ext uri="{FF2B5EF4-FFF2-40B4-BE49-F238E27FC236}">
                <a16:creationId xmlns:a16="http://schemas.microsoft.com/office/drawing/2014/main" id="{2C83F246-A8A3-E83A-E518-A1A03244C62E}"/>
              </a:ext>
            </a:extLst>
          </p:cNvPr>
          <p:cNvSpPr/>
          <p:nvPr/>
        </p:nvSpPr>
        <p:spPr>
          <a:xfrm>
            <a:off x="703519" y="4621022"/>
            <a:ext cx="429998" cy="405072"/>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88D7BDCE-F1C0-0DA6-85CE-2CBDC968FA85}"/>
              </a:ext>
            </a:extLst>
          </p:cNvPr>
          <p:cNvSpPr txBox="1"/>
          <p:nvPr/>
        </p:nvSpPr>
        <p:spPr>
          <a:xfrm>
            <a:off x="1007440" y="237604"/>
            <a:ext cx="9475552" cy="1538883"/>
          </a:xfrm>
          <a:prstGeom prst="rect">
            <a:avLst/>
          </a:prstGeom>
          <a:noFill/>
        </p:spPr>
        <p:txBody>
          <a:bodyPr wrap="square" rtlCol="0">
            <a:spAutoFit/>
          </a:bodyPr>
          <a:lstStyle/>
          <a:p>
            <a:pPr algn="ctr"/>
            <a:r>
              <a:rPr lang="es-ES" sz="4000" dirty="0">
                <a:solidFill>
                  <a:srgbClr val="002060"/>
                </a:solidFill>
                <a:latin typeface="Arial" panose="020B0604020202020204" pitchFamily="34" charset="0"/>
                <a:cs typeface="Arial" panose="020B0604020202020204" pitchFamily="34" charset="0"/>
              </a:rPr>
              <a:t>¿Qué hacemos con el tratamiento para la dislipemia?</a:t>
            </a:r>
          </a:p>
          <a:p>
            <a:endParaRPr lang="es-ES" sz="1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65952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28FDE45-AFFA-0EAC-9A9A-F6FEE2901393}"/>
              </a:ext>
            </a:extLst>
          </p:cNvPr>
          <p:cNvSpPr txBox="1"/>
          <p:nvPr/>
        </p:nvSpPr>
        <p:spPr>
          <a:xfrm>
            <a:off x="1084243" y="1720840"/>
            <a:ext cx="10023509" cy="1323439"/>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Los fármacos de primera línea para reducir los niveles de LDL-Colesterol son las </a:t>
            </a:r>
            <a:r>
              <a:rPr kumimoji="0" lang="es-ES" sz="2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estatinas.  </a:t>
            </a:r>
            <a:r>
              <a:rPr kumimoji="0" lang="es-ES"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Se pueden utilizar otros fármacos como los fibratos, el ácido nicotínico, el </a:t>
            </a:r>
            <a:r>
              <a:rPr kumimoji="0" lang="es-ES" sz="20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ezetimibe</a:t>
            </a:r>
            <a:r>
              <a:rPr kumimoji="0" lang="es-ES"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o los quelantes de ácidos biliares.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5C90AD74-3B1A-6B7C-B761-0749F681B59F}"/>
              </a:ext>
            </a:extLst>
          </p:cNvPr>
          <p:cNvSpPr txBox="1"/>
          <p:nvPr/>
        </p:nvSpPr>
        <p:spPr>
          <a:xfrm>
            <a:off x="2217418" y="3044279"/>
            <a:ext cx="7360921" cy="200055"/>
          </a:xfrm>
          <a:prstGeom prst="rect">
            <a:avLst/>
          </a:prstGeom>
          <a:noFill/>
        </p:spPr>
        <p:txBody>
          <a:bodyPr wrap="square">
            <a:spAutoFit/>
          </a:bodyPr>
          <a:lstStyle/>
          <a:p>
            <a:pPr marR="0" lvl="0" indent="0" algn="ctr" fontAlgn="auto">
              <a:lnSpc>
                <a:spcPct val="100000"/>
              </a:lnSpc>
              <a:spcBef>
                <a:spcPts val="0"/>
              </a:spcBef>
              <a:spcAft>
                <a:spcPts val="0"/>
              </a:spcAft>
              <a:buClrTx/>
              <a:buSzTx/>
              <a:buFontTx/>
              <a:buNone/>
              <a:tabLst/>
              <a:defRPr/>
            </a:pPr>
            <a:r>
              <a:rPr lang="es-ES" sz="700" dirty="0" err="1">
                <a:solidFill>
                  <a:srgbClr val="002060"/>
                </a:solidFill>
                <a:latin typeface="Arial" panose="020B0604020202020204" pitchFamily="34" charset="0"/>
                <a:cs typeface="Arial" panose="020B0604020202020204" pitchFamily="34" charset="0"/>
              </a:rPr>
              <a:t>Shirinsky</a:t>
            </a:r>
            <a:r>
              <a:rPr lang="es-ES" sz="700" dirty="0">
                <a:solidFill>
                  <a:srgbClr val="002060"/>
                </a:solidFill>
                <a:latin typeface="Arial" panose="020B0604020202020204" pitchFamily="34" charset="0"/>
                <a:cs typeface="Arial" panose="020B0604020202020204" pitchFamily="34" charset="0"/>
              </a:rPr>
              <a:t> IV, </a:t>
            </a:r>
            <a:r>
              <a:rPr lang="es-ES" sz="700" dirty="0" err="1">
                <a:solidFill>
                  <a:srgbClr val="002060"/>
                </a:solidFill>
                <a:latin typeface="Arial" panose="020B0604020202020204" pitchFamily="34" charset="0"/>
                <a:cs typeface="Arial" panose="020B0604020202020204" pitchFamily="34" charset="0"/>
              </a:rPr>
              <a:t>Shirinsky</a:t>
            </a:r>
            <a:r>
              <a:rPr lang="es-ES" sz="700" dirty="0">
                <a:solidFill>
                  <a:srgbClr val="002060"/>
                </a:solidFill>
                <a:latin typeface="Arial" panose="020B0604020202020204" pitchFamily="34" charset="0"/>
                <a:cs typeface="Arial" panose="020B0604020202020204" pitchFamily="34" charset="0"/>
              </a:rPr>
              <a:t> VS. </a:t>
            </a:r>
            <a:r>
              <a:rPr lang="es-ES" sz="700" dirty="0" err="1">
                <a:solidFill>
                  <a:srgbClr val="002060"/>
                </a:solidFill>
                <a:latin typeface="Arial" panose="020B0604020202020204" pitchFamily="34" charset="0"/>
                <a:cs typeface="Arial" panose="020B0604020202020204" pitchFamily="34" charset="0"/>
              </a:rPr>
              <a:t>Efficacy</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of</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simvastatin</a:t>
            </a:r>
            <a:r>
              <a:rPr lang="es-ES" sz="700" dirty="0">
                <a:solidFill>
                  <a:srgbClr val="002060"/>
                </a:solidFill>
                <a:latin typeface="Arial" panose="020B0604020202020204" pitchFamily="34" charset="0"/>
                <a:cs typeface="Arial" panose="020B0604020202020204" pitchFamily="34" charset="0"/>
              </a:rPr>
              <a:t> in plaque psoriasis: A </a:t>
            </a:r>
            <a:r>
              <a:rPr lang="es-ES" sz="700" dirty="0" err="1">
                <a:solidFill>
                  <a:srgbClr val="002060"/>
                </a:solidFill>
                <a:latin typeface="Arial" panose="020B0604020202020204" pitchFamily="34" charset="0"/>
                <a:cs typeface="Arial" panose="020B0604020202020204" pitchFamily="34" charset="0"/>
              </a:rPr>
              <a:t>pilot</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study</a:t>
            </a:r>
            <a:r>
              <a:rPr lang="es-ES" sz="700" dirty="0">
                <a:solidFill>
                  <a:srgbClr val="002060"/>
                </a:solidFill>
                <a:latin typeface="Arial" panose="020B0604020202020204" pitchFamily="34" charset="0"/>
                <a:cs typeface="Arial" panose="020B0604020202020204" pitchFamily="34" charset="0"/>
              </a:rPr>
              <a:t>. J Am Acad </a:t>
            </a:r>
            <a:r>
              <a:rPr lang="es-ES" sz="700" dirty="0" err="1">
                <a:solidFill>
                  <a:srgbClr val="002060"/>
                </a:solidFill>
                <a:latin typeface="Arial" panose="020B0604020202020204" pitchFamily="34" charset="0"/>
                <a:cs typeface="Arial" panose="020B0604020202020204" pitchFamily="34" charset="0"/>
              </a:rPr>
              <a:t>Dermatol</a:t>
            </a:r>
            <a:r>
              <a:rPr lang="es-ES" sz="700" dirty="0">
                <a:solidFill>
                  <a:srgbClr val="002060"/>
                </a:solidFill>
                <a:latin typeface="Arial" panose="020B0604020202020204" pitchFamily="34" charset="0"/>
                <a:cs typeface="Arial" panose="020B0604020202020204" pitchFamily="34" charset="0"/>
              </a:rPr>
              <a:t>. 2007;57:529–31. </a:t>
            </a:r>
          </a:p>
        </p:txBody>
      </p:sp>
      <p:pic>
        <p:nvPicPr>
          <p:cNvPr id="4" name="Imagen 3">
            <a:extLst>
              <a:ext uri="{FF2B5EF4-FFF2-40B4-BE49-F238E27FC236}">
                <a16:creationId xmlns:a16="http://schemas.microsoft.com/office/drawing/2014/main" id="{DEE03479-C0A4-F00B-5EC3-A751A059AF5D}"/>
              </a:ext>
            </a:extLst>
          </p:cNvPr>
          <p:cNvPicPr>
            <a:picLocks noChangeAspect="1"/>
          </p:cNvPicPr>
          <p:nvPr/>
        </p:nvPicPr>
        <p:blipFill>
          <a:blip r:embed="rId2"/>
          <a:stretch>
            <a:fillRect/>
          </a:stretch>
        </p:blipFill>
        <p:spPr>
          <a:xfrm>
            <a:off x="2101945" y="3766596"/>
            <a:ext cx="7988104" cy="2283833"/>
          </a:xfrm>
          <a:prstGeom prst="rect">
            <a:avLst/>
          </a:prstGeom>
        </p:spPr>
      </p:pic>
      <p:sp>
        <p:nvSpPr>
          <p:cNvPr id="7" name="Google Shape;212;p14">
            <a:extLst>
              <a:ext uri="{FF2B5EF4-FFF2-40B4-BE49-F238E27FC236}">
                <a16:creationId xmlns:a16="http://schemas.microsoft.com/office/drawing/2014/main" id="{FBE03624-EB91-99CA-0527-AE30C4E57C96}"/>
              </a:ext>
            </a:extLst>
          </p:cNvPr>
          <p:cNvSpPr txBox="1">
            <a:spLocks/>
          </p:cNvSpPr>
          <p:nvPr/>
        </p:nvSpPr>
        <p:spPr>
          <a:xfrm>
            <a:off x="385343" y="228575"/>
            <a:ext cx="10572217" cy="927062"/>
          </a:xfrm>
          <a:prstGeom prst="rect">
            <a:avLst/>
          </a:prstGeom>
          <a:noFill/>
          <a:ln>
            <a:noFill/>
          </a:ln>
        </p:spPr>
        <p:txBody>
          <a:bodyPr spcFirstLastPara="1" wrap="square" lIns="121900" tIns="60933" rIns="121900" bIns="60933" anchor="ctr" anchorCtr="0">
            <a:no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r>
              <a:rPr lang="es-ES" dirty="0">
                <a:solidFill>
                  <a:srgbClr val="002060"/>
                </a:solidFill>
                <a:latin typeface="Arial" panose="020B0604020202020204" pitchFamily="34" charset="0"/>
                <a:cs typeface="Arial" panose="020B0604020202020204" pitchFamily="34" charset="0"/>
              </a:rPr>
              <a:t>Dislipemia y psoriasis</a:t>
            </a:r>
          </a:p>
        </p:txBody>
      </p:sp>
    </p:spTree>
    <p:extLst>
      <p:ext uri="{BB962C8B-B14F-4D97-AF65-F5344CB8AC3E}">
        <p14:creationId xmlns:p14="http://schemas.microsoft.com/office/powerpoint/2010/main" val="12472174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B8F5275-F373-8D9B-8D7F-E24DFE251C7E}"/>
              </a:ext>
            </a:extLst>
          </p:cNvPr>
          <p:cNvPicPr>
            <a:picLocks noChangeAspect="1"/>
          </p:cNvPicPr>
          <p:nvPr/>
        </p:nvPicPr>
        <p:blipFill>
          <a:blip r:embed="rId2"/>
          <a:stretch>
            <a:fillRect/>
          </a:stretch>
        </p:blipFill>
        <p:spPr>
          <a:xfrm>
            <a:off x="96251" y="1155637"/>
            <a:ext cx="7189120" cy="4837830"/>
          </a:xfrm>
          <a:prstGeom prst="rect">
            <a:avLst/>
          </a:prstGeom>
        </p:spPr>
      </p:pic>
      <p:sp>
        <p:nvSpPr>
          <p:cNvPr id="3" name="Flecha: hacia abajo 2">
            <a:extLst>
              <a:ext uri="{FF2B5EF4-FFF2-40B4-BE49-F238E27FC236}">
                <a16:creationId xmlns:a16="http://schemas.microsoft.com/office/drawing/2014/main" id="{B7116ABB-AFFF-99BA-D10A-906A40597748}"/>
              </a:ext>
            </a:extLst>
          </p:cNvPr>
          <p:cNvSpPr/>
          <p:nvPr/>
        </p:nvSpPr>
        <p:spPr>
          <a:xfrm rot="16200000">
            <a:off x="156743" y="3060494"/>
            <a:ext cx="457200" cy="570916"/>
          </a:xfrm>
          <a:prstGeom prst="downArrow">
            <a:avLst/>
          </a:prstGeom>
          <a:solidFill>
            <a:srgbClr val="C5FFF3"/>
          </a:solidFill>
          <a:ln>
            <a:solidFill>
              <a:srgbClr val="00EE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4">
            <a:extLst>
              <a:ext uri="{FF2B5EF4-FFF2-40B4-BE49-F238E27FC236}">
                <a16:creationId xmlns:a16="http://schemas.microsoft.com/office/drawing/2014/main" id="{D0F455E4-3A4E-C59C-4209-44926A6C66FC}"/>
              </a:ext>
            </a:extLst>
          </p:cNvPr>
          <p:cNvPicPr>
            <a:picLocks noChangeAspect="1"/>
          </p:cNvPicPr>
          <p:nvPr/>
        </p:nvPicPr>
        <p:blipFill>
          <a:blip r:embed="rId3"/>
          <a:stretch>
            <a:fillRect/>
          </a:stretch>
        </p:blipFill>
        <p:spPr>
          <a:xfrm>
            <a:off x="6817501" y="3811659"/>
            <a:ext cx="5049746" cy="1615440"/>
          </a:xfrm>
          <a:prstGeom prst="rect">
            <a:avLst/>
          </a:prstGeom>
        </p:spPr>
      </p:pic>
      <p:pic>
        <p:nvPicPr>
          <p:cNvPr id="7" name="Imagen 6">
            <a:extLst>
              <a:ext uri="{FF2B5EF4-FFF2-40B4-BE49-F238E27FC236}">
                <a16:creationId xmlns:a16="http://schemas.microsoft.com/office/drawing/2014/main" id="{9DDB2825-C609-FE48-15C0-9DFDA802A94D}"/>
              </a:ext>
            </a:extLst>
          </p:cNvPr>
          <p:cNvPicPr>
            <a:picLocks noChangeAspect="1"/>
          </p:cNvPicPr>
          <p:nvPr/>
        </p:nvPicPr>
        <p:blipFill>
          <a:blip r:embed="rId4"/>
          <a:stretch>
            <a:fillRect/>
          </a:stretch>
        </p:blipFill>
        <p:spPr>
          <a:xfrm>
            <a:off x="6818897" y="1245042"/>
            <a:ext cx="5067300" cy="2000250"/>
          </a:xfrm>
          <a:prstGeom prst="rect">
            <a:avLst/>
          </a:prstGeom>
        </p:spPr>
      </p:pic>
      <p:sp>
        <p:nvSpPr>
          <p:cNvPr id="10" name="Flecha: hacia abajo 9">
            <a:extLst>
              <a:ext uri="{FF2B5EF4-FFF2-40B4-BE49-F238E27FC236}">
                <a16:creationId xmlns:a16="http://schemas.microsoft.com/office/drawing/2014/main" id="{42F777A3-1D2A-950D-E058-15C1B49D33DF}"/>
              </a:ext>
            </a:extLst>
          </p:cNvPr>
          <p:cNvSpPr/>
          <p:nvPr/>
        </p:nvSpPr>
        <p:spPr>
          <a:xfrm>
            <a:off x="10485711" y="2245167"/>
            <a:ext cx="228885" cy="467238"/>
          </a:xfrm>
          <a:prstGeom prst="downArrow">
            <a:avLst/>
          </a:prstGeom>
          <a:solidFill>
            <a:srgbClr val="C5FFF3"/>
          </a:solidFill>
          <a:ln>
            <a:solidFill>
              <a:srgbClr val="00EE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Google Shape;212;p14">
            <a:extLst>
              <a:ext uri="{FF2B5EF4-FFF2-40B4-BE49-F238E27FC236}">
                <a16:creationId xmlns:a16="http://schemas.microsoft.com/office/drawing/2014/main" id="{3977833E-4834-3F9C-7308-C648F07763D8}"/>
              </a:ext>
            </a:extLst>
          </p:cNvPr>
          <p:cNvSpPr txBox="1">
            <a:spLocks/>
          </p:cNvSpPr>
          <p:nvPr/>
        </p:nvSpPr>
        <p:spPr>
          <a:xfrm>
            <a:off x="385343" y="228575"/>
            <a:ext cx="10572217" cy="927062"/>
          </a:xfrm>
          <a:prstGeom prst="rect">
            <a:avLst/>
          </a:prstGeom>
          <a:noFill/>
          <a:ln>
            <a:noFill/>
          </a:ln>
        </p:spPr>
        <p:txBody>
          <a:bodyPr spcFirstLastPara="1" wrap="square" lIns="121900" tIns="60933" rIns="121900" bIns="60933" anchor="ctr" anchorCtr="0">
            <a:no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r>
              <a:rPr lang="es-ES" dirty="0">
                <a:solidFill>
                  <a:srgbClr val="002060"/>
                </a:solidFill>
                <a:latin typeface="Arial" panose="020B0604020202020204" pitchFamily="34" charset="0"/>
                <a:cs typeface="Arial" panose="020B0604020202020204" pitchFamily="34" charset="0"/>
              </a:rPr>
              <a:t>Dislipemia y psoriasis</a:t>
            </a:r>
          </a:p>
        </p:txBody>
      </p:sp>
      <p:sp>
        <p:nvSpPr>
          <p:cNvPr id="11" name="CuadroTexto 8">
            <a:extLst>
              <a:ext uri="{FF2B5EF4-FFF2-40B4-BE49-F238E27FC236}">
                <a16:creationId xmlns:a16="http://schemas.microsoft.com/office/drawing/2014/main" id="{CF34E97B-FCBD-FFA0-5D6C-ABAF488F86BE}"/>
              </a:ext>
            </a:extLst>
          </p:cNvPr>
          <p:cNvSpPr txBox="1"/>
          <p:nvPr/>
        </p:nvSpPr>
        <p:spPr>
          <a:xfrm>
            <a:off x="2131693" y="6184489"/>
            <a:ext cx="7360921" cy="307777"/>
          </a:xfrm>
          <a:prstGeom prst="rect">
            <a:avLst/>
          </a:prstGeom>
          <a:noFill/>
        </p:spPr>
        <p:txBody>
          <a:bodyPr wrap="square">
            <a:spAutoFit/>
          </a:bodyPr>
          <a:lstStyle/>
          <a:p>
            <a:pPr marR="0" lvl="0" indent="0" algn="ctr" fontAlgn="auto">
              <a:lnSpc>
                <a:spcPct val="100000"/>
              </a:lnSpc>
              <a:spcBef>
                <a:spcPts val="0"/>
              </a:spcBef>
              <a:spcAft>
                <a:spcPts val="0"/>
              </a:spcAft>
              <a:buClrTx/>
              <a:buSzTx/>
              <a:buFontTx/>
              <a:buNone/>
              <a:tabLst/>
              <a:defRPr/>
            </a:pPr>
            <a:r>
              <a:rPr lang="es-ES" sz="700" dirty="0">
                <a:solidFill>
                  <a:srgbClr val="002060"/>
                </a:solidFill>
                <a:latin typeface="Arial" panose="020B0604020202020204" pitchFamily="34" charset="0"/>
                <a:cs typeface="Arial" panose="020B0604020202020204" pitchFamily="34" charset="0"/>
              </a:rPr>
              <a:t>Guía dislipemia SEMERGEN. Adaptación de  </a:t>
            </a:r>
            <a:r>
              <a:rPr lang="es-ES" sz="700" dirty="0" err="1">
                <a:solidFill>
                  <a:srgbClr val="002060"/>
                </a:solidFill>
                <a:latin typeface="Arial" panose="020B0604020202020204" pitchFamily="34" charset="0"/>
                <a:cs typeface="Arial" panose="020B0604020202020204" pitchFamily="34" charset="0"/>
              </a:rPr>
              <a:t>Visseren</a:t>
            </a:r>
            <a:r>
              <a:rPr lang="es-ES" sz="700" dirty="0">
                <a:solidFill>
                  <a:srgbClr val="002060"/>
                </a:solidFill>
                <a:latin typeface="Arial" panose="020B0604020202020204" pitchFamily="34" charset="0"/>
                <a:cs typeface="Arial" panose="020B0604020202020204" pitchFamily="34" charset="0"/>
              </a:rPr>
              <a:t> FLJ, Mach F, </a:t>
            </a:r>
            <a:r>
              <a:rPr lang="es-ES" sz="700" dirty="0" err="1">
                <a:solidFill>
                  <a:srgbClr val="002060"/>
                </a:solidFill>
                <a:latin typeface="Arial" panose="020B0604020202020204" pitchFamily="34" charset="0"/>
                <a:cs typeface="Arial" panose="020B0604020202020204" pitchFamily="34" charset="0"/>
              </a:rPr>
              <a:t>Smulders</a:t>
            </a:r>
            <a:r>
              <a:rPr lang="es-ES" sz="700" dirty="0">
                <a:solidFill>
                  <a:srgbClr val="002060"/>
                </a:solidFill>
                <a:latin typeface="Arial" panose="020B0604020202020204" pitchFamily="34" charset="0"/>
                <a:cs typeface="Arial" panose="020B0604020202020204" pitchFamily="34" charset="0"/>
              </a:rPr>
              <a:t> YM, Carballo D, </a:t>
            </a:r>
            <a:r>
              <a:rPr lang="es-ES" sz="700" dirty="0" err="1">
                <a:solidFill>
                  <a:srgbClr val="002060"/>
                </a:solidFill>
                <a:latin typeface="Arial" panose="020B0604020202020204" pitchFamily="34" charset="0"/>
                <a:cs typeface="Arial" panose="020B0604020202020204" pitchFamily="34" charset="0"/>
              </a:rPr>
              <a:t>Koskinas</a:t>
            </a:r>
            <a:r>
              <a:rPr lang="es-ES" sz="700" dirty="0">
                <a:solidFill>
                  <a:srgbClr val="002060"/>
                </a:solidFill>
                <a:latin typeface="Arial" panose="020B0604020202020204" pitchFamily="34" charset="0"/>
                <a:cs typeface="Arial" panose="020B0604020202020204" pitchFamily="34" charset="0"/>
              </a:rPr>
              <a:t> KC, </a:t>
            </a:r>
            <a:r>
              <a:rPr lang="es-ES" sz="700" dirty="0" err="1">
                <a:solidFill>
                  <a:srgbClr val="002060"/>
                </a:solidFill>
                <a:latin typeface="Arial" panose="020B0604020202020204" pitchFamily="34" charset="0"/>
                <a:cs typeface="Arial" panose="020B0604020202020204" pitchFamily="34" charset="0"/>
              </a:rPr>
              <a:t>Bäck</a:t>
            </a:r>
            <a:r>
              <a:rPr lang="es-ES" sz="700" dirty="0">
                <a:solidFill>
                  <a:srgbClr val="002060"/>
                </a:solidFill>
                <a:latin typeface="Arial" panose="020B0604020202020204" pitchFamily="34" charset="0"/>
                <a:cs typeface="Arial" panose="020B0604020202020204" pitchFamily="34" charset="0"/>
              </a:rPr>
              <a:t> M, et al. 2021 ESC </a:t>
            </a:r>
            <a:r>
              <a:rPr lang="es-ES" sz="700" dirty="0" err="1">
                <a:solidFill>
                  <a:srgbClr val="002060"/>
                </a:solidFill>
                <a:latin typeface="Arial" panose="020B0604020202020204" pitchFamily="34" charset="0"/>
                <a:cs typeface="Arial" panose="020B0604020202020204" pitchFamily="34" charset="0"/>
              </a:rPr>
              <a:t>Guidelines</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on</a:t>
            </a:r>
            <a:r>
              <a:rPr lang="es-ES" sz="700" dirty="0">
                <a:solidFill>
                  <a:srgbClr val="002060"/>
                </a:solidFill>
                <a:latin typeface="Arial" panose="020B0604020202020204" pitchFamily="34" charset="0"/>
                <a:cs typeface="Arial" panose="020B0604020202020204" pitchFamily="34" charset="0"/>
              </a:rPr>
              <a:t> cardiovascular </a:t>
            </a:r>
            <a:r>
              <a:rPr lang="es-ES" sz="700" dirty="0" err="1">
                <a:solidFill>
                  <a:srgbClr val="002060"/>
                </a:solidFill>
                <a:latin typeface="Arial" panose="020B0604020202020204" pitchFamily="34" charset="0"/>
                <a:cs typeface="Arial" panose="020B0604020202020204" pitchFamily="34" charset="0"/>
              </a:rPr>
              <a:t>disease</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prevention</a:t>
            </a:r>
            <a:r>
              <a:rPr lang="es-ES" sz="700" dirty="0">
                <a:solidFill>
                  <a:srgbClr val="002060"/>
                </a:solidFill>
                <a:latin typeface="Arial" panose="020B0604020202020204" pitchFamily="34" charset="0"/>
                <a:cs typeface="Arial" panose="020B0604020202020204" pitchFamily="34" charset="0"/>
              </a:rPr>
              <a:t> in </a:t>
            </a:r>
            <a:r>
              <a:rPr lang="es-ES" sz="700" dirty="0" err="1">
                <a:solidFill>
                  <a:srgbClr val="002060"/>
                </a:solidFill>
                <a:latin typeface="Arial" panose="020B0604020202020204" pitchFamily="34" charset="0"/>
                <a:cs typeface="Arial" panose="020B0604020202020204" pitchFamily="34" charset="0"/>
              </a:rPr>
              <a:t>clinical</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practice</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Eur</a:t>
            </a:r>
            <a:r>
              <a:rPr lang="es-ES" sz="700" dirty="0">
                <a:solidFill>
                  <a:srgbClr val="002060"/>
                </a:solidFill>
                <a:latin typeface="Arial" panose="020B0604020202020204" pitchFamily="34" charset="0"/>
                <a:cs typeface="Arial" panose="020B0604020202020204" pitchFamily="34" charset="0"/>
              </a:rPr>
              <a:t> Heart J. 2021;42(34):3227-337.</a:t>
            </a:r>
          </a:p>
        </p:txBody>
      </p:sp>
    </p:spTree>
    <p:extLst>
      <p:ext uri="{BB962C8B-B14F-4D97-AF65-F5344CB8AC3E}">
        <p14:creationId xmlns:p14="http://schemas.microsoft.com/office/powerpoint/2010/main" val="4030865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211CC1-ED7E-E396-13FC-F94686882E3F}"/>
              </a:ext>
            </a:extLst>
          </p:cNvPr>
          <p:cNvSpPr>
            <a:spLocks noGrp="1"/>
          </p:cNvSpPr>
          <p:nvPr>
            <p:ph type="ctrTitle"/>
          </p:nvPr>
        </p:nvSpPr>
        <p:spPr>
          <a:xfrm>
            <a:off x="1249679" y="1965720"/>
            <a:ext cx="9144000" cy="1113127"/>
          </a:xfrm>
        </p:spPr>
        <p:txBody>
          <a:bodyPr>
            <a:noAutofit/>
          </a:bodyPr>
          <a:lstStyle/>
          <a:p>
            <a:r>
              <a:rPr lang="es-ES" sz="9600" b="1" dirty="0">
                <a:solidFill>
                  <a:srgbClr val="002060"/>
                </a:solidFill>
                <a:latin typeface="Ink Free" panose="03080402000500000000" pitchFamily="66" charset="0"/>
              </a:rPr>
              <a:t>Caso clínico</a:t>
            </a:r>
          </a:p>
        </p:txBody>
      </p:sp>
      <p:sp>
        <p:nvSpPr>
          <p:cNvPr id="3" name="Subtítulo 2">
            <a:extLst>
              <a:ext uri="{FF2B5EF4-FFF2-40B4-BE49-F238E27FC236}">
                <a16:creationId xmlns:a16="http://schemas.microsoft.com/office/drawing/2014/main" id="{4CEF96EF-F997-1887-2771-6DB0C43E1C73}"/>
              </a:ext>
            </a:extLst>
          </p:cNvPr>
          <p:cNvSpPr>
            <a:spLocks noGrp="1"/>
          </p:cNvSpPr>
          <p:nvPr>
            <p:ph type="subTitle" idx="1"/>
          </p:nvPr>
        </p:nvSpPr>
        <p:spPr>
          <a:xfrm>
            <a:off x="1798321" y="2875604"/>
            <a:ext cx="9021606" cy="1807100"/>
          </a:xfrm>
          <a:noFill/>
        </p:spPr>
        <p:txBody>
          <a:bodyPr>
            <a:normAutofit/>
          </a:bodyPr>
          <a:lstStyle/>
          <a:p>
            <a:pPr>
              <a:lnSpc>
                <a:spcPct val="150000"/>
              </a:lnSpc>
            </a:pPr>
            <a:r>
              <a:rPr lang="es-ES" sz="5400" b="1" dirty="0">
                <a:solidFill>
                  <a:srgbClr val="00C097"/>
                </a:solidFill>
                <a:latin typeface="Ink Free" panose="03080402000500000000" pitchFamily="66" charset="0"/>
              </a:rPr>
              <a:t>Enfoque integral del paciente</a:t>
            </a:r>
          </a:p>
        </p:txBody>
      </p:sp>
    </p:spTree>
    <p:extLst>
      <p:ext uri="{BB962C8B-B14F-4D97-AF65-F5344CB8AC3E}">
        <p14:creationId xmlns:p14="http://schemas.microsoft.com/office/powerpoint/2010/main" val="34090110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60">
          <a:extLst>
            <a:ext uri="{FF2B5EF4-FFF2-40B4-BE49-F238E27FC236}">
              <a16:creationId xmlns:a16="http://schemas.microsoft.com/office/drawing/2014/main" id="{EA48AE49-823A-B831-2D24-1AC274A42FB5}"/>
            </a:ext>
          </a:extLst>
        </p:cNvPr>
        <p:cNvGrpSpPr/>
        <p:nvPr/>
      </p:nvGrpSpPr>
      <p:grpSpPr>
        <a:xfrm>
          <a:off x="0" y="0"/>
          <a:ext cx="0" cy="0"/>
          <a:chOff x="0" y="0"/>
          <a:chExt cx="0" cy="0"/>
        </a:xfrm>
      </p:grpSpPr>
      <p:sp>
        <p:nvSpPr>
          <p:cNvPr id="162" name="Google Shape;162;p7">
            <a:extLst>
              <a:ext uri="{FF2B5EF4-FFF2-40B4-BE49-F238E27FC236}">
                <a16:creationId xmlns:a16="http://schemas.microsoft.com/office/drawing/2014/main" id="{B8B30BEA-83AC-346A-4E82-CC7DCAF5252D}"/>
              </a:ext>
            </a:extLst>
          </p:cNvPr>
          <p:cNvSpPr txBox="1">
            <a:spLocks noGrp="1"/>
          </p:cNvSpPr>
          <p:nvPr>
            <p:ph type="body" idx="1"/>
          </p:nvPr>
        </p:nvSpPr>
        <p:spPr>
          <a:xfrm>
            <a:off x="374025" y="359141"/>
            <a:ext cx="10503525" cy="5648098"/>
          </a:xfrm>
          <a:prstGeom prst="rect">
            <a:avLst/>
          </a:prstGeom>
          <a:noFill/>
          <a:ln>
            <a:noFill/>
          </a:ln>
        </p:spPr>
        <p:txBody>
          <a:bodyPr spcFirstLastPara="1" wrap="square" lIns="121900" tIns="60933" rIns="121900" bIns="60933" anchor="t" anchorCtr="0">
            <a:noAutofit/>
          </a:bodyPr>
          <a:lstStyle/>
          <a:p>
            <a:pPr marL="444500" indent="-342900" algn="just">
              <a:buClr>
                <a:srgbClr val="002060"/>
              </a:buClr>
              <a:buFont typeface="Arial" panose="020B0604020202020204" pitchFamily="34" charset="0"/>
              <a:buChar char="•"/>
            </a:pPr>
            <a:r>
              <a:rPr lang="es-ES" sz="1800" dirty="0">
                <a:solidFill>
                  <a:srgbClr val="002060"/>
                </a:solidFill>
                <a:latin typeface="Arial" panose="020B0604020202020204" pitchFamily="34" charset="0"/>
                <a:cs typeface="Arial" panose="020B0604020202020204" pitchFamily="34" charset="0"/>
              </a:rPr>
              <a:t>Los criterios de SM son dos: uno de ellos es la </a:t>
            </a:r>
            <a:r>
              <a:rPr lang="es-ES" sz="1800" b="1" dirty="0" err="1">
                <a:solidFill>
                  <a:srgbClr val="002060"/>
                </a:solidFill>
                <a:latin typeface="Arial" panose="020B0604020202020204" pitchFamily="34" charset="0"/>
                <a:cs typeface="Arial" panose="020B0604020202020204" pitchFamily="34" charset="0"/>
              </a:rPr>
              <a:t>hipertrigliceridemia</a:t>
            </a:r>
            <a:r>
              <a:rPr lang="es-ES" sz="1800" dirty="0">
                <a:solidFill>
                  <a:srgbClr val="002060"/>
                </a:solidFill>
                <a:latin typeface="Arial" panose="020B0604020202020204" pitchFamily="34" charset="0"/>
                <a:cs typeface="Arial" panose="020B0604020202020204" pitchFamily="34" charset="0"/>
              </a:rPr>
              <a:t> (&gt;150mg/dl) y los </a:t>
            </a:r>
            <a:r>
              <a:rPr lang="es-ES" sz="1800" b="1" dirty="0">
                <a:solidFill>
                  <a:srgbClr val="002060"/>
                </a:solidFill>
                <a:latin typeface="Arial" panose="020B0604020202020204" pitchFamily="34" charset="0"/>
                <a:cs typeface="Arial" panose="020B0604020202020204" pitchFamily="34" charset="0"/>
              </a:rPr>
              <a:t>valores bajos de HDL-C</a:t>
            </a:r>
            <a:r>
              <a:rPr lang="es-ES" sz="1800" dirty="0">
                <a:solidFill>
                  <a:srgbClr val="002060"/>
                </a:solidFill>
                <a:latin typeface="Arial" panose="020B0604020202020204" pitchFamily="34" charset="0"/>
                <a:cs typeface="Arial" panose="020B0604020202020204" pitchFamily="34" charset="0"/>
              </a:rPr>
              <a:t> (40mg/dl en el varón y 50mg/dl en la mujer).</a:t>
            </a:r>
          </a:p>
          <a:p>
            <a:pPr marL="444500" indent="-342900" algn="just">
              <a:buClr>
                <a:srgbClr val="002060"/>
              </a:buClr>
              <a:buFont typeface="Arial" panose="020B0604020202020204" pitchFamily="34" charset="0"/>
              <a:buChar char="•"/>
            </a:pPr>
            <a:r>
              <a:rPr lang="es-ES" sz="1800" dirty="0">
                <a:solidFill>
                  <a:srgbClr val="002060"/>
                </a:solidFill>
                <a:latin typeface="Arial" panose="020B0604020202020204" pitchFamily="34" charset="0"/>
                <a:cs typeface="Arial" panose="020B0604020202020204" pitchFamily="34" charset="0"/>
              </a:rPr>
              <a:t>La relación entre los niveles elevados de colesterol y la enfermedad cardiovascular está bien documentada, de manera que se produce un descenso importante del riesgo, cuando se disminuyen los niveles plasmáticos.</a:t>
            </a:r>
          </a:p>
          <a:p>
            <a:pPr marL="444500" indent="-342900" algn="just">
              <a:buClr>
                <a:srgbClr val="002060"/>
              </a:buClr>
              <a:buFont typeface="Arial" panose="020B0604020202020204" pitchFamily="34" charset="0"/>
              <a:buChar char="•"/>
            </a:pPr>
            <a:r>
              <a:rPr lang="es-ES" sz="1800" i="1" dirty="0" err="1">
                <a:solidFill>
                  <a:srgbClr val="002060"/>
                </a:solidFill>
                <a:latin typeface="Arial" panose="020B0604020202020204" pitchFamily="34" charset="0"/>
                <a:cs typeface="Arial" panose="020B0604020202020204" pitchFamily="34" charset="0"/>
              </a:rPr>
              <a:t>Gisondi</a:t>
            </a:r>
            <a:r>
              <a:rPr lang="es-ES" sz="1800" dirty="0">
                <a:solidFill>
                  <a:srgbClr val="002060"/>
                </a:solidFill>
                <a:latin typeface="Arial" panose="020B0604020202020204" pitchFamily="34" charset="0"/>
                <a:cs typeface="Arial" panose="020B0604020202020204" pitchFamily="34" charset="0"/>
              </a:rPr>
              <a:t> demostró que los </a:t>
            </a:r>
            <a:r>
              <a:rPr lang="es-ES" sz="1800" b="1" dirty="0">
                <a:solidFill>
                  <a:srgbClr val="002060"/>
                </a:solidFill>
                <a:latin typeface="Arial" panose="020B0604020202020204" pitchFamily="34" charset="0"/>
                <a:cs typeface="Arial" panose="020B0604020202020204" pitchFamily="34" charset="0"/>
              </a:rPr>
              <a:t>pacientes con psoriasis, presentan valores más elevados de triglicéridos</a:t>
            </a:r>
            <a:r>
              <a:rPr lang="es-ES" sz="1800" dirty="0">
                <a:solidFill>
                  <a:srgbClr val="002060"/>
                </a:solidFill>
                <a:latin typeface="Arial" panose="020B0604020202020204" pitchFamily="34" charset="0"/>
                <a:cs typeface="Arial" panose="020B0604020202020204" pitchFamily="34" charset="0"/>
              </a:rPr>
              <a:t>, sin diferencias en los niveles de HDL-C, con el grupo control. </a:t>
            </a:r>
          </a:p>
          <a:p>
            <a:pPr marL="444500" indent="-342900" algn="just">
              <a:buClr>
                <a:srgbClr val="002060"/>
              </a:buClr>
              <a:buFont typeface="Arial" panose="020B0604020202020204" pitchFamily="34" charset="0"/>
              <a:buChar char="•"/>
            </a:pPr>
            <a:r>
              <a:rPr lang="es-ES" sz="1800" i="1" dirty="0" err="1">
                <a:solidFill>
                  <a:srgbClr val="002060"/>
                </a:solidFill>
                <a:latin typeface="Arial" panose="020B0604020202020204" pitchFamily="34" charset="0"/>
                <a:cs typeface="Arial" panose="020B0604020202020204" pitchFamily="34" charset="0"/>
              </a:rPr>
              <a:t>Sommer</a:t>
            </a:r>
            <a:r>
              <a:rPr lang="es-ES" sz="1800" dirty="0">
                <a:solidFill>
                  <a:srgbClr val="002060"/>
                </a:solidFill>
                <a:latin typeface="Arial" panose="020B0604020202020204" pitchFamily="34" charset="0"/>
                <a:cs typeface="Arial" panose="020B0604020202020204" pitchFamily="34" charset="0"/>
              </a:rPr>
              <a:t> lo relacionó con </a:t>
            </a:r>
            <a:r>
              <a:rPr lang="es-ES" sz="1800" b="1" dirty="0">
                <a:solidFill>
                  <a:srgbClr val="002060"/>
                </a:solidFill>
                <a:latin typeface="Arial" panose="020B0604020202020204" pitchFamily="34" charset="0"/>
                <a:cs typeface="Arial" panose="020B0604020202020204" pitchFamily="34" charset="0"/>
              </a:rPr>
              <a:t>cifras más elevadas de LDL.</a:t>
            </a:r>
          </a:p>
          <a:p>
            <a:pPr marL="444500" indent="-342900" algn="just">
              <a:buClr>
                <a:srgbClr val="002060"/>
              </a:buClr>
              <a:buFont typeface="Arial" panose="020B0604020202020204" pitchFamily="34" charset="0"/>
              <a:buChar char="•"/>
            </a:pPr>
            <a:r>
              <a:rPr lang="es-ES" sz="1800" dirty="0">
                <a:solidFill>
                  <a:srgbClr val="002060"/>
                </a:solidFill>
                <a:latin typeface="Arial" panose="020B0604020202020204" pitchFamily="34" charset="0"/>
                <a:cs typeface="Arial" panose="020B0604020202020204" pitchFamily="34" charset="0"/>
              </a:rPr>
              <a:t>Los </a:t>
            </a:r>
            <a:r>
              <a:rPr lang="es-ES" sz="1800" b="1" dirty="0">
                <a:solidFill>
                  <a:srgbClr val="002060"/>
                </a:solidFill>
                <a:latin typeface="Arial" panose="020B0604020202020204" pitchFamily="34" charset="0"/>
                <a:cs typeface="Arial" panose="020B0604020202020204" pitchFamily="34" charset="0"/>
              </a:rPr>
              <a:t>valores máximos de LDL-C</a:t>
            </a:r>
            <a:r>
              <a:rPr lang="es-ES" sz="1800" dirty="0">
                <a:solidFill>
                  <a:srgbClr val="002060"/>
                </a:solidFill>
                <a:latin typeface="Arial" panose="020B0604020202020204" pitchFamily="34" charset="0"/>
                <a:cs typeface="Arial" panose="020B0604020202020204" pitchFamily="34" charset="0"/>
              </a:rPr>
              <a:t>, a partir de los cuales se recomienda </a:t>
            </a:r>
            <a:r>
              <a:rPr lang="es-ES" sz="1800" b="1" dirty="0">
                <a:solidFill>
                  <a:srgbClr val="002060"/>
                </a:solidFill>
                <a:latin typeface="Arial" panose="020B0604020202020204" pitchFamily="34" charset="0"/>
                <a:cs typeface="Arial" panose="020B0604020202020204" pitchFamily="34" charset="0"/>
              </a:rPr>
              <a:t>tratamiento </a:t>
            </a:r>
            <a:r>
              <a:rPr lang="es-ES" sz="1800" dirty="0">
                <a:solidFill>
                  <a:srgbClr val="002060"/>
                </a:solidFill>
                <a:latin typeface="Arial" panose="020B0604020202020204" pitchFamily="34" charset="0"/>
                <a:cs typeface="Arial" panose="020B0604020202020204" pitchFamily="34" charset="0"/>
              </a:rPr>
              <a:t>en pacientes que no asocian otras comorbilidades, son de </a:t>
            </a:r>
            <a:r>
              <a:rPr lang="es-ES" sz="1800" b="1" dirty="0">
                <a:solidFill>
                  <a:srgbClr val="002060"/>
                </a:solidFill>
                <a:latin typeface="Arial" panose="020B0604020202020204" pitchFamily="34" charset="0"/>
                <a:cs typeface="Arial" panose="020B0604020202020204" pitchFamily="34" charset="0"/>
              </a:rPr>
              <a:t>160mg/dl.</a:t>
            </a:r>
          </a:p>
          <a:p>
            <a:pPr marL="444500" indent="-342900" algn="just">
              <a:buClr>
                <a:srgbClr val="002060"/>
              </a:buClr>
              <a:buFont typeface="Arial" panose="020B0604020202020204" pitchFamily="34" charset="0"/>
              <a:buChar char="•"/>
            </a:pPr>
            <a:r>
              <a:rPr lang="es-ES" sz="1800" dirty="0">
                <a:solidFill>
                  <a:srgbClr val="002060"/>
                </a:solidFill>
                <a:latin typeface="Arial" panose="020B0604020202020204" pitchFamily="34" charset="0"/>
                <a:cs typeface="Arial" panose="020B0604020202020204" pitchFamily="34" charset="0"/>
              </a:rPr>
              <a:t>Cuando hay </a:t>
            </a:r>
            <a:r>
              <a:rPr lang="es-ES" sz="1800" b="1" dirty="0">
                <a:solidFill>
                  <a:srgbClr val="002060"/>
                </a:solidFill>
                <a:latin typeface="Arial" panose="020B0604020202020204" pitchFamily="34" charset="0"/>
                <a:cs typeface="Arial" panose="020B0604020202020204" pitchFamily="34" charset="0"/>
              </a:rPr>
              <a:t>otros factores de riesgo </a:t>
            </a:r>
            <a:r>
              <a:rPr lang="es-ES" sz="1800" dirty="0">
                <a:solidFill>
                  <a:srgbClr val="002060"/>
                </a:solidFill>
                <a:latin typeface="Arial" panose="020B0604020202020204" pitchFamily="34" charset="0"/>
                <a:cs typeface="Arial" panose="020B0604020202020204" pitchFamily="34" charset="0"/>
              </a:rPr>
              <a:t>como diabetes, tabaquismo, hipertensión, historia familiar de enfermedad cardiovascular o niveles bajos de HDL-C, se debe iniciar el tratamiento al superar los </a:t>
            </a:r>
            <a:r>
              <a:rPr lang="es-ES" sz="1800" b="1" dirty="0">
                <a:solidFill>
                  <a:srgbClr val="002060"/>
                </a:solidFill>
                <a:latin typeface="Arial" panose="020B0604020202020204" pitchFamily="34" charset="0"/>
                <a:cs typeface="Arial" panose="020B0604020202020204" pitchFamily="34" charset="0"/>
              </a:rPr>
              <a:t>130mg/dl. </a:t>
            </a:r>
          </a:p>
          <a:p>
            <a:pPr marL="444500" indent="-342900" algn="just">
              <a:buClr>
                <a:srgbClr val="002060"/>
              </a:buClr>
              <a:buFont typeface="Arial" panose="020B0604020202020204" pitchFamily="34" charset="0"/>
              <a:buChar char="•"/>
            </a:pPr>
            <a:r>
              <a:rPr lang="es-ES" sz="1800" dirty="0">
                <a:solidFill>
                  <a:srgbClr val="002060"/>
                </a:solidFill>
                <a:latin typeface="Arial" panose="020B0604020202020204" pitchFamily="34" charset="0"/>
                <a:cs typeface="Arial" panose="020B0604020202020204" pitchFamily="34" charset="0"/>
              </a:rPr>
              <a:t>Cuando hay antecedentes personales de </a:t>
            </a:r>
            <a:r>
              <a:rPr lang="es-ES" sz="1800" b="1" dirty="0">
                <a:solidFill>
                  <a:srgbClr val="002060"/>
                </a:solidFill>
                <a:latin typeface="Arial" panose="020B0604020202020204" pitchFamily="34" charset="0"/>
                <a:cs typeface="Arial" panose="020B0604020202020204" pitchFamily="34" charset="0"/>
              </a:rPr>
              <a:t>enfermedad cardiovascular</a:t>
            </a:r>
            <a:r>
              <a:rPr lang="es-ES" sz="1800" dirty="0">
                <a:solidFill>
                  <a:srgbClr val="002060"/>
                </a:solidFill>
                <a:latin typeface="Arial" panose="020B0604020202020204" pitchFamily="34" charset="0"/>
                <a:cs typeface="Arial" panose="020B0604020202020204" pitchFamily="34" charset="0"/>
              </a:rPr>
              <a:t>, el tratamiento debe ser iniciado a partir de los </a:t>
            </a:r>
            <a:r>
              <a:rPr lang="es-ES" sz="1800" b="1" dirty="0">
                <a:solidFill>
                  <a:srgbClr val="002060"/>
                </a:solidFill>
                <a:latin typeface="Arial" panose="020B0604020202020204" pitchFamily="34" charset="0"/>
                <a:cs typeface="Arial" panose="020B0604020202020204" pitchFamily="34" charset="0"/>
              </a:rPr>
              <a:t>100mg/dl.</a:t>
            </a:r>
            <a:endParaRPr b="1" dirty="0">
              <a:solidFill>
                <a:srgbClr val="002060"/>
              </a:solidFill>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1824AEB2-5B4E-7E24-48EC-9C66B0D388FD}"/>
              </a:ext>
            </a:extLst>
          </p:cNvPr>
          <p:cNvSpPr txBox="1"/>
          <p:nvPr/>
        </p:nvSpPr>
        <p:spPr>
          <a:xfrm>
            <a:off x="1112519" y="6007239"/>
            <a:ext cx="8931929" cy="307777"/>
          </a:xfrm>
          <a:prstGeom prst="rect">
            <a:avLst/>
          </a:prstGeom>
          <a:noFill/>
        </p:spPr>
        <p:txBody>
          <a:bodyPr wrap="square">
            <a:spAutoFit/>
          </a:bodyPr>
          <a:lstStyle/>
          <a:p>
            <a:pPr algn="ctr"/>
            <a:r>
              <a:rPr lang="es-ES" sz="700" dirty="0" err="1">
                <a:solidFill>
                  <a:srgbClr val="002060"/>
                </a:solidFill>
                <a:latin typeface="Arial" panose="020B0604020202020204" pitchFamily="34" charset="0"/>
                <a:cs typeface="Arial" panose="020B0604020202020204" pitchFamily="34" charset="0"/>
              </a:rPr>
              <a:t>Shirai</a:t>
            </a:r>
            <a:r>
              <a:rPr lang="es-ES" sz="700" dirty="0">
                <a:solidFill>
                  <a:srgbClr val="002060"/>
                </a:solidFill>
                <a:latin typeface="Arial" panose="020B0604020202020204" pitchFamily="34" charset="0"/>
                <a:cs typeface="Arial" panose="020B0604020202020204" pitchFamily="34" charset="0"/>
              </a:rPr>
              <a:t> K. </a:t>
            </a:r>
            <a:r>
              <a:rPr lang="es-ES" sz="700" dirty="0" err="1">
                <a:solidFill>
                  <a:srgbClr val="002060"/>
                </a:solidFill>
                <a:latin typeface="Arial" panose="020B0604020202020204" pitchFamily="34" charset="0"/>
                <a:cs typeface="Arial" panose="020B0604020202020204" pitchFamily="34" charset="0"/>
              </a:rPr>
              <a:t>Obesity</a:t>
            </a:r>
            <a:r>
              <a:rPr lang="es-ES" sz="700" dirty="0">
                <a:solidFill>
                  <a:srgbClr val="002060"/>
                </a:solidFill>
                <a:latin typeface="Arial" panose="020B0604020202020204" pitchFamily="34" charset="0"/>
                <a:cs typeface="Arial" panose="020B0604020202020204" pitchFamily="34" charset="0"/>
              </a:rPr>
              <a:t> as </a:t>
            </a:r>
            <a:r>
              <a:rPr lang="es-ES" sz="700" dirty="0" err="1">
                <a:solidFill>
                  <a:srgbClr val="002060"/>
                </a:solidFill>
                <a:latin typeface="Arial" panose="020B0604020202020204" pitchFamily="34" charset="0"/>
                <a:cs typeface="Arial" panose="020B0604020202020204" pitchFamily="34" charset="0"/>
              </a:rPr>
              <a:t>the</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core</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of</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the</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metabolic</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syndrome</a:t>
            </a:r>
            <a:r>
              <a:rPr lang="es-ES" sz="700" dirty="0">
                <a:solidFill>
                  <a:srgbClr val="002060"/>
                </a:solidFill>
                <a:latin typeface="Arial" panose="020B0604020202020204" pitchFamily="34" charset="0"/>
                <a:cs typeface="Arial" panose="020B0604020202020204" pitchFamily="34" charset="0"/>
              </a:rPr>
              <a:t> and </a:t>
            </a:r>
            <a:r>
              <a:rPr lang="es-ES" sz="700" dirty="0" err="1">
                <a:solidFill>
                  <a:srgbClr val="002060"/>
                </a:solidFill>
                <a:latin typeface="Arial" panose="020B0604020202020204" pitchFamily="34" charset="0"/>
                <a:cs typeface="Arial" panose="020B0604020202020204" pitchFamily="34" charset="0"/>
              </a:rPr>
              <a:t>the</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management</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of</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coronary</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heart</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disease</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Curr</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Med</a:t>
            </a:r>
            <a:r>
              <a:rPr lang="es-ES" sz="700" dirty="0">
                <a:solidFill>
                  <a:srgbClr val="002060"/>
                </a:solidFill>
                <a:latin typeface="Arial" panose="020B0604020202020204" pitchFamily="34" charset="0"/>
                <a:cs typeface="Arial" panose="020B0604020202020204" pitchFamily="34" charset="0"/>
              </a:rPr>
              <a:t> Res </a:t>
            </a:r>
            <a:r>
              <a:rPr lang="es-ES" sz="700" dirty="0" err="1">
                <a:solidFill>
                  <a:srgbClr val="002060"/>
                </a:solidFill>
                <a:latin typeface="Arial" panose="020B0604020202020204" pitchFamily="34" charset="0"/>
                <a:cs typeface="Arial" panose="020B0604020202020204" pitchFamily="34" charset="0"/>
              </a:rPr>
              <a:t>Opin</a:t>
            </a:r>
            <a:r>
              <a:rPr lang="es-ES" sz="700" dirty="0">
                <a:solidFill>
                  <a:srgbClr val="002060"/>
                </a:solidFill>
                <a:latin typeface="Arial" panose="020B0604020202020204" pitchFamily="34" charset="0"/>
                <a:cs typeface="Arial" panose="020B0604020202020204" pitchFamily="34" charset="0"/>
              </a:rPr>
              <a:t>. 2004;20:295–304. 26. Haslam DW, James WPT. </a:t>
            </a:r>
            <a:r>
              <a:rPr lang="es-ES" sz="700" dirty="0" err="1">
                <a:solidFill>
                  <a:srgbClr val="002060"/>
                </a:solidFill>
                <a:latin typeface="Arial" panose="020B0604020202020204" pitchFamily="34" charset="0"/>
                <a:cs typeface="Arial" panose="020B0604020202020204" pitchFamily="34" charset="0"/>
              </a:rPr>
              <a:t>Obesity</a:t>
            </a:r>
            <a:r>
              <a:rPr lang="es-ES" sz="700" dirty="0">
                <a:solidFill>
                  <a:srgbClr val="002060"/>
                </a:solidFill>
                <a:latin typeface="Arial" panose="020B0604020202020204" pitchFamily="34" charset="0"/>
                <a:cs typeface="Arial" panose="020B0604020202020204" pitchFamily="34" charset="0"/>
              </a:rPr>
              <a:t>. Lancet. 2005;366:1197–209. 27. Adams KF, </a:t>
            </a:r>
            <a:r>
              <a:rPr lang="es-ES" sz="700" dirty="0" err="1">
                <a:solidFill>
                  <a:srgbClr val="002060"/>
                </a:solidFill>
                <a:latin typeface="Arial" panose="020B0604020202020204" pitchFamily="34" charset="0"/>
                <a:cs typeface="Arial" panose="020B0604020202020204" pitchFamily="34" charset="0"/>
              </a:rPr>
              <a:t>Schatzkin</a:t>
            </a:r>
            <a:r>
              <a:rPr lang="es-ES" sz="700" dirty="0">
                <a:solidFill>
                  <a:srgbClr val="002060"/>
                </a:solidFill>
                <a:latin typeface="Arial" panose="020B0604020202020204" pitchFamily="34" charset="0"/>
                <a:cs typeface="Arial" panose="020B0604020202020204" pitchFamily="34" charset="0"/>
              </a:rPr>
              <a:t> A, Harris TB, </a:t>
            </a:r>
            <a:r>
              <a:rPr lang="es-ES" sz="700" dirty="0" err="1">
                <a:solidFill>
                  <a:srgbClr val="002060"/>
                </a:solidFill>
                <a:latin typeface="Arial" panose="020B0604020202020204" pitchFamily="34" charset="0"/>
                <a:cs typeface="Arial" panose="020B0604020202020204" pitchFamily="34" charset="0"/>
              </a:rPr>
              <a:t>Kipnis</a:t>
            </a:r>
            <a:r>
              <a:rPr lang="es-ES" sz="700" dirty="0">
                <a:solidFill>
                  <a:srgbClr val="002060"/>
                </a:solidFill>
                <a:latin typeface="Arial" panose="020B0604020202020204" pitchFamily="34" charset="0"/>
                <a:cs typeface="Arial" panose="020B0604020202020204" pitchFamily="34" charset="0"/>
              </a:rPr>
              <a:t> V, </a:t>
            </a:r>
            <a:r>
              <a:rPr lang="es-ES" sz="700" dirty="0" err="1">
                <a:solidFill>
                  <a:srgbClr val="002060"/>
                </a:solidFill>
                <a:latin typeface="Arial" panose="020B0604020202020204" pitchFamily="34" charset="0"/>
                <a:cs typeface="Arial" panose="020B0604020202020204" pitchFamily="34" charset="0"/>
              </a:rPr>
              <a:t>Mouw</a:t>
            </a:r>
            <a:r>
              <a:rPr lang="es-ES" sz="700" dirty="0">
                <a:solidFill>
                  <a:srgbClr val="002060"/>
                </a:solidFill>
                <a:latin typeface="Arial" panose="020B0604020202020204" pitchFamily="34" charset="0"/>
                <a:cs typeface="Arial" panose="020B0604020202020204" pitchFamily="34" charset="0"/>
              </a:rPr>
              <a:t> T, </a:t>
            </a:r>
            <a:r>
              <a:rPr lang="es-ES" sz="700" dirty="0" err="1">
                <a:solidFill>
                  <a:srgbClr val="002060"/>
                </a:solidFill>
                <a:latin typeface="Arial" panose="020B0604020202020204" pitchFamily="34" charset="0"/>
                <a:cs typeface="Arial" panose="020B0604020202020204" pitchFamily="34" charset="0"/>
              </a:rPr>
              <a:t>BallardBarbash</a:t>
            </a:r>
            <a:r>
              <a:rPr lang="es-ES" sz="700" dirty="0">
                <a:solidFill>
                  <a:srgbClr val="002060"/>
                </a:solidFill>
                <a:latin typeface="Arial" panose="020B0604020202020204" pitchFamily="34" charset="0"/>
                <a:cs typeface="Arial" panose="020B0604020202020204" pitchFamily="34" charset="0"/>
              </a:rPr>
              <a:t> R, et al. </a:t>
            </a:r>
            <a:r>
              <a:rPr lang="es-ES" sz="700" dirty="0" err="1">
                <a:solidFill>
                  <a:srgbClr val="002060"/>
                </a:solidFill>
                <a:latin typeface="Arial" panose="020B0604020202020204" pitchFamily="34" charset="0"/>
                <a:cs typeface="Arial" panose="020B0604020202020204" pitchFamily="34" charset="0"/>
              </a:rPr>
              <a:t>Overweight</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obesity</a:t>
            </a:r>
            <a:r>
              <a:rPr lang="es-ES" sz="700" dirty="0">
                <a:solidFill>
                  <a:srgbClr val="002060"/>
                </a:solidFill>
                <a:latin typeface="Arial" panose="020B0604020202020204" pitchFamily="34" charset="0"/>
                <a:cs typeface="Arial" panose="020B0604020202020204" pitchFamily="34" charset="0"/>
              </a:rPr>
              <a:t>, and </a:t>
            </a:r>
            <a:r>
              <a:rPr lang="es-ES" sz="700" dirty="0" err="1">
                <a:solidFill>
                  <a:srgbClr val="002060"/>
                </a:solidFill>
                <a:latin typeface="Arial" panose="020B0604020202020204" pitchFamily="34" charset="0"/>
                <a:cs typeface="Arial" panose="020B0604020202020204" pitchFamily="34" charset="0"/>
              </a:rPr>
              <a:t>mortality</a:t>
            </a:r>
            <a:r>
              <a:rPr lang="es-ES" sz="700" dirty="0">
                <a:solidFill>
                  <a:srgbClr val="002060"/>
                </a:solidFill>
                <a:latin typeface="Arial" panose="020B0604020202020204" pitchFamily="34" charset="0"/>
                <a:cs typeface="Arial" panose="020B0604020202020204" pitchFamily="34" charset="0"/>
              </a:rPr>
              <a:t> in a </a:t>
            </a:r>
            <a:r>
              <a:rPr lang="es-ES" sz="700" dirty="0" err="1">
                <a:solidFill>
                  <a:srgbClr val="002060"/>
                </a:solidFill>
                <a:latin typeface="Arial" panose="020B0604020202020204" pitchFamily="34" charset="0"/>
                <a:cs typeface="Arial" panose="020B0604020202020204" pitchFamily="34" charset="0"/>
              </a:rPr>
              <a:t>large</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cohort</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of</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persons</a:t>
            </a:r>
            <a:r>
              <a:rPr lang="es-ES" sz="700" dirty="0">
                <a:solidFill>
                  <a:srgbClr val="002060"/>
                </a:solidFill>
                <a:latin typeface="Arial" panose="020B0604020202020204" pitchFamily="34" charset="0"/>
                <a:cs typeface="Arial" panose="020B0604020202020204" pitchFamily="34" charset="0"/>
              </a:rPr>
              <a:t> 50–71 </a:t>
            </a:r>
            <a:r>
              <a:rPr lang="es-ES" sz="700" dirty="0" err="1">
                <a:solidFill>
                  <a:srgbClr val="002060"/>
                </a:solidFill>
                <a:latin typeface="Arial" panose="020B0604020202020204" pitchFamily="34" charset="0"/>
                <a:cs typeface="Arial" panose="020B0604020202020204" pitchFamily="34" charset="0"/>
              </a:rPr>
              <a:t>years</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old</a:t>
            </a:r>
            <a:r>
              <a:rPr lang="es-ES" sz="700" dirty="0">
                <a:solidFill>
                  <a:srgbClr val="002060"/>
                </a:solidFill>
                <a:latin typeface="Arial" panose="020B0604020202020204" pitchFamily="34" charset="0"/>
                <a:cs typeface="Arial" panose="020B0604020202020204" pitchFamily="34" charset="0"/>
              </a:rPr>
              <a:t>. N Engl J </a:t>
            </a:r>
            <a:r>
              <a:rPr lang="es-ES" sz="700" dirty="0" err="1">
                <a:solidFill>
                  <a:srgbClr val="002060"/>
                </a:solidFill>
                <a:latin typeface="Arial" panose="020B0604020202020204" pitchFamily="34" charset="0"/>
                <a:cs typeface="Arial" panose="020B0604020202020204" pitchFamily="34" charset="0"/>
              </a:rPr>
              <a:t>Med</a:t>
            </a:r>
            <a:r>
              <a:rPr lang="es-ES" sz="700" dirty="0">
                <a:solidFill>
                  <a:srgbClr val="002060"/>
                </a:solidFill>
                <a:latin typeface="Arial" panose="020B0604020202020204" pitchFamily="34" charset="0"/>
                <a:cs typeface="Arial" panose="020B0604020202020204" pitchFamily="34" charset="0"/>
              </a:rPr>
              <a:t>. 2006;355: 763–78.</a:t>
            </a:r>
          </a:p>
        </p:txBody>
      </p:sp>
    </p:spTree>
    <p:extLst>
      <p:ext uri="{BB962C8B-B14F-4D97-AF65-F5344CB8AC3E}">
        <p14:creationId xmlns:p14="http://schemas.microsoft.com/office/powerpoint/2010/main" val="24270030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62ED3477-EAF9-6602-7F47-A0B3F794912B}"/>
              </a:ext>
            </a:extLst>
          </p:cNvPr>
          <p:cNvPicPr>
            <a:picLocks noChangeAspect="1"/>
          </p:cNvPicPr>
          <p:nvPr/>
        </p:nvPicPr>
        <p:blipFill>
          <a:blip r:embed="rId2"/>
          <a:stretch>
            <a:fillRect/>
          </a:stretch>
        </p:blipFill>
        <p:spPr>
          <a:xfrm flipH="1">
            <a:off x="9316396" y="917995"/>
            <a:ext cx="1357160" cy="2187369"/>
          </a:xfrm>
          <a:prstGeom prst="rect">
            <a:avLst/>
          </a:prstGeom>
        </p:spPr>
      </p:pic>
      <p:pic>
        <p:nvPicPr>
          <p:cNvPr id="2" name="Imagen 1">
            <a:extLst>
              <a:ext uri="{FF2B5EF4-FFF2-40B4-BE49-F238E27FC236}">
                <a16:creationId xmlns:a16="http://schemas.microsoft.com/office/drawing/2014/main" id="{2A7E7E86-51B5-41E7-99DC-EFE4C9F055BE}"/>
              </a:ext>
            </a:extLst>
          </p:cNvPr>
          <p:cNvPicPr>
            <a:picLocks noChangeAspect="1"/>
          </p:cNvPicPr>
          <p:nvPr/>
        </p:nvPicPr>
        <p:blipFill>
          <a:blip r:embed="rId3"/>
          <a:stretch>
            <a:fillRect/>
          </a:stretch>
        </p:blipFill>
        <p:spPr>
          <a:xfrm>
            <a:off x="1518444" y="387730"/>
            <a:ext cx="7424190" cy="3878213"/>
          </a:xfrm>
          <a:prstGeom prst="rect">
            <a:avLst/>
          </a:prstGeom>
        </p:spPr>
      </p:pic>
      <p:sp>
        <p:nvSpPr>
          <p:cNvPr id="3" name="Google Shape;212;p14">
            <a:extLst>
              <a:ext uri="{FF2B5EF4-FFF2-40B4-BE49-F238E27FC236}">
                <a16:creationId xmlns:a16="http://schemas.microsoft.com/office/drawing/2014/main" id="{F6B0F57B-0EBC-9462-6841-3D2DB1E9E46C}"/>
              </a:ext>
            </a:extLst>
          </p:cNvPr>
          <p:cNvSpPr txBox="1">
            <a:spLocks noGrp="1"/>
          </p:cNvSpPr>
          <p:nvPr>
            <p:ph type="title"/>
          </p:nvPr>
        </p:nvSpPr>
        <p:spPr>
          <a:xfrm>
            <a:off x="352926" y="4657358"/>
            <a:ext cx="9481283" cy="1459471"/>
          </a:xfrm>
          <a:prstGeom prst="rect">
            <a:avLst/>
          </a:prstGeom>
          <a:noFill/>
          <a:ln>
            <a:noFill/>
          </a:ln>
        </p:spPr>
        <p:txBody>
          <a:bodyPr spcFirstLastPara="1" wrap="square" lIns="121900" tIns="60933" rIns="121900" bIns="60933" anchor="ctr" anchorCtr="0">
            <a:noAutofit/>
          </a:bodyPr>
          <a:lstStyle/>
          <a:p>
            <a:pPr algn="ctr"/>
            <a:r>
              <a:rPr lang="es-ES" sz="8000" dirty="0">
                <a:solidFill>
                  <a:srgbClr val="002855"/>
                </a:solidFill>
                <a:latin typeface="Arial" panose="020B0604020202020204" pitchFamily="34" charset="0"/>
                <a:cs typeface="Arial" panose="020B0604020202020204" pitchFamily="34" charset="0"/>
              </a:rPr>
              <a:t>OBESIDAD</a:t>
            </a:r>
            <a:endParaRPr sz="8000" dirty="0">
              <a:solidFill>
                <a:srgbClr val="002855"/>
              </a:solidFill>
              <a:latin typeface="Arial" panose="020B0604020202020204" pitchFamily="34" charset="0"/>
              <a:cs typeface="Arial" panose="020B0604020202020204" pitchFamily="34" charset="0"/>
            </a:endParaRPr>
          </a:p>
        </p:txBody>
      </p:sp>
      <p:pic>
        <p:nvPicPr>
          <p:cNvPr id="6" name="Marcador de contenido 4">
            <a:extLst>
              <a:ext uri="{FF2B5EF4-FFF2-40B4-BE49-F238E27FC236}">
                <a16:creationId xmlns:a16="http://schemas.microsoft.com/office/drawing/2014/main" id="{288E172F-5F80-6991-667F-E2932F2BE7C8}"/>
              </a:ext>
            </a:extLst>
          </p:cNvPr>
          <p:cNvPicPr>
            <a:picLocks noChangeAspect="1"/>
          </p:cNvPicPr>
          <p:nvPr/>
        </p:nvPicPr>
        <p:blipFill>
          <a:blip r:embed="rId4"/>
          <a:stretch>
            <a:fillRect/>
          </a:stretch>
        </p:blipFill>
        <p:spPr>
          <a:xfrm>
            <a:off x="9576189" y="3498409"/>
            <a:ext cx="1863579" cy="583773"/>
          </a:xfrm>
          <a:prstGeom prst="rect">
            <a:avLst/>
          </a:prstGeom>
        </p:spPr>
      </p:pic>
      <p:sp>
        <p:nvSpPr>
          <p:cNvPr id="7" name="CuadroTexto 6">
            <a:extLst>
              <a:ext uri="{FF2B5EF4-FFF2-40B4-BE49-F238E27FC236}">
                <a16:creationId xmlns:a16="http://schemas.microsoft.com/office/drawing/2014/main" id="{E52982AE-2495-557B-1FD9-A4C741354578}"/>
              </a:ext>
            </a:extLst>
          </p:cNvPr>
          <p:cNvSpPr txBox="1"/>
          <p:nvPr/>
        </p:nvSpPr>
        <p:spPr>
          <a:xfrm>
            <a:off x="9035695" y="4213630"/>
            <a:ext cx="2944566" cy="1068754"/>
          </a:xfrm>
          <a:prstGeom prst="rect">
            <a:avLst/>
          </a:prstGeom>
          <a:noFill/>
        </p:spPr>
        <p:txBody>
          <a:bodyPr wrap="square" rtlCol="0">
            <a:spAutoFit/>
          </a:bodyPr>
          <a:lstStyle/>
          <a:p>
            <a:pPr marL="285750" indent="-285750" algn="just">
              <a:lnSpc>
                <a:spcPct val="107000"/>
              </a:lnSpc>
              <a:spcAft>
                <a:spcPts val="800"/>
              </a:spcAft>
              <a:buFont typeface="Arial" panose="020B0604020202020204" pitchFamily="34" charset="0"/>
              <a:buChar char="•"/>
            </a:pPr>
            <a:r>
              <a:rPr lang="es-ES"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Atorvastatina  20mg: 0-0-1</a:t>
            </a:r>
          </a:p>
          <a:p>
            <a:pPr marL="285750" indent="-285750" algn="just">
              <a:lnSpc>
                <a:spcPct val="107000"/>
              </a:lnSpc>
              <a:spcAft>
                <a:spcPts val="800"/>
              </a:spcAft>
              <a:buFont typeface="Arial" panose="020B0604020202020204" pitchFamily="34" charset="0"/>
              <a:buChar char="•"/>
            </a:pPr>
            <a:r>
              <a:rPr lang="es-ES"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Enalapril 20mg: 1-0-0</a:t>
            </a:r>
          </a:p>
          <a:p>
            <a:pPr marL="285750" indent="-285750" algn="just">
              <a:lnSpc>
                <a:spcPct val="107000"/>
              </a:lnSpc>
              <a:spcAft>
                <a:spcPts val="800"/>
              </a:spcAft>
              <a:buFont typeface="Arial" panose="020B0604020202020204" pitchFamily="34" charset="0"/>
              <a:buChar char="•"/>
            </a:pPr>
            <a:r>
              <a:rPr lang="es-ES" sz="1600" dirty="0">
                <a:solidFill>
                  <a:srgbClr val="002060"/>
                </a:solidFill>
                <a:latin typeface="Arial" panose="020B0604020202020204" pitchFamily="34" charset="0"/>
                <a:ea typeface="Calibri" panose="020F0502020204030204" pitchFamily="34" charset="0"/>
                <a:cs typeface="Arial" panose="020B0604020202020204" pitchFamily="34" charset="0"/>
              </a:rPr>
              <a:t>Torasemida 1</a:t>
            </a:r>
            <a:r>
              <a:rPr lang="es-ES"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0 mg: 1-0-0</a:t>
            </a:r>
          </a:p>
        </p:txBody>
      </p:sp>
      <p:sp>
        <p:nvSpPr>
          <p:cNvPr id="5" name="CuadroTexto 4">
            <a:extLst>
              <a:ext uri="{FF2B5EF4-FFF2-40B4-BE49-F238E27FC236}">
                <a16:creationId xmlns:a16="http://schemas.microsoft.com/office/drawing/2014/main" id="{0306FFB0-E6F9-C7AC-8505-6A5A06FA1F56}"/>
              </a:ext>
            </a:extLst>
          </p:cNvPr>
          <p:cNvSpPr txBox="1"/>
          <p:nvPr/>
        </p:nvSpPr>
        <p:spPr>
          <a:xfrm>
            <a:off x="3673643" y="5906761"/>
            <a:ext cx="2422357" cy="336631"/>
          </a:xfrm>
          <a:prstGeom prst="rect">
            <a:avLst/>
          </a:prstGeom>
          <a:noFill/>
        </p:spPr>
        <p:txBody>
          <a:bodyPr wrap="square">
            <a:spAutoFit/>
          </a:bodyPr>
          <a:lstStyle/>
          <a:p>
            <a:pPr marL="285750" indent="-285750" algn="ctr">
              <a:lnSpc>
                <a:spcPct val="107000"/>
              </a:lnSpc>
              <a:spcAft>
                <a:spcPts val="800"/>
              </a:spcAft>
              <a:buFont typeface="Arial" panose="020B0604020202020204" pitchFamily="34" charset="0"/>
              <a:buChar char="•"/>
            </a:pPr>
            <a:r>
              <a:rPr lang="es-ES" sz="1600" b="1" dirty="0">
                <a:solidFill>
                  <a:srgbClr val="002060"/>
                </a:solidFill>
                <a:latin typeface="Arial" panose="020B0604020202020204" pitchFamily="34" charset="0"/>
                <a:ea typeface="Calibri" panose="020F0502020204030204" pitchFamily="34" charset="0"/>
                <a:cs typeface="Arial" panose="020B0604020202020204" pitchFamily="34" charset="0"/>
              </a:rPr>
              <a:t>IMC:  33.1 kg/m2</a:t>
            </a:r>
          </a:p>
        </p:txBody>
      </p:sp>
    </p:spTree>
    <p:extLst>
      <p:ext uri="{BB962C8B-B14F-4D97-AF65-F5344CB8AC3E}">
        <p14:creationId xmlns:p14="http://schemas.microsoft.com/office/powerpoint/2010/main" val="33588474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78174253-54AD-A869-5FB2-1E8306CDD213}"/>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96168753-C223-BE5F-61EC-B11290E396CC}"/>
              </a:ext>
            </a:extLst>
          </p:cNvPr>
          <p:cNvGraphicFramePr/>
          <p:nvPr>
            <p:extLst>
              <p:ext uri="{D42A27DB-BD31-4B8C-83A1-F6EECF244321}">
                <p14:modId xmlns:p14="http://schemas.microsoft.com/office/powerpoint/2010/main" val="1628798902"/>
              </p:ext>
            </p:extLst>
          </p:nvPr>
        </p:nvGraphicFramePr>
        <p:xfrm>
          <a:off x="1256020" y="1208424"/>
          <a:ext cx="10182605" cy="49277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Marcador de texto 5">
            <a:extLst>
              <a:ext uri="{FF2B5EF4-FFF2-40B4-BE49-F238E27FC236}">
                <a16:creationId xmlns:a16="http://schemas.microsoft.com/office/drawing/2014/main" id="{08DFE4A1-5516-69C9-C391-73E42403006B}"/>
              </a:ext>
            </a:extLst>
          </p:cNvPr>
          <p:cNvSpPr>
            <a:spLocks noGrp="1"/>
          </p:cNvSpPr>
          <p:nvPr>
            <p:ph type="body" idx="2"/>
          </p:nvPr>
        </p:nvSpPr>
        <p:spPr>
          <a:xfrm>
            <a:off x="1423660" y="6319639"/>
            <a:ext cx="8771899" cy="167281"/>
          </a:xfrm>
        </p:spPr>
        <p:txBody>
          <a:bodyPr/>
          <a:lstStyle/>
          <a:p>
            <a:pPr marL="0" indent="0" algn="ctr"/>
            <a:r>
              <a:rPr lang="es-ES" sz="700" dirty="0" err="1">
                <a:solidFill>
                  <a:srgbClr val="002060"/>
                </a:solidFill>
                <a:latin typeface="Arial" panose="020B0604020202020204" pitchFamily="34" charset="0"/>
                <a:cs typeface="Arial" panose="020B0604020202020204" pitchFamily="34" charset="0"/>
                <a:sym typeface="Calibri"/>
              </a:rPr>
              <a:t>Garbicz</a:t>
            </a:r>
            <a:r>
              <a:rPr lang="es-ES" sz="700" dirty="0">
                <a:solidFill>
                  <a:srgbClr val="002060"/>
                </a:solidFill>
                <a:latin typeface="Arial" panose="020B0604020202020204" pitchFamily="34" charset="0"/>
                <a:cs typeface="Arial" panose="020B0604020202020204" pitchFamily="34" charset="0"/>
                <a:sym typeface="Calibri"/>
              </a:rPr>
              <a:t> J, </a:t>
            </a:r>
            <a:r>
              <a:rPr lang="es-ES" sz="700" dirty="0" err="1">
                <a:solidFill>
                  <a:srgbClr val="002060"/>
                </a:solidFill>
                <a:latin typeface="Arial" panose="020B0604020202020204" pitchFamily="34" charset="0"/>
                <a:cs typeface="Arial" panose="020B0604020202020204" pitchFamily="34" charset="0"/>
                <a:sym typeface="Calibri"/>
              </a:rPr>
              <a:t>Całyniuk</a:t>
            </a:r>
            <a:r>
              <a:rPr lang="es-ES" sz="700" dirty="0">
                <a:solidFill>
                  <a:srgbClr val="002060"/>
                </a:solidFill>
                <a:latin typeface="Arial" panose="020B0604020202020204" pitchFamily="34" charset="0"/>
                <a:cs typeface="Arial" panose="020B0604020202020204" pitchFamily="34" charset="0"/>
                <a:sym typeface="Calibri"/>
              </a:rPr>
              <a:t> B, </a:t>
            </a:r>
            <a:r>
              <a:rPr lang="es-ES" sz="700" dirty="0" err="1">
                <a:solidFill>
                  <a:srgbClr val="002060"/>
                </a:solidFill>
                <a:latin typeface="Arial" panose="020B0604020202020204" pitchFamily="34" charset="0"/>
                <a:cs typeface="Arial" panose="020B0604020202020204" pitchFamily="34" charset="0"/>
                <a:sym typeface="Calibri"/>
              </a:rPr>
              <a:t>Górski</a:t>
            </a:r>
            <a:r>
              <a:rPr lang="es-ES" sz="700" dirty="0">
                <a:solidFill>
                  <a:srgbClr val="002060"/>
                </a:solidFill>
                <a:latin typeface="Arial" panose="020B0604020202020204" pitchFamily="34" charset="0"/>
                <a:cs typeface="Arial" panose="020B0604020202020204" pitchFamily="34" charset="0"/>
                <a:sym typeface="Calibri"/>
              </a:rPr>
              <a:t> M, </a:t>
            </a:r>
            <a:r>
              <a:rPr lang="es-ES" sz="700" dirty="0" err="1">
                <a:solidFill>
                  <a:srgbClr val="002060"/>
                </a:solidFill>
                <a:latin typeface="Arial" panose="020B0604020202020204" pitchFamily="34" charset="0"/>
                <a:cs typeface="Arial" panose="020B0604020202020204" pitchFamily="34" charset="0"/>
                <a:sym typeface="Calibri"/>
              </a:rPr>
              <a:t>Buczkowska</a:t>
            </a:r>
            <a:r>
              <a:rPr lang="es-ES" sz="700" dirty="0">
                <a:solidFill>
                  <a:srgbClr val="002060"/>
                </a:solidFill>
                <a:latin typeface="Arial" panose="020B0604020202020204" pitchFamily="34" charset="0"/>
                <a:cs typeface="Arial" panose="020B0604020202020204" pitchFamily="34" charset="0"/>
                <a:sym typeface="Calibri"/>
              </a:rPr>
              <a:t> M, </a:t>
            </a:r>
            <a:r>
              <a:rPr lang="es-ES" sz="700" dirty="0" err="1">
                <a:solidFill>
                  <a:srgbClr val="002060"/>
                </a:solidFill>
                <a:latin typeface="Arial" panose="020B0604020202020204" pitchFamily="34" charset="0"/>
                <a:cs typeface="Arial" panose="020B0604020202020204" pitchFamily="34" charset="0"/>
                <a:sym typeface="Calibri"/>
              </a:rPr>
              <a:t>Piecuch</a:t>
            </a:r>
            <a:r>
              <a:rPr lang="es-ES" sz="700" dirty="0">
                <a:solidFill>
                  <a:srgbClr val="002060"/>
                </a:solidFill>
                <a:latin typeface="Arial" panose="020B0604020202020204" pitchFamily="34" charset="0"/>
                <a:cs typeface="Arial" panose="020B0604020202020204" pitchFamily="34" charset="0"/>
                <a:sym typeface="Calibri"/>
              </a:rPr>
              <a:t> M, </a:t>
            </a:r>
            <a:r>
              <a:rPr lang="es-ES" sz="700" dirty="0" err="1">
                <a:solidFill>
                  <a:srgbClr val="002060"/>
                </a:solidFill>
                <a:latin typeface="Arial" panose="020B0604020202020204" pitchFamily="34" charset="0"/>
                <a:cs typeface="Arial" panose="020B0604020202020204" pitchFamily="34" charset="0"/>
                <a:sym typeface="Calibri"/>
              </a:rPr>
              <a:t>Kulik</a:t>
            </a:r>
            <a:r>
              <a:rPr lang="es-ES" sz="700" dirty="0">
                <a:solidFill>
                  <a:srgbClr val="002060"/>
                </a:solidFill>
                <a:latin typeface="Arial" panose="020B0604020202020204" pitchFamily="34" charset="0"/>
                <a:cs typeface="Arial" panose="020B0604020202020204" pitchFamily="34" charset="0"/>
                <a:sym typeface="Calibri"/>
              </a:rPr>
              <a:t> A et al. </a:t>
            </a:r>
            <a:r>
              <a:rPr lang="es-ES" sz="700" dirty="0" err="1">
                <a:solidFill>
                  <a:srgbClr val="002060"/>
                </a:solidFill>
                <a:latin typeface="Arial" panose="020B0604020202020204" pitchFamily="34" charset="0"/>
                <a:cs typeface="Arial" panose="020B0604020202020204" pitchFamily="34" charset="0"/>
                <a:sym typeface="Calibri"/>
              </a:rPr>
              <a:t>Nutritional</a:t>
            </a:r>
            <a:r>
              <a:rPr lang="es-ES" sz="700" dirty="0">
                <a:solidFill>
                  <a:srgbClr val="002060"/>
                </a:solidFill>
                <a:latin typeface="Arial" panose="020B0604020202020204" pitchFamily="34" charset="0"/>
                <a:cs typeface="Arial" panose="020B0604020202020204" pitchFamily="34" charset="0"/>
                <a:sym typeface="Calibri"/>
              </a:rPr>
              <a:t> </a:t>
            </a:r>
            <a:r>
              <a:rPr lang="es-ES" sz="700" dirty="0" err="1">
                <a:solidFill>
                  <a:srgbClr val="002060"/>
                </a:solidFill>
                <a:latin typeface="Arial" panose="020B0604020202020204" pitchFamily="34" charset="0"/>
                <a:cs typeface="Arial" panose="020B0604020202020204" pitchFamily="34" charset="0"/>
                <a:sym typeface="Calibri"/>
              </a:rPr>
              <a:t>Therapy</a:t>
            </a:r>
            <a:r>
              <a:rPr lang="es-ES" sz="700" dirty="0">
                <a:solidFill>
                  <a:srgbClr val="002060"/>
                </a:solidFill>
                <a:latin typeface="Arial" panose="020B0604020202020204" pitchFamily="34" charset="0"/>
                <a:cs typeface="Arial" panose="020B0604020202020204" pitchFamily="34" charset="0"/>
                <a:sym typeface="Calibri"/>
              </a:rPr>
              <a:t> in </a:t>
            </a:r>
            <a:r>
              <a:rPr lang="es-ES" sz="700" dirty="0" err="1">
                <a:solidFill>
                  <a:srgbClr val="002060"/>
                </a:solidFill>
                <a:latin typeface="Arial" panose="020B0604020202020204" pitchFamily="34" charset="0"/>
                <a:cs typeface="Arial" panose="020B0604020202020204" pitchFamily="34" charset="0"/>
                <a:sym typeface="Calibri"/>
              </a:rPr>
              <a:t>Persons</a:t>
            </a:r>
            <a:r>
              <a:rPr lang="es-ES" sz="700" dirty="0">
                <a:solidFill>
                  <a:srgbClr val="002060"/>
                </a:solidFill>
                <a:latin typeface="Arial" panose="020B0604020202020204" pitchFamily="34" charset="0"/>
                <a:cs typeface="Arial" panose="020B0604020202020204" pitchFamily="34" charset="0"/>
                <a:sym typeface="Calibri"/>
              </a:rPr>
              <a:t> </a:t>
            </a:r>
            <a:r>
              <a:rPr lang="es-ES" sz="700" dirty="0" err="1">
                <a:solidFill>
                  <a:srgbClr val="002060"/>
                </a:solidFill>
                <a:latin typeface="Arial" panose="020B0604020202020204" pitchFamily="34" charset="0"/>
                <a:cs typeface="Arial" panose="020B0604020202020204" pitchFamily="34" charset="0"/>
                <a:sym typeface="Calibri"/>
              </a:rPr>
              <a:t>Suffering</a:t>
            </a:r>
            <a:r>
              <a:rPr lang="es-ES" sz="700" dirty="0">
                <a:solidFill>
                  <a:srgbClr val="002060"/>
                </a:solidFill>
                <a:latin typeface="Arial" panose="020B0604020202020204" pitchFamily="34" charset="0"/>
                <a:cs typeface="Arial" panose="020B0604020202020204" pitchFamily="34" charset="0"/>
                <a:sym typeface="Calibri"/>
              </a:rPr>
              <a:t> </a:t>
            </a:r>
            <a:r>
              <a:rPr lang="es-ES" sz="700" dirty="0" err="1">
                <a:solidFill>
                  <a:srgbClr val="002060"/>
                </a:solidFill>
                <a:latin typeface="Arial" panose="020B0604020202020204" pitchFamily="34" charset="0"/>
                <a:cs typeface="Arial" panose="020B0604020202020204" pitchFamily="34" charset="0"/>
                <a:sym typeface="Calibri"/>
              </a:rPr>
              <a:t>from</a:t>
            </a:r>
            <a:r>
              <a:rPr lang="es-ES" sz="700" dirty="0">
                <a:solidFill>
                  <a:srgbClr val="002060"/>
                </a:solidFill>
                <a:latin typeface="Arial" panose="020B0604020202020204" pitchFamily="34" charset="0"/>
                <a:cs typeface="Arial" panose="020B0604020202020204" pitchFamily="34" charset="0"/>
                <a:sym typeface="Calibri"/>
              </a:rPr>
              <a:t> Psoriasis. </a:t>
            </a:r>
            <a:r>
              <a:rPr lang="es-ES" sz="700" dirty="0" err="1">
                <a:solidFill>
                  <a:srgbClr val="002060"/>
                </a:solidFill>
                <a:latin typeface="Arial" panose="020B0604020202020204" pitchFamily="34" charset="0"/>
                <a:cs typeface="Arial" panose="020B0604020202020204" pitchFamily="34" charset="0"/>
                <a:sym typeface="Calibri"/>
              </a:rPr>
              <a:t>Nutrients</a:t>
            </a:r>
            <a:r>
              <a:rPr lang="es-ES" sz="700" dirty="0">
                <a:solidFill>
                  <a:srgbClr val="002060"/>
                </a:solidFill>
                <a:latin typeface="Arial" panose="020B0604020202020204" pitchFamily="34" charset="0"/>
                <a:cs typeface="Arial" panose="020B0604020202020204" pitchFamily="34" charset="0"/>
                <a:sym typeface="Calibri"/>
              </a:rPr>
              <a:t>. 2021:28;14(1):119.</a:t>
            </a:r>
          </a:p>
        </p:txBody>
      </p:sp>
      <p:sp>
        <p:nvSpPr>
          <p:cNvPr id="2" name="Título 1">
            <a:extLst>
              <a:ext uri="{FF2B5EF4-FFF2-40B4-BE49-F238E27FC236}">
                <a16:creationId xmlns:a16="http://schemas.microsoft.com/office/drawing/2014/main" id="{9F1FC8E5-FFEA-3414-D5F2-E150D7725458}"/>
              </a:ext>
            </a:extLst>
          </p:cNvPr>
          <p:cNvSpPr>
            <a:spLocks noGrp="1"/>
          </p:cNvSpPr>
          <p:nvPr>
            <p:ph type="title"/>
          </p:nvPr>
        </p:nvSpPr>
        <p:spPr>
          <a:xfrm>
            <a:off x="402259" y="383660"/>
            <a:ext cx="10533721" cy="906988"/>
          </a:xfrm>
        </p:spPr>
        <p:txBody>
          <a:bodyPr/>
          <a:lstStyle/>
          <a:p>
            <a:pPr algn="ctr"/>
            <a:r>
              <a:rPr lang="es-ES" sz="4000" dirty="0">
                <a:solidFill>
                  <a:srgbClr val="002060"/>
                </a:solidFill>
                <a:latin typeface="Arial" panose="020B0604020202020204" pitchFamily="34" charset="0"/>
                <a:cs typeface="Arial" panose="020B0604020202020204" pitchFamily="34" charset="0"/>
                <a:sym typeface="Calibri"/>
              </a:rPr>
              <a:t>Correlación entre psoriasis y obesidad</a:t>
            </a:r>
            <a:endParaRPr lang="es-ES" sz="4000" dirty="0">
              <a:solidFill>
                <a:srgbClr val="002060"/>
              </a:solidFill>
              <a:latin typeface="Arial" panose="020B0604020202020204" pitchFamily="34" charset="0"/>
              <a:cs typeface="Arial" panose="020B0604020202020204" pitchFamily="34" charset="0"/>
            </a:endParaRPr>
          </a:p>
        </p:txBody>
      </p:sp>
      <p:sp>
        <p:nvSpPr>
          <p:cNvPr id="3" name="Título 1">
            <a:extLst>
              <a:ext uri="{FF2B5EF4-FFF2-40B4-BE49-F238E27FC236}">
                <a16:creationId xmlns:a16="http://schemas.microsoft.com/office/drawing/2014/main" id="{7311CDC1-E843-8AB9-A46A-134598EC965C}"/>
              </a:ext>
            </a:extLst>
          </p:cNvPr>
          <p:cNvSpPr txBox="1">
            <a:spLocks/>
          </p:cNvSpPr>
          <p:nvPr/>
        </p:nvSpPr>
        <p:spPr>
          <a:xfrm>
            <a:off x="4750430" y="2975506"/>
            <a:ext cx="2904500" cy="906988"/>
          </a:xfrm>
          <a:prstGeom prst="rect">
            <a:avLst/>
          </a:prstGeom>
          <a:noFill/>
          <a:ln>
            <a:noFill/>
          </a:ln>
        </p:spPr>
        <p:txBody>
          <a:bodyPr spcFirstLastPara="1" wrap="square" lIns="91425" tIns="45700" rIns="91425" bIns="45700" anchor="t" anchorCtr="0">
            <a:noAutofit/>
          </a:bodyPr>
          <a:lstStyle>
            <a:lvl1pPr lvl="0" algn="l" defTabSz="914400" rtl="0" eaLnBrk="1" latinLnBrk="0" hangingPunct="1">
              <a:lnSpc>
                <a:spcPct val="90000"/>
              </a:lnSpc>
              <a:spcBef>
                <a:spcPts val="0"/>
              </a:spcBef>
              <a:spcAft>
                <a:spcPts val="0"/>
              </a:spcAft>
              <a:buClr>
                <a:srgbClr val="4C86A4"/>
              </a:buClr>
              <a:buSzPts val="1800"/>
              <a:buNone/>
              <a:defRPr sz="4400" kern="1200">
                <a:solidFill>
                  <a:schemeClr val="tx1"/>
                </a:solidFill>
                <a:latin typeface="+mj-lt"/>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lgn="ctr"/>
            <a:r>
              <a:rPr lang="es-ES" sz="8800" b="1" dirty="0">
                <a:solidFill>
                  <a:srgbClr val="002855"/>
                </a:solidFill>
                <a:latin typeface="Arial" panose="020B0604020202020204" pitchFamily="34" charset="0"/>
                <a:cs typeface="Arial" panose="020B0604020202020204" pitchFamily="34" charset="0"/>
                <a:sym typeface="Calibri"/>
              </a:rPr>
              <a:t>360º</a:t>
            </a:r>
            <a:endParaRPr lang="es-ES" sz="8800" b="1" dirty="0">
              <a:solidFill>
                <a:srgbClr val="00285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50884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60">
          <a:extLst>
            <a:ext uri="{FF2B5EF4-FFF2-40B4-BE49-F238E27FC236}">
              <a16:creationId xmlns:a16="http://schemas.microsoft.com/office/drawing/2014/main" id="{EA48AE49-823A-B831-2D24-1AC274A42FB5}"/>
            </a:ext>
          </a:extLst>
        </p:cNvPr>
        <p:cNvGrpSpPr/>
        <p:nvPr/>
      </p:nvGrpSpPr>
      <p:grpSpPr>
        <a:xfrm>
          <a:off x="0" y="0"/>
          <a:ext cx="0" cy="0"/>
          <a:chOff x="0" y="0"/>
          <a:chExt cx="0" cy="0"/>
        </a:xfrm>
      </p:grpSpPr>
      <p:sp>
        <p:nvSpPr>
          <p:cNvPr id="162" name="Google Shape;162;p7">
            <a:extLst>
              <a:ext uri="{FF2B5EF4-FFF2-40B4-BE49-F238E27FC236}">
                <a16:creationId xmlns:a16="http://schemas.microsoft.com/office/drawing/2014/main" id="{B8B30BEA-83AC-346A-4E82-CC7DCAF5252D}"/>
              </a:ext>
            </a:extLst>
          </p:cNvPr>
          <p:cNvSpPr txBox="1">
            <a:spLocks noGrp="1"/>
          </p:cNvSpPr>
          <p:nvPr>
            <p:ph type="body" idx="1"/>
          </p:nvPr>
        </p:nvSpPr>
        <p:spPr>
          <a:xfrm>
            <a:off x="419744" y="370284"/>
            <a:ext cx="11352511" cy="5648098"/>
          </a:xfrm>
          <a:prstGeom prst="rect">
            <a:avLst/>
          </a:prstGeom>
          <a:noFill/>
          <a:ln>
            <a:noFill/>
          </a:ln>
        </p:spPr>
        <p:txBody>
          <a:bodyPr spcFirstLastPara="1" wrap="square" lIns="121900" tIns="60933" rIns="121900" bIns="60933" anchor="t" anchorCtr="0">
            <a:noAutofit/>
          </a:bodyPr>
          <a:lstStyle/>
          <a:p>
            <a:pPr marL="444500" indent="-342900" algn="just">
              <a:buClr>
                <a:srgbClr val="002060"/>
              </a:buClr>
              <a:buFont typeface="Arial" panose="020B0604020202020204" pitchFamily="34" charset="0"/>
              <a:buChar char="•"/>
            </a:pPr>
            <a:r>
              <a:rPr lang="es-ES" sz="1800" dirty="0">
                <a:solidFill>
                  <a:srgbClr val="002060"/>
                </a:solidFill>
                <a:latin typeface="Arial" panose="020B0604020202020204" pitchFamily="34" charset="0"/>
                <a:cs typeface="Arial" panose="020B0604020202020204" pitchFamily="34" charset="0"/>
              </a:rPr>
              <a:t>Según la ATP-III, se considera </a:t>
            </a:r>
            <a:r>
              <a:rPr lang="es-ES" sz="1800" b="1" dirty="0">
                <a:solidFill>
                  <a:srgbClr val="002060"/>
                </a:solidFill>
                <a:latin typeface="Arial" panose="020B0604020202020204" pitchFamily="34" charset="0"/>
                <a:cs typeface="Arial" panose="020B0604020202020204" pitchFamily="34" charset="0"/>
              </a:rPr>
              <a:t>obesidad abdominal:</a:t>
            </a:r>
          </a:p>
          <a:p>
            <a:pPr marL="101600" indent="0" algn="just">
              <a:buClr>
                <a:srgbClr val="EE3712"/>
              </a:buClr>
              <a:buNone/>
            </a:pPr>
            <a:r>
              <a:rPr lang="es-ES" sz="1800" dirty="0">
                <a:solidFill>
                  <a:srgbClr val="002060"/>
                </a:solidFill>
                <a:latin typeface="Arial" panose="020B0604020202020204" pitchFamily="34" charset="0"/>
                <a:cs typeface="Arial" panose="020B0604020202020204" pitchFamily="34" charset="0"/>
              </a:rPr>
              <a:t>	- </a:t>
            </a:r>
            <a:r>
              <a:rPr lang="es-ES" sz="1800" b="1" dirty="0">
                <a:solidFill>
                  <a:srgbClr val="002060"/>
                </a:solidFill>
                <a:latin typeface="Arial" panose="020B0604020202020204" pitchFamily="34" charset="0"/>
                <a:cs typeface="Arial" panose="020B0604020202020204" pitchFamily="34" charset="0"/>
              </a:rPr>
              <a:t>Varones: </a:t>
            </a:r>
            <a:r>
              <a:rPr lang="es-ES" sz="1800" dirty="0">
                <a:solidFill>
                  <a:srgbClr val="002060"/>
                </a:solidFill>
                <a:latin typeface="Arial" panose="020B0604020202020204" pitchFamily="34" charset="0"/>
                <a:cs typeface="Arial" panose="020B0604020202020204" pitchFamily="34" charset="0"/>
              </a:rPr>
              <a:t>perímetro abdominal </a:t>
            </a:r>
            <a:r>
              <a:rPr lang="es-ES" sz="1800" b="1" dirty="0">
                <a:solidFill>
                  <a:srgbClr val="002060"/>
                </a:solidFill>
                <a:latin typeface="Arial" panose="020B0604020202020204" pitchFamily="34" charset="0"/>
                <a:cs typeface="Arial" panose="020B0604020202020204" pitchFamily="34" charset="0"/>
              </a:rPr>
              <a:t>superior a 102 cm.</a:t>
            </a:r>
          </a:p>
          <a:p>
            <a:pPr marL="101600" indent="0" algn="just">
              <a:buClr>
                <a:srgbClr val="EE3712"/>
              </a:buClr>
              <a:buNone/>
            </a:pPr>
            <a:r>
              <a:rPr lang="es-ES" sz="1800" dirty="0">
                <a:solidFill>
                  <a:srgbClr val="002060"/>
                </a:solidFill>
                <a:latin typeface="Arial" panose="020B0604020202020204" pitchFamily="34" charset="0"/>
                <a:cs typeface="Arial" panose="020B0604020202020204" pitchFamily="34" charset="0"/>
              </a:rPr>
              <a:t>	- </a:t>
            </a:r>
            <a:r>
              <a:rPr lang="es-ES" sz="1800" b="1" dirty="0">
                <a:solidFill>
                  <a:srgbClr val="002060"/>
                </a:solidFill>
                <a:latin typeface="Arial" panose="020B0604020202020204" pitchFamily="34" charset="0"/>
                <a:cs typeface="Arial" panose="020B0604020202020204" pitchFamily="34" charset="0"/>
              </a:rPr>
              <a:t>Mujeres:</a:t>
            </a:r>
            <a:r>
              <a:rPr lang="es-ES" sz="1800" dirty="0">
                <a:solidFill>
                  <a:srgbClr val="002060"/>
                </a:solidFill>
                <a:latin typeface="Arial" panose="020B0604020202020204" pitchFamily="34" charset="0"/>
                <a:cs typeface="Arial" panose="020B0604020202020204" pitchFamily="34" charset="0"/>
              </a:rPr>
              <a:t> perímetro abdominal </a:t>
            </a:r>
            <a:r>
              <a:rPr lang="es-ES" sz="1800" b="1" dirty="0">
                <a:solidFill>
                  <a:srgbClr val="002060"/>
                </a:solidFill>
                <a:latin typeface="Arial" panose="020B0604020202020204" pitchFamily="34" charset="0"/>
                <a:cs typeface="Arial" panose="020B0604020202020204" pitchFamily="34" charset="0"/>
              </a:rPr>
              <a:t>superior a 88 cm. </a:t>
            </a:r>
          </a:p>
          <a:p>
            <a:pPr marL="444500" indent="-342900" algn="just">
              <a:buClr>
                <a:srgbClr val="002060"/>
              </a:buClr>
              <a:buFont typeface="Arial" panose="020B0604020202020204" pitchFamily="34" charset="0"/>
              <a:buChar char="•"/>
            </a:pPr>
            <a:r>
              <a:rPr lang="es-ES" sz="1800" dirty="0">
                <a:solidFill>
                  <a:srgbClr val="002060"/>
                </a:solidFill>
                <a:latin typeface="Arial" panose="020B0604020202020204" pitchFamily="34" charset="0"/>
                <a:cs typeface="Arial" panose="020B0604020202020204" pitchFamily="34" charset="0"/>
              </a:rPr>
              <a:t>El aumento de perímetro abdominal, se ha definido como </a:t>
            </a:r>
            <a:r>
              <a:rPr lang="es-ES" sz="1800" b="1" dirty="0">
                <a:solidFill>
                  <a:srgbClr val="002060"/>
                </a:solidFill>
                <a:latin typeface="Arial" panose="020B0604020202020204" pitchFamily="34" charset="0"/>
                <a:cs typeface="Arial" panose="020B0604020202020204" pitchFamily="34" charset="0"/>
              </a:rPr>
              <a:t>criterio imprescindible de SM.</a:t>
            </a:r>
          </a:p>
          <a:p>
            <a:pPr marL="444500" indent="-342900" algn="just">
              <a:buClr>
                <a:srgbClr val="002060"/>
              </a:buClr>
              <a:buFont typeface="Arial" panose="020B0604020202020204" pitchFamily="34" charset="0"/>
              <a:buChar char="•"/>
            </a:pPr>
            <a:r>
              <a:rPr lang="es-ES" sz="1800" dirty="0">
                <a:solidFill>
                  <a:srgbClr val="002060"/>
                </a:solidFill>
                <a:latin typeface="Arial" panose="020B0604020202020204" pitchFamily="34" charset="0"/>
                <a:cs typeface="Arial" panose="020B0604020202020204" pitchFamily="34" charset="0"/>
              </a:rPr>
              <a:t>Según el </a:t>
            </a:r>
            <a:r>
              <a:rPr lang="es-ES" sz="1800" b="1" dirty="0">
                <a:solidFill>
                  <a:srgbClr val="002060"/>
                </a:solidFill>
                <a:latin typeface="Arial" panose="020B0604020202020204" pitchFamily="34" charset="0"/>
                <a:cs typeface="Arial" panose="020B0604020202020204" pitchFamily="34" charset="0"/>
              </a:rPr>
              <a:t>IMC</a:t>
            </a:r>
            <a:r>
              <a:rPr lang="es-ES" sz="1800" dirty="0">
                <a:solidFill>
                  <a:srgbClr val="002060"/>
                </a:solidFill>
                <a:latin typeface="Arial" panose="020B0604020202020204" pitchFamily="34" charset="0"/>
                <a:cs typeface="Arial" panose="020B0604020202020204" pitchFamily="34" charset="0"/>
              </a:rPr>
              <a:t>, se considera obesidad cuando el </a:t>
            </a:r>
            <a:r>
              <a:rPr lang="es-ES" sz="1800" b="1" dirty="0">
                <a:solidFill>
                  <a:srgbClr val="002060"/>
                </a:solidFill>
                <a:latin typeface="Arial" panose="020B0604020202020204" pitchFamily="34" charset="0"/>
                <a:cs typeface="Arial" panose="020B0604020202020204" pitchFamily="34" charset="0"/>
              </a:rPr>
              <a:t>cociente es superior a 30 kg/m2 . </a:t>
            </a:r>
          </a:p>
          <a:p>
            <a:pPr marL="444500" indent="-342900" algn="just">
              <a:buClr>
                <a:srgbClr val="002060"/>
              </a:buClr>
              <a:buFont typeface="Arial" panose="020B0604020202020204" pitchFamily="34" charset="0"/>
              <a:buChar char="•"/>
            </a:pPr>
            <a:r>
              <a:rPr lang="es-ES" sz="1800" dirty="0">
                <a:solidFill>
                  <a:srgbClr val="002060"/>
                </a:solidFill>
                <a:latin typeface="Arial" panose="020B0604020202020204" pitchFamily="34" charset="0"/>
                <a:cs typeface="Arial" panose="020B0604020202020204" pitchFamily="34" charset="0"/>
              </a:rPr>
              <a:t>La obesidad y el aumento de perímetro abdominal se asocian al resto de los factores de SM (diabetes tipo 2, apnea del sueño, hipertensión, dislipemia, infarto agudo de miocardio y a un incremento de la mortalidad).</a:t>
            </a:r>
          </a:p>
          <a:p>
            <a:pPr marL="444500" indent="-342900" algn="just">
              <a:buClr>
                <a:srgbClr val="002060"/>
              </a:buClr>
              <a:buFont typeface="Arial" panose="020B0604020202020204" pitchFamily="34" charset="0"/>
              <a:buChar char="•"/>
            </a:pPr>
            <a:r>
              <a:rPr lang="es-ES" sz="1800" dirty="0">
                <a:solidFill>
                  <a:srgbClr val="002060"/>
                </a:solidFill>
                <a:latin typeface="Arial" panose="020B0604020202020204" pitchFamily="34" charset="0"/>
                <a:cs typeface="Arial" panose="020B0604020202020204" pitchFamily="34" charset="0"/>
              </a:rPr>
              <a:t>La </a:t>
            </a:r>
            <a:r>
              <a:rPr lang="es-ES" sz="1800" b="1" dirty="0">
                <a:solidFill>
                  <a:srgbClr val="002060"/>
                </a:solidFill>
                <a:latin typeface="Arial" panose="020B0604020202020204" pitchFamily="34" charset="0"/>
                <a:cs typeface="Arial" panose="020B0604020202020204" pitchFamily="34" charset="0"/>
              </a:rPr>
              <a:t>asociación con la psoriasis </a:t>
            </a:r>
            <a:r>
              <a:rPr lang="es-ES" sz="1800" dirty="0">
                <a:solidFill>
                  <a:srgbClr val="002060"/>
                </a:solidFill>
                <a:latin typeface="Arial" panose="020B0604020202020204" pitchFamily="34" charset="0"/>
                <a:cs typeface="Arial" panose="020B0604020202020204" pitchFamily="34" charset="0"/>
              </a:rPr>
              <a:t>ha sido puesta de manifiesto en diferentes estudios epidemiológicos y ensayos clínicos sobre los nuevos tratamientos, y afecta principalmente a mujeres que desarrollan formas más severas de psoriasis. </a:t>
            </a:r>
          </a:p>
          <a:p>
            <a:pPr marL="444500" indent="-342900" algn="just">
              <a:buClr>
                <a:srgbClr val="002060"/>
              </a:buClr>
              <a:buFont typeface="Arial" panose="020B0604020202020204" pitchFamily="34" charset="0"/>
              <a:buChar char="•"/>
            </a:pPr>
            <a:r>
              <a:rPr lang="es-ES" sz="1800" dirty="0">
                <a:solidFill>
                  <a:srgbClr val="002060"/>
                </a:solidFill>
                <a:latin typeface="Arial" panose="020B0604020202020204" pitchFamily="34" charset="0"/>
                <a:cs typeface="Arial" panose="020B0604020202020204" pitchFamily="34" charset="0"/>
              </a:rPr>
              <a:t>Se ha demostrado que el riesgo de padecer psoriasis se asocia con valores superiores de IMC, aunque otros estudios sugieren que la obesidad es secundaria y no precede al debut del psoriasis, existiendo una </a:t>
            </a:r>
            <a:r>
              <a:rPr lang="es-ES" sz="1800" b="1" dirty="0">
                <a:solidFill>
                  <a:srgbClr val="002060"/>
                </a:solidFill>
                <a:latin typeface="Arial" panose="020B0604020202020204" pitchFamily="34" charset="0"/>
                <a:cs typeface="Arial" panose="020B0604020202020204" pitchFamily="34" charset="0"/>
              </a:rPr>
              <a:t>correlación positiva entre los valores del BSA y el IMC. </a:t>
            </a:r>
            <a:endParaRPr b="1" dirty="0">
              <a:solidFill>
                <a:srgbClr val="002060"/>
              </a:solidFill>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1824AEB2-5B4E-7E24-48EC-9C66B0D388FD}"/>
              </a:ext>
            </a:extLst>
          </p:cNvPr>
          <p:cNvSpPr txBox="1"/>
          <p:nvPr/>
        </p:nvSpPr>
        <p:spPr>
          <a:xfrm>
            <a:off x="807719" y="5958840"/>
            <a:ext cx="8931929" cy="307777"/>
          </a:xfrm>
          <a:prstGeom prst="rect">
            <a:avLst/>
          </a:prstGeom>
          <a:noFill/>
        </p:spPr>
        <p:txBody>
          <a:bodyPr wrap="square">
            <a:spAutoFit/>
          </a:bodyPr>
          <a:lstStyle/>
          <a:p>
            <a:pPr algn="ctr"/>
            <a:r>
              <a:rPr lang="es-ES" sz="700" dirty="0" err="1">
                <a:solidFill>
                  <a:srgbClr val="002060"/>
                </a:solidFill>
                <a:latin typeface="Arial" panose="020B0604020202020204" pitchFamily="34" charset="0"/>
                <a:cs typeface="Arial" panose="020B0604020202020204" pitchFamily="34" charset="0"/>
              </a:rPr>
              <a:t>Shirai</a:t>
            </a:r>
            <a:r>
              <a:rPr lang="es-ES" sz="700" dirty="0">
                <a:solidFill>
                  <a:srgbClr val="002060"/>
                </a:solidFill>
                <a:latin typeface="Arial" panose="020B0604020202020204" pitchFamily="34" charset="0"/>
                <a:cs typeface="Arial" panose="020B0604020202020204" pitchFamily="34" charset="0"/>
              </a:rPr>
              <a:t> K. </a:t>
            </a:r>
            <a:r>
              <a:rPr lang="es-ES" sz="700" dirty="0" err="1">
                <a:solidFill>
                  <a:srgbClr val="002060"/>
                </a:solidFill>
                <a:latin typeface="Arial" panose="020B0604020202020204" pitchFamily="34" charset="0"/>
                <a:cs typeface="Arial" panose="020B0604020202020204" pitchFamily="34" charset="0"/>
              </a:rPr>
              <a:t>Obesity</a:t>
            </a:r>
            <a:r>
              <a:rPr lang="es-ES" sz="700" dirty="0">
                <a:solidFill>
                  <a:srgbClr val="002060"/>
                </a:solidFill>
                <a:latin typeface="Arial" panose="020B0604020202020204" pitchFamily="34" charset="0"/>
                <a:cs typeface="Arial" panose="020B0604020202020204" pitchFamily="34" charset="0"/>
              </a:rPr>
              <a:t> as </a:t>
            </a:r>
            <a:r>
              <a:rPr lang="es-ES" sz="700" dirty="0" err="1">
                <a:solidFill>
                  <a:srgbClr val="002060"/>
                </a:solidFill>
                <a:latin typeface="Arial" panose="020B0604020202020204" pitchFamily="34" charset="0"/>
                <a:cs typeface="Arial" panose="020B0604020202020204" pitchFamily="34" charset="0"/>
              </a:rPr>
              <a:t>the</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core</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of</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the</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metabolic</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syndrome</a:t>
            </a:r>
            <a:r>
              <a:rPr lang="es-ES" sz="700" dirty="0">
                <a:solidFill>
                  <a:srgbClr val="002060"/>
                </a:solidFill>
                <a:latin typeface="Arial" panose="020B0604020202020204" pitchFamily="34" charset="0"/>
                <a:cs typeface="Arial" panose="020B0604020202020204" pitchFamily="34" charset="0"/>
              </a:rPr>
              <a:t> and </a:t>
            </a:r>
            <a:r>
              <a:rPr lang="es-ES" sz="700" dirty="0" err="1">
                <a:solidFill>
                  <a:srgbClr val="002060"/>
                </a:solidFill>
                <a:latin typeface="Arial" panose="020B0604020202020204" pitchFamily="34" charset="0"/>
                <a:cs typeface="Arial" panose="020B0604020202020204" pitchFamily="34" charset="0"/>
              </a:rPr>
              <a:t>the</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management</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of</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coronary</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heart</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disease</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Curr</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Med</a:t>
            </a:r>
            <a:r>
              <a:rPr lang="es-ES" sz="700" dirty="0">
                <a:solidFill>
                  <a:srgbClr val="002060"/>
                </a:solidFill>
                <a:latin typeface="Arial" panose="020B0604020202020204" pitchFamily="34" charset="0"/>
                <a:cs typeface="Arial" panose="020B0604020202020204" pitchFamily="34" charset="0"/>
              </a:rPr>
              <a:t> Res </a:t>
            </a:r>
            <a:r>
              <a:rPr lang="es-ES" sz="700" dirty="0" err="1">
                <a:solidFill>
                  <a:srgbClr val="002060"/>
                </a:solidFill>
                <a:latin typeface="Arial" panose="020B0604020202020204" pitchFamily="34" charset="0"/>
                <a:cs typeface="Arial" panose="020B0604020202020204" pitchFamily="34" charset="0"/>
              </a:rPr>
              <a:t>Opin</a:t>
            </a:r>
            <a:r>
              <a:rPr lang="es-ES" sz="700" dirty="0">
                <a:solidFill>
                  <a:srgbClr val="002060"/>
                </a:solidFill>
                <a:latin typeface="Arial" panose="020B0604020202020204" pitchFamily="34" charset="0"/>
                <a:cs typeface="Arial" panose="020B0604020202020204" pitchFamily="34" charset="0"/>
              </a:rPr>
              <a:t>. 2004;20:295–304. 26. Haslam DW, James WPT. </a:t>
            </a:r>
            <a:r>
              <a:rPr lang="es-ES" sz="700" dirty="0" err="1">
                <a:solidFill>
                  <a:srgbClr val="002060"/>
                </a:solidFill>
                <a:latin typeface="Arial" panose="020B0604020202020204" pitchFamily="34" charset="0"/>
                <a:cs typeface="Arial" panose="020B0604020202020204" pitchFamily="34" charset="0"/>
              </a:rPr>
              <a:t>Obesity</a:t>
            </a:r>
            <a:r>
              <a:rPr lang="es-ES" sz="700" dirty="0">
                <a:solidFill>
                  <a:srgbClr val="002060"/>
                </a:solidFill>
                <a:latin typeface="Arial" panose="020B0604020202020204" pitchFamily="34" charset="0"/>
                <a:cs typeface="Arial" panose="020B0604020202020204" pitchFamily="34" charset="0"/>
              </a:rPr>
              <a:t>. Lancet. 2005;366:1197–209. 27. Adams KF, </a:t>
            </a:r>
            <a:r>
              <a:rPr lang="es-ES" sz="700" dirty="0" err="1">
                <a:solidFill>
                  <a:srgbClr val="002060"/>
                </a:solidFill>
                <a:latin typeface="Arial" panose="020B0604020202020204" pitchFamily="34" charset="0"/>
                <a:cs typeface="Arial" panose="020B0604020202020204" pitchFamily="34" charset="0"/>
              </a:rPr>
              <a:t>Schatzkin</a:t>
            </a:r>
            <a:r>
              <a:rPr lang="es-ES" sz="700" dirty="0">
                <a:solidFill>
                  <a:srgbClr val="002060"/>
                </a:solidFill>
                <a:latin typeface="Arial" panose="020B0604020202020204" pitchFamily="34" charset="0"/>
                <a:cs typeface="Arial" panose="020B0604020202020204" pitchFamily="34" charset="0"/>
              </a:rPr>
              <a:t> A, Harris TB, </a:t>
            </a:r>
            <a:r>
              <a:rPr lang="es-ES" sz="700" dirty="0" err="1">
                <a:solidFill>
                  <a:srgbClr val="002060"/>
                </a:solidFill>
                <a:latin typeface="Arial" panose="020B0604020202020204" pitchFamily="34" charset="0"/>
                <a:cs typeface="Arial" panose="020B0604020202020204" pitchFamily="34" charset="0"/>
              </a:rPr>
              <a:t>Kipnis</a:t>
            </a:r>
            <a:r>
              <a:rPr lang="es-ES" sz="700" dirty="0">
                <a:solidFill>
                  <a:srgbClr val="002060"/>
                </a:solidFill>
                <a:latin typeface="Arial" panose="020B0604020202020204" pitchFamily="34" charset="0"/>
                <a:cs typeface="Arial" panose="020B0604020202020204" pitchFamily="34" charset="0"/>
              </a:rPr>
              <a:t> V, </a:t>
            </a:r>
            <a:r>
              <a:rPr lang="es-ES" sz="700" dirty="0" err="1">
                <a:solidFill>
                  <a:srgbClr val="002060"/>
                </a:solidFill>
                <a:latin typeface="Arial" panose="020B0604020202020204" pitchFamily="34" charset="0"/>
                <a:cs typeface="Arial" panose="020B0604020202020204" pitchFamily="34" charset="0"/>
              </a:rPr>
              <a:t>Mouw</a:t>
            </a:r>
            <a:r>
              <a:rPr lang="es-ES" sz="700" dirty="0">
                <a:solidFill>
                  <a:srgbClr val="002060"/>
                </a:solidFill>
                <a:latin typeface="Arial" panose="020B0604020202020204" pitchFamily="34" charset="0"/>
                <a:cs typeface="Arial" panose="020B0604020202020204" pitchFamily="34" charset="0"/>
              </a:rPr>
              <a:t> T, </a:t>
            </a:r>
            <a:r>
              <a:rPr lang="es-ES" sz="700" dirty="0" err="1">
                <a:solidFill>
                  <a:srgbClr val="002060"/>
                </a:solidFill>
                <a:latin typeface="Arial" panose="020B0604020202020204" pitchFamily="34" charset="0"/>
                <a:cs typeface="Arial" panose="020B0604020202020204" pitchFamily="34" charset="0"/>
              </a:rPr>
              <a:t>BallardBarbash</a:t>
            </a:r>
            <a:r>
              <a:rPr lang="es-ES" sz="700" dirty="0">
                <a:solidFill>
                  <a:srgbClr val="002060"/>
                </a:solidFill>
                <a:latin typeface="Arial" panose="020B0604020202020204" pitchFamily="34" charset="0"/>
                <a:cs typeface="Arial" panose="020B0604020202020204" pitchFamily="34" charset="0"/>
              </a:rPr>
              <a:t> R, et al. </a:t>
            </a:r>
            <a:r>
              <a:rPr lang="es-ES" sz="700" dirty="0" err="1">
                <a:solidFill>
                  <a:srgbClr val="002060"/>
                </a:solidFill>
                <a:latin typeface="Arial" panose="020B0604020202020204" pitchFamily="34" charset="0"/>
                <a:cs typeface="Arial" panose="020B0604020202020204" pitchFamily="34" charset="0"/>
              </a:rPr>
              <a:t>Overweight</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obesity</a:t>
            </a:r>
            <a:r>
              <a:rPr lang="es-ES" sz="700" dirty="0">
                <a:solidFill>
                  <a:srgbClr val="002060"/>
                </a:solidFill>
                <a:latin typeface="Arial" panose="020B0604020202020204" pitchFamily="34" charset="0"/>
                <a:cs typeface="Arial" panose="020B0604020202020204" pitchFamily="34" charset="0"/>
              </a:rPr>
              <a:t>, and </a:t>
            </a:r>
            <a:r>
              <a:rPr lang="es-ES" sz="700" dirty="0" err="1">
                <a:solidFill>
                  <a:srgbClr val="002060"/>
                </a:solidFill>
                <a:latin typeface="Arial" panose="020B0604020202020204" pitchFamily="34" charset="0"/>
                <a:cs typeface="Arial" panose="020B0604020202020204" pitchFamily="34" charset="0"/>
              </a:rPr>
              <a:t>mortality</a:t>
            </a:r>
            <a:r>
              <a:rPr lang="es-ES" sz="700" dirty="0">
                <a:solidFill>
                  <a:srgbClr val="002060"/>
                </a:solidFill>
                <a:latin typeface="Arial" panose="020B0604020202020204" pitchFamily="34" charset="0"/>
                <a:cs typeface="Arial" panose="020B0604020202020204" pitchFamily="34" charset="0"/>
              </a:rPr>
              <a:t> in a </a:t>
            </a:r>
            <a:r>
              <a:rPr lang="es-ES" sz="700" dirty="0" err="1">
                <a:solidFill>
                  <a:srgbClr val="002060"/>
                </a:solidFill>
                <a:latin typeface="Arial" panose="020B0604020202020204" pitchFamily="34" charset="0"/>
                <a:cs typeface="Arial" panose="020B0604020202020204" pitchFamily="34" charset="0"/>
              </a:rPr>
              <a:t>large</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cohort</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of</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persons</a:t>
            </a:r>
            <a:r>
              <a:rPr lang="es-ES" sz="700" dirty="0">
                <a:solidFill>
                  <a:srgbClr val="002060"/>
                </a:solidFill>
                <a:latin typeface="Arial" panose="020B0604020202020204" pitchFamily="34" charset="0"/>
                <a:cs typeface="Arial" panose="020B0604020202020204" pitchFamily="34" charset="0"/>
              </a:rPr>
              <a:t> 50–71 </a:t>
            </a:r>
            <a:r>
              <a:rPr lang="es-ES" sz="700" dirty="0" err="1">
                <a:solidFill>
                  <a:srgbClr val="002060"/>
                </a:solidFill>
                <a:latin typeface="Arial" panose="020B0604020202020204" pitchFamily="34" charset="0"/>
                <a:cs typeface="Arial" panose="020B0604020202020204" pitchFamily="34" charset="0"/>
              </a:rPr>
              <a:t>years</a:t>
            </a:r>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old</a:t>
            </a:r>
            <a:r>
              <a:rPr lang="es-ES" sz="700" dirty="0">
                <a:solidFill>
                  <a:srgbClr val="002060"/>
                </a:solidFill>
                <a:latin typeface="Arial" panose="020B0604020202020204" pitchFamily="34" charset="0"/>
                <a:cs typeface="Arial" panose="020B0604020202020204" pitchFamily="34" charset="0"/>
              </a:rPr>
              <a:t>. N Engl J </a:t>
            </a:r>
            <a:r>
              <a:rPr lang="es-ES" sz="700" dirty="0" err="1">
                <a:solidFill>
                  <a:srgbClr val="002060"/>
                </a:solidFill>
                <a:latin typeface="Arial" panose="020B0604020202020204" pitchFamily="34" charset="0"/>
                <a:cs typeface="Arial" panose="020B0604020202020204" pitchFamily="34" charset="0"/>
              </a:rPr>
              <a:t>Med</a:t>
            </a:r>
            <a:r>
              <a:rPr lang="es-ES" sz="700" dirty="0">
                <a:solidFill>
                  <a:srgbClr val="002060"/>
                </a:solidFill>
                <a:latin typeface="Arial" panose="020B0604020202020204" pitchFamily="34" charset="0"/>
                <a:cs typeface="Arial" panose="020B0604020202020204" pitchFamily="34" charset="0"/>
              </a:rPr>
              <a:t>. 2006;355: 763–78.</a:t>
            </a:r>
          </a:p>
        </p:txBody>
      </p:sp>
    </p:spTree>
    <p:extLst>
      <p:ext uri="{BB962C8B-B14F-4D97-AF65-F5344CB8AC3E}">
        <p14:creationId xmlns:p14="http://schemas.microsoft.com/office/powerpoint/2010/main" val="36978379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62ED3477-EAF9-6602-7F47-A0B3F794912B}"/>
              </a:ext>
            </a:extLst>
          </p:cNvPr>
          <p:cNvPicPr>
            <a:picLocks noChangeAspect="1"/>
          </p:cNvPicPr>
          <p:nvPr/>
        </p:nvPicPr>
        <p:blipFill>
          <a:blip r:embed="rId2"/>
          <a:stretch>
            <a:fillRect/>
          </a:stretch>
        </p:blipFill>
        <p:spPr>
          <a:xfrm flipH="1">
            <a:off x="9316396" y="917995"/>
            <a:ext cx="1357160" cy="2187369"/>
          </a:xfrm>
          <a:prstGeom prst="rect">
            <a:avLst/>
          </a:prstGeom>
        </p:spPr>
      </p:pic>
      <p:pic>
        <p:nvPicPr>
          <p:cNvPr id="2" name="Imagen 1">
            <a:extLst>
              <a:ext uri="{FF2B5EF4-FFF2-40B4-BE49-F238E27FC236}">
                <a16:creationId xmlns:a16="http://schemas.microsoft.com/office/drawing/2014/main" id="{2A7E7E86-51B5-41E7-99DC-EFE4C9F055BE}"/>
              </a:ext>
            </a:extLst>
          </p:cNvPr>
          <p:cNvPicPr>
            <a:picLocks noChangeAspect="1"/>
          </p:cNvPicPr>
          <p:nvPr/>
        </p:nvPicPr>
        <p:blipFill>
          <a:blip r:embed="rId3"/>
          <a:stretch>
            <a:fillRect/>
          </a:stretch>
        </p:blipFill>
        <p:spPr>
          <a:xfrm>
            <a:off x="1518444" y="387730"/>
            <a:ext cx="7424190" cy="3878213"/>
          </a:xfrm>
          <a:prstGeom prst="rect">
            <a:avLst/>
          </a:prstGeom>
        </p:spPr>
      </p:pic>
      <p:sp>
        <p:nvSpPr>
          <p:cNvPr id="3" name="Google Shape;212;p14">
            <a:extLst>
              <a:ext uri="{FF2B5EF4-FFF2-40B4-BE49-F238E27FC236}">
                <a16:creationId xmlns:a16="http://schemas.microsoft.com/office/drawing/2014/main" id="{F6B0F57B-0EBC-9462-6841-3D2DB1E9E46C}"/>
              </a:ext>
            </a:extLst>
          </p:cNvPr>
          <p:cNvSpPr txBox="1">
            <a:spLocks noGrp="1"/>
          </p:cNvSpPr>
          <p:nvPr>
            <p:ph type="title"/>
          </p:nvPr>
        </p:nvSpPr>
        <p:spPr>
          <a:xfrm>
            <a:off x="513693" y="4799923"/>
            <a:ext cx="9481283" cy="1459471"/>
          </a:xfrm>
          <a:prstGeom prst="rect">
            <a:avLst/>
          </a:prstGeom>
          <a:noFill/>
          <a:ln>
            <a:noFill/>
          </a:ln>
        </p:spPr>
        <p:txBody>
          <a:bodyPr spcFirstLastPara="1" wrap="square" lIns="121900" tIns="60933" rIns="121900" bIns="60933" anchor="ctr" anchorCtr="0">
            <a:noAutofit/>
          </a:bodyPr>
          <a:lstStyle/>
          <a:p>
            <a:pPr algn="ctr"/>
            <a:r>
              <a:rPr lang="es-ES" sz="6000" dirty="0">
                <a:solidFill>
                  <a:srgbClr val="002855"/>
                </a:solidFill>
                <a:latin typeface="Arial" panose="020B0604020202020204" pitchFamily="34" charset="0"/>
                <a:cs typeface="Arial" panose="020B0604020202020204" pitchFamily="34" charset="0"/>
              </a:rPr>
              <a:t>SÍNDROME METABÓLICO</a:t>
            </a:r>
            <a:endParaRPr sz="6000" dirty="0">
              <a:solidFill>
                <a:srgbClr val="002855"/>
              </a:solidFill>
              <a:latin typeface="Arial" panose="020B0604020202020204" pitchFamily="34" charset="0"/>
              <a:cs typeface="Arial" panose="020B0604020202020204" pitchFamily="34" charset="0"/>
            </a:endParaRPr>
          </a:p>
        </p:txBody>
      </p:sp>
      <p:pic>
        <p:nvPicPr>
          <p:cNvPr id="6" name="Marcador de contenido 4">
            <a:extLst>
              <a:ext uri="{FF2B5EF4-FFF2-40B4-BE49-F238E27FC236}">
                <a16:creationId xmlns:a16="http://schemas.microsoft.com/office/drawing/2014/main" id="{288E172F-5F80-6991-667F-E2932F2BE7C8}"/>
              </a:ext>
            </a:extLst>
          </p:cNvPr>
          <p:cNvPicPr>
            <a:picLocks noChangeAspect="1"/>
          </p:cNvPicPr>
          <p:nvPr/>
        </p:nvPicPr>
        <p:blipFill>
          <a:blip r:embed="rId4"/>
          <a:stretch>
            <a:fillRect/>
          </a:stretch>
        </p:blipFill>
        <p:spPr>
          <a:xfrm>
            <a:off x="9576189" y="3498409"/>
            <a:ext cx="1863579" cy="583773"/>
          </a:xfrm>
          <a:prstGeom prst="rect">
            <a:avLst/>
          </a:prstGeom>
        </p:spPr>
      </p:pic>
      <p:sp>
        <p:nvSpPr>
          <p:cNvPr id="7" name="CuadroTexto 6">
            <a:extLst>
              <a:ext uri="{FF2B5EF4-FFF2-40B4-BE49-F238E27FC236}">
                <a16:creationId xmlns:a16="http://schemas.microsoft.com/office/drawing/2014/main" id="{E52982AE-2495-557B-1FD9-A4C741354578}"/>
              </a:ext>
            </a:extLst>
          </p:cNvPr>
          <p:cNvSpPr txBox="1"/>
          <p:nvPr/>
        </p:nvSpPr>
        <p:spPr>
          <a:xfrm>
            <a:off x="9035695" y="4213630"/>
            <a:ext cx="2944566" cy="1068754"/>
          </a:xfrm>
          <a:prstGeom prst="rect">
            <a:avLst/>
          </a:prstGeom>
          <a:noFill/>
        </p:spPr>
        <p:txBody>
          <a:bodyPr wrap="square" rtlCol="0">
            <a:spAutoFit/>
          </a:bodyPr>
          <a:lstStyle/>
          <a:p>
            <a:pPr marL="285750" indent="-285750" algn="just">
              <a:lnSpc>
                <a:spcPct val="107000"/>
              </a:lnSpc>
              <a:spcAft>
                <a:spcPts val="800"/>
              </a:spcAft>
              <a:buFont typeface="Arial" panose="020B0604020202020204" pitchFamily="34" charset="0"/>
              <a:buChar char="•"/>
            </a:pPr>
            <a:r>
              <a:rPr lang="es-ES"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Atorvastatina  20mg: 0-0-1</a:t>
            </a:r>
          </a:p>
          <a:p>
            <a:pPr marL="285750" indent="-285750" algn="just">
              <a:lnSpc>
                <a:spcPct val="107000"/>
              </a:lnSpc>
              <a:spcAft>
                <a:spcPts val="800"/>
              </a:spcAft>
              <a:buFont typeface="Arial" panose="020B0604020202020204" pitchFamily="34" charset="0"/>
              <a:buChar char="•"/>
            </a:pPr>
            <a:r>
              <a:rPr lang="es-ES"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Enalapril 20mg: 1-0-0</a:t>
            </a:r>
          </a:p>
          <a:p>
            <a:pPr marL="285750" indent="-285750" algn="just">
              <a:lnSpc>
                <a:spcPct val="107000"/>
              </a:lnSpc>
              <a:spcAft>
                <a:spcPts val="800"/>
              </a:spcAft>
              <a:buFont typeface="Arial" panose="020B0604020202020204" pitchFamily="34" charset="0"/>
              <a:buChar char="•"/>
            </a:pPr>
            <a:r>
              <a:rPr lang="es-ES" sz="1600" dirty="0">
                <a:solidFill>
                  <a:srgbClr val="002060"/>
                </a:solidFill>
                <a:latin typeface="Arial" panose="020B0604020202020204" pitchFamily="34" charset="0"/>
                <a:ea typeface="Calibri" panose="020F0502020204030204" pitchFamily="34" charset="0"/>
                <a:cs typeface="Arial" panose="020B0604020202020204" pitchFamily="34" charset="0"/>
              </a:rPr>
              <a:t>Torasemida 1</a:t>
            </a:r>
            <a:r>
              <a:rPr lang="es-ES"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0 mg: 1-0-0</a:t>
            </a:r>
          </a:p>
        </p:txBody>
      </p:sp>
    </p:spTree>
    <p:extLst>
      <p:ext uri="{BB962C8B-B14F-4D97-AF65-F5344CB8AC3E}">
        <p14:creationId xmlns:p14="http://schemas.microsoft.com/office/powerpoint/2010/main" val="6778392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EEA848-6689-4C7E-D05B-5DDFD3CD0E29}"/>
              </a:ext>
            </a:extLst>
          </p:cNvPr>
          <p:cNvSpPr>
            <a:spLocks noGrp="1"/>
          </p:cNvSpPr>
          <p:nvPr>
            <p:ph type="title"/>
          </p:nvPr>
        </p:nvSpPr>
        <p:spPr>
          <a:xfrm>
            <a:off x="277471" y="261938"/>
            <a:ext cx="10896000" cy="900000"/>
          </a:xfrm>
        </p:spPr>
        <p:txBody>
          <a:bodyPr/>
          <a:lstStyle/>
          <a:p>
            <a:pPr algn="ctr"/>
            <a:r>
              <a:rPr lang="en-US" sz="4000" dirty="0" err="1">
                <a:solidFill>
                  <a:srgbClr val="002060"/>
                </a:solidFill>
                <a:latin typeface="Arial" panose="020B0604020202020204" pitchFamily="34" charset="0"/>
                <a:cs typeface="Arial" panose="020B0604020202020204" pitchFamily="34" charset="0"/>
              </a:rPr>
              <a:t>Síndrome</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metabólico</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ateroesclerosis</a:t>
            </a:r>
            <a:r>
              <a:rPr lang="en-US" sz="4000" dirty="0">
                <a:solidFill>
                  <a:srgbClr val="002060"/>
                </a:solidFill>
                <a:latin typeface="Arial" panose="020B0604020202020204" pitchFamily="34" charset="0"/>
                <a:cs typeface="Arial" panose="020B0604020202020204" pitchFamily="34" charset="0"/>
              </a:rPr>
              <a:t> y psoriasis</a:t>
            </a:r>
          </a:p>
        </p:txBody>
      </p:sp>
      <p:sp>
        <p:nvSpPr>
          <p:cNvPr id="4" name="CuadroTexto 3">
            <a:extLst>
              <a:ext uri="{FF2B5EF4-FFF2-40B4-BE49-F238E27FC236}">
                <a16:creationId xmlns:a16="http://schemas.microsoft.com/office/drawing/2014/main" id="{B220E0F2-E7FE-068E-0322-9DBB608A3E29}"/>
              </a:ext>
            </a:extLst>
          </p:cNvPr>
          <p:cNvSpPr txBox="1"/>
          <p:nvPr/>
        </p:nvSpPr>
        <p:spPr>
          <a:xfrm>
            <a:off x="2295144" y="6160936"/>
            <a:ext cx="7254240" cy="215444"/>
          </a:xfrm>
          <a:prstGeom prst="rect">
            <a:avLst/>
          </a:prstGeom>
          <a:noFill/>
        </p:spPr>
        <p:txBody>
          <a:bodyPr wrap="square">
            <a:spAutoFit/>
          </a:bodyPr>
          <a:lstStyle/>
          <a:p>
            <a:pPr algn="ctr"/>
            <a:r>
              <a:rPr lang="en-US" sz="800" b="0" i="0" u="none" strike="noStrike" baseline="0" dirty="0">
                <a:solidFill>
                  <a:srgbClr val="002060"/>
                </a:solidFill>
                <a:latin typeface="Arial" panose="020B0604020202020204" pitchFamily="34" charset="0"/>
                <a:cs typeface="Arial" panose="020B0604020202020204" pitchFamily="34" charset="0"/>
              </a:rPr>
              <a:t>Puig L. Cardiometabolic comorbidities in psoriasis and psoriatic arthritis. </a:t>
            </a:r>
            <a:r>
              <a:rPr lang="en-US" sz="800" b="0" i="1" u="none" strike="noStrike" baseline="0" dirty="0">
                <a:solidFill>
                  <a:srgbClr val="002060"/>
                </a:solidFill>
                <a:latin typeface="Arial" panose="020B0604020202020204" pitchFamily="34" charset="0"/>
                <a:cs typeface="Arial" panose="020B0604020202020204" pitchFamily="34" charset="0"/>
              </a:rPr>
              <a:t>Int J of Mol Sci</a:t>
            </a:r>
            <a:r>
              <a:rPr lang="en-US" sz="800" b="0" i="0" u="none" strike="noStrike" baseline="0" dirty="0">
                <a:solidFill>
                  <a:srgbClr val="002060"/>
                </a:solidFill>
                <a:latin typeface="Arial" panose="020B0604020202020204" pitchFamily="34" charset="0"/>
                <a:cs typeface="Arial" panose="020B0604020202020204" pitchFamily="34" charset="0"/>
              </a:rPr>
              <a:t>. 2018; 19 (1): 58. </a:t>
            </a:r>
            <a:endParaRPr lang="es-ES" sz="800" dirty="0">
              <a:solidFill>
                <a:srgbClr val="002060"/>
              </a:solidFill>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7AB4CF37-5A11-DB70-BC24-FFEBD641F406}"/>
              </a:ext>
            </a:extLst>
          </p:cNvPr>
          <p:cNvSpPr txBox="1"/>
          <p:nvPr/>
        </p:nvSpPr>
        <p:spPr>
          <a:xfrm>
            <a:off x="1053084" y="1801507"/>
            <a:ext cx="10085832" cy="1077218"/>
          </a:xfrm>
          <a:prstGeom prst="rect">
            <a:avLst/>
          </a:prstGeom>
          <a:noFill/>
        </p:spPr>
        <p:txBody>
          <a:bodyPr wrap="square">
            <a:spAutoFit/>
          </a:bodyPr>
          <a:lstStyle/>
          <a:p>
            <a:pPr algn="just"/>
            <a:r>
              <a:rPr lang="es-ES" sz="1600" dirty="0">
                <a:solidFill>
                  <a:srgbClr val="002060"/>
                </a:solidFill>
                <a:latin typeface="Arial" panose="020B0604020202020204" pitchFamily="34" charset="0"/>
                <a:cs typeface="Arial" panose="020B0604020202020204" pitchFamily="34" charset="0"/>
              </a:rPr>
              <a:t>L</a:t>
            </a:r>
            <a:r>
              <a:rPr lang="es-ES" sz="1600" b="0" i="0" u="none" strike="noStrike" baseline="0" dirty="0">
                <a:solidFill>
                  <a:srgbClr val="002060"/>
                </a:solidFill>
                <a:latin typeface="Arial" panose="020B0604020202020204" pitchFamily="34" charset="0"/>
                <a:cs typeface="Arial" panose="020B0604020202020204" pitchFamily="34" charset="0"/>
              </a:rPr>
              <a:t>a obesidad visceral y la resistencia a la insulina se caracterizan por la </a:t>
            </a:r>
            <a:r>
              <a:rPr lang="es-ES" sz="1600" b="1" i="0" u="none" strike="noStrike" baseline="0" dirty="0">
                <a:solidFill>
                  <a:srgbClr val="002060"/>
                </a:solidFill>
                <a:latin typeface="Arial" panose="020B0604020202020204" pitchFamily="34" charset="0"/>
                <a:cs typeface="Arial" panose="020B0604020202020204" pitchFamily="34" charset="0"/>
              </a:rPr>
              <a:t>producción persistente de </a:t>
            </a:r>
            <a:r>
              <a:rPr lang="es-ES" sz="1600" b="1" i="0" u="none" strike="noStrike" baseline="0" dirty="0" err="1">
                <a:solidFill>
                  <a:srgbClr val="002060"/>
                </a:solidFill>
                <a:latin typeface="Arial" panose="020B0604020202020204" pitchFamily="34" charset="0"/>
                <a:cs typeface="Arial" panose="020B0604020202020204" pitchFamily="34" charset="0"/>
              </a:rPr>
              <a:t>adipocitocinas</a:t>
            </a:r>
            <a:r>
              <a:rPr lang="es-ES" sz="1600" b="1" i="0" u="none" strike="noStrike" baseline="0" dirty="0">
                <a:solidFill>
                  <a:srgbClr val="002060"/>
                </a:solidFill>
                <a:latin typeface="Arial" panose="020B0604020202020204" pitchFamily="34" charset="0"/>
                <a:cs typeface="Arial" panose="020B0604020202020204" pitchFamily="34" charset="0"/>
              </a:rPr>
              <a:t> anormales</a:t>
            </a:r>
            <a:r>
              <a:rPr lang="es-ES" sz="1600" b="0" i="0" u="none" strike="noStrike" baseline="0" dirty="0">
                <a:solidFill>
                  <a:srgbClr val="002060"/>
                </a:solidFill>
                <a:latin typeface="Arial" panose="020B0604020202020204" pitchFamily="34" charset="0"/>
                <a:cs typeface="Arial" panose="020B0604020202020204" pitchFamily="34" charset="0"/>
              </a:rPr>
              <a:t> como TNFα, IL-6, IL-1β, leptina y adiponectina, que contribuyen al desarrollo de un </a:t>
            </a:r>
            <a:r>
              <a:rPr lang="es-ES" sz="1600" b="1" u="none" strike="noStrike" baseline="0" dirty="0">
                <a:solidFill>
                  <a:srgbClr val="002060"/>
                </a:solidFill>
                <a:latin typeface="Arial" panose="020B0604020202020204" pitchFamily="34" charset="0"/>
                <a:cs typeface="Arial" panose="020B0604020202020204" pitchFamily="34" charset="0"/>
              </a:rPr>
              <a:t>estado proinflamatorio </a:t>
            </a:r>
            <a:r>
              <a:rPr lang="es-ES" sz="1600" b="0" i="0" u="none" strike="noStrike" baseline="0" dirty="0">
                <a:solidFill>
                  <a:srgbClr val="002060"/>
                </a:solidFill>
                <a:latin typeface="Arial" panose="020B0604020202020204" pitchFamily="34" charset="0"/>
                <a:cs typeface="Arial" panose="020B0604020202020204" pitchFamily="34" charset="0"/>
              </a:rPr>
              <a:t>conduciendo además a una </a:t>
            </a:r>
            <a:r>
              <a:rPr lang="es-ES" sz="1600" b="1" i="0" u="none" strike="noStrike" baseline="0" dirty="0">
                <a:solidFill>
                  <a:srgbClr val="002060"/>
                </a:solidFill>
                <a:latin typeface="Arial" panose="020B0604020202020204" pitchFamily="34" charset="0"/>
                <a:cs typeface="Arial" panose="020B0604020202020204" pitchFamily="34" charset="0"/>
              </a:rPr>
              <a:t>turgencia vascular crónica </a:t>
            </a:r>
            <a:r>
              <a:rPr lang="es-ES" sz="1600" b="0" i="0" u="none" strike="noStrike" baseline="0" dirty="0">
                <a:solidFill>
                  <a:srgbClr val="002060"/>
                </a:solidFill>
                <a:latin typeface="Arial" panose="020B0604020202020204" pitchFamily="34" charset="0"/>
                <a:cs typeface="Arial" panose="020B0604020202020204" pitchFamily="34" charset="0"/>
              </a:rPr>
              <a:t>subclínica que modula y produce procesos ateroscleróticos.</a:t>
            </a:r>
            <a:endParaRPr lang="es-ES" sz="1600" dirty="0">
              <a:solidFill>
                <a:srgbClr val="002060"/>
              </a:solidFill>
              <a:latin typeface="Arial" panose="020B0604020202020204" pitchFamily="34" charset="0"/>
              <a:cs typeface="Arial" panose="020B0604020202020204" pitchFamily="34" charset="0"/>
            </a:endParaRPr>
          </a:p>
        </p:txBody>
      </p:sp>
      <p:pic>
        <p:nvPicPr>
          <p:cNvPr id="11" name="Imagen 10">
            <a:extLst>
              <a:ext uri="{FF2B5EF4-FFF2-40B4-BE49-F238E27FC236}">
                <a16:creationId xmlns:a16="http://schemas.microsoft.com/office/drawing/2014/main" id="{8EDBDEEE-D447-6D32-7213-3120161C6AE6}"/>
              </a:ext>
            </a:extLst>
          </p:cNvPr>
          <p:cNvPicPr>
            <a:picLocks noChangeAspect="1"/>
          </p:cNvPicPr>
          <p:nvPr/>
        </p:nvPicPr>
        <p:blipFill>
          <a:blip r:embed="rId2"/>
          <a:stretch>
            <a:fillRect/>
          </a:stretch>
        </p:blipFill>
        <p:spPr>
          <a:xfrm>
            <a:off x="2295144" y="3095781"/>
            <a:ext cx="6940296" cy="2971209"/>
          </a:xfrm>
          <a:prstGeom prst="rect">
            <a:avLst/>
          </a:prstGeom>
        </p:spPr>
      </p:pic>
    </p:spTree>
    <p:extLst>
      <p:ext uri="{BB962C8B-B14F-4D97-AF65-F5344CB8AC3E}">
        <p14:creationId xmlns:p14="http://schemas.microsoft.com/office/powerpoint/2010/main" val="37008972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60">
          <a:extLst>
            <a:ext uri="{FF2B5EF4-FFF2-40B4-BE49-F238E27FC236}">
              <a16:creationId xmlns:a16="http://schemas.microsoft.com/office/drawing/2014/main" id="{EA48AE49-823A-B831-2D24-1AC274A42FB5}"/>
            </a:ext>
          </a:extLst>
        </p:cNvPr>
        <p:cNvGrpSpPr/>
        <p:nvPr/>
      </p:nvGrpSpPr>
      <p:grpSpPr>
        <a:xfrm>
          <a:off x="0" y="0"/>
          <a:ext cx="0" cy="0"/>
          <a:chOff x="0" y="0"/>
          <a:chExt cx="0" cy="0"/>
        </a:xfrm>
      </p:grpSpPr>
      <p:sp>
        <p:nvSpPr>
          <p:cNvPr id="162" name="Google Shape;162;p7">
            <a:extLst>
              <a:ext uri="{FF2B5EF4-FFF2-40B4-BE49-F238E27FC236}">
                <a16:creationId xmlns:a16="http://schemas.microsoft.com/office/drawing/2014/main" id="{B8B30BEA-83AC-346A-4E82-CC7DCAF5252D}"/>
              </a:ext>
            </a:extLst>
          </p:cNvPr>
          <p:cNvSpPr txBox="1">
            <a:spLocks noGrp="1"/>
          </p:cNvSpPr>
          <p:nvPr>
            <p:ph type="body" idx="1"/>
          </p:nvPr>
        </p:nvSpPr>
        <p:spPr>
          <a:xfrm>
            <a:off x="991889" y="950822"/>
            <a:ext cx="9847530" cy="4291738"/>
          </a:xfrm>
          <a:prstGeom prst="rect">
            <a:avLst/>
          </a:prstGeom>
          <a:noFill/>
          <a:ln>
            <a:noFill/>
          </a:ln>
        </p:spPr>
        <p:txBody>
          <a:bodyPr spcFirstLastPara="1" wrap="square" lIns="121900" tIns="60933" rIns="121900" bIns="60933" anchor="t" anchorCtr="0">
            <a:noAutofit/>
          </a:bodyPr>
          <a:lstStyle/>
          <a:p>
            <a:pPr marL="444500" indent="-342900" algn="just">
              <a:buClr>
                <a:srgbClr val="002060"/>
              </a:buClr>
              <a:buFont typeface="Arial" panose="020B0604020202020204" pitchFamily="34" charset="0"/>
              <a:buChar char="•"/>
            </a:pPr>
            <a:r>
              <a:rPr lang="es-ES" sz="2000" dirty="0">
                <a:solidFill>
                  <a:srgbClr val="002060"/>
                </a:solidFill>
                <a:latin typeface="Arial" panose="020B0604020202020204" pitchFamily="34" charset="0"/>
                <a:cs typeface="Arial" panose="020B0604020202020204" pitchFamily="34" charset="0"/>
              </a:rPr>
              <a:t>Un porcentaje importante de las personas de más de 40 años, que viven en países desarrollados, padecen: </a:t>
            </a:r>
            <a:r>
              <a:rPr lang="es-ES" sz="2000" b="1" dirty="0">
                <a:solidFill>
                  <a:srgbClr val="002060"/>
                </a:solidFill>
                <a:latin typeface="Arial" panose="020B0604020202020204" pitchFamily="34" charset="0"/>
                <a:cs typeface="Arial" panose="020B0604020202020204" pitchFamily="34" charset="0"/>
              </a:rPr>
              <a:t>obesidad, diabetes, hipertensión arterial o dislipemia. </a:t>
            </a:r>
          </a:p>
          <a:p>
            <a:pPr marL="444500" indent="-342900" algn="just">
              <a:buClr>
                <a:srgbClr val="002060"/>
              </a:buClr>
              <a:buFont typeface="Arial" panose="020B0604020202020204" pitchFamily="34" charset="0"/>
              <a:buChar char="•"/>
            </a:pPr>
            <a:r>
              <a:rPr lang="es-ES" sz="2000" dirty="0">
                <a:solidFill>
                  <a:srgbClr val="002060"/>
                </a:solidFill>
                <a:latin typeface="Arial" panose="020B0604020202020204" pitchFamily="34" charset="0"/>
                <a:cs typeface="Arial" panose="020B0604020202020204" pitchFamily="34" charset="0"/>
              </a:rPr>
              <a:t>La mayor parte de estas enfermedades no se presenta de forma aislada, sino formando parte del </a:t>
            </a:r>
            <a:r>
              <a:rPr lang="es-ES" sz="2000" b="1" dirty="0">
                <a:solidFill>
                  <a:srgbClr val="002060"/>
                </a:solidFill>
                <a:latin typeface="Arial" panose="020B0604020202020204" pitchFamily="34" charset="0"/>
                <a:cs typeface="Arial" panose="020B0604020202020204" pitchFamily="34" charset="0"/>
              </a:rPr>
              <a:t>síndrome metabólico (SM).</a:t>
            </a:r>
          </a:p>
          <a:p>
            <a:pPr marL="444500" indent="-342900" algn="just">
              <a:buClr>
                <a:srgbClr val="002060"/>
              </a:buClr>
              <a:buFont typeface="Arial" panose="020B0604020202020204" pitchFamily="34" charset="0"/>
              <a:buChar char="•"/>
            </a:pPr>
            <a:r>
              <a:rPr lang="es-ES" sz="2000" dirty="0">
                <a:solidFill>
                  <a:srgbClr val="002060"/>
                </a:solidFill>
                <a:latin typeface="Arial" panose="020B0604020202020204" pitchFamily="34" charset="0"/>
                <a:cs typeface="Arial" panose="020B0604020202020204" pitchFamily="34" charset="0"/>
              </a:rPr>
              <a:t>La importancia del SM es que confiere un </a:t>
            </a:r>
            <a:r>
              <a:rPr lang="es-ES" sz="2000" b="1" dirty="0">
                <a:solidFill>
                  <a:srgbClr val="002060"/>
                </a:solidFill>
                <a:latin typeface="Arial" panose="020B0604020202020204" pitchFamily="34" charset="0"/>
                <a:cs typeface="Arial" panose="020B0604020202020204" pitchFamily="34" charset="0"/>
              </a:rPr>
              <a:t>riesgo cardiovascular mayor </a:t>
            </a:r>
            <a:r>
              <a:rPr lang="es-ES" sz="2000" dirty="0">
                <a:solidFill>
                  <a:srgbClr val="002060"/>
                </a:solidFill>
                <a:latin typeface="Arial" panose="020B0604020202020204" pitchFamily="34" charset="0"/>
                <a:cs typeface="Arial" panose="020B0604020202020204" pitchFamily="34" charset="0"/>
              </a:rPr>
              <a:t>que la presencia de sus componentes individualmente. </a:t>
            </a:r>
          </a:p>
          <a:p>
            <a:pPr marL="444500" indent="-342900" algn="just">
              <a:buClr>
                <a:srgbClr val="002060"/>
              </a:buClr>
              <a:buFont typeface="Arial" panose="020B0604020202020204" pitchFamily="34" charset="0"/>
              <a:buChar char="•"/>
            </a:pPr>
            <a:r>
              <a:rPr lang="es-ES" sz="2000" dirty="0">
                <a:solidFill>
                  <a:srgbClr val="002060"/>
                </a:solidFill>
                <a:latin typeface="Arial" panose="020B0604020202020204" pitchFamily="34" charset="0"/>
                <a:cs typeface="Arial" panose="020B0604020202020204" pitchFamily="34" charset="0"/>
              </a:rPr>
              <a:t>Algunos estudios determinan que los sujetos que cumplen criterios de SM </a:t>
            </a:r>
            <a:r>
              <a:rPr lang="es-ES" sz="2000" b="1" dirty="0">
                <a:solidFill>
                  <a:srgbClr val="002060"/>
                </a:solidFill>
                <a:latin typeface="Arial" panose="020B0604020202020204" pitchFamily="34" charset="0"/>
                <a:cs typeface="Arial" panose="020B0604020202020204" pitchFamily="34" charset="0"/>
              </a:rPr>
              <a:t>según los parámetros de la ATP-III</a:t>
            </a:r>
            <a:r>
              <a:rPr lang="es-ES" sz="2000" dirty="0">
                <a:solidFill>
                  <a:srgbClr val="002060"/>
                </a:solidFill>
                <a:latin typeface="Arial" panose="020B0604020202020204" pitchFamily="34" charset="0"/>
                <a:cs typeface="Arial" panose="020B0604020202020204" pitchFamily="34" charset="0"/>
              </a:rPr>
              <a:t> presentan un </a:t>
            </a:r>
            <a:r>
              <a:rPr lang="es-ES" sz="2000" b="1" dirty="0">
                <a:solidFill>
                  <a:srgbClr val="002060"/>
                </a:solidFill>
                <a:latin typeface="Arial" panose="020B0604020202020204" pitchFamily="34" charset="0"/>
                <a:cs typeface="Arial" panose="020B0604020202020204" pitchFamily="34" charset="0"/>
              </a:rPr>
              <a:t>riesgo 2,59 veces mayor </a:t>
            </a:r>
            <a:r>
              <a:rPr lang="es-ES" sz="2000" dirty="0">
                <a:solidFill>
                  <a:srgbClr val="002060"/>
                </a:solidFill>
                <a:latin typeface="Arial" panose="020B0604020202020204" pitchFamily="34" charset="0"/>
                <a:cs typeface="Arial" panose="020B0604020202020204" pitchFamily="34" charset="0"/>
              </a:rPr>
              <a:t>de tener un evento cardiovascular en los próximos 10 años.</a:t>
            </a:r>
          </a:p>
          <a:p>
            <a:pPr marL="444500" indent="-342900" algn="just">
              <a:buClr>
                <a:srgbClr val="002060"/>
              </a:buClr>
              <a:buFont typeface="Arial" panose="020B0604020202020204" pitchFamily="34" charset="0"/>
              <a:buChar char="•"/>
            </a:pPr>
            <a:r>
              <a:rPr lang="es-ES" dirty="0">
                <a:solidFill>
                  <a:srgbClr val="002060"/>
                </a:solidFill>
                <a:latin typeface="Arial" panose="020B0604020202020204" pitchFamily="34" charset="0"/>
                <a:cs typeface="Arial" panose="020B0604020202020204" pitchFamily="34" charset="0"/>
              </a:rPr>
              <a:t>En España, la </a:t>
            </a:r>
            <a:r>
              <a:rPr lang="es-ES" b="1" dirty="0">
                <a:solidFill>
                  <a:srgbClr val="002060"/>
                </a:solidFill>
                <a:latin typeface="Arial" panose="020B0604020202020204" pitchFamily="34" charset="0"/>
                <a:cs typeface="Arial" panose="020B0604020202020204" pitchFamily="34" charset="0"/>
              </a:rPr>
              <a:t>prevalencia</a:t>
            </a:r>
            <a:r>
              <a:rPr lang="es-ES" dirty="0">
                <a:solidFill>
                  <a:srgbClr val="002060"/>
                </a:solidFill>
                <a:latin typeface="Arial" panose="020B0604020202020204" pitchFamily="34" charset="0"/>
                <a:cs typeface="Arial" panose="020B0604020202020204" pitchFamily="34" charset="0"/>
              </a:rPr>
              <a:t> de SM es del </a:t>
            </a:r>
            <a:r>
              <a:rPr lang="es-ES" b="1" dirty="0">
                <a:solidFill>
                  <a:srgbClr val="002060"/>
                </a:solidFill>
                <a:latin typeface="Arial" panose="020B0604020202020204" pitchFamily="34" charset="0"/>
                <a:cs typeface="Arial" panose="020B0604020202020204" pitchFamily="34" charset="0"/>
              </a:rPr>
              <a:t>20%.</a:t>
            </a:r>
            <a:endParaRPr sz="2400" b="1" dirty="0">
              <a:solidFill>
                <a:srgbClr val="002060"/>
              </a:solidFill>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6E103882-3B85-D4BD-B90F-19D5B38D74BE}"/>
              </a:ext>
            </a:extLst>
          </p:cNvPr>
          <p:cNvSpPr txBox="1"/>
          <p:nvPr/>
        </p:nvSpPr>
        <p:spPr>
          <a:xfrm>
            <a:off x="1259834" y="5337810"/>
            <a:ext cx="9311640" cy="461665"/>
          </a:xfrm>
          <a:prstGeom prst="rect">
            <a:avLst/>
          </a:prstGeom>
          <a:noFill/>
        </p:spPr>
        <p:txBody>
          <a:bodyPr wrap="square">
            <a:spAutoFit/>
          </a:bodyPr>
          <a:lstStyle/>
          <a:p>
            <a:pPr algn="ctr"/>
            <a:r>
              <a:rPr lang="es-ES" sz="800" dirty="0">
                <a:solidFill>
                  <a:srgbClr val="002060"/>
                </a:solidFill>
                <a:latin typeface="Arial" panose="020B0604020202020204" pitchFamily="34" charset="0"/>
                <a:cs typeface="Arial" panose="020B0604020202020204" pitchFamily="34" charset="0"/>
              </a:rPr>
              <a:t>Meigs JB, Wilson PW, Fox CS, </a:t>
            </a:r>
            <a:r>
              <a:rPr lang="es-ES" sz="800" dirty="0" err="1">
                <a:solidFill>
                  <a:srgbClr val="002060"/>
                </a:solidFill>
                <a:latin typeface="Arial" panose="020B0604020202020204" pitchFamily="34" charset="0"/>
                <a:cs typeface="Arial" panose="020B0604020202020204" pitchFamily="34" charset="0"/>
              </a:rPr>
              <a:t>Vasan</a:t>
            </a:r>
            <a:r>
              <a:rPr lang="es-ES" sz="800" dirty="0">
                <a:solidFill>
                  <a:srgbClr val="002060"/>
                </a:solidFill>
                <a:latin typeface="Arial" panose="020B0604020202020204" pitchFamily="34" charset="0"/>
                <a:cs typeface="Arial" panose="020B0604020202020204" pitchFamily="34" charset="0"/>
              </a:rPr>
              <a:t> RS, Nathan DM, Sullivan LM, et al. </a:t>
            </a:r>
            <a:r>
              <a:rPr lang="es-ES" sz="800" dirty="0" err="1">
                <a:solidFill>
                  <a:srgbClr val="002060"/>
                </a:solidFill>
                <a:latin typeface="Arial" panose="020B0604020202020204" pitchFamily="34" charset="0"/>
                <a:cs typeface="Arial" panose="020B0604020202020204" pitchFamily="34" charset="0"/>
              </a:rPr>
              <a:t>Body</a:t>
            </a:r>
            <a:r>
              <a:rPr lang="es-ES" sz="800" dirty="0">
                <a:solidFill>
                  <a:srgbClr val="002060"/>
                </a:solidFill>
                <a:latin typeface="Arial" panose="020B0604020202020204" pitchFamily="34" charset="0"/>
                <a:cs typeface="Arial" panose="020B0604020202020204" pitchFamily="34" charset="0"/>
              </a:rPr>
              <a:t> </a:t>
            </a:r>
            <a:r>
              <a:rPr lang="es-ES" sz="800" dirty="0" err="1">
                <a:solidFill>
                  <a:srgbClr val="002060"/>
                </a:solidFill>
                <a:latin typeface="Arial" panose="020B0604020202020204" pitchFamily="34" charset="0"/>
                <a:cs typeface="Arial" panose="020B0604020202020204" pitchFamily="34" charset="0"/>
              </a:rPr>
              <a:t>mass</a:t>
            </a:r>
            <a:r>
              <a:rPr lang="es-ES" sz="800" dirty="0">
                <a:solidFill>
                  <a:srgbClr val="002060"/>
                </a:solidFill>
                <a:latin typeface="Arial" panose="020B0604020202020204" pitchFamily="34" charset="0"/>
                <a:cs typeface="Arial" panose="020B0604020202020204" pitchFamily="34" charset="0"/>
              </a:rPr>
              <a:t> </a:t>
            </a:r>
            <a:r>
              <a:rPr lang="es-ES" sz="800" dirty="0" err="1">
                <a:solidFill>
                  <a:srgbClr val="002060"/>
                </a:solidFill>
                <a:latin typeface="Arial" panose="020B0604020202020204" pitchFamily="34" charset="0"/>
                <a:cs typeface="Arial" panose="020B0604020202020204" pitchFamily="34" charset="0"/>
              </a:rPr>
              <a:t>index</a:t>
            </a:r>
            <a:r>
              <a:rPr lang="es-ES" sz="800" dirty="0">
                <a:solidFill>
                  <a:srgbClr val="002060"/>
                </a:solidFill>
                <a:latin typeface="Arial" panose="020B0604020202020204" pitchFamily="34" charset="0"/>
                <a:cs typeface="Arial" panose="020B0604020202020204" pitchFamily="34" charset="0"/>
              </a:rPr>
              <a:t>, </a:t>
            </a:r>
            <a:r>
              <a:rPr lang="es-ES" sz="800" dirty="0" err="1">
                <a:solidFill>
                  <a:srgbClr val="002060"/>
                </a:solidFill>
                <a:latin typeface="Arial" panose="020B0604020202020204" pitchFamily="34" charset="0"/>
                <a:cs typeface="Arial" panose="020B0604020202020204" pitchFamily="34" charset="0"/>
              </a:rPr>
              <a:t>metabolic</a:t>
            </a:r>
            <a:r>
              <a:rPr lang="es-ES" sz="800" dirty="0">
                <a:solidFill>
                  <a:srgbClr val="002060"/>
                </a:solidFill>
                <a:latin typeface="Arial" panose="020B0604020202020204" pitchFamily="34" charset="0"/>
                <a:cs typeface="Arial" panose="020B0604020202020204" pitchFamily="34" charset="0"/>
              </a:rPr>
              <a:t> </a:t>
            </a:r>
            <a:r>
              <a:rPr lang="es-ES" sz="800" dirty="0" err="1">
                <a:solidFill>
                  <a:srgbClr val="002060"/>
                </a:solidFill>
                <a:latin typeface="Arial" panose="020B0604020202020204" pitchFamily="34" charset="0"/>
                <a:cs typeface="Arial" panose="020B0604020202020204" pitchFamily="34" charset="0"/>
              </a:rPr>
              <a:t>syndrome</a:t>
            </a:r>
            <a:r>
              <a:rPr lang="es-ES" sz="800" dirty="0">
                <a:solidFill>
                  <a:srgbClr val="002060"/>
                </a:solidFill>
                <a:latin typeface="Arial" panose="020B0604020202020204" pitchFamily="34" charset="0"/>
                <a:cs typeface="Arial" panose="020B0604020202020204" pitchFamily="34" charset="0"/>
              </a:rPr>
              <a:t>, and </a:t>
            </a:r>
            <a:r>
              <a:rPr lang="es-ES" sz="800" dirty="0" err="1">
                <a:solidFill>
                  <a:srgbClr val="002060"/>
                </a:solidFill>
                <a:latin typeface="Arial" panose="020B0604020202020204" pitchFamily="34" charset="0"/>
                <a:cs typeface="Arial" panose="020B0604020202020204" pitchFamily="34" charset="0"/>
              </a:rPr>
              <a:t>risk</a:t>
            </a:r>
            <a:r>
              <a:rPr lang="es-ES" sz="800" dirty="0">
                <a:solidFill>
                  <a:srgbClr val="002060"/>
                </a:solidFill>
                <a:latin typeface="Arial" panose="020B0604020202020204" pitchFamily="34" charset="0"/>
                <a:cs typeface="Arial" panose="020B0604020202020204" pitchFamily="34" charset="0"/>
              </a:rPr>
              <a:t> </a:t>
            </a:r>
            <a:r>
              <a:rPr lang="es-ES" sz="800" dirty="0" err="1">
                <a:solidFill>
                  <a:srgbClr val="002060"/>
                </a:solidFill>
                <a:latin typeface="Arial" panose="020B0604020202020204" pitchFamily="34" charset="0"/>
                <a:cs typeface="Arial" panose="020B0604020202020204" pitchFamily="34" charset="0"/>
              </a:rPr>
              <a:t>of</a:t>
            </a:r>
            <a:r>
              <a:rPr lang="es-ES" sz="800" dirty="0">
                <a:solidFill>
                  <a:srgbClr val="002060"/>
                </a:solidFill>
                <a:latin typeface="Arial" panose="020B0604020202020204" pitchFamily="34" charset="0"/>
                <a:cs typeface="Arial" panose="020B0604020202020204" pitchFamily="34" charset="0"/>
              </a:rPr>
              <a:t> </a:t>
            </a:r>
            <a:r>
              <a:rPr lang="es-ES" sz="800" dirty="0" err="1">
                <a:solidFill>
                  <a:srgbClr val="002060"/>
                </a:solidFill>
                <a:latin typeface="Arial" panose="020B0604020202020204" pitchFamily="34" charset="0"/>
                <a:cs typeface="Arial" panose="020B0604020202020204" pitchFamily="34" charset="0"/>
              </a:rPr>
              <a:t>type</a:t>
            </a:r>
            <a:r>
              <a:rPr lang="es-ES" sz="800" dirty="0">
                <a:solidFill>
                  <a:srgbClr val="002060"/>
                </a:solidFill>
                <a:latin typeface="Arial" panose="020B0604020202020204" pitchFamily="34" charset="0"/>
                <a:cs typeface="Arial" panose="020B0604020202020204" pitchFamily="34" charset="0"/>
              </a:rPr>
              <a:t> 2 diabetes </a:t>
            </a:r>
            <a:r>
              <a:rPr lang="es-ES" sz="800" dirty="0" err="1">
                <a:solidFill>
                  <a:srgbClr val="002060"/>
                </a:solidFill>
                <a:latin typeface="Arial" panose="020B0604020202020204" pitchFamily="34" charset="0"/>
                <a:cs typeface="Arial" panose="020B0604020202020204" pitchFamily="34" charset="0"/>
              </a:rPr>
              <a:t>or</a:t>
            </a:r>
            <a:r>
              <a:rPr lang="es-ES" sz="800" dirty="0">
                <a:solidFill>
                  <a:srgbClr val="002060"/>
                </a:solidFill>
                <a:latin typeface="Arial" panose="020B0604020202020204" pitchFamily="34" charset="0"/>
                <a:cs typeface="Arial" panose="020B0604020202020204" pitchFamily="34" charset="0"/>
              </a:rPr>
              <a:t> cardiovascular </a:t>
            </a:r>
            <a:r>
              <a:rPr lang="es-ES" sz="800" dirty="0" err="1">
                <a:solidFill>
                  <a:srgbClr val="002060"/>
                </a:solidFill>
                <a:latin typeface="Arial" panose="020B0604020202020204" pitchFamily="34" charset="0"/>
                <a:cs typeface="Arial" panose="020B0604020202020204" pitchFamily="34" charset="0"/>
              </a:rPr>
              <a:t>disease</a:t>
            </a:r>
            <a:r>
              <a:rPr lang="es-ES" sz="800" dirty="0">
                <a:solidFill>
                  <a:srgbClr val="002060"/>
                </a:solidFill>
                <a:latin typeface="Arial" panose="020B0604020202020204" pitchFamily="34" charset="0"/>
                <a:cs typeface="Arial" panose="020B0604020202020204" pitchFamily="34" charset="0"/>
              </a:rPr>
              <a:t>. J Clin </a:t>
            </a:r>
            <a:r>
              <a:rPr lang="es-ES" sz="800" dirty="0" err="1">
                <a:solidFill>
                  <a:srgbClr val="002060"/>
                </a:solidFill>
                <a:latin typeface="Arial" panose="020B0604020202020204" pitchFamily="34" charset="0"/>
                <a:cs typeface="Arial" panose="020B0604020202020204" pitchFamily="34" charset="0"/>
              </a:rPr>
              <a:t>Endocrinol</a:t>
            </a:r>
            <a:r>
              <a:rPr lang="es-ES" sz="800" dirty="0">
                <a:solidFill>
                  <a:srgbClr val="002060"/>
                </a:solidFill>
                <a:latin typeface="Arial" panose="020B0604020202020204" pitchFamily="34" charset="0"/>
                <a:cs typeface="Arial" panose="020B0604020202020204" pitchFamily="34" charset="0"/>
              </a:rPr>
              <a:t> </a:t>
            </a:r>
            <a:r>
              <a:rPr lang="es-ES" sz="800" dirty="0" err="1">
                <a:solidFill>
                  <a:srgbClr val="002060"/>
                </a:solidFill>
                <a:latin typeface="Arial" panose="020B0604020202020204" pitchFamily="34" charset="0"/>
                <a:cs typeface="Arial" panose="020B0604020202020204" pitchFamily="34" charset="0"/>
              </a:rPr>
              <a:t>Metab</a:t>
            </a:r>
            <a:r>
              <a:rPr lang="es-ES" sz="800" dirty="0">
                <a:solidFill>
                  <a:srgbClr val="002060"/>
                </a:solidFill>
                <a:latin typeface="Arial" panose="020B0604020202020204" pitchFamily="34" charset="0"/>
                <a:cs typeface="Arial" panose="020B0604020202020204" pitchFamily="34" charset="0"/>
              </a:rPr>
              <a:t>. 2006;91:2906–12. 10. </a:t>
            </a:r>
            <a:r>
              <a:rPr lang="es-ES" sz="800" dirty="0" err="1">
                <a:solidFill>
                  <a:srgbClr val="002060"/>
                </a:solidFill>
                <a:latin typeface="Arial" panose="020B0604020202020204" pitchFamily="34" charset="0"/>
                <a:cs typeface="Arial" panose="020B0604020202020204" pitchFamily="34" charset="0"/>
              </a:rPr>
              <a:t>Assmann</a:t>
            </a:r>
            <a:r>
              <a:rPr lang="es-ES" sz="800" dirty="0">
                <a:solidFill>
                  <a:srgbClr val="002060"/>
                </a:solidFill>
                <a:latin typeface="Arial" panose="020B0604020202020204" pitchFamily="34" charset="0"/>
                <a:cs typeface="Arial" panose="020B0604020202020204" pitchFamily="34" charset="0"/>
              </a:rPr>
              <a:t> G, </a:t>
            </a:r>
            <a:r>
              <a:rPr lang="es-ES" sz="800" dirty="0" err="1">
                <a:solidFill>
                  <a:srgbClr val="002060"/>
                </a:solidFill>
                <a:latin typeface="Arial" panose="020B0604020202020204" pitchFamily="34" charset="0"/>
                <a:cs typeface="Arial" panose="020B0604020202020204" pitchFamily="34" charset="0"/>
              </a:rPr>
              <a:t>Schulte</a:t>
            </a:r>
            <a:r>
              <a:rPr lang="es-ES" sz="800" dirty="0">
                <a:solidFill>
                  <a:srgbClr val="002060"/>
                </a:solidFill>
                <a:latin typeface="Arial" panose="020B0604020202020204" pitchFamily="34" charset="0"/>
                <a:cs typeface="Arial" panose="020B0604020202020204" pitchFamily="34" charset="0"/>
              </a:rPr>
              <a:t> H, Seedorf U. Cardiovascular </a:t>
            </a:r>
            <a:r>
              <a:rPr lang="es-ES" sz="800" dirty="0" err="1">
                <a:solidFill>
                  <a:srgbClr val="002060"/>
                </a:solidFill>
                <a:latin typeface="Arial" panose="020B0604020202020204" pitchFamily="34" charset="0"/>
                <a:cs typeface="Arial" panose="020B0604020202020204" pitchFamily="34" charset="0"/>
              </a:rPr>
              <a:t>risk</a:t>
            </a:r>
            <a:r>
              <a:rPr lang="es-ES" sz="800" dirty="0">
                <a:solidFill>
                  <a:srgbClr val="002060"/>
                </a:solidFill>
                <a:latin typeface="Arial" panose="020B0604020202020204" pitchFamily="34" charset="0"/>
                <a:cs typeface="Arial" panose="020B0604020202020204" pitchFamily="34" charset="0"/>
              </a:rPr>
              <a:t> </a:t>
            </a:r>
            <a:r>
              <a:rPr lang="es-ES" sz="800" dirty="0" err="1">
                <a:solidFill>
                  <a:srgbClr val="002060"/>
                </a:solidFill>
                <a:latin typeface="Arial" panose="020B0604020202020204" pitchFamily="34" charset="0"/>
                <a:cs typeface="Arial" panose="020B0604020202020204" pitchFamily="34" charset="0"/>
              </a:rPr>
              <a:t>assessment</a:t>
            </a:r>
            <a:r>
              <a:rPr lang="es-ES" sz="800" dirty="0">
                <a:solidFill>
                  <a:srgbClr val="002060"/>
                </a:solidFill>
                <a:latin typeface="Arial" panose="020B0604020202020204" pitchFamily="34" charset="0"/>
                <a:cs typeface="Arial" panose="020B0604020202020204" pitchFamily="34" charset="0"/>
              </a:rPr>
              <a:t> in </a:t>
            </a:r>
            <a:r>
              <a:rPr lang="es-ES" sz="800" dirty="0" err="1">
                <a:solidFill>
                  <a:srgbClr val="002060"/>
                </a:solidFill>
                <a:latin typeface="Arial" panose="020B0604020202020204" pitchFamily="34" charset="0"/>
                <a:cs typeface="Arial" panose="020B0604020202020204" pitchFamily="34" charset="0"/>
              </a:rPr>
              <a:t>the</a:t>
            </a:r>
            <a:r>
              <a:rPr lang="es-ES" sz="800" dirty="0">
                <a:solidFill>
                  <a:srgbClr val="002060"/>
                </a:solidFill>
                <a:latin typeface="Arial" panose="020B0604020202020204" pitchFamily="34" charset="0"/>
                <a:cs typeface="Arial" panose="020B0604020202020204" pitchFamily="34" charset="0"/>
              </a:rPr>
              <a:t> </a:t>
            </a:r>
            <a:r>
              <a:rPr lang="es-ES" sz="800" dirty="0" err="1">
                <a:solidFill>
                  <a:srgbClr val="002060"/>
                </a:solidFill>
                <a:latin typeface="Arial" panose="020B0604020202020204" pitchFamily="34" charset="0"/>
                <a:cs typeface="Arial" panose="020B0604020202020204" pitchFamily="34" charset="0"/>
              </a:rPr>
              <a:t>metabolic</a:t>
            </a:r>
            <a:r>
              <a:rPr lang="es-ES" sz="800" dirty="0">
                <a:solidFill>
                  <a:srgbClr val="002060"/>
                </a:solidFill>
                <a:latin typeface="Arial" panose="020B0604020202020204" pitchFamily="34" charset="0"/>
                <a:cs typeface="Arial" panose="020B0604020202020204" pitchFamily="34" charset="0"/>
              </a:rPr>
              <a:t> </a:t>
            </a:r>
            <a:r>
              <a:rPr lang="es-ES" sz="800" dirty="0" err="1">
                <a:solidFill>
                  <a:srgbClr val="002060"/>
                </a:solidFill>
                <a:latin typeface="Arial" panose="020B0604020202020204" pitchFamily="34" charset="0"/>
                <a:cs typeface="Arial" panose="020B0604020202020204" pitchFamily="34" charset="0"/>
              </a:rPr>
              <a:t>syndrome</a:t>
            </a:r>
            <a:r>
              <a:rPr lang="es-ES" sz="800" dirty="0">
                <a:solidFill>
                  <a:srgbClr val="002060"/>
                </a:solidFill>
                <a:latin typeface="Arial" panose="020B0604020202020204" pitchFamily="34" charset="0"/>
                <a:cs typeface="Arial" panose="020B0604020202020204" pitchFamily="34" charset="0"/>
              </a:rPr>
              <a:t>: </a:t>
            </a:r>
            <a:r>
              <a:rPr lang="es-ES" sz="800" dirty="0" err="1">
                <a:solidFill>
                  <a:srgbClr val="002060"/>
                </a:solidFill>
                <a:latin typeface="Arial" panose="020B0604020202020204" pitchFamily="34" charset="0"/>
                <a:cs typeface="Arial" panose="020B0604020202020204" pitchFamily="34" charset="0"/>
              </a:rPr>
              <a:t>results</a:t>
            </a:r>
            <a:r>
              <a:rPr lang="es-ES" sz="800" dirty="0">
                <a:solidFill>
                  <a:srgbClr val="002060"/>
                </a:solidFill>
                <a:latin typeface="Arial" panose="020B0604020202020204" pitchFamily="34" charset="0"/>
                <a:cs typeface="Arial" panose="020B0604020202020204" pitchFamily="34" charset="0"/>
              </a:rPr>
              <a:t> </a:t>
            </a:r>
            <a:r>
              <a:rPr lang="es-ES" sz="800" dirty="0" err="1">
                <a:solidFill>
                  <a:srgbClr val="002060"/>
                </a:solidFill>
                <a:latin typeface="Arial" panose="020B0604020202020204" pitchFamily="34" charset="0"/>
                <a:cs typeface="Arial" panose="020B0604020202020204" pitchFamily="34" charset="0"/>
              </a:rPr>
              <a:t>from</a:t>
            </a:r>
            <a:r>
              <a:rPr lang="es-ES" sz="800" dirty="0">
                <a:solidFill>
                  <a:srgbClr val="002060"/>
                </a:solidFill>
                <a:latin typeface="Arial" panose="020B0604020202020204" pitchFamily="34" charset="0"/>
                <a:cs typeface="Arial" panose="020B0604020202020204" pitchFamily="34" charset="0"/>
              </a:rPr>
              <a:t> </a:t>
            </a:r>
            <a:r>
              <a:rPr lang="es-ES" sz="800" dirty="0" err="1">
                <a:solidFill>
                  <a:srgbClr val="002060"/>
                </a:solidFill>
                <a:latin typeface="Arial" panose="020B0604020202020204" pitchFamily="34" charset="0"/>
                <a:cs typeface="Arial" panose="020B0604020202020204" pitchFamily="34" charset="0"/>
              </a:rPr>
              <a:t>the</a:t>
            </a:r>
            <a:r>
              <a:rPr lang="es-ES" sz="800" dirty="0">
                <a:solidFill>
                  <a:srgbClr val="002060"/>
                </a:solidFill>
                <a:latin typeface="Arial" panose="020B0604020202020204" pitchFamily="34" charset="0"/>
                <a:cs typeface="Arial" panose="020B0604020202020204" pitchFamily="34" charset="0"/>
              </a:rPr>
              <a:t> Prospective Cardiovascular </a:t>
            </a:r>
            <a:r>
              <a:rPr lang="es-ES" sz="800" dirty="0" err="1">
                <a:solidFill>
                  <a:srgbClr val="002060"/>
                </a:solidFill>
                <a:latin typeface="Arial" panose="020B0604020202020204" pitchFamily="34" charset="0"/>
                <a:cs typeface="Arial" panose="020B0604020202020204" pitchFamily="34" charset="0"/>
              </a:rPr>
              <a:t>Munster</a:t>
            </a:r>
            <a:r>
              <a:rPr lang="es-ES" sz="800" dirty="0">
                <a:solidFill>
                  <a:srgbClr val="002060"/>
                </a:solidFill>
                <a:latin typeface="Arial" panose="020B0604020202020204" pitchFamily="34" charset="0"/>
                <a:cs typeface="Arial" panose="020B0604020202020204" pitchFamily="34" charset="0"/>
              </a:rPr>
              <a:t> (PROCAM) </a:t>
            </a:r>
            <a:r>
              <a:rPr lang="es-ES" sz="800" dirty="0" err="1">
                <a:solidFill>
                  <a:srgbClr val="002060"/>
                </a:solidFill>
                <a:latin typeface="Arial" panose="020B0604020202020204" pitchFamily="34" charset="0"/>
                <a:cs typeface="Arial" panose="020B0604020202020204" pitchFamily="34" charset="0"/>
              </a:rPr>
              <a:t>Study</a:t>
            </a:r>
            <a:r>
              <a:rPr lang="es-ES" sz="800" dirty="0">
                <a:solidFill>
                  <a:srgbClr val="002060"/>
                </a:solidFill>
                <a:latin typeface="Arial" panose="020B0604020202020204" pitchFamily="34" charset="0"/>
                <a:cs typeface="Arial" panose="020B0604020202020204" pitchFamily="34" charset="0"/>
              </a:rPr>
              <a:t>. </a:t>
            </a:r>
            <a:r>
              <a:rPr lang="es-ES" sz="800" dirty="0" err="1">
                <a:solidFill>
                  <a:srgbClr val="002060"/>
                </a:solidFill>
                <a:latin typeface="Arial" panose="020B0604020202020204" pitchFamily="34" charset="0"/>
                <a:cs typeface="Arial" panose="020B0604020202020204" pitchFamily="34" charset="0"/>
              </a:rPr>
              <a:t>Int</a:t>
            </a:r>
            <a:r>
              <a:rPr lang="es-ES" sz="800" dirty="0">
                <a:solidFill>
                  <a:srgbClr val="002060"/>
                </a:solidFill>
                <a:latin typeface="Arial" panose="020B0604020202020204" pitchFamily="34" charset="0"/>
                <a:cs typeface="Arial" panose="020B0604020202020204" pitchFamily="34" charset="0"/>
              </a:rPr>
              <a:t> J </a:t>
            </a:r>
            <a:r>
              <a:rPr lang="es-ES" sz="800" dirty="0" err="1">
                <a:solidFill>
                  <a:srgbClr val="002060"/>
                </a:solidFill>
                <a:latin typeface="Arial" panose="020B0604020202020204" pitchFamily="34" charset="0"/>
                <a:cs typeface="Arial" panose="020B0604020202020204" pitchFamily="34" charset="0"/>
              </a:rPr>
              <a:t>Obes</a:t>
            </a:r>
            <a:r>
              <a:rPr lang="es-ES" sz="800" dirty="0">
                <a:solidFill>
                  <a:srgbClr val="002060"/>
                </a:solidFill>
                <a:latin typeface="Arial" panose="020B0604020202020204" pitchFamily="34" charset="0"/>
                <a:cs typeface="Arial" panose="020B0604020202020204" pitchFamily="34" charset="0"/>
              </a:rPr>
              <a:t> (</a:t>
            </a:r>
            <a:r>
              <a:rPr lang="es-ES" sz="800" dirty="0" err="1">
                <a:solidFill>
                  <a:srgbClr val="002060"/>
                </a:solidFill>
                <a:latin typeface="Arial" panose="020B0604020202020204" pitchFamily="34" charset="0"/>
                <a:cs typeface="Arial" panose="020B0604020202020204" pitchFamily="34" charset="0"/>
              </a:rPr>
              <a:t>Lond</a:t>
            </a:r>
            <a:r>
              <a:rPr lang="es-ES" sz="800" dirty="0">
                <a:solidFill>
                  <a:srgbClr val="002060"/>
                </a:solidFill>
                <a:latin typeface="Arial" panose="020B0604020202020204" pitchFamily="34" charset="0"/>
                <a:cs typeface="Arial" panose="020B0604020202020204" pitchFamily="34" charset="0"/>
              </a:rPr>
              <a:t>). 2008;32(</a:t>
            </a:r>
            <a:r>
              <a:rPr lang="es-ES" sz="800" dirty="0" err="1">
                <a:solidFill>
                  <a:srgbClr val="002060"/>
                </a:solidFill>
                <a:latin typeface="Arial" panose="020B0604020202020204" pitchFamily="34" charset="0"/>
                <a:cs typeface="Arial" panose="020B0604020202020204" pitchFamily="34" charset="0"/>
              </a:rPr>
              <a:t>Suppl</a:t>
            </a:r>
            <a:r>
              <a:rPr lang="es-ES" sz="800" dirty="0">
                <a:solidFill>
                  <a:srgbClr val="002060"/>
                </a:solidFill>
                <a:latin typeface="Arial" panose="020B0604020202020204" pitchFamily="34" charset="0"/>
                <a:cs typeface="Arial" panose="020B0604020202020204" pitchFamily="34" charset="0"/>
              </a:rPr>
              <a:t> 2):S11–6.</a:t>
            </a:r>
          </a:p>
        </p:txBody>
      </p:sp>
    </p:spTree>
    <p:extLst>
      <p:ext uri="{BB962C8B-B14F-4D97-AF65-F5344CB8AC3E}">
        <p14:creationId xmlns:p14="http://schemas.microsoft.com/office/powerpoint/2010/main" val="11514110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4C7EC02-068A-7065-52D1-CDBB36D81DA8}"/>
              </a:ext>
            </a:extLst>
          </p:cNvPr>
          <p:cNvPicPr>
            <a:picLocks noChangeAspect="1"/>
          </p:cNvPicPr>
          <p:nvPr/>
        </p:nvPicPr>
        <p:blipFill>
          <a:blip r:embed="rId2"/>
          <a:stretch>
            <a:fillRect/>
          </a:stretch>
        </p:blipFill>
        <p:spPr>
          <a:xfrm>
            <a:off x="1366794" y="1920240"/>
            <a:ext cx="10015867" cy="4044639"/>
          </a:xfrm>
          <a:prstGeom prst="rect">
            <a:avLst/>
          </a:prstGeom>
        </p:spPr>
      </p:pic>
      <p:sp>
        <p:nvSpPr>
          <p:cNvPr id="6" name="CuadroTexto 5">
            <a:extLst>
              <a:ext uri="{FF2B5EF4-FFF2-40B4-BE49-F238E27FC236}">
                <a16:creationId xmlns:a16="http://schemas.microsoft.com/office/drawing/2014/main" id="{A8309EBC-4E85-3955-325A-68C1011629A7}"/>
              </a:ext>
            </a:extLst>
          </p:cNvPr>
          <p:cNvSpPr txBox="1"/>
          <p:nvPr/>
        </p:nvSpPr>
        <p:spPr>
          <a:xfrm>
            <a:off x="486661" y="1064459"/>
            <a:ext cx="10896000" cy="584775"/>
          </a:xfrm>
          <a:prstGeom prst="rect">
            <a:avLst/>
          </a:prstGeom>
          <a:noFill/>
        </p:spPr>
        <p:txBody>
          <a:bodyPr wrap="square">
            <a:spAutoFit/>
          </a:bodyPr>
          <a:lstStyle/>
          <a:p>
            <a:pPr algn="ctr"/>
            <a:r>
              <a:rPr lang="es-ES" sz="1600" dirty="0">
                <a:solidFill>
                  <a:srgbClr val="002060"/>
                </a:solidFill>
                <a:latin typeface="Arial" panose="020B0604020202020204" pitchFamily="34" charset="0"/>
                <a:cs typeface="Arial" panose="020B0604020202020204" pitchFamily="34" charset="0"/>
              </a:rPr>
              <a:t>Criterios de síndrome metabólico según el </a:t>
            </a:r>
            <a:r>
              <a:rPr lang="es-ES" sz="1600" dirty="0" err="1">
                <a:solidFill>
                  <a:srgbClr val="002060"/>
                </a:solidFill>
                <a:latin typeface="Arial" panose="020B0604020202020204" pitchFamily="34" charset="0"/>
                <a:cs typeface="Arial" panose="020B0604020202020204" pitchFamily="34" charset="0"/>
              </a:rPr>
              <a:t>National</a:t>
            </a:r>
            <a:r>
              <a:rPr lang="es-ES" sz="1600" dirty="0">
                <a:solidFill>
                  <a:srgbClr val="002060"/>
                </a:solidFill>
                <a:latin typeface="Arial" panose="020B0604020202020204" pitchFamily="34" charset="0"/>
                <a:cs typeface="Arial" panose="020B0604020202020204" pitchFamily="34" charset="0"/>
              </a:rPr>
              <a:t> </a:t>
            </a:r>
            <a:r>
              <a:rPr lang="es-ES" sz="1600" dirty="0" err="1">
                <a:solidFill>
                  <a:srgbClr val="002060"/>
                </a:solidFill>
                <a:latin typeface="Arial" panose="020B0604020202020204" pitchFamily="34" charset="0"/>
                <a:cs typeface="Arial" panose="020B0604020202020204" pitchFamily="34" charset="0"/>
              </a:rPr>
              <a:t>Cholesterol</a:t>
            </a:r>
            <a:r>
              <a:rPr lang="es-ES" sz="1600" dirty="0">
                <a:solidFill>
                  <a:srgbClr val="002060"/>
                </a:solidFill>
                <a:latin typeface="Arial" panose="020B0604020202020204" pitchFamily="34" charset="0"/>
                <a:cs typeface="Arial" panose="020B0604020202020204" pitchFamily="34" charset="0"/>
              </a:rPr>
              <a:t> </a:t>
            </a:r>
            <a:r>
              <a:rPr lang="es-ES" sz="1600" dirty="0" err="1">
                <a:solidFill>
                  <a:srgbClr val="002060"/>
                </a:solidFill>
                <a:latin typeface="Arial" panose="020B0604020202020204" pitchFamily="34" charset="0"/>
                <a:cs typeface="Arial" panose="020B0604020202020204" pitchFamily="34" charset="0"/>
              </a:rPr>
              <a:t>Education</a:t>
            </a:r>
            <a:r>
              <a:rPr lang="es-ES" sz="1600" dirty="0">
                <a:solidFill>
                  <a:srgbClr val="002060"/>
                </a:solidFill>
                <a:latin typeface="Arial" panose="020B0604020202020204" pitchFamily="34" charset="0"/>
                <a:cs typeface="Arial" panose="020B0604020202020204" pitchFamily="34" charset="0"/>
              </a:rPr>
              <a:t> </a:t>
            </a:r>
            <a:r>
              <a:rPr lang="es-ES" sz="1600" dirty="0" err="1">
                <a:solidFill>
                  <a:srgbClr val="002060"/>
                </a:solidFill>
                <a:latin typeface="Arial" panose="020B0604020202020204" pitchFamily="34" charset="0"/>
                <a:cs typeface="Arial" panose="020B0604020202020204" pitchFamily="34" charset="0"/>
              </a:rPr>
              <a:t>Program</a:t>
            </a:r>
            <a:r>
              <a:rPr lang="es-ES" sz="1600" dirty="0">
                <a:solidFill>
                  <a:srgbClr val="002060"/>
                </a:solidFill>
                <a:latin typeface="Arial" panose="020B0604020202020204" pitchFamily="34" charset="0"/>
                <a:cs typeface="Arial" panose="020B0604020202020204" pitchFamily="34" charset="0"/>
              </a:rPr>
              <a:t> </a:t>
            </a:r>
            <a:r>
              <a:rPr lang="es-ES" sz="1600" dirty="0" err="1">
                <a:solidFill>
                  <a:srgbClr val="002060"/>
                </a:solidFill>
                <a:latin typeface="Arial" panose="020B0604020202020204" pitchFamily="34" charset="0"/>
                <a:cs typeface="Arial" panose="020B0604020202020204" pitchFamily="34" charset="0"/>
              </a:rPr>
              <a:t>Adult</a:t>
            </a:r>
            <a:r>
              <a:rPr lang="es-ES" sz="1600" dirty="0">
                <a:solidFill>
                  <a:srgbClr val="002060"/>
                </a:solidFill>
                <a:latin typeface="Arial" panose="020B0604020202020204" pitchFamily="34" charset="0"/>
                <a:cs typeface="Arial" panose="020B0604020202020204" pitchFamily="34" charset="0"/>
              </a:rPr>
              <a:t> </a:t>
            </a:r>
            <a:r>
              <a:rPr lang="es-ES" sz="1600" dirty="0" err="1">
                <a:solidFill>
                  <a:srgbClr val="002060"/>
                </a:solidFill>
                <a:latin typeface="Arial" panose="020B0604020202020204" pitchFamily="34" charset="0"/>
                <a:cs typeface="Arial" panose="020B0604020202020204" pitchFamily="34" charset="0"/>
              </a:rPr>
              <a:t>Treatment</a:t>
            </a:r>
            <a:r>
              <a:rPr lang="es-ES" sz="1600" dirty="0">
                <a:solidFill>
                  <a:srgbClr val="002060"/>
                </a:solidFill>
                <a:latin typeface="Arial" panose="020B0604020202020204" pitchFamily="34" charset="0"/>
                <a:cs typeface="Arial" panose="020B0604020202020204" pitchFamily="34" charset="0"/>
              </a:rPr>
              <a:t> Panel-III (ATP-III), la Organización Mundial de la Salud (OMS) y la </a:t>
            </a:r>
            <a:r>
              <a:rPr lang="es-ES" sz="1600" i="1" dirty="0">
                <a:solidFill>
                  <a:srgbClr val="002060"/>
                </a:solidFill>
                <a:latin typeface="Arial" panose="020B0604020202020204" pitchFamily="34" charset="0"/>
                <a:cs typeface="Arial" panose="020B0604020202020204" pitchFamily="34" charset="0"/>
              </a:rPr>
              <a:t>International diabetes </a:t>
            </a:r>
            <a:r>
              <a:rPr lang="es-ES" sz="1600" i="1" dirty="0" err="1">
                <a:solidFill>
                  <a:srgbClr val="002060"/>
                </a:solidFill>
                <a:latin typeface="Arial" panose="020B0604020202020204" pitchFamily="34" charset="0"/>
                <a:cs typeface="Arial" panose="020B0604020202020204" pitchFamily="34" charset="0"/>
              </a:rPr>
              <a:t>Federation</a:t>
            </a:r>
            <a:r>
              <a:rPr lang="es-ES" sz="1600" i="1" dirty="0">
                <a:solidFill>
                  <a:srgbClr val="002060"/>
                </a:solidFill>
                <a:latin typeface="Arial" panose="020B0604020202020204" pitchFamily="34" charset="0"/>
                <a:cs typeface="Arial" panose="020B0604020202020204" pitchFamily="34" charset="0"/>
              </a:rPr>
              <a:t> </a:t>
            </a:r>
            <a:r>
              <a:rPr lang="es-ES" sz="1600" dirty="0">
                <a:solidFill>
                  <a:srgbClr val="002060"/>
                </a:solidFill>
                <a:latin typeface="Arial" panose="020B0604020202020204" pitchFamily="34" charset="0"/>
                <a:cs typeface="Arial" panose="020B0604020202020204" pitchFamily="34" charset="0"/>
              </a:rPr>
              <a:t>(FID)</a:t>
            </a:r>
          </a:p>
        </p:txBody>
      </p:sp>
      <p:sp>
        <p:nvSpPr>
          <p:cNvPr id="7" name="Google Shape;212;p14">
            <a:extLst>
              <a:ext uri="{FF2B5EF4-FFF2-40B4-BE49-F238E27FC236}">
                <a16:creationId xmlns:a16="http://schemas.microsoft.com/office/drawing/2014/main" id="{EA2FD8A9-6384-FB7B-917B-B6051E4B4EAE}"/>
              </a:ext>
            </a:extLst>
          </p:cNvPr>
          <p:cNvSpPr txBox="1">
            <a:spLocks/>
          </p:cNvSpPr>
          <p:nvPr/>
        </p:nvSpPr>
        <p:spPr>
          <a:xfrm>
            <a:off x="385343" y="228575"/>
            <a:ext cx="10572217" cy="927062"/>
          </a:xfrm>
          <a:prstGeom prst="rect">
            <a:avLst/>
          </a:prstGeom>
          <a:noFill/>
          <a:ln>
            <a:noFill/>
          </a:ln>
        </p:spPr>
        <p:txBody>
          <a:bodyPr spcFirstLastPara="1" wrap="square" lIns="121900" tIns="60933" rIns="121900" bIns="60933" anchor="ctr" anchorCtr="0">
            <a:no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r>
              <a:rPr lang="es-ES" dirty="0">
                <a:solidFill>
                  <a:srgbClr val="002060"/>
                </a:solidFill>
                <a:latin typeface="Arial" panose="020B0604020202020204" pitchFamily="34" charset="0"/>
                <a:cs typeface="Arial" panose="020B0604020202020204" pitchFamily="34" charset="0"/>
              </a:rPr>
              <a:t>Síndrome metabólico</a:t>
            </a:r>
          </a:p>
        </p:txBody>
      </p:sp>
      <p:sp>
        <p:nvSpPr>
          <p:cNvPr id="2" name="CuadroTexto 3">
            <a:extLst>
              <a:ext uri="{FF2B5EF4-FFF2-40B4-BE49-F238E27FC236}">
                <a16:creationId xmlns:a16="http://schemas.microsoft.com/office/drawing/2014/main" id="{C3D01320-BFA2-1205-B62E-B3051FB8211A}"/>
              </a:ext>
            </a:extLst>
          </p:cNvPr>
          <p:cNvSpPr txBox="1"/>
          <p:nvPr/>
        </p:nvSpPr>
        <p:spPr>
          <a:xfrm>
            <a:off x="1259834" y="6280785"/>
            <a:ext cx="8617591" cy="307777"/>
          </a:xfrm>
          <a:prstGeom prst="rect">
            <a:avLst/>
          </a:prstGeom>
          <a:noFill/>
        </p:spPr>
        <p:txBody>
          <a:bodyPr wrap="square">
            <a:spAutoFit/>
          </a:bodyPr>
          <a:lstStyle/>
          <a:p>
            <a:pPr algn="ctr"/>
            <a:r>
              <a:rPr lang="en-US" sz="700" dirty="0">
                <a:solidFill>
                  <a:srgbClr val="002060"/>
                </a:solidFill>
                <a:latin typeface="Arial" panose="020B0604020202020204" pitchFamily="34" charset="0"/>
                <a:cs typeface="Arial" panose="020B0604020202020204" pitchFamily="34" charset="0"/>
              </a:rPr>
              <a:t>Expert Panel On Detection, Evaluation and Treatment of High Blood Cholesterol in Adults. Executive Summary of the third report of the National Cholesterol Education Program (NCEP) Expert Panel on detection, evaluation, and treatment of high blood cholesterol in adults (ATP-III). JAMA 2001;285:2486–97</a:t>
            </a:r>
          </a:p>
        </p:txBody>
      </p:sp>
    </p:spTree>
    <p:extLst>
      <p:ext uri="{BB962C8B-B14F-4D97-AF65-F5344CB8AC3E}">
        <p14:creationId xmlns:p14="http://schemas.microsoft.com/office/powerpoint/2010/main" val="40303646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60">
          <a:extLst>
            <a:ext uri="{FF2B5EF4-FFF2-40B4-BE49-F238E27FC236}">
              <a16:creationId xmlns:a16="http://schemas.microsoft.com/office/drawing/2014/main" id="{EA48AE49-823A-B831-2D24-1AC274A42FB5}"/>
            </a:ext>
          </a:extLst>
        </p:cNvPr>
        <p:cNvGrpSpPr/>
        <p:nvPr/>
      </p:nvGrpSpPr>
      <p:grpSpPr>
        <a:xfrm>
          <a:off x="0" y="0"/>
          <a:ext cx="0" cy="0"/>
          <a:chOff x="0" y="0"/>
          <a:chExt cx="0" cy="0"/>
        </a:xfrm>
      </p:grpSpPr>
      <p:sp>
        <p:nvSpPr>
          <p:cNvPr id="162" name="Google Shape;162;p7">
            <a:extLst>
              <a:ext uri="{FF2B5EF4-FFF2-40B4-BE49-F238E27FC236}">
                <a16:creationId xmlns:a16="http://schemas.microsoft.com/office/drawing/2014/main" id="{B8B30BEA-83AC-346A-4E82-CC7DCAF5252D}"/>
              </a:ext>
            </a:extLst>
          </p:cNvPr>
          <p:cNvSpPr txBox="1">
            <a:spLocks noGrp="1"/>
          </p:cNvSpPr>
          <p:nvPr>
            <p:ph type="body" idx="1"/>
          </p:nvPr>
        </p:nvSpPr>
        <p:spPr>
          <a:xfrm>
            <a:off x="1583271" y="2322422"/>
            <a:ext cx="9847530" cy="2594296"/>
          </a:xfrm>
          <a:prstGeom prst="rect">
            <a:avLst/>
          </a:prstGeom>
          <a:noFill/>
          <a:ln>
            <a:noFill/>
          </a:ln>
        </p:spPr>
        <p:txBody>
          <a:bodyPr spcFirstLastPara="1" wrap="square" lIns="121900" tIns="60933" rIns="121900" bIns="60933" anchor="t" anchorCtr="0">
            <a:noAutofit/>
          </a:bodyPr>
          <a:lstStyle/>
          <a:p>
            <a:pPr marL="444500" indent="-342900" algn="just">
              <a:buClr>
                <a:srgbClr val="002060"/>
              </a:buClr>
              <a:buFont typeface="Arial" panose="020B0604020202020204" pitchFamily="34" charset="0"/>
              <a:buChar char="•"/>
            </a:pPr>
            <a:r>
              <a:rPr lang="es-ES" sz="2400" dirty="0">
                <a:solidFill>
                  <a:srgbClr val="002060"/>
                </a:solidFill>
                <a:latin typeface="Arial" panose="020B0604020202020204" pitchFamily="34" charset="0"/>
                <a:cs typeface="Arial" panose="020B0604020202020204" pitchFamily="34" charset="0"/>
              </a:rPr>
              <a:t>El paciente con psoriasis presenta un </a:t>
            </a:r>
            <a:r>
              <a:rPr lang="es-ES" sz="2400" b="1" dirty="0">
                <a:solidFill>
                  <a:srgbClr val="002060"/>
                </a:solidFill>
                <a:latin typeface="Arial" panose="020B0604020202020204" pitchFamily="34" charset="0"/>
                <a:cs typeface="Arial" panose="020B0604020202020204" pitchFamily="34" charset="0"/>
              </a:rPr>
              <a:t>aumento de morbimortalidad </a:t>
            </a:r>
            <a:r>
              <a:rPr lang="es-ES" sz="2400" dirty="0">
                <a:solidFill>
                  <a:srgbClr val="002060"/>
                </a:solidFill>
                <a:latin typeface="Arial" panose="020B0604020202020204" pitchFamily="34" charset="0"/>
                <a:cs typeface="Arial" panose="020B0604020202020204" pitchFamily="34" charset="0"/>
              </a:rPr>
              <a:t>global por enfermedad cardiovascular. </a:t>
            </a:r>
          </a:p>
          <a:p>
            <a:pPr marL="444500" indent="-342900" algn="just">
              <a:buClr>
                <a:srgbClr val="002060"/>
              </a:buClr>
              <a:buFont typeface="Arial" panose="020B0604020202020204" pitchFamily="34" charset="0"/>
              <a:buChar char="•"/>
            </a:pPr>
            <a:endParaRPr sz="2400" dirty="0">
              <a:solidFill>
                <a:srgbClr val="002060"/>
              </a:solidFill>
              <a:latin typeface="Arial" panose="020B0604020202020204" pitchFamily="34" charset="0"/>
              <a:cs typeface="Arial" panose="020B0604020202020204" pitchFamily="34" charset="0"/>
            </a:endParaRPr>
          </a:p>
          <a:p>
            <a:pPr marL="444500" indent="-342900" algn="just">
              <a:buClr>
                <a:srgbClr val="002060"/>
              </a:buClr>
              <a:buFont typeface="Arial" panose="020B0604020202020204" pitchFamily="34" charset="0"/>
              <a:buChar char="•"/>
            </a:pPr>
            <a:r>
              <a:rPr lang="es-ES" sz="2400" dirty="0">
                <a:solidFill>
                  <a:srgbClr val="002060"/>
                </a:solidFill>
                <a:latin typeface="Arial" panose="020B0604020202020204" pitchFamily="34" charset="0"/>
                <a:cs typeface="Arial" panose="020B0604020202020204" pitchFamily="34" charset="0"/>
              </a:rPr>
              <a:t>El control de la psoriasis puede favorecer la </a:t>
            </a:r>
            <a:r>
              <a:rPr lang="es-ES" sz="2400" b="1" dirty="0">
                <a:solidFill>
                  <a:srgbClr val="002060"/>
                </a:solidFill>
                <a:latin typeface="Arial" panose="020B0604020202020204" pitchFamily="34" charset="0"/>
                <a:cs typeface="Arial" panose="020B0604020202020204" pitchFamily="34" charset="0"/>
              </a:rPr>
              <a:t>disminución del  riesgo cardiovascular </a:t>
            </a:r>
            <a:r>
              <a:rPr lang="es-ES" sz="2400" dirty="0">
                <a:solidFill>
                  <a:srgbClr val="002060"/>
                </a:solidFill>
                <a:latin typeface="Arial" panose="020B0604020202020204" pitchFamily="34" charset="0"/>
                <a:cs typeface="Arial" panose="020B0604020202020204" pitchFamily="34" charset="0"/>
              </a:rPr>
              <a:t>del paciente, y viceversa.</a:t>
            </a:r>
            <a:endParaRPr sz="2400" dirty="0">
              <a:solidFill>
                <a:srgbClr val="002060"/>
              </a:solidFill>
              <a:latin typeface="Arial" panose="020B0604020202020204" pitchFamily="34" charset="0"/>
              <a:cs typeface="Arial" panose="020B0604020202020204" pitchFamily="34" charset="0"/>
            </a:endParaRPr>
          </a:p>
        </p:txBody>
      </p:sp>
      <p:sp>
        <p:nvSpPr>
          <p:cNvPr id="161" name="Google Shape;161;p7">
            <a:extLst>
              <a:ext uri="{FF2B5EF4-FFF2-40B4-BE49-F238E27FC236}">
                <a16:creationId xmlns:a16="http://schemas.microsoft.com/office/drawing/2014/main" id="{5313A22A-5D33-6168-3548-92BED9A091CA}"/>
              </a:ext>
            </a:extLst>
          </p:cNvPr>
          <p:cNvSpPr txBox="1">
            <a:spLocks noGrp="1"/>
          </p:cNvSpPr>
          <p:nvPr>
            <p:ph type="title"/>
          </p:nvPr>
        </p:nvSpPr>
        <p:spPr>
          <a:xfrm>
            <a:off x="1293154" y="1073886"/>
            <a:ext cx="9546265" cy="906988"/>
          </a:xfrm>
          <a:prstGeom prst="rect">
            <a:avLst/>
          </a:prstGeom>
          <a:noFill/>
          <a:ln>
            <a:noFill/>
          </a:ln>
        </p:spPr>
        <p:txBody>
          <a:bodyPr spcFirstLastPara="1" wrap="square" lIns="121900" tIns="60933" rIns="121900" bIns="60933" anchor="ctr" anchorCtr="0">
            <a:noAutofit/>
          </a:bodyPr>
          <a:lstStyle/>
          <a:p>
            <a:pPr algn="ctr"/>
            <a:r>
              <a:rPr lang="es-ES" sz="3200" b="1" dirty="0">
                <a:solidFill>
                  <a:srgbClr val="002060"/>
                </a:solidFill>
                <a:latin typeface="Arial" panose="020B0604020202020204" pitchFamily="34" charset="0"/>
                <a:cs typeface="Arial" panose="020B0604020202020204" pitchFamily="34" charset="0"/>
              </a:rPr>
              <a:t>Si se tratan las comorbilidades puede mejorar el curso de la psoriasis y viceversa</a:t>
            </a:r>
            <a:endParaRPr sz="3200" b="1" dirty="0">
              <a:solidFill>
                <a:srgbClr val="002060"/>
              </a:solidFill>
              <a:latin typeface="Arial" panose="020B0604020202020204" pitchFamily="34" charset="0"/>
              <a:cs typeface="Arial" panose="020B0604020202020204" pitchFamily="34" charset="0"/>
            </a:endParaRPr>
          </a:p>
        </p:txBody>
      </p:sp>
      <p:sp>
        <p:nvSpPr>
          <p:cNvPr id="2" name="CuadroTexto 1">
            <a:extLst>
              <a:ext uri="{FF2B5EF4-FFF2-40B4-BE49-F238E27FC236}">
                <a16:creationId xmlns:a16="http://schemas.microsoft.com/office/drawing/2014/main" id="{22215BC0-B024-90D4-7452-8A6F6F2F3AEF}"/>
              </a:ext>
            </a:extLst>
          </p:cNvPr>
          <p:cNvSpPr txBox="1"/>
          <p:nvPr/>
        </p:nvSpPr>
        <p:spPr>
          <a:xfrm>
            <a:off x="1293154" y="5645534"/>
            <a:ext cx="9847532" cy="384721"/>
          </a:xfrm>
          <a:prstGeom prst="rect">
            <a:avLst/>
          </a:prstGeom>
          <a:noFill/>
        </p:spPr>
        <p:txBody>
          <a:bodyPr wrap="square" rtlCol="0">
            <a:spAutoFit/>
          </a:bodyPr>
          <a:lstStyle/>
          <a:p>
            <a:pPr algn="ctr"/>
            <a:r>
              <a:rPr lang="es-ES" sz="700" b="0" i="0" dirty="0">
                <a:solidFill>
                  <a:srgbClr val="002060"/>
                </a:solidFill>
                <a:effectLst/>
                <a:latin typeface="Arial" panose="020B0604020202020204" pitchFamily="34" charset="0"/>
                <a:cs typeface="Arial" panose="020B0604020202020204" pitchFamily="34" charset="0"/>
              </a:rPr>
              <a:t>Gisondi P, et al. </a:t>
            </a:r>
            <a:r>
              <a:rPr lang="es-ES" sz="700" b="0" i="0" dirty="0" err="1">
                <a:solidFill>
                  <a:srgbClr val="002060"/>
                </a:solidFill>
                <a:effectLst/>
                <a:latin typeface="Arial" panose="020B0604020202020204" pitchFamily="34" charset="0"/>
                <a:cs typeface="Arial" panose="020B0604020202020204" pitchFamily="34" charset="0"/>
              </a:rPr>
              <a:t>Pathogenesis</a:t>
            </a:r>
            <a:r>
              <a:rPr lang="es-ES" sz="700" b="0" i="0" dirty="0">
                <a:solidFill>
                  <a:srgbClr val="002060"/>
                </a:solidFill>
                <a:effectLst/>
                <a:latin typeface="Arial" panose="020B0604020202020204" pitchFamily="34" charset="0"/>
                <a:cs typeface="Arial" panose="020B0604020202020204" pitchFamily="34" charset="0"/>
              </a:rPr>
              <a:t> </a:t>
            </a:r>
            <a:r>
              <a:rPr lang="es-ES" sz="700" b="0" i="0" dirty="0" err="1">
                <a:solidFill>
                  <a:srgbClr val="002060"/>
                </a:solidFill>
                <a:effectLst/>
                <a:latin typeface="Arial" panose="020B0604020202020204" pitchFamily="34" charset="0"/>
                <a:cs typeface="Arial" panose="020B0604020202020204" pitchFamily="34" charset="0"/>
              </a:rPr>
              <a:t>of</a:t>
            </a:r>
            <a:r>
              <a:rPr lang="es-ES" sz="700" b="0" i="0" dirty="0">
                <a:solidFill>
                  <a:srgbClr val="002060"/>
                </a:solidFill>
                <a:effectLst/>
                <a:latin typeface="Arial" panose="020B0604020202020204" pitchFamily="34" charset="0"/>
                <a:cs typeface="Arial" panose="020B0604020202020204" pitchFamily="34" charset="0"/>
              </a:rPr>
              <a:t> </a:t>
            </a:r>
            <a:r>
              <a:rPr lang="es-ES" sz="700" b="0" i="0" dirty="0" err="1">
                <a:solidFill>
                  <a:srgbClr val="002060"/>
                </a:solidFill>
                <a:effectLst/>
                <a:latin typeface="Arial" panose="020B0604020202020204" pitchFamily="34" charset="0"/>
                <a:cs typeface="Arial" panose="020B0604020202020204" pitchFamily="34" charset="0"/>
              </a:rPr>
              <a:t>Chronic</a:t>
            </a:r>
            <a:r>
              <a:rPr lang="es-ES" sz="700" b="0" i="0" dirty="0">
                <a:solidFill>
                  <a:srgbClr val="002060"/>
                </a:solidFill>
                <a:effectLst/>
                <a:latin typeface="Arial" panose="020B0604020202020204" pitchFamily="34" charset="0"/>
                <a:cs typeface="Arial" panose="020B0604020202020204" pitchFamily="34" charset="0"/>
              </a:rPr>
              <a:t> Plaque Psoriasis and </a:t>
            </a:r>
            <a:r>
              <a:rPr lang="es-ES" sz="700" b="0" i="0" dirty="0" err="1">
                <a:solidFill>
                  <a:srgbClr val="002060"/>
                </a:solidFill>
                <a:effectLst/>
                <a:latin typeface="Arial" panose="020B0604020202020204" pitchFamily="34" charset="0"/>
                <a:cs typeface="Arial" panose="020B0604020202020204" pitchFamily="34" charset="0"/>
              </a:rPr>
              <a:t>Its</a:t>
            </a:r>
            <a:r>
              <a:rPr lang="es-ES" sz="700" b="0" i="0" dirty="0">
                <a:solidFill>
                  <a:srgbClr val="002060"/>
                </a:solidFill>
                <a:effectLst/>
                <a:latin typeface="Arial" panose="020B0604020202020204" pitchFamily="34" charset="0"/>
                <a:cs typeface="Arial" panose="020B0604020202020204" pitchFamily="34" charset="0"/>
              </a:rPr>
              <a:t> </a:t>
            </a:r>
            <a:r>
              <a:rPr lang="es-ES" sz="700" b="0" i="0" dirty="0" err="1">
                <a:solidFill>
                  <a:srgbClr val="002060"/>
                </a:solidFill>
                <a:effectLst/>
                <a:latin typeface="Arial" panose="020B0604020202020204" pitchFamily="34" charset="0"/>
                <a:cs typeface="Arial" panose="020B0604020202020204" pitchFamily="34" charset="0"/>
              </a:rPr>
              <a:t>Intersection</a:t>
            </a:r>
            <a:r>
              <a:rPr lang="es-ES" sz="700" b="0" i="0" dirty="0">
                <a:solidFill>
                  <a:srgbClr val="002060"/>
                </a:solidFill>
                <a:effectLst/>
                <a:latin typeface="Arial" panose="020B0604020202020204" pitchFamily="34" charset="0"/>
                <a:cs typeface="Arial" panose="020B0604020202020204" pitchFamily="34" charset="0"/>
              </a:rPr>
              <a:t> </a:t>
            </a:r>
            <a:r>
              <a:rPr lang="es-ES" sz="700" b="0" i="0" dirty="0" err="1">
                <a:solidFill>
                  <a:srgbClr val="002060"/>
                </a:solidFill>
                <a:effectLst/>
                <a:latin typeface="Arial" panose="020B0604020202020204" pitchFamily="34" charset="0"/>
                <a:cs typeface="Arial" panose="020B0604020202020204" pitchFamily="34" charset="0"/>
              </a:rPr>
              <a:t>With</a:t>
            </a:r>
            <a:r>
              <a:rPr lang="es-ES" sz="700" b="0" i="0" dirty="0">
                <a:solidFill>
                  <a:srgbClr val="002060"/>
                </a:solidFill>
                <a:effectLst/>
                <a:latin typeface="Arial" panose="020B0604020202020204" pitchFamily="34" charset="0"/>
                <a:cs typeface="Arial" panose="020B0604020202020204" pitchFamily="34" charset="0"/>
              </a:rPr>
              <a:t> Cardio-</a:t>
            </a:r>
            <a:r>
              <a:rPr lang="es-ES" sz="700" b="0" i="0" dirty="0" err="1">
                <a:solidFill>
                  <a:srgbClr val="002060"/>
                </a:solidFill>
                <a:effectLst/>
                <a:latin typeface="Arial" panose="020B0604020202020204" pitchFamily="34" charset="0"/>
                <a:cs typeface="Arial" panose="020B0604020202020204" pitchFamily="34" charset="0"/>
              </a:rPr>
              <a:t>Metabolic</a:t>
            </a:r>
            <a:r>
              <a:rPr lang="es-ES" sz="700" b="0" i="0" dirty="0">
                <a:solidFill>
                  <a:srgbClr val="002060"/>
                </a:solidFill>
                <a:effectLst/>
                <a:latin typeface="Arial" panose="020B0604020202020204" pitchFamily="34" charset="0"/>
                <a:cs typeface="Arial" panose="020B0604020202020204" pitchFamily="34" charset="0"/>
              </a:rPr>
              <a:t> </a:t>
            </a:r>
            <a:r>
              <a:rPr lang="es-ES" sz="700" b="0" i="0" dirty="0" err="1">
                <a:solidFill>
                  <a:srgbClr val="002060"/>
                </a:solidFill>
                <a:effectLst/>
                <a:latin typeface="Arial" panose="020B0604020202020204" pitchFamily="34" charset="0"/>
                <a:cs typeface="Arial" panose="020B0604020202020204" pitchFamily="34" charset="0"/>
              </a:rPr>
              <a:t>Comorbidities</a:t>
            </a:r>
            <a:r>
              <a:rPr lang="es-ES" sz="700" b="0" i="0" dirty="0">
                <a:solidFill>
                  <a:srgbClr val="002060"/>
                </a:solidFill>
                <a:effectLst/>
                <a:latin typeface="Arial" panose="020B0604020202020204" pitchFamily="34" charset="0"/>
                <a:cs typeface="Arial" panose="020B0604020202020204" pitchFamily="34" charset="0"/>
              </a:rPr>
              <a:t>. Front </a:t>
            </a:r>
            <a:r>
              <a:rPr lang="es-ES" sz="700" b="0" i="0" dirty="0" err="1">
                <a:solidFill>
                  <a:srgbClr val="002060"/>
                </a:solidFill>
                <a:effectLst/>
                <a:latin typeface="Arial" panose="020B0604020202020204" pitchFamily="34" charset="0"/>
                <a:cs typeface="Arial" panose="020B0604020202020204" pitchFamily="34" charset="0"/>
              </a:rPr>
              <a:t>Pharmacol</a:t>
            </a:r>
            <a:r>
              <a:rPr lang="es-ES" sz="700" b="0" i="0" dirty="0">
                <a:solidFill>
                  <a:srgbClr val="002060"/>
                </a:solidFill>
                <a:effectLst/>
                <a:latin typeface="Arial" panose="020B0604020202020204" pitchFamily="34" charset="0"/>
                <a:cs typeface="Arial" panose="020B0604020202020204" pitchFamily="34" charset="0"/>
              </a:rPr>
              <a:t>. 2020;11:117.  </a:t>
            </a:r>
          </a:p>
          <a:p>
            <a:endParaRPr lang="es-ES" sz="1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48205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60">
          <a:extLst>
            <a:ext uri="{FF2B5EF4-FFF2-40B4-BE49-F238E27FC236}">
              <a16:creationId xmlns:a16="http://schemas.microsoft.com/office/drawing/2014/main" id="{EA48AE49-823A-B831-2D24-1AC274A42FB5}"/>
            </a:ext>
          </a:extLst>
        </p:cNvPr>
        <p:cNvGrpSpPr/>
        <p:nvPr/>
      </p:nvGrpSpPr>
      <p:grpSpPr>
        <a:xfrm>
          <a:off x="0" y="0"/>
          <a:ext cx="0" cy="0"/>
          <a:chOff x="0" y="0"/>
          <a:chExt cx="0" cy="0"/>
        </a:xfrm>
      </p:grpSpPr>
      <p:sp>
        <p:nvSpPr>
          <p:cNvPr id="5" name="Título 4">
            <a:extLst>
              <a:ext uri="{FF2B5EF4-FFF2-40B4-BE49-F238E27FC236}">
                <a16:creationId xmlns:a16="http://schemas.microsoft.com/office/drawing/2014/main" id="{3748D680-CA19-E499-5960-1CDC86EECC53}"/>
              </a:ext>
            </a:extLst>
          </p:cNvPr>
          <p:cNvSpPr>
            <a:spLocks noGrp="1"/>
          </p:cNvSpPr>
          <p:nvPr>
            <p:ph type="title"/>
          </p:nvPr>
        </p:nvSpPr>
        <p:spPr>
          <a:xfrm>
            <a:off x="346508" y="255692"/>
            <a:ext cx="10533721" cy="906988"/>
          </a:xfrm>
        </p:spPr>
        <p:txBody>
          <a:bodyPr/>
          <a:lstStyle/>
          <a:p>
            <a:pPr algn="ctr"/>
            <a:r>
              <a:rPr lang="es-ES" sz="4800" dirty="0">
                <a:solidFill>
                  <a:srgbClr val="002060"/>
                </a:solidFill>
                <a:latin typeface="Arial" panose="020B0604020202020204" pitchFamily="34" charset="0"/>
                <a:cs typeface="Arial" panose="020B0604020202020204" pitchFamily="34" charset="0"/>
              </a:rPr>
              <a:t>FRCV asociados a Psoriasis</a:t>
            </a:r>
          </a:p>
        </p:txBody>
      </p:sp>
      <p:sp>
        <p:nvSpPr>
          <p:cNvPr id="2" name="Flecha: a la derecha 12">
            <a:extLst>
              <a:ext uri="{FF2B5EF4-FFF2-40B4-BE49-F238E27FC236}">
                <a16:creationId xmlns:a16="http://schemas.microsoft.com/office/drawing/2014/main" id="{38A57F3C-F1B7-51B9-FDEE-6B79A6832ABA}"/>
              </a:ext>
            </a:extLst>
          </p:cNvPr>
          <p:cNvSpPr/>
          <p:nvPr/>
        </p:nvSpPr>
        <p:spPr>
          <a:xfrm>
            <a:off x="3820055" y="1508918"/>
            <a:ext cx="365760" cy="289560"/>
          </a:xfrm>
          <a:prstGeom prst="rightArrow">
            <a:avLst/>
          </a:prstGeom>
          <a:solidFill>
            <a:srgbClr val="00EEB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Flecha: a la derecha 13">
            <a:extLst>
              <a:ext uri="{FF2B5EF4-FFF2-40B4-BE49-F238E27FC236}">
                <a16:creationId xmlns:a16="http://schemas.microsoft.com/office/drawing/2014/main" id="{2230A0F8-8377-CF21-BAFE-EDB8FECAB3A3}"/>
              </a:ext>
            </a:extLst>
          </p:cNvPr>
          <p:cNvSpPr/>
          <p:nvPr/>
        </p:nvSpPr>
        <p:spPr>
          <a:xfrm>
            <a:off x="3820055" y="2287886"/>
            <a:ext cx="365760" cy="289560"/>
          </a:xfrm>
          <a:prstGeom prst="rightArrow">
            <a:avLst/>
          </a:prstGeom>
          <a:solidFill>
            <a:srgbClr val="00EEB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Flecha: a la derecha 14">
            <a:extLst>
              <a:ext uri="{FF2B5EF4-FFF2-40B4-BE49-F238E27FC236}">
                <a16:creationId xmlns:a16="http://schemas.microsoft.com/office/drawing/2014/main" id="{B9B64E9D-4F18-C19D-7CA8-3E100334BA5E}"/>
              </a:ext>
            </a:extLst>
          </p:cNvPr>
          <p:cNvSpPr/>
          <p:nvPr/>
        </p:nvSpPr>
        <p:spPr>
          <a:xfrm>
            <a:off x="3820055" y="2668497"/>
            <a:ext cx="365760" cy="289560"/>
          </a:xfrm>
          <a:prstGeom prst="rightArrow">
            <a:avLst/>
          </a:prstGeom>
          <a:solidFill>
            <a:srgbClr val="00EEB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Flecha: a la derecha 15">
            <a:extLst>
              <a:ext uri="{FF2B5EF4-FFF2-40B4-BE49-F238E27FC236}">
                <a16:creationId xmlns:a16="http://schemas.microsoft.com/office/drawing/2014/main" id="{4D99B687-2F11-23E9-62C8-C9AB3F4090E8}"/>
              </a:ext>
            </a:extLst>
          </p:cNvPr>
          <p:cNvSpPr/>
          <p:nvPr/>
        </p:nvSpPr>
        <p:spPr>
          <a:xfrm>
            <a:off x="3820055" y="3049108"/>
            <a:ext cx="365760" cy="289560"/>
          </a:xfrm>
          <a:prstGeom prst="rightArrow">
            <a:avLst/>
          </a:prstGeom>
          <a:solidFill>
            <a:srgbClr val="00EEB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Flecha: a la derecha 16">
            <a:extLst>
              <a:ext uri="{FF2B5EF4-FFF2-40B4-BE49-F238E27FC236}">
                <a16:creationId xmlns:a16="http://schemas.microsoft.com/office/drawing/2014/main" id="{BFDC6FAB-A0E0-F9A0-B84B-39E5F1D4C7AF}"/>
              </a:ext>
            </a:extLst>
          </p:cNvPr>
          <p:cNvSpPr/>
          <p:nvPr/>
        </p:nvSpPr>
        <p:spPr>
          <a:xfrm>
            <a:off x="3820055" y="3422223"/>
            <a:ext cx="365760" cy="289560"/>
          </a:xfrm>
          <a:prstGeom prst="rightArrow">
            <a:avLst/>
          </a:prstGeom>
          <a:solidFill>
            <a:srgbClr val="00EEB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Flecha: a la derecha 17">
            <a:extLst>
              <a:ext uri="{FF2B5EF4-FFF2-40B4-BE49-F238E27FC236}">
                <a16:creationId xmlns:a16="http://schemas.microsoft.com/office/drawing/2014/main" id="{8903BF92-EA4E-56AC-A80A-B6991BD2E7DB}"/>
              </a:ext>
            </a:extLst>
          </p:cNvPr>
          <p:cNvSpPr/>
          <p:nvPr/>
        </p:nvSpPr>
        <p:spPr>
          <a:xfrm>
            <a:off x="3810785" y="3762477"/>
            <a:ext cx="365760" cy="289560"/>
          </a:xfrm>
          <a:prstGeom prst="rightArrow">
            <a:avLst/>
          </a:prstGeom>
          <a:solidFill>
            <a:srgbClr val="00EEB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lecha: a la derecha 18">
            <a:extLst>
              <a:ext uri="{FF2B5EF4-FFF2-40B4-BE49-F238E27FC236}">
                <a16:creationId xmlns:a16="http://schemas.microsoft.com/office/drawing/2014/main" id="{417F0CE0-C051-C190-1C58-DA2CB8A010F4}"/>
              </a:ext>
            </a:extLst>
          </p:cNvPr>
          <p:cNvSpPr/>
          <p:nvPr/>
        </p:nvSpPr>
        <p:spPr>
          <a:xfrm>
            <a:off x="3820055" y="1898402"/>
            <a:ext cx="365760" cy="289560"/>
          </a:xfrm>
          <a:prstGeom prst="rightArrow">
            <a:avLst/>
          </a:prstGeom>
          <a:solidFill>
            <a:srgbClr val="00EEB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CuadroTexto 1">
            <a:extLst>
              <a:ext uri="{FF2B5EF4-FFF2-40B4-BE49-F238E27FC236}">
                <a16:creationId xmlns:a16="http://schemas.microsoft.com/office/drawing/2014/main" id="{8DC29115-6AA3-2254-6035-E7DAD626DEE2}"/>
              </a:ext>
            </a:extLst>
          </p:cNvPr>
          <p:cNvSpPr txBox="1"/>
          <p:nvPr/>
        </p:nvSpPr>
        <p:spPr>
          <a:xfrm>
            <a:off x="4257773" y="1450484"/>
            <a:ext cx="3676454" cy="3785652"/>
          </a:xfrm>
          <a:prstGeom prst="rect">
            <a:avLst/>
          </a:prstGeom>
          <a:noFill/>
        </p:spPr>
        <p:txBody>
          <a:bodyPr wrap="square" rtlCol="0">
            <a:spAutoFit/>
          </a:bodyPr>
          <a:lstStyle/>
          <a:p>
            <a:r>
              <a:rPr lang="es-ES" sz="2400" dirty="0">
                <a:solidFill>
                  <a:srgbClr val="002060"/>
                </a:solidFill>
                <a:latin typeface="Arial" panose="020B0604020202020204" pitchFamily="34" charset="0"/>
                <a:cs typeface="Arial" panose="020B0604020202020204" pitchFamily="34" charset="0"/>
              </a:rPr>
              <a:t>Síndrome metabólico</a:t>
            </a:r>
          </a:p>
          <a:p>
            <a:r>
              <a:rPr lang="es-ES" sz="2400" dirty="0">
                <a:solidFill>
                  <a:srgbClr val="002060"/>
                </a:solidFill>
                <a:latin typeface="Arial" panose="020B0604020202020204" pitchFamily="34" charset="0"/>
                <a:cs typeface="Arial" panose="020B0604020202020204" pitchFamily="34" charset="0"/>
              </a:rPr>
              <a:t>Obesidad abdominal</a:t>
            </a:r>
          </a:p>
          <a:p>
            <a:r>
              <a:rPr lang="es-ES" sz="2400" dirty="0">
                <a:solidFill>
                  <a:srgbClr val="002060"/>
                </a:solidFill>
                <a:latin typeface="Arial" panose="020B0604020202020204" pitchFamily="34" charset="0"/>
                <a:cs typeface="Arial" panose="020B0604020202020204" pitchFamily="34" charset="0"/>
              </a:rPr>
              <a:t>Hipertensión</a:t>
            </a:r>
          </a:p>
          <a:p>
            <a:r>
              <a:rPr lang="es-ES" sz="2400" dirty="0">
                <a:solidFill>
                  <a:srgbClr val="002060"/>
                </a:solidFill>
                <a:latin typeface="Arial" panose="020B0604020202020204" pitchFamily="34" charset="0"/>
                <a:cs typeface="Arial" panose="020B0604020202020204" pitchFamily="34" charset="0"/>
              </a:rPr>
              <a:t>Dislipemia</a:t>
            </a:r>
          </a:p>
          <a:p>
            <a:r>
              <a:rPr lang="es-ES" sz="2400" dirty="0">
                <a:solidFill>
                  <a:srgbClr val="002060"/>
                </a:solidFill>
                <a:latin typeface="Arial" panose="020B0604020202020204" pitchFamily="34" charset="0"/>
                <a:cs typeface="Arial" panose="020B0604020202020204" pitchFamily="34" charset="0"/>
              </a:rPr>
              <a:t>Diabetes</a:t>
            </a:r>
          </a:p>
          <a:p>
            <a:r>
              <a:rPr lang="es-ES" sz="2400" dirty="0">
                <a:solidFill>
                  <a:srgbClr val="002060"/>
                </a:solidFill>
                <a:latin typeface="Arial" panose="020B0604020202020204" pitchFamily="34" charset="0"/>
                <a:cs typeface="Arial" panose="020B0604020202020204" pitchFamily="34" charset="0"/>
              </a:rPr>
              <a:t>Alcoholismo</a:t>
            </a:r>
          </a:p>
          <a:p>
            <a:r>
              <a:rPr lang="es-ES" sz="2400" dirty="0">
                <a:solidFill>
                  <a:srgbClr val="002060"/>
                </a:solidFill>
                <a:latin typeface="Arial" panose="020B0604020202020204" pitchFamily="34" charset="0"/>
                <a:cs typeface="Arial" panose="020B0604020202020204" pitchFamily="34" charset="0"/>
              </a:rPr>
              <a:t>Tabaquismo</a:t>
            </a:r>
          </a:p>
          <a:p>
            <a:r>
              <a:rPr lang="es-ES" sz="2400" dirty="0" err="1">
                <a:solidFill>
                  <a:srgbClr val="002060"/>
                </a:solidFill>
                <a:latin typeface="Arial" panose="020B0604020202020204" pitchFamily="34" charset="0"/>
                <a:cs typeface="Arial" panose="020B0604020202020204" pitchFamily="34" charset="0"/>
              </a:rPr>
              <a:t>Hiperureciemia</a:t>
            </a:r>
            <a:endParaRPr lang="es-ES" sz="2400" dirty="0">
              <a:solidFill>
                <a:srgbClr val="002060"/>
              </a:solidFill>
              <a:latin typeface="Arial" panose="020B0604020202020204" pitchFamily="34" charset="0"/>
              <a:cs typeface="Arial" panose="020B0604020202020204" pitchFamily="34" charset="0"/>
            </a:endParaRPr>
          </a:p>
          <a:p>
            <a:r>
              <a:rPr lang="es-ES" sz="2400" dirty="0">
                <a:solidFill>
                  <a:srgbClr val="002060"/>
                </a:solidFill>
                <a:latin typeface="Arial" panose="020B0604020202020204" pitchFamily="34" charset="0"/>
                <a:cs typeface="Arial" panose="020B0604020202020204" pitchFamily="34" charset="0"/>
              </a:rPr>
              <a:t>Tabaquismo</a:t>
            </a:r>
          </a:p>
          <a:p>
            <a:r>
              <a:rPr lang="es-ES" sz="2400" dirty="0">
                <a:solidFill>
                  <a:srgbClr val="002060"/>
                </a:solidFill>
                <a:latin typeface="Arial" panose="020B0604020202020204" pitchFamily="34" charset="0"/>
                <a:cs typeface="Arial" panose="020B0604020202020204" pitchFamily="34" charset="0"/>
              </a:rPr>
              <a:t>Infarto de miocardio</a:t>
            </a:r>
          </a:p>
        </p:txBody>
      </p:sp>
      <p:sp>
        <p:nvSpPr>
          <p:cNvPr id="12" name="CuadroTexto 5">
            <a:extLst>
              <a:ext uri="{FF2B5EF4-FFF2-40B4-BE49-F238E27FC236}">
                <a16:creationId xmlns:a16="http://schemas.microsoft.com/office/drawing/2014/main" id="{3DF14464-71E6-52EA-4CA6-5FE513AD49F4}"/>
              </a:ext>
            </a:extLst>
          </p:cNvPr>
          <p:cNvSpPr txBox="1"/>
          <p:nvPr/>
        </p:nvSpPr>
        <p:spPr>
          <a:xfrm>
            <a:off x="877824" y="5646242"/>
            <a:ext cx="8933688" cy="858825"/>
          </a:xfrm>
          <a:prstGeom prst="rect">
            <a:avLst/>
          </a:prstGeom>
          <a:noFill/>
        </p:spPr>
        <p:txBody>
          <a:bodyPr wrap="square">
            <a:spAutoFit/>
          </a:bodyPr>
          <a:lstStyle/>
          <a:p>
            <a:pPr algn="ctr">
              <a:lnSpc>
                <a:spcPct val="107000"/>
              </a:lnSpc>
              <a:spcAft>
                <a:spcPts val="800"/>
              </a:spcAft>
            </a:pPr>
            <a:r>
              <a:rPr lang="es-ES" sz="700" dirty="0">
                <a:solidFill>
                  <a:srgbClr val="00206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Tamayo Otero, R. A., Prieto Cuesta, clara D., Villegas </a:t>
            </a:r>
            <a:r>
              <a:rPr lang="es-ES" sz="700" dirty="0" err="1">
                <a:solidFill>
                  <a:srgbClr val="00206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Llangary</a:t>
            </a:r>
            <a:r>
              <a:rPr lang="es-ES" sz="700" dirty="0">
                <a:solidFill>
                  <a:srgbClr val="00206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 G. M., &amp; Menéndez Reyes, B. E. (2021). Factores de Riesgo y desencadenantes de la Psoriasis: estudio de revisión. </a:t>
            </a:r>
            <a:r>
              <a:rPr lang="es-ES" sz="700" i="1" dirty="0" err="1">
                <a:solidFill>
                  <a:srgbClr val="00206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Journal</a:t>
            </a:r>
            <a:r>
              <a:rPr lang="es-ES" sz="700" i="1" dirty="0">
                <a:solidFill>
                  <a:srgbClr val="00206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 </a:t>
            </a:r>
            <a:r>
              <a:rPr lang="es-ES" sz="700" i="1" dirty="0" err="1">
                <a:solidFill>
                  <a:srgbClr val="00206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of</a:t>
            </a:r>
            <a:r>
              <a:rPr lang="es-ES" sz="700" i="1" dirty="0">
                <a:solidFill>
                  <a:srgbClr val="00206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 American </a:t>
            </a:r>
            <a:r>
              <a:rPr lang="es-ES" sz="700" i="1" dirty="0" err="1">
                <a:solidFill>
                  <a:srgbClr val="00206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Health</a:t>
            </a:r>
            <a:r>
              <a:rPr lang="es-ES" sz="700" dirty="0">
                <a:solidFill>
                  <a:srgbClr val="00206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 </a:t>
            </a:r>
            <a:r>
              <a:rPr lang="es-ES" sz="700" dirty="0">
                <a:solidFill>
                  <a:srgbClr val="002060"/>
                </a:solidFill>
                <a:effectLst/>
                <a:highlight>
                  <a:srgbClr val="FFFFFF"/>
                </a:highligh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https://doi.org/10.37958/jah.v0i0.87</a:t>
            </a:r>
            <a:r>
              <a:rPr lang="es-ES" sz="700" dirty="0">
                <a:solidFill>
                  <a:srgbClr val="00206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a:t>
            </a:r>
          </a:p>
          <a:p>
            <a:pPr algn="ctr">
              <a:lnSpc>
                <a:spcPct val="107000"/>
              </a:lnSpc>
              <a:spcAft>
                <a:spcPts val="800"/>
              </a:spcAft>
            </a:pPr>
            <a:r>
              <a:rPr lang="es-ES" sz="700" b="0" i="0" u="none" strike="noStrike" baseline="0" dirty="0">
                <a:solidFill>
                  <a:srgbClr val="002060"/>
                </a:solidFill>
                <a:latin typeface="Arial" panose="020B0604020202020204" pitchFamily="34" charset="0"/>
                <a:cs typeface="Arial" panose="020B0604020202020204" pitchFamily="34" charset="0"/>
              </a:rPr>
              <a:t>López Pupo N, Tablada </a:t>
            </a:r>
            <a:r>
              <a:rPr lang="es-ES" sz="700" b="0" i="0" u="none" strike="noStrike" baseline="0" dirty="0" err="1">
                <a:solidFill>
                  <a:srgbClr val="002060"/>
                </a:solidFill>
                <a:latin typeface="Arial" panose="020B0604020202020204" pitchFamily="34" charset="0"/>
                <a:cs typeface="Arial" panose="020B0604020202020204" pitchFamily="34" charset="0"/>
              </a:rPr>
              <a:t>Robinet</a:t>
            </a:r>
            <a:r>
              <a:rPr lang="es-ES" sz="700" b="0" i="0" u="none" strike="noStrike" baseline="0" dirty="0">
                <a:solidFill>
                  <a:srgbClr val="002060"/>
                </a:solidFill>
                <a:latin typeface="Arial" panose="020B0604020202020204" pitchFamily="34" charset="0"/>
                <a:cs typeface="Arial" panose="020B0604020202020204" pitchFamily="34" charset="0"/>
              </a:rPr>
              <a:t> ME, Jacas Portuondo AL, Baltazar Green A, González Vázquez LF. Factores de riesgo y comorbilidades en pacientes con psoriasis. MEDISAN. 2019;: p. MEDISAN 2019;23(3):435.</a:t>
            </a:r>
          </a:p>
          <a:p>
            <a:pPr algn="ctr"/>
            <a:r>
              <a:rPr lang="es-ES" sz="700" b="0" i="0" u="none" strike="noStrike" baseline="0" dirty="0">
                <a:solidFill>
                  <a:srgbClr val="002060"/>
                </a:solidFill>
                <a:latin typeface="Arial" panose="020B0604020202020204" pitchFamily="34" charset="0"/>
                <a:cs typeface="Arial" panose="020B0604020202020204" pitchFamily="34" charset="0"/>
              </a:rPr>
              <a:t>Velilla Zancada , Sánchez </a:t>
            </a:r>
            <a:r>
              <a:rPr lang="es-ES" sz="700" b="0" i="0" u="none" strike="noStrike" baseline="0" dirty="0" err="1">
                <a:solidFill>
                  <a:srgbClr val="002060"/>
                </a:solidFill>
                <a:latin typeface="Arial" panose="020B0604020202020204" pitchFamily="34" charset="0"/>
                <a:cs typeface="Arial" panose="020B0604020202020204" pitchFamily="34" charset="0"/>
              </a:rPr>
              <a:t>Sánchez</a:t>
            </a:r>
            <a:r>
              <a:rPr lang="es-ES" sz="700" b="0" i="0" u="none" strike="noStrike" baseline="0" dirty="0">
                <a:solidFill>
                  <a:srgbClr val="002060"/>
                </a:solidFill>
                <a:latin typeface="Arial" panose="020B0604020202020204" pitchFamily="34" charset="0"/>
                <a:cs typeface="Arial" panose="020B0604020202020204" pitchFamily="34" charset="0"/>
              </a:rPr>
              <a:t> , Palacios Martínez , Prieto Díaz , Heras Hitos , Pallarés Carratalá , et al. Registro de pacientes con psoriasis y riesgo cardiovascular en atención primaria. Estudio repica. Farmacéuticos</a:t>
            </a:r>
          </a:p>
          <a:p>
            <a:pPr algn="ctr"/>
            <a:r>
              <a:rPr lang="es-ES" sz="700" b="0" i="0" u="none" strike="noStrike" baseline="0" dirty="0">
                <a:solidFill>
                  <a:srgbClr val="002060"/>
                </a:solidFill>
                <a:latin typeface="Arial" panose="020B0604020202020204" pitchFamily="34" charset="0"/>
                <a:cs typeface="Arial" panose="020B0604020202020204" pitchFamily="34" charset="0"/>
              </a:rPr>
              <a:t>Comunitarios. 2020;: p. (</a:t>
            </a:r>
            <a:r>
              <a:rPr lang="es-ES" sz="700" b="0" i="0" u="none" strike="noStrike" baseline="0" dirty="0" err="1">
                <a:solidFill>
                  <a:srgbClr val="002060"/>
                </a:solidFill>
                <a:latin typeface="Arial" panose="020B0604020202020204" pitchFamily="34" charset="0"/>
                <a:cs typeface="Arial" panose="020B0604020202020204" pitchFamily="34" charset="0"/>
              </a:rPr>
              <a:t>Supl</a:t>
            </a:r>
            <a:r>
              <a:rPr lang="es-ES" sz="700" b="0" i="0" u="none" strike="noStrike" baseline="0" dirty="0">
                <a:solidFill>
                  <a:srgbClr val="002060"/>
                </a:solidFill>
                <a:latin typeface="Arial" panose="020B0604020202020204" pitchFamily="34" charset="0"/>
                <a:cs typeface="Arial" panose="020B0604020202020204" pitchFamily="34" charset="0"/>
              </a:rPr>
              <a:t> 1. Congreso </a:t>
            </a:r>
            <a:r>
              <a:rPr lang="es-ES" sz="700" b="0" i="0" u="none" strike="noStrike" baseline="0" dirty="0" err="1">
                <a:solidFill>
                  <a:srgbClr val="002060"/>
                </a:solidFill>
                <a:latin typeface="Arial" panose="020B0604020202020204" pitchFamily="34" charset="0"/>
                <a:cs typeface="Arial" panose="020B0604020202020204" pitchFamily="34" charset="0"/>
              </a:rPr>
              <a:t>Semergen</a:t>
            </a:r>
            <a:r>
              <a:rPr lang="es-ES" sz="700" b="0" i="0" u="none" strike="noStrike" baseline="0" dirty="0">
                <a:solidFill>
                  <a:srgbClr val="002060"/>
                </a:solidFill>
                <a:latin typeface="Arial" panose="020B0604020202020204" pitchFamily="34" charset="0"/>
                <a:cs typeface="Arial" panose="020B0604020202020204" pitchFamily="34" charset="0"/>
              </a:rPr>
              <a:t> SEFAC):30.</a:t>
            </a:r>
            <a:endParaRPr lang="es-ES" sz="7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0" name="Flecha: a la derecha 6">
            <a:extLst>
              <a:ext uri="{FF2B5EF4-FFF2-40B4-BE49-F238E27FC236}">
                <a16:creationId xmlns:a16="http://schemas.microsoft.com/office/drawing/2014/main" id="{EB616856-9D82-5012-0F56-34B93D3DAF20}"/>
              </a:ext>
            </a:extLst>
          </p:cNvPr>
          <p:cNvSpPr/>
          <p:nvPr/>
        </p:nvSpPr>
        <p:spPr>
          <a:xfrm>
            <a:off x="3808741" y="4102672"/>
            <a:ext cx="365760" cy="289560"/>
          </a:xfrm>
          <a:prstGeom prst="rightArrow">
            <a:avLst/>
          </a:prstGeom>
          <a:solidFill>
            <a:srgbClr val="00EEB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Flecha: a la derecha 7">
            <a:extLst>
              <a:ext uri="{FF2B5EF4-FFF2-40B4-BE49-F238E27FC236}">
                <a16:creationId xmlns:a16="http://schemas.microsoft.com/office/drawing/2014/main" id="{12C9621D-B45B-E6A4-E5D0-8E7C7F10B9B7}"/>
              </a:ext>
            </a:extLst>
          </p:cNvPr>
          <p:cNvSpPr/>
          <p:nvPr/>
        </p:nvSpPr>
        <p:spPr>
          <a:xfrm>
            <a:off x="3820055" y="4479589"/>
            <a:ext cx="365760" cy="289560"/>
          </a:xfrm>
          <a:prstGeom prst="rightArrow">
            <a:avLst/>
          </a:prstGeom>
          <a:solidFill>
            <a:srgbClr val="00EEB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Flecha: a la derecha 8">
            <a:extLst>
              <a:ext uri="{FF2B5EF4-FFF2-40B4-BE49-F238E27FC236}">
                <a16:creationId xmlns:a16="http://schemas.microsoft.com/office/drawing/2014/main" id="{8D48B0D8-87E9-176C-65FD-A28850EA6FB9}"/>
              </a:ext>
            </a:extLst>
          </p:cNvPr>
          <p:cNvSpPr/>
          <p:nvPr/>
        </p:nvSpPr>
        <p:spPr>
          <a:xfrm>
            <a:off x="3832467" y="4810731"/>
            <a:ext cx="365760" cy="289560"/>
          </a:xfrm>
          <a:prstGeom prst="rightArrow">
            <a:avLst/>
          </a:prstGeom>
          <a:solidFill>
            <a:srgbClr val="00EEB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755593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65F59E69-9569-3BC2-BB10-76EB47EB5790}"/>
              </a:ext>
            </a:extLst>
          </p:cNvPr>
          <p:cNvPicPr>
            <a:picLocks noGrp="1" noChangeAspect="1"/>
          </p:cNvPicPr>
          <p:nvPr>
            <p:ph idx="1"/>
          </p:nvPr>
        </p:nvPicPr>
        <p:blipFill>
          <a:blip r:embed="rId3"/>
          <a:stretch>
            <a:fillRect/>
          </a:stretch>
        </p:blipFill>
        <p:spPr>
          <a:xfrm>
            <a:off x="5746498" y="2856679"/>
            <a:ext cx="2476500" cy="779778"/>
          </a:xfrm>
        </p:spPr>
      </p:pic>
      <p:pic>
        <p:nvPicPr>
          <p:cNvPr id="3" name="Imagen 2">
            <a:extLst>
              <a:ext uri="{FF2B5EF4-FFF2-40B4-BE49-F238E27FC236}">
                <a16:creationId xmlns:a16="http://schemas.microsoft.com/office/drawing/2014/main" id="{84ED0E0D-3212-E9AD-6046-EDD98DA1449C}"/>
              </a:ext>
            </a:extLst>
          </p:cNvPr>
          <p:cNvPicPr>
            <a:picLocks noChangeAspect="1"/>
          </p:cNvPicPr>
          <p:nvPr/>
        </p:nvPicPr>
        <p:blipFill>
          <a:blip r:embed="rId4"/>
          <a:stretch>
            <a:fillRect/>
          </a:stretch>
        </p:blipFill>
        <p:spPr>
          <a:xfrm>
            <a:off x="591291" y="2727541"/>
            <a:ext cx="1283476" cy="1125366"/>
          </a:xfrm>
          <a:prstGeom prst="rect">
            <a:avLst/>
          </a:prstGeom>
        </p:spPr>
      </p:pic>
      <p:sp>
        <p:nvSpPr>
          <p:cNvPr id="8" name="CuadroTexto 7">
            <a:extLst>
              <a:ext uri="{FF2B5EF4-FFF2-40B4-BE49-F238E27FC236}">
                <a16:creationId xmlns:a16="http://schemas.microsoft.com/office/drawing/2014/main" id="{DA8EB3EA-E0ED-A26C-CFB7-5A30326D3295}"/>
              </a:ext>
            </a:extLst>
          </p:cNvPr>
          <p:cNvSpPr txBox="1"/>
          <p:nvPr/>
        </p:nvSpPr>
        <p:spPr>
          <a:xfrm>
            <a:off x="418874" y="538602"/>
            <a:ext cx="5677126" cy="1200329"/>
          </a:xfrm>
          <a:prstGeom prst="rect">
            <a:avLst/>
          </a:prstGeom>
          <a:noFill/>
        </p:spPr>
        <p:txBody>
          <a:bodyPr wrap="square" rtlCol="0">
            <a:spAutoFit/>
          </a:bodyPr>
          <a:lstStyle/>
          <a:p>
            <a:pPr algn="ctr"/>
            <a:r>
              <a:rPr lang="es-ES" sz="5400" dirty="0">
                <a:solidFill>
                  <a:srgbClr val="002060"/>
                </a:solidFill>
                <a:latin typeface="Arial" panose="020B0604020202020204" pitchFamily="34" charset="0"/>
                <a:cs typeface="Arial" panose="020B0604020202020204" pitchFamily="34" charset="0"/>
              </a:rPr>
              <a:t>Carmen, 53 años. </a:t>
            </a:r>
          </a:p>
          <a:p>
            <a:endParaRPr lang="es-ES" dirty="0">
              <a:solidFill>
                <a:srgbClr val="002060"/>
              </a:solidFill>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FB9B8F68-D0A1-CAB6-0A8E-7E535CCFCE07}"/>
              </a:ext>
            </a:extLst>
          </p:cNvPr>
          <p:cNvSpPr txBox="1"/>
          <p:nvPr/>
        </p:nvSpPr>
        <p:spPr>
          <a:xfrm>
            <a:off x="8424270" y="2706493"/>
            <a:ext cx="3417340" cy="1564083"/>
          </a:xfrm>
          <a:prstGeom prst="rect">
            <a:avLst/>
          </a:prstGeom>
          <a:noFill/>
        </p:spPr>
        <p:txBody>
          <a:bodyPr wrap="square" rtlCol="0">
            <a:spAutoFit/>
          </a:bodyPr>
          <a:lstStyle/>
          <a:p>
            <a:pPr marL="285750" indent="-285750" algn="just">
              <a:lnSpc>
                <a:spcPct val="107000"/>
              </a:lnSpc>
              <a:spcAft>
                <a:spcPts val="800"/>
              </a:spcAft>
              <a:buFont typeface="Arial" panose="020B0604020202020204" pitchFamily="34" charset="0"/>
              <a:buChar char="•"/>
            </a:pPr>
            <a:r>
              <a:rPr lang="es-ES" dirty="0">
                <a:solidFill>
                  <a:srgbClr val="002060"/>
                </a:solidFill>
                <a:effectLst/>
                <a:latin typeface="Arial" panose="020B0604020202020204" pitchFamily="34" charset="0"/>
                <a:ea typeface="Calibri" panose="020F0502020204030204" pitchFamily="34" charset="0"/>
                <a:cs typeface="Arial" panose="020B0604020202020204" pitchFamily="34" charset="0"/>
              </a:rPr>
              <a:t>Atorvastatina  20mg: 0-0-1</a:t>
            </a:r>
          </a:p>
          <a:p>
            <a:pPr marL="285750" indent="-285750" algn="just">
              <a:lnSpc>
                <a:spcPct val="107000"/>
              </a:lnSpc>
              <a:spcAft>
                <a:spcPts val="800"/>
              </a:spcAft>
              <a:buFont typeface="Arial" panose="020B0604020202020204" pitchFamily="34" charset="0"/>
              <a:buChar char="•"/>
            </a:pPr>
            <a:r>
              <a:rPr lang="es-ES" dirty="0">
                <a:solidFill>
                  <a:srgbClr val="002060"/>
                </a:solidFill>
                <a:effectLst/>
                <a:latin typeface="Arial" panose="020B0604020202020204" pitchFamily="34" charset="0"/>
                <a:ea typeface="Calibri" panose="020F0502020204030204" pitchFamily="34" charset="0"/>
                <a:cs typeface="Arial" panose="020B0604020202020204" pitchFamily="34" charset="0"/>
              </a:rPr>
              <a:t>Enalapril 20mg: 1-0-0</a:t>
            </a:r>
          </a:p>
          <a:p>
            <a:pPr marL="285750" indent="-285750" algn="just">
              <a:lnSpc>
                <a:spcPct val="107000"/>
              </a:lnSpc>
              <a:spcAft>
                <a:spcPts val="800"/>
              </a:spcAft>
              <a:buFont typeface="Arial" panose="020B0604020202020204" pitchFamily="34" charset="0"/>
              <a:buChar char="•"/>
            </a:pPr>
            <a:r>
              <a:rPr lang="es-ES" dirty="0">
                <a:solidFill>
                  <a:srgbClr val="002060"/>
                </a:solidFill>
                <a:latin typeface="Arial" panose="020B0604020202020204" pitchFamily="34" charset="0"/>
                <a:ea typeface="Calibri" panose="020F0502020204030204" pitchFamily="34" charset="0"/>
                <a:cs typeface="Arial" panose="020B0604020202020204" pitchFamily="34" charset="0"/>
              </a:rPr>
              <a:t>Torasemida 1</a:t>
            </a:r>
            <a:r>
              <a:rPr lang="es-ES" dirty="0">
                <a:solidFill>
                  <a:srgbClr val="002060"/>
                </a:solidFill>
                <a:effectLst/>
                <a:latin typeface="Arial" panose="020B0604020202020204" pitchFamily="34" charset="0"/>
                <a:ea typeface="Calibri" panose="020F0502020204030204" pitchFamily="34" charset="0"/>
                <a:cs typeface="Arial" panose="020B0604020202020204" pitchFamily="34" charset="0"/>
              </a:rPr>
              <a:t>0 mg: 1-0-0</a:t>
            </a:r>
          </a:p>
          <a:p>
            <a:pPr marL="285750" indent="-285750" algn="just">
              <a:lnSpc>
                <a:spcPct val="107000"/>
              </a:lnSpc>
              <a:spcAft>
                <a:spcPts val="800"/>
              </a:spcAft>
              <a:buFont typeface="Arial" panose="020B0604020202020204" pitchFamily="34" charset="0"/>
              <a:buChar char="•"/>
            </a:pPr>
            <a:r>
              <a:rPr lang="es-ES" dirty="0" err="1">
                <a:solidFill>
                  <a:srgbClr val="002060"/>
                </a:solidFill>
                <a:latin typeface="Arial" panose="020B0604020202020204" pitchFamily="34" charset="0"/>
                <a:ea typeface="Calibri" panose="020F0502020204030204" pitchFamily="34" charset="0"/>
                <a:cs typeface="Arial" panose="020B0604020202020204" pitchFamily="34" charset="0"/>
              </a:rPr>
              <a:t>Orfidal</a:t>
            </a:r>
            <a:r>
              <a:rPr lang="es-ES" dirty="0">
                <a:solidFill>
                  <a:srgbClr val="002060"/>
                </a:solidFill>
                <a:latin typeface="Arial" panose="020B0604020202020204" pitchFamily="34" charset="0"/>
                <a:ea typeface="Calibri" panose="020F0502020204030204" pitchFamily="34" charset="0"/>
                <a:cs typeface="Arial" panose="020B0604020202020204" pitchFamily="34" charset="0"/>
              </a:rPr>
              <a:t> si precisa</a:t>
            </a:r>
            <a:endParaRPr lang="es-ES"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 name="Imagen 3">
            <a:extLst>
              <a:ext uri="{FF2B5EF4-FFF2-40B4-BE49-F238E27FC236}">
                <a16:creationId xmlns:a16="http://schemas.microsoft.com/office/drawing/2014/main" id="{5087CC22-38C1-13BD-8E6C-5C26EB0CD4E9}"/>
              </a:ext>
            </a:extLst>
          </p:cNvPr>
          <p:cNvPicPr>
            <a:picLocks noChangeAspect="1"/>
          </p:cNvPicPr>
          <p:nvPr/>
        </p:nvPicPr>
        <p:blipFill>
          <a:blip r:embed="rId5"/>
          <a:stretch>
            <a:fillRect/>
          </a:stretch>
        </p:blipFill>
        <p:spPr>
          <a:xfrm>
            <a:off x="591291" y="1643703"/>
            <a:ext cx="2476500" cy="552450"/>
          </a:xfrm>
          <a:prstGeom prst="rect">
            <a:avLst/>
          </a:prstGeom>
        </p:spPr>
      </p:pic>
      <p:sp>
        <p:nvSpPr>
          <p:cNvPr id="6" name="4 Rectángulo">
            <a:extLst>
              <a:ext uri="{FF2B5EF4-FFF2-40B4-BE49-F238E27FC236}">
                <a16:creationId xmlns:a16="http://schemas.microsoft.com/office/drawing/2014/main" id="{75DBBB4D-B46F-14E4-0FC7-F7408FDF1528}"/>
              </a:ext>
            </a:extLst>
          </p:cNvPr>
          <p:cNvSpPr/>
          <p:nvPr/>
        </p:nvSpPr>
        <p:spPr>
          <a:xfrm>
            <a:off x="2196330" y="2706493"/>
            <a:ext cx="4254110" cy="1963038"/>
          </a:xfrm>
          <a:prstGeom prst="rect">
            <a:avLst/>
          </a:prstGeom>
          <a:noFill/>
        </p:spPr>
        <p:txBody>
          <a:bodyPr wrap="square">
            <a:spAutoFit/>
          </a:bodyPr>
          <a:lstStyle/>
          <a:p>
            <a:pPr marL="285750" indent="-285750" algn="just">
              <a:lnSpc>
                <a:spcPct val="107000"/>
              </a:lnSpc>
              <a:spcAft>
                <a:spcPts val="800"/>
              </a:spcAft>
              <a:buFont typeface="Arial" panose="020B0604020202020204" pitchFamily="34" charset="0"/>
              <a:buChar char="•"/>
            </a:pPr>
            <a:r>
              <a:rPr lang="es-ES" dirty="0">
                <a:solidFill>
                  <a:srgbClr val="002060"/>
                </a:solidFill>
                <a:effectLst/>
                <a:latin typeface="Arial" panose="020B0604020202020204" pitchFamily="34" charset="0"/>
                <a:ea typeface="Calibri" panose="020F0502020204030204" pitchFamily="34" charset="0"/>
                <a:cs typeface="Arial" panose="020B0604020202020204" pitchFamily="34" charset="0"/>
              </a:rPr>
              <a:t>Dislipemia </a:t>
            </a:r>
          </a:p>
          <a:p>
            <a:pPr marL="285750" indent="-285750" algn="just">
              <a:lnSpc>
                <a:spcPct val="107000"/>
              </a:lnSpc>
              <a:spcAft>
                <a:spcPts val="800"/>
              </a:spcAft>
              <a:buFont typeface="Arial" panose="020B0604020202020204" pitchFamily="34" charset="0"/>
              <a:buChar char="•"/>
            </a:pPr>
            <a:r>
              <a:rPr lang="es-ES" dirty="0">
                <a:solidFill>
                  <a:srgbClr val="002060"/>
                </a:solidFill>
                <a:effectLst/>
                <a:latin typeface="Arial" panose="020B0604020202020204" pitchFamily="34" charset="0"/>
                <a:ea typeface="Calibri" panose="020F0502020204030204" pitchFamily="34" charset="0"/>
                <a:cs typeface="Arial" panose="020B0604020202020204" pitchFamily="34" charset="0"/>
              </a:rPr>
              <a:t>HTA</a:t>
            </a:r>
          </a:p>
          <a:p>
            <a:pPr marL="285750" indent="-285750" algn="just">
              <a:lnSpc>
                <a:spcPct val="107000"/>
              </a:lnSpc>
              <a:spcAft>
                <a:spcPts val="800"/>
              </a:spcAft>
              <a:buFont typeface="Arial" panose="020B0604020202020204" pitchFamily="34" charset="0"/>
              <a:buChar char="•"/>
            </a:pPr>
            <a:r>
              <a:rPr lang="es-ES" dirty="0">
                <a:solidFill>
                  <a:srgbClr val="002060"/>
                </a:solidFill>
                <a:effectLst/>
                <a:latin typeface="Arial" panose="020B0604020202020204" pitchFamily="34" charset="0"/>
                <a:ea typeface="Calibri" panose="020F0502020204030204" pitchFamily="34" charset="0"/>
                <a:cs typeface="Arial" panose="020B0604020202020204" pitchFamily="34" charset="0"/>
              </a:rPr>
              <a:t>Ansiedad</a:t>
            </a:r>
          </a:p>
          <a:p>
            <a:pPr marL="285750" indent="-285750" algn="just">
              <a:lnSpc>
                <a:spcPct val="107000"/>
              </a:lnSpc>
              <a:spcAft>
                <a:spcPts val="800"/>
              </a:spcAft>
              <a:buFont typeface="Arial" panose="020B0604020202020204" pitchFamily="34" charset="0"/>
              <a:buChar char="•"/>
            </a:pPr>
            <a:r>
              <a:rPr lang="es-ES" dirty="0">
                <a:solidFill>
                  <a:srgbClr val="002060"/>
                </a:solidFill>
                <a:latin typeface="Arial" panose="020B0604020202020204" pitchFamily="34" charset="0"/>
                <a:ea typeface="Calibri" panose="020F0502020204030204" pitchFamily="34" charset="0"/>
                <a:cs typeface="Arial" panose="020B0604020202020204" pitchFamily="34" charset="0"/>
              </a:rPr>
              <a:t>Obesidad</a:t>
            </a:r>
          </a:p>
          <a:p>
            <a:pPr marL="285750" indent="-285750" algn="just">
              <a:lnSpc>
                <a:spcPct val="107000"/>
              </a:lnSpc>
              <a:spcAft>
                <a:spcPts val="800"/>
              </a:spcAft>
              <a:buFont typeface="Arial" panose="020B0604020202020204" pitchFamily="34" charset="0"/>
              <a:buChar char="•"/>
            </a:pPr>
            <a:r>
              <a:rPr lang="es-ES" dirty="0">
                <a:solidFill>
                  <a:srgbClr val="002060"/>
                </a:solidFill>
                <a:effectLst/>
                <a:latin typeface="Arial" panose="020B0604020202020204" pitchFamily="34" charset="0"/>
                <a:ea typeface="Calibri" panose="020F0502020204030204" pitchFamily="34" charset="0"/>
                <a:cs typeface="Arial" panose="020B0604020202020204" pitchFamily="34" charset="0"/>
              </a:rPr>
              <a:t>Carcinoma Basocelular </a:t>
            </a:r>
            <a:r>
              <a:rPr lang="es-ES" sz="1200" dirty="0">
                <a:solidFill>
                  <a:srgbClr val="002060"/>
                </a:solidFill>
                <a:effectLst/>
                <a:latin typeface="Arial" panose="020B0604020202020204" pitchFamily="34" charset="0"/>
                <a:ea typeface="Calibri" panose="020F0502020204030204" pitchFamily="34" charset="0"/>
                <a:cs typeface="Arial" panose="020B0604020202020204" pitchFamily="34" charset="0"/>
              </a:rPr>
              <a:t>en 2007</a:t>
            </a:r>
          </a:p>
        </p:txBody>
      </p:sp>
      <p:pic>
        <p:nvPicPr>
          <p:cNvPr id="18" name="Imagen 17">
            <a:extLst>
              <a:ext uri="{FF2B5EF4-FFF2-40B4-BE49-F238E27FC236}">
                <a16:creationId xmlns:a16="http://schemas.microsoft.com/office/drawing/2014/main" id="{68CF02B0-C365-C7E1-CD98-868B2BBB25A1}"/>
              </a:ext>
            </a:extLst>
          </p:cNvPr>
          <p:cNvPicPr>
            <a:picLocks noChangeAspect="1"/>
          </p:cNvPicPr>
          <p:nvPr/>
        </p:nvPicPr>
        <p:blipFill>
          <a:blip r:embed="rId6"/>
          <a:stretch>
            <a:fillRect/>
          </a:stretch>
        </p:blipFill>
        <p:spPr>
          <a:xfrm flipH="1">
            <a:off x="6377007" y="279238"/>
            <a:ext cx="1215482" cy="1959024"/>
          </a:xfrm>
          <a:prstGeom prst="rect">
            <a:avLst/>
          </a:prstGeom>
        </p:spPr>
      </p:pic>
      <p:sp>
        <p:nvSpPr>
          <p:cNvPr id="7" name="4 Rectángulo">
            <a:extLst>
              <a:ext uri="{FF2B5EF4-FFF2-40B4-BE49-F238E27FC236}">
                <a16:creationId xmlns:a16="http://schemas.microsoft.com/office/drawing/2014/main" id="{A246FDBA-13A8-19AA-9816-958ADE16EF3B}"/>
              </a:ext>
            </a:extLst>
          </p:cNvPr>
          <p:cNvSpPr/>
          <p:nvPr/>
        </p:nvSpPr>
        <p:spPr>
          <a:xfrm>
            <a:off x="3733800" y="5939582"/>
            <a:ext cx="2716640" cy="407035"/>
          </a:xfrm>
          <a:prstGeom prst="rect">
            <a:avLst/>
          </a:prstGeom>
          <a:noFill/>
        </p:spPr>
        <p:txBody>
          <a:bodyPr wrap="square">
            <a:spAutoFit/>
          </a:bodyPr>
          <a:lstStyle/>
          <a:p>
            <a:pPr algn="ctr">
              <a:lnSpc>
                <a:spcPct val="107000"/>
              </a:lnSpc>
              <a:spcAft>
                <a:spcPts val="800"/>
              </a:spcAft>
            </a:pPr>
            <a:r>
              <a:rPr lang="es-ES" sz="2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A</a:t>
            </a:r>
            <a:r>
              <a:rPr lang="es-E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dministrativa</a:t>
            </a:r>
          </a:p>
        </p:txBody>
      </p:sp>
      <p:pic>
        <p:nvPicPr>
          <p:cNvPr id="10" name="Imagen 9">
            <a:extLst>
              <a:ext uri="{FF2B5EF4-FFF2-40B4-BE49-F238E27FC236}">
                <a16:creationId xmlns:a16="http://schemas.microsoft.com/office/drawing/2014/main" id="{566B20F4-A93A-E4B9-4314-F206CF2395E2}"/>
              </a:ext>
            </a:extLst>
          </p:cNvPr>
          <p:cNvPicPr>
            <a:picLocks noChangeAspect="1"/>
          </p:cNvPicPr>
          <p:nvPr/>
        </p:nvPicPr>
        <p:blipFill>
          <a:blip r:embed="rId7"/>
          <a:stretch>
            <a:fillRect/>
          </a:stretch>
        </p:blipFill>
        <p:spPr>
          <a:xfrm>
            <a:off x="3327558" y="5704698"/>
            <a:ext cx="784753" cy="787628"/>
          </a:xfrm>
          <a:prstGeom prst="rect">
            <a:avLst/>
          </a:prstGeom>
        </p:spPr>
      </p:pic>
    </p:spTree>
    <p:extLst>
      <p:ext uri="{BB962C8B-B14F-4D97-AF65-F5344CB8AC3E}">
        <p14:creationId xmlns:p14="http://schemas.microsoft.com/office/powerpoint/2010/main" val="27281530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401D2B34-8DBF-3EB1-E56A-D05FFCEB0E9C}"/>
              </a:ext>
            </a:extLst>
          </p:cNvPr>
          <p:cNvSpPr>
            <a:spLocks noGrp="1"/>
          </p:cNvSpPr>
          <p:nvPr>
            <p:ph type="body" idx="1"/>
          </p:nvPr>
        </p:nvSpPr>
        <p:spPr>
          <a:xfrm>
            <a:off x="815340" y="2349121"/>
            <a:ext cx="11032629" cy="3982043"/>
          </a:xfrm>
        </p:spPr>
        <p:txBody>
          <a:bodyPr>
            <a:normAutofit/>
          </a:bodyPr>
          <a:lstStyle/>
          <a:p>
            <a:pPr marL="76200" indent="0">
              <a:buNone/>
            </a:pPr>
            <a:r>
              <a:rPr lang="es-ES" sz="2000" b="1" dirty="0">
                <a:solidFill>
                  <a:srgbClr val="002060"/>
                </a:solidFill>
                <a:latin typeface="Arial" panose="020B0604020202020204" pitchFamily="34" charset="0"/>
                <a:cs typeface="Arial" panose="020B0604020202020204" pitchFamily="34" charset="0"/>
              </a:rPr>
              <a:t>- </a:t>
            </a:r>
            <a:r>
              <a:rPr lang="es-ES" sz="2000" dirty="0">
                <a:solidFill>
                  <a:srgbClr val="002060"/>
                </a:solidFill>
                <a:latin typeface="Arial" panose="020B0604020202020204" pitchFamily="34" charset="0"/>
                <a:cs typeface="Arial" panose="020B0604020202020204" pitchFamily="34" charset="0"/>
              </a:rPr>
              <a:t>Tratamiento </a:t>
            </a:r>
            <a:r>
              <a:rPr lang="es-ES" sz="2000" b="1" dirty="0">
                <a:solidFill>
                  <a:srgbClr val="002060"/>
                </a:solidFill>
                <a:latin typeface="Arial" panose="020B0604020202020204" pitchFamily="34" charset="0"/>
                <a:cs typeface="Arial" panose="020B0604020202020204" pitchFamily="34" charset="0"/>
              </a:rPr>
              <a:t>individualizado</a:t>
            </a:r>
            <a:r>
              <a:rPr lang="es-ES" sz="2000" dirty="0">
                <a:solidFill>
                  <a:srgbClr val="002060"/>
                </a:solidFill>
                <a:latin typeface="Arial" panose="020B0604020202020204" pitchFamily="34" charset="0"/>
                <a:cs typeface="Arial" panose="020B0604020202020204" pitchFamily="34" charset="0"/>
              </a:rPr>
              <a:t>. Que entiendan la cronicidad.</a:t>
            </a:r>
          </a:p>
          <a:p>
            <a:pPr marL="76200" indent="0">
              <a:buNone/>
            </a:pPr>
            <a:r>
              <a:rPr lang="es-ES" sz="2000" b="1" dirty="0">
                <a:solidFill>
                  <a:srgbClr val="002060"/>
                </a:solidFill>
                <a:latin typeface="Arial" panose="020B0604020202020204" pitchFamily="34" charset="0"/>
                <a:cs typeface="Arial" panose="020B0604020202020204" pitchFamily="34" charset="0"/>
              </a:rPr>
              <a:t>-</a:t>
            </a:r>
            <a:r>
              <a:rPr lang="es-ES" sz="2000" dirty="0">
                <a:solidFill>
                  <a:srgbClr val="002060"/>
                </a:solidFill>
                <a:latin typeface="Arial" panose="020B0604020202020204" pitchFamily="34" charset="0"/>
                <a:cs typeface="Arial" panose="020B0604020202020204" pitchFamily="34" charset="0"/>
              </a:rPr>
              <a:t> Evitar desencadenantes. </a:t>
            </a:r>
            <a:r>
              <a:rPr lang="es-ES" sz="2000" b="1" dirty="0">
                <a:solidFill>
                  <a:srgbClr val="002060"/>
                </a:solidFill>
                <a:latin typeface="Arial" panose="020B0604020202020204" pitchFamily="34" charset="0"/>
                <a:cs typeface="Arial" panose="020B0604020202020204" pitchFamily="34" charset="0"/>
              </a:rPr>
              <a:t>Control de comorbilidades</a:t>
            </a:r>
            <a:r>
              <a:rPr lang="es-ES" sz="2000" dirty="0">
                <a:solidFill>
                  <a:srgbClr val="002060"/>
                </a:solidFill>
                <a:latin typeface="Arial" panose="020B0604020202020204" pitchFamily="34" charset="0"/>
                <a:cs typeface="Arial" panose="020B0604020202020204" pitchFamily="34" charset="0"/>
              </a:rPr>
              <a:t>.</a:t>
            </a:r>
          </a:p>
          <a:p>
            <a:pPr marL="76200" indent="0">
              <a:buNone/>
            </a:pPr>
            <a:r>
              <a:rPr lang="es-ES" sz="2000" b="1" dirty="0">
                <a:solidFill>
                  <a:srgbClr val="002060"/>
                </a:solidFill>
                <a:latin typeface="Arial" panose="020B0604020202020204" pitchFamily="34" charset="0"/>
                <a:cs typeface="Arial" panose="020B0604020202020204" pitchFamily="34" charset="0"/>
              </a:rPr>
              <a:t>-</a:t>
            </a:r>
            <a:r>
              <a:rPr lang="es-ES" sz="2000" dirty="0">
                <a:solidFill>
                  <a:srgbClr val="002060"/>
                </a:solidFill>
                <a:latin typeface="Arial" panose="020B0604020202020204" pitchFamily="34" charset="0"/>
                <a:cs typeface="Arial" panose="020B0604020202020204" pitchFamily="34" charset="0"/>
              </a:rPr>
              <a:t> </a:t>
            </a:r>
            <a:r>
              <a:rPr lang="es-ES" sz="2000" b="1" dirty="0">
                <a:solidFill>
                  <a:srgbClr val="002060"/>
                </a:solidFill>
                <a:latin typeface="Arial" panose="020B0604020202020204" pitchFamily="34" charset="0"/>
                <a:cs typeface="Arial" panose="020B0604020202020204" pitchFamily="34" charset="0"/>
              </a:rPr>
              <a:t>Hidratantes</a:t>
            </a:r>
            <a:r>
              <a:rPr lang="es-ES" sz="2000" dirty="0">
                <a:solidFill>
                  <a:srgbClr val="002060"/>
                </a:solidFill>
                <a:latin typeface="Arial" panose="020B0604020202020204" pitchFamily="34" charset="0"/>
                <a:cs typeface="Arial" panose="020B0604020202020204" pitchFamily="34" charset="0"/>
              </a:rPr>
              <a:t> corporales/emolientes cada día.</a:t>
            </a:r>
          </a:p>
          <a:p>
            <a:pPr marL="76200" indent="0">
              <a:buNone/>
            </a:pPr>
            <a:r>
              <a:rPr lang="es-ES" sz="2000" b="1" dirty="0">
                <a:solidFill>
                  <a:srgbClr val="002060"/>
                </a:solidFill>
                <a:latin typeface="Arial" panose="020B0604020202020204" pitchFamily="34" charset="0"/>
                <a:cs typeface="Arial" panose="020B0604020202020204" pitchFamily="34" charset="0"/>
              </a:rPr>
              <a:t>-</a:t>
            </a:r>
            <a:r>
              <a:rPr lang="es-ES" sz="2000" dirty="0">
                <a:solidFill>
                  <a:srgbClr val="002060"/>
                </a:solidFill>
                <a:latin typeface="Arial" panose="020B0604020202020204" pitchFamily="34" charset="0"/>
                <a:cs typeface="Arial" panose="020B0604020202020204" pitchFamily="34" charset="0"/>
              </a:rPr>
              <a:t> </a:t>
            </a:r>
            <a:r>
              <a:rPr lang="es-ES" sz="2000" b="1" dirty="0">
                <a:solidFill>
                  <a:srgbClr val="002060"/>
                </a:solidFill>
                <a:latin typeface="Arial" panose="020B0604020202020204" pitchFamily="34" charset="0"/>
                <a:cs typeface="Arial" panose="020B0604020202020204" pitchFamily="34" charset="0"/>
              </a:rPr>
              <a:t>Exposición solar </a:t>
            </a:r>
            <a:r>
              <a:rPr lang="es-ES" sz="2000" dirty="0">
                <a:solidFill>
                  <a:srgbClr val="002060"/>
                </a:solidFill>
                <a:latin typeface="Arial" panose="020B0604020202020204" pitchFamily="34" charset="0"/>
                <a:cs typeface="Arial" panose="020B0604020202020204" pitchFamily="34" charset="0"/>
              </a:rPr>
              <a:t>evitando quemadura.</a:t>
            </a:r>
          </a:p>
          <a:p>
            <a:pPr marL="76200" indent="0">
              <a:buNone/>
            </a:pPr>
            <a:r>
              <a:rPr lang="es-ES" sz="2000" b="1" dirty="0">
                <a:solidFill>
                  <a:srgbClr val="002060"/>
                </a:solidFill>
                <a:latin typeface="Arial" panose="020B0604020202020204" pitchFamily="34" charset="0"/>
                <a:cs typeface="Arial" panose="020B0604020202020204" pitchFamily="34" charset="0"/>
              </a:rPr>
              <a:t>-</a:t>
            </a:r>
            <a:r>
              <a:rPr lang="es-ES" sz="2000" dirty="0">
                <a:solidFill>
                  <a:srgbClr val="002060"/>
                </a:solidFill>
                <a:latin typeface="Arial" panose="020B0604020202020204" pitchFamily="34" charset="0"/>
                <a:cs typeface="Arial" panose="020B0604020202020204" pitchFamily="34" charset="0"/>
              </a:rPr>
              <a:t> </a:t>
            </a:r>
            <a:r>
              <a:rPr lang="es-ES" sz="2000" b="1" dirty="0">
                <a:solidFill>
                  <a:srgbClr val="002060"/>
                </a:solidFill>
                <a:latin typeface="Arial" panose="020B0604020202020204" pitchFamily="34" charset="0"/>
                <a:cs typeface="Arial" panose="020B0604020202020204" pitchFamily="34" charset="0"/>
              </a:rPr>
              <a:t>Dieta </a:t>
            </a:r>
            <a:r>
              <a:rPr lang="es-ES" sz="2000" dirty="0">
                <a:solidFill>
                  <a:srgbClr val="002060"/>
                </a:solidFill>
                <a:latin typeface="Arial" panose="020B0604020202020204" pitchFamily="34" charset="0"/>
                <a:cs typeface="Arial" panose="020B0604020202020204" pitchFamily="34" charset="0"/>
              </a:rPr>
              <a:t>mediterránea evitando el sobrepeso. </a:t>
            </a:r>
          </a:p>
          <a:p>
            <a:pPr marL="76200" indent="0">
              <a:buNone/>
            </a:pPr>
            <a:r>
              <a:rPr lang="es-ES" sz="2000" b="1" dirty="0">
                <a:solidFill>
                  <a:srgbClr val="002060"/>
                </a:solidFill>
                <a:latin typeface="Arial" panose="020B0604020202020204" pitchFamily="34" charset="0"/>
                <a:cs typeface="Arial" panose="020B0604020202020204" pitchFamily="34" charset="0"/>
              </a:rPr>
              <a:t>-</a:t>
            </a:r>
            <a:r>
              <a:rPr lang="es-ES" sz="2000" dirty="0">
                <a:solidFill>
                  <a:srgbClr val="002060"/>
                </a:solidFill>
                <a:latin typeface="Arial" panose="020B0604020202020204" pitchFamily="34" charset="0"/>
                <a:cs typeface="Arial" panose="020B0604020202020204" pitchFamily="34" charset="0"/>
              </a:rPr>
              <a:t> </a:t>
            </a:r>
            <a:r>
              <a:rPr lang="es-ES" sz="2000" b="1" dirty="0">
                <a:solidFill>
                  <a:srgbClr val="002060"/>
                </a:solidFill>
                <a:latin typeface="Arial" panose="020B0604020202020204" pitchFamily="34" charset="0"/>
                <a:cs typeface="Arial" panose="020B0604020202020204" pitchFamily="34" charset="0"/>
              </a:rPr>
              <a:t>Ejercicio físico</a:t>
            </a:r>
            <a:r>
              <a:rPr lang="es-ES" sz="2000" dirty="0">
                <a:solidFill>
                  <a:srgbClr val="002060"/>
                </a:solidFill>
                <a:latin typeface="Arial" panose="020B0604020202020204" pitchFamily="34" charset="0"/>
                <a:cs typeface="Arial" panose="020B0604020202020204" pitchFamily="34" charset="0"/>
              </a:rPr>
              <a:t>.</a:t>
            </a:r>
          </a:p>
          <a:p>
            <a:pPr marL="76200" indent="0">
              <a:buNone/>
            </a:pPr>
            <a:r>
              <a:rPr lang="es-ES" sz="2000" b="1" dirty="0">
                <a:solidFill>
                  <a:srgbClr val="002060"/>
                </a:solidFill>
                <a:latin typeface="Arial" panose="020B0604020202020204" pitchFamily="34" charset="0"/>
                <a:cs typeface="Arial" panose="020B0604020202020204" pitchFamily="34" charset="0"/>
              </a:rPr>
              <a:t>-</a:t>
            </a:r>
            <a:r>
              <a:rPr lang="es-ES" sz="2000" dirty="0">
                <a:solidFill>
                  <a:srgbClr val="002060"/>
                </a:solidFill>
                <a:latin typeface="Arial" panose="020B0604020202020204" pitchFamily="34" charset="0"/>
                <a:cs typeface="Arial" panose="020B0604020202020204" pitchFamily="34" charset="0"/>
              </a:rPr>
              <a:t> </a:t>
            </a:r>
            <a:r>
              <a:rPr lang="es-ES" sz="2000" b="1" dirty="0">
                <a:solidFill>
                  <a:srgbClr val="002060"/>
                </a:solidFill>
                <a:latin typeface="Arial" panose="020B0604020202020204" pitchFamily="34" charset="0"/>
                <a:cs typeface="Arial" panose="020B0604020202020204" pitchFamily="34" charset="0"/>
              </a:rPr>
              <a:t>Apoyo psicológico </a:t>
            </a:r>
            <a:r>
              <a:rPr lang="es-ES" sz="2000" dirty="0">
                <a:solidFill>
                  <a:srgbClr val="002060"/>
                </a:solidFill>
                <a:latin typeface="Arial" panose="020B0604020202020204" pitchFamily="34" charset="0"/>
                <a:cs typeface="Arial" panose="020B0604020202020204" pitchFamily="34" charset="0"/>
              </a:rPr>
              <a:t>o psico-emocional si es necesario.</a:t>
            </a:r>
          </a:p>
          <a:p>
            <a:pPr marL="76200" indent="0">
              <a:buNone/>
            </a:pPr>
            <a:r>
              <a:rPr lang="es-ES" sz="2000" b="1" dirty="0">
                <a:solidFill>
                  <a:srgbClr val="002060"/>
                </a:solidFill>
                <a:latin typeface="Arial" panose="020B0604020202020204" pitchFamily="34" charset="0"/>
                <a:cs typeface="Arial" panose="020B0604020202020204" pitchFamily="34" charset="0"/>
              </a:rPr>
              <a:t>-</a:t>
            </a:r>
            <a:r>
              <a:rPr lang="es-ES" sz="2000" dirty="0">
                <a:solidFill>
                  <a:srgbClr val="002060"/>
                </a:solidFill>
                <a:latin typeface="Arial" panose="020B0604020202020204" pitchFamily="34" charset="0"/>
                <a:cs typeface="Arial" panose="020B0604020202020204" pitchFamily="34" charset="0"/>
              </a:rPr>
              <a:t> </a:t>
            </a:r>
            <a:r>
              <a:rPr lang="es-ES" sz="2000" b="1" dirty="0">
                <a:solidFill>
                  <a:srgbClr val="002060"/>
                </a:solidFill>
                <a:latin typeface="Arial" panose="020B0604020202020204" pitchFamily="34" charset="0"/>
                <a:cs typeface="Arial" panose="020B0604020202020204" pitchFamily="34" charset="0"/>
              </a:rPr>
              <a:t>Tratamiento tópico </a:t>
            </a:r>
            <a:r>
              <a:rPr lang="es-ES" sz="2000" dirty="0">
                <a:solidFill>
                  <a:srgbClr val="002060"/>
                </a:solidFill>
                <a:latin typeface="Arial" panose="020B0604020202020204" pitchFamily="34" charset="0"/>
                <a:cs typeface="Arial" panose="020B0604020202020204" pitchFamily="34" charset="0"/>
              </a:rPr>
              <a:t>(principio activo y vehículo): facilitar galénica fácil de aplicar, que sea cosmética, propiedades organolépticas, etc.</a:t>
            </a:r>
          </a:p>
          <a:p>
            <a:pPr marL="76200" indent="0">
              <a:buNone/>
            </a:pPr>
            <a:endParaRPr lang="es-ES" sz="2400" dirty="0">
              <a:solidFill>
                <a:srgbClr val="002060"/>
              </a:solidFill>
              <a:latin typeface="Arial" panose="020B0604020202020204" pitchFamily="34" charset="0"/>
              <a:cs typeface="Arial" panose="020B0604020202020204" pitchFamily="34" charset="0"/>
            </a:endParaRPr>
          </a:p>
        </p:txBody>
      </p:sp>
      <p:sp>
        <p:nvSpPr>
          <p:cNvPr id="9" name="Título 1">
            <a:extLst>
              <a:ext uri="{FF2B5EF4-FFF2-40B4-BE49-F238E27FC236}">
                <a16:creationId xmlns:a16="http://schemas.microsoft.com/office/drawing/2014/main" id="{766B19E0-4182-3AAB-C955-7766098C3DA4}"/>
              </a:ext>
            </a:extLst>
          </p:cNvPr>
          <p:cNvSpPr txBox="1">
            <a:spLocks/>
          </p:cNvSpPr>
          <p:nvPr/>
        </p:nvSpPr>
        <p:spPr>
          <a:xfrm>
            <a:off x="1612008" y="1866768"/>
            <a:ext cx="8891784" cy="364768"/>
          </a:xfrm>
          <a:prstGeom prst="rect">
            <a:avLst/>
          </a:prstGeom>
          <a:ln w="3175">
            <a:noFill/>
          </a:ln>
        </p:spPr>
        <p:txBody>
          <a:bodyPr vert="horz" lIns="0" tIns="0" rIns="0" bIns="0" rtlCol="0" anchor="t" anchorCtr="0">
            <a:noAutofit/>
          </a:bodyPr>
          <a:lstStyle>
            <a:lvl1pPr algn="l" defTabSz="914400" rtl="0" eaLnBrk="1" latinLnBrk="0" hangingPunct="1">
              <a:lnSpc>
                <a:spcPct val="89000"/>
              </a:lnSpc>
              <a:spcBef>
                <a:spcPct val="0"/>
              </a:spcBef>
              <a:buNone/>
              <a:defRPr sz="4200" b="1" kern="1200">
                <a:solidFill>
                  <a:schemeClr val="tx2"/>
                </a:solidFill>
                <a:latin typeface="+mj-lt"/>
                <a:ea typeface="+mj-ea"/>
                <a:cs typeface="+mj-cs"/>
              </a:defRPr>
            </a:lvl1pPr>
          </a:lstStyle>
          <a:p>
            <a:pPr algn="ctr"/>
            <a:r>
              <a:rPr lang="es-ES" altLang="es-ES" sz="2000" dirty="0">
                <a:solidFill>
                  <a:srgbClr val="002060"/>
                </a:solidFill>
                <a:latin typeface="Arial" panose="020B0604020202020204" pitchFamily="34" charset="0"/>
                <a:cs typeface="Arial" panose="020B0604020202020204" pitchFamily="34" charset="0"/>
              </a:rPr>
              <a:t>La adherencia es fundamental en los pacientes con psoriasis</a:t>
            </a:r>
          </a:p>
        </p:txBody>
      </p:sp>
      <p:sp>
        <p:nvSpPr>
          <p:cNvPr id="2" name="Título 4">
            <a:extLst>
              <a:ext uri="{FF2B5EF4-FFF2-40B4-BE49-F238E27FC236}">
                <a16:creationId xmlns:a16="http://schemas.microsoft.com/office/drawing/2014/main" id="{8F7A5742-18F4-3932-C3B5-2A376AE63A83}"/>
              </a:ext>
            </a:extLst>
          </p:cNvPr>
          <p:cNvSpPr txBox="1">
            <a:spLocks/>
          </p:cNvSpPr>
          <p:nvPr/>
        </p:nvSpPr>
        <p:spPr>
          <a:xfrm>
            <a:off x="346508" y="255692"/>
            <a:ext cx="10533721" cy="906988"/>
          </a:xfrm>
          <a:prstGeom prst="rect">
            <a:avLst/>
          </a:prstGeom>
          <a:noFill/>
          <a:ln>
            <a:noFill/>
          </a:ln>
        </p:spPr>
        <p:txBody>
          <a:bodyPr spcFirstLastPara="1" wrap="square" lIns="91425" tIns="45700" rIns="91425" bIns="45700" anchor="t" anchorCtr="0">
            <a:noAutofit/>
          </a:bodyPr>
          <a:lstStyle>
            <a:lvl1pPr lvl="0" algn="l" defTabSz="914400" rtl="0" eaLnBrk="1" latinLnBrk="0" hangingPunct="1">
              <a:lnSpc>
                <a:spcPct val="90000"/>
              </a:lnSpc>
              <a:spcBef>
                <a:spcPts val="0"/>
              </a:spcBef>
              <a:spcAft>
                <a:spcPts val="0"/>
              </a:spcAft>
              <a:buClr>
                <a:srgbClr val="4C86A4"/>
              </a:buClr>
              <a:buSzPts val="1800"/>
              <a:buNone/>
              <a:defRPr sz="4400" kern="1200">
                <a:solidFill>
                  <a:schemeClr val="tx1"/>
                </a:solidFill>
                <a:latin typeface="+mj-lt"/>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lgn="ctr"/>
            <a:r>
              <a:rPr lang="es-ES" dirty="0">
                <a:solidFill>
                  <a:srgbClr val="002060"/>
                </a:solidFill>
                <a:latin typeface="Arial" panose="020B0604020202020204" pitchFamily="34" charset="0"/>
                <a:cs typeface="Arial" panose="020B0604020202020204" pitchFamily="34" charset="0"/>
              </a:rPr>
              <a:t>Y en cuanto a la psoriasis… ¿cuál es el tratamiento?</a:t>
            </a:r>
          </a:p>
        </p:txBody>
      </p:sp>
      <p:sp>
        <p:nvSpPr>
          <p:cNvPr id="3" name="CuadroTexto 1">
            <a:extLst>
              <a:ext uri="{FF2B5EF4-FFF2-40B4-BE49-F238E27FC236}">
                <a16:creationId xmlns:a16="http://schemas.microsoft.com/office/drawing/2014/main" id="{D6E30877-E7B7-C072-E130-79F3869CD6D8}"/>
              </a:ext>
            </a:extLst>
          </p:cNvPr>
          <p:cNvSpPr txBox="1"/>
          <p:nvPr/>
        </p:nvSpPr>
        <p:spPr>
          <a:xfrm>
            <a:off x="1293154" y="6112259"/>
            <a:ext cx="9847532" cy="477054"/>
          </a:xfrm>
          <a:prstGeom prst="rect">
            <a:avLst/>
          </a:prstGeom>
          <a:noFill/>
        </p:spPr>
        <p:txBody>
          <a:bodyPr wrap="square" rtlCol="0">
            <a:spAutoFit/>
          </a:bodyPr>
          <a:lstStyle/>
          <a:p>
            <a:pPr algn="ctr"/>
            <a:r>
              <a:rPr lang="es-ES" sz="700" dirty="0">
                <a:solidFill>
                  <a:srgbClr val="002060"/>
                </a:solidFill>
                <a:highlight>
                  <a:srgbClr val="FFFFFF"/>
                </a:highlight>
                <a:latin typeface="Arial" panose="020B0604020202020204" pitchFamily="34" charset="0"/>
                <a:cs typeface="Arial" panose="020B0604020202020204" pitchFamily="34" charset="0"/>
              </a:rPr>
              <a:t>Ballester Torrens MM y </a:t>
            </a:r>
            <a:r>
              <a:rPr lang="es-ES" sz="700" dirty="0" err="1">
                <a:solidFill>
                  <a:srgbClr val="002060"/>
                </a:solidFill>
                <a:highlight>
                  <a:srgbClr val="FFFFFF"/>
                </a:highlight>
                <a:latin typeface="Arial" panose="020B0604020202020204" pitchFamily="34" charset="0"/>
                <a:cs typeface="Arial" panose="020B0604020202020204" pitchFamily="34" charset="0"/>
              </a:rPr>
              <a:t>Senan</a:t>
            </a:r>
            <a:r>
              <a:rPr lang="es-ES" sz="700" dirty="0">
                <a:solidFill>
                  <a:srgbClr val="002060"/>
                </a:solidFill>
                <a:highlight>
                  <a:srgbClr val="FFFFFF"/>
                </a:highlight>
                <a:latin typeface="Arial" panose="020B0604020202020204" pitchFamily="34" charset="0"/>
                <a:cs typeface="Arial" panose="020B0604020202020204" pitchFamily="34" charset="0"/>
              </a:rPr>
              <a:t> Sanz R. </a:t>
            </a:r>
            <a:r>
              <a:rPr lang="es-ES" sz="700" dirty="0" err="1">
                <a:solidFill>
                  <a:srgbClr val="002060"/>
                </a:solidFill>
                <a:highlight>
                  <a:srgbClr val="FFFFFF"/>
                </a:highlight>
                <a:latin typeface="Arial" panose="020B0604020202020204" pitchFamily="34" charset="0"/>
                <a:cs typeface="Arial" panose="020B0604020202020204" pitchFamily="34" charset="0"/>
              </a:rPr>
              <a:t>semFYC</a:t>
            </a:r>
            <a:r>
              <a:rPr lang="es-ES" sz="700" dirty="0">
                <a:solidFill>
                  <a:srgbClr val="002060"/>
                </a:solidFill>
                <a:highlight>
                  <a:srgbClr val="FFFFFF"/>
                </a:highlight>
                <a:latin typeface="Arial" panose="020B0604020202020204" pitchFamily="34" charset="0"/>
                <a:cs typeface="Arial" panose="020B0604020202020204" pitchFamily="34" charset="0"/>
              </a:rPr>
              <a:t> - </a:t>
            </a:r>
            <a:r>
              <a:rPr lang="es-ES" sz="700" dirty="0" err="1">
                <a:solidFill>
                  <a:srgbClr val="002060"/>
                </a:solidFill>
                <a:highlight>
                  <a:srgbClr val="FFFFFF"/>
                </a:highlight>
                <a:latin typeface="Arial" panose="020B0604020202020204" pitchFamily="34" charset="0"/>
                <a:cs typeface="Arial" panose="020B0604020202020204" pitchFamily="34" charset="0"/>
              </a:rPr>
              <a:t>Guia</a:t>
            </a:r>
            <a:r>
              <a:rPr lang="es-ES" sz="700" dirty="0">
                <a:solidFill>
                  <a:srgbClr val="002060"/>
                </a:solidFill>
                <a:highlight>
                  <a:srgbClr val="FFFFFF"/>
                </a:highlight>
                <a:latin typeface="Arial" panose="020B0604020202020204" pitchFamily="34" charset="0"/>
                <a:cs typeface="Arial" panose="020B0604020202020204" pitchFamily="34" charset="0"/>
              </a:rPr>
              <a:t> de consulta rápida de Psoriasis. . 2ªEd, 2022. </a:t>
            </a:r>
            <a:r>
              <a:rPr lang="es-ES" altLang="es-ES" sz="700" dirty="0">
                <a:solidFill>
                  <a:srgbClr val="002060"/>
                </a:solidFill>
                <a:highlight>
                  <a:srgbClr val="FFFFFF"/>
                </a:highlight>
                <a:latin typeface="Arial" panose="020B0604020202020204" pitchFamily="34" charset="0"/>
                <a:cs typeface="Arial" panose="020B0604020202020204" pitchFamily="34" charset="0"/>
              </a:rPr>
              <a:t>Adaptado de Bielsa  I,  </a:t>
            </a:r>
            <a:r>
              <a:rPr lang="es-ES" altLang="es-ES" sz="700" dirty="0" err="1">
                <a:solidFill>
                  <a:srgbClr val="002060"/>
                </a:solidFill>
                <a:highlight>
                  <a:srgbClr val="FFFFFF"/>
                </a:highlight>
                <a:latin typeface="Arial" panose="020B0604020202020204" pitchFamily="34" charset="0"/>
                <a:cs typeface="Arial" panose="020B0604020202020204" pitchFamily="34" charset="0"/>
              </a:rPr>
              <a:t>Ferrrándiz</a:t>
            </a:r>
            <a:r>
              <a:rPr lang="es-ES" altLang="es-ES" sz="700" dirty="0">
                <a:solidFill>
                  <a:srgbClr val="002060"/>
                </a:solidFill>
                <a:highlight>
                  <a:srgbClr val="FFFFFF"/>
                </a:highlight>
                <a:latin typeface="Arial" panose="020B0604020202020204" pitchFamily="34" charset="0"/>
                <a:cs typeface="Arial" panose="020B0604020202020204" pitchFamily="34" charset="0"/>
              </a:rPr>
              <a:t>.  Dermatología  clínica.  Madrid: Elsevier; 2019</a:t>
            </a:r>
            <a:endParaRPr lang="en-US" sz="700" dirty="0">
              <a:solidFill>
                <a:srgbClr val="002060"/>
              </a:solidFill>
              <a:highlight>
                <a:srgbClr val="FFFFFF"/>
              </a:highlight>
              <a:latin typeface="Arial" panose="020B0604020202020204" pitchFamily="34" charset="0"/>
              <a:cs typeface="Arial" panose="020B0604020202020204" pitchFamily="34" charset="0"/>
            </a:endParaRPr>
          </a:p>
          <a:p>
            <a:endParaRPr lang="es-ES" dirty="0">
              <a:solidFill>
                <a:schemeClr val="accent2"/>
              </a:solidFill>
            </a:endParaRPr>
          </a:p>
        </p:txBody>
      </p:sp>
    </p:spTree>
    <p:extLst>
      <p:ext uri="{BB962C8B-B14F-4D97-AF65-F5344CB8AC3E}">
        <p14:creationId xmlns:p14="http://schemas.microsoft.com/office/powerpoint/2010/main" val="17046572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35EB95-62F3-522A-C83C-E65CEE101CD3}"/>
              </a:ext>
            </a:extLst>
          </p:cNvPr>
          <p:cNvSpPr>
            <a:spLocks noGrp="1"/>
          </p:cNvSpPr>
          <p:nvPr>
            <p:ph type="title"/>
          </p:nvPr>
        </p:nvSpPr>
        <p:spPr>
          <a:xfrm>
            <a:off x="648000" y="292017"/>
            <a:ext cx="10896000" cy="570916"/>
          </a:xfrm>
        </p:spPr>
        <p:txBody>
          <a:bodyPr/>
          <a:lstStyle/>
          <a:p>
            <a:pPr algn="ctr"/>
            <a:r>
              <a:rPr lang="es-ES" sz="4000" dirty="0">
                <a:solidFill>
                  <a:srgbClr val="002060"/>
                </a:solidFill>
                <a:latin typeface="Arial" panose="020B0604020202020204" pitchFamily="34" charset="0"/>
                <a:cs typeface="Arial" panose="020B0604020202020204" pitchFamily="34" charset="0"/>
              </a:rPr>
              <a:t>Manejo de la Psoriasis en AP</a:t>
            </a:r>
            <a:endParaRPr lang="en-US" sz="4000" dirty="0">
              <a:solidFill>
                <a:srgbClr val="002060"/>
              </a:solidFill>
              <a:latin typeface="Arial" panose="020B0604020202020204" pitchFamily="34" charset="0"/>
              <a:cs typeface="Arial" panose="020B0604020202020204" pitchFamily="34" charset="0"/>
            </a:endParaRPr>
          </a:p>
        </p:txBody>
      </p:sp>
      <p:sp>
        <p:nvSpPr>
          <p:cNvPr id="7" name="Título 1">
            <a:extLst>
              <a:ext uri="{FF2B5EF4-FFF2-40B4-BE49-F238E27FC236}">
                <a16:creationId xmlns:a16="http://schemas.microsoft.com/office/drawing/2014/main" id="{137EDE99-F576-842D-E522-55D12F490D6F}"/>
              </a:ext>
            </a:extLst>
          </p:cNvPr>
          <p:cNvSpPr txBox="1">
            <a:spLocks/>
          </p:cNvSpPr>
          <p:nvPr/>
        </p:nvSpPr>
        <p:spPr>
          <a:xfrm>
            <a:off x="4720710" y="1096753"/>
            <a:ext cx="4223456" cy="744556"/>
          </a:xfrm>
          <a:prstGeom prst="rect">
            <a:avLst/>
          </a:prstGeom>
          <a:ln w="3175">
            <a:noFill/>
          </a:ln>
        </p:spPr>
        <p:txBody>
          <a:bodyPr vert="horz" lIns="0" tIns="0" rIns="0" bIns="0" rtlCol="0" anchor="t" anchorCtr="0">
            <a:noAutofit/>
          </a:bodyPr>
          <a:lstStyle>
            <a:lvl1pPr algn="l" defTabSz="914400" rtl="0" eaLnBrk="1" latinLnBrk="0" hangingPunct="1">
              <a:lnSpc>
                <a:spcPct val="89000"/>
              </a:lnSpc>
              <a:spcBef>
                <a:spcPct val="0"/>
              </a:spcBef>
              <a:buNone/>
              <a:defRPr sz="4200" b="1" kern="1200">
                <a:solidFill>
                  <a:schemeClr val="tx2"/>
                </a:solidFill>
                <a:latin typeface="+mj-lt"/>
                <a:ea typeface="+mj-ea"/>
                <a:cs typeface="+mj-cs"/>
              </a:defRPr>
            </a:lvl1pPr>
          </a:lstStyle>
          <a:p>
            <a:r>
              <a:rPr lang="es-ES" altLang="es-ES" sz="2000" dirty="0">
                <a:solidFill>
                  <a:srgbClr val="002060"/>
                </a:solidFill>
                <a:latin typeface="Arial" panose="020B0604020202020204" pitchFamily="34" charset="0"/>
                <a:cs typeface="Arial" panose="020B0604020202020204" pitchFamily="34" charset="0"/>
              </a:rPr>
              <a:t>Escalones terapéuticos</a:t>
            </a:r>
          </a:p>
        </p:txBody>
      </p:sp>
      <p:grpSp>
        <p:nvGrpSpPr>
          <p:cNvPr id="36" name="Group 35">
            <a:extLst>
              <a:ext uri="{FF2B5EF4-FFF2-40B4-BE49-F238E27FC236}">
                <a16:creationId xmlns:a16="http://schemas.microsoft.com/office/drawing/2014/main" id="{F6B84BA5-C7F1-226A-00D3-FBD9CCFC3D0D}"/>
              </a:ext>
            </a:extLst>
          </p:cNvPr>
          <p:cNvGrpSpPr/>
          <p:nvPr/>
        </p:nvGrpSpPr>
        <p:grpSpPr>
          <a:xfrm>
            <a:off x="1950720" y="1974534"/>
            <a:ext cx="8763120" cy="3425345"/>
            <a:chOff x="2293085" y="1885088"/>
            <a:chExt cx="8413695" cy="3323840"/>
          </a:xfrm>
        </p:grpSpPr>
        <p:grpSp>
          <p:nvGrpSpPr>
            <p:cNvPr id="16" name="Group 15">
              <a:extLst>
                <a:ext uri="{FF2B5EF4-FFF2-40B4-BE49-F238E27FC236}">
                  <a16:creationId xmlns:a16="http://schemas.microsoft.com/office/drawing/2014/main" id="{3D82EE58-2EEE-E236-7262-AB91514385E5}"/>
                </a:ext>
              </a:extLst>
            </p:cNvPr>
            <p:cNvGrpSpPr/>
            <p:nvPr/>
          </p:nvGrpSpPr>
          <p:grpSpPr>
            <a:xfrm>
              <a:off x="2293086" y="2355096"/>
              <a:ext cx="8323534" cy="2214131"/>
              <a:chOff x="2271502" y="2644932"/>
              <a:chExt cx="7696754" cy="2214131"/>
            </a:xfrm>
          </p:grpSpPr>
          <p:cxnSp>
            <p:nvCxnSpPr>
              <p:cNvPr id="12" name="Connector: Elbow 11">
                <a:extLst>
                  <a:ext uri="{FF2B5EF4-FFF2-40B4-BE49-F238E27FC236}">
                    <a16:creationId xmlns:a16="http://schemas.microsoft.com/office/drawing/2014/main" id="{E918EBC8-12E8-65C7-F67F-01F8E0AB5173}"/>
                  </a:ext>
                </a:extLst>
              </p:cNvPr>
              <p:cNvCxnSpPr>
                <a:cxnSpLocks/>
              </p:cNvCxnSpPr>
              <p:nvPr/>
            </p:nvCxnSpPr>
            <p:spPr>
              <a:xfrm flipV="1">
                <a:off x="5128640" y="2644932"/>
                <a:ext cx="4839616" cy="1161353"/>
              </a:xfrm>
              <a:prstGeom prst="bentConnector3">
                <a:avLst>
                  <a:gd name="adj1" fmla="val 50000"/>
                </a:avLst>
              </a:prstGeom>
              <a:ln w="57150">
                <a:solidFill>
                  <a:srgbClr val="002855"/>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82FFC4F7-46F1-2654-8423-E6C67AA89C39}"/>
                  </a:ext>
                </a:extLst>
              </p:cNvPr>
              <p:cNvCxnSpPr>
                <a:cxnSpLocks/>
              </p:cNvCxnSpPr>
              <p:nvPr/>
            </p:nvCxnSpPr>
            <p:spPr>
              <a:xfrm rot="10800000" flipV="1">
                <a:off x="2271502" y="3809629"/>
                <a:ext cx="4593440" cy="1049434"/>
              </a:xfrm>
              <a:prstGeom prst="bentConnector3">
                <a:avLst/>
              </a:prstGeom>
              <a:ln w="57150">
                <a:solidFill>
                  <a:srgbClr val="002855"/>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1841D9EE-5DFF-C253-BCE5-92846FA9CB51}"/>
                </a:ext>
              </a:extLst>
            </p:cNvPr>
            <p:cNvSpPr txBox="1"/>
            <p:nvPr/>
          </p:nvSpPr>
          <p:spPr>
            <a:xfrm>
              <a:off x="2410922" y="4651812"/>
              <a:ext cx="2071939" cy="238925"/>
            </a:xfrm>
            <a:prstGeom prst="rect">
              <a:avLst/>
            </a:prstGeom>
            <a:noFill/>
          </p:spPr>
          <p:txBody>
            <a:bodyPr wrap="square" lIns="0" tIns="0" rIns="0" bIns="0" rtlCol="0">
              <a:spAutoFit/>
            </a:bodyPr>
            <a:lstStyle/>
            <a:p>
              <a:pPr marL="285750" indent="-285750" algn="ctr">
                <a:buFont typeface="Arial" panose="020B0604020202020204" pitchFamily="34" charset="0"/>
                <a:buChar char="•"/>
              </a:pPr>
              <a:r>
                <a:rPr lang="en-US" sz="1600" dirty="0">
                  <a:solidFill>
                    <a:srgbClr val="002060"/>
                  </a:solidFill>
                  <a:latin typeface="Arial" panose="020B0604020202020204" pitchFamily="34" charset="0"/>
                  <a:cs typeface="Arial" panose="020B0604020202020204" pitchFamily="34" charset="0"/>
                </a:rPr>
                <a:t>Psoriasis  </a:t>
              </a:r>
              <a:r>
                <a:rPr lang="en-US" sz="1600" dirty="0" err="1">
                  <a:solidFill>
                    <a:srgbClr val="002060"/>
                  </a:solidFill>
                  <a:latin typeface="Arial" panose="020B0604020202020204" pitchFamily="34" charset="0"/>
                  <a:cs typeface="Arial" panose="020B0604020202020204" pitchFamily="34" charset="0"/>
                </a:rPr>
                <a:t>limitada</a:t>
              </a:r>
              <a:endParaRPr lang="en-US" sz="1600" dirty="0">
                <a:solidFill>
                  <a:srgbClr val="00206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A656ADE-CC90-41E4-F23F-EE8D6D93B231}"/>
                </a:ext>
              </a:extLst>
            </p:cNvPr>
            <p:cNvSpPr txBox="1"/>
            <p:nvPr/>
          </p:nvSpPr>
          <p:spPr>
            <a:xfrm>
              <a:off x="5149258" y="3691586"/>
              <a:ext cx="2707024" cy="955699"/>
            </a:xfrm>
            <a:prstGeom prst="rect">
              <a:avLst/>
            </a:prstGeom>
            <a:noFill/>
          </p:spPr>
          <p:txBody>
            <a:bodyPr wrap="square" lIns="0" tIns="0" rIns="0" bIns="0" rtlCol="0">
              <a:spAutoFit/>
            </a:bodyPr>
            <a:lstStyle/>
            <a:p>
              <a:pPr marL="92075" indent="-92075" algn="ctr">
                <a:buFont typeface="Arial" panose="020B0604020202020204" pitchFamily="34" charset="0"/>
                <a:buChar char="•"/>
              </a:pPr>
              <a:r>
                <a:rPr lang="en-US" sz="1600" dirty="0">
                  <a:solidFill>
                    <a:srgbClr val="002060"/>
                  </a:solidFill>
                  <a:latin typeface="Arial" panose="020B0604020202020204" pitchFamily="34" charset="0"/>
                  <a:cs typeface="Arial" panose="020B0604020202020204" pitchFamily="34" charset="0"/>
                </a:rPr>
                <a:t> No </a:t>
              </a:r>
              <a:r>
                <a:rPr lang="en-US" sz="1600" dirty="0" err="1">
                  <a:solidFill>
                    <a:srgbClr val="002060"/>
                  </a:solidFill>
                  <a:latin typeface="Arial" panose="020B0604020202020204" pitchFamily="34" charset="0"/>
                  <a:cs typeface="Arial" panose="020B0604020202020204" pitchFamily="34" charset="0"/>
                </a:rPr>
                <a:t>controlable</a:t>
              </a:r>
              <a:r>
                <a:rPr lang="en-US" sz="1600" dirty="0">
                  <a:solidFill>
                    <a:srgbClr val="002060"/>
                  </a:solidFill>
                  <a:latin typeface="Arial" panose="020B0604020202020204" pitchFamily="34" charset="0"/>
                  <a:cs typeface="Arial" panose="020B0604020202020204" pitchFamily="34" charset="0"/>
                </a:rPr>
                <a:t> con </a:t>
              </a:r>
              <a:r>
                <a:rPr lang="en-US" sz="1600" dirty="0" err="1">
                  <a:solidFill>
                    <a:srgbClr val="002060"/>
                  </a:solidFill>
                  <a:latin typeface="Arial" panose="020B0604020202020204" pitchFamily="34" charset="0"/>
                  <a:cs typeface="Arial" panose="020B0604020202020204" pitchFamily="34" charset="0"/>
                </a:rPr>
                <a:t>tópicos</a:t>
              </a:r>
              <a:endParaRPr lang="en-US" sz="1600" dirty="0">
                <a:solidFill>
                  <a:srgbClr val="002060"/>
                </a:solidFill>
                <a:latin typeface="Arial" panose="020B0604020202020204" pitchFamily="34" charset="0"/>
                <a:cs typeface="Arial" panose="020B0604020202020204" pitchFamily="34" charset="0"/>
              </a:endParaRPr>
            </a:p>
            <a:p>
              <a:pPr marL="92075" indent="-92075" algn="ctr">
                <a:buFont typeface="Arial" panose="020B0604020202020204" pitchFamily="34" charset="0"/>
                <a:buChar char="•"/>
              </a:pPr>
              <a:r>
                <a:rPr lang="en-US" sz="1600" dirty="0">
                  <a:solidFill>
                    <a:srgbClr val="002060"/>
                  </a:solidFill>
                  <a:latin typeface="Arial" panose="020B0604020202020204" pitchFamily="34" charset="0"/>
                  <a:cs typeface="Arial" panose="020B0604020202020204" pitchFamily="34" charset="0"/>
                </a:rPr>
                <a:t> Psoriasis </a:t>
              </a:r>
              <a:r>
                <a:rPr lang="en-US" sz="1600" dirty="0" err="1">
                  <a:solidFill>
                    <a:srgbClr val="002060"/>
                  </a:solidFill>
                  <a:latin typeface="Arial" panose="020B0604020202020204" pitchFamily="34" charset="0"/>
                  <a:cs typeface="Arial" panose="020B0604020202020204" pitchFamily="34" charset="0"/>
                </a:rPr>
                <a:t>moderada</a:t>
              </a:r>
              <a:r>
                <a:rPr lang="en-US" sz="1600" dirty="0">
                  <a:solidFill>
                    <a:srgbClr val="002060"/>
                  </a:solidFill>
                  <a:latin typeface="Arial" panose="020B0604020202020204" pitchFamily="34" charset="0"/>
                  <a:cs typeface="Arial" panose="020B0604020202020204" pitchFamily="34" charset="0"/>
                </a:rPr>
                <a:t>-grave</a:t>
              </a:r>
            </a:p>
            <a:p>
              <a:pPr marL="92075" indent="-92075" algn="ctr">
                <a:buFont typeface="Arial" panose="020B0604020202020204" pitchFamily="34" charset="0"/>
                <a:buChar char="•"/>
              </a:pP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Afectación</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calidad</a:t>
              </a:r>
              <a:r>
                <a:rPr lang="en-US" sz="1600" dirty="0">
                  <a:solidFill>
                    <a:srgbClr val="002060"/>
                  </a:solidFill>
                  <a:latin typeface="Arial" panose="020B0604020202020204" pitchFamily="34" charset="0"/>
                  <a:cs typeface="Arial" panose="020B0604020202020204" pitchFamily="34" charset="0"/>
                </a:rPr>
                <a:t> de </a:t>
              </a:r>
              <a:r>
                <a:rPr lang="en-US" sz="1600" dirty="0" err="1">
                  <a:solidFill>
                    <a:srgbClr val="002060"/>
                  </a:solidFill>
                  <a:latin typeface="Arial" panose="020B0604020202020204" pitchFamily="34" charset="0"/>
                  <a:cs typeface="Arial" panose="020B0604020202020204" pitchFamily="34" charset="0"/>
                </a:rPr>
                <a:t>vida</a:t>
              </a:r>
              <a:endParaRPr lang="en-US" sz="1600" dirty="0">
                <a:solidFill>
                  <a:srgbClr val="002060"/>
                </a:solidFill>
                <a:latin typeface="Arial" panose="020B0604020202020204" pitchFamily="34" charset="0"/>
                <a:cs typeface="Arial" panose="020B0604020202020204" pitchFamily="34" charset="0"/>
              </a:endParaRPr>
            </a:p>
            <a:p>
              <a:pPr marL="92075" indent="-92075" algn="ctr">
                <a:buFont typeface="Arial" panose="020B0604020202020204" pitchFamily="34" charset="0"/>
                <a:buChar char="•"/>
              </a:pP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Limitación</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funcional</a:t>
              </a:r>
              <a:endParaRPr lang="en-US" sz="1600" dirty="0">
                <a:solidFill>
                  <a:srgbClr val="00206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E9F237AC-6C04-ED7D-F789-24C3E4D22CA6}"/>
                </a:ext>
              </a:extLst>
            </p:cNvPr>
            <p:cNvSpPr txBox="1"/>
            <p:nvPr/>
          </p:nvSpPr>
          <p:spPr>
            <a:xfrm>
              <a:off x="7999756" y="2454603"/>
              <a:ext cx="2707024" cy="955699"/>
            </a:xfrm>
            <a:prstGeom prst="rect">
              <a:avLst/>
            </a:prstGeom>
            <a:noFill/>
          </p:spPr>
          <p:txBody>
            <a:bodyPr wrap="square" lIns="0" tIns="0" rIns="0" bIns="0" rtlCol="0">
              <a:spAutoFit/>
            </a:bodyPr>
            <a:lstStyle/>
            <a:p>
              <a:pPr marL="92075" indent="-92075" algn="ctr">
                <a:buFont typeface="Arial" panose="020B0604020202020204" pitchFamily="34" charset="0"/>
                <a:buChar char="•"/>
              </a:pP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Fallo</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eficacia</a:t>
              </a:r>
              <a:endParaRPr lang="en-US" sz="1600" dirty="0">
                <a:solidFill>
                  <a:srgbClr val="002060"/>
                </a:solidFill>
                <a:latin typeface="Arial" panose="020B0604020202020204" pitchFamily="34" charset="0"/>
                <a:cs typeface="Arial" panose="020B0604020202020204" pitchFamily="34" charset="0"/>
              </a:endParaRPr>
            </a:p>
            <a:p>
              <a:pPr marL="92075" indent="-92075" algn="ctr">
                <a:buFont typeface="Arial" panose="020B0604020202020204" pitchFamily="34" charset="0"/>
                <a:buChar char="•"/>
              </a:pP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Efectos</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adversos</a:t>
              </a:r>
              <a:endParaRPr lang="en-US" sz="1600" dirty="0">
                <a:solidFill>
                  <a:srgbClr val="002060"/>
                </a:solidFill>
                <a:latin typeface="Arial" panose="020B0604020202020204" pitchFamily="34" charset="0"/>
                <a:cs typeface="Arial" panose="020B0604020202020204" pitchFamily="34" charset="0"/>
              </a:endParaRPr>
            </a:p>
            <a:p>
              <a:pPr marL="92075" indent="-92075" algn="ctr">
                <a:buFont typeface="Arial" panose="020B0604020202020204" pitchFamily="34" charset="0"/>
                <a:buChar char="•"/>
              </a:pP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Contraindicación</a:t>
              </a:r>
              <a:r>
                <a:rPr lang="en-US" sz="1600" dirty="0">
                  <a:solidFill>
                    <a:srgbClr val="002060"/>
                  </a:solidFill>
                  <a:latin typeface="Arial" panose="020B0604020202020204" pitchFamily="34" charset="0"/>
                  <a:cs typeface="Arial" panose="020B0604020202020204" pitchFamily="34" charset="0"/>
                </a:rPr>
                <a:t> a </a:t>
              </a:r>
              <a:r>
                <a:rPr lang="en-US" sz="1600" dirty="0" err="1">
                  <a:solidFill>
                    <a:srgbClr val="002060"/>
                  </a:solidFill>
                  <a:latin typeface="Arial" panose="020B0604020202020204" pitchFamily="34" charset="0"/>
                  <a:cs typeface="Arial" panose="020B0604020202020204" pitchFamily="34" charset="0"/>
                </a:rPr>
                <a:t>sistémicos</a:t>
              </a:r>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clásicos</a:t>
              </a:r>
              <a:endParaRPr lang="en-US" sz="1600" dirty="0">
                <a:solidFill>
                  <a:srgbClr val="00206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E0B04E16-953C-BA0B-C6D5-E601A2C352D0}"/>
                </a:ext>
              </a:extLst>
            </p:cNvPr>
            <p:cNvSpPr txBox="1"/>
            <p:nvPr/>
          </p:nvSpPr>
          <p:spPr>
            <a:xfrm>
              <a:off x="2410922" y="4016322"/>
              <a:ext cx="2163838" cy="477850"/>
            </a:xfrm>
            <a:prstGeom prst="rect">
              <a:avLst/>
            </a:prstGeom>
            <a:noFill/>
          </p:spPr>
          <p:txBody>
            <a:bodyPr wrap="square" lIns="0" tIns="0" rIns="0" bIns="0" rtlCol="0">
              <a:spAutoFit/>
            </a:bodyPr>
            <a:lstStyle/>
            <a:p>
              <a:pPr algn="ctr"/>
              <a:r>
                <a:rPr lang="en-US" sz="1600" b="1" dirty="0">
                  <a:solidFill>
                    <a:srgbClr val="00C097"/>
                  </a:solidFill>
                  <a:latin typeface="Arial" panose="020B0604020202020204" pitchFamily="34" charset="0"/>
                  <a:cs typeface="Arial" panose="020B0604020202020204" pitchFamily="34" charset="0"/>
                </a:rPr>
                <a:t>TRATAMIENTO TÓPICO</a:t>
              </a:r>
            </a:p>
          </p:txBody>
        </p:sp>
        <p:sp>
          <p:nvSpPr>
            <p:cNvPr id="25" name="TextBox 24">
              <a:extLst>
                <a:ext uri="{FF2B5EF4-FFF2-40B4-BE49-F238E27FC236}">
                  <a16:creationId xmlns:a16="http://schemas.microsoft.com/office/drawing/2014/main" id="{889D5D00-CC55-5089-DCA4-CE2E36300422}"/>
                </a:ext>
              </a:extLst>
            </p:cNvPr>
            <p:cNvSpPr txBox="1"/>
            <p:nvPr/>
          </p:nvSpPr>
          <p:spPr>
            <a:xfrm>
              <a:off x="5149258" y="2832704"/>
              <a:ext cx="2707024" cy="477850"/>
            </a:xfrm>
            <a:prstGeom prst="rect">
              <a:avLst/>
            </a:prstGeom>
            <a:noFill/>
          </p:spPr>
          <p:txBody>
            <a:bodyPr wrap="square" lIns="0" tIns="0" rIns="0" bIns="0" rtlCol="0">
              <a:spAutoFit/>
            </a:bodyPr>
            <a:lstStyle/>
            <a:p>
              <a:pPr algn="ctr"/>
              <a:r>
                <a:rPr lang="en-US" sz="1600" b="1" dirty="0">
                  <a:solidFill>
                    <a:srgbClr val="00C097"/>
                  </a:solidFill>
                  <a:latin typeface="Arial" panose="020B0604020202020204" pitchFamily="34" charset="0"/>
                  <a:cs typeface="Arial" panose="020B0604020202020204" pitchFamily="34" charset="0"/>
                </a:rPr>
                <a:t>FOTOTERAPIA O SISTÉMICOS CLÁSICOS</a:t>
              </a:r>
            </a:p>
          </p:txBody>
        </p:sp>
        <p:sp>
          <p:nvSpPr>
            <p:cNvPr id="26" name="TextBox 25">
              <a:extLst>
                <a:ext uri="{FF2B5EF4-FFF2-40B4-BE49-F238E27FC236}">
                  <a16:creationId xmlns:a16="http://schemas.microsoft.com/office/drawing/2014/main" id="{209E90F5-89B9-087B-5B3D-96A0DD711CA7}"/>
                </a:ext>
              </a:extLst>
            </p:cNvPr>
            <p:cNvSpPr txBox="1"/>
            <p:nvPr/>
          </p:nvSpPr>
          <p:spPr>
            <a:xfrm>
              <a:off x="7999756" y="1885088"/>
              <a:ext cx="2536210" cy="238925"/>
            </a:xfrm>
            <a:prstGeom prst="rect">
              <a:avLst/>
            </a:prstGeom>
            <a:noFill/>
          </p:spPr>
          <p:txBody>
            <a:bodyPr wrap="square" lIns="0" tIns="0" rIns="0" bIns="0" rtlCol="0">
              <a:spAutoFit/>
            </a:bodyPr>
            <a:lstStyle/>
            <a:p>
              <a:pPr algn="ctr"/>
              <a:r>
                <a:rPr lang="en-US" sz="1600" b="1" dirty="0">
                  <a:solidFill>
                    <a:srgbClr val="00C097"/>
                  </a:solidFill>
                  <a:latin typeface="Arial" panose="020B0604020202020204" pitchFamily="34" charset="0"/>
                  <a:cs typeface="Arial" panose="020B0604020202020204" pitchFamily="34" charset="0"/>
                </a:rPr>
                <a:t>FÁRMACOS BIOLÓGICOS</a:t>
              </a:r>
            </a:p>
          </p:txBody>
        </p:sp>
        <p:cxnSp>
          <p:nvCxnSpPr>
            <p:cNvPr id="34" name="Straight Connector 33">
              <a:extLst>
                <a:ext uri="{FF2B5EF4-FFF2-40B4-BE49-F238E27FC236}">
                  <a16:creationId xmlns:a16="http://schemas.microsoft.com/office/drawing/2014/main" id="{4E8D65BA-BBB9-72F1-FA04-ADCE6019C450}"/>
                </a:ext>
              </a:extLst>
            </p:cNvPr>
            <p:cNvCxnSpPr>
              <a:cxnSpLocks/>
            </p:cNvCxnSpPr>
            <p:nvPr/>
          </p:nvCxnSpPr>
          <p:spPr>
            <a:xfrm>
              <a:off x="2293085" y="4569227"/>
              <a:ext cx="1646" cy="639701"/>
            </a:xfrm>
            <a:prstGeom prst="line">
              <a:avLst/>
            </a:prstGeom>
            <a:ln w="57150">
              <a:solidFill>
                <a:srgbClr val="002855"/>
              </a:solidFill>
            </a:ln>
          </p:spPr>
          <p:style>
            <a:lnRef idx="1">
              <a:schemeClr val="accent1"/>
            </a:lnRef>
            <a:fillRef idx="0">
              <a:schemeClr val="accent1"/>
            </a:fillRef>
            <a:effectRef idx="0">
              <a:schemeClr val="accent1"/>
            </a:effectRef>
            <a:fontRef idx="minor">
              <a:schemeClr val="tx1"/>
            </a:fontRef>
          </p:style>
        </p:cxnSp>
      </p:grpSp>
      <p:sp>
        <p:nvSpPr>
          <p:cNvPr id="4" name="Flecha: hacia abajo 3">
            <a:extLst>
              <a:ext uri="{FF2B5EF4-FFF2-40B4-BE49-F238E27FC236}">
                <a16:creationId xmlns:a16="http://schemas.microsoft.com/office/drawing/2014/main" id="{27D6C5A7-1F09-285A-9BA8-A6F9892CABF2}"/>
              </a:ext>
            </a:extLst>
          </p:cNvPr>
          <p:cNvSpPr/>
          <p:nvPr/>
        </p:nvSpPr>
        <p:spPr>
          <a:xfrm>
            <a:off x="2964131" y="3522590"/>
            <a:ext cx="457200" cy="570916"/>
          </a:xfrm>
          <a:prstGeom prst="downArrow">
            <a:avLst/>
          </a:prstGeom>
          <a:solidFill>
            <a:srgbClr val="C5FFF3"/>
          </a:solidFill>
          <a:ln>
            <a:solidFill>
              <a:srgbClr val="00EE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600">
              <a:latin typeface="Arial" panose="020B0604020202020204" pitchFamily="34" charset="0"/>
              <a:cs typeface="Arial" panose="020B0604020202020204" pitchFamily="34" charset="0"/>
            </a:endParaRPr>
          </a:p>
        </p:txBody>
      </p:sp>
      <p:sp>
        <p:nvSpPr>
          <p:cNvPr id="2" name="CuadroTexto 1">
            <a:extLst>
              <a:ext uri="{FF2B5EF4-FFF2-40B4-BE49-F238E27FC236}">
                <a16:creationId xmlns:a16="http://schemas.microsoft.com/office/drawing/2014/main" id="{CA914F4E-8743-D5AA-B1B4-F2CFC4CB3D55}"/>
              </a:ext>
            </a:extLst>
          </p:cNvPr>
          <p:cNvSpPr txBox="1"/>
          <p:nvPr/>
        </p:nvSpPr>
        <p:spPr>
          <a:xfrm>
            <a:off x="2346960" y="6330220"/>
            <a:ext cx="7726848" cy="200055"/>
          </a:xfrm>
          <a:prstGeom prst="rect">
            <a:avLst/>
          </a:prstGeom>
          <a:noFill/>
        </p:spPr>
        <p:txBody>
          <a:bodyPr wrap="square">
            <a:spAutoFit/>
          </a:bodyPr>
          <a:lstStyle/>
          <a:p>
            <a:pPr algn="ctr"/>
            <a:r>
              <a:rPr lang="en-US" sz="700" b="0" i="0" dirty="0" err="1">
                <a:solidFill>
                  <a:srgbClr val="002060"/>
                </a:solidFill>
                <a:effectLst/>
                <a:latin typeface="Arial" panose="020B0604020202020204" pitchFamily="34" charset="0"/>
                <a:cs typeface="Arial" panose="020B0604020202020204" pitchFamily="34" charset="0"/>
              </a:rPr>
              <a:t>Korman</a:t>
            </a:r>
            <a:r>
              <a:rPr lang="en-US" sz="700" b="0" i="0" dirty="0">
                <a:solidFill>
                  <a:srgbClr val="002060"/>
                </a:solidFill>
                <a:effectLst/>
                <a:latin typeface="Arial" panose="020B0604020202020204" pitchFamily="34" charset="0"/>
                <a:cs typeface="Arial" panose="020B0604020202020204" pitchFamily="34" charset="0"/>
              </a:rPr>
              <a:t> NJ. Management of psoriasis as a systemic disease: what is the evidence? Br J Dermatol. 2020 Apr;182(4):840-848.</a:t>
            </a:r>
            <a:endParaRPr lang="es-ES" sz="7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53486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323D85F-0EF4-FC0B-440F-24CFE6C90FA6}"/>
              </a:ext>
            </a:extLst>
          </p:cNvPr>
          <p:cNvSpPr/>
          <p:nvPr/>
        </p:nvSpPr>
        <p:spPr>
          <a:xfrm>
            <a:off x="4312920" y="5212080"/>
            <a:ext cx="4556760" cy="10083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600">
              <a:solidFill>
                <a:srgbClr val="002060"/>
              </a:solidFill>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AC7CFEAE-FCAE-F882-1038-E84070809099}"/>
              </a:ext>
            </a:extLst>
          </p:cNvPr>
          <p:cNvSpPr txBox="1"/>
          <p:nvPr/>
        </p:nvSpPr>
        <p:spPr>
          <a:xfrm>
            <a:off x="3090963" y="3796308"/>
            <a:ext cx="2132020" cy="2246769"/>
          </a:xfrm>
          <a:prstGeom prst="rect">
            <a:avLst/>
          </a:prstGeom>
          <a:noFill/>
        </p:spPr>
        <p:txBody>
          <a:bodyPr wrap="square" rtlCol="0">
            <a:spAutoFit/>
          </a:bodyPr>
          <a:lstStyle/>
          <a:p>
            <a:r>
              <a:rPr lang="es-ES" sz="1400" b="1" dirty="0">
                <a:solidFill>
                  <a:srgbClr val="002060"/>
                </a:solidFill>
                <a:latin typeface="Arial" panose="020B0604020202020204" pitchFamily="34" charset="0"/>
                <a:cs typeface="Arial" panose="020B0604020202020204" pitchFamily="34" charset="0"/>
              </a:rPr>
              <a:t>-Combinación fija </a:t>
            </a:r>
            <a:r>
              <a:rPr lang="es-ES" sz="1400" b="1" dirty="0" err="1">
                <a:solidFill>
                  <a:srgbClr val="002060"/>
                </a:solidFill>
                <a:latin typeface="Arial" panose="020B0604020202020204" pitchFamily="34" charset="0"/>
                <a:cs typeface="Arial" panose="020B0604020202020204" pitchFamily="34" charset="0"/>
              </a:rPr>
              <a:t>calcipotriol</a:t>
            </a:r>
            <a:r>
              <a:rPr lang="es-ES" sz="1400" b="1" dirty="0">
                <a:solidFill>
                  <a:srgbClr val="002060"/>
                </a:solidFill>
                <a:latin typeface="Arial" panose="020B0604020202020204" pitchFamily="34" charset="0"/>
                <a:cs typeface="Arial" panose="020B0604020202020204" pitchFamily="34" charset="0"/>
              </a:rPr>
              <a:t>/</a:t>
            </a:r>
            <a:r>
              <a:rPr lang="es-ES" sz="1400" b="1" dirty="0" err="1">
                <a:solidFill>
                  <a:srgbClr val="002060"/>
                </a:solidFill>
                <a:latin typeface="Arial" panose="020B0604020202020204" pitchFamily="34" charset="0"/>
                <a:cs typeface="Arial" panose="020B0604020202020204" pitchFamily="34" charset="0"/>
              </a:rPr>
              <a:t>betame-tasona</a:t>
            </a:r>
            <a:r>
              <a:rPr lang="es-ES" sz="1400" b="1" dirty="0">
                <a:solidFill>
                  <a:srgbClr val="002060"/>
                </a:solidFill>
                <a:latin typeface="Arial" panose="020B0604020202020204" pitchFamily="34" charset="0"/>
                <a:cs typeface="Arial" panose="020B0604020202020204" pitchFamily="34" charset="0"/>
              </a:rPr>
              <a:t> crema/espuma/gel</a:t>
            </a:r>
          </a:p>
          <a:p>
            <a:r>
              <a:rPr lang="es-ES" sz="1400" dirty="0">
                <a:solidFill>
                  <a:srgbClr val="002060"/>
                </a:solidFill>
                <a:latin typeface="Arial" panose="020B0604020202020204" pitchFamily="34" charset="0"/>
                <a:cs typeface="Arial" panose="020B0604020202020204" pitchFamily="34" charset="0"/>
              </a:rPr>
              <a:t>-Corticoides tópicos solos o combinados</a:t>
            </a:r>
          </a:p>
          <a:p>
            <a:r>
              <a:rPr lang="es-ES" sz="1400" dirty="0">
                <a:solidFill>
                  <a:srgbClr val="002060"/>
                </a:solidFill>
                <a:latin typeface="Arial" panose="020B0604020202020204" pitchFamily="34" charset="0"/>
                <a:cs typeface="Arial" panose="020B0604020202020204" pitchFamily="34" charset="0"/>
              </a:rPr>
              <a:t>-Ácido salicílico (si hiperqueratosis)</a:t>
            </a:r>
          </a:p>
          <a:p>
            <a:r>
              <a:rPr lang="es-ES" sz="1400" dirty="0">
                <a:solidFill>
                  <a:srgbClr val="002060"/>
                </a:solidFill>
                <a:latin typeface="Arial" panose="020B0604020202020204" pitchFamily="34" charset="0"/>
                <a:cs typeface="Arial" panose="020B0604020202020204" pitchFamily="34" charset="0"/>
              </a:rPr>
              <a:t>-Análogos </a:t>
            </a:r>
            <a:r>
              <a:rPr lang="es-ES" sz="1400" dirty="0" err="1">
                <a:solidFill>
                  <a:srgbClr val="002060"/>
                </a:solidFill>
                <a:latin typeface="Arial" panose="020B0604020202020204" pitchFamily="34" charset="0"/>
                <a:cs typeface="Arial" panose="020B0604020202020204" pitchFamily="34" charset="0"/>
              </a:rPr>
              <a:t>vitD</a:t>
            </a:r>
            <a:endParaRPr lang="es-ES" sz="1400" dirty="0">
              <a:solidFill>
                <a:srgbClr val="002060"/>
              </a:solidFill>
              <a:latin typeface="Arial" panose="020B0604020202020204" pitchFamily="34" charset="0"/>
              <a:cs typeface="Arial" panose="020B0604020202020204" pitchFamily="34" charset="0"/>
            </a:endParaRPr>
          </a:p>
          <a:p>
            <a:r>
              <a:rPr lang="es-ES" sz="1400" dirty="0">
                <a:solidFill>
                  <a:srgbClr val="002060"/>
                </a:solidFill>
                <a:latin typeface="Arial" panose="020B0604020202020204" pitchFamily="34" charset="0"/>
                <a:cs typeface="Arial" panose="020B0604020202020204" pitchFamily="34" charset="0"/>
              </a:rPr>
              <a:t>-Champú o gel de brea</a:t>
            </a:r>
          </a:p>
        </p:txBody>
      </p:sp>
      <p:sp>
        <p:nvSpPr>
          <p:cNvPr id="5" name="CuadroTexto 4">
            <a:extLst>
              <a:ext uri="{FF2B5EF4-FFF2-40B4-BE49-F238E27FC236}">
                <a16:creationId xmlns:a16="http://schemas.microsoft.com/office/drawing/2014/main" id="{4745B2BF-9C0F-8FAA-69F9-EAE22B37697D}"/>
              </a:ext>
            </a:extLst>
          </p:cNvPr>
          <p:cNvSpPr txBox="1"/>
          <p:nvPr/>
        </p:nvSpPr>
        <p:spPr>
          <a:xfrm>
            <a:off x="226488" y="3796308"/>
            <a:ext cx="2600849" cy="2246769"/>
          </a:xfrm>
          <a:prstGeom prst="rect">
            <a:avLst/>
          </a:prstGeom>
          <a:noFill/>
        </p:spPr>
        <p:txBody>
          <a:bodyPr wrap="square" rtlCol="0">
            <a:spAutoFit/>
          </a:bodyPr>
          <a:lstStyle/>
          <a:p>
            <a:r>
              <a:rPr lang="es-ES" sz="1400" b="1" dirty="0">
                <a:solidFill>
                  <a:srgbClr val="002060"/>
                </a:solidFill>
                <a:latin typeface="Arial" panose="020B0604020202020204" pitchFamily="34" charset="0"/>
                <a:cs typeface="Arial" panose="020B0604020202020204" pitchFamily="34" charset="0"/>
              </a:rPr>
              <a:t>-Emolientes</a:t>
            </a:r>
          </a:p>
          <a:p>
            <a:r>
              <a:rPr lang="es-ES" sz="1400" b="1" dirty="0">
                <a:solidFill>
                  <a:srgbClr val="002060"/>
                </a:solidFill>
                <a:latin typeface="Arial" panose="020B0604020202020204" pitchFamily="34" charset="0"/>
                <a:cs typeface="Arial" panose="020B0604020202020204" pitchFamily="34" charset="0"/>
              </a:rPr>
              <a:t>-Combinación fija </a:t>
            </a:r>
            <a:r>
              <a:rPr lang="es-ES" sz="1400" b="1" dirty="0" err="1">
                <a:solidFill>
                  <a:srgbClr val="002060"/>
                </a:solidFill>
                <a:latin typeface="Arial" panose="020B0604020202020204" pitchFamily="34" charset="0"/>
                <a:cs typeface="Arial" panose="020B0604020202020204" pitchFamily="34" charset="0"/>
              </a:rPr>
              <a:t>calcipotriol</a:t>
            </a:r>
            <a:r>
              <a:rPr lang="es-ES" sz="1400" b="1" dirty="0">
                <a:solidFill>
                  <a:srgbClr val="002060"/>
                </a:solidFill>
                <a:latin typeface="Arial" panose="020B0604020202020204" pitchFamily="34" charset="0"/>
                <a:cs typeface="Arial" panose="020B0604020202020204" pitchFamily="34" charset="0"/>
              </a:rPr>
              <a:t>/betametasona crema/espuma/gel/pomada</a:t>
            </a:r>
            <a:endParaRPr lang="es-ES" sz="1400" dirty="0">
              <a:solidFill>
                <a:srgbClr val="002060"/>
              </a:solidFill>
              <a:latin typeface="Arial" panose="020B0604020202020204" pitchFamily="34" charset="0"/>
              <a:cs typeface="Arial" panose="020B0604020202020204" pitchFamily="34" charset="0"/>
            </a:endParaRPr>
          </a:p>
          <a:p>
            <a:r>
              <a:rPr lang="es-ES" sz="1400" dirty="0">
                <a:solidFill>
                  <a:srgbClr val="002060"/>
                </a:solidFill>
                <a:latin typeface="Arial" panose="020B0604020202020204" pitchFamily="34" charset="0"/>
                <a:cs typeface="Arial" panose="020B0604020202020204" pitchFamily="34" charset="0"/>
              </a:rPr>
              <a:t>-Combinación corticoides/salicilatos (si hay hiperqueratosis)</a:t>
            </a:r>
          </a:p>
          <a:p>
            <a:r>
              <a:rPr lang="es-ES" sz="1400" dirty="0">
                <a:solidFill>
                  <a:srgbClr val="002060"/>
                </a:solidFill>
                <a:latin typeface="Arial" panose="020B0604020202020204" pitchFamily="34" charset="0"/>
                <a:cs typeface="Arial" panose="020B0604020202020204" pitchFamily="34" charset="0"/>
              </a:rPr>
              <a:t>-Corticoides potentes tópicos</a:t>
            </a:r>
          </a:p>
          <a:p>
            <a:r>
              <a:rPr lang="es-ES" sz="1400" dirty="0">
                <a:solidFill>
                  <a:srgbClr val="002060"/>
                </a:solidFill>
                <a:latin typeface="Arial" panose="020B0604020202020204" pitchFamily="34" charset="0"/>
                <a:cs typeface="Arial" panose="020B0604020202020204" pitchFamily="34" charset="0"/>
              </a:rPr>
              <a:t>-</a:t>
            </a:r>
            <a:r>
              <a:rPr lang="es-ES" sz="1400" dirty="0" err="1">
                <a:solidFill>
                  <a:srgbClr val="002060"/>
                </a:solidFill>
                <a:latin typeface="Arial" panose="020B0604020202020204" pitchFamily="34" charset="0"/>
                <a:cs typeface="Arial" panose="020B0604020202020204" pitchFamily="34" charset="0"/>
              </a:rPr>
              <a:t>Anánolos</a:t>
            </a:r>
            <a:r>
              <a:rPr lang="es-ES" sz="1400" dirty="0">
                <a:solidFill>
                  <a:srgbClr val="002060"/>
                </a:solidFill>
                <a:latin typeface="Arial" panose="020B0604020202020204" pitchFamily="34" charset="0"/>
                <a:cs typeface="Arial" panose="020B0604020202020204" pitchFamily="34" charset="0"/>
              </a:rPr>
              <a:t> </a:t>
            </a:r>
            <a:r>
              <a:rPr lang="es-ES" sz="1400" dirty="0" err="1">
                <a:solidFill>
                  <a:srgbClr val="002060"/>
                </a:solidFill>
                <a:latin typeface="Arial" panose="020B0604020202020204" pitchFamily="34" charset="0"/>
                <a:cs typeface="Arial" panose="020B0604020202020204" pitchFamily="34" charset="0"/>
              </a:rPr>
              <a:t>vitD</a:t>
            </a:r>
            <a:endParaRPr lang="es-ES" sz="1400" dirty="0">
              <a:solidFill>
                <a:srgbClr val="002060"/>
              </a:solidFill>
              <a:latin typeface="Arial" panose="020B0604020202020204" pitchFamily="34" charset="0"/>
              <a:cs typeface="Arial" panose="020B0604020202020204" pitchFamily="34" charset="0"/>
            </a:endParaRPr>
          </a:p>
          <a:p>
            <a:r>
              <a:rPr lang="es-ES" sz="1400" dirty="0">
                <a:solidFill>
                  <a:srgbClr val="002060"/>
                </a:solidFill>
                <a:latin typeface="Arial" panose="020B0604020202020204" pitchFamily="34" charset="0"/>
                <a:cs typeface="Arial" panose="020B0604020202020204" pitchFamily="34" charset="0"/>
              </a:rPr>
              <a:t>-Retinoides tópicos/reductores</a:t>
            </a:r>
          </a:p>
        </p:txBody>
      </p:sp>
      <p:sp>
        <p:nvSpPr>
          <p:cNvPr id="7" name="CuadroTexto 6">
            <a:extLst>
              <a:ext uri="{FF2B5EF4-FFF2-40B4-BE49-F238E27FC236}">
                <a16:creationId xmlns:a16="http://schemas.microsoft.com/office/drawing/2014/main" id="{D4733C42-D8AF-B68D-79EC-055C30C19B10}"/>
              </a:ext>
            </a:extLst>
          </p:cNvPr>
          <p:cNvSpPr txBox="1"/>
          <p:nvPr/>
        </p:nvSpPr>
        <p:spPr>
          <a:xfrm>
            <a:off x="5514066" y="3790689"/>
            <a:ext cx="1861747" cy="1815882"/>
          </a:xfrm>
          <a:prstGeom prst="rect">
            <a:avLst/>
          </a:prstGeom>
          <a:noFill/>
        </p:spPr>
        <p:txBody>
          <a:bodyPr wrap="square" rtlCol="0">
            <a:spAutoFit/>
          </a:bodyPr>
          <a:lstStyle/>
          <a:p>
            <a:r>
              <a:rPr lang="es-ES" sz="1400" b="1" dirty="0">
                <a:solidFill>
                  <a:srgbClr val="002060"/>
                </a:solidFill>
                <a:latin typeface="Arial" panose="020B0604020202020204" pitchFamily="34" charset="0"/>
                <a:cs typeface="Arial" panose="020B0604020202020204" pitchFamily="34" charset="0"/>
              </a:rPr>
              <a:t>-Emolientes</a:t>
            </a:r>
          </a:p>
          <a:p>
            <a:r>
              <a:rPr lang="es-ES" sz="1400" b="1" dirty="0">
                <a:solidFill>
                  <a:srgbClr val="002060"/>
                </a:solidFill>
                <a:latin typeface="Arial" panose="020B0604020202020204" pitchFamily="34" charset="0"/>
                <a:cs typeface="Arial" panose="020B0604020202020204" pitchFamily="34" charset="0"/>
              </a:rPr>
              <a:t>-Agudos: </a:t>
            </a:r>
            <a:r>
              <a:rPr lang="es-ES" sz="1400" dirty="0">
                <a:solidFill>
                  <a:srgbClr val="002060"/>
                </a:solidFill>
                <a:latin typeface="Arial" panose="020B0604020202020204" pitchFamily="34" charset="0"/>
                <a:cs typeface="Arial" panose="020B0604020202020204" pitchFamily="34" charset="0"/>
              </a:rPr>
              <a:t>corticoides tópicos de baja potencia</a:t>
            </a:r>
          </a:p>
          <a:p>
            <a:r>
              <a:rPr lang="es-ES" sz="1400" dirty="0">
                <a:solidFill>
                  <a:srgbClr val="002060"/>
                </a:solidFill>
                <a:latin typeface="Arial" panose="020B0604020202020204" pitchFamily="34" charset="0"/>
                <a:cs typeface="Arial" panose="020B0604020202020204" pitchFamily="34" charset="0"/>
              </a:rPr>
              <a:t>-Crónicos: </a:t>
            </a:r>
            <a:r>
              <a:rPr lang="es-ES" sz="1400" dirty="0" err="1">
                <a:solidFill>
                  <a:srgbClr val="002060"/>
                </a:solidFill>
                <a:latin typeface="Arial" panose="020B0604020202020204" pitchFamily="34" charset="0"/>
                <a:cs typeface="Arial" panose="020B0604020202020204" pitchFamily="34" charset="0"/>
              </a:rPr>
              <a:t>tacalcitol</a:t>
            </a:r>
            <a:r>
              <a:rPr lang="es-ES" sz="1400" dirty="0">
                <a:solidFill>
                  <a:srgbClr val="002060"/>
                </a:solidFill>
                <a:latin typeface="Arial" panose="020B0604020202020204" pitchFamily="34" charset="0"/>
                <a:cs typeface="Arial" panose="020B0604020202020204" pitchFamily="34" charset="0"/>
              </a:rPr>
              <a:t>, calcitriol.</a:t>
            </a:r>
          </a:p>
          <a:p>
            <a:pPr algn="ctr"/>
            <a:r>
              <a:rPr lang="es-ES" sz="1400" dirty="0">
                <a:solidFill>
                  <a:srgbClr val="002060"/>
                </a:solidFill>
                <a:latin typeface="Arial" panose="020B0604020202020204" pitchFamily="34" charset="0"/>
                <a:cs typeface="Arial" panose="020B0604020202020204" pitchFamily="34" charset="0"/>
              </a:rPr>
              <a:t>*si hay candidiasis, tratarla</a:t>
            </a:r>
          </a:p>
        </p:txBody>
      </p:sp>
      <p:sp>
        <p:nvSpPr>
          <p:cNvPr id="9" name="CuadroTexto 8">
            <a:extLst>
              <a:ext uri="{FF2B5EF4-FFF2-40B4-BE49-F238E27FC236}">
                <a16:creationId xmlns:a16="http://schemas.microsoft.com/office/drawing/2014/main" id="{0E10BA2F-6BC3-655C-2E13-6F293CC2DD2D}"/>
              </a:ext>
            </a:extLst>
          </p:cNvPr>
          <p:cNvSpPr txBox="1"/>
          <p:nvPr/>
        </p:nvSpPr>
        <p:spPr>
          <a:xfrm>
            <a:off x="7767193" y="3759911"/>
            <a:ext cx="1305810" cy="2062103"/>
          </a:xfrm>
          <a:prstGeom prst="rect">
            <a:avLst/>
          </a:prstGeom>
          <a:noFill/>
        </p:spPr>
        <p:txBody>
          <a:bodyPr wrap="square" rtlCol="0">
            <a:spAutoFit/>
          </a:bodyPr>
          <a:lstStyle/>
          <a:p>
            <a:r>
              <a:rPr lang="es-ES" sz="1400" b="1" dirty="0">
                <a:solidFill>
                  <a:srgbClr val="002060"/>
                </a:solidFill>
                <a:latin typeface="Arial" panose="020B0604020202020204" pitchFamily="34" charset="0"/>
                <a:cs typeface="Arial" panose="020B0604020202020204" pitchFamily="34" charset="0"/>
              </a:rPr>
              <a:t>-Emolientes</a:t>
            </a:r>
          </a:p>
          <a:p>
            <a:r>
              <a:rPr lang="es-ES" sz="1400" dirty="0">
                <a:solidFill>
                  <a:srgbClr val="002060"/>
                </a:solidFill>
                <a:latin typeface="Arial" panose="020B0604020202020204" pitchFamily="34" charset="0"/>
                <a:cs typeface="Arial" panose="020B0604020202020204" pitchFamily="34" charset="0"/>
              </a:rPr>
              <a:t>-Corticoides tópicos de baja potencia</a:t>
            </a:r>
          </a:p>
          <a:p>
            <a:pPr algn="ctr"/>
            <a:r>
              <a:rPr lang="es-ES" sz="1200" dirty="0">
                <a:solidFill>
                  <a:srgbClr val="002060"/>
                </a:solidFill>
                <a:latin typeface="Arial" panose="020B0604020202020204" pitchFamily="34" charset="0"/>
                <a:cs typeface="Arial" panose="020B0604020202020204" pitchFamily="34" charset="0"/>
              </a:rPr>
              <a:t>* Inhibidores tópicos de la </a:t>
            </a:r>
            <a:r>
              <a:rPr lang="es-ES" sz="1200" dirty="0" err="1">
                <a:solidFill>
                  <a:srgbClr val="002060"/>
                </a:solidFill>
                <a:latin typeface="Arial" panose="020B0604020202020204" pitchFamily="34" charset="0"/>
                <a:cs typeface="Arial" panose="020B0604020202020204" pitchFamily="34" charset="0"/>
              </a:rPr>
              <a:t>calcineurina</a:t>
            </a:r>
            <a:r>
              <a:rPr lang="es-ES" sz="1200" dirty="0">
                <a:solidFill>
                  <a:srgbClr val="002060"/>
                </a:solidFill>
                <a:latin typeface="Arial" panose="020B0604020202020204" pitchFamily="34" charset="0"/>
                <a:cs typeface="Arial" panose="020B0604020202020204" pitchFamily="34" charset="0"/>
              </a:rPr>
              <a:t> (uso no aprobado en psoriasis)</a:t>
            </a:r>
          </a:p>
        </p:txBody>
      </p:sp>
      <p:sp>
        <p:nvSpPr>
          <p:cNvPr id="15" name="CuadroTexto 14">
            <a:extLst>
              <a:ext uri="{FF2B5EF4-FFF2-40B4-BE49-F238E27FC236}">
                <a16:creationId xmlns:a16="http://schemas.microsoft.com/office/drawing/2014/main" id="{9B1E6366-EB2E-9D59-5A57-7E09D140A16A}"/>
              </a:ext>
            </a:extLst>
          </p:cNvPr>
          <p:cNvSpPr txBox="1"/>
          <p:nvPr/>
        </p:nvSpPr>
        <p:spPr>
          <a:xfrm>
            <a:off x="4213860" y="1082462"/>
            <a:ext cx="3764280" cy="400110"/>
          </a:xfrm>
          <a:prstGeom prst="rect">
            <a:avLst/>
          </a:prstGeom>
          <a:solidFill>
            <a:srgbClr val="00EEBB"/>
          </a:solidFill>
        </p:spPr>
        <p:txBody>
          <a:bodyPr wrap="square" rtlCol="0">
            <a:spAutoFit/>
          </a:bodyPr>
          <a:lstStyle/>
          <a:p>
            <a:pPr algn="ctr"/>
            <a:r>
              <a:rPr lang="es-ES" sz="2000" b="1" dirty="0">
                <a:solidFill>
                  <a:srgbClr val="002060"/>
                </a:solidFill>
                <a:latin typeface="Arial" panose="020B0604020202020204" pitchFamily="34" charset="0"/>
                <a:cs typeface="Arial" panose="020B0604020202020204" pitchFamily="34" charset="0"/>
              </a:rPr>
              <a:t>PSORIASIS VULGAR</a:t>
            </a:r>
          </a:p>
        </p:txBody>
      </p:sp>
      <p:sp>
        <p:nvSpPr>
          <p:cNvPr id="16" name="CuadroTexto 15">
            <a:extLst>
              <a:ext uri="{FF2B5EF4-FFF2-40B4-BE49-F238E27FC236}">
                <a16:creationId xmlns:a16="http://schemas.microsoft.com/office/drawing/2014/main" id="{1C326836-38E6-4E4D-EFB1-41C7E0BEC108}"/>
              </a:ext>
            </a:extLst>
          </p:cNvPr>
          <p:cNvSpPr txBox="1"/>
          <p:nvPr/>
        </p:nvSpPr>
        <p:spPr>
          <a:xfrm>
            <a:off x="1313914" y="1956041"/>
            <a:ext cx="2375800" cy="338554"/>
          </a:xfrm>
          <a:prstGeom prst="rect">
            <a:avLst/>
          </a:prstGeom>
          <a:solidFill>
            <a:srgbClr val="C5FFF3"/>
          </a:solidFill>
        </p:spPr>
        <p:txBody>
          <a:bodyPr wrap="square" rtlCol="0">
            <a:spAutoFit/>
          </a:bodyPr>
          <a:lstStyle/>
          <a:p>
            <a:pPr algn="ctr"/>
            <a:r>
              <a:rPr lang="es-ES" sz="1600" dirty="0">
                <a:solidFill>
                  <a:srgbClr val="002060"/>
                </a:solidFill>
                <a:latin typeface="Arial" panose="020B0604020202020204" pitchFamily="34" charset="0"/>
                <a:cs typeface="Arial" panose="020B0604020202020204" pitchFamily="34" charset="0"/>
              </a:rPr>
              <a:t>LEVE-MODERADA</a:t>
            </a:r>
          </a:p>
        </p:txBody>
      </p:sp>
      <p:sp>
        <p:nvSpPr>
          <p:cNvPr id="17" name="CuadroTexto 16">
            <a:extLst>
              <a:ext uri="{FF2B5EF4-FFF2-40B4-BE49-F238E27FC236}">
                <a16:creationId xmlns:a16="http://schemas.microsoft.com/office/drawing/2014/main" id="{64A764AB-7A31-805E-41F7-3A2293F884DD}"/>
              </a:ext>
            </a:extLst>
          </p:cNvPr>
          <p:cNvSpPr txBox="1"/>
          <p:nvPr/>
        </p:nvSpPr>
        <p:spPr>
          <a:xfrm>
            <a:off x="8949683" y="1984754"/>
            <a:ext cx="2375799" cy="338554"/>
          </a:xfrm>
          <a:prstGeom prst="rect">
            <a:avLst/>
          </a:prstGeom>
          <a:solidFill>
            <a:srgbClr val="C5FFF3"/>
          </a:solidFill>
        </p:spPr>
        <p:txBody>
          <a:bodyPr wrap="square" rtlCol="0">
            <a:spAutoFit/>
          </a:bodyPr>
          <a:lstStyle/>
          <a:p>
            <a:pPr algn="ctr"/>
            <a:r>
              <a:rPr lang="es-ES" sz="1600" dirty="0">
                <a:solidFill>
                  <a:srgbClr val="002060"/>
                </a:solidFill>
                <a:latin typeface="Arial" panose="020B0604020202020204" pitchFamily="34" charset="0"/>
                <a:cs typeface="Arial" panose="020B0604020202020204" pitchFamily="34" charset="0"/>
              </a:rPr>
              <a:t>MODERADA-GRAVE</a:t>
            </a:r>
          </a:p>
        </p:txBody>
      </p:sp>
      <p:sp>
        <p:nvSpPr>
          <p:cNvPr id="28" name="CuadroTexto 27">
            <a:extLst>
              <a:ext uri="{FF2B5EF4-FFF2-40B4-BE49-F238E27FC236}">
                <a16:creationId xmlns:a16="http://schemas.microsoft.com/office/drawing/2014/main" id="{2A2D61C5-07C8-F9F2-5A4B-5E5780F5729A}"/>
              </a:ext>
            </a:extLst>
          </p:cNvPr>
          <p:cNvSpPr txBox="1"/>
          <p:nvPr/>
        </p:nvSpPr>
        <p:spPr>
          <a:xfrm>
            <a:off x="219608" y="2740568"/>
            <a:ext cx="1921467" cy="584775"/>
          </a:xfrm>
          <a:prstGeom prst="rect">
            <a:avLst/>
          </a:prstGeom>
          <a:solidFill>
            <a:schemeClr val="accent1">
              <a:lumMod val="20000"/>
              <a:lumOff val="80000"/>
            </a:schemeClr>
          </a:solidFill>
        </p:spPr>
        <p:txBody>
          <a:bodyPr wrap="square" rtlCol="0">
            <a:spAutoFit/>
          </a:bodyPr>
          <a:lstStyle/>
          <a:p>
            <a:pPr algn="ctr"/>
            <a:r>
              <a:rPr lang="es-ES" sz="1600" dirty="0">
                <a:solidFill>
                  <a:srgbClr val="002060"/>
                </a:solidFill>
                <a:latin typeface="Arial" panose="020B0604020202020204" pitchFamily="34" charset="0"/>
                <a:cs typeface="Arial" panose="020B0604020202020204" pitchFamily="34" charset="0"/>
              </a:rPr>
              <a:t>Psoriasis tronco y extremidades</a:t>
            </a:r>
          </a:p>
        </p:txBody>
      </p:sp>
      <p:sp>
        <p:nvSpPr>
          <p:cNvPr id="30" name="CuadroTexto 29">
            <a:extLst>
              <a:ext uri="{FF2B5EF4-FFF2-40B4-BE49-F238E27FC236}">
                <a16:creationId xmlns:a16="http://schemas.microsoft.com/office/drawing/2014/main" id="{924BE7EB-145E-86DE-569B-BBC3B74B2BA9}"/>
              </a:ext>
            </a:extLst>
          </p:cNvPr>
          <p:cNvSpPr txBox="1"/>
          <p:nvPr/>
        </p:nvSpPr>
        <p:spPr>
          <a:xfrm>
            <a:off x="3225842" y="2794182"/>
            <a:ext cx="1921467" cy="584775"/>
          </a:xfrm>
          <a:prstGeom prst="rect">
            <a:avLst/>
          </a:prstGeom>
          <a:solidFill>
            <a:schemeClr val="accent1">
              <a:lumMod val="20000"/>
              <a:lumOff val="80000"/>
            </a:schemeClr>
          </a:solidFill>
        </p:spPr>
        <p:txBody>
          <a:bodyPr wrap="square" rtlCol="0">
            <a:spAutoFit/>
          </a:bodyPr>
          <a:lstStyle/>
          <a:p>
            <a:pPr algn="ctr"/>
            <a:r>
              <a:rPr lang="es-ES" sz="1600" dirty="0">
                <a:solidFill>
                  <a:srgbClr val="002060"/>
                </a:solidFill>
                <a:latin typeface="Arial" panose="020B0604020202020204" pitchFamily="34" charset="0"/>
                <a:cs typeface="Arial" panose="020B0604020202020204" pitchFamily="34" charset="0"/>
              </a:rPr>
              <a:t>Psoriasis cuero cabelludo</a:t>
            </a:r>
          </a:p>
        </p:txBody>
      </p:sp>
      <p:sp>
        <p:nvSpPr>
          <p:cNvPr id="32" name="CuadroTexto 31">
            <a:extLst>
              <a:ext uri="{FF2B5EF4-FFF2-40B4-BE49-F238E27FC236}">
                <a16:creationId xmlns:a16="http://schemas.microsoft.com/office/drawing/2014/main" id="{501D065A-78A6-B290-8C64-CD4D358C1E8E}"/>
              </a:ext>
            </a:extLst>
          </p:cNvPr>
          <p:cNvSpPr txBox="1"/>
          <p:nvPr/>
        </p:nvSpPr>
        <p:spPr>
          <a:xfrm>
            <a:off x="5421272" y="2788712"/>
            <a:ext cx="1921467" cy="584775"/>
          </a:xfrm>
          <a:prstGeom prst="rect">
            <a:avLst/>
          </a:prstGeom>
          <a:solidFill>
            <a:schemeClr val="accent1">
              <a:lumMod val="20000"/>
              <a:lumOff val="80000"/>
            </a:schemeClr>
          </a:solidFill>
        </p:spPr>
        <p:txBody>
          <a:bodyPr wrap="square" rtlCol="0">
            <a:spAutoFit/>
          </a:bodyPr>
          <a:lstStyle/>
          <a:p>
            <a:pPr algn="ctr"/>
            <a:r>
              <a:rPr lang="es-ES" sz="1600" dirty="0">
                <a:solidFill>
                  <a:srgbClr val="002060"/>
                </a:solidFill>
                <a:latin typeface="Arial" panose="020B0604020202020204" pitchFamily="34" charset="0"/>
                <a:cs typeface="Arial" panose="020B0604020202020204" pitchFamily="34" charset="0"/>
              </a:rPr>
              <a:t>Psoriasis pliegues y genitales</a:t>
            </a:r>
          </a:p>
        </p:txBody>
      </p:sp>
      <p:sp>
        <p:nvSpPr>
          <p:cNvPr id="34" name="CuadroTexto 33">
            <a:extLst>
              <a:ext uri="{FF2B5EF4-FFF2-40B4-BE49-F238E27FC236}">
                <a16:creationId xmlns:a16="http://schemas.microsoft.com/office/drawing/2014/main" id="{77B67147-CB8F-6F2F-51DB-04416463190E}"/>
              </a:ext>
            </a:extLst>
          </p:cNvPr>
          <p:cNvSpPr txBox="1"/>
          <p:nvPr/>
        </p:nvSpPr>
        <p:spPr>
          <a:xfrm>
            <a:off x="7773414" y="2788712"/>
            <a:ext cx="1204874" cy="584775"/>
          </a:xfrm>
          <a:prstGeom prst="rect">
            <a:avLst/>
          </a:prstGeom>
          <a:solidFill>
            <a:schemeClr val="accent1">
              <a:lumMod val="20000"/>
              <a:lumOff val="80000"/>
            </a:schemeClr>
          </a:solidFill>
        </p:spPr>
        <p:txBody>
          <a:bodyPr wrap="square" rtlCol="0">
            <a:spAutoFit/>
          </a:bodyPr>
          <a:lstStyle/>
          <a:p>
            <a:pPr algn="ctr"/>
            <a:r>
              <a:rPr lang="es-ES" sz="1600" dirty="0">
                <a:solidFill>
                  <a:srgbClr val="002060"/>
                </a:solidFill>
                <a:latin typeface="Arial" panose="020B0604020202020204" pitchFamily="34" charset="0"/>
                <a:cs typeface="Arial" panose="020B0604020202020204" pitchFamily="34" charset="0"/>
              </a:rPr>
              <a:t>Psoriasis facial</a:t>
            </a:r>
          </a:p>
        </p:txBody>
      </p:sp>
      <p:sp>
        <p:nvSpPr>
          <p:cNvPr id="36" name="CuadroTexto 35">
            <a:extLst>
              <a:ext uri="{FF2B5EF4-FFF2-40B4-BE49-F238E27FC236}">
                <a16:creationId xmlns:a16="http://schemas.microsoft.com/office/drawing/2014/main" id="{CE4588FA-FC14-28BA-9886-F2563C5D72F3}"/>
              </a:ext>
            </a:extLst>
          </p:cNvPr>
          <p:cNvSpPr txBox="1"/>
          <p:nvPr/>
        </p:nvSpPr>
        <p:spPr>
          <a:xfrm>
            <a:off x="9512272" y="2756831"/>
            <a:ext cx="1658643" cy="584775"/>
          </a:xfrm>
          <a:prstGeom prst="rect">
            <a:avLst/>
          </a:prstGeom>
          <a:solidFill>
            <a:schemeClr val="accent1">
              <a:lumMod val="20000"/>
              <a:lumOff val="80000"/>
            </a:schemeClr>
          </a:solidFill>
        </p:spPr>
        <p:txBody>
          <a:bodyPr wrap="square" rtlCol="0">
            <a:spAutoFit/>
          </a:bodyPr>
          <a:lstStyle/>
          <a:p>
            <a:pPr algn="ctr"/>
            <a:r>
              <a:rPr lang="es-ES" sz="1600" dirty="0">
                <a:solidFill>
                  <a:srgbClr val="002060"/>
                </a:solidFill>
                <a:latin typeface="Arial" panose="020B0604020202020204" pitchFamily="34" charset="0"/>
                <a:cs typeface="Arial" panose="020B0604020202020204" pitchFamily="34" charset="0"/>
              </a:rPr>
              <a:t>Derivar a Dermatología</a:t>
            </a:r>
          </a:p>
        </p:txBody>
      </p:sp>
      <p:cxnSp>
        <p:nvCxnSpPr>
          <p:cNvPr id="46" name="Conector recto 45">
            <a:extLst>
              <a:ext uri="{FF2B5EF4-FFF2-40B4-BE49-F238E27FC236}">
                <a16:creationId xmlns:a16="http://schemas.microsoft.com/office/drawing/2014/main" id="{7D020457-4737-F21A-541D-8D7DC3530D63}"/>
              </a:ext>
            </a:extLst>
          </p:cNvPr>
          <p:cNvCxnSpPr>
            <a:cxnSpLocks/>
          </p:cNvCxnSpPr>
          <p:nvPr/>
        </p:nvCxnSpPr>
        <p:spPr>
          <a:xfrm>
            <a:off x="1021080" y="2534128"/>
            <a:ext cx="74064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Conector recto de flecha 47">
            <a:extLst>
              <a:ext uri="{FF2B5EF4-FFF2-40B4-BE49-F238E27FC236}">
                <a16:creationId xmlns:a16="http://schemas.microsoft.com/office/drawing/2014/main" id="{6FC6D71A-EED2-165C-077A-EFB36F8D655B}"/>
              </a:ext>
            </a:extLst>
          </p:cNvPr>
          <p:cNvCxnSpPr>
            <a:cxnSpLocks/>
          </p:cNvCxnSpPr>
          <p:nvPr/>
        </p:nvCxnSpPr>
        <p:spPr>
          <a:xfrm>
            <a:off x="1021080" y="2548788"/>
            <a:ext cx="0" cy="2399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Conector recto de flecha 56">
            <a:extLst>
              <a:ext uri="{FF2B5EF4-FFF2-40B4-BE49-F238E27FC236}">
                <a16:creationId xmlns:a16="http://schemas.microsoft.com/office/drawing/2014/main" id="{4E9702E3-42BE-0643-145C-1D322EA92DA3}"/>
              </a:ext>
            </a:extLst>
          </p:cNvPr>
          <p:cNvCxnSpPr>
            <a:cxnSpLocks/>
          </p:cNvCxnSpPr>
          <p:nvPr/>
        </p:nvCxnSpPr>
        <p:spPr>
          <a:xfrm flipH="1">
            <a:off x="8420098" y="2534128"/>
            <a:ext cx="7408" cy="2961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Conector recto de flecha 58">
            <a:extLst>
              <a:ext uri="{FF2B5EF4-FFF2-40B4-BE49-F238E27FC236}">
                <a16:creationId xmlns:a16="http://schemas.microsoft.com/office/drawing/2014/main" id="{FC95C8C0-F85D-5D4B-0070-81E4510CD34D}"/>
              </a:ext>
            </a:extLst>
          </p:cNvPr>
          <p:cNvCxnSpPr>
            <a:cxnSpLocks/>
          </p:cNvCxnSpPr>
          <p:nvPr/>
        </p:nvCxnSpPr>
        <p:spPr>
          <a:xfrm>
            <a:off x="6487676" y="2548788"/>
            <a:ext cx="0" cy="2814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Conector recto de flecha 64">
            <a:extLst>
              <a:ext uri="{FF2B5EF4-FFF2-40B4-BE49-F238E27FC236}">
                <a16:creationId xmlns:a16="http://schemas.microsoft.com/office/drawing/2014/main" id="{9BD9331B-EB0E-B3E8-F6A9-F9013E5D5184}"/>
              </a:ext>
            </a:extLst>
          </p:cNvPr>
          <p:cNvCxnSpPr>
            <a:stCxn id="16" idx="2"/>
          </p:cNvCxnSpPr>
          <p:nvPr/>
        </p:nvCxnSpPr>
        <p:spPr>
          <a:xfrm flipH="1">
            <a:off x="2499360" y="2294595"/>
            <a:ext cx="2454" cy="2395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Conector recto de flecha 65">
            <a:extLst>
              <a:ext uri="{FF2B5EF4-FFF2-40B4-BE49-F238E27FC236}">
                <a16:creationId xmlns:a16="http://schemas.microsoft.com/office/drawing/2014/main" id="{EE63EFDE-39EF-1B60-92F9-BCDFDA50EE67}"/>
              </a:ext>
            </a:extLst>
          </p:cNvPr>
          <p:cNvCxnSpPr>
            <a:cxnSpLocks/>
          </p:cNvCxnSpPr>
          <p:nvPr/>
        </p:nvCxnSpPr>
        <p:spPr>
          <a:xfrm>
            <a:off x="10287000" y="2396968"/>
            <a:ext cx="0" cy="3454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Rectángulo 71">
            <a:extLst>
              <a:ext uri="{FF2B5EF4-FFF2-40B4-BE49-F238E27FC236}">
                <a16:creationId xmlns:a16="http://schemas.microsoft.com/office/drawing/2014/main" id="{F6527136-7333-C608-E6D9-8F9AE08538A1}"/>
              </a:ext>
            </a:extLst>
          </p:cNvPr>
          <p:cNvSpPr/>
          <p:nvPr/>
        </p:nvSpPr>
        <p:spPr>
          <a:xfrm>
            <a:off x="105551" y="3699497"/>
            <a:ext cx="2651300" cy="280076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600">
              <a:solidFill>
                <a:srgbClr val="002060"/>
              </a:solidFill>
              <a:latin typeface="Arial" panose="020B0604020202020204" pitchFamily="34" charset="0"/>
              <a:cs typeface="Arial" panose="020B0604020202020204" pitchFamily="34" charset="0"/>
            </a:endParaRPr>
          </a:p>
        </p:txBody>
      </p:sp>
      <p:sp>
        <p:nvSpPr>
          <p:cNvPr id="73" name="Rectángulo 72">
            <a:extLst>
              <a:ext uri="{FF2B5EF4-FFF2-40B4-BE49-F238E27FC236}">
                <a16:creationId xmlns:a16="http://schemas.microsoft.com/office/drawing/2014/main" id="{B379C287-472A-2511-D559-7A3EE695010F}"/>
              </a:ext>
            </a:extLst>
          </p:cNvPr>
          <p:cNvSpPr/>
          <p:nvPr/>
        </p:nvSpPr>
        <p:spPr>
          <a:xfrm>
            <a:off x="5394889" y="3690004"/>
            <a:ext cx="2018318" cy="216278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600">
              <a:solidFill>
                <a:srgbClr val="002060"/>
              </a:solidFill>
              <a:latin typeface="Arial" panose="020B0604020202020204" pitchFamily="34" charset="0"/>
              <a:cs typeface="Arial" panose="020B0604020202020204" pitchFamily="34" charset="0"/>
            </a:endParaRPr>
          </a:p>
        </p:txBody>
      </p:sp>
      <p:sp>
        <p:nvSpPr>
          <p:cNvPr id="74" name="Rectángulo 73">
            <a:extLst>
              <a:ext uri="{FF2B5EF4-FFF2-40B4-BE49-F238E27FC236}">
                <a16:creationId xmlns:a16="http://schemas.microsoft.com/office/drawing/2014/main" id="{87329C83-FB8D-E31C-A3C7-BE8DF208B546}"/>
              </a:ext>
            </a:extLst>
          </p:cNvPr>
          <p:cNvSpPr/>
          <p:nvPr/>
        </p:nvSpPr>
        <p:spPr>
          <a:xfrm>
            <a:off x="2985620" y="3690004"/>
            <a:ext cx="2262954" cy="256958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600">
              <a:solidFill>
                <a:srgbClr val="002060"/>
              </a:solidFill>
              <a:latin typeface="Arial" panose="020B0604020202020204" pitchFamily="34" charset="0"/>
              <a:cs typeface="Arial" panose="020B0604020202020204" pitchFamily="34" charset="0"/>
            </a:endParaRPr>
          </a:p>
        </p:txBody>
      </p:sp>
      <p:sp>
        <p:nvSpPr>
          <p:cNvPr id="75" name="Rectángulo 74">
            <a:extLst>
              <a:ext uri="{FF2B5EF4-FFF2-40B4-BE49-F238E27FC236}">
                <a16:creationId xmlns:a16="http://schemas.microsoft.com/office/drawing/2014/main" id="{E2686871-B055-AA09-E76B-23D1E446A624}"/>
              </a:ext>
            </a:extLst>
          </p:cNvPr>
          <p:cNvSpPr/>
          <p:nvPr/>
        </p:nvSpPr>
        <p:spPr>
          <a:xfrm>
            <a:off x="7616530" y="3699496"/>
            <a:ext cx="1518642" cy="243029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600">
              <a:solidFill>
                <a:srgbClr val="002060"/>
              </a:solidFill>
              <a:latin typeface="Arial" panose="020B0604020202020204" pitchFamily="34" charset="0"/>
              <a:cs typeface="Arial" panose="020B0604020202020204" pitchFamily="34" charset="0"/>
            </a:endParaRPr>
          </a:p>
        </p:txBody>
      </p:sp>
      <p:cxnSp>
        <p:nvCxnSpPr>
          <p:cNvPr id="83" name="Conector recto de flecha 82">
            <a:extLst>
              <a:ext uri="{FF2B5EF4-FFF2-40B4-BE49-F238E27FC236}">
                <a16:creationId xmlns:a16="http://schemas.microsoft.com/office/drawing/2014/main" id="{3426FC4C-1640-6B2B-A36D-488ADCE3C0C1}"/>
              </a:ext>
            </a:extLst>
          </p:cNvPr>
          <p:cNvCxnSpPr>
            <a:cxnSpLocks/>
            <a:endCxn id="30" idx="0"/>
          </p:cNvCxnSpPr>
          <p:nvPr/>
        </p:nvCxnSpPr>
        <p:spPr>
          <a:xfrm flipH="1">
            <a:off x="4186576" y="2531846"/>
            <a:ext cx="8177" cy="262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7" name="CuadroTexto 86">
            <a:extLst>
              <a:ext uri="{FF2B5EF4-FFF2-40B4-BE49-F238E27FC236}">
                <a16:creationId xmlns:a16="http://schemas.microsoft.com/office/drawing/2014/main" id="{CF1E97CB-8C69-6792-F104-5E9548CD09C2}"/>
              </a:ext>
            </a:extLst>
          </p:cNvPr>
          <p:cNvSpPr txBox="1"/>
          <p:nvPr/>
        </p:nvSpPr>
        <p:spPr>
          <a:xfrm>
            <a:off x="9316668" y="4925562"/>
            <a:ext cx="2186460" cy="523220"/>
          </a:xfrm>
          <a:prstGeom prst="rect">
            <a:avLst/>
          </a:prstGeom>
          <a:noFill/>
        </p:spPr>
        <p:txBody>
          <a:bodyPr wrap="square" rtlCol="0">
            <a:spAutoFit/>
          </a:bodyPr>
          <a:lstStyle/>
          <a:p>
            <a:pPr algn="ctr"/>
            <a:r>
              <a:rPr lang="es-ES" sz="1400" dirty="0">
                <a:solidFill>
                  <a:srgbClr val="002060"/>
                </a:solidFill>
                <a:latin typeface="Arial" panose="020B0604020202020204" pitchFamily="34" charset="0"/>
                <a:cs typeface="Arial" panose="020B0604020202020204" pitchFamily="34" charset="0"/>
              </a:rPr>
              <a:t>*Si mala evolución en Psoriasis leve-moderada</a:t>
            </a:r>
            <a:endParaRPr lang="es-ES" sz="1200" dirty="0">
              <a:solidFill>
                <a:srgbClr val="002060"/>
              </a:solidFill>
              <a:latin typeface="Arial" panose="020B0604020202020204" pitchFamily="34" charset="0"/>
              <a:cs typeface="Arial" panose="020B0604020202020204" pitchFamily="34" charset="0"/>
            </a:endParaRPr>
          </a:p>
        </p:txBody>
      </p:sp>
      <p:cxnSp>
        <p:nvCxnSpPr>
          <p:cNvPr id="89" name="Conector recto de flecha 88">
            <a:extLst>
              <a:ext uri="{FF2B5EF4-FFF2-40B4-BE49-F238E27FC236}">
                <a16:creationId xmlns:a16="http://schemas.microsoft.com/office/drawing/2014/main" id="{0B2D904C-B16C-3BE0-F0E1-FAD0FFD2E3BA}"/>
              </a:ext>
            </a:extLst>
          </p:cNvPr>
          <p:cNvCxnSpPr>
            <a:cxnSpLocks/>
          </p:cNvCxnSpPr>
          <p:nvPr/>
        </p:nvCxnSpPr>
        <p:spPr>
          <a:xfrm flipV="1">
            <a:off x="10287000" y="3422795"/>
            <a:ext cx="0" cy="1522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Conector recto de flecha 91">
            <a:extLst>
              <a:ext uri="{FF2B5EF4-FFF2-40B4-BE49-F238E27FC236}">
                <a16:creationId xmlns:a16="http://schemas.microsoft.com/office/drawing/2014/main" id="{8F4E1808-9193-43DC-2215-BE89A4F37AC7}"/>
              </a:ext>
            </a:extLst>
          </p:cNvPr>
          <p:cNvCxnSpPr>
            <a:cxnSpLocks/>
          </p:cNvCxnSpPr>
          <p:nvPr/>
        </p:nvCxnSpPr>
        <p:spPr>
          <a:xfrm>
            <a:off x="1021080" y="3422795"/>
            <a:ext cx="0" cy="267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0" name="Conector recto de flecha 99">
            <a:extLst>
              <a:ext uri="{FF2B5EF4-FFF2-40B4-BE49-F238E27FC236}">
                <a16:creationId xmlns:a16="http://schemas.microsoft.com/office/drawing/2014/main" id="{4E016A5C-A1E5-2203-2B8B-E8591AF484E9}"/>
              </a:ext>
            </a:extLst>
          </p:cNvPr>
          <p:cNvCxnSpPr/>
          <p:nvPr/>
        </p:nvCxnSpPr>
        <p:spPr>
          <a:xfrm>
            <a:off x="8427506" y="3406290"/>
            <a:ext cx="0" cy="2837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3" name="Conector recto de flecha 102">
            <a:extLst>
              <a:ext uri="{FF2B5EF4-FFF2-40B4-BE49-F238E27FC236}">
                <a16:creationId xmlns:a16="http://schemas.microsoft.com/office/drawing/2014/main" id="{88E426F2-7C72-24CD-FF05-D3CF3E1E7895}"/>
              </a:ext>
            </a:extLst>
          </p:cNvPr>
          <p:cNvCxnSpPr>
            <a:cxnSpLocks/>
          </p:cNvCxnSpPr>
          <p:nvPr/>
        </p:nvCxnSpPr>
        <p:spPr>
          <a:xfrm>
            <a:off x="6487676" y="3464826"/>
            <a:ext cx="0" cy="2539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 name="Conector recto de flecha 104">
            <a:extLst>
              <a:ext uri="{FF2B5EF4-FFF2-40B4-BE49-F238E27FC236}">
                <a16:creationId xmlns:a16="http://schemas.microsoft.com/office/drawing/2014/main" id="{D5F7EAB9-2E16-8A22-48C4-A0D229322DC1}"/>
              </a:ext>
            </a:extLst>
          </p:cNvPr>
          <p:cNvCxnSpPr>
            <a:cxnSpLocks/>
          </p:cNvCxnSpPr>
          <p:nvPr/>
        </p:nvCxnSpPr>
        <p:spPr>
          <a:xfrm>
            <a:off x="4178816" y="3435043"/>
            <a:ext cx="0" cy="2539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6" name="Conector recto 105">
            <a:extLst>
              <a:ext uri="{FF2B5EF4-FFF2-40B4-BE49-F238E27FC236}">
                <a16:creationId xmlns:a16="http://schemas.microsoft.com/office/drawing/2014/main" id="{DDEA4D0F-EB16-97EE-290E-2A8709D9272F}"/>
              </a:ext>
            </a:extLst>
          </p:cNvPr>
          <p:cNvCxnSpPr>
            <a:cxnSpLocks/>
          </p:cNvCxnSpPr>
          <p:nvPr/>
        </p:nvCxnSpPr>
        <p:spPr>
          <a:xfrm>
            <a:off x="2392787" y="1787368"/>
            <a:ext cx="78942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Conector recto de flecha 107">
            <a:extLst>
              <a:ext uri="{FF2B5EF4-FFF2-40B4-BE49-F238E27FC236}">
                <a16:creationId xmlns:a16="http://schemas.microsoft.com/office/drawing/2014/main" id="{9E7089A4-98E2-A7E2-06F1-FCD510CCAAF3}"/>
              </a:ext>
            </a:extLst>
          </p:cNvPr>
          <p:cNvCxnSpPr>
            <a:cxnSpLocks/>
          </p:cNvCxnSpPr>
          <p:nvPr/>
        </p:nvCxnSpPr>
        <p:spPr>
          <a:xfrm>
            <a:off x="6220976" y="1533438"/>
            <a:ext cx="0" cy="2539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9" name="Conector recto de flecha 108">
            <a:extLst>
              <a:ext uri="{FF2B5EF4-FFF2-40B4-BE49-F238E27FC236}">
                <a16:creationId xmlns:a16="http://schemas.microsoft.com/office/drawing/2014/main" id="{43DB44BF-EEDE-EE06-9634-04A3B6BBF041}"/>
              </a:ext>
            </a:extLst>
          </p:cNvPr>
          <p:cNvCxnSpPr>
            <a:cxnSpLocks/>
          </p:cNvCxnSpPr>
          <p:nvPr/>
        </p:nvCxnSpPr>
        <p:spPr>
          <a:xfrm flipH="1">
            <a:off x="2392787" y="1787368"/>
            <a:ext cx="3056" cy="1686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2" name="Conector recto de flecha 111">
            <a:extLst>
              <a:ext uri="{FF2B5EF4-FFF2-40B4-BE49-F238E27FC236}">
                <a16:creationId xmlns:a16="http://schemas.microsoft.com/office/drawing/2014/main" id="{AB8A9DBB-ED28-A9BE-F198-A521C82A131A}"/>
              </a:ext>
            </a:extLst>
          </p:cNvPr>
          <p:cNvCxnSpPr>
            <a:cxnSpLocks/>
          </p:cNvCxnSpPr>
          <p:nvPr/>
        </p:nvCxnSpPr>
        <p:spPr>
          <a:xfrm>
            <a:off x="10287000" y="1787368"/>
            <a:ext cx="0" cy="2402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0AAA096C-29AC-B0C3-59D7-1C758F934F71}"/>
              </a:ext>
            </a:extLst>
          </p:cNvPr>
          <p:cNvSpPr txBox="1"/>
          <p:nvPr/>
        </p:nvSpPr>
        <p:spPr>
          <a:xfrm>
            <a:off x="2756850" y="6331522"/>
            <a:ext cx="2800245" cy="461665"/>
          </a:xfrm>
          <a:prstGeom prst="rect">
            <a:avLst/>
          </a:prstGeom>
          <a:noFill/>
        </p:spPr>
        <p:txBody>
          <a:bodyPr wrap="square">
            <a:spAutoFit/>
          </a:bodyPr>
          <a:lstStyle/>
          <a:p>
            <a:pPr algn="ctr"/>
            <a:r>
              <a:rPr lang="es-ES" sz="800" b="0" i="0" dirty="0">
                <a:solidFill>
                  <a:srgbClr val="002060"/>
                </a:solidFill>
                <a:effectLst/>
                <a:highlight>
                  <a:srgbClr val="FFFFFF"/>
                </a:highlight>
                <a:latin typeface="Arial" panose="020B0604020202020204" pitchFamily="34" charset="0"/>
                <a:cs typeface="Arial" panose="020B0604020202020204" pitchFamily="34" charset="0"/>
              </a:rPr>
              <a:t> *</a:t>
            </a:r>
            <a:r>
              <a:rPr lang="es-ES" sz="800" dirty="0">
                <a:solidFill>
                  <a:srgbClr val="002060"/>
                </a:solidFill>
                <a:highlight>
                  <a:srgbClr val="FFFFFF"/>
                </a:highlight>
                <a:latin typeface="Arial" panose="020B0604020202020204" pitchFamily="34" charset="0"/>
                <a:cs typeface="Arial" panose="020B0604020202020204" pitchFamily="34" charset="0"/>
              </a:rPr>
              <a:t>La única que dispone de </a:t>
            </a:r>
            <a:r>
              <a:rPr lang="es-ES" sz="800" b="0" i="0" dirty="0">
                <a:solidFill>
                  <a:srgbClr val="002060"/>
                </a:solidFill>
                <a:effectLst/>
                <a:highlight>
                  <a:srgbClr val="FFFFFF"/>
                </a:highlight>
                <a:latin typeface="Arial" panose="020B0604020202020204" pitchFamily="34" charset="0"/>
                <a:cs typeface="Arial" panose="020B0604020202020204" pitchFamily="34" charset="0"/>
              </a:rPr>
              <a:t>indicación en FT del tratamiento de la psoriasis en placas en cuero cabelludo es la </a:t>
            </a:r>
            <a:r>
              <a:rPr lang="es-ES" sz="800" b="1" i="0" dirty="0">
                <a:solidFill>
                  <a:srgbClr val="002060"/>
                </a:solidFill>
                <a:effectLst/>
                <a:highlight>
                  <a:srgbClr val="FFFFFF"/>
                </a:highlight>
                <a:latin typeface="Arial" panose="020B0604020202020204" pitchFamily="34" charset="0"/>
                <a:cs typeface="Arial" panose="020B0604020202020204" pitchFamily="34" charset="0"/>
              </a:rPr>
              <a:t>crema</a:t>
            </a:r>
            <a:endParaRPr lang="es-ES" sz="800" b="1" dirty="0">
              <a:solidFill>
                <a:srgbClr val="002060"/>
              </a:solidFill>
              <a:latin typeface="Arial" panose="020B0604020202020204" pitchFamily="34" charset="0"/>
              <a:cs typeface="Arial" panose="020B0604020202020204" pitchFamily="34" charset="0"/>
            </a:endParaRPr>
          </a:p>
        </p:txBody>
      </p:sp>
      <p:sp>
        <p:nvSpPr>
          <p:cNvPr id="11" name="Title 4">
            <a:extLst>
              <a:ext uri="{FF2B5EF4-FFF2-40B4-BE49-F238E27FC236}">
                <a16:creationId xmlns:a16="http://schemas.microsoft.com/office/drawing/2014/main" id="{07A9A065-EF1A-3313-7824-4968496461ED}"/>
              </a:ext>
            </a:extLst>
          </p:cNvPr>
          <p:cNvSpPr txBox="1">
            <a:spLocks/>
          </p:cNvSpPr>
          <p:nvPr/>
        </p:nvSpPr>
        <p:spPr>
          <a:xfrm>
            <a:off x="648000" y="292017"/>
            <a:ext cx="10896000" cy="570916"/>
          </a:xfrm>
        </p:spPr>
        <p:txBody>
          <a:bodyPr anchor="t"/>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r>
              <a:rPr lang="es-ES" sz="4000" dirty="0">
                <a:solidFill>
                  <a:srgbClr val="002060"/>
                </a:solidFill>
                <a:latin typeface="Arial" panose="020B0604020202020204" pitchFamily="34" charset="0"/>
                <a:cs typeface="Arial" panose="020B0604020202020204" pitchFamily="34" charset="0"/>
              </a:rPr>
              <a:t>Manejo de la Psoriasis en AP</a:t>
            </a:r>
            <a:endParaRPr lang="en-US" sz="4000" dirty="0">
              <a:solidFill>
                <a:srgbClr val="002060"/>
              </a:solidFill>
              <a:latin typeface="Arial" panose="020B0604020202020204" pitchFamily="34" charset="0"/>
              <a:cs typeface="Arial" panose="020B0604020202020204" pitchFamily="34" charset="0"/>
            </a:endParaRPr>
          </a:p>
        </p:txBody>
      </p:sp>
      <p:sp>
        <p:nvSpPr>
          <p:cNvPr id="10" name="Footer Placeholder 6">
            <a:extLst>
              <a:ext uri="{FF2B5EF4-FFF2-40B4-BE49-F238E27FC236}">
                <a16:creationId xmlns:a16="http://schemas.microsoft.com/office/drawing/2014/main" id="{4DC8697C-392D-416F-0EA2-DE042983F379}"/>
              </a:ext>
            </a:extLst>
          </p:cNvPr>
          <p:cNvSpPr txBox="1">
            <a:spLocks/>
          </p:cNvSpPr>
          <p:nvPr/>
        </p:nvSpPr>
        <p:spPr>
          <a:xfrm>
            <a:off x="5953125" y="6293052"/>
            <a:ext cx="3681656" cy="338554"/>
          </a:xfrm>
          <a:prstGeom prst="rect">
            <a:avLst/>
          </a:prstGeom>
        </p:spPr>
        <p:txBody>
          <a:bodyPr vert="horz" lIns="0" tIns="0" rIns="0" bIns="0" rtlCol="0" anchor="ctr" anchorCtr="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700" dirty="0">
                <a:solidFill>
                  <a:srgbClr val="002060"/>
                </a:solidFill>
                <a:latin typeface="Arial" panose="020B0604020202020204" pitchFamily="34" charset="0"/>
                <a:cs typeface="Arial" panose="020B0604020202020204" pitchFamily="34" charset="0"/>
              </a:rPr>
              <a:t>Ballester Torrens MM y </a:t>
            </a:r>
            <a:r>
              <a:rPr lang="es-ES" sz="700" dirty="0" err="1">
                <a:solidFill>
                  <a:srgbClr val="002060"/>
                </a:solidFill>
                <a:latin typeface="Arial" panose="020B0604020202020204" pitchFamily="34" charset="0"/>
                <a:cs typeface="Arial" panose="020B0604020202020204" pitchFamily="34" charset="0"/>
              </a:rPr>
              <a:t>Senan</a:t>
            </a:r>
            <a:r>
              <a:rPr lang="es-ES" sz="700" dirty="0">
                <a:solidFill>
                  <a:srgbClr val="002060"/>
                </a:solidFill>
                <a:latin typeface="Arial" panose="020B0604020202020204" pitchFamily="34" charset="0"/>
                <a:cs typeface="Arial" panose="020B0604020202020204" pitchFamily="34" charset="0"/>
              </a:rPr>
              <a:t> Sanz R. </a:t>
            </a:r>
            <a:r>
              <a:rPr lang="es-ES" sz="700" dirty="0" err="1">
                <a:solidFill>
                  <a:srgbClr val="002060"/>
                </a:solidFill>
                <a:latin typeface="Arial" panose="020B0604020202020204" pitchFamily="34" charset="0"/>
                <a:cs typeface="Arial" panose="020B0604020202020204" pitchFamily="34" charset="0"/>
              </a:rPr>
              <a:t>semFYC</a:t>
            </a:r>
            <a:r>
              <a:rPr lang="es-ES" sz="700" dirty="0">
                <a:solidFill>
                  <a:srgbClr val="002060"/>
                </a:solidFill>
                <a:latin typeface="Arial" panose="020B0604020202020204" pitchFamily="34" charset="0"/>
                <a:cs typeface="Arial" panose="020B0604020202020204" pitchFamily="34" charset="0"/>
              </a:rPr>
              <a:t> - </a:t>
            </a:r>
            <a:r>
              <a:rPr lang="es-ES" sz="700" dirty="0" err="1">
                <a:solidFill>
                  <a:srgbClr val="002060"/>
                </a:solidFill>
                <a:latin typeface="Arial" panose="020B0604020202020204" pitchFamily="34" charset="0"/>
                <a:cs typeface="Arial" panose="020B0604020202020204" pitchFamily="34" charset="0"/>
              </a:rPr>
              <a:t>Guia</a:t>
            </a:r>
            <a:r>
              <a:rPr lang="es-ES" sz="700" dirty="0">
                <a:solidFill>
                  <a:srgbClr val="002060"/>
                </a:solidFill>
                <a:latin typeface="Arial" panose="020B0604020202020204" pitchFamily="34" charset="0"/>
                <a:cs typeface="Arial" panose="020B0604020202020204" pitchFamily="34" charset="0"/>
              </a:rPr>
              <a:t> de consulta rápida de Psoriasis. . 2ªEd, 2022. </a:t>
            </a:r>
            <a:r>
              <a:rPr lang="es-ES" altLang="es-ES" sz="700" dirty="0">
                <a:solidFill>
                  <a:srgbClr val="002060"/>
                </a:solidFill>
                <a:latin typeface="Arial" panose="020B0604020202020204" pitchFamily="34" charset="0"/>
                <a:cs typeface="Arial" panose="020B0604020202020204" pitchFamily="34" charset="0"/>
              </a:rPr>
              <a:t>Adaptado de Bielsa  I,  </a:t>
            </a:r>
            <a:r>
              <a:rPr lang="es-ES" altLang="es-ES" sz="700" dirty="0" err="1">
                <a:solidFill>
                  <a:srgbClr val="002060"/>
                </a:solidFill>
                <a:latin typeface="Arial" panose="020B0604020202020204" pitchFamily="34" charset="0"/>
                <a:cs typeface="Arial" panose="020B0604020202020204" pitchFamily="34" charset="0"/>
              </a:rPr>
              <a:t>Ferrrándiz</a:t>
            </a:r>
            <a:r>
              <a:rPr lang="es-ES" altLang="es-ES" sz="700" dirty="0">
                <a:solidFill>
                  <a:srgbClr val="002060"/>
                </a:solidFill>
                <a:latin typeface="Arial" panose="020B0604020202020204" pitchFamily="34" charset="0"/>
                <a:cs typeface="Arial" panose="020B0604020202020204" pitchFamily="34" charset="0"/>
              </a:rPr>
              <a:t>.  Dermatología  clínica.  Madrid: Elsevier; 2019</a:t>
            </a:r>
            <a:endParaRPr lang="en-US" sz="7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93345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39E529C-C355-4578-9A93-96C66710D90A}"/>
              </a:ext>
            </a:extLst>
          </p:cNvPr>
          <p:cNvSpPr/>
          <p:nvPr/>
        </p:nvSpPr>
        <p:spPr>
          <a:xfrm>
            <a:off x="3378343" y="1016001"/>
            <a:ext cx="1654174" cy="650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s-ES" sz="2000" noProof="0" dirty="0" err="1">
              <a:solidFill>
                <a:schemeClr val="tx1"/>
              </a:solidFill>
            </a:endParaRPr>
          </a:p>
        </p:txBody>
      </p:sp>
      <p:sp>
        <p:nvSpPr>
          <p:cNvPr id="10" name="Footer Placeholder 6">
            <a:extLst>
              <a:ext uri="{FF2B5EF4-FFF2-40B4-BE49-F238E27FC236}">
                <a16:creationId xmlns:a16="http://schemas.microsoft.com/office/drawing/2014/main" id="{43459691-2D7F-4B27-9D3F-734EFDAA369F}"/>
              </a:ext>
            </a:extLst>
          </p:cNvPr>
          <p:cNvSpPr txBox="1">
            <a:spLocks/>
          </p:cNvSpPr>
          <p:nvPr/>
        </p:nvSpPr>
        <p:spPr>
          <a:xfrm>
            <a:off x="2317039" y="6320263"/>
            <a:ext cx="7557922" cy="286423"/>
          </a:xfrm>
          <a:prstGeom prst="rect">
            <a:avLst/>
          </a:prstGeom>
        </p:spPr>
        <p:txBody>
          <a:bodyPr vert="horz" lIns="0" tIns="0" rIns="0" bIns="0" rtlCol="0" anchor="ctr" anchorCtr="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700" dirty="0">
                <a:solidFill>
                  <a:srgbClr val="002060"/>
                </a:solidFill>
                <a:latin typeface="Arial" panose="020B0604020202020204" pitchFamily="34" charset="0"/>
                <a:cs typeface="Arial" panose="020B0604020202020204" pitchFamily="34" charset="0"/>
              </a:rPr>
              <a:t>Palacios-Martínez D. SEMERGEN </a:t>
            </a:r>
            <a:r>
              <a:rPr lang="es-ES" sz="700" dirty="0" err="1">
                <a:solidFill>
                  <a:srgbClr val="002060"/>
                </a:solidFill>
                <a:latin typeface="Arial" panose="020B0604020202020204" pitchFamily="34" charset="0"/>
                <a:cs typeface="Arial" panose="020B0604020202020204" pitchFamily="34" charset="0"/>
              </a:rPr>
              <a:t>Doc</a:t>
            </a:r>
            <a:r>
              <a:rPr lang="es-ES" sz="700" dirty="0">
                <a:solidFill>
                  <a:srgbClr val="002060"/>
                </a:solidFill>
                <a:latin typeface="Arial" panose="020B0604020202020204" pitchFamily="34" charset="0"/>
                <a:cs typeface="Arial" panose="020B0604020202020204" pitchFamily="34" charset="0"/>
              </a:rPr>
              <a:t> Psoriasis. Madrid, Ed. SANED; 2021. https://www.semergen.es/files/docs/Semergen%20DoC%20Psoriasis.pdf</a:t>
            </a:r>
            <a:endParaRPr lang="en-US" sz="700" dirty="0">
              <a:solidFill>
                <a:srgbClr val="002060"/>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49C14A0D-91B1-3891-584C-D0E7F8D9C675}"/>
              </a:ext>
            </a:extLst>
          </p:cNvPr>
          <p:cNvPicPr>
            <a:picLocks noChangeAspect="1"/>
          </p:cNvPicPr>
          <p:nvPr/>
        </p:nvPicPr>
        <p:blipFill>
          <a:blip r:embed="rId2"/>
          <a:stretch>
            <a:fillRect/>
          </a:stretch>
        </p:blipFill>
        <p:spPr>
          <a:xfrm>
            <a:off x="1922492" y="1271063"/>
            <a:ext cx="8103175" cy="4994294"/>
          </a:xfrm>
          <a:prstGeom prst="rect">
            <a:avLst/>
          </a:prstGeom>
        </p:spPr>
      </p:pic>
      <p:sp>
        <p:nvSpPr>
          <p:cNvPr id="6" name="Rectangle 3">
            <a:extLst>
              <a:ext uri="{FF2B5EF4-FFF2-40B4-BE49-F238E27FC236}">
                <a16:creationId xmlns:a16="http://schemas.microsoft.com/office/drawing/2014/main" id="{D11E450C-57A9-855D-ED30-4877E7F441C8}"/>
              </a:ext>
            </a:extLst>
          </p:cNvPr>
          <p:cNvSpPr/>
          <p:nvPr/>
        </p:nvSpPr>
        <p:spPr>
          <a:xfrm>
            <a:off x="3154680" y="1614469"/>
            <a:ext cx="4008120" cy="4359612"/>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2000" noProof="0" dirty="0" err="1">
              <a:solidFill>
                <a:schemeClr val="tx1"/>
              </a:solidFill>
            </a:endParaRPr>
          </a:p>
        </p:txBody>
      </p:sp>
      <p:sp>
        <p:nvSpPr>
          <p:cNvPr id="5" name="Title 4">
            <a:extLst>
              <a:ext uri="{FF2B5EF4-FFF2-40B4-BE49-F238E27FC236}">
                <a16:creationId xmlns:a16="http://schemas.microsoft.com/office/drawing/2014/main" id="{D68B619C-2E4B-9136-180F-2F5AEA6CE5D3}"/>
              </a:ext>
            </a:extLst>
          </p:cNvPr>
          <p:cNvSpPr txBox="1">
            <a:spLocks/>
          </p:cNvSpPr>
          <p:nvPr/>
        </p:nvSpPr>
        <p:spPr>
          <a:xfrm>
            <a:off x="648000" y="292017"/>
            <a:ext cx="10896000" cy="570916"/>
          </a:xfrm>
        </p:spPr>
        <p:txBody>
          <a:bodyPr anchor="t"/>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r>
              <a:rPr lang="es-ES" sz="4000" dirty="0">
                <a:solidFill>
                  <a:srgbClr val="002060"/>
                </a:solidFill>
                <a:latin typeface="Arial" panose="020B0604020202020204" pitchFamily="34" charset="0"/>
                <a:cs typeface="Arial" panose="020B0604020202020204" pitchFamily="34" charset="0"/>
              </a:rPr>
              <a:t>Manejo de la Psoriasis en AP</a:t>
            </a:r>
            <a:endParaRPr lang="en-US" sz="4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45908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199A2CB-95CE-4FD1-95C5-6A304B93F5A4}"/>
              </a:ext>
            </a:extLst>
          </p:cNvPr>
          <p:cNvPicPr>
            <a:picLocks noChangeAspect="1"/>
          </p:cNvPicPr>
          <p:nvPr/>
        </p:nvPicPr>
        <p:blipFill>
          <a:blip r:embed="rId2"/>
          <a:stretch>
            <a:fillRect/>
          </a:stretch>
        </p:blipFill>
        <p:spPr>
          <a:xfrm>
            <a:off x="767015" y="1635930"/>
            <a:ext cx="10657969" cy="4395527"/>
          </a:xfrm>
          <a:prstGeom prst="rect">
            <a:avLst/>
          </a:prstGeom>
        </p:spPr>
      </p:pic>
      <p:sp>
        <p:nvSpPr>
          <p:cNvPr id="10" name="Título 1">
            <a:extLst>
              <a:ext uri="{FF2B5EF4-FFF2-40B4-BE49-F238E27FC236}">
                <a16:creationId xmlns:a16="http://schemas.microsoft.com/office/drawing/2014/main" id="{D08E5B83-9B9F-494E-A510-19511CEBE1A3}"/>
              </a:ext>
            </a:extLst>
          </p:cNvPr>
          <p:cNvSpPr txBox="1">
            <a:spLocks/>
          </p:cNvSpPr>
          <p:nvPr/>
        </p:nvSpPr>
        <p:spPr>
          <a:xfrm>
            <a:off x="767015" y="1167878"/>
            <a:ext cx="10190095" cy="414480"/>
          </a:xfrm>
          <a:prstGeom prst="rect">
            <a:avLst/>
          </a:prstGeom>
          <a:ln w="3175">
            <a:noFill/>
          </a:ln>
        </p:spPr>
        <p:txBody>
          <a:bodyPr vert="horz" lIns="0" tIns="0" rIns="0" bIns="0" rtlCol="0" anchor="t" anchorCtr="0">
            <a:noAutofit/>
          </a:bodyPr>
          <a:lstStyle>
            <a:lvl1pPr algn="l" defTabSz="914400" rtl="0" eaLnBrk="1" latinLnBrk="0" hangingPunct="1">
              <a:lnSpc>
                <a:spcPct val="89000"/>
              </a:lnSpc>
              <a:spcBef>
                <a:spcPct val="0"/>
              </a:spcBef>
              <a:buNone/>
              <a:defRPr sz="4200" b="1" kern="1200">
                <a:solidFill>
                  <a:schemeClr val="tx2"/>
                </a:solidFill>
                <a:latin typeface="+mj-lt"/>
                <a:ea typeface="+mj-ea"/>
                <a:cs typeface="+mj-cs"/>
              </a:defRPr>
            </a:lvl1pPr>
          </a:lstStyle>
          <a:p>
            <a:pPr algn="ctr"/>
            <a:r>
              <a:rPr lang="es-ES" altLang="es-ES" sz="2400" dirty="0">
                <a:solidFill>
                  <a:srgbClr val="002060"/>
                </a:solidFill>
                <a:latin typeface="Arial" panose="020B0604020202020204" pitchFamily="34" charset="0"/>
                <a:cs typeface="Arial" panose="020B0604020202020204" pitchFamily="34" charset="0"/>
              </a:rPr>
              <a:t>La importancia de la localización de las lesiones</a:t>
            </a:r>
          </a:p>
        </p:txBody>
      </p:sp>
      <p:sp>
        <p:nvSpPr>
          <p:cNvPr id="11" name="Footer Placeholder 6">
            <a:extLst>
              <a:ext uri="{FF2B5EF4-FFF2-40B4-BE49-F238E27FC236}">
                <a16:creationId xmlns:a16="http://schemas.microsoft.com/office/drawing/2014/main" id="{F304B203-EECD-4216-B793-88F1564F8C96}"/>
              </a:ext>
            </a:extLst>
          </p:cNvPr>
          <p:cNvSpPr txBox="1">
            <a:spLocks/>
          </p:cNvSpPr>
          <p:nvPr/>
        </p:nvSpPr>
        <p:spPr>
          <a:xfrm>
            <a:off x="2907749" y="6179550"/>
            <a:ext cx="5908626" cy="406664"/>
          </a:xfrm>
          <a:prstGeom prst="rect">
            <a:avLst/>
          </a:prstGeom>
        </p:spPr>
        <p:txBody>
          <a:bodyPr vert="horz" lIns="0" tIns="0" rIns="0" bIns="0" rtlCol="0" anchor="ctr" anchorCtr="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9388"/>
            <a:r>
              <a:rPr lang="es-ES" sz="700" dirty="0">
                <a:solidFill>
                  <a:srgbClr val="002060"/>
                </a:solidFill>
                <a:latin typeface="Arial" panose="020B0604020202020204" pitchFamily="34" charset="0"/>
                <a:cs typeface="Arial" panose="020B0604020202020204" pitchFamily="34" charset="0"/>
              </a:rPr>
              <a:t>		</a:t>
            </a:r>
            <a:r>
              <a:rPr lang="es-ES" sz="700" dirty="0" err="1">
                <a:solidFill>
                  <a:srgbClr val="002060"/>
                </a:solidFill>
                <a:latin typeface="Arial" panose="020B0604020202020204" pitchFamily="34" charset="0"/>
                <a:cs typeface="Arial" panose="020B0604020202020204" pitchFamily="34" charset="0"/>
              </a:rPr>
              <a:t>T</a:t>
            </a:r>
            <a:r>
              <a:rPr lang="es-ES" sz="700" b="0" i="0" dirty="0" err="1">
                <a:solidFill>
                  <a:srgbClr val="002060"/>
                </a:solidFill>
                <a:effectLst/>
                <a:latin typeface="Arial" panose="020B0604020202020204" pitchFamily="34" charset="0"/>
                <a:cs typeface="Arial" panose="020B0604020202020204" pitchFamily="34" charset="0"/>
              </a:rPr>
              <a:t>haçi</a:t>
            </a:r>
            <a:r>
              <a:rPr lang="es-ES" sz="700" b="0" i="0" dirty="0">
                <a:solidFill>
                  <a:srgbClr val="002060"/>
                </a:solidFill>
                <a:effectLst/>
                <a:latin typeface="Arial" panose="020B0604020202020204" pitchFamily="34" charset="0"/>
                <a:cs typeface="Arial" panose="020B0604020202020204" pitchFamily="34" charset="0"/>
              </a:rPr>
              <a:t> D et al. BJGP Open. 2020 </a:t>
            </a:r>
            <a:r>
              <a:rPr lang="es-ES" sz="700" b="0" i="0" dirty="0" err="1">
                <a:solidFill>
                  <a:srgbClr val="002060"/>
                </a:solidFill>
                <a:effectLst/>
                <a:latin typeface="Arial" panose="020B0604020202020204" pitchFamily="34" charset="0"/>
                <a:cs typeface="Arial" panose="020B0604020202020204" pitchFamily="34" charset="0"/>
              </a:rPr>
              <a:t>Dec</a:t>
            </a:r>
            <a:r>
              <a:rPr lang="es-ES" sz="700" b="0" i="0" dirty="0">
                <a:solidFill>
                  <a:srgbClr val="002060"/>
                </a:solidFill>
                <a:effectLst/>
                <a:latin typeface="Arial" panose="020B0604020202020204" pitchFamily="34" charset="0"/>
                <a:cs typeface="Arial" panose="020B0604020202020204" pitchFamily="34" charset="0"/>
              </a:rPr>
              <a:t> 15;4(5):bjgpopen20X101108. </a:t>
            </a:r>
          </a:p>
          <a:p>
            <a:pPr algn="ctr" defTabSz="179388"/>
            <a:r>
              <a:rPr lang="es-ES" sz="700" dirty="0">
                <a:solidFill>
                  <a:srgbClr val="002060"/>
                </a:solidFill>
                <a:latin typeface="Arial" panose="020B0604020202020204" pitchFamily="34" charset="0"/>
                <a:cs typeface="Arial" panose="020B0604020202020204" pitchFamily="34" charset="0"/>
              </a:rPr>
              <a:t>	Palacios-Martínez D. SEMERGEN </a:t>
            </a:r>
            <a:r>
              <a:rPr lang="es-ES" sz="700" dirty="0" err="1">
                <a:solidFill>
                  <a:srgbClr val="002060"/>
                </a:solidFill>
                <a:latin typeface="Arial" panose="020B0604020202020204" pitchFamily="34" charset="0"/>
                <a:cs typeface="Arial" panose="020B0604020202020204" pitchFamily="34" charset="0"/>
              </a:rPr>
              <a:t>Doc</a:t>
            </a:r>
            <a:r>
              <a:rPr lang="es-ES" sz="700" dirty="0">
                <a:solidFill>
                  <a:srgbClr val="002060"/>
                </a:solidFill>
                <a:latin typeface="Arial" panose="020B0604020202020204" pitchFamily="34" charset="0"/>
                <a:cs typeface="Arial" panose="020B0604020202020204" pitchFamily="34" charset="0"/>
              </a:rPr>
              <a:t> Psoriasis. Madrid, Ed. SANED; 2021. </a:t>
            </a:r>
            <a:endParaRPr lang="en-US" sz="700" dirty="0">
              <a:solidFill>
                <a:srgbClr val="002060"/>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209E9DD8-861E-EFBD-7156-47250AC519FC}"/>
              </a:ext>
            </a:extLst>
          </p:cNvPr>
          <p:cNvSpPr txBox="1">
            <a:spLocks/>
          </p:cNvSpPr>
          <p:nvPr/>
        </p:nvSpPr>
        <p:spPr>
          <a:xfrm>
            <a:off x="648000" y="292017"/>
            <a:ext cx="10896000" cy="570916"/>
          </a:xfrm>
        </p:spPr>
        <p:txBody>
          <a:bodyPr anchor="t"/>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r>
              <a:rPr lang="es-ES" sz="4000" dirty="0">
                <a:solidFill>
                  <a:srgbClr val="002060"/>
                </a:solidFill>
                <a:latin typeface="Arial" panose="020B0604020202020204" pitchFamily="34" charset="0"/>
                <a:cs typeface="Arial" panose="020B0604020202020204" pitchFamily="34" charset="0"/>
              </a:rPr>
              <a:t>Manejo terapéutico de la Psoriasis</a:t>
            </a:r>
            <a:endParaRPr lang="en-US" sz="4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80813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
            <a:extLst>
              <a:ext uri="{FF2B5EF4-FFF2-40B4-BE49-F238E27FC236}">
                <a16:creationId xmlns:a16="http://schemas.microsoft.com/office/drawing/2014/main" id="{FA6932B2-9A4F-4D32-B76D-3E519255EBB1}"/>
              </a:ext>
            </a:extLst>
          </p:cNvPr>
          <p:cNvSpPr txBox="1">
            <a:spLocks/>
          </p:cNvSpPr>
          <p:nvPr/>
        </p:nvSpPr>
        <p:spPr>
          <a:xfrm>
            <a:off x="1682633" y="956682"/>
            <a:ext cx="8776969" cy="744556"/>
          </a:xfrm>
          <a:prstGeom prst="rect">
            <a:avLst/>
          </a:prstGeom>
          <a:ln w="3175">
            <a:noFill/>
          </a:ln>
        </p:spPr>
        <p:txBody>
          <a:bodyPr vert="horz" lIns="0" tIns="0" rIns="0" bIns="0" rtlCol="0" anchor="t" anchorCtr="0">
            <a:noAutofit/>
          </a:bodyPr>
          <a:lstStyle>
            <a:lvl1pPr algn="l" defTabSz="914400" rtl="0" eaLnBrk="1" latinLnBrk="0" hangingPunct="1">
              <a:lnSpc>
                <a:spcPct val="89000"/>
              </a:lnSpc>
              <a:spcBef>
                <a:spcPct val="0"/>
              </a:spcBef>
              <a:buNone/>
              <a:defRPr sz="4200" b="1" kern="1200">
                <a:solidFill>
                  <a:schemeClr val="tx2"/>
                </a:solidFill>
                <a:latin typeface="+mj-lt"/>
                <a:ea typeface="+mj-ea"/>
                <a:cs typeface="+mj-cs"/>
              </a:defRPr>
            </a:lvl1pPr>
          </a:lstStyle>
          <a:p>
            <a:pPr algn="ctr"/>
            <a:r>
              <a:rPr lang="es-ES" altLang="es-ES" sz="2400" dirty="0">
                <a:solidFill>
                  <a:srgbClr val="002060"/>
                </a:solidFill>
                <a:latin typeface="Arial" panose="020B0604020202020204" pitchFamily="34" charset="0"/>
                <a:cs typeface="Arial" panose="020B0604020202020204" pitchFamily="34" charset="0"/>
              </a:rPr>
              <a:t>Diferentes galénicas en el tratamiento tópico</a:t>
            </a:r>
          </a:p>
        </p:txBody>
      </p:sp>
      <p:sp>
        <p:nvSpPr>
          <p:cNvPr id="11" name="Título 3">
            <a:extLst>
              <a:ext uri="{FF2B5EF4-FFF2-40B4-BE49-F238E27FC236}">
                <a16:creationId xmlns:a16="http://schemas.microsoft.com/office/drawing/2014/main" id="{E16A78D4-1C18-48F0-A7CF-521BFC6984EE}"/>
              </a:ext>
            </a:extLst>
          </p:cNvPr>
          <p:cNvSpPr txBox="1">
            <a:spLocks/>
          </p:cNvSpPr>
          <p:nvPr/>
        </p:nvSpPr>
        <p:spPr>
          <a:xfrm>
            <a:off x="648000" y="362973"/>
            <a:ext cx="10896000" cy="900000"/>
          </a:xfrm>
          <a:prstGeom prst="rect">
            <a:avLst/>
          </a:prstGeom>
          <a:ln w="3175">
            <a:noFill/>
          </a:ln>
        </p:spPr>
        <p:txBody>
          <a:bodyPr vert="horz" lIns="0" tIns="0" rIns="0" bIns="0" rtlCol="0" anchor="t" anchorCtr="0">
            <a:noAutofit/>
          </a:bodyPr>
          <a:lstStyle>
            <a:lvl1pPr algn="l" defTabSz="914400" rtl="0" eaLnBrk="1" latinLnBrk="0" hangingPunct="1">
              <a:lnSpc>
                <a:spcPct val="89000"/>
              </a:lnSpc>
              <a:spcBef>
                <a:spcPct val="0"/>
              </a:spcBef>
              <a:buNone/>
              <a:defRPr sz="4200" b="1" kern="1200">
                <a:solidFill>
                  <a:schemeClr val="tx2"/>
                </a:solidFill>
                <a:latin typeface="+mj-lt"/>
                <a:ea typeface="+mj-ea"/>
                <a:cs typeface="+mj-cs"/>
              </a:defRPr>
            </a:lvl1pPr>
          </a:lstStyle>
          <a:p>
            <a:pPr algn="ctr"/>
            <a:r>
              <a:rPr lang="es-ES" sz="4000" b="0" dirty="0">
                <a:solidFill>
                  <a:srgbClr val="002060"/>
                </a:solidFill>
                <a:latin typeface="Arial" panose="020B0604020202020204" pitchFamily="34" charset="0"/>
                <a:cs typeface="Arial" panose="020B0604020202020204" pitchFamily="34" charset="0"/>
              </a:rPr>
              <a:t>Manejo terapéutico de la Psoriasis</a:t>
            </a:r>
          </a:p>
        </p:txBody>
      </p:sp>
      <p:graphicFrame>
        <p:nvGraphicFramePr>
          <p:cNvPr id="2" name="Tabla 1">
            <a:extLst>
              <a:ext uri="{FF2B5EF4-FFF2-40B4-BE49-F238E27FC236}">
                <a16:creationId xmlns:a16="http://schemas.microsoft.com/office/drawing/2014/main" id="{909BF82A-81E6-A173-F610-B5F99F7E7FE3}"/>
              </a:ext>
            </a:extLst>
          </p:cNvPr>
          <p:cNvGraphicFramePr>
            <a:graphicFrameLocks noGrp="1"/>
          </p:cNvGraphicFramePr>
          <p:nvPr>
            <p:extLst>
              <p:ext uri="{D42A27DB-BD31-4B8C-83A1-F6EECF244321}">
                <p14:modId xmlns:p14="http://schemas.microsoft.com/office/powerpoint/2010/main" val="4051038122"/>
              </p:ext>
            </p:extLst>
          </p:nvPr>
        </p:nvGraphicFramePr>
        <p:xfrm>
          <a:off x="303270" y="1386110"/>
          <a:ext cx="11585460" cy="4598164"/>
        </p:xfrm>
        <a:graphic>
          <a:graphicData uri="http://schemas.openxmlformats.org/drawingml/2006/table">
            <a:tbl>
              <a:tblPr firstRow="1" bandRow="1">
                <a:tableStyleId>{5C22544A-7EE6-4342-B048-85BDC9FD1C3A}</a:tableStyleId>
              </a:tblPr>
              <a:tblGrid>
                <a:gridCol w="1268396">
                  <a:extLst>
                    <a:ext uri="{9D8B030D-6E8A-4147-A177-3AD203B41FA5}">
                      <a16:colId xmlns:a16="http://schemas.microsoft.com/office/drawing/2014/main" val="1493320064"/>
                    </a:ext>
                  </a:extLst>
                </a:gridCol>
                <a:gridCol w="3371590">
                  <a:extLst>
                    <a:ext uri="{9D8B030D-6E8A-4147-A177-3AD203B41FA5}">
                      <a16:colId xmlns:a16="http://schemas.microsoft.com/office/drawing/2014/main" val="2560137487"/>
                    </a:ext>
                  </a:extLst>
                </a:gridCol>
                <a:gridCol w="4197629">
                  <a:extLst>
                    <a:ext uri="{9D8B030D-6E8A-4147-A177-3AD203B41FA5}">
                      <a16:colId xmlns:a16="http://schemas.microsoft.com/office/drawing/2014/main" val="1269615057"/>
                    </a:ext>
                  </a:extLst>
                </a:gridCol>
                <a:gridCol w="2747845">
                  <a:extLst>
                    <a:ext uri="{9D8B030D-6E8A-4147-A177-3AD203B41FA5}">
                      <a16:colId xmlns:a16="http://schemas.microsoft.com/office/drawing/2014/main" val="4017735771"/>
                    </a:ext>
                  </a:extLst>
                </a:gridCol>
              </a:tblGrid>
              <a:tr h="320489">
                <a:tc>
                  <a:txBody>
                    <a:bodyPr/>
                    <a:lstStyle/>
                    <a:p>
                      <a:pPr algn="ctr"/>
                      <a:r>
                        <a:rPr lang="es-ES" sz="1400" dirty="0"/>
                        <a:t>VEHÍCULO</a:t>
                      </a:r>
                    </a:p>
                  </a:txBody>
                  <a:tcPr/>
                </a:tc>
                <a:tc>
                  <a:txBody>
                    <a:bodyPr/>
                    <a:lstStyle/>
                    <a:p>
                      <a:pPr algn="ctr"/>
                      <a:r>
                        <a:rPr lang="es-ES" sz="1400" dirty="0"/>
                        <a:t>VENTAJAS</a:t>
                      </a:r>
                    </a:p>
                  </a:txBody>
                  <a:tcPr/>
                </a:tc>
                <a:tc>
                  <a:txBody>
                    <a:bodyPr/>
                    <a:lstStyle/>
                    <a:p>
                      <a:pPr algn="ctr"/>
                      <a:r>
                        <a:rPr lang="es-ES" sz="1400" dirty="0"/>
                        <a:t>DESVENTAJAS</a:t>
                      </a:r>
                    </a:p>
                  </a:txBody>
                  <a:tcPr/>
                </a:tc>
                <a:tc>
                  <a:txBody>
                    <a:bodyPr/>
                    <a:lstStyle/>
                    <a:p>
                      <a:pPr algn="ctr"/>
                      <a:r>
                        <a:rPr lang="es-ES" sz="1400" dirty="0"/>
                        <a:t>ZONAS COMUNES DE USO</a:t>
                      </a:r>
                    </a:p>
                  </a:txBody>
                  <a:tcPr/>
                </a:tc>
                <a:extLst>
                  <a:ext uri="{0D108BD9-81ED-4DB2-BD59-A6C34878D82A}">
                    <a16:rowId xmlns:a16="http://schemas.microsoft.com/office/drawing/2014/main" val="2351902172"/>
                  </a:ext>
                </a:extLst>
              </a:tr>
              <a:tr h="1019738">
                <a:tc>
                  <a:txBody>
                    <a:bodyPr/>
                    <a:lstStyle/>
                    <a:p>
                      <a:pPr algn="ctr"/>
                      <a:r>
                        <a:rPr lang="es-ES" sz="1400" b="1" dirty="0">
                          <a:solidFill>
                            <a:srgbClr val="002060"/>
                          </a:solidFill>
                          <a:latin typeface="Arial" panose="020B0604020202020204" pitchFamily="34" charset="0"/>
                          <a:cs typeface="Arial" panose="020B0604020202020204" pitchFamily="34" charset="0"/>
                        </a:rPr>
                        <a:t>Crema</a:t>
                      </a:r>
                    </a:p>
                  </a:txBody>
                  <a:tcPr/>
                </a:tc>
                <a:tc>
                  <a:txBody>
                    <a:bodyPr/>
                    <a:lstStyle/>
                    <a:p>
                      <a:pPr algn="ctr"/>
                      <a:r>
                        <a:rPr lang="es-ES" sz="1200" b="0" dirty="0">
                          <a:solidFill>
                            <a:srgbClr val="002060"/>
                          </a:solidFill>
                          <a:latin typeface="Arial" panose="020B0604020202020204" pitchFamily="34" charset="0"/>
                          <a:cs typeface="Arial" panose="020B0604020202020204" pitchFamily="34" charset="0"/>
                        </a:rPr>
                        <a:t>Hidratante. Buena </a:t>
                      </a:r>
                      <a:r>
                        <a:rPr lang="es-ES" sz="1200" b="0" dirty="0" err="1">
                          <a:solidFill>
                            <a:srgbClr val="002060"/>
                          </a:solidFill>
                          <a:latin typeface="Arial" panose="020B0604020202020204" pitchFamily="34" charset="0"/>
                          <a:cs typeface="Arial" panose="020B0604020202020204" pitchFamily="34" charset="0"/>
                        </a:rPr>
                        <a:t>cosmeticidad</a:t>
                      </a:r>
                      <a:r>
                        <a:rPr lang="es-ES" sz="1200" b="0" dirty="0">
                          <a:solidFill>
                            <a:srgbClr val="002060"/>
                          </a:solidFill>
                          <a:latin typeface="Arial" panose="020B0604020202020204" pitchFamily="34" charset="0"/>
                          <a:cs typeface="Arial" panose="020B0604020202020204" pitchFamily="34" charset="0"/>
                        </a:rPr>
                        <a:t>. Buena adherencia terapéutica. Fácil de aplicar. Propiedades organolépticas.</a:t>
                      </a:r>
                    </a:p>
                  </a:txBody>
                  <a:tcPr/>
                </a:tc>
                <a:tc>
                  <a:txBody>
                    <a:bodyPr/>
                    <a:lstStyle/>
                    <a:p>
                      <a:pPr algn="ctr"/>
                      <a:r>
                        <a:rPr lang="es-ES" sz="1200" b="0" dirty="0">
                          <a:solidFill>
                            <a:srgbClr val="002060"/>
                          </a:solidFill>
                          <a:latin typeface="Arial" panose="020B0604020202020204" pitchFamily="34" charset="0"/>
                          <a:cs typeface="Arial" panose="020B0604020202020204" pitchFamily="34" charset="0"/>
                        </a:rPr>
                        <a:t>Menos oclusiva que pomada.</a:t>
                      </a:r>
                    </a:p>
                  </a:txBody>
                  <a:tcPr/>
                </a:tc>
                <a:tc>
                  <a:txBody>
                    <a:bodyPr/>
                    <a:lstStyle/>
                    <a:p>
                      <a:pPr algn="ctr"/>
                      <a:r>
                        <a:rPr lang="es-ES" sz="1200" b="0" dirty="0">
                          <a:solidFill>
                            <a:srgbClr val="002060"/>
                          </a:solidFill>
                          <a:latin typeface="Arial" panose="020B0604020202020204" pitchFamily="34" charset="0"/>
                          <a:cs typeface="Arial" panose="020B0604020202020204" pitchFamily="34" charset="0"/>
                        </a:rPr>
                        <a:t>Apto para todo el cuerpo. </a:t>
                      </a:r>
                    </a:p>
                    <a:p>
                      <a:pPr algn="ctr"/>
                      <a:r>
                        <a:rPr lang="es-ES" sz="1200" b="0" dirty="0">
                          <a:solidFill>
                            <a:srgbClr val="002060"/>
                          </a:solidFill>
                          <a:latin typeface="Arial" panose="020B0604020202020204" pitchFamily="34" charset="0"/>
                          <a:cs typeface="Arial" panose="020B0604020202020204" pitchFamily="34" charset="0"/>
                        </a:rPr>
                        <a:t>E</a:t>
                      </a:r>
                      <a:r>
                        <a:rPr lang="es-ES" sz="1200" b="0" i="0" kern="1200" dirty="0">
                          <a:solidFill>
                            <a:srgbClr val="002060"/>
                          </a:solidFill>
                          <a:effectLst/>
                          <a:latin typeface="Arial" panose="020B0604020202020204" pitchFamily="34" charset="0"/>
                          <a:ea typeface="+mn-ea"/>
                          <a:cs typeface="Arial" panose="020B0604020202020204" pitchFamily="34" charset="0"/>
                        </a:rPr>
                        <a:t>s la única galénica aprobada en ficha técnica en cuero cabelludo.</a:t>
                      </a:r>
                      <a:endParaRPr lang="es-ES" sz="1200" b="0" dirty="0">
                        <a:solidFill>
                          <a:srgbClr val="00206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3010473"/>
                  </a:ext>
                </a:extLst>
              </a:tr>
              <a:tr h="805606">
                <a:tc>
                  <a:txBody>
                    <a:bodyPr/>
                    <a:lstStyle/>
                    <a:p>
                      <a:pPr algn="ctr"/>
                      <a:r>
                        <a:rPr lang="es-ES" sz="1400" b="1" dirty="0">
                          <a:solidFill>
                            <a:srgbClr val="002060"/>
                          </a:solidFill>
                          <a:latin typeface="Arial" panose="020B0604020202020204" pitchFamily="34" charset="0"/>
                          <a:cs typeface="Arial" panose="020B0604020202020204" pitchFamily="34" charset="0"/>
                        </a:rPr>
                        <a:t>Espuma</a:t>
                      </a:r>
                    </a:p>
                  </a:txBody>
                  <a:tcPr/>
                </a:tc>
                <a:tc>
                  <a:txBody>
                    <a:bodyPr/>
                    <a:lstStyle/>
                    <a:p>
                      <a:pPr algn="ctr"/>
                      <a:r>
                        <a:rPr lang="es-ES" sz="1200" dirty="0">
                          <a:solidFill>
                            <a:srgbClr val="002060"/>
                          </a:solidFill>
                          <a:latin typeface="Arial" panose="020B0604020202020204" pitchFamily="34" charset="0"/>
                          <a:cs typeface="Arial" panose="020B0604020202020204" pitchFamily="34" charset="0"/>
                        </a:rPr>
                        <a:t>Emoliente. Fácil de aplicar.</a:t>
                      </a:r>
                    </a:p>
                  </a:txBody>
                  <a:tcPr/>
                </a:tc>
                <a:tc>
                  <a:txBody>
                    <a:bodyPr/>
                    <a:lstStyle/>
                    <a:p>
                      <a:pPr algn="ctr"/>
                      <a:r>
                        <a:rPr lang="es-ES" sz="1200" dirty="0">
                          <a:solidFill>
                            <a:srgbClr val="002060"/>
                          </a:solidFill>
                          <a:latin typeface="Arial" panose="020B0604020202020204" pitchFamily="34" charset="0"/>
                          <a:cs typeface="Arial" panose="020B0604020202020204" pitchFamily="34" charset="0"/>
                        </a:rPr>
                        <a:t>En cuero cabelludo puede dificultar la adherencia recomendándose lavarse el pelo posteriormente.</a:t>
                      </a:r>
                    </a:p>
                  </a:txBody>
                  <a:tcPr/>
                </a:tc>
                <a:tc>
                  <a:txBody>
                    <a:bodyPr/>
                    <a:lstStyle/>
                    <a:p>
                      <a:pPr algn="ctr"/>
                      <a:r>
                        <a:rPr lang="es-ES" sz="1200" dirty="0">
                          <a:solidFill>
                            <a:srgbClr val="002060"/>
                          </a:solidFill>
                          <a:latin typeface="Arial" panose="020B0604020202020204" pitchFamily="34" charset="0"/>
                          <a:cs typeface="Arial" panose="020B0604020202020204" pitchFamily="34" charset="0"/>
                        </a:rPr>
                        <a:t>Apto para todo el cuerpo.</a:t>
                      </a:r>
                    </a:p>
                  </a:txBody>
                  <a:tcPr/>
                </a:tc>
                <a:extLst>
                  <a:ext uri="{0D108BD9-81ED-4DB2-BD59-A6C34878D82A}">
                    <a16:rowId xmlns:a16="http://schemas.microsoft.com/office/drawing/2014/main" val="1524832960"/>
                  </a:ext>
                </a:extLst>
              </a:tr>
              <a:tr h="431394">
                <a:tc>
                  <a:txBody>
                    <a:bodyPr/>
                    <a:lstStyle/>
                    <a:p>
                      <a:pPr algn="ctr"/>
                      <a:r>
                        <a:rPr lang="es-ES" sz="1400" b="1" dirty="0">
                          <a:solidFill>
                            <a:srgbClr val="002060"/>
                          </a:solidFill>
                          <a:latin typeface="Arial" panose="020B0604020202020204" pitchFamily="34" charset="0"/>
                          <a:cs typeface="Arial" panose="020B0604020202020204" pitchFamily="34" charset="0"/>
                        </a:rPr>
                        <a:t>Gel</a:t>
                      </a:r>
                    </a:p>
                  </a:txBody>
                  <a:tcPr/>
                </a:tc>
                <a:tc>
                  <a:txBody>
                    <a:bodyPr/>
                    <a:lstStyle/>
                    <a:p>
                      <a:pPr algn="ctr"/>
                      <a:r>
                        <a:rPr lang="es-ES" sz="1200" dirty="0">
                          <a:solidFill>
                            <a:srgbClr val="002060"/>
                          </a:solidFill>
                          <a:latin typeface="Arial" panose="020B0604020202020204" pitchFamily="34" charset="0"/>
                          <a:cs typeface="Arial" panose="020B0604020202020204" pitchFamily="34" charset="0"/>
                        </a:rPr>
                        <a:t>Fácil de aplicar. Cosmético.</a:t>
                      </a:r>
                    </a:p>
                  </a:txBody>
                  <a:tcPr/>
                </a:tc>
                <a:tc>
                  <a:txBody>
                    <a:bodyPr/>
                    <a:lstStyle/>
                    <a:p>
                      <a:pPr algn="ctr"/>
                      <a:r>
                        <a:rPr lang="es-ES" sz="1200" dirty="0">
                          <a:solidFill>
                            <a:srgbClr val="002060"/>
                          </a:solidFill>
                          <a:latin typeface="Arial" panose="020B0604020202020204" pitchFamily="34" charset="0"/>
                          <a:cs typeface="Arial" panose="020B0604020202020204" pitchFamily="34" charset="0"/>
                        </a:rPr>
                        <a:t>Poca hidratación. No oclusivo.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dirty="0">
                          <a:solidFill>
                            <a:srgbClr val="002060"/>
                          </a:solidFill>
                          <a:latin typeface="Arial" panose="020B0604020202020204" pitchFamily="34" charset="0"/>
                          <a:cs typeface="Arial" panose="020B0604020202020204" pitchFamily="34" charset="0"/>
                        </a:rPr>
                        <a:t>Apto para todo el cuerpo.</a:t>
                      </a:r>
                    </a:p>
                    <a:p>
                      <a:pPr algn="ctr"/>
                      <a:endParaRPr lang="es-ES" sz="1200" dirty="0">
                        <a:solidFill>
                          <a:srgbClr val="00206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17588850"/>
                  </a:ext>
                </a:extLst>
              </a:tr>
              <a:tr h="553572">
                <a:tc>
                  <a:txBody>
                    <a:bodyPr/>
                    <a:lstStyle/>
                    <a:p>
                      <a:pPr algn="ctr"/>
                      <a:r>
                        <a:rPr lang="es-ES" sz="1400" b="1" dirty="0">
                          <a:solidFill>
                            <a:srgbClr val="002060"/>
                          </a:solidFill>
                          <a:latin typeface="Arial" panose="020B0604020202020204" pitchFamily="34" charset="0"/>
                          <a:cs typeface="Arial" panose="020B0604020202020204" pitchFamily="34" charset="0"/>
                        </a:rPr>
                        <a:t>Pomada</a:t>
                      </a:r>
                    </a:p>
                  </a:txBody>
                  <a:tcPr/>
                </a:tc>
                <a:tc>
                  <a:txBody>
                    <a:bodyPr/>
                    <a:lstStyle/>
                    <a:p>
                      <a:pPr algn="ctr"/>
                      <a:r>
                        <a:rPr lang="es-ES" sz="1200" dirty="0">
                          <a:solidFill>
                            <a:srgbClr val="002060"/>
                          </a:solidFill>
                          <a:latin typeface="Arial" panose="020B0604020202020204" pitchFamily="34" charset="0"/>
                          <a:cs typeface="Arial" panose="020B0604020202020204" pitchFamily="34" charset="0"/>
                        </a:rPr>
                        <a:t>Oclusiva. Hidratante.</a:t>
                      </a:r>
                    </a:p>
                  </a:txBody>
                  <a:tcPr/>
                </a:tc>
                <a:tc>
                  <a:txBody>
                    <a:bodyPr/>
                    <a:lstStyle/>
                    <a:p>
                      <a:pPr algn="ctr"/>
                      <a:r>
                        <a:rPr lang="es-ES" sz="1200" dirty="0">
                          <a:solidFill>
                            <a:srgbClr val="002060"/>
                          </a:solidFill>
                          <a:latin typeface="Arial" panose="020B0604020202020204" pitchFamily="34" charset="0"/>
                          <a:cs typeface="Arial" panose="020B0604020202020204" pitchFamily="34" charset="0"/>
                        </a:rPr>
                        <a:t>Aceitoso. Peor adherencia. Más difícil de aplicar.</a:t>
                      </a:r>
                    </a:p>
                  </a:txBody>
                  <a:tcPr/>
                </a:tc>
                <a:tc>
                  <a:txBody>
                    <a:bodyPr/>
                    <a:lstStyle/>
                    <a:p>
                      <a:pPr algn="ctr"/>
                      <a:r>
                        <a:rPr lang="es-ES" sz="1200" dirty="0">
                          <a:solidFill>
                            <a:srgbClr val="002060"/>
                          </a:solidFill>
                          <a:latin typeface="Arial" panose="020B0604020202020204" pitchFamily="34" charset="0"/>
                          <a:cs typeface="Arial" panose="020B0604020202020204" pitchFamily="34" charset="0"/>
                        </a:rPr>
                        <a:t>Zonas escamosas o secas.</a:t>
                      </a:r>
                    </a:p>
                  </a:txBody>
                  <a:tcPr/>
                </a:tc>
                <a:extLst>
                  <a:ext uri="{0D108BD9-81ED-4DB2-BD59-A6C34878D82A}">
                    <a16:rowId xmlns:a16="http://schemas.microsoft.com/office/drawing/2014/main" val="4021854349"/>
                  </a:ext>
                </a:extLst>
              </a:tr>
              <a:tr h="404300">
                <a:tc>
                  <a:txBody>
                    <a:bodyPr/>
                    <a:lstStyle/>
                    <a:p>
                      <a:pPr algn="ctr"/>
                      <a:r>
                        <a:rPr lang="es-ES" sz="1400" b="1" dirty="0">
                          <a:solidFill>
                            <a:srgbClr val="002060"/>
                          </a:solidFill>
                          <a:latin typeface="Arial" panose="020B0604020202020204" pitchFamily="34" charset="0"/>
                          <a:cs typeface="Arial" panose="020B0604020202020204" pitchFamily="34" charset="0"/>
                        </a:rPr>
                        <a:t>Loción</a:t>
                      </a:r>
                    </a:p>
                  </a:txBody>
                  <a:tcPr/>
                </a:tc>
                <a:tc>
                  <a:txBody>
                    <a:bodyPr/>
                    <a:lstStyle/>
                    <a:p>
                      <a:pPr algn="ctr"/>
                      <a:r>
                        <a:rPr lang="es-ES" sz="1200" dirty="0">
                          <a:solidFill>
                            <a:srgbClr val="002060"/>
                          </a:solidFill>
                          <a:latin typeface="Arial" panose="020B0604020202020204" pitchFamily="34" charset="0"/>
                          <a:cs typeface="Arial" panose="020B0604020202020204" pitchFamily="34" charset="0"/>
                        </a:rPr>
                        <a:t>Fácil de aplicar. Refrescante.</a:t>
                      </a:r>
                    </a:p>
                  </a:txBody>
                  <a:tcPr/>
                </a:tc>
                <a:tc>
                  <a:txBody>
                    <a:bodyPr/>
                    <a:lstStyle/>
                    <a:p>
                      <a:pPr algn="ctr"/>
                      <a:r>
                        <a:rPr lang="es-ES" sz="1200" dirty="0">
                          <a:solidFill>
                            <a:srgbClr val="002060"/>
                          </a:solidFill>
                          <a:latin typeface="Arial" panose="020B0604020202020204" pitchFamily="34" charset="0"/>
                          <a:cs typeface="Arial" panose="020B0604020202020204" pitchFamily="34" charset="0"/>
                        </a:rPr>
                        <a:t>No oclusivo. No hidratante.</a:t>
                      </a:r>
                    </a:p>
                  </a:txBody>
                  <a:tcPr/>
                </a:tc>
                <a:tc>
                  <a:txBody>
                    <a:bodyPr/>
                    <a:lstStyle/>
                    <a:p>
                      <a:pPr algn="ctr"/>
                      <a:r>
                        <a:rPr lang="es-ES" sz="1200" dirty="0">
                          <a:solidFill>
                            <a:srgbClr val="002060"/>
                          </a:solidFill>
                          <a:latin typeface="Arial" panose="020B0604020202020204" pitchFamily="34" charset="0"/>
                          <a:cs typeface="Arial" panose="020B0604020202020204" pitchFamily="34" charset="0"/>
                        </a:rPr>
                        <a:t>Zonas con pelo.</a:t>
                      </a:r>
                    </a:p>
                  </a:txBody>
                  <a:tcPr/>
                </a:tc>
                <a:extLst>
                  <a:ext uri="{0D108BD9-81ED-4DB2-BD59-A6C34878D82A}">
                    <a16:rowId xmlns:a16="http://schemas.microsoft.com/office/drawing/2014/main" val="520939106"/>
                  </a:ext>
                </a:extLst>
              </a:tr>
              <a:tr h="537627">
                <a:tc>
                  <a:txBody>
                    <a:bodyPr/>
                    <a:lstStyle/>
                    <a:p>
                      <a:pPr algn="ctr"/>
                      <a:r>
                        <a:rPr lang="es-ES" sz="1400" b="1" dirty="0">
                          <a:solidFill>
                            <a:srgbClr val="002060"/>
                          </a:solidFill>
                          <a:latin typeface="Arial" panose="020B0604020202020204" pitchFamily="34" charset="0"/>
                          <a:cs typeface="Arial" panose="020B0604020202020204" pitchFamily="34" charset="0"/>
                        </a:rPr>
                        <a:t>Solución</a:t>
                      </a:r>
                    </a:p>
                  </a:txBody>
                  <a:tcPr/>
                </a:tc>
                <a:tc>
                  <a:txBody>
                    <a:bodyPr/>
                    <a:lstStyle/>
                    <a:p>
                      <a:pPr algn="ctr"/>
                      <a:r>
                        <a:rPr lang="es-ES" sz="1200" dirty="0">
                          <a:solidFill>
                            <a:srgbClr val="002060"/>
                          </a:solidFill>
                          <a:latin typeface="Arial" panose="020B0604020202020204" pitchFamily="34" charset="0"/>
                          <a:cs typeface="Arial" panose="020B0604020202020204" pitchFamily="34" charset="0"/>
                        </a:rPr>
                        <a:t>Fácil de aplicar. Cosmético.</a:t>
                      </a:r>
                    </a:p>
                  </a:txBody>
                  <a:tcPr/>
                </a:tc>
                <a:tc>
                  <a:txBody>
                    <a:bodyPr/>
                    <a:lstStyle/>
                    <a:p>
                      <a:pPr algn="ctr"/>
                      <a:r>
                        <a:rPr lang="es-ES" sz="1200" dirty="0">
                          <a:solidFill>
                            <a:srgbClr val="002060"/>
                          </a:solidFill>
                          <a:latin typeface="Arial" panose="020B0604020202020204" pitchFamily="34" charset="0"/>
                          <a:cs typeface="Arial" panose="020B0604020202020204" pitchFamily="34" charset="0"/>
                        </a:rPr>
                        <a:t>Si tiene una base de alcohol, puede resecar la piel o irritarla produciendo picor.</a:t>
                      </a:r>
                    </a:p>
                  </a:txBody>
                  <a:tcPr/>
                </a:tc>
                <a:tc>
                  <a:txBody>
                    <a:bodyPr/>
                    <a:lstStyle/>
                    <a:p>
                      <a:pPr algn="ctr"/>
                      <a:r>
                        <a:rPr lang="es-ES" sz="1200" dirty="0">
                          <a:solidFill>
                            <a:srgbClr val="002060"/>
                          </a:solidFill>
                          <a:latin typeface="Arial" panose="020B0604020202020204" pitchFamily="34" charset="0"/>
                          <a:cs typeface="Arial" panose="020B0604020202020204" pitchFamily="34" charset="0"/>
                        </a:rPr>
                        <a:t>Zonas con pelo (y sin irritación).</a:t>
                      </a:r>
                    </a:p>
                  </a:txBody>
                  <a:tcPr/>
                </a:tc>
                <a:extLst>
                  <a:ext uri="{0D108BD9-81ED-4DB2-BD59-A6C34878D82A}">
                    <a16:rowId xmlns:a16="http://schemas.microsoft.com/office/drawing/2014/main" val="3236329492"/>
                  </a:ext>
                </a:extLst>
              </a:tr>
              <a:tr h="499632">
                <a:tc>
                  <a:txBody>
                    <a:bodyPr/>
                    <a:lstStyle/>
                    <a:p>
                      <a:pPr algn="ctr"/>
                      <a:r>
                        <a:rPr lang="es-ES" sz="1400" b="1" dirty="0">
                          <a:solidFill>
                            <a:srgbClr val="002060"/>
                          </a:solidFill>
                          <a:latin typeface="Arial" panose="020B0604020202020204" pitchFamily="34" charset="0"/>
                          <a:cs typeface="Arial" panose="020B0604020202020204" pitchFamily="34" charset="0"/>
                        </a:rPr>
                        <a:t>Champú</a:t>
                      </a:r>
                    </a:p>
                  </a:txBody>
                  <a:tcPr/>
                </a:tc>
                <a:tc>
                  <a:txBody>
                    <a:bodyPr/>
                    <a:lstStyle/>
                    <a:p>
                      <a:pPr algn="ctr"/>
                      <a:r>
                        <a:rPr lang="es-ES" sz="1200" dirty="0">
                          <a:solidFill>
                            <a:srgbClr val="002060"/>
                          </a:solidFill>
                          <a:latin typeface="Arial" panose="020B0604020202020204" pitchFamily="34" charset="0"/>
                          <a:cs typeface="Arial" panose="020B0604020202020204" pitchFamily="34" charset="0"/>
                        </a:rPr>
                        <a:t>Cosmético.</a:t>
                      </a:r>
                    </a:p>
                  </a:txBody>
                  <a:tcPr/>
                </a:tc>
                <a:tc>
                  <a:txBody>
                    <a:bodyPr/>
                    <a:lstStyle/>
                    <a:p>
                      <a:pPr algn="ctr"/>
                      <a:r>
                        <a:rPr lang="es-ES" sz="1200" dirty="0">
                          <a:solidFill>
                            <a:srgbClr val="002060"/>
                          </a:solidFill>
                          <a:latin typeface="Arial" panose="020B0604020202020204" pitchFamily="34" charset="0"/>
                          <a:cs typeface="Arial" panose="020B0604020202020204" pitchFamily="34" charset="0"/>
                        </a:rPr>
                        <a:t>No oclusivo. No hidratante.</a:t>
                      </a:r>
                    </a:p>
                  </a:txBody>
                  <a:tcPr/>
                </a:tc>
                <a:tc>
                  <a:txBody>
                    <a:bodyPr/>
                    <a:lstStyle/>
                    <a:p>
                      <a:pPr algn="ctr"/>
                      <a:r>
                        <a:rPr lang="es-ES" sz="1200" dirty="0">
                          <a:solidFill>
                            <a:srgbClr val="002060"/>
                          </a:solidFill>
                          <a:latin typeface="Arial" panose="020B0604020202020204" pitchFamily="34" charset="0"/>
                          <a:cs typeface="Arial" panose="020B0604020202020204" pitchFamily="34" charset="0"/>
                        </a:rPr>
                        <a:t>Zonas con pelo.</a:t>
                      </a:r>
                    </a:p>
                  </a:txBody>
                  <a:tcPr/>
                </a:tc>
                <a:extLst>
                  <a:ext uri="{0D108BD9-81ED-4DB2-BD59-A6C34878D82A}">
                    <a16:rowId xmlns:a16="http://schemas.microsoft.com/office/drawing/2014/main" val="3937544196"/>
                  </a:ext>
                </a:extLst>
              </a:tr>
            </a:tbl>
          </a:graphicData>
        </a:graphic>
      </p:graphicFrame>
      <p:sp>
        <p:nvSpPr>
          <p:cNvPr id="5" name="Footer Placeholder 6">
            <a:extLst>
              <a:ext uri="{FF2B5EF4-FFF2-40B4-BE49-F238E27FC236}">
                <a16:creationId xmlns:a16="http://schemas.microsoft.com/office/drawing/2014/main" id="{A5850D5E-B383-6A43-8B7E-9348FD0ABAD1}"/>
              </a:ext>
            </a:extLst>
          </p:cNvPr>
          <p:cNvSpPr txBox="1">
            <a:spLocks/>
          </p:cNvSpPr>
          <p:nvPr/>
        </p:nvSpPr>
        <p:spPr>
          <a:xfrm>
            <a:off x="1144063" y="6240763"/>
            <a:ext cx="9903874" cy="406664"/>
          </a:xfrm>
          <a:prstGeom prst="rect">
            <a:avLst/>
          </a:prstGeom>
        </p:spPr>
        <p:txBody>
          <a:bodyPr vert="horz" lIns="0" tIns="0" rIns="0" bIns="0" rtlCol="0" anchor="ctr" anchorCtr="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700" dirty="0">
                <a:solidFill>
                  <a:srgbClr val="002060"/>
                </a:solidFill>
                <a:latin typeface="Arial" panose="020B0604020202020204" pitchFamily="34" charset="0"/>
                <a:cs typeface="Arial" panose="020B0604020202020204" pitchFamily="34" charset="0"/>
              </a:rPr>
              <a:t>Ballester Torrens MM y </a:t>
            </a:r>
            <a:r>
              <a:rPr lang="es-ES" sz="700" dirty="0" err="1">
                <a:solidFill>
                  <a:srgbClr val="002060"/>
                </a:solidFill>
                <a:latin typeface="Arial" panose="020B0604020202020204" pitchFamily="34" charset="0"/>
                <a:cs typeface="Arial" panose="020B0604020202020204" pitchFamily="34" charset="0"/>
              </a:rPr>
              <a:t>Senan</a:t>
            </a:r>
            <a:r>
              <a:rPr lang="es-ES" sz="700" dirty="0">
                <a:solidFill>
                  <a:srgbClr val="002060"/>
                </a:solidFill>
                <a:latin typeface="Arial" panose="020B0604020202020204" pitchFamily="34" charset="0"/>
                <a:cs typeface="Arial" panose="020B0604020202020204" pitchFamily="34" charset="0"/>
              </a:rPr>
              <a:t> Sanz R. </a:t>
            </a:r>
            <a:r>
              <a:rPr lang="es-ES" sz="700" dirty="0" err="1">
                <a:solidFill>
                  <a:srgbClr val="002060"/>
                </a:solidFill>
                <a:latin typeface="Arial" panose="020B0604020202020204" pitchFamily="34" charset="0"/>
                <a:cs typeface="Arial" panose="020B0604020202020204" pitchFamily="34" charset="0"/>
              </a:rPr>
              <a:t>semFYC</a:t>
            </a:r>
            <a:r>
              <a:rPr lang="es-ES" sz="700" dirty="0">
                <a:solidFill>
                  <a:srgbClr val="002060"/>
                </a:solidFill>
                <a:latin typeface="Arial" panose="020B0604020202020204" pitchFamily="34" charset="0"/>
                <a:cs typeface="Arial" panose="020B0604020202020204" pitchFamily="34" charset="0"/>
              </a:rPr>
              <a:t> - </a:t>
            </a:r>
            <a:r>
              <a:rPr lang="es-ES" sz="700" dirty="0" err="1">
                <a:solidFill>
                  <a:srgbClr val="002060"/>
                </a:solidFill>
                <a:latin typeface="Arial" panose="020B0604020202020204" pitchFamily="34" charset="0"/>
                <a:cs typeface="Arial" panose="020B0604020202020204" pitchFamily="34" charset="0"/>
              </a:rPr>
              <a:t>Guia</a:t>
            </a:r>
            <a:r>
              <a:rPr lang="es-ES" sz="700" dirty="0">
                <a:solidFill>
                  <a:srgbClr val="002060"/>
                </a:solidFill>
                <a:latin typeface="Arial" panose="020B0604020202020204" pitchFamily="34" charset="0"/>
                <a:cs typeface="Arial" panose="020B0604020202020204" pitchFamily="34" charset="0"/>
              </a:rPr>
              <a:t> de consulta rápida de Psoriasis. . 2ªEd, 2022.</a:t>
            </a:r>
          </a:p>
          <a:p>
            <a:pPr algn="ctr"/>
            <a:r>
              <a:rPr lang="es-ES" sz="700" b="0" i="0" dirty="0">
                <a:solidFill>
                  <a:srgbClr val="002060"/>
                </a:solidFill>
                <a:effectLst/>
                <a:latin typeface="Arial" panose="020B0604020202020204" pitchFamily="34" charset="0"/>
                <a:cs typeface="Arial" panose="020B0604020202020204" pitchFamily="34" charset="0"/>
              </a:rPr>
              <a:t>Puig L, Carrascosa JM, Belinchón I, </a:t>
            </a:r>
            <a:r>
              <a:rPr lang="es-ES" sz="700" b="0" i="1" dirty="0">
                <a:solidFill>
                  <a:srgbClr val="002060"/>
                </a:solidFill>
                <a:effectLst/>
                <a:latin typeface="Arial" panose="020B0604020202020204" pitchFamily="34" charset="0"/>
                <a:cs typeface="Arial" panose="020B0604020202020204" pitchFamily="34" charset="0"/>
              </a:rPr>
              <a:t>et al</a:t>
            </a:r>
            <a:r>
              <a:rPr lang="es-ES" sz="700" b="0" i="0" dirty="0">
                <a:solidFill>
                  <a:srgbClr val="002060"/>
                </a:solidFill>
                <a:effectLst/>
                <a:latin typeface="Arial" panose="020B0604020202020204" pitchFamily="34" charset="0"/>
                <a:cs typeface="Arial" panose="020B0604020202020204" pitchFamily="34" charset="0"/>
              </a:rPr>
              <a:t>. Actas. </a:t>
            </a:r>
            <a:r>
              <a:rPr lang="es-ES" sz="700" b="0" i="0" dirty="0" err="1">
                <a:solidFill>
                  <a:srgbClr val="002060"/>
                </a:solidFill>
                <a:effectLst/>
                <a:latin typeface="Arial" panose="020B0604020202020204" pitchFamily="34" charset="0"/>
                <a:cs typeface="Arial" panose="020B0604020202020204" pitchFamily="34" charset="0"/>
              </a:rPr>
              <a:t>Dermosifiliogr</a:t>
            </a:r>
            <a:r>
              <a:rPr lang="es-ES" sz="700" b="0" i="0" dirty="0">
                <a:solidFill>
                  <a:srgbClr val="002060"/>
                </a:solidFill>
                <a:effectLst/>
                <a:latin typeface="Arial" panose="020B0604020202020204" pitchFamily="34" charset="0"/>
                <a:cs typeface="Arial" panose="020B0604020202020204" pitchFamily="34" charset="0"/>
              </a:rPr>
              <a:t>. 2013;104:488-96.. </a:t>
            </a:r>
            <a:endParaRPr lang="en-US" sz="7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03223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3">
            <a:extLst>
              <a:ext uri="{FF2B5EF4-FFF2-40B4-BE49-F238E27FC236}">
                <a16:creationId xmlns:a16="http://schemas.microsoft.com/office/drawing/2014/main" id="{E166837E-EFEB-45F6-90BC-EE8AB1B7C97C}"/>
              </a:ext>
            </a:extLst>
          </p:cNvPr>
          <p:cNvSpPr>
            <a:spLocks noGrp="1"/>
          </p:cNvSpPr>
          <p:nvPr>
            <p:ph type="title"/>
          </p:nvPr>
        </p:nvSpPr>
        <p:spPr>
          <a:xfrm>
            <a:off x="648000" y="214973"/>
            <a:ext cx="10896000" cy="900000"/>
          </a:xfrm>
        </p:spPr>
        <p:txBody>
          <a:bodyPr/>
          <a:lstStyle/>
          <a:p>
            <a:pPr algn="ctr"/>
            <a:r>
              <a:rPr lang="es-ES" sz="4000" dirty="0">
                <a:solidFill>
                  <a:srgbClr val="002060"/>
                </a:solidFill>
                <a:latin typeface="Arial" panose="020B0604020202020204" pitchFamily="34" charset="0"/>
                <a:cs typeface="Arial" panose="020B0604020202020204" pitchFamily="34" charset="0"/>
              </a:rPr>
              <a:t>Criterios de derivación</a:t>
            </a:r>
          </a:p>
        </p:txBody>
      </p:sp>
      <p:sp>
        <p:nvSpPr>
          <p:cNvPr id="7" name="Footer Placeholder 6">
            <a:extLst>
              <a:ext uri="{FF2B5EF4-FFF2-40B4-BE49-F238E27FC236}">
                <a16:creationId xmlns:a16="http://schemas.microsoft.com/office/drawing/2014/main" id="{86E76ADE-3F65-4C83-9D16-2DD16410ADE0}"/>
              </a:ext>
            </a:extLst>
          </p:cNvPr>
          <p:cNvSpPr txBox="1">
            <a:spLocks/>
          </p:cNvSpPr>
          <p:nvPr/>
        </p:nvSpPr>
        <p:spPr>
          <a:xfrm>
            <a:off x="2317039" y="6623640"/>
            <a:ext cx="7557922" cy="90000"/>
          </a:xfrm>
          <a:prstGeom prst="rect">
            <a:avLst/>
          </a:prstGeom>
        </p:spPr>
        <p:txBody>
          <a:bodyPr vert="horz" lIns="0" tIns="0" rIns="0" bIns="0" rtlCol="0" anchor="ctr" anchorCtr="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700" dirty="0">
                <a:solidFill>
                  <a:srgbClr val="002060"/>
                </a:solidFill>
                <a:latin typeface="Arial" panose="020B0604020202020204" pitchFamily="34" charset="0"/>
                <a:cs typeface="Arial" panose="020B0604020202020204" pitchFamily="34" charset="0"/>
              </a:rPr>
              <a:t>Palacios-Martínez D. SEMERGEN </a:t>
            </a:r>
            <a:r>
              <a:rPr lang="es-ES" sz="700" dirty="0" err="1">
                <a:solidFill>
                  <a:srgbClr val="002060"/>
                </a:solidFill>
                <a:latin typeface="Arial" panose="020B0604020202020204" pitchFamily="34" charset="0"/>
                <a:cs typeface="Arial" panose="020B0604020202020204" pitchFamily="34" charset="0"/>
              </a:rPr>
              <a:t>Doc</a:t>
            </a:r>
            <a:r>
              <a:rPr lang="es-ES" sz="700" dirty="0">
                <a:solidFill>
                  <a:srgbClr val="002060"/>
                </a:solidFill>
                <a:latin typeface="Arial" panose="020B0604020202020204" pitchFamily="34" charset="0"/>
                <a:cs typeface="Arial" panose="020B0604020202020204" pitchFamily="34" charset="0"/>
              </a:rPr>
              <a:t> Psoriasis. Madrid, Ed. SANED; 2021. </a:t>
            </a:r>
            <a:r>
              <a:rPr lang="es-ES" sz="700" u="sng" dirty="0">
                <a:solidFill>
                  <a:srgbClr val="00206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https://www.semergen.es/files/docs/Semergen%20DoC%20Psoriasis.pdf</a:t>
            </a:r>
            <a:r>
              <a:rPr lang="es-ES" sz="700" u="sng" dirty="0">
                <a:solidFill>
                  <a:srgbClr val="002060"/>
                </a:solidFill>
                <a:latin typeface="Arial" panose="020B0604020202020204" pitchFamily="34" charset="0"/>
                <a:cs typeface="Arial" panose="020B0604020202020204" pitchFamily="34" charset="0"/>
              </a:rPr>
              <a:t>. </a:t>
            </a:r>
            <a:r>
              <a:rPr lang="es-ES" sz="700" dirty="0">
                <a:solidFill>
                  <a:srgbClr val="002060"/>
                </a:solidFill>
                <a:latin typeface="Arial" panose="020B0604020202020204" pitchFamily="34" charset="0"/>
                <a:cs typeface="Arial" panose="020B0604020202020204" pitchFamily="34" charset="0"/>
              </a:rPr>
              <a:t>Ballester Torrens MM y </a:t>
            </a:r>
            <a:r>
              <a:rPr lang="es-ES" sz="700" dirty="0" err="1">
                <a:solidFill>
                  <a:srgbClr val="002060"/>
                </a:solidFill>
                <a:latin typeface="Arial" panose="020B0604020202020204" pitchFamily="34" charset="0"/>
                <a:cs typeface="Arial" panose="020B0604020202020204" pitchFamily="34" charset="0"/>
              </a:rPr>
              <a:t>Senan</a:t>
            </a:r>
            <a:r>
              <a:rPr lang="es-ES" sz="700" dirty="0">
                <a:solidFill>
                  <a:srgbClr val="002060"/>
                </a:solidFill>
                <a:latin typeface="Arial" panose="020B0604020202020204" pitchFamily="34" charset="0"/>
                <a:cs typeface="Arial" panose="020B0604020202020204" pitchFamily="34" charset="0"/>
              </a:rPr>
              <a:t> Sanz R. </a:t>
            </a:r>
            <a:r>
              <a:rPr lang="es-ES" sz="700" dirty="0" err="1">
                <a:solidFill>
                  <a:srgbClr val="002060"/>
                </a:solidFill>
                <a:latin typeface="Arial" panose="020B0604020202020204" pitchFamily="34" charset="0"/>
                <a:cs typeface="Arial" panose="020B0604020202020204" pitchFamily="34" charset="0"/>
              </a:rPr>
              <a:t>semFYC</a:t>
            </a:r>
            <a:r>
              <a:rPr lang="es-ES" sz="700" dirty="0">
                <a:solidFill>
                  <a:srgbClr val="002060"/>
                </a:solidFill>
                <a:latin typeface="Arial" panose="020B0604020202020204" pitchFamily="34" charset="0"/>
                <a:cs typeface="Arial" panose="020B0604020202020204" pitchFamily="34" charset="0"/>
              </a:rPr>
              <a:t> - </a:t>
            </a:r>
            <a:r>
              <a:rPr lang="es-ES" sz="700" dirty="0" err="1">
                <a:solidFill>
                  <a:srgbClr val="002060"/>
                </a:solidFill>
                <a:latin typeface="Arial" panose="020B0604020202020204" pitchFamily="34" charset="0"/>
                <a:cs typeface="Arial" panose="020B0604020202020204" pitchFamily="34" charset="0"/>
              </a:rPr>
              <a:t>Guia</a:t>
            </a:r>
            <a:r>
              <a:rPr lang="es-ES" sz="700" dirty="0">
                <a:solidFill>
                  <a:srgbClr val="002060"/>
                </a:solidFill>
                <a:latin typeface="Arial" panose="020B0604020202020204" pitchFamily="34" charset="0"/>
                <a:cs typeface="Arial" panose="020B0604020202020204" pitchFamily="34" charset="0"/>
              </a:rPr>
              <a:t> de consulta rápida de Psoriasis. . 2ªEd, 2022</a:t>
            </a:r>
          </a:p>
          <a:p>
            <a:pPr algn="ctr"/>
            <a:r>
              <a:rPr lang="es-ES" sz="700" dirty="0">
                <a:solidFill>
                  <a:srgbClr val="002060"/>
                </a:solidFill>
                <a:latin typeface="Arial" panose="020B0604020202020204" pitchFamily="34" charset="0"/>
                <a:cs typeface="Arial" panose="020B0604020202020204" pitchFamily="34" charset="0"/>
              </a:rPr>
              <a:t>Jurado-Moreno J y Davalos-</a:t>
            </a:r>
            <a:r>
              <a:rPr lang="es-ES" sz="700" dirty="0" err="1">
                <a:solidFill>
                  <a:srgbClr val="002060"/>
                </a:solidFill>
                <a:latin typeface="Arial" panose="020B0604020202020204" pitchFamily="34" charset="0"/>
                <a:cs typeface="Arial" panose="020B0604020202020204" pitchFamily="34" charset="0"/>
              </a:rPr>
              <a:t>Marin</a:t>
            </a:r>
            <a:r>
              <a:rPr lang="es-ES" sz="700" dirty="0">
                <a:solidFill>
                  <a:srgbClr val="002060"/>
                </a:solidFill>
                <a:latin typeface="Arial" panose="020B0604020202020204" pitchFamily="34" charset="0"/>
                <a:cs typeface="Arial" panose="020B0604020202020204" pitchFamily="34" charset="0"/>
              </a:rPr>
              <a:t> AJ. SEMG Psoriasis: Una mirada desde atención primaria. 2022.</a:t>
            </a:r>
            <a:endParaRPr lang="en-US" sz="700" dirty="0">
              <a:solidFill>
                <a:srgbClr val="002060"/>
              </a:solidFill>
              <a:latin typeface="Arial" panose="020B0604020202020204" pitchFamily="34" charset="0"/>
              <a:cs typeface="Arial" panose="020B0604020202020204" pitchFamily="34" charset="0"/>
            </a:endParaRPr>
          </a:p>
          <a:p>
            <a:endParaRPr lang="es-ES" sz="700" dirty="0">
              <a:solidFill>
                <a:srgbClr val="002060"/>
              </a:solidFill>
              <a:latin typeface="Arial" panose="020B0604020202020204" pitchFamily="34" charset="0"/>
              <a:cs typeface="Arial" panose="020B0604020202020204" pitchFamily="34" charset="0"/>
            </a:endParaRPr>
          </a:p>
          <a:p>
            <a:endParaRPr lang="en-US" sz="700" dirty="0">
              <a:solidFill>
                <a:srgbClr val="002060"/>
              </a:solidFill>
              <a:latin typeface="Arial" panose="020B0604020202020204" pitchFamily="34" charset="0"/>
              <a:cs typeface="Arial" panose="020B0604020202020204" pitchFamily="34" charset="0"/>
            </a:endParaRPr>
          </a:p>
        </p:txBody>
      </p:sp>
      <p:graphicFrame>
        <p:nvGraphicFramePr>
          <p:cNvPr id="10" name="Diagram 9">
            <a:extLst>
              <a:ext uri="{FF2B5EF4-FFF2-40B4-BE49-F238E27FC236}">
                <a16:creationId xmlns:a16="http://schemas.microsoft.com/office/drawing/2014/main" id="{6D30AA58-4597-9914-369F-870E3CE33E12}"/>
              </a:ext>
            </a:extLst>
          </p:cNvPr>
          <p:cNvGraphicFramePr/>
          <p:nvPr>
            <p:extLst>
              <p:ext uri="{D42A27DB-BD31-4B8C-83A1-F6EECF244321}">
                <p14:modId xmlns:p14="http://schemas.microsoft.com/office/powerpoint/2010/main" val="4282816689"/>
              </p:ext>
            </p:extLst>
          </p:nvPr>
        </p:nvGraphicFramePr>
        <p:xfrm>
          <a:off x="648000" y="768773"/>
          <a:ext cx="10896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Footer Placeholder 6">
            <a:extLst>
              <a:ext uri="{FF2B5EF4-FFF2-40B4-BE49-F238E27FC236}">
                <a16:creationId xmlns:a16="http://schemas.microsoft.com/office/drawing/2014/main" id="{953F6D29-F390-545D-FEBA-AB45D7A41413}"/>
              </a:ext>
            </a:extLst>
          </p:cNvPr>
          <p:cNvSpPr txBox="1">
            <a:spLocks/>
          </p:cNvSpPr>
          <p:nvPr/>
        </p:nvSpPr>
        <p:spPr>
          <a:xfrm>
            <a:off x="1432190" y="5936827"/>
            <a:ext cx="8750034" cy="194175"/>
          </a:xfrm>
          <a:prstGeom prst="rect">
            <a:avLst/>
          </a:prstGeom>
        </p:spPr>
        <p:txBody>
          <a:bodyPr vert="horz" lIns="0" tIns="0" rIns="0" bIns="0" rtlCol="0" anchor="ctr" anchorCtr="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rgbClr val="002060"/>
                </a:solidFill>
                <a:latin typeface="Arial" panose="020B0604020202020204" pitchFamily="34" charset="0"/>
                <a:cs typeface="Arial" panose="020B0604020202020204" pitchFamily="34" charset="0"/>
              </a:rPr>
              <a:t>* Casos </a:t>
            </a:r>
            <a:r>
              <a:rPr lang="en-US" sz="1200" dirty="0" err="1">
                <a:solidFill>
                  <a:srgbClr val="002060"/>
                </a:solidFill>
                <a:latin typeface="Arial" panose="020B0604020202020204" pitchFamily="34" charset="0"/>
                <a:cs typeface="Arial" panose="020B0604020202020204" pitchFamily="34" charset="0"/>
              </a:rPr>
              <a:t>agudos</a:t>
            </a:r>
            <a:r>
              <a:rPr lang="en-US" sz="1200" dirty="0">
                <a:solidFill>
                  <a:srgbClr val="002060"/>
                </a:solidFill>
                <a:latin typeface="Arial" panose="020B0604020202020204" pitchFamily="34" charset="0"/>
                <a:cs typeface="Arial" panose="020B0604020202020204" pitchFamily="34" charset="0"/>
              </a:rPr>
              <a:t> y **Casos </a:t>
            </a:r>
            <a:r>
              <a:rPr lang="en-US" sz="1200" dirty="0" err="1">
                <a:solidFill>
                  <a:srgbClr val="002060"/>
                </a:solidFill>
                <a:latin typeface="Arial" panose="020B0604020202020204" pitchFamily="34" charset="0"/>
                <a:cs typeface="Arial" panose="020B0604020202020204" pitchFamily="34" charset="0"/>
              </a:rPr>
              <a:t>generalizados</a:t>
            </a:r>
            <a:r>
              <a:rPr lang="en-US" sz="1200" dirty="0">
                <a:solidFill>
                  <a:srgbClr val="002060"/>
                </a:solidFill>
                <a:latin typeface="Arial" panose="020B0604020202020204" pitchFamily="34" charset="0"/>
                <a:cs typeface="Arial" panose="020B0604020202020204" pitchFamily="34" charset="0"/>
              </a:rPr>
              <a:t> es </a:t>
            </a:r>
            <a:r>
              <a:rPr lang="en-US" sz="1200" dirty="0" err="1">
                <a:solidFill>
                  <a:srgbClr val="002060"/>
                </a:solidFill>
                <a:latin typeface="Arial" panose="020B0604020202020204" pitchFamily="34" charset="0"/>
                <a:cs typeface="Arial" panose="020B0604020202020204" pitchFamily="34" charset="0"/>
              </a:rPr>
              <a:t>criterio</a:t>
            </a:r>
            <a:r>
              <a:rPr lang="en-US" sz="1200" dirty="0">
                <a:solidFill>
                  <a:srgbClr val="002060"/>
                </a:solidFill>
                <a:latin typeface="Arial" panose="020B0604020202020204" pitchFamily="34" charset="0"/>
                <a:cs typeface="Arial" panose="020B0604020202020204" pitchFamily="34" charset="0"/>
              </a:rPr>
              <a:t> de </a:t>
            </a:r>
            <a:r>
              <a:rPr lang="en-US" sz="1200" dirty="0" err="1">
                <a:solidFill>
                  <a:srgbClr val="002060"/>
                </a:solidFill>
                <a:latin typeface="Arial" panose="020B0604020202020204" pitchFamily="34" charset="0"/>
                <a:cs typeface="Arial" panose="020B0604020202020204" pitchFamily="34" charset="0"/>
              </a:rPr>
              <a:t>derivación</a:t>
            </a: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inemdiata</a:t>
            </a:r>
            <a:r>
              <a:rPr lang="en-US" sz="1200" dirty="0">
                <a:solidFill>
                  <a:srgbClr val="002060"/>
                </a:solidFill>
                <a:latin typeface="Arial" panose="020B0604020202020204" pitchFamily="34" charset="0"/>
                <a:cs typeface="Arial" panose="020B0604020202020204" pitchFamily="34" charset="0"/>
              </a:rPr>
              <a:t> al </a:t>
            </a:r>
            <a:r>
              <a:rPr lang="en-US" sz="1200" dirty="0" err="1">
                <a:solidFill>
                  <a:srgbClr val="002060"/>
                </a:solidFill>
                <a:latin typeface="Arial" panose="020B0604020202020204" pitchFamily="34" charset="0"/>
                <a:cs typeface="Arial" panose="020B0604020202020204" pitchFamily="34" charset="0"/>
              </a:rPr>
              <a:t>servicio</a:t>
            </a:r>
            <a:r>
              <a:rPr lang="en-US" sz="1200" dirty="0">
                <a:solidFill>
                  <a:srgbClr val="002060"/>
                </a:solidFill>
                <a:latin typeface="Arial" panose="020B0604020202020204" pitchFamily="34" charset="0"/>
                <a:cs typeface="Arial" panose="020B0604020202020204" pitchFamily="34" charset="0"/>
              </a:rPr>
              <a:t> de </a:t>
            </a:r>
            <a:r>
              <a:rPr lang="en-US" sz="1200" dirty="0" err="1">
                <a:solidFill>
                  <a:srgbClr val="002060"/>
                </a:solidFill>
                <a:latin typeface="Arial" panose="020B0604020202020204" pitchFamily="34" charset="0"/>
                <a:cs typeface="Arial" panose="020B0604020202020204" pitchFamily="34" charset="0"/>
              </a:rPr>
              <a:t>dermatología</a:t>
            </a:r>
            <a:r>
              <a:rPr lang="en-US" sz="1200" dirty="0">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2409664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3">
            <a:extLst>
              <a:ext uri="{FF2B5EF4-FFF2-40B4-BE49-F238E27FC236}">
                <a16:creationId xmlns:a16="http://schemas.microsoft.com/office/drawing/2014/main" id="{E166837E-EFEB-45F6-90BC-EE8AB1B7C97C}"/>
              </a:ext>
            </a:extLst>
          </p:cNvPr>
          <p:cNvSpPr>
            <a:spLocks noGrp="1"/>
          </p:cNvSpPr>
          <p:nvPr>
            <p:ph type="title"/>
          </p:nvPr>
        </p:nvSpPr>
        <p:spPr>
          <a:xfrm>
            <a:off x="271824" y="205440"/>
            <a:ext cx="10896000" cy="900000"/>
          </a:xfrm>
        </p:spPr>
        <p:txBody>
          <a:bodyPr/>
          <a:lstStyle/>
          <a:p>
            <a:pPr algn="ctr"/>
            <a:r>
              <a:rPr lang="es-ES" sz="3600" dirty="0">
                <a:solidFill>
                  <a:srgbClr val="002060"/>
                </a:solidFill>
                <a:latin typeface="Arial" panose="020B0604020202020204" pitchFamily="34" charset="0"/>
                <a:cs typeface="Arial" panose="020B0604020202020204" pitchFamily="34" charset="0"/>
              </a:rPr>
              <a:t>Manejo de la Psoriasis en Atención Hospitalaria</a:t>
            </a:r>
          </a:p>
        </p:txBody>
      </p:sp>
      <p:sp>
        <p:nvSpPr>
          <p:cNvPr id="2" name="Rectángulo 1">
            <a:extLst>
              <a:ext uri="{FF2B5EF4-FFF2-40B4-BE49-F238E27FC236}">
                <a16:creationId xmlns:a16="http://schemas.microsoft.com/office/drawing/2014/main" id="{439E529C-C355-4578-9A93-96C66710D90A}"/>
              </a:ext>
            </a:extLst>
          </p:cNvPr>
          <p:cNvSpPr/>
          <p:nvPr/>
        </p:nvSpPr>
        <p:spPr>
          <a:xfrm>
            <a:off x="2044066" y="1016000"/>
            <a:ext cx="1654174" cy="650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s-ES" sz="2000" noProof="0" dirty="0" err="1">
              <a:solidFill>
                <a:schemeClr val="tx1"/>
              </a:solidFill>
            </a:endParaRPr>
          </a:p>
        </p:txBody>
      </p:sp>
      <p:sp>
        <p:nvSpPr>
          <p:cNvPr id="10" name="Footer Placeholder 6">
            <a:extLst>
              <a:ext uri="{FF2B5EF4-FFF2-40B4-BE49-F238E27FC236}">
                <a16:creationId xmlns:a16="http://schemas.microsoft.com/office/drawing/2014/main" id="{43459691-2D7F-4B27-9D3F-734EFDAA369F}"/>
              </a:ext>
            </a:extLst>
          </p:cNvPr>
          <p:cNvSpPr txBox="1">
            <a:spLocks/>
          </p:cNvSpPr>
          <p:nvPr/>
        </p:nvSpPr>
        <p:spPr>
          <a:xfrm>
            <a:off x="1940863" y="6524417"/>
            <a:ext cx="7557922" cy="167086"/>
          </a:xfrm>
          <a:prstGeom prst="rect">
            <a:avLst/>
          </a:prstGeom>
        </p:spPr>
        <p:txBody>
          <a:bodyPr vert="horz" lIns="0" tIns="0" rIns="0" bIns="0" rtlCol="0" anchor="ctr" anchorCtr="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700" dirty="0">
                <a:solidFill>
                  <a:srgbClr val="002060"/>
                </a:solidFill>
                <a:latin typeface="Arial" panose="020B0604020202020204" pitchFamily="34" charset="0"/>
                <a:cs typeface="Arial" panose="020B0604020202020204" pitchFamily="34" charset="0"/>
              </a:rPr>
              <a:t>Palacios-Martínez D. SEMERGEN </a:t>
            </a:r>
            <a:r>
              <a:rPr lang="es-ES" sz="700" dirty="0" err="1">
                <a:solidFill>
                  <a:srgbClr val="002060"/>
                </a:solidFill>
                <a:latin typeface="Arial" panose="020B0604020202020204" pitchFamily="34" charset="0"/>
                <a:cs typeface="Arial" panose="020B0604020202020204" pitchFamily="34" charset="0"/>
              </a:rPr>
              <a:t>Doc</a:t>
            </a:r>
            <a:r>
              <a:rPr lang="es-ES" sz="700" dirty="0">
                <a:solidFill>
                  <a:srgbClr val="002060"/>
                </a:solidFill>
                <a:latin typeface="Arial" panose="020B0604020202020204" pitchFamily="34" charset="0"/>
                <a:cs typeface="Arial" panose="020B0604020202020204" pitchFamily="34" charset="0"/>
              </a:rPr>
              <a:t> Psoriasis. Madrid, Ed. SANED; 2021. https://www.semergen.es/files/docs/Semergen%20DoC%20Psoriasis.pdf</a:t>
            </a:r>
            <a:endParaRPr lang="en-US" sz="700" dirty="0">
              <a:solidFill>
                <a:srgbClr val="002060"/>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49C14A0D-91B1-3891-584C-D0E7F8D9C675}"/>
              </a:ext>
            </a:extLst>
          </p:cNvPr>
          <p:cNvPicPr>
            <a:picLocks noChangeAspect="1"/>
          </p:cNvPicPr>
          <p:nvPr/>
        </p:nvPicPr>
        <p:blipFill>
          <a:blip r:embed="rId2"/>
          <a:stretch>
            <a:fillRect/>
          </a:stretch>
        </p:blipFill>
        <p:spPr>
          <a:xfrm>
            <a:off x="1257424" y="922956"/>
            <a:ext cx="9315767" cy="5560821"/>
          </a:xfrm>
          <a:prstGeom prst="rect">
            <a:avLst/>
          </a:prstGeom>
        </p:spPr>
      </p:pic>
      <p:sp>
        <p:nvSpPr>
          <p:cNvPr id="4" name="Rectangle 3">
            <a:extLst>
              <a:ext uri="{FF2B5EF4-FFF2-40B4-BE49-F238E27FC236}">
                <a16:creationId xmlns:a16="http://schemas.microsoft.com/office/drawing/2014/main" id="{C43AD9F3-CDE5-03B1-D3E8-80CD962E43A0}"/>
              </a:ext>
            </a:extLst>
          </p:cNvPr>
          <p:cNvSpPr/>
          <p:nvPr/>
        </p:nvSpPr>
        <p:spPr>
          <a:xfrm>
            <a:off x="7246057" y="931511"/>
            <a:ext cx="3327134" cy="1547698"/>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2000" noProof="0" dirty="0" err="1">
              <a:solidFill>
                <a:schemeClr val="tx1"/>
              </a:solidFill>
            </a:endParaRPr>
          </a:p>
        </p:txBody>
      </p:sp>
      <p:sp>
        <p:nvSpPr>
          <p:cNvPr id="12" name="Rectangle 11">
            <a:extLst>
              <a:ext uri="{FF2B5EF4-FFF2-40B4-BE49-F238E27FC236}">
                <a16:creationId xmlns:a16="http://schemas.microsoft.com/office/drawing/2014/main" id="{9702970B-0263-9987-2304-E60328884235}"/>
              </a:ext>
            </a:extLst>
          </p:cNvPr>
          <p:cNvSpPr/>
          <p:nvPr/>
        </p:nvSpPr>
        <p:spPr>
          <a:xfrm>
            <a:off x="7246057" y="4464432"/>
            <a:ext cx="3362163" cy="1789983"/>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2000" noProof="0" dirty="0" err="1">
              <a:solidFill>
                <a:schemeClr val="tx1"/>
              </a:solidFill>
            </a:endParaRPr>
          </a:p>
        </p:txBody>
      </p:sp>
    </p:spTree>
    <p:extLst>
      <p:ext uri="{BB962C8B-B14F-4D97-AF65-F5344CB8AC3E}">
        <p14:creationId xmlns:p14="http://schemas.microsoft.com/office/powerpoint/2010/main" val="17860521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940EA-A773-48E8-ABD5-1A73291FF9F3}"/>
              </a:ext>
            </a:extLst>
          </p:cNvPr>
          <p:cNvSpPr txBox="1">
            <a:spLocks/>
          </p:cNvSpPr>
          <p:nvPr/>
        </p:nvSpPr>
        <p:spPr>
          <a:xfrm>
            <a:off x="1103394" y="283799"/>
            <a:ext cx="9969390" cy="557012"/>
          </a:xfr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ES" sz="4400" dirty="0">
                <a:solidFill>
                  <a:srgbClr val="002855"/>
                </a:solidFill>
                <a:latin typeface="Arial" panose="020B0604020202020204" pitchFamily="34" charset="0"/>
                <a:cs typeface="Arial" panose="020B0604020202020204" pitchFamily="34" charset="0"/>
              </a:rPr>
              <a:t>Resumen: tratamiento integral 360º</a:t>
            </a:r>
          </a:p>
          <a:p>
            <a:endParaRPr lang="es-ES" sz="3200" b="1" dirty="0">
              <a:solidFill>
                <a:srgbClr val="4C86A4"/>
              </a:solidFill>
              <a:latin typeface="Arial" panose="020B0604020202020204" pitchFamily="34" charset="0"/>
              <a:cs typeface="Arial" panose="020B0604020202020204" pitchFamily="34" charset="0"/>
            </a:endParaRPr>
          </a:p>
          <a:p>
            <a:endParaRPr lang="es-ES" sz="3200" b="1" dirty="0">
              <a:solidFill>
                <a:srgbClr val="4C86A4"/>
              </a:solidFill>
              <a:latin typeface="Arial" panose="020B0604020202020204" pitchFamily="34" charset="0"/>
              <a:cs typeface="Arial" panose="020B0604020202020204" pitchFamily="34" charset="0"/>
            </a:endParaRPr>
          </a:p>
        </p:txBody>
      </p:sp>
      <p:sp>
        <p:nvSpPr>
          <p:cNvPr id="28" name="Rectangle 25">
            <a:extLst>
              <a:ext uri="{FF2B5EF4-FFF2-40B4-BE49-F238E27FC236}">
                <a16:creationId xmlns:a16="http://schemas.microsoft.com/office/drawing/2014/main" id="{43321D36-2F5C-48B5-AA25-BA541612949A}"/>
              </a:ext>
            </a:extLst>
          </p:cNvPr>
          <p:cNvSpPr>
            <a:spLocks noChangeArrowheads="1"/>
          </p:cNvSpPr>
          <p:nvPr/>
        </p:nvSpPr>
        <p:spPr bwMode="auto">
          <a:xfrm>
            <a:off x="8577607" y="1792388"/>
            <a:ext cx="1872007" cy="4070860"/>
          </a:xfrm>
          <a:prstGeom prst="rect">
            <a:avLst/>
          </a:prstGeom>
          <a:ln>
            <a:solidFill>
              <a:srgbClr val="68A17C"/>
            </a:solidFill>
            <a:headEnd/>
            <a:tailEnd/>
          </a:ln>
        </p:spPr>
        <p:style>
          <a:lnRef idx="2">
            <a:schemeClr val="accent6"/>
          </a:lnRef>
          <a:fillRef idx="1">
            <a:schemeClr val="lt1"/>
          </a:fillRef>
          <a:effectRef idx="0">
            <a:schemeClr val="accent6"/>
          </a:effectRef>
          <a:fontRef idx="minor">
            <a:schemeClr val="dk1"/>
          </a:fontRef>
        </p:style>
        <p:txBody>
          <a:bodyPr wrap="square" lIns="90488" tIns="44451" rIns="90488" bIns="4445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s-ES" altLang="es-ES" sz="1870" b="1" dirty="0">
                <a:solidFill>
                  <a:srgbClr val="002060"/>
                </a:solidFill>
                <a:latin typeface="Arial" panose="020B0604020202020204" pitchFamily="34" charset="0"/>
                <a:cs typeface="Arial" panose="020B0604020202020204" pitchFamily="34" charset="0"/>
              </a:rPr>
              <a:t>Biológicos</a:t>
            </a:r>
            <a:endParaRPr lang="es-ES" altLang="es-ES" sz="1600" b="1" dirty="0">
              <a:solidFill>
                <a:srgbClr val="002060"/>
              </a:solidFill>
              <a:latin typeface="Arial" panose="020B0604020202020204" pitchFamily="34" charset="0"/>
              <a:cs typeface="Arial" panose="020B0604020202020204" pitchFamily="34" charset="0"/>
            </a:endParaRPr>
          </a:p>
          <a:p>
            <a:pPr algn="ctr">
              <a:spcBef>
                <a:spcPct val="0"/>
              </a:spcBef>
              <a:buNone/>
            </a:pPr>
            <a:r>
              <a:rPr lang="es-ES" altLang="es-ES" sz="1600" u="sng" dirty="0">
                <a:solidFill>
                  <a:srgbClr val="002060"/>
                </a:solidFill>
                <a:latin typeface="Arial" panose="020B0604020202020204" pitchFamily="34" charset="0"/>
                <a:cs typeface="Arial" panose="020B0604020202020204" pitchFamily="34" charset="0"/>
              </a:rPr>
              <a:t>Anti </a:t>
            </a:r>
            <a:r>
              <a:rPr lang="es-ES" altLang="es-ES" sz="1600" u="sng" dirty="0" err="1">
                <a:solidFill>
                  <a:srgbClr val="002060"/>
                </a:solidFill>
                <a:latin typeface="Arial" panose="020B0604020202020204" pitchFamily="34" charset="0"/>
                <a:cs typeface="Arial" panose="020B0604020202020204" pitchFamily="34" charset="0"/>
              </a:rPr>
              <a:t>TNFa</a:t>
            </a:r>
            <a:endParaRPr lang="es-ES" altLang="es-ES" sz="1600" u="sng" dirty="0">
              <a:solidFill>
                <a:srgbClr val="002060"/>
              </a:solidFill>
              <a:latin typeface="Arial" panose="020B0604020202020204" pitchFamily="34" charset="0"/>
              <a:cs typeface="Arial" panose="020B0604020202020204" pitchFamily="34" charset="0"/>
            </a:endParaRPr>
          </a:p>
          <a:p>
            <a:pPr marL="285750" indent="-285750" algn="ctr">
              <a:spcBef>
                <a:spcPct val="0"/>
              </a:spcBef>
            </a:pPr>
            <a:r>
              <a:rPr lang="es-ES" altLang="es-ES" sz="1600" dirty="0" err="1">
                <a:solidFill>
                  <a:srgbClr val="002060"/>
                </a:solidFill>
                <a:latin typeface="Arial" panose="020B0604020202020204" pitchFamily="34" charset="0"/>
                <a:cs typeface="Arial" panose="020B0604020202020204" pitchFamily="34" charset="0"/>
              </a:rPr>
              <a:t>Adalimumab</a:t>
            </a:r>
            <a:endParaRPr lang="es-ES" altLang="es-ES" sz="1600" dirty="0">
              <a:solidFill>
                <a:srgbClr val="002060"/>
              </a:solidFill>
              <a:latin typeface="Arial" panose="020B0604020202020204" pitchFamily="34" charset="0"/>
              <a:cs typeface="Arial" panose="020B0604020202020204" pitchFamily="34" charset="0"/>
            </a:endParaRPr>
          </a:p>
          <a:p>
            <a:pPr marL="285750" indent="-285750" algn="ctr">
              <a:spcBef>
                <a:spcPct val="0"/>
              </a:spcBef>
            </a:pPr>
            <a:r>
              <a:rPr lang="es-ES" altLang="es-ES" sz="1600" dirty="0" err="1">
                <a:solidFill>
                  <a:srgbClr val="002060"/>
                </a:solidFill>
                <a:latin typeface="Arial" panose="020B0604020202020204" pitchFamily="34" charset="0"/>
                <a:cs typeface="Arial" panose="020B0604020202020204" pitchFamily="34" charset="0"/>
              </a:rPr>
              <a:t>Etanercept</a:t>
            </a:r>
            <a:endParaRPr lang="es-ES" altLang="es-ES" sz="1600" dirty="0">
              <a:solidFill>
                <a:srgbClr val="002060"/>
              </a:solidFill>
              <a:latin typeface="Arial" panose="020B0604020202020204" pitchFamily="34" charset="0"/>
              <a:cs typeface="Arial" panose="020B0604020202020204" pitchFamily="34" charset="0"/>
            </a:endParaRPr>
          </a:p>
          <a:p>
            <a:pPr marL="285750" indent="-285750" algn="ctr">
              <a:spcBef>
                <a:spcPct val="0"/>
              </a:spcBef>
            </a:pPr>
            <a:r>
              <a:rPr lang="es-ES" altLang="es-ES" sz="1600" dirty="0" err="1">
                <a:solidFill>
                  <a:srgbClr val="002060"/>
                </a:solidFill>
                <a:latin typeface="Arial" panose="020B0604020202020204" pitchFamily="34" charset="0"/>
                <a:cs typeface="Arial" panose="020B0604020202020204" pitchFamily="34" charset="0"/>
              </a:rPr>
              <a:t>Infliximab</a:t>
            </a:r>
            <a:endParaRPr lang="es-ES" altLang="es-ES" sz="1600" dirty="0">
              <a:solidFill>
                <a:srgbClr val="002060"/>
              </a:solidFill>
              <a:latin typeface="Arial" panose="020B0604020202020204" pitchFamily="34" charset="0"/>
              <a:cs typeface="Arial" panose="020B0604020202020204" pitchFamily="34" charset="0"/>
            </a:endParaRPr>
          </a:p>
          <a:p>
            <a:pPr algn="ctr">
              <a:spcBef>
                <a:spcPct val="0"/>
              </a:spcBef>
              <a:buNone/>
            </a:pPr>
            <a:r>
              <a:rPr lang="es-ES" altLang="es-ES" sz="1600" u="sng" dirty="0">
                <a:solidFill>
                  <a:srgbClr val="002060"/>
                </a:solidFill>
                <a:latin typeface="Arial" panose="020B0604020202020204" pitchFamily="34" charset="0"/>
                <a:cs typeface="Arial" panose="020B0604020202020204" pitchFamily="34" charset="0"/>
              </a:rPr>
              <a:t>Anti IL 12/23</a:t>
            </a:r>
          </a:p>
          <a:p>
            <a:pPr marL="285750" indent="-285750" algn="ctr">
              <a:spcBef>
                <a:spcPct val="0"/>
              </a:spcBef>
            </a:pPr>
            <a:r>
              <a:rPr lang="es-ES" altLang="es-ES" sz="1600" dirty="0" err="1">
                <a:solidFill>
                  <a:srgbClr val="002060"/>
                </a:solidFill>
                <a:latin typeface="Arial" panose="020B0604020202020204" pitchFamily="34" charset="0"/>
                <a:cs typeface="Arial" panose="020B0604020202020204" pitchFamily="34" charset="0"/>
              </a:rPr>
              <a:t>Ustekinumab</a:t>
            </a:r>
            <a:endParaRPr lang="es-ES" altLang="es-ES" sz="1600" dirty="0">
              <a:solidFill>
                <a:srgbClr val="002060"/>
              </a:solidFill>
              <a:latin typeface="Arial" panose="020B0604020202020204" pitchFamily="34" charset="0"/>
              <a:cs typeface="Arial" panose="020B0604020202020204" pitchFamily="34" charset="0"/>
            </a:endParaRPr>
          </a:p>
          <a:p>
            <a:pPr algn="ctr">
              <a:spcBef>
                <a:spcPct val="0"/>
              </a:spcBef>
              <a:buNone/>
            </a:pPr>
            <a:r>
              <a:rPr lang="es-ES" altLang="es-ES" sz="1600" u="sng" dirty="0">
                <a:solidFill>
                  <a:srgbClr val="002060"/>
                </a:solidFill>
                <a:latin typeface="Arial" panose="020B0604020202020204" pitchFamily="34" charset="0"/>
                <a:cs typeface="Arial" panose="020B0604020202020204" pitchFamily="34" charset="0"/>
              </a:rPr>
              <a:t> Anti IL 17</a:t>
            </a:r>
          </a:p>
          <a:p>
            <a:pPr marL="285750" indent="-285750" algn="ctr">
              <a:spcBef>
                <a:spcPct val="0"/>
              </a:spcBef>
            </a:pPr>
            <a:r>
              <a:rPr lang="es-ES" altLang="es-ES" sz="1600" dirty="0" err="1">
                <a:solidFill>
                  <a:srgbClr val="002060"/>
                </a:solidFill>
                <a:latin typeface="Arial" panose="020B0604020202020204" pitchFamily="34" charset="0"/>
                <a:cs typeface="Arial" panose="020B0604020202020204" pitchFamily="34" charset="0"/>
              </a:rPr>
              <a:t>Brodalumab</a:t>
            </a:r>
            <a:endParaRPr lang="es-ES" altLang="es-ES" sz="1600" dirty="0">
              <a:solidFill>
                <a:srgbClr val="002060"/>
              </a:solidFill>
              <a:latin typeface="Arial" panose="020B0604020202020204" pitchFamily="34" charset="0"/>
              <a:cs typeface="Arial" panose="020B0604020202020204" pitchFamily="34" charset="0"/>
            </a:endParaRPr>
          </a:p>
          <a:p>
            <a:pPr marL="285750" indent="-285750" algn="ctr">
              <a:spcBef>
                <a:spcPct val="0"/>
              </a:spcBef>
            </a:pPr>
            <a:r>
              <a:rPr lang="es-ES" altLang="es-ES" sz="1600" dirty="0" err="1">
                <a:solidFill>
                  <a:srgbClr val="002060"/>
                </a:solidFill>
                <a:latin typeface="Arial" panose="020B0604020202020204" pitchFamily="34" charset="0"/>
                <a:cs typeface="Arial" panose="020B0604020202020204" pitchFamily="34" charset="0"/>
              </a:rPr>
              <a:t>Secukinumab</a:t>
            </a:r>
            <a:endParaRPr lang="es-ES" altLang="es-ES" sz="1600" dirty="0">
              <a:solidFill>
                <a:srgbClr val="002060"/>
              </a:solidFill>
              <a:latin typeface="Arial" panose="020B0604020202020204" pitchFamily="34" charset="0"/>
              <a:cs typeface="Arial" panose="020B0604020202020204" pitchFamily="34" charset="0"/>
            </a:endParaRPr>
          </a:p>
          <a:p>
            <a:pPr marL="285750" indent="-285750" algn="ctr">
              <a:spcBef>
                <a:spcPct val="0"/>
              </a:spcBef>
            </a:pPr>
            <a:r>
              <a:rPr lang="es-ES" altLang="es-ES" sz="1600" dirty="0" err="1">
                <a:solidFill>
                  <a:srgbClr val="002060"/>
                </a:solidFill>
                <a:latin typeface="Arial" panose="020B0604020202020204" pitchFamily="34" charset="0"/>
                <a:cs typeface="Arial" panose="020B0604020202020204" pitchFamily="34" charset="0"/>
              </a:rPr>
              <a:t>Ixekizumab</a:t>
            </a:r>
            <a:endParaRPr lang="es-ES" altLang="es-ES" sz="1600" dirty="0">
              <a:solidFill>
                <a:srgbClr val="002060"/>
              </a:solidFill>
              <a:latin typeface="Arial" panose="020B0604020202020204" pitchFamily="34" charset="0"/>
              <a:cs typeface="Arial" panose="020B0604020202020204" pitchFamily="34" charset="0"/>
            </a:endParaRPr>
          </a:p>
          <a:p>
            <a:pPr marL="285750" indent="-285750" algn="ctr">
              <a:spcBef>
                <a:spcPct val="0"/>
              </a:spcBef>
            </a:pPr>
            <a:r>
              <a:rPr lang="es-ES" altLang="es-ES" sz="1600" dirty="0" err="1">
                <a:solidFill>
                  <a:srgbClr val="002060"/>
                </a:solidFill>
                <a:latin typeface="Arial" panose="020B0604020202020204" pitchFamily="34" charset="0"/>
                <a:cs typeface="Arial" panose="020B0604020202020204" pitchFamily="34" charset="0"/>
              </a:rPr>
              <a:t>Bimekizumab</a:t>
            </a:r>
            <a:r>
              <a:rPr lang="es-ES" altLang="es-ES" sz="1600" dirty="0">
                <a:solidFill>
                  <a:srgbClr val="002060"/>
                </a:solidFill>
                <a:latin typeface="Arial" panose="020B0604020202020204" pitchFamily="34" charset="0"/>
                <a:cs typeface="Arial" panose="020B0604020202020204" pitchFamily="34" charset="0"/>
              </a:rPr>
              <a:t> </a:t>
            </a:r>
          </a:p>
          <a:p>
            <a:pPr algn="ctr">
              <a:spcBef>
                <a:spcPct val="0"/>
              </a:spcBef>
              <a:buNone/>
            </a:pPr>
            <a:r>
              <a:rPr lang="es-ES" altLang="es-ES" sz="1600" u="sng" dirty="0">
                <a:solidFill>
                  <a:srgbClr val="002060"/>
                </a:solidFill>
                <a:latin typeface="Arial" panose="020B0604020202020204" pitchFamily="34" charset="0"/>
                <a:cs typeface="Arial" panose="020B0604020202020204" pitchFamily="34" charset="0"/>
              </a:rPr>
              <a:t>Anti IL 23</a:t>
            </a:r>
          </a:p>
          <a:p>
            <a:pPr marL="285750" indent="-285750" algn="ctr">
              <a:spcBef>
                <a:spcPct val="0"/>
              </a:spcBef>
            </a:pPr>
            <a:r>
              <a:rPr lang="es-ES" altLang="es-ES" sz="1600" dirty="0" err="1">
                <a:solidFill>
                  <a:srgbClr val="002060"/>
                </a:solidFill>
                <a:latin typeface="Arial" panose="020B0604020202020204" pitchFamily="34" charset="0"/>
                <a:cs typeface="Arial" panose="020B0604020202020204" pitchFamily="34" charset="0"/>
              </a:rPr>
              <a:t>Guselkumab</a:t>
            </a:r>
            <a:endParaRPr lang="es-ES" altLang="es-ES" sz="1600" dirty="0">
              <a:solidFill>
                <a:srgbClr val="002060"/>
              </a:solidFill>
              <a:latin typeface="Arial" panose="020B0604020202020204" pitchFamily="34" charset="0"/>
              <a:cs typeface="Arial" panose="020B0604020202020204" pitchFamily="34" charset="0"/>
            </a:endParaRPr>
          </a:p>
          <a:p>
            <a:pPr marL="285750" indent="-285750" algn="ctr">
              <a:spcBef>
                <a:spcPct val="0"/>
              </a:spcBef>
            </a:pPr>
            <a:r>
              <a:rPr lang="es-ES" altLang="es-ES" sz="1600" dirty="0" err="1">
                <a:solidFill>
                  <a:srgbClr val="002060"/>
                </a:solidFill>
                <a:latin typeface="Arial" panose="020B0604020202020204" pitchFamily="34" charset="0"/>
                <a:cs typeface="Arial" panose="020B0604020202020204" pitchFamily="34" charset="0"/>
              </a:rPr>
              <a:t>Tildrakizumab</a:t>
            </a:r>
            <a:endParaRPr lang="es-ES" altLang="es-ES" sz="1600" dirty="0">
              <a:solidFill>
                <a:srgbClr val="002060"/>
              </a:solidFill>
              <a:latin typeface="Arial" panose="020B0604020202020204" pitchFamily="34" charset="0"/>
              <a:cs typeface="Arial" panose="020B0604020202020204" pitchFamily="34" charset="0"/>
            </a:endParaRPr>
          </a:p>
          <a:p>
            <a:pPr marL="285750" indent="-285750" algn="ctr">
              <a:spcBef>
                <a:spcPct val="0"/>
              </a:spcBef>
            </a:pPr>
            <a:r>
              <a:rPr lang="es-ES" altLang="es-ES" sz="1600" dirty="0" err="1">
                <a:solidFill>
                  <a:srgbClr val="002060"/>
                </a:solidFill>
                <a:latin typeface="Arial" panose="020B0604020202020204" pitchFamily="34" charset="0"/>
                <a:cs typeface="Arial" panose="020B0604020202020204" pitchFamily="34" charset="0"/>
              </a:rPr>
              <a:t>Risankizumab</a:t>
            </a:r>
            <a:endParaRPr lang="es-ES" altLang="es-ES" sz="1600" dirty="0">
              <a:solidFill>
                <a:srgbClr val="002060"/>
              </a:solidFill>
              <a:latin typeface="Arial" panose="020B0604020202020204" pitchFamily="34" charset="0"/>
              <a:cs typeface="Arial" panose="020B0604020202020204" pitchFamily="34" charset="0"/>
            </a:endParaRPr>
          </a:p>
        </p:txBody>
      </p:sp>
      <p:sp>
        <p:nvSpPr>
          <p:cNvPr id="29" name="Rectangle 26">
            <a:extLst>
              <a:ext uri="{FF2B5EF4-FFF2-40B4-BE49-F238E27FC236}">
                <a16:creationId xmlns:a16="http://schemas.microsoft.com/office/drawing/2014/main" id="{E33C8EE1-CF80-44AE-BE99-7616DC80D500}"/>
              </a:ext>
            </a:extLst>
          </p:cNvPr>
          <p:cNvSpPr>
            <a:spLocks noChangeArrowheads="1"/>
          </p:cNvSpPr>
          <p:nvPr/>
        </p:nvSpPr>
        <p:spPr bwMode="auto">
          <a:xfrm>
            <a:off x="4665178" y="2245431"/>
            <a:ext cx="2040422" cy="377093"/>
          </a:xfrm>
          <a:prstGeom prst="rect">
            <a:avLst/>
          </a:prstGeom>
          <a:ln>
            <a:solidFill>
              <a:srgbClr val="68A17C"/>
            </a:solidFill>
            <a:headEnd/>
            <a:tailEnd/>
          </a:ln>
        </p:spPr>
        <p:style>
          <a:lnRef idx="2">
            <a:schemeClr val="accent6"/>
          </a:lnRef>
          <a:fillRef idx="1">
            <a:schemeClr val="lt1"/>
          </a:fillRef>
          <a:effectRef idx="0">
            <a:schemeClr val="accent6"/>
          </a:effectRef>
          <a:fontRef idx="minor">
            <a:schemeClr val="dk1"/>
          </a:fontRef>
        </p:style>
        <p:txBody>
          <a:bodyPr wrap="square" lIns="90488" tIns="44451" rIns="90488" bIns="4445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ES" altLang="es-ES" sz="1867" b="1" dirty="0">
                <a:solidFill>
                  <a:srgbClr val="002060"/>
                </a:solidFill>
                <a:latin typeface="Arial" panose="020B0604020202020204" pitchFamily="34" charset="0"/>
                <a:cs typeface="Arial" panose="020B0604020202020204" pitchFamily="34" charset="0"/>
              </a:rPr>
              <a:t>Fototerapia</a:t>
            </a:r>
          </a:p>
        </p:txBody>
      </p:sp>
      <p:sp>
        <p:nvSpPr>
          <p:cNvPr id="31" name="Rectangle 28">
            <a:extLst>
              <a:ext uri="{FF2B5EF4-FFF2-40B4-BE49-F238E27FC236}">
                <a16:creationId xmlns:a16="http://schemas.microsoft.com/office/drawing/2014/main" id="{0E983917-4307-4B92-AAA5-0D489F49D762}"/>
              </a:ext>
            </a:extLst>
          </p:cNvPr>
          <p:cNvSpPr>
            <a:spLocks noChangeArrowheads="1"/>
          </p:cNvSpPr>
          <p:nvPr/>
        </p:nvSpPr>
        <p:spPr bwMode="auto">
          <a:xfrm>
            <a:off x="1362190" y="2033337"/>
            <a:ext cx="2415476" cy="2870531"/>
          </a:xfrm>
          <a:prstGeom prst="rect">
            <a:avLst/>
          </a:prstGeom>
          <a:ln>
            <a:solidFill>
              <a:srgbClr val="68A17C"/>
            </a:solidFill>
            <a:headEnd/>
            <a:tailEnd/>
          </a:ln>
        </p:spPr>
        <p:style>
          <a:lnRef idx="2">
            <a:schemeClr val="accent6"/>
          </a:lnRef>
          <a:fillRef idx="1">
            <a:schemeClr val="lt1"/>
          </a:fillRef>
          <a:effectRef idx="0">
            <a:schemeClr val="accent6"/>
          </a:effectRef>
          <a:fontRef idx="minor">
            <a:schemeClr val="dk1"/>
          </a:fontRef>
        </p:style>
        <p:txBody>
          <a:bodyPr wrap="square" lIns="90488" tIns="44451" rIns="90488" bIns="44451">
            <a:spAutoFit/>
          </a:bodyPr>
          <a:lstStyle>
            <a:lvl1pPr>
              <a:spcBef>
                <a:spcPct val="20000"/>
              </a:spcBef>
              <a:buFont typeface="Arial" panose="020B0604020202020204" pitchFamily="34" charset="0"/>
              <a:buChar char="•"/>
              <a:tabLst>
                <a:tab pos="285750" algn="l"/>
              </a:tabLst>
              <a:defRPr sz="3200">
                <a:solidFill>
                  <a:schemeClr val="tx1"/>
                </a:solidFill>
                <a:latin typeface="Calibri" panose="020F0502020204030204" pitchFamily="34" charset="0"/>
              </a:defRPr>
            </a:lvl1pPr>
            <a:lvl2pPr marL="114300">
              <a:spcBef>
                <a:spcPct val="20000"/>
              </a:spcBef>
              <a:buFont typeface="Arial" panose="020B0604020202020204" pitchFamily="34" charset="0"/>
              <a:buChar char="–"/>
              <a:tabLst>
                <a:tab pos="28575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8575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8575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8575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8575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8575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8575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85750" algn="l"/>
              </a:tabLst>
              <a:defRPr sz="2000">
                <a:solidFill>
                  <a:schemeClr val="tx1"/>
                </a:solidFill>
                <a:latin typeface="Calibri" panose="020F0502020204030204" pitchFamily="34" charset="0"/>
              </a:defRPr>
            </a:lvl9pPr>
          </a:lstStyle>
          <a:p>
            <a:pPr algn="ctr">
              <a:spcBef>
                <a:spcPct val="0"/>
              </a:spcBef>
              <a:buFontTx/>
              <a:buNone/>
            </a:pPr>
            <a:r>
              <a:rPr lang="es-ES" altLang="es-ES" sz="1870" b="1" dirty="0">
                <a:solidFill>
                  <a:srgbClr val="002060"/>
                </a:solidFill>
                <a:latin typeface="Arial" panose="020B0604020202020204" pitchFamily="34" charset="0"/>
                <a:cs typeface="Arial" panose="020B0604020202020204" pitchFamily="34" charset="0"/>
              </a:rPr>
              <a:t>Tópicos</a:t>
            </a:r>
          </a:p>
          <a:p>
            <a:pPr algn="ctr">
              <a:spcBef>
                <a:spcPct val="0"/>
              </a:spcBef>
              <a:buNone/>
            </a:pPr>
            <a:r>
              <a:rPr lang="es-ES" altLang="es-ES" sz="1600" b="1" dirty="0">
                <a:solidFill>
                  <a:srgbClr val="002060"/>
                </a:solidFill>
                <a:latin typeface="Arial" panose="020B0604020202020204" pitchFamily="34" charset="0"/>
                <a:cs typeface="Arial" panose="020B0604020202020204" pitchFamily="34" charset="0"/>
              </a:rPr>
              <a:t>Combinación corticoides/análogos </a:t>
            </a:r>
            <a:r>
              <a:rPr lang="es-ES" altLang="es-ES" sz="1600" b="1" dirty="0" err="1">
                <a:solidFill>
                  <a:srgbClr val="002060"/>
                </a:solidFill>
                <a:latin typeface="Arial" panose="020B0604020202020204" pitchFamily="34" charset="0"/>
                <a:cs typeface="Arial" panose="020B0604020202020204" pitchFamily="34" charset="0"/>
              </a:rPr>
              <a:t>vit</a:t>
            </a:r>
            <a:r>
              <a:rPr lang="es-ES" altLang="es-ES" sz="1600" b="1" dirty="0">
                <a:solidFill>
                  <a:srgbClr val="002060"/>
                </a:solidFill>
                <a:latin typeface="Arial" panose="020B0604020202020204" pitchFamily="34" charset="0"/>
                <a:cs typeface="Arial" panose="020B0604020202020204" pitchFamily="34" charset="0"/>
              </a:rPr>
              <a:t> D</a:t>
            </a:r>
          </a:p>
          <a:p>
            <a:pPr algn="ctr">
              <a:spcBef>
                <a:spcPct val="0"/>
              </a:spcBef>
              <a:buNone/>
            </a:pPr>
            <a:endParaRPr lang="es-ES" altLang="es-ES" sz="1600" b="1" dirty="0">
              <a:solidFill>
                <a:srgbClr val="002060"/>
              </a:solidFill>
              <a:latin typeface="Arial" panose="020B0604020202020204" pitchFamily="34" charset="0"/>
              <a:cs typeface="Arial" panose="020B0604020202020204" pitchFamily="34" charset="0"/>
            </a:endParaRPr>
          </a:p>
          <a:p>
            <a:pPr marL="285750" indent="-285750" algn="ctr">
              <a:spcBef>
                <a:spcPct val="0"/>
              </a:spcBef>
              <a:buClr>
                <a:srgbClr val="68A17C"/>
              </a:buClr>
            </a:pPr>
            <a:r>
              <a:rPr lang="es-ES" altLang="es-ES" sz="1600" dirty="0">
                <a:solidFill>
                  <a:srgbClr val="002060"/>
                </a:solidFill>
                <a:latin typeface="Arial" panose="020B0604020202020204" pitchFamily="34" charset="0"/>
                <a:cs typeface="Arial" panose="020B0604020202020204" pitchFamily="34" charset="0"/>
              </a:rPr>
              <a:t>Corticoides</a:t>
            </a:r>
          </a:p>
          <a:p>
            <a:pPr marL="285750" indent="-285750" algn="ctr">
              <a:spcBef>
                <a:spcPct val="0"/>
              </a:spcBef>
              <a:buClr>
                <a:srgbClr val="68A17C"/>
              </a:buClr>
            </a:pPr>
            <a:r>
              <a:rPr lang="es-ES" altLang="es-ES" sz="1600" dirty="0">
                <a:solidFill>
                  <a:srgbClr val="002060"/>
                </a:solidFill>
                <a:latin typeface="Arial" panose="020B0604020202020204" pitchFamily="34" charset="0"/>
                <a:cs typeface="Arial" panose="020B0604020202020204" pitchFamily="34" charset="0"/>
              </a:rPr>
              <a:t>Anal. Vit D </a:t>
            </a:r>
          </a:p>
          <a:p>
            <a:pPr marL="285750" indent="-285750" algn="ctr">
              <a:spcBef>
                <a:spcPct val="0"/>
              </a:spcBef>
              <a:buClr>
                <a:srgbClr val="68A17C"/>
              </a:buClr>
            </a:pPr>
            <a:r>
              <a:rPr lang="es-ES" altLang="es-ES" sz="1600" dirty="0">
                <a:solidFill>
                  <a:srgbClr val="002060"/>
                </a:solidFill>
                <a:latin typeface="Arial" panose="020B0604020202020204" pitchFamily="34" charset="0"/>
                <a:cs typeface="Arial" panose="020B0604020202020204" pitchFamily="34" charset="0"/>
              </a:rPr>
              <a:t>Alquitranes</a:t>
            </a:r>
          </a:p>
          <a:p>
            <a:pPr marL="285750" indent="-285750" algn="ctr">
              <a:spcBef>
                <a:spcPct val="0"/>
              </a:spcBef>
              <a:buClr>
                <a:srgbClr val="68A17C"/>
              </a:buClr>
            </a:pPr>
            <a:r>
              <a:rPr lang="es-ES" altLang="es-ES" sz="1600" dirty="0" err="1">
                <a:solidFill>
                  <a:srgbClr val="002060"/>
                </a:solidFill>
                <a:latin typeface="Arial" panose="020B0604020202020204" pitchFamily="34" charset="0"/>
                <a:cs typeface="Arial" panose="020B0604020202020204" pitchFamily="34" charset="0"/>
              </a:rPr>
              <a:t>Ditranol</a:t>
            </a:r>
            <a:endParaRPr lang="es-ES" altLang="es-ES" sz="1600" dirty="0">
              <a:solidFill>
                <a:srgbClr val="002060"/>
              </a:solidFill>
              <a:latin typeface="Arial" panose="020B0604020202020204" pitchFamily="34" charset="0"/>
              <a:cs typeface="Arial" panose="020B0604020202020204" pitchFamily="34" charset="0"/>
            </a:endParaRPr>
          </a:p>
          <a:p>
            <a:pPr marL="285750" indent="-285750" algn="ctr">
              <a:spcBef>
                <a:spcPct val="0"/>
              </a:spcBef>
              <a:buClr>
                <a:srgbClr val="68A17C"/>
              </a:buClr>
            </a:pPr>
            <a:r>
              <a:rPr lang="es-ES" altLang="es-ES" sz="1600" dirty="0" err="1">
                <a:solidFill>
                  <a:srgbClr val="002060"/>
                </a:solidFill>
                <a:latin typeface="Arial" panose="020B0604020202020204" pitchFamily="34" charset="0"/>
                <a:cs typeface="Arial" panose="020B0604020202020204" pitchFamily="34" charset="0"/>
              </a:rPr>
              <a:t>Tazarozeno</a:t>
            </a:r>
            <a:endParaRPr lang="es-ES" altLang="es-ES" sz="1600" dirty="0">
              <a:solidFill>
                <a:srgbClr val="002060"/>
              </a:solidFill>
              <a:latin typeface="Arial" panose="020B0604020202020204" pitchFamily="34" charset="0"/>
              <a:cs typeface="Arial" panose="020B0604020202020204" pitchFamily="34" charset="0"/>
            </a:endParaRPr>
          </a:p>
          <a:p>
            <a:pPr lvl="1">
              <a:spcBef>
                <a:spcPct val="0"/>
              </a:spcBef>
              <a:buFontTx/>
              <a:buChar char="•"/>
            </a:pPr>
            <a:endParaRPr lang="es-ES" altLang="es-ES" sz="1800" b="1" dirty="0">
              <a:solidFill>
                <a:srgbClr val="002060"/>
              </a:solidFill>
              <a:latin typeface="Arial" panose="020B0604020202020204" pitchFamily="34" charset="0"/>
              <a:cs typeface="Arial" panose="020B0604020202020204" pitchFamily="34" charset="0"/>
            </a:endParaRPr>
          </a:p>
        </p:txBody>
      </p:sp>
      <p:cxnSp>
        <p:nvCxnSpPr>
          <p:cNvPr id="4" name="Connector de fletxa recta 3"/>
          <p:cNvCxnSpPr>
            <a:cxnSpLocks/>
          </p:cNvCxnSpPr>
          <p:nvPr/>
        </p:nvCxnSpPr>
        <p:spPr>
          <a:xfrm>
            <a:off x="3777666" y="3246784"/>
            <a:ext cx="865740" cy="0"/>
          </a:xfrm>
          <a:prstGeom prst="straightConnector1">
            <a:avLst/>
          </a:prstGeom>
          <a:ln w="38100">
            <a:solidFill>
              <a:srgbClr val="002855"/>
            </a:solidFill>
            <a:tailEnd type="arrow"/>
          </a:ln>
        </p:spPr>
        <p:style>
          <a:lnRef idx="1">
            <a:schemeClr val="accent1"/>
          </a:lnRef>
          <a:fillRef idx="0">
            <a:schemeClr val="accent1"/>
          </a:fillRef>
          <a:effectRef idx="0">
            <a:schemeClr val="accent1"/>
          </a:effectRef>
          <a:fontRef idx="minor">
            <a:schemeClr val="tx1"/>
          </a:fontRef>
        </p:style>
      </p:cxnSp>
      <p:cxnSp>
        <p:nvCxnSpPr>
          <p:cNvPr id="33" name="Connector de fletxa recta 32"/>
          <p:cNvCxnSpPr>
            <a:cxnSpLocks/>
            <a:stCxn id="29" idx="3"/>
          </p:cNvCxnSpPr>
          <p:nvPr/>
        </p:nvCxnSpPr>
        <p:spPr>
          <a:xfrm>
            <a:off x="6705600" y="2433978"/>
            <a:ext cx="1872007" cy="0"/>
          </a:xfrm>
          <a:prstGeom prst="straightConnector1">
            <a:avLst/>
          </a:prstGeom>
          <a:ln w="38100">
            <a:solidFill>
              <a:srgbClr val="002855"/>
            </a:solidFill>
            <a:tailEnd type="arrow"/>
          </a:ln>
        </p:spPr>
        <p:style>
          <a:lnRef idx="1">
            <a:schemeClr val="accent1"/>
          </a:lnRef>
          <a:fillRef idx="0">
            <a:schemeClr val="accent1"/>
          </a:fillRef>
          <a:effectRef idx="0">
            <a:schemeClr val="accent1"/>
          </a:effectRef>
          <a:fontRef idx="minor">
            <a:schemeClr val="tx1"/>
          </a:fontRef>
        </p:style>
      </p:cxnSp>
      <p:cxnSp>
        <p:nvCxnSpPr>
          <p:cNvPr id="8" name="Conector recto de flecha 7">
            <a:extLst>
              <a:ext uri="{FF2B5EF4-FFF2-40B4-BE49-F238E27FC236}">
                <a16:creationId xmlns:a16="http://schemas.microsoft.com/office/drawing/2014/main" id="{B7DF4195-C869-780F-AC90-E2EB248DFB1C}"/>
              </a:ext>
            </a:extLst>
          </p:cNvPr>
          <p:cNvCxnSpPr>
            <a:cxnSpLocks/>
          </p:cNvCxnSpPr>
          <p:nvPr/>
        </p:nvCxnSpPr>
        <p:spPr>
          <a:xfrm>
            <a:off x="4134613" y="1372763"/>
            <a:ext cx="530565" cy="4126"/>
          </a:xfrm>
          <a:prstGeom prst="straightConnector1">
            <a:avLst/>
          </a:prstGeom>
          <a:ln w="38100">
            <a:solidFill>
              <a:srgbClr val="002855"/>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25">
            <a:extLst>
              <a:ext uri="{FF2B5EF4-FFF2-40B4-BE49-F238E27FC236}">
                <a16:creationId xmlns:a16="http://schemas.microsoft.com/office/drawing/2014/main" id="{0BE32071-1075-9DFC-5582-FAABB17E52C6}"/>
              </a:ext>
            </a:extLst>
          </p:cNvPr>
          <p:cNvSpPr>
            <a:spLocks noChangeArrowheads="1"/>
          </p:cNvSpPr>
          <p:nvPr/>
        </p:nvSpPr>
        <p:spPr bwMode="auto">
          <a:xfrm>
            <a:off x="4665179" y="2822787"/>
            <a:ext cx="2040422" cy="1854420"/>
          </a:xfrm>
          <a:prstGeom prst="rect">
            <a:avLst/>
          </a:prstGeom>
          <a:ln>
            <a:solidFill>
              <a:srgbClr val="68A17C"/>
            </a:solidFill>
            <a:headEnd/>
            <a:tailEnd/>
          </a:ln>
        </p:spPr>
        <p:style>
          <a:lnRef idx="2">
            <a:schemeClr val="accent6"/>
          </a:lnRef>
          <a:fillRef idx="1">
            <a:schemeClr val="lt1"/>
          </a:fillRef>
          <a:effectRef idx="0">
            <a:schemeClr val="accent6"/>
          </a:effectRef>
          <a:fontRef idx="minor">
            <a:schemeClr val="dk1"/>
          </a:fontRef>
        </p:style>
        <p:txBody>
          <a:bodyPr wrap="square" lIns="90488" tIns="44451" rIns="90488" bIns="4445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ES" altLang="es-ES" sz="1867" b="1" dirty="0">
                <a:solidFill>
                  <a:srgbClr val="002060"/>
                </a:solidFill>
                <a:latin typeface="Arial" panose="020B0604020202020204" pitchFamily="34" charset="0"/>
                <a:cs typeface="Arial" panose="020B0604020202020204" pitchFamily="34" charset="0"/>
              </a:rPr>
              <a:t>Sistémico</a:t>
            </a:r>
          </a:p>
          <a:p>
            <a:pPr marL="342900" indent="-342900">
              <a:spcBef>
                <a:spcPct val="0"/>
              </a:spcBef>
            </a:pPr>
            <a:r>
              <a:rPr lang="es-ES" altLang="es-ES" sz="1600" b="1" dirty="0" err="1">
                <a:solidFill>
                  <a:srgbClr val="002060"/>
                </a:solidFill>
                <a:latin typeface="Arial" panose="020B0604020202020204" pitchFamily="34" charset="0"/>
                <a:cs typeface="Arial" panose="020B0604020202020204" pitchFamily="34" charset="0"/>
              </a:rPr>
              <a:t>Metrotexate</a:t>
            </a:r>
            <a:endParaRPr lang="es-ES" altLang="es-ES" sz="1600" b="1" dirty="0">
              <a:solidFill>
                <a:srgbClr val="002060"/>
              </a:solidFill>
              <a:latin typeface="Arial" panose="020B0604020202020204" pitchFamily="34" charset="0"/>
              <a:cs typeface="Arial" panose="020B0604020202020204" pitchFamily="34" charset="0"/>
            </a:endParaRPr>
          </a:p>
          <a:p>
            <a:pPr marL="342900" indent="-342900">
              <a:spcBef>
                <a:spcPct val="0"/>
              </a:spcBef>
            </a:pPr>
            <a:r>
              <a:rPr lang="es-ES" altLang="es-ES" sz="1600" b="1" dirty="0">
                <a:solidFill>
                  <a:srgbClr val="002060"/>
                </a:solidFill>
                <a:latin typeface="Arial" panose="020B0604020202020204" pitchFamily="34" charset="0"/>
                <a:cs typeface="Arial" panose="020B0604020202020204" pitchFamily="34" charset="0"/>
              </a:rPr>
              <a:t>Ciclosporina</a:t>
            </a:r>
          </a:p>
          <a:p>
            <a:pPr marL="342900" indent="-342900">
              <a:spcBef>
                <a:spcPct val="0"/>
              </a:spcBef>
            </a:pPr>
            <a:r>
              <a:rPr lang="es-ES" altLang="es-ES" sz="1600" b="1" dirty="0" err="1">
                <a:solidFill>
                  <a:srgbClr val="002060"/>
                </a:solidFill>
                <a:latin typeface="Arial" panose="020B0604020202020204" pitchFamily="34" charset="0"/>
                <a:cs typeface="Arial" panose="020B0604020202020204" pitchFamily="34" charset="0"/>
              </a:rPr>
              <a:t>Acitretina</a:t>
            </a:r>
            <a:endParaRPr lang="es-ES" altLang="es-ES" sz="1600" b="1" dirty="0">
              <a:solidFill>
                <a:srgbClr val="002060"/>
              </a:solidFill>
              <a:latin typeface="Arial" panose="020B0604020202020204" pitchFamily="34" charset="0"/>
              <a:cs typeface="Arial" panose="020B0604020202020204" pitchFamily="34" charset="0"/>
            </a:endParaRPr>
          </a:p>
          <a:p>
            <a:pPr marL="342900" indent="-342900">
              <a:spcBef>
                <a:spcPct val="0"/>
              </a:spcBef>
            </a:pPr>
            <a:r>
              <a:rPr lang="es-ES" altLang="es-ES" sz="1600" dirty="0" err="1">
                <a:solidFill>
                  <a:srgbClr val="002060"/>
                </a:solidFill>
                <a:latin typeface="Arial" panose="020B0604020202020204" pitchFamily="34" charset="0"/>
                <a:cs typeface="Arial" panose="020B0604020202020204" pitchFamily="34" charset="0"/>
              </a:rPr>
              <a:t>Sulfasalazina</a:t>
            </a:r>
            <a:endParaRPr lang="es-ES" altLang="es-ES" sz="1600" dirty="0">
              <a:solidFill>
                <a:srgbClr val="002060"/>
              </a:solidFill>
              <a:latin typeface="Arial" panose="020B0604020202020204" pitchFamily="34" charset="0"/>
              <a:cs typeface="Arial" panose="020B0604020202020204" pitchFamily="34" charset="0"/>
            </a:endParaRPr>
          </a:p>
          <a:p>
            <a:pPr marL="342900" indent="-342900">
              <a:spcBef>
                <a:spcPct val="0"/>
              </a:spcBef>
            </a:pPr>
            <a:r>
              <a:rPr lang="es-ES" altLang="es-ES" sz="1600" dirty="0" err="1">
                <a:solidFill>
                  <a:srgbClr val="002060"/>
                </a:solidFill>
                <a:latin typeface="Arial" panose="020B0604020202020204" pitchFamily="34" charset="0"/>
                <a:cs typeface="Arial" panose="020B0604020202020204" pitchFamily="34" charset="0"/>
              </a:rPr>
              <a:t>Apremilast</a:t>
            </a:r>
            <a:endParaRPr lang="es-ES" altLang="es-ES" sz="1600" dirty="0">
              <a:solidFill>
                <a:srgbClr val="002060"/>
              </a:solidFill>
              <a:latin typeface="Arial" panose="020B0604020202020204" pitchFamily="34" charset="0"/>
              <a:cs typeface="Arial" panose="020B0604020202020204" pitchFamily="34" charset="0"/>
            </a:endParaRPr>
          </a:p>
          <a:p>
            <a:pPr marL="342900" indent="-342900">
              <a:spcBef>
                <a:spcPct val="0"/>
              </a:spcBef>
            </a:pPr>
            <a:r>
              <a:rPr lang="es-ES" altLang="es-ES" sz="1600" dirty="0" err="1">
                <a:solidFill>
                  <a:srgbClr val="002060"/>
                </a:solidFill>
                <a:latin typeface="Arial" panose="020B0604020202020204" pitchFamily="34" charset="0"/>
                <a:cs typeface="Arial" panose="020B0604020202020204" pitchFamily="34" charset="0"/>
              </a:rPr>
              <a:t>Dimetilfumarato</a:t>
            </a:r>
            <a:endParaRPr lang="es-ES" altLang="es-ES" sz="1600" dirty="0">
              <a:solidFill>
                <a:srgbClr val="002060"/>
              </a:solidFill>
              <a:latin typeface="Arial" panose="020B0604020202020204" pitchFamily="34" charset="0"/>
              <a:cs typeface="Arial" panose="020B0604020202020204" pitchFamily="34" charset="0"/>
            </a:endParaRPr>
          </a:p>
        </p:txBody>
      </p:sp>
      <p:cxnSp>
        <p:nvCxnSpPr>
          <p:cNvPr id="13" name="Connector de fletxa recta 32">
            <a:extLst>
              <a:ext uri="{FF2B5EF4-FFF2-40B4-BE49-F238E27FC236}">
                <a16:creationId xmlns:a16="http://schemas.microsoft.com/office/drawing/2014/main" id="{77B04516-6C3B-CFE5-D464-BF0D9C1BBCB3}"/>
              </a:ext>
            </a:extLst>
          </p:cNvPr>
          <p:cNvCxnSpPr>
            <a:cxnSpLocks/>
          </p:cNvCxnSpPr>
          <p:nvPr/>
        </p:nvCxnSpPr>
        <p:spPr>
          <a:xfrm>
            <a:off x="6705601" y="3429664"/>
            <a:ext cx="1872006" cy="0"/>
          </a:xfrm>
          <a:prstGeom prst="straightConnector1">
            <a:avLst/>
          </a:prstGeom>
          <a:ln w="38100">
            <a:solidFill>
              <a:srgbClr val="002855"/>
            </a:solidFill>
            <a:tailEnd type="arrow"/>
          </a:ln>
        </p:spPr>
        <p:style>
          <a:lnRef idx="1">
            <a:schemeClr val="accent1"/>
          </a:lnRef>
          <a:fillRef idx="0">
            <a:schemeClr val="accent1"/>
          </a:fillRef>
          <a:effectRef idx="0">
            <a:schemeClr val="accent1"/>
          </a:effectRef>
          <a:fontRef idx="minor">
            <a:schemeClr val="tx1"/>
          </a:fontRef>
        </p:style>
      </p:cxnSp>
      <p:sp>
        <p:nvSpPr>
          <p:cNvPr id="20" name="Flecha: a la derecha 19">
            <a:extLst>
              <a:ext uri="{FF2B5EF4-FFF2-40B4-BE49-F238E27FC236}">
                <a16:creationId xmlns:a16="http://schemas.microsoft.com/office/drawing/2014/main" id="{765B6BBC-7EC7-A302-C5D5-6776278A7BE2}"/>
              </a:ext>
            </a:extLst>
          </p:cNvPr>
          <p:cNvSpPr/>
          <p:nvPr/>
        </p:nvSpPr>
        <p:spPr>
          <a:xfrm>
            <a:off x="1362189" y="6157914"/>
            <a:ext cx="8589531" cy="633473"/>
          </a:xfrm>
          <a:prstGeom prst="rightArrow">
            <a:avLst/>
          </a:prstGeom>
          <a:solidFill>
            <a:srgbClr val="00F0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rgbClr val="002060"/>
                </a:solidFill>
                <a:latin typeface="Arial" panose="020B0604020202020204" pitchFamily="34" charset="0"/>
                <a:cs typeface="Arial" panose="020B0604020202020204" pitchFamily="34" charset="0"/>
              </a:rPr>
              <a:t>Educación y soporte</a:t>
            </a:r>
          </a:p>
        </p:txBody>
      </p:sp>
      <p:sp>
        <p:nvSpPr>
          <p:cNvPr id="6" name="CuadroTexto 5">
            <a:extLst>
              <a:ext uri="{FF2B5EF4-FFF2-40B4-BE49-F238E27FC236}">
                <a16:creationId xmlns:a16="http://schemas.microsoft.com/office/drawing/2014/main" id="{A6418B53-0317-4DA0-DBA0-3CEEF4D5C13E}"/>
              </a:ext>
            </a:extLst>
          </p:cNvPr>
          <p:cNvSpPr txBox="1"/>
          <p:nvPr/>
        </p:nvSpPr>
        <p:spPr>
          <a:xfrm>
            <a:off x="1362189" y="1176834"/>
            <a:ext cx="2772424" cy="707886"/>
          </a:xfrm>
          <a:prstGeom prst="rect">
            <a:avLst/>
          </a:prstGeom>
          <a:solidFill>
            <a:srgbClr val="00F0BE"/>
          </a:solidFill>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s-ES" sz="2000" b="1" dirty="0">
                <a:solidFill>
                  <a:srgbClr val="002060"/>
                </a:solidFill>
                <a:latin typeface="Arial" panose="020B0604020202020204" pitchFamily="34" charset="0"/>
                <a:cs typeface="Arial" panose="020B0604020202020204" pitchFamily="34" charset="0"/>
              </a:rPr>
              <a:t>ATENCIÓN PRIMARIA</a:t>
            </a:r>
          </a:p>
        </p:txBody>
      </p:sp>
      <p:sp>
        <p:nvSpPr>
          <p:cNvPr id="9" name="CuadroTexto 8">
            <a:extLst>
              <a:ext uri="{FF2B5EF4-FFF2-40B4-BE49-F238E27FC236}">
                <a16:creationId xmlns:a16="http://schemas.microsoft.com/office/drawing/2014/main" id="{7B165152-5374-2AC0-F01A-80C647F6A8FC}"/>
              </a:ext>
            </a:extLst>
          </p:cNvPr>
          <p:cNvSpPr txBox="1"/>
          <p:nvPr/>
        </p:nvSpPr>
        <p:spPr>
          <a:xfrm>
            <a:off x="4665179" y="1208511"/>
            <a:ext cx="5784436" cy="400110"/>
          </a:xfrm>
          <a:prstGeom prst="rect">
            <a:avLst/>
          </a:prstGeom>
          <a:solidFill>
            <a:srgbClr val="00F0BE"/>
          </a:solidFill>
        </p:spPr>
        <p:style>
          <a:lnRef idx="2">
            <a:schemeClr val="accent3">
              <a:shade val="50000"/>
            </a:schemeClr>
          </a:lnRef>
          <a:fillRef idx="1">
            <a:schemeClr val="accent3"/>
          </a:fillRef>
          <a:effectRef idx="0">
            <a:schemeClr val="accent3"/>
          </a:effectRef>
          <a:fontRef idx="minor">
            <a:schemeClr val="lt1"/>
          </a:fontRef>
        </p:style>
        <p:txBody>
          <a:bodyPr wrap="square" rtlCol="0" anchor="ctr">
            <a:spAutoFit/>
          </a:bodyPr>
          <a:lstStyle/>
          <a:p>
            <a:pPr algn="ctr"/>
            <a:r>
              <a:rPr lang="es-ES" sz="2000" b="1" dirty="0">
                <a:solidFill>
                  <a:srgbClr val="002060"/>
                </a:solidFill>
                <a:latin typeface="Arial" panose="020B0604020202020204" pitchFamily="34" charset="0"/>
                <a:cs typeface="Arial" panose="020B0604020202020204" pitchFamily="34" charset="0"/>
              </a:rPr>
              <a:t>DERMATOLOGÍA</a:t>
            </a:r>
          </a:p>
        </p:txBody>
      </p:sp>
      <p:sp>
        <p:nvSpPr>
          <p:cNvPr id="3" name="Flecha: hacia abajo 2">
            <a:extLst>
              <a:ext uri="{FF2B5EF4-FFF2-40B4-BE49-F238E27FC236}">
                <a16:creationId xmlns:a16="http://schemas.microsoft.com/office/drawing/2014/main" id="{EC09A932-710A-D041-6BA4-D0FAF4B0093D}"/>
              </a:ext>
            </a:extLst>
          </p:cNvPr>
          <p:cNvSpPr/>
          <p:nvPr/>
        </p:nvSpPr>
        <p:spPr>
          <a:xfrm rot="16200000">
            <a:off x="589336" y="2108466"/>
            <a:ext cx="457200" cy="570916"/>
          </a:xfrm>
          <a:prstGeom prst="downArrow">
            <a:avLst/>
          </a:prstGeom>
          <a:solidFill>
            <a:srgbClr val="C5FFF3"/>
          </a:solidFill>
          <a:ln>
            <a:solidFill>
              <a:srgbClr val="00EE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rgbClr val="002060"/>
              </a:solidFill>
              <a:latin typeface="Arial" panose="020B0604020202020204" pitchFamily="34" charset="0"/>
              <a:cs typeface="Arial" panose="020B0604020202020204" pitchFamily="34" charset="0"/>
            </a:endParaRPr>
          </a:p>
        </p:txBody>
      </p:sp>
      <p:sp>
        <p:nvSpPr>
          <p:cNvPr id="10" name="CuadroTexto 9">
            <a:extLst>
              <a:ext uri="{FF2B5EF4-FFF2-40B4-BE49-F238E27FC236}">
                <a16:creationId xmlns:a16="http://schemas.microsoft.com/office/drawing/2014/main" id="{58885E38-BC03-C061-CF4C-1DFC22792B1E}"/>
              </a:ext>
            </a:extLst>
          </p:cNvPr>
          <p:cNvSpPr txBox="1"/>
          <p:nvPr/>
        </p:nvSpPr>
        <p:spPr>
          <a:xfrm>
            <a:off x="1240269" y="5973701"/>
            <a:ext cx="7215418" cy="200055"/>
          </a:xfrm>
          <a:prstGeom prst="rect">
            <a:avLst/>
          </a:prstGeom>
          <a:noFill/>
        </p:spPr>
        <p:txBody>
          <a:bodyPr wrap="square">
            <a:spAutoFit/>
          </a:bodyPr>
          <a:lstStyle/>
          <a:p>
            <a:pPr algn="ctr"/>
            <a:r>
              <a:rPr lang="en-US" sz="700" b="0" i="0" dirty="0" err="1">
                <a:solidFill>
                  <a:srgbClr val="002060"/>
                </a:solidFill>
                <a:effectLst/>
                <a:latin typeface="Arial" panose="020B0604020202020204" pitchFamily="34" charset="0"/>
                <a:cs typeface="Arial" panose="020B0604020202020204" pitchFamily="34" charset="0"/>
              </a:rPr>
              <a:t>Korman</a:t>
            </a:r>
            <a:r>
              <a:rPr lang="en-US" sz="700" b="0" i="0" dirty="0">
                <a:solidFill>
                  <a:srgbClr val="002060"/>
                </a:solidFill>
                <a:effectLst/>
                <a:latin typeface="Arial" panose="020B0604020202020204" pitchFamily="34" charset="0"/>
                <a:cs typeface="Arial" panose="020B0604020202020204" pitchFamily="34" charset="0"/>
              </a:rPr>
              <a:t> NJ. Management of psoriasis as a systemic disease: what is the evidence? Br J Dermatol. 2020 Apr;182(4):840-848.</a:t>
            </a:r>
            <a:endParaRPr lang="es-ES" sz="7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64674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65F59E69-9569-3BC2-BB10-76EB47EB5790}"/>
              </a:ext>
            </a:extLst>
          </p:cNvPr>
          <p:cNvPicPr>
            <a:picLocks noGrp="1" noChangeAspect="1"/>
          </p:cNvPicPr>
          <p:nvPr>
            <p:ph idx="1"/>
          </p:nvPr>
        </p:nvPicPr>
        <p:blipFill>
          <a:blip r:embed="rId3"/>
          <a:stretch>
            <a:fillRect/>
          </a:stretch>
        </p:blipFill>
        <p:spPr>
          <a:xfrm>
            <a:off x="4576745" y="2103096"/>
            <a:ext cx="2315928" cy="779778"/>
          </a:xfrm>
        </p:spPr>
      </p:pic>
      <p:pic>
        <p:nvPicPr>
          <p:cNvPr id="3" name="Imagen 2">
            <a:extLst>
              <a:ext uri="{FF2B5EF4-FFF2-40B4-BE49-F238E27FC236}">
                <a16:creationId xmlns:a16="http://schemas.microsoft.com/office/drawing/2014/main" id="{84ED0E0D-3212-E9AD-6046-EDD98DA1449C}"/>
              </a:ext>
            </a:extLst>
          </p:cNvPr>
          <p:cNvPicPr>
            <a:picLocks noChangeAspect="1"/>
          </p:cNvPicPr>
          <p:nvPr/>
        </p:nvPicPr>
        <p:blipFill>
          <a:blip r:embed="rId4"/>
          <a:stretch>
            <a:fillRect/>
          </a:stretch>
        </p:blipFill>
        <p:spPr>
          <a:xfrm>
            <a:off x="984492" y="1904850"/>
            <a:ext cx="1453908" cy="1274803"/>
          </a:xfrm>
          <a:prstGeom prst="rect">
            <a:avLst/>
          </a:prstGeom>
        </p:spPr>
      </p:pic>
      <p:sp>
        <p:nvSpPr>
          <p:cNvPr id="9" name="CuadroTexto 8">
            <a:extLst>
              <a:ext uri="{FF2B5EF4-FFF2-40B4-BE49-F238E27FC236}">
                <a16:creationId xmlns:a16="http://schemas.microsoft.com/office/drawing/2014/main" id="{FB9B8F68-D0A1-CAB6-0A8E-7E535CCFCE07}"/>
              </a:ext>
            </a:extLst>
          </p:cNvPr>
          <p:cNvSpPr txBox="1"/>
          <p:nvPr/>
        </p:nvSpPr>
        <p:spPr>
          <a:xfrm>
            <a:off x="7053245" y="1502128"/>
            <a:ext cx="3417340" cy="2760949"/>
          </a:xfrm>
          <a:prstGeom prst="rect">
            <a:avLst/>
          </a:prstGeom>
          <a:noFill/>
        </p:spPr>
        <p:txBody>
          <a:bodyPr wrap="square" rtlCol="0">
            <a:spAutoFit/>
          </a:bodyPr>
          <a:lstStyle/>
          <a:p>
            <a:pPr marL="285750" indent="-285750" algn="just">
              <a:lnSpc>
                <a:spcPct val="107000"/>
              </a:lnSpc>
              <a:spcAft>
                <a:spcPts val="800"/>
              </a:spcAft>
              <a:buFont typeface="Arial" panose="020B0604020202020204" pitchFamily="34" charset="0"/>
              <a:buChar char="•"/>
            </a:pPr>
            <a:r>
              <a:rPr lang="es-ES" dirty="0">
                <a:solidFill>
                  <a:srgbClr val="002060"/>
                </a:solidFill>
                <a:effectLst/>
                <a:latin typeface="Arial" panose="020B0604020202020204" pitchFamily="34" charset="0"/>
                <a:ea typeface="Calibri" panose="020F0502020204030204" pitchFamily="34" charset="0"/>
                <a:cs typeface="Arial" panose="020B0604020202020204" pitchFamily="34" charset="0"/>
              </a:rPr>
              <a:t>Atorvastatina  20mg: 0-0-1</a:t>
            </a:r>
          </a:p>
          <a:p>
            <a:pPr marL="285750" indent="-285750" algn="just">
              <a:lnSpc>
                <a:spcPct val="107000"/>
              </a:lnSpc>
              <a:spcAft>
                <a:spcPts val="800"/>
              </a:spcAft>
              <a:buFont typeface="Arial" panose="020B0604020202020204" pitchFamily="34" charset="0"/>
              <a:buChar char="•"/>
            </a:pPr>
            <a:r>
              <a:rPr lang="es-ES" dirty="0">
                <a:solidFill>
                  <a:srgbClr val="002060"/>
                </a:solidFill>
                <a:effectLst/>
                <a:latin typeface="Arial" panose="020B0604020202020204" pitchFamily="34" charset="0"/>
                <a:ea typeface="Calibri" panose="020F0502020204030204" pitchFamily="34" charset="0"/>
                <a:cs typeface="Arial" panose="020B0604020202020204" pitchFamily="34" charset="0"/>
              </a:rPr>
              <a:t>Enalapril 20mg: 1-0-0</a:t>
            </a:r>
          </a:p>
          <a:p>
            <a:pPr marL="285750" indent="-285750" algn="just">
              <a:lnSpc>
                <a:spcPct val="107000"/>
              </a:lnSpc>
              <a:spcAft>
                <a:spcPts val="800"/>
              </a:spcAft>
              <a:buFont typeface="Arial" panose="020B0604020202020204" pitchFamily="34" charset="0"/>
              <a:buChar char="•"/>
            </a:pPr>
            <a:r>
              <a:rPr lang="es-ES" b="1" dirty="0">
                <a:solidFill>
                  <a:srgbClr val="002060"/>
                </a:solidFill>
                <a:latin typeface="Arial" panose="020B0604020202020204" pitchFamily="34" charset="0"/>
                <a:ea typeface="Calibri" panose="020F0502020204030204" pitchFamily="34" charset="0"/>
                <a:cs typeface="Arial" panose="020B0604020202020204" pitchFamily="34" charset="0"/>
              </a:rPr>
              <a:t>Furosemida 10m</a:t>
            </a:r>
            <a:r>
              <a:rPr lang="es-ES" b="1" dirty="0">
                <a:solidFill>
                  <a:srgbClr val="002060"/>
                </a:solidFill>
                <a:effectLst/>
                <a:latin typeface="Arial" panose="020B0604020202020204" pitchFamily="34" charset="0"/>
                <a:ea typeface="Calibri" panose="020F0502020204030204" pitchFamily="34" charset="0"/>
                <a:cs typeface="Arial" panose="020B0604020202020204" pitchFamily="34" charset="0"/>
              </a:rPr>
              <a:t>g: 1-0-0</a:t>
            </a:r>
          </a:p>
          <a:p>
            <a:pPr marL="285750" indent="-285750" algn="just">
              <a:lnSpc>
                <a:spcPct val="107000"/>
              </a:lnSpc>
              <a:spcAft>
                <a:spcPts val="800"/>
              </a:spcAft>
              <a:buFont typeface="Arial" panose="020B0604020202020204" pitchFamily="34" charset="0"/>
              <a:buChar char="•"/>
            </a:pPr>
            <a:r>
              <a:rPr lang="es-ES" b="1" dirty="0">
                <a:solidFill>
                  <a:srgbClr val="002060"/>
                </a:solidFill>
                <a:latin typeface="Arial" panose="020B0604020202020204" pitchFamily="34" charset="0"/>
                <a:ea typeface="Calibri" panose="020F0502020204030204" pitchFamily="34" charset="0"/>
                <a:cs typeface="Arial" panose="020B0604020202020204" pitchFamily="34" charset="0"/>
              </a:rPr>
              <a:t>Metformina: 875mg 1-0-0</a:t>
            </a:r>
          </a:p>
          <a:p>
            <a:pPr marL="285750" indent="-285750" algn="just">
              <a:lnSpc>
                <a:spcPct val="107000"/>
              </a:lnSpc>
              <a:spcAft>
                <a:spcPts val="800"/>
              </a:spcAft>
              <a:buFont typeface="Arial" panose="020B0604020202020204" pitchFamily="34" charset="0"/>
              <a:buChar char="•"/>
            </a:pPr>
            <a:r>
              <a:rPr lang="es-ES"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Semaglutida</a:t>
            </a:r>
            <a:r>
              <a:rPr lang="es-ES" b="1" dirty="0">
                <a:solidFill>
                  <a:srgbClr val="002060"/>
                </a:solidFill>
                <a:latin typeface="Arial" panose="020B0604020202020204" pitchFamily="34" charset="0"/>
                <a:ea typeface="Calibri" panose="020F0502020204030204" pitchFamily="34" charset="0"/>
                <a:cs typeface="Arial" panose="020B0604020202020204" pitchFamily="34" charset="0"/>
              </a:rPr>
              <a:t>: 1-0-0</a:t>
            </a:r>
            <a:endParaRPr lang="es-ES"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07000"/>
              </a:lnSpc>
              <a:spcAft>
                <a:spcPts val="800"/>
              </a:spcAft>
              <a:buFont typeface="Arial" panose="020B0604020202020204" pitchFamily="34" charset="0"/>
              <a:buChar char="•"/>
            </a:pPr>
            <a:r>
              <a:rPr lang="es-ES" dirty="0" err="1">
                <a:solidFill>
                  <a:srgbClr val="002060"/>
                </a:solidFill>
                <a:latin typeface="Arial" panose="020B0604020202020204" pitchFamily="34" charset="0"/>
                <a:ea typeface="Calibri" panose="020F0502020204030204" pitchFamily="34" charset="0"/>
                <a:cs typeface="Arial" panose="020B0604020202020204" pitchFamily="34" charset="0"/>
              </a:rPr>
              <a:t>Orfidal</a:t>
            </a:r>
            <a:r>
              <a:rPr lang="es-ES" dirty="0">
                <a:solidFill>
                  <a:srgbClr val="002060"/>
                </a:solidFill>
                <a:latin typeface="Arial" panose="020B0604020202020204" pitchFamily="34" charset="0"/>
                <a:ea typeface="Calibri" panose="020F0502020204030204" pitchFamily="34" charset="0"/>
                <a:cs typeface="Arial" panose="020B0604020202020204" pitchFamily="34" charset="0"/>
              </a:rPr>
              <a:t> si precisa</a:t>
            </a:r>
          </a:p>
          <a:p>
            <a:pPr marL="285750" indent="-285750" algn="just">
              <a:lnSpc>
                <a:spcPct val="107000"/>
              </a:lnSpc>
              <a:spcAft>
                <a:spcPts val="800"/>
              </a:spcAft>
              <a:buFont typeface="Arial" panose="020B0604020202020204" pitchFamily="34" charset="0"/>
              <a:buChar char="•"/>
            </a:pPr>
            <a:r>
              <a:rPr lang="es-ES"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Calcipotriol</a:t>
            </a:r>
            <a:r>
              <a:rPr lang="es-ES" b="1" dirty="0">
                <a:solidFill>
                  <a:srgbClr val="002060"/>
                </a:solidFill>
                <a:effectLst/>
                <a:latin typeface="Arial" panose="020B0604020202020204" pitchFamily="34" charset="0"/>
                <a:ea typeface="Calibri" panose="020F0502020204030204" pitchFamily="34" charset="0"/>
                <a:cs typeface="Arial" panose="020B0604020202020204" pitchFamily="34" charset="0"/>
              </a:rPr>
              <a:t>/Betametasona </a:t>
            </a:r>
          </a:p>
        </p:txBody>
      </p:sp>
      <p:pic>
        <p:nvPicPr>
          <p:cNvPr id="4" name="Imagen 3">
            <a:extLst>
              <a:ext uri="{FF2B5EF4-FFF2-40B4-BE49-F238E27FC236}">
                <a16:creationId xmlns:a16="http://schemas.microsoft.com/office/drawing/2014/main" id="{5087CC22-38C1-13BD-8E6C-5C26EB0CD4E9}"/>
              </a:ext>
            </a:extLst>
          </p:cNvPr>
          <p:cNvPicPr>
            <a:picLocks noChangeAspect="1"/>
          </p:cNvPicPr>
          <p:nvPr/>
        </p:nvPicPr>
        <p:blipFill>
          <a:blip r:embed="rId5"/>
          <a:stretch>
            <a:fillRect/>
          </a:stretch>
        </p:blipFill>
        <p:spPr>
          <a:xfrm>
            <a:off x="499932" y="1404584"/>
            <a:ext cx="2476500" cy="552450"/>
          </a:xfrm>
          <a:prstGeom prst="rect">
            <a:avLst/>
          </a:prstGeom>
        </p:spPr>
      </p:pic>
      <p:sp>
        <p:nvSpPr>
          <p:cNvPr id="6" name="4 Rectángulo">
            <a:extLst>
              <a:ext uri="{FF2B5EF4-FFF2-40B4-BE49-F238E27FC236}">
                <a16:creationId xmlns:a16="http://schemas.microsoft.com/office/drawing/2014/main" id="{75DBBB4D-B46F-14E4-0FC7-F7408FDF1528}"/>
              </a:ext>
            </a:extLst>
          </p:cNvPr>
          <p:cNvSpPr/>
          <p:nvPr/>
        </p:nvSpPr>
        <p:spPr>
          <a:xfrm>
            <a:off x="2466730" y="2060619"/>
            <a:ext cx="2867270" cy="2760949"/>
          </a:xfrm>
          <a:prstGeom prst="rect">
            <a:avLst/>
          </a:prstGeom>
          <a:noFill/>
        </p:spPr>
        <p:txBody>
          <a:bodyPr wrap="square">
            <a:spAutoFit/>
          </a:bodyPr>
          <a:lstStyle/>
          <a:p>
            <a:pPr marL="285750" indent="-285750" algn="just">
              <a:lnSpc>
                <a:spcPct val="107000"/>
              </a:lnSpc>
              <a:spcAft>
                <a:spcPts val="800"/>
              </a:spcAft>
              <a:buFont typeface="Arial" panose="020B0604020202020204" pitchFamily="34" charset="0"/>
              <a:buChar char="•"/>
            </a:pPr>
            <a:r>
              <a:rPr lang="es-ES" dirty="0">
                <a:solidFill>
                  <a:srgbClr val="002060"/>
                </a:solidFill>
                <a:effectLst/>
                <a:latin typeface="Arial" panose="020B0604020202020204" pitchFamily="34" charset="0"/>
                <a:ea typeface="Calibri" panose="020F0502020204030204" pitchFamily="34" charset="0"/>
                <a:cs typeface="Arial" panose="020B0604020202020204" pitchFamily="34" charset="0"/>
              </a:rPr>
              <a:t>Dislipemia </a:t>
            </a:r>
          </a:p>
          <a:p>
            <a:pPr marL="285750" indent="-285750" algn="just">
              <a:lnSpc>
                <a:spcPct val="107000"/>
              </a:lnSpc>
              <a:spcAft>
                <a:spcPts val="800"/>
              </a:spcAft>
              <a:buFont typeface="Arial" panose="020B0604020202020204" pitchFamily="34" charset="0"/>
              <a:buChar char="•"/>
            </a:pPr>
            <a:r>
              <a:rPr lang="es-ES" dirty="0">
                <a:solidFill>
                  <a:srgbClr val="002060"/>
                </a:solidFill>
                <a:effectLst/>
                <a:latin typeface="Arial" panose="020B0604020202020204" pitchFamily="34" charset="0"/>
                <a:ea typeface="Calibri" panose="020F0502020204030204" pitchFamily="34" charset="0"/>
                <a:cs typeface="Arial" panose="020B0604020202020204" pitchFamily="34" charset="0"/>
              </a:rPr>
              <a:t>HTA</a:t>
            </a:r>
          </a:p>
          <a:p>
            <a:pPr marL="285750" indent="-285750" algn="just">
              <a:lnSpc>
                <a:spcPct val="107000"/>
              </a:lnSpc>
              <a:spcAft>
                <a:spcPts val="800"/>
              </a:spcAft>
              <a:buFont typeface="Arial" panose="020B0604020202020204" pitchFamily="34" charset="0"/>
              <a:buChar char="•"/>
            </a:pPr>
            <a:r>
              <a:rPr lang="es-ES" dirty="0">
                <a:solidFill>
                  <a:srgbClr val="002060"/>
                </a:solidFill>
                <a:effectLst/>
                <a:latin typeface="Arial" panose="020B0604020202020204" pitchFamily="34" charset="0"/>
                <a:ea typeface="Calibri" panose="020F0502020204030204" pitchFamily="34" charset="0"/>
                <a:cs typeface="Arial" panose="020B0604020202020204" pitchFamily="34" charset="0"/>
              </a:rPr>
              <a:t>Ansiedad</a:t>
            </a:r>
          </a:p>
          <a:p>
            <a:pPr marL="285750" indent="-285750" algn="just">
              <a:lnSpc>
                <a:spcPct val="107000"/>
              </a:lnSpc>
              <a:spcAft>
                <a:spcPts val="800"/>
              </a:spcAft>
              <a:buFont typeface="Arial" panose="020B0604020202020204" pitchFamily="34" charset="0"/>
              <a:buChar char="•"/>
            </a:pPr>
            <a:r>
              <a:rPr lang="es-ES" dirty="0">
                <a:solidFill>
                  <a:srgbClr val="002060"/>
                </a:solidFill>
                <a:latin typeface="Arial" panose="020B0604020202020204" pitchFamily="34" charset="0"/>
                <a:ea typeface="Calibri" panose="020F0502020204030204" pitchFamily="34" charset="0"/>
                <a:cs typeface="Arial" panose="020B0604020202020204" pitchFamily="34" charset="0"/>
              </a:rPr>
              <a:t>Obesidad</a:t>
            </a:r>
          </a:p>
          <a:p>
            <a:pPr marL="285750" indent="-285750" algn="just">
              <a:lnSpc>
                <a:spcPct val="107000"/>
              </a:lnSpc>
              <a:spcAft>
                <a:spcPts val="800"/>
              </a:spcAft>
              <a:buFont typeface="Arial" panose="020B0604020202020204" pitchFamily="34" charset="0"/>
              <a:buChar char="•"/>
            </a:pPr>
            <a:r>
              <a:rPr lang="es-ES" dirty="0">
                <a:solidFill>
                  <a:srgbClr val="002060"/>
                </a:solidFill>
                <a:latin typeface="Arial" panose="020B0604020202020204" pitchFamily="34" charset="0"/>
                <a:ea typeface="Calibri" panose="020F0502020204030204" pitchFamily="34" charset="0"/>
                <a:cs typeface="Arial" panose="020B0604020202020204" pitchFamily="34" charset="0"/>
              </a:rPr>
              <a:t>Carcinoma basocelular</a:t>
            </a:r>
          </a:p>
          <a:p>
            <a:pPr marL="285750" indent="-285750" algn="just">
              <a:lnSpc>
                <a:spcPct val="107000"/>
              </a:lnSpc>
              <a:spcAft>
                <a:spcPts val="800"/>
              </a:spcAft>
              <a:buFont typeface="Arial" panose="020B0604020202020204" pitchFamily="34" charset="0"/>
              <a:buChar char="•"/>
            </a:pPr>
            <a:r>
              <a:rPr lang="es-ES" b="1" dirty="0">
                <a:solidFill>
                  <a:srgbClr val="002060"/>
                </a:solidFill>
                <a:latin typeface="Arial" panose="020B0604020202020204" pitchFamily="34" charset="0"/>
                <a:ea typeface="Calibri" panose="020F0502020204030204" pitchFamily="34" charset="0"/>
                <a:cs typeface="Arial" panose="020B0604020202020204" pitchFamily="34" charset="0"/>
              </a:rPr>
              <a:t>Diabetes</a:t>
            </a:r>
          </a:p>
          <a:p>
            <a:pPr marL="285750" indent="-285750" algn="just">
              <a:lnSpc>
                <a:spcPct val="107000"/>
              </a:lnSpc>
              <a:spcAft>
                <a:spcPts val="800"/>
              </a:spcAft>
              <a:buFont typeface="Arial" panose="020B0604020202020204" pitchFamily="34" charset="0"/>
              <a:buChar char="•"/>
            </a:pPr>
            <a:r>
              <a:rPr lang="es-ES" b="1" dirty="0">
                <a:solidFill>
                  <a:srgbClr val="002060"/>
                </a:solidFill>
                <a:effectLst/>
                <a:latin typeface="Arial" panose="020B0604020202020204" pitchFamily="34" charset="0"/>
                <a:ea typeface="Calibri" panose="020F0502020204030204" pitchFamily="34" charset="0"/>
                <a:cs typeface="Arial" panose="020B0604020202020204" pitchFamily="34" charset="0"/>
              </a:rPr>
              <a:t>Psoriasis</a:t>
            </a:r>
          </a:p>
        </p:txBody>
      </p:sp>
      <p:sp>
        <p:nvSpPr>
          <p:cNvPr id="12" name="CuadroTexto 11">
            <a:extLst>
              <a:ext uri="{FF2B5EF4-FFF2-40B4-BE49-F238E27FC236}">
                <a16:creationId xmlns:a16="http://schemas.microsoft.com/office/drawing/2014/main" id="{64C11704-3B43-84B9-C6F8-0EC2105FA02C}"/>
              </a:ext>
            </a:extLst>
          </p:cNvPr>
          <p:cNvSpPr txBox="1"/>
          <p:nvPr/>
        </p:nvSpPr>
        <p:spPr>
          <a:xfrm>
            <a:off x="2298222" y="5317467"/>
            <a:ext cx="7595555" cy="1158972"/>
          </a:xfrm>
          <a:prstGeom prst="rect">
            <a:avLst/>
          </a:prstGeom>
          <a:noFill/>
        </p:spPr>
        <p:txBody>
          <a:bodyPr wrap="square" rtlCol="0">
            <a:spAutoFit/>
          </a:bodyPr>
          <a:lstStyle/>
          <a:p>
            <a:pPr algn="ctr">
              <a:lnSpc>
                <a:spcPct val="107000"/>
              </a:lnSpc>
              <a:spcAft>
                <a:spcPts val="800"/>
              </a:spcAft>
            </a:pPr>
            <a:r>
              <a:rPr lang="es-E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Psoriasis bien controlada, sin brotes y sin síntomas.</a:t>
            </a:r>
          </a:p>
          <a:p>
            <a:pPr algn="ctr">
              <a:lnSpc>
                <a:spcPct val="107000"/>
              </a:lnSpc>
              <a:spcAft>
                <a:spcPts val="800"/>
              </a:spcAft>
            </a:pPr>
            <a:r>
              <a:rPr lang="es-E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Realizamos revisiones periódic</a:t>
            </a:r>
            <a:r>
              <a:rPr lang="es-ES" sz="2000" b="1" dirty="0">
                <a:solidFill>
                  <a:srgbClr val="002060"/>
                </a:solidFill>
                <a:latin typeface="Arial" panose="020B0604020202020204" pitchFamily="34" charset="0"/>
                <a:ea typeface="Calibri" panose="020F0502020204030204" pitchFamily="34" charset="0"/>
                <a:cs typeface="Arial" panose="020B0604020202020204" pitchFamily="34" charset="0"/>
              </a:rPr>
              <a:t>as para mantener controladas sus comorbilidades.</a:t>
            </a:r>
            <a:endParaRPr lang="es-E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8" name="Imagen 17">
            <a:extLst>
              <a:ext uri="{FF2B5EF4-FFF2-40B4-BE49-F238E27FC236}">
                <a16:creationId xmlns:a16="http://schemas.microsoft.com/office/drawing/2014/main" id="{68CF02B0-C365-C7E1-CD98-868B2BBB25A1}"/>
              </a:ext>
            </a:extLst>
          </p:cNvPr>
          <p:cNvPicPr>
            <a:picLocks noChangeAspect="1"/>
          </p:cNvPicPr>
          <p:nvPr/>
        </p:nvPicPr>
        <p:blipFill>
          <a:blip r:embed="rId6"/>
          <a:stretch>
            <a:fillRect/>
          </a:stretch>
        </p:blipFill>
        <p:spPr>
          <a:xfrm flipH="1">
            <a:off x="10631157" y="1502129"/>
            <a:ext cx="1152702" cy="2460272"/>
          </a:xfrm>
          <a:prstGeom prst="rect">
            <a:avLst/>
          </a:prstGeom>
        </p:spPr>
      </p:pic>
      <p:pic>
        <p:nvPicPr>
          <p:cNvPr id="2" name="Imagen 1">
            <a:extLst>
              <a:ext uri="{FF2B5EF4-FFF2-40B4-BE49-F238E27FC236}">
                <a16:creationId xmlns:a16="http://schemas.microsoft.com/office/drawing/2014/main" id="{8F40573D-C41C-3B54-9F60-89671AA114B6}"/>
              </a:ext>
            </a:extLst>
          </p:cNvPr>
          <p:cNvPicPr>
            <a:picLocks noChangeAspect="1"/>
          </p:cNvPicPr>
          <p:nvPr/>
        </p:nvPicPr>
        <p:blipFill>
          <a:blip r:embed="rId7"/>
          <a:stretch>
            <a:fillRect/>
          </a:stretch>
        </p:blipFill>
        <p:spPr>
          <a:xfrm>
            <a:off x="2399822" y="5253820"/>
            <a:ext cx="438991" cy="430899"/>
          </a:xfrm>
          <a:prstGeom prst="rect">
            <a:avLst/>
          </a:prstGeom>
        </p:spPr>
      </p:pic>
      <p:pic>
        <p:nvPicPr>
          <p:cNvPr id="7" name="Imagen 6">
            <a:extLst>
              <a:ext uri="{FF2B5EF4-FFF2-40B4-BE49-F238E27FC236}">
                <a16:creationId xmlns:a16="http://schemas.microsoft.com/office/drawing/2014/main" id="{71B34DC6-57FA-2DA6-C807-691A42E74ED6}"/>
              </a:ext>
            </a:extLst>
          </p:cNvPr>
          <p:cNvPicPr>
            <a:picLocks noChangeAspect="1"/>
          </p:cNvPicPr>
          <p:nvPr/>
        </p:nvPicPr>
        <p:blipFill>
          <a:blip r:embed="rId7"/>
          <a:stretch>
            <a:fillRect/>
          </a:stretch>
        </p:blipFill>
        <p:spPr>
          <a:xfrm>
            <a:off x="1908117" y="5803611"/>
            <a:ext cx="438991" cy="430899"/>
          </a:xfrm>
          <a:prstGeom prst="rect">
            <a:avLst/>
          </a:prstGeom>
        </p:spPr>
      </p:pic>
      <p:sp>
        <p:nvSpPr>
          <p:cNvPr id="10" name="CuadroTexto 7">
            <a:extLst>
              <a:ext uri="{FF2B5EF4-FFF2-40B4-BE49-F238E27FC236}">
                <a16:creationId xmlns:a16="http://schemas.microsoft.com/office/drawing/2014/main" id="{755E7290-D2E4-1098-CE19-99D07A6165E1}"/>
              </a:ext>
            </a:extLst>
          </p:cNvPr>
          <p:cNvSpPr txBox="1"/>
          <p:nvPr/>
        </p:nvSpPr>
        <p:spPr>
          <a:xfrm>
            <a:off x="418874" y="538602"/>
            <a:ext cx="5677126" cy="1200329"/>
          </a:xfrm>
          <a:prstGeom prst="rect">
            <a:avLst/>
          </a:prstGeom>
          <a:noFill/>
        </p:spPr>
        <p:txBody>
          <a:bodyPr wrap="square" rtlCol="0">
            <a:spAutoFit/>
          </a:bodyPr>
          <a:lstStyle/>
          <a:p>
            <a:pPr algn="ctr"/>
            <a:r>
              <a:rPr lang="es-ES" sz="5400" dirty="0">
                <a:solidFill>
                  <a:srgbClr val="002060"/>
                </a:solidFill>
                <a:latin typeface="Arial" panose="020B0604020202020204" pitchFamily="34" charset="0"/>
                <a:cs typeface="Arial" panose="020B0604020202020204" pitchFamily="34" charset="0"/>
              </a:rPr>
              <a:t>Carmen, 53 años. </a:t>
            </a:r>
          </a:p>
          <a:p>
            <a:endParaRPr lang="es-ES"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2869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7C90C201-D0F2-A1D1-C516-AC92309E3232}"/>
              </a:ext>
            </a:extLst>
          </p:cNvPr>
          <p:cNvSpPr txBox="1"/>
          <p:nvPr/>
        </p:nvSpPr>
        <p:spPr>
          <a:xfrm>
            <a:off x="1206315" y="1828562"/>
            <a:ext cx="9690776" cy="1477328"/>
          </a:xfrm>
          <a:prstGeom prst="rect">
            <a:avLst/>
          </a:prstGeom>
          <a:noFill/>
        </p:spPr>
        <p:txBody>
          <a:bodyPr wrap="square" rtlCol="0">
            <a:spAutoFit/>
          </a:bodyPr>
          <a:lstStyle/>
          <a:p>
            <a:pPr algn="ctr"/>
            <a:r>
              <a:rPr lang="es-ES" sz="3600" dirty="0">
                <a:solidFill>
                  <a:srgbClr val="002060"/>
                </a:solidFill>
                <a:latin typeface="Arial" panose="020B0604020202020204" pitchFamily="34" charset="0"/>
                <a:cs typeface="Arial" panose="020B0604020202020204" pitchFamily="34" charset="0"/>
              </a:rPr>
              <a:t>“Lesiones en ambos codos desde hace 1 mes, que no se van y pican”. </a:t>
            </a:r>
          </a:p>
          <a:p>
            <a:endParaRPr lang="es-ES" sz="1600" dirty="0">
              <a:latin typeface="Arial" panose="020B0604020202020204" pitchFamily="34" charset="0"/>
              <a:cs typeface="Arial" panose="020B0604020202020204" pitchFamily="34" charset="0"/>
            </a:endParaRPr>
          </a:p>
        </p:txBody>
      </p:sp>
      <p:sp>
        <p:nvSpPr>
          <p:cNvPr id="9" name="Title 4">
            <a:extLst>
              <a:ext uri="{FF2B5EF4-FFF2-40B4-BE49-F238E27FC236}">
                <a16:creationId xmlns:a16="http://schemas.microsoft.com/office/drawing/2014/main" id="{6BE71653-A4E3-11A7-757A-6B4630C2CE06}"/>
              </a:ext>
            </a:extLst>
          </p:cNvPr>
          <p:cNvSpPr txBox="1">
            <a:spLocks/>
          </p:cNvSpPr>
          <p:nvPr/>
        </p:nvSpPr>
        <p:spPr>
          <a:xfrm>
            <a:off x="3051028" y="4066391"/>
            <a:ext cx="6089944" cy="756865"/>
          </a:xfr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solidFill>
                  <a:srgbClr val="00A481"/>
                </a:solidFill>
                <a:latin typeface="Arial" panose="020B0604020202020204" pitchFamily="34" charset="0"/>
                <a:cs typeface="Arial" panose="020B0604020202020204" pitchFamily="34" charset="0"/>
              </a:rPr>
              <a:t>¿</a:t>
            </a:r>
            <a:r>
              <a:rPr lang="en-US" sz="3600" dirty="0" err="1">
                <a:solidFill>
                  <a:srgbClr val="00A481"/>
                </a:solidFill>
                <a:latin typeface="Arial" panose="020B0604020202020204" pitchFamily="34" charset="0"/>
                <a:cs typeface="Arial" panose="020B0604020202020204" pitchFamily="34" charset="0"/>
              </a:rPr>
              <a:t>Qué</a:t>
            </a:r>
            <a:r>
              <a:rPr lang="en-US" sz="3600" dirty="0">
                <a:solidFill>
                  <a:srgbClr val="00A481"/>
                </a:solidFill>
                <a:latin typeface="Arial" panose="020B0604020202020204" pitchFamily="34" charset="0"/>
                <a:cs typeface="Arial" panose="020B0604020202020204" pitchFamily="34" charset="0"/>
              </a:rPr>
              <a:t> le </a:t>
            </a:r>
            <a:r>
              <a:rPr lang="en-US" sz="3600" dirty="0" err="1">
                <a:solidFill>
                  <a:srgbClr val="00A481"/>
                </a:solidFill>
                <a:latin typeface="Arial" panose="020B0604020202020204" pitchFamily="34" charset="0"/>
                <a:cs typeface="Arial" panose="020B0604020202020204" pitchFamily="34" charset="0"/>
              </a:rPr>
              <a:t>preguntaríais</a:t>
            </a:r>
            <a:r>
              <a:rPr lang="en-US" sz="3600" dirty="0">
                <a:solidFill>
                  <a:srgbClr val="00A481"/>
                </a:solidFill>
                <a:latin typeface="Arial" panose="020B0604020202020204" pitchFamily="34" charset="0"/>
                <a:cs typeface="Arial" panose="020B0604020202020204" pitchFamily="34" charset="0"/>
              </a:rPr>
              <a:t>?</a:t>
            </a:r>
          </a:p>
        </p:txBody>
      </p:sp>
      <p:pic>
        <p:nvPicPr>
          <p:cNvPr id="10" name="Imagen 9">
            <a:extLst>
              <a:ext uri="{FF2B5EF4-FFF2-40B4-BE49-F238E27FC236}">
                <a16:creationId xmlns:a16="http://schemas.microsoft.com/office/drawing/2014/main" id="{84ED0E0D-3212-E9AD-6046-EDD98DA1449C}"/>
              </a:ext>
            </a:extLst>
          </p:cNvPr>
          <p:cNvPicPr>
            <a:picLocks noChangeAspect="1"/>
          </p:cNvPicPr>
          <p:nvPr/>
        </p:nvPicPr>
        <p:blipFill>
          <a:blip r:embed="rId2"/>
          <a:stretch>
            <a:fillRect/>
          </a:stretch>
        </p:blipFill>
        <p:spPr>
          <a:xfrm>
            <a:off x="2209183" y="3824682"/>
            <a:ext cx="1389327" cy="1218177"/>
          </a:xfrm>
          <a:prstGeom prst="rect">
            <a:avLst/>
          </a:prstGeom>
        </p:spPr>
      </p:pic>
      <p:pic>
        <p:nvPicPr>
          <p:cNvPr id="18" name="Imagen 17">
            <a:extLst>
              <a:ext uri="{FF2B5EF4-FFF2-40B4-BE49-F238E27FC236}">
                <a16:creationId xmlns:a16="http://schemas.microsoft.com/office/drawing/2014/main" id="{B2FDE70B-7308-C605-F552-A2824BD63EE0}"/>
              </a:ext>
            </a:extLst>
          </p:cNvPr>
          <p:cNvPicPr>
            <a:picLocks noChangeAspect="1"/>
          </p:cNvPicPr>
          <p:nvPr/>
        </p:nvPicPr>
        <p:blipFill>
          <a:blip r:embed="rId3"/>
          <a:stretch>
            <a:fillRect/>
          </a:stretch>
        </p:blipFill>
        <p:spPr>
          <a:xfrm flipH="1">
            <a:off x="9477572" y="3347136"/>
            <a:ext cx="1356204" cy="2091405"/>
          </a:xfrm>
          <a:prstGeom prst="rect">
            <a:avLst/>
          </a:prstGeom>
        </p:spPr>
      </p:pic>
      <p:sp>
        <p:nvSpPr>
          <p:cNvPr id="11" name="Rectángulo: esquinas redondeadas 10">
            <a:extLst>
              <a:ext uri="{FF2B5EF4-FFF2-40B4-BE49-F238E27FC236}">
                <a16:creationId xmlns:a16="http://schemas.microsoft.com/office/drawing/2014/main" id="{E786BEEC-D6F8-9825-96A1-32CAB15AB6D2}"/>
              </a:ext>
            </a:extLst>
          </p:cNvPr>
          <p:cNvSpPr/>
          <p:nvPr/>
        </p:nvSpPr>
        <p:spPr>
          <a:xfrm>
            <a:off x="4115365" y="623738"/>
            <a:ext cx="3417340" cy="557321"/>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Imagen 11">
            <a:extLst>
              <a:ext uri="{FF2B5EF4-FFF2-40B4-BE49-F238E27FC236}">
                <a16:creationId xmlns:a16="http://schemas.microsoft.com/office/drawing/2014/main" id="{E237F562-B716-E7E8-6F4F-652F3CD896DF}"/>
              </a:ext>
            </a:extLst>
          </p:cNvPr>
          <p:cNvPicPr>
            <a:picLocks noChangeAspect="1"/>
          </p:cNvPicPr>
          <p:nvPr/>
        </p:nvPicPr>
        <p:blipFill>
          <a:blip r:embed="rId4"/>
          <a:stretch>
            <a:fillRect/>
          </a:stretch>
        </p:blipFill>
        <p:spPr>
          <a:xfrm flipH="1">
            <a:off x="2238990" y="304228"/>
            <a:ext cx="1280048" cy="1296091"/>
          </a:xfrm>
          <a:prstGeom prst="rect">
            <a:avLst/>
          </a:prstGeom>
        </p:spPr>
      </p:pic>
      <p:sp>
        <p:nvSpPr>
          <p:cNvPr id="13" name="CuadroTexto 12">
            <a:extLst>
              <a:ext uri="{FF2B5EF4-FFF2-40B4-BE49-F238E27FC236}">
                <a16:creationId xmlns:a16="http://schemas.microsoft.com/office/drawing/2014/main" id="{ECF849F5-5EEC-ABE0-4AC9-7C526A6C40F4}"/>
              </a:ext>
            </a:extLst>
          </p:cNvPr>
          <p:cNvSpPr txBox="1"/>
          <p:nvPr/>
        </p:nvSpPr>
        <p:spPr>
          <a:xfrm>
            <a:off x="3598510" y="702343"/>
            <a:ext cx="4576867" cy="400110"/>
          </a:xfrm>
          <a:prstGeom prst="rect">
            <a:avLst/>
          </a:prstGeom>
          <a:noFill/>
        </p:spPr>
        <p:txBody>
          <a:bodyPr wrap="square" rtlCol="0">
            <a:spAutoFit/>
          </a:bodyPr>
          <a:lstStyle/>
          <a:p>
            <a:pPr algn="ctr"/>
            <a:r>
              <a:rPr lang="es-ES" sz="2000" b="1" dirty="0">
                <a:solidFill>
                  <a:srgbClr val="00C097"/>
                </a:solidFill>
                <a:latin typeface="Arial" panose="020B0604020202020204" pitchFamily="34" charset="0"/>
                <a:cs typeface="Arial" panose="020B0604020202020204" pitchFamily="34" charset="0"/>
              </a:rPr>
              <a:t>MOTIVO DE CONSULTA</a:t>
            </a:r>
          </a:p>
        </p:txBody>
      </p:sp>
    </p:spTree>
    <p:extLst>
      <p:ext uri="{BB962C8B-B14F-4D97-AF65-F5344CB8AC3E}">
        <p14:creationId xmlns:p14="http://schemas.microsoft.com/office/powerpoint/2010/main" val="33921423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CB25D-3727-B594-B3B4-65D5181E5A0D}"/>
            </a:ext>
          </a:extLst>
        </p:cNvPr>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F834319D-6B43-8AB6-FF56-D909A90A7DE6}"/>
              </a:ext>
            </a:extLst>
          </p:cNvPr>
          <p:cNvSpPr>
            <a:spLocks noGrp="1"/>
          </p:cNvSpPr>
          <p:nvPr>
            <p:ph type="sldNum" idx="12"/>
          </p:nvPr>
        </p:nvSpPr>
        <p:spPr/>
        <p:txBody>
          <a:bodyPr/>
          <a:lstStyle/>
          <a:p>
            <a:pPr lvl="0"/>
            <a:fld id="{00000000-1234-1234-1234-123412341234}" type="slidenum">
              <a:rPr lang="es-ES" smtClean="0"/>
              <a:pPr lvl="0"/>
              <a:t>70</a:t>
            </a:fld>
            <a:endParaRPr lang="es-ES"/>
          </a:p>
        </p:txBody>
      </p:sp>
      <p:sp>
        <p:nvSpPr>
          <p:cNvPr id="2" name="Título 1">
            <a:extLst>
              <a:ext uri="{FF2B5EF4-FFF2-40B4-BE49-F238E27FC236}">
                <a16:creationId xmlns:a16="http://schemas.microsoft.com/office/drawing/2014/main" id="{7B3C549E-FFF8-7CAC-17B9-F678FF790B98}"/>
              </a:ext>
            </a:extLst>
          </p:cNvPr>
          <p:cNvSpPr>
            <a:spLocks noGrp="1"/>
          </p:cNvSpPr>
          <p:nvPr>
            <p:ph type="title"/>
          </p:nvPr>
        </p:nvSpPr>
        <p:spPr>
          <a:xfrm>
            <a:off x="1000905" y="275709"/>
            <a:ext cx="10533721" cy="906988"/>
          </a:xfrm>
        </p:spPr>
        <p:txBody>
          <a:bodyPr/>
          <a:lstStyle/>
          <a:p>
            <a:pPr algn="ctr"/>
            <a:r>
              <a:rPr lang="es-ES" dirty="0">
                <a:solidFill>
                  <a:srgbClr val="002060"/>
                </a:solidFill>
                <a:latin typeface="Arial" panose="020B0604020202020204" pitchFamily="34" charset="0"/>
                <a:cs typeface="Arial" panose="020B0604020202020204" pitchFamily="34" charset="0"/>
              </a:rPr>
              <a:t>Psoriasis en imágenes…</a:t>
            </a:r>
            <a:endParaRPr lang="es-ES" dirty="0">
              <a:latin typeface="Arial" panose="020B0604020202020204" pitchFamily="34" charset="0"/>
              <a:cs typeface="Arial" panose="020B0604020202020204" pitchFamily="34" charset="0"/>
            </a:endParaRPr>
          </a:p>
        </p:txBody>
      </p:sp>
      <p:pic>
        <p:nvPicPr>
          <p:cNvPr id="2050" name="Picture 2" descr="Psoriasis en gotas">
            <a:extLst>
              <a:ext uri="{FF2B5EF4-FFF2-40B4-BE49-F238E27FC236}">
                <a16:creationId xmlns:a16="http://schemas.microsoft.com/office/drawing/2014/main" id="{C45C11C4-9B41-DDA4-49BA-A7F961ABEE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116793" y="1049880"/>
            <a:ext cx="3132362" cy="231956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soriasis en gotas">
            <a:extLst>
              <a:ext uri="{FF2B5EF4-FFF2-40B4-BE49-F238E27FC236}">
                <a16:creationId xmlns:a16="http://schemas.microsoft.com/office/drawing/2014/main" id="{1A933A21-4CDA-136A-3DDF-E76FB85B52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756"/>
          <a:stretch/>
        </p:blipFill>
        <p:spPr bwMode="auto">
          <a:xfrm>
            <a:off x="1116793" y="3488555"/>
            <a:ext cx="3129559" cy="252801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oriasis">
            <a:extLst>
              <a:ext uri="{FF2B5EF4-FFF2-40B4-BE49-F238E27FC236}">
                <a16:creationId xmlns:a16="http://schemas.microsoft.com/office/drawing/2014/main" id="{2037AA97-C73D-97D1-990D-F7C45EE65CB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457"/>
          <a:stretch/>
        </p:blipFill>
        <p:spPr bwMode="auto">
          <a:xfrm>
            <a:off x="4367846" y="1033267"/>
            <a:ext cx="3799840" cy="233618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soriasis genital">
            <a:extLst>
              <a:ext uri="{FF2B5EF4-FFF2-40B4-BE49-F238E27FC236}">
                <a16:creationId xmlns:a16="http://schemas.microsoft.com/office/drawing/2014/main" id="{B39CACE9-931E-30E2-6654-751435E5EA7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756"/>
          <a:stretch/>
        </p:blipFill>
        <p:spPr bwMode="auto">
          <a:xfrm>
            <a:off x="4365043" y="3488555"/>
            <a:ext cx="3802643" cy="252801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soriasis del cuero cabelludo">
            <a:extLst>
              <a:ext uri="{FF2B5EF4-FFF2-40B4-BE49-F238E27FC236}">
                <a16:creationId xmlns:a16="http://schemas.microsoft.com/office/drawing/2014/main" id="{38A443B0-FC4B-04DB-ECDB-9885EFBE875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990" t="-4544" r="6524" b="4544"/>
          <a:stretch/>
        </p:blipFill>
        <p:spPr bwMode="auto">
          <a:xfrm>
            <a:off x="8286377" y="932403"/>
            <a:ext cx="2805367" cy="243704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ebopsoriasis del cuero cabelludo">
            <a:extLst>
              <a:ext uri="{FF2B5EF4-FFF2-40B4-BE49-F238E27FC236}">
                <a16:creationId xmlns:a16="http://schemas.microsoft.com/office/drawing/2014/main" id="{78480228-EA2D-1778-91A3-DA3F35FEF64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4843"/>
          <a:stretch/>
        </p:blipFill>
        <p:spPr bwMode="auto">
          <a:xfrm>
            <a:off x="8286377" y="3488553"/>
            <a:ext cx="2788829" cy="2528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7092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C07FE-6EF9-F9B9-9CB6-FA2BCE4E6702}"/>
            </a:ext>
          </a:extLst>
        </p:cNvPr>
        <p:cNvGrpSpPr/>
        <p:nvPr/>
      </p:nvGrpSpPr>
      <p:grpSpPr>
        <a:xfrm>
          <a:off x="0" y="0"/>
          <a:ext cx="0" cy="0"/>
          <a:chOff x="0" y="0"/>
          <a:chExt cx="0" cy="0"/>
        </a:xfrm>
      </p:grpSpPr>
      <p:pic>
        <p:nvPicPr>
          <p:cNvPr id="3074" name="Picture 2" descr="Psoriasis palmoplantar">
            <a:extLst>
              <a:ext uri="{FF2B5EF4-FFF2-40B4-BE49-F238E27FC236}">
                <a16:creationId xmlns:a16="http://schemas.microsoft.com/office/drawing/2014/main" id="{8A6A32DA-C588-1C44-850A-B0D986C855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567"/>
          <a:stretch/>
        </p:blipFill>
        <p:spPr bwMode="auto">
          <a:xfrm>
            <a:off x="1353664" y="939407"/>
            <a:ext cx="3609850" cy="264689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soriasis palmoplantar">
            <a:extLst>
              <a:ext uri="{FF2B5EF4-FFF2-40B4-BE49-F238E27FC236}">
                <a16:creationId xmlns:a16="http://schemas.microsoft.com/office/drawing/2014/main" id="{35FC974D-63AE-3A6B-D43E-85ADD766E1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0170" y="939407"/>
            <a:ext cx="3529198" cy="264689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Psoriasis eritrodérmica">
            <a:extLst>
              <a:ext uri="{FF2B5EF4-FFF2-40B4-BE49-F238E27FC236}">
                <a16:creationId xmlns:a16="http://schemas.microsoft.com/office/drawing/2014/main" id="{532249FF-CE2B-9244-AA8C-0825F9BB42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86024" y="2986944"/>
            <a:ext cx="2565769" cy="296631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placa psoriasis piel de color 00001">
            <a:extLst>
              <a:ext uri="{FF2B5EF4-FFF2-40B4-BE49-F238E27FC236}">
                <a16:creationId xmlns:a16="http://schemas.microsoft.com/office/drawing/2014/main" id="{27054CBB-9C05-250A-E1E7-56E917E5BA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0170" y="3750280"/>
            <a:ext cx="3529198" cy="219219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Psoriasis crónica en placas">
            <a:extLst>
              <a:ext uri="{FF2B5EF4-FFF2-40B4-BE49-F238E27FC236}">
                <a16:creationId xmlns:a16="http://schemas.microsoft.com/office/drawing/2014/main" id="{E6B7460B-7A5D-A444-3735-7D09E0036E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3664" y="3750280"/>
            <a:ext cx="3609850" cy="220298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istrofia ungueal psoriásica">
            <a:extLst>
              <a:ext uri="{FF2B5EF4-FFF2-40B4-BE49-F238E27FC236}">
                <a16:creationId xmlns:a16="http://schemas.microsoft.com/office/drawing/2014/main" id="{1B111E04-476D-D4AB-9EC4-913FA1F3A8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86024" y="939407"/>
            <a:ext cx="2525420" cy="1894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6761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2062B-0FD5-491F-0974-8F9DA3FDFD0A}"/>
            </a:ext>
          </a:extLst>
        </p:cNvPr>
        <p:cNvGrpSpPr/>
        <p:nvPr/>
      </p:nvGrpSpPr>
      <p:grpSpPr>
        <a:xfrm>
          <a:off x="0" y="0"/>
          <a:ext cx="0" cy="0"/>
          <a:chOff x="0" y="0"/>
          <a:chExt cx="0" cy="0"/>
        </a:xfrm>
      </p:grpSpPr>
      <p:pic>
        <p:nvPicPr>
          <p:cNvPr id="12" name="7 Marcador de contenido" descr="P.invertido.JPG">
            <a:extLst>
              <a:ext uri="{FF2B5EF4-FFF2-40B4-BE49-F238E27FC236}">
                <a16:creationId xmlns:a16="http://schemas.microsoft.com/office/drawing/2014/main" id="{1839E916-0F13-3DE9-547E-D580A63B9986}"/>
              </a:ext>
            </a:extLst>
          </p:cNvPr>
          <p:cNvPicPr>
            <a:picLocks noChangeAspect="1"/>
          </p:cNvPicPr>
          <p:nvPr/>
        </p:nvPicPr>
        <p:blipFill>
          <a:blip r:embed="rId2" cstate="email"/>
          <a:srcRect/>
          <a:stretch>
            <a:fillRect/>
          </a:stretch>
        </p:blipFill>
        <p:spPr>
          <a:xfrm>
            <a:off x="8376641" y="1225530"/>
            <a:ext cx="3305588" cy="4406933"/>
          </a:xfrm>
          <a:prstGeom prst="rect">
            <a:avLst/>
          </a:prstGeom>
        </p:spPr>
      </p:pic>
      <p:pic>
        <p:nvPicPr>
          <p:cNvPr id="13" name="12 Marcador de contenido" descr="IMG_0403.JPG">
            <a:extLst>
              <a:ext uri="{FF2B5EF4-FFF2-40B4-BE49-F238E27FC236}">
                <a16:creationId xmlns:a16="http://schemas.microsoft.com/office/drawing/2014/main" id="{E80D1836-0B18-3C72-FE96-33CFC5C720DB}"/>
              </a:ext>
            </a:extLst>
          </p:cNvPr>
          <p:cNvPicPr>
            <a:picLocks noChangeAspect="1"/>
          </p:cNvPicPr>
          <p:nvPr/>
        </p:nvPicPr>
        <p:blipFill>
          <a:blip r:embed="rId3" cstate="email"/>
          <a:srcRect/>
          <a:stretch>
            <a:fillRect/>
          </a:stretch>
        </p:blipFill>
        <p:spPr>
          <a:xfrm>
            <a:off x="989817" y="3001519"/>
            <a:ext cx="3507504" cy="2630943"/>
          </a:xfrm>
          <a:prstGeom prst="rect">
            <a:avLst/>
          </a:prstGeom>
        </p:spPr>
      </p:pic>
      <p:pic>
        <p:nvPicPr>
          <p:cNvPr id="14" name="Picture 2" descr="C:\Users\USER\Pictures\Dermatolog\Psoriasis\Buena delimitación.JPG">
            <a:extLst>
              <a:ext uri="{FF2B5EF4-FFF2-40B4-BE49-F238E27FC236}">
                <a16:creationId xmlns:a16="http://schemas.microsoft.com/office/drawing/2014/main" id="{E64BF997-071A-B6DF-702A-C75CF4301D3A}"/>
              </a:ext>
            </a:extLst>
          </p:cNvPr>
          <p:cNvPicPr>
            <a:picLocks noChangeAspect="1" noChangeArrowheads="1"/>
          </p:cNvPicPr>
          <p:nvPr/>
        </p:nvPicPr>
        <p:blipFill>
          <a:blip r:embed="rId4" cstate="email"/>
          <a:srcRect/>
          <a:stretch>
            <a:fillRect/>
          </a:stretch>
        </p:blipFill>
        <p:spPr bwMode="auto">
          <a:xfrm>
            <a:off x="4569684" y="3001520"/>
            <a:ext cx="3662231" cy="2630943"/>
          </a:xfrm>
          <a:prstGeom prst="rect">
            <a:avLst/>
          </a:prstGeom>
          <a:noFill/>
          <a:ln w="9525">
            <a:noFill/>
            <a:miter lim="800000"/>
            <a:headEnd/>
            <a:tailEnd/>
          </a:ln>
        </p:spPr>
      </p:pic>
      <p:sp>
        <p:nvSpPr>
          <p:cNvPr id="4" name="Título 4">
            <a:extLst>
              <a:ext uri="{FF2B5EF4-FFF2-40B4-BE49-F238E27FC236}">
                <a16:creationId xmlns:a16="http://schemas.microsoft.com/office/drawing/2014/main" id="{5CBADE25-7390-BF2D-3B68-6F391C6E0902}"/>
              </a:ext>
            </a:extLst>
          </p:cNvPr>
          <p:cNvSpPr txBox="1">
            <a:spLocks/>
          </p:cNvSpPr>
          <p:nvPr/>
        </p:nvSpPr>
        <p:spPr>
          <a:xfrm>
            <a:off x="1389958" y="322748"/>
            <a:ext cx="8570976" cy="990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S" sz="4400" dirty="0">
                <a:solidFill>
                  <a:srgbClr val="002060"/>
                </a:solidFill>
                <a:latin typeface="Arial" panose="020B0604020202020204" pitchFamily="34" charset="0"/>
                <a:cs typeface="Arial" panose="020B0604020202020204" pitchFamily="34" charset="0"/>
              </a:rPr>
              <a:t>Características clínicas</a:t>
            </a:r>
          </a:p>
        </p:txBody>
      </p:sp>
      <p:sp>
        <p:nvSpPr>
          <p:cNvPr id="5" name="Flecha: pentágono 4">
            <a:extLst>
              <a:ext uri="{FF2B5EF4-FFF2-40B4-BE49-F238E27FC236}">
                <a16:creationId xmlns:a16="http://schemas.microsoft.com/office/drawing/2014/main" id="{1E9CF273-BC2C-E486-48C0-20AB4E3AABC4}"/>
              </a:ext>
            </a:extLst>
          </p:cNvPr>
          <p:cNvSpPr/>
          <p:nvPr/>
        </p:nvSpPr>
        <p:spPr>
          <a:xfrm>
            <a:off x="989817" y="1808471"/>
            <a:ext cx="5010842" cy="672861"/>
          </a:xfrm>
          <a:prstGeom prst="homePlate">
            <a:avLst/>
          </a:prstGeom>
          <a:solidFill>
            <a:srgbClr val="00EEBB"/>
          </a:solidFill>
          <a:ln>
            <a:solidFill>
              <a:srgbClr val="0028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rgbClr val="002855"/>
                </a:solidFill>
                <a:latin typeface="Arial" panose="020B0604020202020204" pitchFamily="34" charset="0"/>
                <a:cs typeface="Arial" panose="020B0604020202020204" pitchFamily="34" charset="0"/>
              </a:rPr>
              <a:t>A veces no hay escama…</a:t>
            </a:r>
          </a:p>
        </p:txBody>
      </p:sp>
    </p:spTree>
    <p:extLst>
      <p:ext uri="{BB962C8B-B14F-4D97-AF65-F5344CB8AC3E}">
        <p14:creationId xmlns:p14="http://schemas.microsoft.com/office/powerpoint/2010/main" val="27219455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35F57-12A4-7A1A-8AA9-83209FDE0508}"/>
            </a:ext>
          </a:extLst>
        </p:cNvPr>
        <p:cNvGrpSpPr/>
        <p:nvPr/>
      </p:nvGrpSpPr>
      <p:grpSpPr>
        <a:xfrm>
          <a:off x="0" y="0"/>
          <a:ext cx="0" cy="0"/>
          <a:chOff x="0" y="0"/>
          <a:chExt cx="0" cy="0"/>
        </a:xfrm>
      </p:grpSpPr>
      <p:pic>
        <p:nvPicPr>
          <p:cNvPr id="7" name="Picture 6" descr="http://tratamientopsoriasis.com/wp-content/uploads/pustulosa1.jpg">
            <a:extLst>
              <a:ext uri="{FF2B5EF4-FFF2-40B4-BE49-F238E27FC236}">
                <a16:creationId xmlns:a16="http://schemas.microsoft.com/office/drawing/2014/main" id="{39B0DDC6-E0F1-FEA9-515A-5EF5C7460BB2}"/>
              </a:ext>
            </a:extLst>
          </p:cNvPr>
          <p:cNvPicPr>
            <a:picLocks noChangeAspect="1" noChangeArrowheads="1"/>
          </p:cNvPicPr>
          <p:nvPr/>
        </p:nvPicPr>
        <p:blipFill>
          <a:blip r:embed="rId3" cstate="print"/>
          <a:srcRect/>
          <a:stretch>
            <a:fillRect/>
          </a:stretch>
        </p:blipFill>
        <p:spPr bwMode="auto">
          <a:xfrm>
            <a:off x="2005680" y="2037186"/>
            <a:ext cx="3542169" cy="2125303"/>
          </a:xfrm>
          <a:prstGeom prst="rect">
            <a:avLst/>
          </a:prstGeom>
          <a:noFill/>
        </p:spPr>
      </p:pic>
      <p:pic>
        <p:nvPicPr>
          <p:cNvPr id="8" name="Picture 8" descr="http://www.ser.es/practicaClinica/espoguia/imagenes/figuras/figura_23.png">
            <a:extLst>
              <a:ext uri="{FF2B5EF4-FFF2-40B4-BE49-F238E27FC236}">
                <a16:creationId xmlns:a16="http://schemas.microsoft.com/office/drawing/2014/main" id="{91F8337A-4043-16E9-78D6-CD7568F96307}"/>
              </a:ext>
            </a:extLst>
          </p:cNvPr>
          <p:cNvPicPr>
            <a:picLocks noChangeAspect="1" noChangeArrowheads="1"/>
          </p:cNvPicPr>
          <p:nvPr/>
        </p:nvPicPr>
        <p:blipFill>
          <a:blip r:embed="rId4" cstate="print"/>
          <a:srcRect/>
          <a:stretch>
            <a:fillRect/>
          </a:stretch>
        </p:blipFill>
        <p:spPr bwMode="auto">
          <a:xfrm>
            <a:off x="7052842" y="2439835"/>
            <a:ext cx="4071967" cy="3308473"/>
          </a:xfrm>
          <a:prstGeom prst="rect">
            <a:avLst/>
          </a:prstGeom>
          <a:noFill/>
        </p:spPr>
      </p:pic>
      <p:pic>
        <p:nvPicPr>
          <p:cNvPr id="9" name="Picture 10" descr="http://www.dermis.net/bilder/CD193/550px/img0062.jpg">
            <a:extLst>
              <a:ext uri="{FF2B5EF4-FFF2-40B4-BE49-F238E27FC236}">
                <a16:creationId xmlns:a16="http://schemas.microsoft.com/office/drawing/2014/main" id="{EC162831-553C-8874-B32C-A1C8825AE4E2}"/>
              </a:ext>
            </a:extLst>
          </p:cNvPr>
          <p:cNvPicPr>
            <a:picLocks noChangeAspect="1" noChangeArrowheads="1"/>
          </p:cNvPicPr>
          <p:nvPr/>
        </p:nvPicPr>
        <p:blipFill>
          <a:blip r:embed="rId5" cstate="print"/>
          <a:srcRect r="17867"/>
          <a:stretch>
            <a:fillRect/>
          </a:stretch>
        </p:blipFill>
        <p:spPr bwMode="auto">
          <a:xfrm>
            <a:off x="2014662" y="4282447"/>
            <a:ext cx="3542169" cy="2260931"/>
          </a:xfrm>
          <a:prstGeom prst="rect">
            <a:avLst/>
          </a:prstGeom>
          <a:noFill/>
        </p:spPr>
      </p:pic>
      <p:sp>
        <p:nvSpPr>
          <p:cNvPr id="15" name="Rounded Rectangle 32">
            <a:extLst>
              <a:ext uri="{FF2B5EF4-FFF2-40B4-BE49-F238E27FC236}">
                <a16:creationId xmlns:a16="http://schemas.microsoft.com/office/drawing/2014/main" id="{19DFD178-4B65-CB78-BD2C-CD51CC27D316}"/>
              </a:ext>
            </a:extLst>
          </p:cNvPr>
          <p:cNvSpPr/>
          <p:nvPr/>
        </p:nvSpPr>
        <p:spPr bwMode="auto">
          <a:xfrm>
            <a:off x="7052842" y="1885915"/>
            <a:ext cx="4071967" cy="369826"/>
          </a:xfrm>
          <a:prstGeom prst="rect">
            <a:avLst/>
          </a:prstGeom>
          <a:ln>
            <a:solidFill>
              <a:srgbClr val="002855"/>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39" eaLnBrk="0" fontAlgn="base" hangingPunct="0">
              <a:spcBef>
                <a:spcPct val="0"/>
              </a:spcBef>
              <a:spcAft>
                <a:spcPct val="0"/>
              </a:spcAft>
              <a:buClrTx/>
              <a:defRPr/>
            </a:pPr>
            <a:r>
              <a:rPr lang="es-ES" sz="2400" b="1" dirty="0">
                <a:solidFill>
                  <a:srgbClr val="00C097"/>
                </a:solidFill>
                <a:latin typeface="Arial" panose="020B0604020202020204" pitchFamily="34" charset="0"/>
                <a:ea typeface="ＭＳ Ｐゴシック" charset="-128"/>
                <a:cs typeface="Arial" panose="020B0604020202020204" pitchFamily="34" charset="0"/>
              </a:rPr>
              <a:t>Estériles y NO foliculares</a:t>
            </a:r>
            <a:endParaRPr lang="es-ES" sz="2400" b="1" kern="1200" dirty="0">
              <a:solidFill>
                <a:srgbClr val="00C097"/>
              </a:solidFill>
              <a:latin typeface="Arial" panose="020B0604020202020204" pitchFamily="34" charset="0"/>
              <a:ea typeface="ＭＳ Ｐゴシック" charset="-128"/>
              <a:cs typeface="Arial" panose="020B0604020202020204" pitchFamily="34" charset="0"/>
            </a:endParaRPr>
          </a:p>
        </p:txBody>
      </p:sp>
      <p:sp>
        <p:nvSpPr>
          <p:cNvPr id="6" name="Flecha: pentágono 5">
            <a:extLst>
              <a:ext uri="{FF2B5EF4-FFF2-40B4-BE49-F238E27FC236}">
                <a16:creationId xmlns:a16="http://schemas.microsoft.com/office/drawing/2014/main" id="{8070BC16-F62A-F193-32C5-95F76CEEC868}"/>
              </a:ext>
            </a:extLst>
          </p:cNvPr>
          <p:cNvSpPr/>
          <p:nvPr/>
        </p:nvSpPr>
        <p:spPr>
          <a:xfrm>
            <a:off x="1289504" y="1156525"/>
            <a:ext cx="5010842" cy="672861"/>
          </a:xfrm>
          <a:prstGeom prst="homePlate">
            <a:avLst/>
          </a:prstGeom>
          <a:solidFill>
            <a:srgbClr val="00EEBB"/>
          </a:solidFill>
          <a:ln>
            <a:solidFill>
              <a:srgbClr val="0028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rgbClr val="002855"/>
                </a:solidFill>
                <a:latin typeface="Arial" panose="020B0604020202020204" pitchFamily="34" charset="0"/>
                <a:cs typeface="Arial" panose="020B0604020202020204" pitchFamily="34" charset="0"/>
              </a:rPr>
              <a:t>A veces hay pústulas…</a:t>
            </a:r>
          </a:p>
        </p:txBody>
      </p:sp>
      <p:sp>
        <p:nvSpPr>
          <p:cNvPr id="2" name="Título 4">
            <a:extLst>
              <a:ext uri="{FF2B5EF4-FFF2-40B4-BE49-F238E27FC236}">
                <a16:creationId xmlns:a16="http://schemas.microsoft.com/office/drawing/2014/main" id="{EB9AFA6D-4E4F-2283-4CCB-281A7C1E705B}"/>
              </a:ext>
            </a:extLst>
          </p:cNvPr>
          <p:cNvSpPr txBox="1">
            <a:spLocks/>
          </p:cNvSpPr>
          <p:nvPr/>
        </p:nvSpPr>
        <p:spPr>
          <a:xfrm>
            <a:off x="1389958" y="322748"/>
            <a:ext cx="8570976" cy="990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S" sz="4400" dirty="0">
                <a:solidFill>
                  <a:srgbClr val="002060"/>
                </a:solidFill>
                <a:latin typeface="Arial" panose="020B0604020202020204" pitchFamily="34" charset="0"/>
                <a:cs typeface="Arial" panose="020B0604020202020204" pitchFamily="34" charset="0"/>
              </a:rPr>
              <a:t>Características clínicas</a:t>
            </a:r>
          </a:p>
        </p:txBody>
      </p:sp>
    </p:spTree>
    <p:extLst>
      <p:ext uri="{BB962C8B-B14F-4D97-AF65-F5344CB8AC3E}">
        <p14:creationId xmlns:p14="http://schemas.microsoft.com/office/powerpoint/2010/main" val="27094230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64005-2D5F-3E21-4370-C90128B488CA}"/>
            </a:ext>
          </a:extLst>
        </p:cNvPr>
        <p:cNvGrpSpPr/>
        <p:nvPr/>
      </p:nvGrpSpPr>
      <p:grpSpPr>
        <a:xfrm>
          <a:off x="0" y="0"/>
          <a:ext cx="0" cy="0"/>
          <a:chOff x="0" y="0"/>
          <a:chExt cx="0" cy="0"/>
        </a:xfrm>
      </p:grpSpPr>
      <p:sp>
        <p:nvSpPr>
          <p:cNvPr id="4" name="Contenidor de número de diapositiva 3">
            <a:extLst>
              <a:ext uri="{FF2B5EF4-FFF2-40B4-BE49-F238E27FC236}">
                <a16:creationId xmlns:a16="http://schemas.microsoft.com/office/drawing/2014/main" id="{0A691DCD-A15D-44ED-74AC-2E966184704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smtClean="0"/>
              <a:t>74</a:t>
            </a:fld>
            <a:endParaRPr lang="es-ES"/>
          </a:p>
        </p:txBody>
      </p:sp>
      <p:pic>
        <p:nvPicPr>
          <p:cNvPr id="6" name="Picture 7" descr="C">
            <a:extLst>
              <a:ext uri="{FF2B5EF4-FFF2-40B4-BE49-F238E27FC236}">
                <a16:creationId xmlns:a16="http://schemas.microsoft.com/office/drawing/2014/main" id="{1210C14B-B38D-8F15-91E9-A3C4325E0E93}"/>
              </a:ext>
            </a:extLst>
          </p:cNvPr>
          <p:cNvPicPr>
            <a:picLocks noChangeAspect="1" noChangeArrowheads="1"/>
          </p:cNvPicPr>
          <p:nvPr/>
        </p:nvPicPr>
        <p:blipFill rotWithShape="1">
          <a:blip r:embed="rId2" cstate="email"/>
          <a:srcRect l="2064" t="1" r="13555" b="16401"/>
          <a:stretch/>
        </p:blipFill>
        <p:spPr>
          <a:xfrm>
            <a:off x="4574057" y="2910850"/>
            <a:ext cx="3410544" cy="2558764"/>
          </a:xfrm>
          <a:prstGeom prst="rect">
            <a:avLst/>
          </a:prstGeom>
          <a:noFill/>
        </p:spPr>
      </p:pic>
      <p:pic>
        <p:nvPicPr>
          <p:cNvPr id="9" name="IAImage2979_IAPict2346" descr="ia3E">
            <a:extLst>
              <a:ext uri="{FF2B5EF4-FFF2-40B4-BE49-F238E27FC236}">
                <a16:creationId xmlns:a16="http://schemas.microsoft.com/office/drawing/2014/main" id="{CB83BCB7-E706-4274-3D54-AF7EB33CFDE7}"/>
              </a:ext>
            </a:extLst>
          </p:cNvPr>
          <p:cNvPicPr>
            <a:picLocks noChangeAspect="1" noChangeArrowheads="1"/>
          </p:cNvPicPr>
          <p:nvPr/>
        </p:nvPicPr>
        <p:blipFill>
          <a:blip r:embed="rId3" cstate="email"/>
          <a:srcRect/>
          <a:stretch>
            <a:fillRect/>
          </a:stretch>
        </p:blipFill>
        <p:spPr bwMode="auto">
          <a:xfrm>
            <a:off x="1448502" y="2004725"/>
            <a:ext cx="2896866" cy="3464889"/>
          </a:xfrm>
          <a:prstGeom prst="rect">
            <a:avLst/>
          </a:prstGeom>
          <a:noFill/>
          <a:ln w="9525">
            <a:noFill/>
            <a:miter lim="800000"/>
            <a:headEnd/>
            <a:tailEnd/>
          </a:ln>
        </p:spPr>
      </p:pic>
      <p:sp>
        <p:nvSpPr>
          <p:cNvPr id="14" name="CuadroTexto 13">
            <a:extLst>
              <a:ext uri="{FF2B5EF4-FFF2-40B4-BE49-F238E27FC236}">
                <a16:creationId xmlns:a16="http://schemas.microsoft.com/office/drawing/2014/main" id="{C4553CE3-F08A-EB68-C299-F208FBE48F48}"/>
              </a:ext>
            </a:extLst>
          </p:cNvPr>
          <p:cNvSpPr txBox="1"/>
          <p:nvPr/>
        </p:nvSpPr>
        <p:spPr>
          <a:xfrm>
            <a:off x="1310535" y="1172288"/>
            <a:ext cx="10313298" cy="461665"/>
          </a:xfrm>
          <a:prstGeom prst="rect">
            <a:avLst/>
          </a:prstGeom>
          <a:solidFill>
            <a:srgbClr val="00EEBB"/>
          </a:solidFill>
          <a:ln>
            <a:solidFill>
              <a:srgbClr val="002855"/>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defTabSz="1219170">
              <a:buClrTx/>
              <a:defRPr/>
            </a:pPr>
            <a:r>
              <a:rPr lang="es-ES" sz="2400" dirty="0">
                <a:solidFill>
                  <a:srgbClr val="002855"/>
                </a:solidFill>
                <a:latin typeface="Arial" panose="020B0604020202020204" pitchFamily="34" charset="0"/>
                <a:cs typeface="Arial" panose="020B0604020202020204" pitchFamily="34" charset="0"/>
              </a:rPr>
              <a:t>A veces parece dermatitis seborreica, candidiasis o eccema irritativo…</a:t>
            </a:r>
            <a:endParaRPr lang="es-ES" sz="3600" kern="1200" dirty="0">
              <a:solidFill>
                <a:srgbClr val="002855"/>
              </a:solidFill>
              <a:latin typeface="Arial" panose="020B0604020202020204" pitchFamily="34" charset="0"/>
              <a:cs typeface="Arial" panose="020B0604020202020204" pitchFamily="34" charset="0"/>
            </a:endParaRPr>
          </a:p>
        </p:txBody>
      </p:sp>
      <p:sp>
        <p:nvSpPr>
          <p:cNvPr id="3" name="Rounded Rectangle 32">
            <a:extLst>
              <a:ext uri="{FF2B5EF4-FFF2-40B4-BE49-F238E27FC236}">
                <a16:creationId xmlns:a16="http://schemas.microsoft.com/office/drawing/2014/main" id="{3907B1DD-8B81-DD87-3D1A-0704C0E832C4}"/>
              </a:ext>
            </a:extLst>
          </p:cNvPr>
          <p:cNvSpPr/>
          <p:nvPr/>
        </p:nvSpPr>
        <p:spPr bwMode="auto">
          <a:xfrm>
            <a:off x="4574056" y="2004725"/>
            <a:ext cx="7049777" cy="726967"/>
          </a:xfrm>
          <a:prstGeom prst="rect">
            <a:avLst/>
          </a:prstGeom>
          <a:ln>
            <a:solidFill>
              <a:srgbClr val="002855"/>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39" eaLnBrk="0" fontAlgn="base" hangingPunct="0">
              <a:spcBef>
                <a:spcPct val="0"/>
              </a:spcBef>
              <a:spcAft>
                <a:spcPct val="0"/>
              </a:spcAft>
              <a:buClrTx/>
              <a:defRPr/>
            </a:pPr>
            <a:r>
              <a:rPr lang="es-ES" sz="2400" b="1" dirty="0">
                <a:solidFill>
                  <a:srgbClr val="00C097"/>
                </a:solidFill>
                <a:latin typeface="Arial" panose="020B0604020202020204" pitchFamily="34" charset="0"/>
                <a:ea typeface="ＭＳ Ｐゴシック" charset="-128"/>
                <a:cs typeface="Arial" panose="020B0604020202020204" pitchFamily="34" charset="0"/>
              </a:rPr>
              <a:t>Hay que mirar más zonas corporales y hacer una completa anamnesis</a:t>
            </a:r>
            <a:endParaRPr lang="es-ES" sz="2400" kern="1200" dirty="0">
              <a:solidFill>
                <a:srgbClr val="00C097"/>
              </a:solidFill>
              <a:latin typeface="Arial" panose="020B0604020202020204" pitchFamily="34" charset="0"/>
              <a:ea typeface="ＭＳ Ｐゴシック" charset="-128"/>
              <a:cs typeface="Arial" panose="020B0604020202020204" pitchFamily="34" charset="0"/>
            </a:endParaRPr>
          </a:p>
        </p:txBody>
      </p:sp>
      <p:sp>
        <p:nvSpPr>
          <p:cNvPr id="7" name="Título 4">
            <a:extLst>
              <a:ext uri="{FF2B5EF4-FFF2-40B4-BE49-F238E27FC236}">
                <a16:creationId xmlns:a16="http://schemas.microsoft.com/office/drawing/2014/main" id="{0D86373B-E4B3-D846-8CA5-DC5F465981A4}"/>
              </a:ext>
            </a:extLst>
          </p:cNvPr>
          <p:cNvSpPr txBox="1">
            <a:spLocks/>
          </p:cNvSpPr>
          <p:nvPr/>
        </p:nvSpPr>
        <p:spPr>
          <a:xfrm>
            <a:off x="1993841" y="236825"/>
            <a:ext cx="8570976" cy="990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S" sz="4400" dirty="0">
                <a:solidFill>
                  <a:srgbClr val="002060"/>
                </a:solidFill>
                <a:latin typeface="Arial" panose="020B0604020202020204" pitchFamily="34" charset="0"/>
                <a:cs typeface="Arial" panose="020B0604020202020204" pitchFamily="34" charset="0"/>
              </a:rPr>
              <a:t>Características clínicas</a:t>
            </a:r>
          </a:p>
        </p:txBody>
      </p:sp>
      <p:pic>
        <p:nvPicPr>
          <p:cNvPr id="5" name="Imagen 4">
            <a:extLst>
              <a:ext uri="{FF2B5EF4-FFF2-40B4-BE49-F238E27FC236}">
                <a16:creationId xmlns:a16="http://schemas.microsoft.com/office/drawing/2014/main" id="{8D169EC2-EE31-9C11-5878-D2DA1F87727C}"/>
              </a:ext>
            </a:extLst>
          </p:cNvPr>
          <p:cNvPicPr>
            <a:picLocks noChangeAspect="1"/>
          </p:cNvPicPr>
          <p:nvPr/>
        </p:nvPicPr>
        <p:blipFill>
          <a:blip r:embed="rId4"/>
          <a:stretch>
            <a:fillRect/>
          </a:stretch>
        </p:blipFill>
        <p:spPr>
          <a:xfrm>
            <a:off x="8213289" y="2910850"/>
            <a:ext cx="3410544" cy="2558764"/>
          </a:xfrm>
          <a:prstGeom prst="rect">
            <a:avLst/>
          </a:prstGeom>
        </p:spPr>
      </p:pic>
    </p:spTree>
    <p:extLst>
      <p:ext uri="{BB962C8B-B14F-4D97-AF65-F5344CB8AC3E}">
        <p14:creationId xmlns:p14="http://schemas.microsoft.com/office/powerpoint/2010/main" val="1260598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094AD-32F6-3262-A7D4-FB8B2D1C2BEF}"/>
            </a:ext>
          </a:extLst>
        </p:cNvPr>
        <p:cNvGrpSpPr/>
        <p:nvPr/>
      </p:nvGrpSpPr>
      <p:grpSpPr>
        <a:xfrm>
          <a:off x="0" y="0"/>
          <a:ext cx="0" cy="0"/>
          <a:chOff x="0" y="0"/>
          <a:chExt cx="0" cy="0"/>
        </a:xfrm>
      </p:grpSpPr>
      <p:pic>
        <p:nvPicPr>
          <p:cNvPr id="10" name="20 Marcador de contenido" descr="Psoriasis (pruriginoso).JPG">
            <a:extLst>
              <a:ext uri="{FF2B5EF4-FFF2-40B4-BE49-F238E27FC236}">
                <a16:creationId xmlns:a16="http://schemas.microsoft.com/office/drawing/2014/main" id="{E3078978-E716-3CCC-57FC-D7BA73DB9C9E}"/>
              </a:ext>
            </a:extLst>
          </p:cNvPr>
          <p:cNvPicPr>
            <a:picLocks noChangeAspect="1"/>
          </p:cNvPicPr>
          <p:nvPr/>
        </p:nvPicPr>
        <p:blipFill>
          <a:blip r:embed="rId2" cstate="email"/>
          <a:srcRect/>
          <a:stretch>
            <a:fillRect/>
          </a:stretch>
        </p:blipFill>
        <p:spPr>
          <a:xfrm>
            <a:off x="1568577" y="2345122"/>
            <a:ext cx="2993043" cy="3992087"/>
          </a:xfrm>
          <a:prstGeom prst="rect">
            <a:avLst/>
          </a:prstGeom>
        </p:spPr>
      </p:pic>
      <p:pic>
        <p:nvPicPr>
          <p:cNvPr id="12" name="21 Marcador de contenido" descr="Psoriasis dolorosa.JPG">
            <a:extLst>
              <a:ext uri="{FF2B5EF4-FFF2-40B4-BE49-F238E27FC236}">
                <a16:creationId xmlns:a16="http://schemas.microsoft.com/office/drawing/2014/main" id="{1B252890-5E15-EAC7-D386-06797C276DDB}"/>
              </a:ext>
            </a:extLst>
          </p:cNvPr>
          <p:cNvPicPr>
            <a:picLocks noChangeAspect="1"/>
          </p:cNvPicPr>
          <p:nvPr/>
        </p:nvPicPr>
        <p:blipFill>
          <a:blip r:embed="rId3" cstate="email"/>
          <a:srcRect/>
          <a:stretch>
            <a:fillRect/>
          </a:stretch>
        </p:blipFill>
        <p:spPr>
          <a:xfrm>
            <a:off x="4750684" y="3187856"/>
            <a:ext cx="3074685" cy="2306617"/>
          </a:xfrm>
          <a:prstGeom prst="rect">
            <a:avLst/>
          </a:prstGeom>
        </p:spPr>
      </p:pic>
      <p:pic>
        <p:nvPicPr>
          <p:cNvPr id="13" name="8 Marcador de contenido" descr="Psoriasis dolorosa (2).JPG">
            <a:extLst>
              <a:ext uri="{FF2B5EF4-FFF2-40B4-BE49-F238E27FC236}">
                <a16:creationId xmlns:a16="http://schemas.microsoft.com/office/drawing/2014/main" id="{B16C00AC-934B-D2A6-FF1E-0B3FE6ED67AB}"/>
              </a:ext>
            </a:extLst>
          </p:cNvPr>
          <p:cNvPicPr>
            <a:picLocks noChangeAspect="1"/>
          </p:cNvPicPr>
          <p:nvPr/>
        </p:nvPicPr>
        <p:blipFill>
          <a:blip r:embed="rId4" cstate="email"/>
          <a:srcRect/>
          <a:stretch>
            <a:fillRect/>
          </a:stretch>
        </p:blipFill>
        <p:spPr>
          <a:xfrm>
            <a:off x="7960920" y="3187856"/>
            <a:ext cx="4000028" cy="2328831"/>
          </a:xfrm>
          <a:prstGeom prst="rect">
            <a:avLst/>
          </a:prstGeom>
        </p:spPr>
      </p:pic>
      <p:sp>
        <p:nvSpPr>
          <p:cNvPr id="14" name="CuadroTexto 13">
            <a:extLst>
              <a:ext uri="{FF2B5EF4-FFF2-40B4-BE49-F238E27FC236}">
                <a16:creationId xmlns:a16="http://schemas.microsoft.com/office/drawing/2014/main" id="{1C92A923-E02B-EA5D-2F30-FD13FE9D946A}"/>
              </a:ext>
            </a:extLst>
          </p:cNvPr>
          <p:cNvSpPr txBox="1"/>
          <p:nvPr/>
        </p:nvSpPr>
        <p:spPr>
          <a:xfrm>
            <a:off x="1568577" y="1520530"/>
            <a:ext cx="9532758" cy="461665"/>
          </a:xfrm>
          <a:prstGeom prst="rect">
            <a:avLst/>
          </a:prstGeom>
          <a:solidFill>
            <a:srgbClr val="00EEBB"/>
          </a:solidFill>
          <a:ln>
            <a:solidFill>
              <a:srgbClr val="002855"/>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defTabSz="1219170">
              <a:buClrTx/>
              <a:defRPr/>
            </a:pPr>
            <a:r>
              <a:rPr lang="es-ES" sz="2400" dirty="0">
                <a:solidFill>
                  <a:srgbClr val="002855"/>
                </a:solidFill>
                <a:latin typeface="Arial" panose="020B0604020202020204" pitchFamily="34" charset="0"/>
                <a:cs typeface="Arial" panose="020B0604020202020204" pitchFamily="34" charset="0"/>
              </a:rPr>
              <a:t>Las lesiones son </a:t>
            </a:r>
            <a:r>
              <a:rPr lang="es-ES" sz="2400" b="1" dirty="0">
                <a:solidFill>
                  <a:srgbClr val="002855"/>
                </a:solidFill>
                <a:latin typeface="Arial" panose="020B0604020202020204" pitchFamily="34" charset="0"/>
                <a:cs typeface="Arial" panose="020B0604020202020204" pitchFamily="34" charset="0"/>
              </a:rPr>
              <a:t>asintomáticas</a:t>
            </a:r>
            <a:r>
              <a:rPr lang="es-ES" sz="2400" dirty="0">
                <a:solidFill>
                  <a:srgbClr val="002855"/>
                </a:solidFill>
                <a:latin typeface="Arial" panose="020B0604020202020204" pitchFamily="34" charset="0"/>
                <a:cs typeface="Arial" panose="020B0604020202020204" pitchFamily="34" charset="0"/>
              </a:rPr>
              <a:t>, pero no siempre….</a:t>
            </a:r>
            <a:endParaRPr lang="es-ES" sz="2400" kern="1200" dirty="0">
              <a:solidFill>
                <a:srgbClr val="002855"/>
              </a:solidFill>
              <a:latin typeface="Arial" panose="020B0604020202020204" pitchFamily="34" charset="0"/>
              <a:cs typeface="Arial" panose="020B0604020202020204" pitchFamily="34" charset="0"/>
            </a:endParaRPr>
          </a:p>
        </p:txBody>
      </p:sp>
      <p:sp>
        <p:nvSpPr>
          <p:cNvPr id="5" name="Rounded Rectangle 32">
            <a:extLst>
              <a:ext uri="{FF2B5EF4-FFF2-40B4-BE49-F238E27FC236}">
                <a16:creationId xmlns:a16="http://schemas.microsoft.com/office/drawing/2014/main" id="{0E124F96-291F-C16D-1FDB-654587E36C82}"/>
              </a:ext>
            </a:extLst>
          </p:cNvPr>
          <p:cNvSpPr/>
          <p:nvPr/>
        </p:nvSpPr>
        <p:spPr bwMode="auto">
          <a:xfrm>
            <a:off x="5325808" y="2345122"/>
            <a:ext cx="5396786" cy="461666"/>
          </a:xfrm>
          <a:prstGeom prst="rect">
            <a:avLst/>
          </a:prstGeom>
          <a:ln>
            <a:solidFill>
              <a:srgbClr val="002855"/>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39" eaLnBrk="0" fontAlgn="base" hangingPunct="0">
              <a:spcBef>
                <a:spcPct val="0"/>
              </a:spcBef>
              <a:spcAft>
                <a:spcPct val="0"/>
              </a:spcAft>
              <a:buClrTx/>
              <a:defRPr/>
            </a:pPr>
            <a:r>
              <a:rPr lang="es-ES" sz="2400" b="1" dirty="0">
                <a:solidFill>
                  <a:srgbClr val="00C097"/>
                </a:solidFill>
                <a:latin typeface="Arial" panose="020B0604020202020204" pitchFamily="34" charset="0"/>
                <a:ea typeface="ＭＳ Ｐゴシック" charset="-128"/>
                <a:cs typeface="Arial" panose="020B0604020202020204" pitchFamily="34" charset="0"/>
              </a:rPr>
              <a:t>A veces pican o molestan</a:t>
            </a:r>
            <a:endParaRPr lang="es-ES" sz="2400" b="1" kern="1200" dirty="0">
              <a:solidFill>
                <a:srgbClr val="00C097"/>
              </a:solidFill>
              <a:latin typeface="Arial" panose="020B0604020202020204" pitchFamily="34" charset="0"/>
              <a:ea typeface="ＭＳ Ｐゴシック" charset="-128"/>
              <a:cs typeface="Arial" panose="020B0604020202020204" pitchFamily="34" charset="0"/>
            </a:endParaRPr>
          </a:p>
        </p:txBody>
      </p:sp>
      <p:sp>
        <p:nvSpPr>
          <p:cNvPr id="6" name="Título 4">
            <a:extLst>
              <a:ext uri="{FF2B5EF4-FFF2-40B4-BE49-F238E27FC236}">
                <a16:creationId xmlns:a16="http://schemas.microsoft.com/office/drawing/2014/main" id="{6ED988C7-F6AA-9848-9DDE-C35AAC5C04A3}"/>
              </a:ext>
            </a:extLst>
          </p:cNvPr>
          <p:cNvSpPr txBox="1">
            <a:spLocks/>
          </p:cNvSpPr>
          <p:nvPr/>
        </p:nvSpPr>
        <p:spPr>
          <a:xfrm>
            <a:off x="1810512" y="314869"/>
            <a:ext cx="8570976" cy="990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S" sz="4400" dirty="0">
                <a:solidFill>
                  <a:srgbClr val="002060"/>
                </a:solidFill>
                <a:latin typeface="Arial" panose="020B0604020202020204" pitchFamily="34" charset="0"/>
                <a:cs typeface="Arial" panose="020B0604020202020204" pitchFamily="34" charset="0"/>
              </a:rPr>
              <a:t>Características clínicas</a:t>
            </a:r>
          </a:p>
        </p:txBody>
      </p:sp>
    </p:spTree>
    <p:extLst>
      <p:ext uri="{BB962C8B-B14F-4D97-AF65-F5344CB8AC3E}">
        <p14:creationId xmlns:p14="http://schemas.microsoft.com/office/powerpoint/2010/main" val="9038830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9DD71-664D-5BE6-95FA-FF7FED94F838}"/>
            </a:ext>
          </a:extLst>
        </p:cNvPr>
        <p:cNvGrpSpPr/>
        <p:nvPr/>
      </p:nvGrpSpPr>
      <p:grpSpPr>
        <a:xfrm>
          <a:off x="0" y="0"/>
          <a:ext cx="0" cy="0"/>
          <a:chOff x="0" y="0"/>
          <a:chExt cx="0" cy="0"/>
        </a:xfrm>
      </p:grpSpPr>
      <p:pic>
        <p:nvPicPr>
          <p:cNvPr id="31" name="Picture 4" descr="http://www.vivirmejor.com/images/stories/01-010/psoriasis_ungueal.jpg">
            <a:extLst>
              <a:ext uri="{FF2B5EF4-FFF2-40B4-BE49-F238E27FC236}">
                <a16:creationId xmlns:a16="http://schemas.microsoft.com/office/drawing/2014/main" id="{EAF35592-C6F2-5D1B-FA0E-BB326AEFFA7E}"/>
              </a:ext>
            </a:extLst>
          </p:cNvPr>
          <p:cNvPicPr>
            <a:picLocks noChangeAspect="1" noChangeArrowheads="1"/>
          </p:cNvPicPr>
          <p:nvPr/>
        </p:nvPicPr>
        <p:blipFill>
          <a:blip r:embed="rId3" cstate="print"/>
          <a:srcRect/>
          <a:stretch>
            <a:fillRect/>
          </a:stretch>
        </p:blipFill>
        <p:spPr bwMode="auto">
          <a:xfrm>
            <a:off x="2690842" y="1964783"/>
            <a:ext cx="2710748" cy="2300782"/>
          </a:xfrm>
          <a:prstGeom prst="rect">
            <a:avLst/>
          </a:prstGeom>
          <a:noFill/>
          <a:ln w="9525">
            <a:noFill/>
            <a:miter lim="800000"/>
            <a:headEnd/>
            <a:tailEnd/>
          </a:ln>
        </p:spPr>
      </p:pic>
      <p:pic>
        <p:nvPicPr>
          <p:cNvPr id="32" name="Picture 6" descr="psoriasis ungueal">
            <a:extLst>
              <a:ext uri="{FF2B5EF4-FFF2-40B4-BE49-F238E27FC236}">
                <a16:creationId xmlns:a16="http://schemas.microsoft.com/office/drawing/2014/main" id="{2AD4F095-0DB6-B3B7-DCCC-2F6C3395208C}"/>
              </a:ext>
            </a:extLst>
          </p:cNvPr>
          <p:cNvPicPr>
            <a:picLocks noChangeAspect="1" noChangeArrowheads="1"/>
          </p:cNvPicPr>
          <p:nvPr/>
        </p:nvPicPr>
        <p:blipFill>
          <a:blip r:embed="rId4" cstate="print"/>
          <a:srcRect/>
          <a:stretch>
            <a:fillRect/>
          </a:stretch>
        </p:blipFill>
        <p:spPr bwMode="auto">
          <a:xfrm>
            <a:off x="5526850" y="1972109"/>
            <a:ext cx="3597940" cy="2300782"/>
          </a:xfrm>
          <a:prstGeom prst="rect">
            <a:avLst/>
          </a:prstGeom>
          <a:noFill/>
          <a:ln w="9525">
            <a:noFill/>
            <a:miter lim="800000"/>
            <a:headEnd/>
            <a:tailEnd/>
          </a:ln>
        </p:spPr>
      </p:pic>
      <p:pic>
        <p:nvPicPr>
          <p:cNvPr id="33" name="Picture 8" descr="http://web.udl.es/usuaris/dermatol/Atlasweb/ps_onicopatia/600/ps_ungueal11.JPG">
            <a:extLst>
              <a:ext uri="{FF2B5EF4-FFF2-40B4-BE49-F238E27FC236}">
                <a16:creationId xmlns:a16="http://schemas.microsoft.com/office/drawing/2014/main" id="{5619DAC7-BB38-FCD3-4905-114F1F63BAFE}"/>
              </a:ext>
            </a:extLst>
          </p:cNvPr>
          <p:cNvPicPr>
            <a:picLocks noChangeAspect="1" noChangeArrowheads="1"/>
          </p:cNvPicPr>
          <p:nvPr/>
        </p:nvPicPr>
        <p:blipFill rotWithShape="1">
          <a:blip r:embed="rId5" cstate="print"/>
          <a:srcRect l="9383" t="5840" b="8642"/>
          <a:stretch/>
        </p:blipFill>
        <p:spPr bwMode="auto">
          <a:xfrm>
            <a:off x="5526850" y="4420775"/>
            <a:ext cx="3597940" cy="1979533"/>
          </a:xfrm>
          <a:prstGeom prst="rect">
            <a:avLst/>
          </a:prstGeom>
          <a:noFill/>
          <a:ln w="9525">
            <a:noFill/>
            <a:miter lim="800000"/>
            <a:headEnd/>
            <a:tailEnd/>
          </a:ln>
        </p:spPr>
      </p:pic>
      <p:pic>
        <p:nvPicPr>
          <p:cNvPr id="34" name="Picture 10" descr="http://dermis.multimedica.de/bilder/CD040/550px/img0027.jpg">
            <a:extLst>
              <a:ext uri="{FF2B5EF4-FFF2-40B4-BE49-F238E27FC236}">
                <a16:creationId xmlns:a16="http://schemas.microsoft.com/office/drawing/2014/main" id="{E9E87EA6-A809-2928-82D0-EFF2A992EF8B}"/>
              </a:ext>
            </a:extLst>
          </p:cNvPr>
          <p:cNvPicPr>
            <a:picLocks noChangeAspect="1" noChangeArrowheads="1"/>
          </p:cNvPicPr>
          <p:nvPr/>
        </p:nvPicPr>
        <p:blipFill>
          <a:blip r:embed="rId6" cstate="print"/>
          <a:srcRect/>
          <a:stretch>
            <a:fillRect/>
          </a:stretch>
        </p:blipFill>
        <p:spPr bwMode="auto">
          <a:xfrm>
            <a:off x="2690842" y="4404358"/>
            <a:ext cx="2710748" cy="2006901"/>
          </a:xfrm>
          <a:prstGeom prst="rect">
            <a:avLst/>
          </a:prstGeom>
          <a:noFill/>
          <a:ln w="9525">
            <a:noFill/>
            <a:miter lim="800000"/>
            <a:headEnd/>
            <a:tailEnd/>
          </a:ln>
        </p:spPr>
      </p:pic>
      <p:sp>
        <p:nvSpPr>
          <p:cNvPr id="6" name="Rounded Rectangle 32">
            <a:extLst>
              <a:ext uri="{FF2B5EF4-FFF2-40B4-BE49-F238E27FC236}">
                <a16:creationId xmlns:a16="http://schemas.microsoft.com/office/drawing/2014/main" id="{9CD4D4D9-060D-115D-8099-B3259D7238BF}"/>
              </a:ext>
            </a:extLst>
          </p:cNvPr>
          <p:cNvSpPr/>
          <p:nvPr/>
        </p:nvSpPr>
        <p:spPr bwMode="auto">
          <a:xfrm>
            <a:off x="1503782" y="1194144"/>
            <a:ext cx="8320456" cy="491881"/>
          </a:xfrm>
          <a:prstGeom prst="rect">
            <a:avLst/>
          </a:prstGeom>
          <a:solidFill>
            <a:srgbClr val="00EEBB"/>
          </a:solidFill>
          <a:ln>
            <a:solidFill>
              <a:srgbClr val="002855"/>
            </a:solidFill>
            <a:headEnd type="none" w="med" len="med"/>
            <a:tailEnd type="none" w="med" len="med"/>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39" eaLnBrk="0" fontAlgn="base" hangingPunct="0">
              <a:spcBef>
                <a:spcPct val="0"/>
              </a:spcBef>
              <a:spcAft>
                <a:spcPct val="0"/>
              </a:spcAft>
              <a:buClrTx/>
              <a:defRPr/>
            </a:pPr>
            <a:r>
              <a:rPr lang="es-ES" sz="2400" dirty="0">
                <a:solidFill>
                  <a:srgbClr val="002855"/>
                </a:solidFill>
                <a:latin typeface="Arial" panose="020B0604020202020204" pitchFamily="34" charset="0"/>
                <a:ea typeface="ＭＳ Ｐゴシック" charset="-128"/>
                <a:cs typeface="Arial" panose="020B0604020202020204" pitchFamily="34" charset="0"/>
              </a:rPr>
              <a:t>No confundirlo con dermatitis u hongos</a:t>
            </a:r>
            <a:endParaRPr lang="es-ES" sz="2400" kern="1200" dirty="0">
              <a:solidFill>
                <a:srgbClr val="002855"/>
              </a:solidFill>
              <a:latin typeface="Arial" panose="020B0604020202020204" pitchFamily="34" charset="0"/>
              <a:ea typeface="ＭＳ Ｐゴシック" charset="-128"/>
              <a:cs typeface="Arial" panose="020B0604020202020204" pitchFamily="34" charset="0"/>
            </a:endParaRPr>
          </a:p>
        </p:txBody>
      </p:sp>
      <p:sp>
        <p:nvSpPr>
          <p:cNvPr id="5" name="Título 4">
            <a:extLst>
              <a:ext uri="{FF2B5EF4-FFF2-40B4-BE49-F238E27FC236}">
                <a16:creationId xmlns:a16="http://schemas.microsoft.com/office/drawing/2014/main" id="{D9504B31-3024-8EA9-A108-E489979DBBD6}"/>
              </a:ext>
            </a:extLst>
          </p:cNvPr>
          <p:cNvSpPr txBox="1">
            <a:spLocks/>
          </p:cNvSpPr>
          <p:nvPr/>
        </p:nvSpPr>
        <p:spPr>
          <a:xfrm>
            <a:off x="1378522" y="269522"/>
            <a:ext cx="8570976" cy="990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S" sz="4400" dirty="0">
                <a:solidFill>
                  <a:srgbClr val="002060"/>
                </a:solidFill>
                <a:latin typeface="Arial" panose="020B0604020202020204" pitchFamily="34" charset="0"/>
                <a:cs typeface="Arial" panose="020B0604020202020204" pitchFamily="34" charset="0"/>
              </a:rPr>
              <a:t>Características clínicas</a:t>
            </a:r>
          </a:p>
        </p:txBody>
      </p:sp>
    </p:spTree>
    <p:extLst>
      <p:ext uri="{BB962C8B-B14F-4D97-AF65-F5344CB8AC3E}">
        <p14:creationId xmlns:p14="http://schemas.microsoft.com/office/powerpoint/2010/main" val="16015584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3">
            <a:extLst>
              <a:ext uri="{FF2B5EF4-FFF2-40B4-BE49-F238E27FC236}">
                <a16:creationId xmlns:a16="http://schemas.microsoft.com/office/drawing/2014/main" id="{E166837E-EFEB-45F6-90BC-EE8AB1B7C97C}"/>
              </a:ext>
            </a:extLst>
          </p:cNvPr>
          <p:cNvSpPr>
            <a:spLocks noGrp="1"/>
          </p:cNvSpPr>
          <p:nvPr>
            <p:ph type="title"/>
          </p:nvPr>
        </p:nvSpPr>
        <p:spPr>
          <a:xfrm>
            <a:off x="287064" y="450400"/>
            <a:ext cx="10896000" cy="810560"/>
          </a:xfrm>
        </p:spPr>
        <p:txBody>
          <a:bodyPr/>
          <a:lstStyle/>
          <a:p>
            <a:pPr algn="ctr"/>
            <a:r>
              <a:rPr lang="es-ES" dirty="0">
                <a:solidFill>
                  <a:srgbClr val="002060"/>
                </a:solidFill>
                <a:latin typeface="Arial" panose="020B0604020202020204" pitchFamily="34" charset="0"/>
                <a:cs typeface="Arial" panose="020B0604020202020204" pitchFamily="34" charset="0"/>
              </a:rPr>
              <a:t>Qué hacer en psoriasis</a:t>
            </a:r>
          </a:p>
        </p:txBody>
      </p:sp>
      <p:sp>
        <p:nvSpPr>
          <p:cNvPr id="3" name="Google Shape;168;p10">
            <a:extLst>
              <a:ext uri="{FF2B5EF4-FFF2-40B4-BE49-F238E27FC236}">
                <a16:creationId xmlns:a16="http://schemas.microsoft.com/office/drawing/2014/main" id="{4B10BF18-88B5-691A-1629-D525C1C92359}"/>
              </a:ext>
            </a:extLst>
          </p:cNvPr>
          <p:cNvSpPr txBox="1">
            <a:spLocks/>
          </p:cNvSpPr>
          <p:nvPr/>
        </p:nvSpPr>
        <p:spPr>
          <a:xfrm>
            <a:off x="1185529" y="1678746"/>
            <a:ext cx="10770898" cy="3500508"/>
          </a:xfrm>
          <a:prstGeom prst="rect">
            <a:avLst/>
          </a:prstGeom>
          <a:noFill/>
          <a:ln>
            <a:noFill/>
          </a:ln>
        </p:spPr>
        <p:txBody>
          <a:bodyPr spcFirstLastPara="1" wrap="square" lIns="91425" tIns="45700" rIns="91425" bIns="4570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39737" indent="0" algn="just">
              <a:lnSpc>
                <a:spcPct val="100000"/>
              </a:lnSpc>
              <a:spcBef>
                <a:spcPts val="0"/>
              </a:spcBef>
              <a:buClr>
                <a:srgbClr val="04586C"/>
              </a:buClr>
              <a:buSzPts val="2000"/>
              <a:buNone/>
            </a:pPr>
            <a:r>
              <a:rPr lang="es-ES" dirty="0">
                <a:solidFill>
                  <a:srgbClr val="002060"/>
                </a:solidFill>
                <a:latin typeface="Arial" panose="020B0604020202020204" pitchFamily="34" charset="0"/>
                <a:cs typeface="Arial" panose="020B0604020202020204" pitchFamily="34" charset="0"/>
              </a:rPr>
              <a:t>Darle la </a:t>
            </a:r>
            <a:r>
              <a:rPr lang="es-ES" b="1" dirty="0">
                <a:solidFill>
                  <a:srgbClr val="002060"/>
                </a:solidFill>
                <a:latin typeface="Arial" panose="020B0604020202020204" pitchFamily="34" charset="0"/>
                <a:cs typeface="Arial" panose="020B0604020202020204" pitchFamily="34" charset="0"/>
              </a:rPr>
              <a:t>importancia</a:t>
            </a:r>
            <a:r>
              <a:rPr lang="es-ES" dirty="0">
                <a:solidFill>
                  <a:srgbClr val="002060"/>
                </a:solidFill>
                <a:latin typeface="Arial" panose="020B0604020202020204" pitchFamily="34" charset="0"/>
                <a:cs typeface="Arial" panose="020B0604020202020204" pitchFamily="34" charset="0"/>
              </a:rPr>
              <a:t> que tiene esta enfermedad.</a:t>
            </a:r>
          </a:p>
          <a:p>
            <a:pPr marL="439737" indent="0" algn="just">
              <a:lnSpc>
                <a:spcPct val="100000"/>
              </a:lnSpc>
              <a:spcBef>
                <a:spcPts val="0"/>
              </a:spcBef>
              <a:buClr>
                <a:srgbClr val="04586C"/>
              </a:buClr>
              <a:buSzPts val="2000"/>
              <a:buNone/>
            </a:pPr>
            <a:r>
              <a:rPr lang="es-ES" b="1" dirty="0">
                <a:solidFill>
                  <a:srgbClr val="002060"/>
                </a:solidFill>
                <a:latin typeface="Arial" panose="020B0604020202020204" pitchFamily="34" charset="0"/>
                <a:cs typeface="Arial" panose="020B0604020202020204" pitchFamily="34" charset="0"/>
              </a:rPr>
              <a:t>Conocer </a:t>
            </a:r>
            <a:r>
              <a:rPr lang="es-ES" dirty="0">
                <a:solidFill>
                  <a:srgbClr val="002060"/>
                </a:solidFill>
                <a:latin typeface="Arial" panose="020B0604020202020204" pitchFamily="34" charset="0"/>
                <a:cs typeface="Arial" panose="020B0604020202020204" pitchFamily="34" charset="0"/>
              </a:rPr>
              <a:t>las formas clínicas y </a:t>
            </a:r>
            <a:r>
              <a:rPr lang="es-ES" b="1" dirty="0">
                <a:solidFill>
                  <a:srgbClr val="002060"/>
                </a:solidFill>
                <a:latin typeface="Arial" panose="020B0604020202020204" pitchFamily="34" charset="0"/>
                <a:cs typeface="Arial" panose="020B0604020202020204" pitchFamily="34" charset="0"/>
              </a:rPr>
              <a:t>su manejo.</a:t>
            </a:r>
          </a:p>
          <a:p>
            <a:pPr marL="439737" indent="0" algn="just">
              <a:lnSpc>
                <a:spcPct val="100000"/>
              </a:lnSpc>
              <a:spcBef>
                <a:spcPts val="0"/>
              </a:spcBef>
              <a:buClr>
                <a:srgbClr val="04586C"/>
              </a:buClr>
              <a:buSzPts val="2000"/>
              <a:buNone/>
            </a:pPr>
            <a:r>
              <a:rPr lang="es-ES" dirty="0">
                <a:solidFill>
                  <a:srgbClr val="002060"/>
                </a:solidFill>
                <a:latin typeface="Arial" panose="020B0604020202020204" pitchFamily="34" charset="0"/>
                <a:cs typeface="Arial" panose="020B0604020202020204" pitchFamily="34" charset="0"/>
              </a:rPr>
              <a:t>Controlar las </a:t>
            </a:r>
            <a:r>
              <a:rPr lang="es-ES" b="1" dirty="0">
                <a:solidFill>
                  <a:srgbClr val="002060"/>
                </a:solidFill>
                <a:latin typeface="Arial" panose="020B0604020202020204" pitchFamily="34" charset="0"/>
                <a:cs typeface="Arial" panose="020B0604020202020204" pitchFamily="34" charset="0"/>
              </a:rPr>
              <a:t>comorbilidades.</a:t>
            </a:r>
          </a:p>
          <a:p>
            <a:pPr marL="439737" indent="0" algn="just">
              <a:lnSpc>
                <a:spcPct val="100000"/>
              </a:lnSpc>
              <a:spcBef>
                <a:spcPts val="0"/>
              </a:spcBef>
              <a:buClr>
                <a:srgbClr val="04586C"/>
              </a:buClr>
              <a:buSzPts val="2000"/>
              <a:buNone/>
            </a:pPr>
            <a:r>
              <a:rPr lang="es-ES" dirty="0">
                <a:solidFill>
                  <a:srgbClr val="002060"/>
                </a:solidFill>
                <a:latin typeface="Arial" panose="020B0604020202020204" pitchFamily="34" charset="0"/>
                <a:cs typeface="Arial" panose="020B0604020202020204" pitchFamily="34" charset="0"/>
              </a:rPr>
              <a:t>Tener en cuenta </a:t>
            </a:r>
            <a:r>
              <a:rPr lang="es-ES" b="1" dirty="0">
                <a:solidFill>
                  <a:srgbClr val="002060"/>
                </a:solidFill>
                <a:latin typeface="Arial" panose="020B0604020202020204" pitchFamily="34" charset="0"/>
                <a:cs typeface="Arial" panose="020B0604020202020204" pitchFamily="34" charset="0"/>
              </a:rPr>
              <a:t>nutrición, estilo de vida </a:t>
            </a:r>
            <a:r>
              <a:rPr lang="es-ES" dirty="0">
                <a:solidFill>
                  <a:srgbClr val="002060"/>
                </a:solidFill>
                <a:latin typeface="Arial" panose="020B0604020202020204" pitchFamily="34" charset="0"/>
                <a:cs typeface="Arial" panose="020B0604020202020204" pitchFamily="34" charset="0"/>
              </a:rPr>
              <a:t>y</a:t>
            </a:r>
            <a:r>
              <a:rPr lang="es-ES" b="1" dirty="0">
                <a:solidFill>
                  <a:srgbClr val="002060"/>
                </a:solidFill>
                <a:latin typeface="Arial" panose="020B0604020202020204" pitchFamily="34" charset="0"/>
                <a:cs typeface="Arial" panose="020B0604020202020204" pitchFamily="34" charset="0"/>
              </a:rPr>
              <a:t> cuidado de la piel.</a:t>
            </a:r>
          </a:p>
          <a:p>
            <a:pPr marL="439737" indent="0" algn="just">
              <a:lnSpc>
                <a:spcPct val="100000"/>
              </a:lnSpc>
              <a:spcBef>
                <a:spcPts val="0"/>
              </a:spcBef>
              <a:buClr>
                <a:srgbClr val="04586C"/>
              </a:buClr>
              <a:buSzPts val="2000"/>
              <a:buNone/>
            </a:pPr>
            <a:r>
              <a:rPr lang="es-ES" dirty="0">
                <a:solidFill>
                  <a:srgbClr val="002060"/>
                </a:solidFill>
                <a:latin typeface="Arial" panose="020B0604020202020204" pitchFamily="34" charset="0"/>
                <a:cs typeface="Arial" panose="020B0604020202020204" pitchFamily="34" charset="0"/>
              </a:rPr>
              <a:t>Realizar </a:t>
            </a:r>
            <a:r>
              <a:rPr lang="es-ES" b="1" dirty="0">
                <a:solidFill>
                  <a:srgbClr val="002060"/>
                </a:solidFill>
                <a:latin typeface="Arial" panose="020B0604020202020204" pitchFamily="34" charset="0"/>
                <a:cs typeface="Arial" panose="020B0604020202020204" pitchFamily="34" charset="0"/>
              </a:rPr>
              <a:t>controles</a:t>
            </a:r>
            <a:r>
              <a:rPr lang="es-ES" dirty="0">
                <a:solidFill>
                  <a:srgbClr val="002060"/>
                </a:solidFill>
                <a:latin typeface="Arial" panose="020B0604020202020204" pitchFamily="34" charset="0"/>
                <a:cs typeface="Arial" panose="020B0604020202020204" pitchFamily="34" charset="0"/>
              </a:rPr>
              <a:t> posteriores.</a:t>
            </a:r>
          </a:p>
          <a:p>
            <a:pPr marL="439737" indent="0" algn="just">
              <a:lnSpc>
                <a:spcPct val="100000"/>
              </a:lnSpc>
              <a:spcBef>
                <a:spcPts val="0"/>
              </a:spcBef>
              <a:buClr>
                <a:srgbClr val="04586C"/>
              </a:buClr>
              <a:buSzPts val="2000"/>
              <a:buNone/>
            </a:pPr>
            <a:r>
              <a:rPr lang="es-ES" dirty="0">
                <a:solidFill>
                  <a:srgbClr val="002060"/>
                </a:solidFill>
                <a:latin typeface="Arial" panose="020B0604020202020204" pitchFamily="34" charset="0"/>
                <a:cs typeface="Arial" panose="020B0604020202020204" pitchFamily="34" charset="0"/>
              </a:rPr>
              <a:t>Explicar la </a:t>
            </a:r>
            <a:r>
              <a:rPr lang="es-ES" b="1" dirty="0">
                <a:solidFill>
                  <a:srgbClr val="002060"/>
                </a:solidFill>
                <a:latin typeface="Arial" panose="020B0604020202020204" pitchFamily="34" charset="0"/>
                <a:cs typeface="Arial" panose="020B0604020202020204" pitchFamily="34" charset="0"/>
              </a:rPr>
              <a:t>naturaleza inflamatoria crónica.</a:t>
            </a:r>
          </a:p>
          <a:p>
            <a:pPr marL="439737" indent="0" algn="just">
              <a:lnSpc>
                <a:spcPct val="100000"/>
              </a:lnSpc>
              <a:spcBef>
                <a:spcPts val="0"/>
              </a:spcBef>
              <a:buClr>
                <a:srgbClr val="04586C"/>
              </a:buClr>
              <a:buSzPts val="2000"/>
              <a:buNone/>
            </a:pPr>
            <a:r>
              <a:rPr lang="es-ES" dirty="0">
                <a:solidFill>
                  <a:srgbClr val="002060"/>
                </a:solidFill>
                <a:latin typeface="Arial" panose="020B0604020202020204" pitchFamily="34" charset="0"/>
                <a:cs typeface="Arial" panose="020B0604020202020204" pitchFamily="34" charset="0"/>
              </a:rPr>
              <a:t>Aplicar </a:t>
            </a:r>
            <a:r>
              <a:rPr lang="es-ES" b="1" dirty="0">
                <a:solidFill>
                  <a:srgbClr val="002060"/>
                </a:solidFill>
                <a:latin typeface="Arial" panose="020B0604020202020204" pitchFamily="34" charset="0"/>
                <a:cs typeface="Arial" panose="020B0604020202020204" pitchFamily="34" charset="0"/>
              </a:rPr>
              <a:t>criterios de derivación.</a:t>
            </a:r>
          </a:p>
          <a:p>
            <a:pPr marL="439737" indent="0">
              <a:lnSpc>
                <a:spcPct val="100000"/>
              </a:lnSpc>
              <a:spcBef>
                <a:spcPts val="0"/>
              </a:spcBef>
              <a:buClr>
                <a:srgbClr val="04586C"/>
              </a:buClr>
              <a:buSzPts val="2000"/>
            </a:pPr>
            <a:endParaRPr lang="es-ES" dirty="0">
              <a:solidFill>
                <a:srgbClr val="002060"/>
              </a:solidFill>
              <a:latin typeface="Arial" panose="020B0604020202020204" pitchFamily="34" charset="0"/>
              <a:cs typeface="Arial" panose="020B0604020202020204" pitchFamily="34" charset="0"/>
            </a:endParaRPr>
          </a:p>
          <a:p>
            <a:pPr marL="566737" indent="0">
              <a:lnSpc>
                <a:spcPct val="100000"/>
              </a:lnSpc>
              <a:buClr>
                <a:srgbClr val="04586C"/>
              </a:buClr>
              <a:buSzPts val="2000"/>
            </a:pPr>
            <a:endParaRPr lang="es-ES" dirty="0">
              <a:solidFill>
                <a:srgbClr val="002060"/>
              </a:solidFill>
              <a:latin typeface="Arial" panose="020B0604020202020204" pitchFamily="34" charset="0"/>
              <a:cs typeface="Arial" panose="020B0604020202020204" pitchFamily="34" charset="0"/>
            </a:endParaRPr>
          </a:p>
          <a:p>
            <a:pPr marL="0" indent="0">
              <a:spcBef>
                <a:spcPts val="0"/>
              </a:spcBef>
              <a:buClr>
                <a:schemeClr val="dk2"/>
              </a:buClr>
              <a:buSzPts val="2400"/>
            </a:pPr>
            <a:endParaRPr lang="es-ES" dirty="0">
              <a:solidFill>
                <a:srgbClr val="002060"/>
              </a:solidFill>
              <a:latin typeface="Arial" panose="020B0604020202020204" pitchFamily="34" charset="0"/>
              <a:cs typeface="Arial" panose="020B0604020202020204" pitchFamily="34" charset="0"/>
            </a:endParaRPr>
          </a:p>
        </p:txBody>
      </p:sp>
      <p:pic>
        <p:nvPicPr>
          <p:cNvPr id="7" name="Imagen 6">
            <a:extLst>
              <a:ext uri="{FF2B5EF4-FFF2-40B4-BE49-F238E27FC236}">
                <a16:creationId xmlns:a16="http://schemas.microsoft.com/office/drawing/2014/main" id="{854B6287-0562-8D55-13B2-B1A9CA3D3189}"/>
              </a:ext>
            </a:extLst>
          </p:cNvPr>
          <p:cNvPicPr>
            <a:picLocks noChangeAspect="1"/>
          </p:cNvPicPr>
          <p:nvPr/>
        </p:nvPicPr>
        <p:blipFill>
          <a:blip r:embed="rId2"/>
          <a:stretch>
            <a:fillRect/>
          </a:stretch>
        </p:blipFill>
        <p:spPr>
          <a:xfrm>
            <a:off x="1027403" y="1799830"/>
            <a:ext cx="316258" cy="310428"/>
          </a:xfrm>
          <a:prstGeom prst="rect">
            <a:avLst/>
          </a:prstGeom>
        </p:spPr>
      </p:pic>
      <p:pic>
        <p:nvPicPr>
          <p:cNvPr id="8" name="Imagen 7">
            <a:extLst>
              <a:ext uri="{FF2B5EF4-FFF2-40B4-BE49-F238E27FC236}">
                <a16:creationId xmlns:a16="http://schemas.microsoft.com/office/drawing/2014/main" id="{94B673EB-8976-7BE1-92C9-3131A3B4F23B}"/>
              </a:ext>
            </a:extLst>
          </p:cNvPr>
          <p:cNvPicPr>
            <a:picLocks noChangeAspect="1"/>
          </p:cNvPicPr>
          <p:nvPr/>
        </p:nvPicPr>
        <p:blipFill>
          <a:blip r:embed="rId2"/>
          <a:stretch>
            <a:fillRect/>
          </a:stretch>
        </p:blipFill>
        <p:spPr>
          <a:xfrm>
            <a:off x="1027401" y="2195258"/>
            <a:ext cx="316258" cy="310428"/>
          </a:xfrm>
          <a:prstGeom prst="rect">
            <a:avLst/>
          </a:prstGeom>
        </p:spPr>
      </p:pic>
      <p:pic>
        <p:nvPicPr>
          <p:cNvPr id="9" name="Imagen 8">
            <a:extLst>
              <a:ext uri="{FF2B5EF4-FFF2-40B4-BE49-F238E27FC236}">
                <a16:creationId xmlns:a16="http://schemas.microsoft.com/office/drawing/2014/main" id="{8B445EF7-CFC2-B5AD-94DE-7DAD2B289FDB}"/>
              </a:ext>
            </a:extLst>
          </p:cNvPr>
          <p:cNvPicPr>
            <a:picLocks noChangeAspect="1"/>
          </p:cNvPicPr>
          <p:nvPr/>
        </p:nvPicPr>
        <p:blipFill>
          <a:blip r:embed="rId2"/>
          <a:stretch>
            <a:fillRect/>
          </a:stretch>
        </p:blipFill>
        <p:spPr>
          <a:xfrm>
            <a:off x="1027401" y="2621187"/>
            <a:ext cx="316258" cy="310428"/>
          </a:xfrm>
          <a:prstGeom prst="rect">
            <a:avLst/>
          </a:prstGeom>
        </p:spPr>
      </p:pic>
      <p:pic>
        <p:nvPicPr>
          <p:cNvPr id="11" name="Imagen 10">
            <a:extLst>
              <a:ext uri="{FF2B5EF4-FFF2-40B4-BE49-F238E27FC236}">
                <a16:creationId xmlns:a16="http://schemas.microsoft.com/office/drawing/2014/main" id="{CD73B7DB-CE26-06A3-51D7-17820BEE6E4D}"/>
              </a:ext>
            </a:extLst>
          </p:cNvPr>
          <p:cNvPicPr>
            <a:picLocks noChangeAspect="1"/>
          </p:cNvPicPr>
          <p:nvPr/>
        </p:nvPicPr>
        <p:blipFill>
          <a:blip r:embed="rId2"/>
          <a:stretch>
            <a:fillRect/>
          </a:stretch>
        </p:blipFill>
        <p:spPr>
          <a:xfrm>
            <a:off x="1027400" y="3078863"/>
            <a:ext cx="316258" cy="310428"/>
          </a:xfrm>
          <a:prstGeom prst="rect">
            <a:avLst/>
          </a:prstGeom>
        </p:spPr>
      </p:pic>
      <p:pic>
        <p:nvPicPr>
          <p:cNvPr id="14" name="Imagen 13">
            <a:extLst>
              <a:ext uri="{FF2B5EF4-FFF2-40B4-BE49-F238E27FC236}">
                <a16:creationId xmlns:a16="http://schemas.microsoft.com/office/drawing/2014/main" id="{E08D249C-FB14-F9DA-5D4F-17610F2A3225}"/>
              </a:ext>
            </a:extLst>
          </p:cNvPr>
          <p:cNvPicPr>
            <a:picLocks noChangeAspect="1"/>
          </p:cNvPicPr>
          <p:nvPr/>
        </p:nvPicPr>
        <p:blipFill>
          <a:blip r:embed="rId2"/>
          <a:stretch>
            <a:fillRect/>
          </a:stretch>
        </p:blipFill>
        <p:spPr>
          <a:xfrm>
            <a:off x="1050087" y="3489542"/>
            <a:ext cx="316258" cy="310428"/>
          </a:xfrm>
          <a:prstGeom prst="rect">
            <a:avLst/>
          </a:prstGeom>
        </p:spPr>
      </p:pic>
      <p:pic>
        <p:nvPicPr>
          <p:cNvPr id="15" name="Imagen 14">
            <a:extLst>
              <a:ext uri="{FF2B5EF4-FFF2-40B4-BE49-F238E27FC236}">
                <a16:creationId xmlns:a16="http://schemas.microsoft.com/office/drawing/2014/main" id="{3917298B-5B24-38A6-D664-DD92282D4DD0}"/>
              </a:ext>
            </a:extLst>
          </p:cNvPr>
          <p:cNvPicPr>
            <a:picLocks noChangeAspect="1"/>
          </p:cNvPicPr>
          <p:nvPr/>
        </p:nvPicPr>
        <p:blipFill>
          <a:blip r:embed="rId2"/>
          <a:stretch>
            <a:fillRect/>
          </a:stretch>
        </p:blipFill>
        <p:spPr>
          <a:xfrm>
            <a:off x="1050087" y="3930846"/>
            <a:ext cx="316258" cy="310428"/>
          </a:xfrm>
          <a:prstGeom prst="rect">
            <a:avLst/>
          </a:prstGeom>
        </p:spPr>
      </p:pic>
      <p:pic>
        <p:nvPicPr>
          <p:cNvPr id="16" name="Imagen 15">
            <a:extLst>
              <a:ext uri="{FF2B5EF4-FFF2-40B4-BE49-F238E27FC236}">
                <a16:creationId xmlns:a16="http://schemas.microsoft.com/office/drawing/2014/main" id="{C8357165-50F8-88DD-B0E2-2166C04375AD}"/>
              </a:ext>
            </a:extLst>
          </p:cNvPr>
          <p:cNvPicPr>
            <a:picLocks noChangeAspect="1"/>
          </p:cNvPicPr>
          <p:nvPr/>
        </p:nvPicPr>
        <p:blipFill>
          <a:blip r:embed="rId2"/>
          <a:stretch>
            <a:fillRect/>
          </a:stretch>
        </p:blipFill>
        <p:spPr>
          <a:xfrm>
            <a:off x="1057878" y="4357896"/>
            <a:ext cx="316258" cy="310428"/>
          </a:xfrm>
          <a:prstGeom prst="rect">
            <a:avLst/>
          </a:prstGeom>
        </p:spPr>
      </p:pic>
    </p:spTree>
    <p:extLst>
      <p:ext uri="{BB962C8B-B14F-4D97-AF65-F5344CB8AC3E}">
        <p14:creationId xmlns:p14="http://schemas.microsoft.com/office/powerpoint/2010/main" val="36017033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E5ADF0E-1C39-4568-BD94-578BFAC20AA5}"/>
              </a:ext>
            </a:extLst>
          </p:cNvPr>
          <p:cNvSpPr>
            <a:spLocks noGrp="1"/>
          </p:cNvSpPr>
          <p:nvPr>
            <p:ph type="title"/>
          </p:nvPr>
        </p:nvSpPr>
        <p:spPr>
          <a:xfrm>
            <a:off x="647997" y="761336"/>
            <a:ext cx="10643891" cy="900000"/>
          </a:xfrm>
        </p:spPr>
        <p:txBody>
          <a:bodyPr/>
          <a:lstStyle/>
          <a:p>
            <a:pPr algn="ctr"/>
            <a:r>
              <a:rPr lang="es-ES" dirty="0">
                <a:solidFill>
                  <a:srgbClr val="002060"/>
                </a:solidFill>
                <a:latin typeface="Arial" panose="020B0604020202020204" pitchFamily="34" charset="0"/>
                <a:cs typeface="Arial" panose="020B0604020202020204" pitchFamily="34" charset="0"/>
              </a:rPr>
              <a:t>Toda esta información la </a:t>
            </a:r>
            <a:r>
              <a:rPr lang="es-ES" sz="4000" dirty="0">
                <a:solidFill>
                  <a:srgbClr val="002060"/>
                </a:solidFill>
                <a:latin typeface="Arial" panose="020B0604020202020204" pitchFamily="34" charset="0"/>
                <a:cs typeface="Arial" panose="020B0604020202020204" pitchFamily="34" charset="0"/>
              </a:rPr>
              <a:t>encontraréis</a:t>
            </a:r>
            <a:r>
              <a:rPr lang="es-ES" dirty="0">
                <a:solidFill>
                  <a:srgbClr val="002060"/>
                </a:solidFill>
                <a:latin typeface="Arial" panose="020B0604020202020204" pitchFamily="34" charset="0"/>
                <a:cs typeface="Arial" panose="020B0604020202020204" pitchFamily="34" charset="0"/>
              </a:rPr>
              <a:t> en…</a:t>
            </a:r>
          </a:p>
        </p:txBody>
      </p:sp>
      <p:pic>
        <p:nvPicPr>
          <p:cNvPr id="10" name="Picture 25">
            <a:extLst>
              <a:ext uri="{FF2B5EF4-FFF2-40B4-BE49-F238E27FC236}">
                <a16:creationId xmlns:a16="http://schemas.microsoft.com/office/drawing/2014/main" id="{DD0C8FD0-A940-4C98-B3CB-D2A01F76F28B}"/>
              </a:ext>
            </a:extLst>
          </p:cNvPr>
          <p:cNvPicPr>
            <a:picLocks noChangeAspect="1"/>
          </p:cNvPicPr>
          <p:nvPr/>
        </p:nvPicPr>
        <p:blipFill rotWithShape="1">
          <a:blip r:embed="rId2"/>
          <a:srcRect l="49026" t="18105" r="27109" b="9449"/>
          <a:stretch/>
        </p:blipFill>
        <p:spPr>
          <a:xfrm>
            <a:off x="979457" y="1747722"/>
            <a:ext cx="3128336" cy="424592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41B99A1C-7A3C-A4D2-9B12-D00BFDA410EB}"/>
              </a:ext>
            </a:extLst>
          </p:cNvPr>
          <p:cNvPicPr>
            <a:picLocks noChangeAspect="1"/>
          </p:cNvPicPr>
          <p:nvPr/>
        </p:nvPicPr>
        <p:blipFill>
          <a:blip r:embed="rId3"/>
          <a:stretch>
            <a:fillRect/>
          </a:stretch>
        </p:blipFill>
        <p:spPr>
          <a:xfrm>
            <a:off x="4641969" y="1797523"/>
            <a:ext cx="3060792" cy="4146321"/>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231A56C3-0248-B2F6-8FAD-D483730DA5F7}"/>
              </a:ext>
            </a:extLst>
          </p:cNvPr>
          <p:cNvPicPr>
            <a:picLocks noChangeAspect="1"/>
          </p:cNvPicPr>
          <p:nvPr/>
        </p:nvPicPr>
        <p:blipFill>
          <a:blip r:embed="rId4"/>
          <a:stretch>
            <a:fillRect/>
          </a:stretch>
        </p:blipFill>
        <p:spPr>
          <a:xfrm>
            <a:off x="8236937" y="1801989"/>
            <a:ext cx="3054951" cy="41463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484695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B39556-142D-70CC-3661-B882E80E54B3}"/>
              </a:ext>
            </a:extLst>
          </p:cNvPr>
          <p:cNvSpPr>
            <a:spLocks noGrp="1"/>
          </p:cNvSpPr>
          <p:nvPr>
            <p:ph type="title"/>
          </p:nvPr>
        </p:nvSpPr>
        <p:spPr>
          <a:xfrm>
            <a:off x="708660" y="504888"/>
            <a:ext cx="10515600" cy="1325563"/>
          </a:xfrm>
        </p:spPr>
        <p:txBody>
          <a:bodyPr/>
          <a:lstStyle/>
          <a:p>
            <a:pPr algn="ctr"/>
            <a:r>
              <a:rPr lang="es-ES" sz="5400" dirty="0">
                <a:solidFill>
                  <a:srgbClr val="002855"/>
                </a:solidFill>
                <a:latin typeface="Arial" panose="020B0604020202020204" pitchFamily="34" charset="0"/>
                <a:cs typeface="Arial" panose="020B0604020202020204" pitchFamily="34" charset="0"/>
              </a:rPr>
              <a:t>Mensajes clave</a:t>
            </a:r>
          </a:p>
        </p:txBody>
      </p:sp>
      <p:pic>
        <p:nvPicPr>
          <p:cNvPr id="5" name="Marcador de contenido 4" descr="Bombilla y equipo con relleno sólido">
            <a:extLst>
              <a:ext uri="{FF2B5EF4-FFF2-40B4-BE49-F238E27FC236}">
                <a16:creationId xmlns:a16="http://schemas.microsoft.com/office/drawing/2014/main" id="{26A4C4C7-0551-B0E4-E616-E170E23D7929}"/>
              </a:ext>
            </a:extLst>
          </p:cNvPr>
          <p:cNvPicPr>
            <a:picLocks noGrp="1" noChangeAspect="1"/>
          </p:cNvPicPr>
          <p:nvPr>
            <p:ph sz="half"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41223" y="2616631"/>
            <a:ext cx="4421777" cy="4421777"/>
          </a:xfrm>
        </p:spPr>
      </p:pic>
      <p:sp>
        <p:nvSpPr>
          <p:cNvPr id="6" name="Marcador de contenido 5">
            <a:extLst>
              <a:ext uri="{FF2B5EF4-FFF2-40B4-BE49-F238E27FC236}">
                <a16:creationId xmlns:a16="http://schemas.microsoft.com/office/drawing/2014/main" id="{92BE391A-960D-6B5F-C539-47551FCE3670}"/>
              </a:ext>
            </a:extLst>
          </p:cNvPr>
          <p:cNvSpPr>
            <a:spLocks noGrp="1"/>
          </p:cNvSpPr>
          <p:nvPr>
            <p:ph sz="half" idx="2"/>
          </p:nvPr>
        </p:nvSpPr>
        <p:spPr>
          <a:xfrm>
            <a:off x="708660" y="1672917"/>
            <a:ext cx="10927080" cy="4556583"/>
          </a:xfrm>
        </p:spPr>
        <p:txBody>
          <a:bodyPr>
            <a:normAutofit lnSpcReduction="10000"/>
          </a:bodyPr>
          <a:lstStyle/>
          <a:p>
            <a:pPr algn="just"/>
            <a:r>
              <a:rPr lang="es-ES" sz="2000" dirty="0">
                <a:solidFill>
                  <a:srgbClr val="002060"/>
                </a:solidFill>
                <a:latin typeface="Arial" panose="020B0604020202020204" pitchFamily="34" charset="0"/>
                <a:cs typeface="Arial" panose="020B0604020202020204" pitchFamily="34" charset="0"/>
              </a:rPr>
              <a:t>Importancia de </a:t>
            </a:r>
            <a:r>
              <a:rPr lang="es-ES" sz="2000" b="1" dirty="0">
                <a:solidFill>
                  <a:srgbClr val="002060"/>
                </a:solidFill>
                <a:latin typeface="Arial" panose="020B0604020202020204" pitchFamily="34" charset="0"/>
                <a:cs typeface="Arial" panose="020B0604020202020204" pitchFamily="34" charset="0"/>
              </a:rPr>
              <a:t>explorar la superficie cutánea completa.</a:t>
            </a:r>
          </a:p>
          <a:p>
            <a:pPr marL="0" indent="0" algn="just">
              <a:buNone/>
            </a:pPr>
            <a:endParaRPr lang="es-ES" sz="2000" b="1" dirty="0">
              <a:solidFill>
                <a:srgbClr val="002060"/>
              </a:solidFill>
              <a:latin typeface="Arial" panose="020B0604020202020204" pitchFamily="34" charset="0"/>
              <a:cs typeface="Arial" panose="020B0604020202020204" pitchFamily="34" charset="0"/>
            </a:endParaRPr>
          </a:p>
          <a:p>
            <a:pPr algn="just"/>
            <a:r>
              <a:rPr lang="es-ES" sz="2000" dirty="0">
                <a:solidFill>
                  <a:srgbClr val="002060"/>
                </a:solidFill>
                <a:latin typeface="Arial" panose="020B0604020202020204" pitchFamily="34" charset="0"/>
                <a:cs typeface="Arial" panose="020B0604020202020204" pitchFamily="34" charset="0"/>
              </a:rPr>
              <a:t>Englobar al paciente (incluyendo </a:t>
            </a:r>
            <a:r>
              <a:rPr lang="es-ES" sz="2000" b="1" dirty="0">
                <a:solidFill>
                  <a:srgbClr val="002060"/>
                </a:solidFill>
                <a:latin typeface="Arial" panose="020B0604020202020204" pitchFamily="34" charset="0"/>
                <a:cs typeface="Arial" panose="020B0604020202020204" pitchFamily="34" charset="0"/>
              </a:rPr>
              <a:t>comorbilidades</a:t>
            </a:r>
            <a:r>
              <a:rPr lang="es-ES" sz="2000" dirty="0">
                <a:solidFill>
                  <a:srgbClr val="002060"/>
                </a:solidFill>
                <a:latin typeface="Arial" panose="020B0604020202020204" pitchFamily="34" charset="0"/>
                <a:cs typeface="Arial" panose="020B0604020202020204" pitchFamily="34" charset="0"/>
              </a:rPr>
              <a:t>).</a:t>
            </a:r>
          </a:p>
          <a:p>
            <a:pPr marL="0" indent="0" algn="just">
              <a:buNone/>
            </a:pPr>
            <a:endParaRPr lang="es-ES" sz="2000" dirty="0">
              <a:solidFill>
                <a:srgbClr val="002060"/>
              </a:solidFill>
              <a:latin typeface="Arial" panose="020B0604020202020204" pitchFamily="34" charset="0"/>
              <a:cs typeface="Arial" panose="020B0604020202020204" pitchFamily="34" charset="0"/>
            </a:endParaRPr>
          </a:p>
          <a:p>
            <a:pPr algn="just"/>
            <a:r>
              <a:rPr lang="es-ES" sz="2000" b="1" dirty="0">
                <a:solidFill>
                  <a:srgbClr val="002060"/>
                </a:solidFill>
                <a:latin typeface="Arial" panose="020B0604020202020204" pitchFamily="34" charset="0"/>
                <a:cs typeface="Arial" panose="020B0604020202020204" pitchFamily="34" charset="0"/>
              </a:rPr>
              <a:t>Iniciar el tratamiento tópico </a:t>
            </a:r>
            <a:r>
              <a:rPr lang="es-ES" sz="2000" dirty="0">
                <a:solidFill>
                  <a:srgbClr val="002060"/>
                </a:solidFill>
                <a:latin typeface="Arial" panose="020B0604020202020204" pitchFamily="34" charset="0"/>
                <a:cs typeface="Arial" panose="020B0604020202020204" pitchFamily="34" charset="0"/>
              </a:rPr>
              <a:t>desde las consultas de Atención Primaria.</a:t>
            </a:r>
          </a:p>
          <a:p>
            <a:pPr marL="0" indent="0" algn="just">
              <a:buNone/>
            </a:pPr>
            <a:endParaRPr lang="es-ES" sz="2000" dirty="0">
              <a:solidFill>
                <a:srgbClr val="002060"/>
              </a:solidFill>
              <a:latin typeface="Arial" panose="020B0604020202020204" pitchFamily="34" charset="0"/>
              <a:cs typeface="Arial" panose="020B0604020202020204" pitchFamily="34" charset="0"/>
            </a:endParaRPr>
          </a:p>
          <a:p>
            <a:pPr algn="just"/>
            <a:r>
              <a:rPr lang="es-ES" sz="2000" dirty="0">
                <a:solidFill>
                  <a:srgbClr val="002060"/>
                </a:solidFill>
                <a:latin typeface="Arial" panose="020B0604020202020204" pitchFamily="34" charset="0"/>
                <a:cs typeface="Arial" panose="020B0604020202020204" pitchFamily="34" charset="0"/>
              </a:rPr>
              <a:t>Es fundamental la </a:t>
            </a:r>
            <a:r>
              <a:rPr lang="es-ES" sz="2000" b="1" dirty="0">
                <a:solidFill>
                  <a:srgbClr val="002060"/>
                </a:solidFill>
                <a:latin typeface="Arial" panose="020B0604020202020204" pitchFamily="34" charset="0"/>
                <a:cs typeface="Arial" panose="020B0604020202020204" pitchFamily="34" charset="0"/>
              </a:rPr>
              <a:t>aceptación del tratamiento tópico por el paciente (por su fácil aplicación, </a:t>
            </a:r>
            <a:r>
              <a:rPr lang="es-ES" sz="2000" b="1" dirty="0" err="1">
                <a:solidFill>
                  <a:srgbClr val="002060"/>
                </a:solidFill>
                <a:latin typeface="Arial" panose="020B0604020202020204" pitchFamily="34" charset="0"/>
                <a:cs typeface="Arial" panose="020B0604020202020204" pitchFamily="34" charset="0"/>
              </a:rPr>
              <a:t>cosmeticidad</a:t>
            </a:r>
            <a:r>
              <a:rPr lang="es-ES" sz="2000" b="1" dirty="0">
                <a:solidFill>
                  <a:srgbClr val="002060"/>
                </a:solidFill>
                <a:latin typeface="Arial" panose="020B0604020202020204" pitchFamily="34" charset="0"/>
                <a:cs typeface="Arial" panose="020B0604020202020204" pitchFamily="34" charset="0"/>
              </a:rPr>
              <a:t>, propiedades organolépticas…) </a:t>
            </a:r>
            <a:r>
              <a:rPr lang="es-ES" sz="2000" dirty="0">
                <a:solidFill>
                  <a:srgbClr val="002060"/>
                </a:solidFill>
                <a:latin typeface="Arial" panose="020B0604020202020204" pitchFamily="34" charset="0"/>
                <a:cs typeface="Arial" panose="020B0604020202020204" pitchFamily="34" charset="0"/>
              </a:rPr>
              <a:t>para facilitar el </a:t>
            </a:r>
            <a:r>
              <a:rPr lang="es-ES" sz="2000" b="1" dirty="0">
                <a:solidFill>
                  <a:srgbClr val="002060"/>
                </a:solidFill>
                <a:latin typeface="Arial" panose="020B0604020202020204" pitchFamily="34" charset="0"/>
                <a:cs typeface="Arial" panose="020B0604020202020204" pitchFamily="34" charset="0"/>
              </a:rPr>
              <a:t>éxito terapéutico.</a:t>
            </a:r>
          </a:p>
          <a:p>
            <a:pPr marL="0" indent="0" algn="just">
              <a:buNone/>
            </a:pPr>
            <a:endParaRPr lang="es-ES" sz="2000" b="1" dirty="0">
              <a:solidFill>
                <a:srgbClr val="002060"/>
              </a:solidFill>
              <a:latin typeface="Arial" panose="020B0604020202020204" pitchFamily="34" charset="0"/>
              <a:cs typeface="Arial" panose="020B0604020202020204" pitchFamily="34" charset="0"/>
            </a:endParaRPr>
          </a:p>
          <a:p>
            <a:pPr algn="just"/>
            <a:r>
              <a:rPr lang="es-ES" sz="2000" b="1" dirty="0">
                <a:solidFill>
                  <a:srgbClr val="002060"/>
                </a:solidFill>
                <a:latin typeface="Arial" panose="020B0604020202020204" pitchFamily="34" charset="0"/>
                <a:cs typeface="Arial" panose="020B0604020202020204" pitchFamily="34" charset="0"/>
              </a:rPr>
              <a:t>Revaluar</a:t>
            </a:r>
            <a:r>
              <a:rPr lang="es-ES" sz="2000" dirty="0">
                <a:solidFill>
                  <a:srgbClr val="002060"/>
                </a:solidFill>
                <a:latin typeface="Arial" panose="020B0604020202020204" pitchFamily="34" charset="0"/>
                <a:cs typeface="Arial" panose="020B0604020202020204" pitchFamily="34" charset="0"/>
              </a:rPr>
              <a:t> al paciente de forma periódica.</a:t>
            </a:r>
          </a:p>
          <a:p>
            <a:pPr marL="0" indent="0" algn="just">
              <a:buNone/>
            </a:pPr>
            <a:endParaRPr lang="es-ES" sz="2000" dirty="0">
              <a:solidFill>
                <a:srgbClr val="002060"/>
              </a:solidFill>
              <a:latin typeface="Arial" panose="020B0604020202020204" pitchFamily="34" charset="0"/>
              <a:cs typeface="Arial" panose="020B0604020202020204" pitchFamily="34" charset="0"/>
            </a:endParaRPr>
          </a:p>
          <a:p>
            <a:pPr algn="just"/>
            <a:r>
              <a:rPr lang="es-ES" sz="2000" dirty="0">
                <a:solidFill>
                  <a:srgbClr val="002060"/>
                </a:solidFill>
                <a:latin typeface="Arial" panose="020B0604020202020204" pitchFamily="34" charset="0"/>
                <a:cs typeface="Arial" panose="020B0604020202020204" pitchFamily="34" charset="0"/>
              </a:rPr>
              <a:t>Derivar cuando sea necesario.</a:t>
            </a:r>
          </a:p>
          <a:p>
            <a:pPr marL="0" indent="0">
              <a:buNone/>
            </a:pPr>
            <a:endParaRPr lang="es-ES" sz="1600" dirty="0">
              <a:solidFill>
                <a:srgbClr val="002060"/>
              </a:solidFill>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0B4A3D9E-1E00-C2F5-D57A-9EFAB060951D}"/>
              </a:ext>
            </a:extLst>
          </p:cNvPr>
          <p:cNvPicPr>
            <a:picLocks noChangeAspect="1"/>
          </p:cNvPicPr>
          <p:nvPr/>
        </p:nvPicPr>
        <p:blipFill>
          <a:blip r:embed="rId4"/>
          <a:stretch>
            <a:fillRect/>
          </a:stretch>
        </p:blipFill>
        <p:spPr>
          <a:xfrm>
            <a:off x="1928988" y="214765"/>
            <a:ext cx="1119012" cy="1091829"/>
          </a:xfrm>
          <a:prstGeom prst="rect">
            <a:avLst/>
          </a:prstGeom>
        </p:spPr>
      </p:pic>
      <p:sp>
        <p:nvSpPr>
          <p:cNvPr id="1050" name="CustomShape 1">
            <a:extLst>
              <a:ext uri="{FF2B5EF4-FFF2-40B4-BE49-F238E27FC236}">
                <a16:creationId xmlns:a16="http://schemas.microsoft.com/office/drawing/2014/main" id="{ED3D5D76-1D00-5129-D35E-D9E98A10F622}"/>
              </a:ext>
            </a:extLst>
          </p:cNvPr>
          <p:cNvSpPr/>
          <p:nvPr/>
        </p:nvSpPr>
        <p:spPr>
          <a:xfrm>
            <a:off x="9761564" y="4619639"/>
            <a:ext cx="2026576" cy="87295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fontAlgn="auto">
              <a:spcBef>
                <a:spcPts val="0"/>
              </a:spcBef>
              <a:spcAft>
                <a:spcPts val="0"/>
              </a:spcAft>
              <a:defRPr/>
            </a:pPr>
            <a:r>
              <a:rPr lang="es-ES" sz="1200" b="1" spc="-1" dirty="0">
                <a:solidFill>
                  <a:srgbClr val="002060"/>
                </a:solidFill>
                <a:latin typeface="Arial" panose="020B0604020202020204" pitchFamily="34" charset="0"/>
                <a:cs typeface="Arial" panose="020B0604020202020204" pitchFamily="34" charset="0"/>
              </a:rPr>
              <a:t>“Lo importante es no dejar de hacerse preguntas".</a:t>
            </a:r>
          </a:p>
        </p:txBody>
      </p:sp>
      <p:pic>
        <p:nvPicPr>
          <p:cNvPr id="3" name="Marcador de contenido 4" descr="Bombilla y equipo con relleno sólido">
            <a:extLst>
              <a:ext uri="{FF2B5EF4-FFF2-40B4-BE49-F238E27FC236}">
                <a16:creationId xmlns:a16="http://schemas.microsoft.com/office/drawing/2014/main" id="{0B37E6CE-1104-5959-8FB3-5E2807D04B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93623" y="2769031"/>
            <a:ext cx="4421777" cy="4421777"/>
          </a:xfrm>
        </p:spPr>
      </p:pic>
    </p:spTree>
    <p:extLst>
      <p:ext uri="{BB962C8B-B14F-4D97-AF65-F5344CB8AC3E}">
        <p14:creationId xmlns:p14="http://schemas.microsoft.com/office/powerpoint/2010/main" val="3651908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DA8EB3EA-E0ED-A26C-CFB7-5A30326D3295}"/>
              </a:ext>
            </a:extLst>
          </p:cNvPr>
          <p:cNvSpPr txBox="1"/>
          <p:nvPr/>
        </p:nvSpPr>
        <p:spPr>
          <a:xfrm>
            <a:off x="792480" y="330042"/>
            <a:ext cx="9612712" cy="1477328"/>
          </a:xfrm>
          <a:prstGeom prst="rect">
            <a:avLst/>
          </a:prstGeom>
          <a:noFill/>
        </p:spPr>
        <p:txBody>
          <a:bodyPr wrap="square" rtlCol="0">
            <a:spAutoFit/>
          </a:bodyPr>
          <a:lstStyle/>
          <a:p>
            <a:pPr algn="ctr"/>
            <a:r>
              <a:rPr lang="es-ES" sz="3600" dirty="0">
                <a:solidFill>
                  <a:srgbClr val="002060"/>
                </a:solidFill>
                <a:latin typeface="Arial" panose="020B0604020202020204" pitchFamily="34" charset="0"/>
                <a:cs typeface="Arial" panose="020B0604020202020204" pitchFamily="34" charset="0"/>
              </a:rPr>
              <a:t>“Lesiones en ambos codos desde hace 1 mes, que no se van y pican”. </a:t>
            </a:r>
          </a:p>
          <a:p>
            <a:endParaRPr lang="es-ES" sz="1600" dirty="0">
              <a:latin typeface="Arial" panose="020B0604020202020204" pitchFamily="34" charset="0"/>
              <a:cs typeface="Arial" panose="020B0604020202020204" pitchFamily="34" charset="0"/>
            </a:endParaRPr>
          </a:p>
        </p:txBody>
      </p:sp>
      <p:pic>
        <p:nvPicPr>
          <p:cNvPr id="14" name="20 Marcador de contenido" descr="Psoriasis (pruriginoso).JPG">
            <a:extLst>
              <a:ext uri="{FF2B5EF4-FFF2-40B4-BE49-F238E27FC236}">
                <a16:creationId xmlns:a16="http://schemas.microsoft.com/office/drawing/2014/main" id="{CB79730F-6133-4C07-1D75-ED4689529247}"/>
              </a:ext>
            </a:extLst>
          </p:cNvPr>
          <p:cNvPicPr>
            <a:picLocks noChangeAspect="1"/>
          </p:cNvPicPr>
          <p:nvPr/>
        </p:nvPicPr>
        <p:blipFill>
          <a:blip r:embed="rId2" cstate="email"/>
          <a:srcRect/>
          <a:stretch>
            <a:fillRect/>
          </a:stretch>
        </p:blipFill>
        <p:spPr>
          <a:xfrm>
            <a:off x="1349297" y="2259809"/>
            <a:ext cx="2445463" cy="3261731"/>
          </a:xfrm>
          <a:prstGeom prst="rect">
            <a:avLst/>
          </a:prstGeom>
        </p:spPr>
      </p:pic>
      <p:sp>
        <p:nvSpPr>
          <p:cNvPr id="13" name="4 Rectángulo">
            <a:extLst>
              <a:ext uri="{FF2B5EF4-FFF2-40B4-BE49-F238E27FC236}">
                <a16:creationId xmlns:a16="http://schemas.microsoft.com/office/drawing/2014/main" id="{8C8409EB-39BA-62D6-EDEA-E277A14AC52A}"/>
              </a:ext>
            </a:extLst>
          </p:cNvPr>
          <p:cNvSpPr/>
          <p:nvPr/>
        </p:nvSpPr>
        <p:spPr>
          <a:xfrm>
            <a:off x="4366638" y="1925480"/>
            <a:ext cx="7352921" cy="4854599"/>
          </a:xfrm>
          <a:prstGeom prst="rect">
            <a:avLst/>
          </a:prstGeom>
          <a:noFill/>
        </p:spPr>
        <p:txBody>
          <a:bodyPr wrap="square">
            <a:spAutoFit/>
          </a:bodyPr>
          <a:lstStyle/>
          <a:p>
            <a:pPr marL="285750" indent="-285750" algn="just">
              <a:lnSpc>
                <a:spcPct val="107000"/>
              </a:lnSpc>
              <a:spcAft>
                <a:spcPts val="800"/>
              </a:spcAft>
              <a:buFont typeface="Arial" panose="020B0604020202020204" pitchFamily="34" charset="0"/>
              <a:buChar char="•"/>
            </a:pPr>
            <a:r>
              <a:rPr lang="es-ES" dirty="0">
                <a:solidFill>
                  <a:srgbClr val="002060"/>
                </a:solidFill>
                <a:effectLst/>
                <a:latin typeface="Arial" panose="020B0604020202020204" pitchFamily="34" charset="0"/>
                <a:ea typeface="Calibri" panose="020F0502020204030204" pitchFamily="34" charset="0"/>
                <a:cs typeface="Arial" panose="020B0604020202020204" pitchFamily="34" charset="0"/>
              </a:rPr>
              <a:t>¿Desde cuándo?</a:t>
            </a:r>
          </a:p>
          <a:p>
            <a:pPr marL="285750" indent="-285750" algn="just">
              <a:lnSpc>
                <a:spcPct val="107000"/>
              </a:lnSpc>
              <a:spcAft>
                <a:spcPts val="800"/>
              </a:spcAft>
              <a:buFont typeface="Arial" panose="020B0604020202020204" pitchFamily="34" charset="0"/>
              <a:buChar char="•"/>
            </a:pPr>
            <a:r>
              <a:rPr lang="es-ES" dirty="0">
                <a:solidFill>
                  <a:srgbClr val="002060"/>
                </a:solidFill>
                <a:latin typeface="Arial" panose="020B0604020202020204" pitchFamily="34" charset="0"/>
                <a:ea typeface="Calibri" panose="020F0502020204030204" pitchFamily="34" charset="0"/>
                <a:cs typeface="Arial" panose="020B0604020202020204" pitchFamily="34" charset="0"/>
              </a:rPr>
              <a:t>¿Cómo son las lesiones?</a:t>
            </a:r>
          </a:p>
          <a:p>
            <a:pPr marL="285750" indent="-285750" algn="just">
              <a:lnSpc>
                <a:spcPct val="107000"/>
              </a:lnSpc>
              <a:spcAft>
                <a:spcPts val="800"/>
              </a:spcAft>
              <a:buFont typeface="Arial" panose="020B0604020202020204" pitchFamily="34" charset="0"/>
              <a:buChar char="•"/>
            </a:pPr>
            <a:r>
              <a:rPr lang="es-ES" dirty="0">
                <a:solidFill>
                  <a:srgbClr val="002060"/>
                </a:solidFill>
                <a:effectLst/>
                <a:latin typeface="Arial" panose="020B0604020202020204" pitchFamily="34" charset="0"/>
                <a:ea typeface="Calibri" panose="020F0502020204030204" pitchFamily="34" charset="0"/>
                <a:cs typeface="Arial" panose="020B0604020202020204" pitchFamily="34" charset="0"/>
              </a:rPr>
              <a:t>¿Tiene lesiones en más partes del cuerpo?</a:t>
            </a:r>
          </a:p>
          <a:p>
            <a:pPr marL="285750" indent="-285750" algn="just">
              <a:lnSpc>
                <a:spcPct val="107000"/>
              </a:lnSpc>
              <a:spcAft>
                <a:spcPts val="800"/>
              </a:spcAft>
              <a:buFont typeface="Arial" panose="020B0604020202020204" pitchFamily="34" charset="0"/>
              <a:buChar char="•"/>
            </a:pPr>
            <a:r>
              <a:rPr lang="es-ES" dirty="0">
                <a:solidFill>
                  <a:srgbClr val="002060"/>
                </a:solidFill>
                <a:effectLst/>
                <a:latin typeface="Arial" panose="020B0604020202020204" pitchFamily="34" charset="0"/>
                <a:ea typeface="Calibri" panose="020F0502020204030204" pitchFamily="34" charset="0"/>
                <a:cs typeface="Arial" panose="020B0604020202020204" pitchFamily="34" charset="0"/>
              </a:rPr>
              <a:t>¿Qué síntomas tiene?</a:t>
            </a:r>
          </a:p>
          <a:p>
            <a:pPr marL="285750" indent="-285750" algn="just">
              <a:lnSpc>
                <a:spcPct val="107000"/>
              </a:lnSpc>
              <a:spcAft>
                <a:spcPts val="800"/>
              </a:spcAft>
              <a:buFont typeface="Arial" panose="020B0604020202020204" pitchFamily="34" charset="0"/>
              <a:buChar char="•"/>
            </a:pPr>
            <a:r>
              <a:rPr lang="es-ES" dirty="0">
                <a:solidFill>
                  <a:srgbClr val="002060"/>
                </a:solidFill>
                <a:effectLst/>
                <a:latin typeface="Arial" panose="020B0604020202020204" pitchFamily="34" charset="0"/>
                <a:ea typeface="Calibri" panose="020F0502020204030204" pitchFamily="34" charset="0"/>
                <a:cs typeface="Arial" panose="020B0604020202020204" pitchFamily="34" charset="0"/>
              </a:rPr>
              <a:t>¿Antecedentes dermatológicos familiares/personales?</a:t>
            </a:r>
          </a:p>
          <a:p>
            <a:pPr marL="285750" indent="-285750" algn="just">
              <a:lnSpc>
                <a:spcPct val="107000"/>
              </a:lnSpc>
              <a:spcAft>
                <a:spcPts val="800"/>
              </a:spcAft>
              <a:buFont typeface="Arial" panose="020B0604020202020204" pitchFamily="34" charset="0"/>
              <a:buChar char="•"/>
            </a:pPr>
            <a:r>
              <a:rPr lang="es-ES" dirty="0">
                <a:solidFill>
                  <a:srgbClr val="002060"/>
                </a:solidFill>
                <a:latin typeface="Arial" panose="020B0604020202020204" pitchFamily="34" charset="0"/>
                <a:ea typeface="Calibri" panose="020F0502020204030204" pitchFamily="34" charset="0"/>
                <a:cs typeface="Arial" panose="020B0604020202020204" pitchFamily="34" charset="0"/>
              </a:rPr>
              <a:t>¿Contacto con nuevas sustancias/ropa/animales/plantas?</a:t>
            </a:r>
          </a:p>
          <a:p>
            <a:pPr marL="285750" indent="-285750" algn="just">
              <a:lnSpc>
                <a:spcPct val="107000"/>
              </a:lnSpc>
              <a:spcAft>
                <a:spcPts val="800"/>
              </a:spcAft>
              <a:buFont typeface="Arial" panose="020B0604020202020204" pitchFamily="34" charset="0"/>
              <a:buChar char="•"/>
            </a:pPr>
            <a:r>
              <a:rPr lang="es-ES" dirty="0">
                <a:solidFill>
                  <a:srgbClr val="002060"/>
                </a:solidFill>
                <a:effectLst/>
                <a:latin typeface="Arial" panose="020B0604020202020204" pitchFamily="34" charset="0"/>
                <a:ea typeface="Calibri" panose="020F0502020204030204" pitchFamily="34" charset="0"/>
                <a:cs typeface="Arial" panose="020B0604020202020204" pitchFamily="34" charset="0"/>
              </a:rPr>
              <a:t>Estrés</a:t>
            </a:r>
          </a:p>
          <a:p>
            <a:pPr marL="285750" indent="-285750" algn="just">
              <a:lnSpc>
                <a:spcPct val="107000"/>
              </a:lnSpc>
              <a:spcAft>
                <a:spcPts val="800"/>
              </a:spcAft>
              <a:buFont typeface="Arial" panose="020B0604020202020204" pitchFamily="34" charset="0"/>
              <a:buChar char="•"/>
            </a:pPr>
            <a:r>
              <a:rPr lang="es-ES" dirty="0">
                <a:solidFill>
                  <a:srgbClr val="002060"/>
                </a:solidFill>
                <a:latin typeface="Arial" panose="020B0604020202020204" pitchFamily="34" charset="0"/>
                <a:ea typeface="Calibri" panose="020F0502020204030204" pitchFamily="34" charset="0"/>
                <a:cs typeface="Arial" panose="020B0604020202020204" pitchFamily="34" charset="0"/>
              </a:rPr>
              <a:t>Medicamentos </a:t>
            </a:r>
            <a:r>
              <a:rPr lang="es-ES" sz="1400" dirty="0">
                <a:solidFill>
                  <a:srgbClr val="002060"/>
                </a:solidFill>
                <a:latin typeface="Arial" panose="020B0604020202020204" pitchFamily="34" charset="0"/>
                <a:ea typeface="Calibri" panose="020F0502020204030204" pitchFamily="34" charset="0"/>
                <a:cs typeface="Arial" panose="020B0604020202020204" pitchFamily="34" charset="0"/>
              </a:rPr>
              <a:t>(B-bloqueantes, AINES, litio, </a:t>
            </a:r>
            <a:r>
              <a:rPr lang="es-ES" sz="1400" dirty="0" err="1">
                <a:solidFill>
                  <a:srgbClr val="002060"/>
                </a:solidFill>
                <a:latin typeface="Arial" panose="020B0604020202020204" pitchFamily="34" charset="0"/>
                <a:ea typeface="Calibri" panose="020F0502020204030204" pitchFamily="34" charset="0"/>
                <a:cs typeface="Arial" panose="020B0604020202020204" pitchFamily="34" charset="0"/>
              </a:rPr>
              <a:t>antipalídicos</a:t>
            </a:r>
            <a:r>
              <a:rPr lang="es-ES" sz="1400" dirty="0">
                <a:solidFill>
                  <a:srgbClr val="002060"/>
                </a:solidFill>
                <a:latin typeface="Arial" panose="020B0604020202020204" pitchFamily="34" charset="0"/>
                <a:ea typeface="Calibri" panose="020F0502020204030204" pitchFamily="34" charset="0"/>
                <a:cs typeface="Arial" panose="020B0604020202020204" pitchFamily="34" charset="0"/>
              </a:rPr>
              <a:t>)</a:t>
            </a:r>
          </a:p>
          <a:p>
            <a:pPr marL="285750" indent="-285750" algn="just">
              <a:lnSpc>
                <a:spcPct val="107000"/>
              </a:lnSpc>
              <a:spcAft>
                <a:spcPts val="800"/>
              </a:spcAft>
              <a:buFont typeface="Arial" panose="020B0604020202020204" pitchFamily="34" charset="0"/>
              <a:buChar char="•"/>
            </a:pPr>
            <a:r>
              <a:rPr lang="es-ES" dirty="0">
                <a:solidFill>
                  <a:srgbClr val="002060"/>
                </a:solidFill>
                <a:effectLst/>
                <a:latin typeface="Arial" panose="020B0604020202020204" pitchFamily="34" charset="0"/>
                <a:ea typeface="Calibri" panose="020F0502020204030204" pitchFamily="34" charset="0"/>
                <a:cs typeface="Arial" panose="020B0604020202020204" pitchFamily="34" charset="0"/>
              </a:rPr>
              <a:t>Infecciones </a:t>
            </a:r>
            <a:r>
              <a:rPr lang="es-ES" sz="1400" dirty="0">
                <a:solidFill>
                  <a:srgbClr val="002060"/>
                </a:solidFill>
                <a:effectLst/>
                <a:latin typeface="Arial" panose="020B0604020202020204" pitchFamily="34" charset="0"/>
                <a:ea typeface="Calibri" panose="020F0502020204030204" pitchFamily="34" charset="0"/>
                <a:cs typeface="Arial" panose="020B0604020202020204" pitchFamily="34" charset="0"/>
              </a:rPr>
              <a:t>(faringitis).</a:t>
            </a:r>
          </a:p>
          <a:p>
            <a:pPr marL="285750" indent="-285750" algn="just">
              <a:lnSpc>
                <a:spcPct val="107000"/>
              </a:lnSpc>
              <a:spcAft>
                <a:spcPts val="800"/>
              </a:spcAft>
              <a:buFont typeface="Arial" panose="020B0604020202020204" pitchFamily="34" charset="0"/>
              <a:buChar char="•"/>
            </a:pPr>
            <a:r>
              <a:rPr lang="es-ES" dirty="0">
                <a:solidFill>
                  <a:srgbClr val="002060"/>
                </a:solidFill>
                <a:latin typeface="Arial" panose="020B0604020202020204" pitchFamily="34" charset="0"/>
                <a:ea typeface="Calibri" panose="020F0502020204030204" pitchFamily="34" charset="0"/>
                <a:cs typeface="Arial" panose="020B0604020202020204" pitchFamily="34" charset="0"/>
              </a:rPr>
              <a:t>Lesiones, tatuajes </a:t>
            </a:r>
            <a:r>
              <a:rPr lang="es-ES" sz="1400" dirty="0">
                <a:solidFill>
                  <a:srgbClr val="002060"/>
                </a:solidFill>
                <a:latin typeface="Arial" panose="020B0604020202020204" pitchFamily="34" charset="0"/>
                <a:ea typeface="Calibri" panose="020F0502020204030204" pitchFamily="34" charset="0"/>
                <a:cs typeface="Arial" panose="020B0604020202020204" pitchFamily="34" charset="0"/>
              </a:rPr>
              <a:t>(fenómeno de </a:t>
            </a:r>
            <a:r>
              <a:rPr lang="es-ES" sz="1400" dirty="0" err="1">
                <a:solidFill>
                  <a:srgbClr val="002060"/>
                </a:solidFill>
                <a:latin typeface="Arial" panose="020B0604020202020204" pitchFamily="34" charset="0"/>
                <a:ea typeface="Calibri" panose="020F0502020204030204" pitchFamily="34" charset="0"/>
                <a:cs typeface="Arial" panose="020B0604020202020204" pitchFamily="34" charset="0"/>
              </a:rPr>
              <a:t>Koebner</a:t>
            </a:r>
            <a:r>
              <a:rPr lang="es-ES" sz="1400" dirty="0">
                <a:solidFill>
                  <a:srgbClr val="002060"/>
                </a:solidFill>
                <a:latin typeface="Arial" panose="020B0604020202020204" pitchFamily="34" charset="0"/>
                <a:ea typeface="Calibri" panose="020F0502020204030204" pitchFamily="34" charset="0"/>
                <a:cs typeface="Arial" panose="020B0604020202020204" pitchFamily="34" charset="0"/>
              </a:rPr>
              <a:t>)</a:t>
            </a:r>
            <a:endParaRPr lang="es-ES" sz="14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07000"/>
              </a:lnSpc>
              <a:spcAft>
                <a:spcPts val="800"/>
              </a:spcAft>
              <a:buFont typeface="Arial" panose="020B0604020202020204" pitchFamily="34" charset="0"/>
              <a:buChar char="•"/>
            </a:pPr>
            <a:r>
              <a:rPr lang="es-ES" dirty="0">
                <a:solidFill>
                  <a:srgbClr val="002060"/>
                </a:solidFill>
                <a:effectLst/>
                <a:latin typeface="Arial" panose="020B0604020202020204" pitchFamily="34" charset="0"/>
                <a:ea typeface="Calibri" panose="020F0502020204030204" pitchFamily="34" charset="0"/>
                <a:cs typeface="Arial" panose="020B0604020202020204" pitchFamily="34" charset="0"/>
              </a:rPr>
              <a:t>¿Otros?</a:t>
            </a:r>
          </a:p>
          <a:p>
            <a:pPr marL="285750" indent="-285750" algn="just">
              <a:lnSpc>
                <a:spcPct val="107000"/>
              </a:lnSpc>
              <a:spcAft>
                <a:spcPts val="800"/>
              </a:spcAft>
              <a:buFont typeface="Arial" panose="020B0604020202020204" pitchFamily="34" charset="0"/>
              <a:buChar char="•"/>
            </a:pPr>
            <a:endParaRPr lang="es-ES"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345531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áfico 2" descr="Sobre con relleno sólido">
            <a:extLst>
              <a:ext uri="{FF2B5EF4-FFF2-40B4-BE49-F238E27FC236}">
                <a16:creationId xmlns:a16="http://schemas.microsoft.com/office/drawing/2014/main" id="{B0F81381-9C51-F584-5802-C26DBA13F8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27150" y="5515707"/>
            <a:ext cx="502708" cy="502708"/>
          </a:xfrm>
          <a:prstGeom prst="rect">
            <a:avLst/>
          </a:prstGeom>
        </p:spPr>
      </p:pic>
      <p:sp>
        <p:nvSpPr>
          <p:cNvPr id="7" name="CuadroTexto 6">
            <a:extLst>
              <a:ext uri="{FF2B5EF4-FFF2-40B4-BE49-F238E27FC236}">
                <a16:creationId xmlns:a16="http://schemas.microsoft.com/office/drawing/2014/main" id="{A60F8602-D033-AF12-82D6-6D9757386080}"/>
              </a:ext>
            </a:extLst>
          </p:cNvPr>
          <p:cNvSpPr txBox="1"/>
          <p:nvPr/>
        </p:nvSpPr>
        <p:spPr>
          <a:xfrm>
            <a:off x="4129858" y="5515707"/>
            <a:ext cx="3737789" cy="682820"/>
          </a:xfrm>
          <a:prstGeom prst="rect">
            <a:avLst/>
          </a:prstGeom>
        </p:spPr>
        <p:txBody>
          <a:bodyPr vert="horz" lIns="91440" tIns="45720" rIns="91440" bIns="45720" rtlCol="0" anchor="t">
            <a:normAutofit/>
          </a:bodyPr>
          <a:lstStyle/>
          <a:p>
            <a:pPr algn="ctr">
              <a:lnSpc>
                <a:spcPct val="90000"/>
              </a:lnSpc>
              <a:spcAft>
                <a:spcPts val="600"/>
              </a:spcAft>
            </a:pPr>
            <a:r>
              <a:rPr lang="en-US" sz="2400" dirty="0"/>
              <a:t>parbuese@salud.aragon.es</a:t>
            </a:r>
            <a:endParaRPr lang="en-US" sz="1400" dirty="0"/>
          </a:p>
        </p:txBody>
      </p:sp>
      <p:pic>
        <p:nvPicPr>
          <p:cNvPr id="9" name="Imagen 8">
            <a:extLst>
              <a:ext uri="{FF2B5EF4-FFF2-40B4-BE49-F238E27FC236}">
                <a16:creationId xmlns:a16="http://schemas.microsoft.com/office/drawing/2014/main" id="{9817FD13-B93B-FF27-98C3-BDB8FE3BFDFD}"/>
              </a:ext>
            </a:extLst>
          </p:cNvPr>
          <p:cNvPicPr>
            <a:picLocks noChangeAspect="1"/>
          </p:cNvPicPr>
          <p:nvPr/>
        </p:nvPicPr>
        <p:blipFill>
          <a:blip r:embed="rId5"/>
          <a:stretch>
            <a:fillRect/>
          </a:stretch>
        </p:blipFill>
        <p:spPr>
          <a:xfrm>
            <a:off x="3796770" y="727677"/>
            <a:ext cx="4070877" cy="3286308"/>
          </a:xfrm>
          <a:prstGeom prst="rect">
            <a:avLst/>
          </a:prstGeom>
        </p:spPr>
      </p:pic>
      <p:pic>
        <p:nvPicPr>
          <p:cNvPr id="4" name="Imagen 3">
            <a:extLst>
              <a:ext uri="{FF2B5EF4-FFF2-40B4-BE49-F238E27FC236}">
                <a16:creationId xmlns:a16="http://schemas.microsoft.com/office/drawing/2014/main" id="{336D3CCE-17D3-A420-E0B2-EA5310194714}"/>
              </a:ext>
            </a:extLst>
          </p:cNvPr>
          <p:cNvPicPr>
            <a:picLocks noChangeAspect="1"/>
          </p:cNvPicPr>
          <p:nvPr/>
        </p:nvPicPr>
        <p:blipFill>
          <a:blip r:embed="rId6"/>
          <a:stretch>
            <a:fillRect/>
          </a:stretch>
        </p:blipFill>
        <p:spPr>
          <a:xfrm>
            <a:off x="5322620" y="3958619"/>
            <a:ext cx="1062940" cy="1087776"/>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4ED0E0D-3212-E9AD-6046-EDD98DA1449C}"/>
              </a:ext>
            </a:extLst>
          </p:cNvPr>
          <p:cNvPicPr>
            <a:picLocks noChangeAspect="1"/>
          </p:cNvPicPr>
          <p:nvPr/>
        </p:nvPicPr>
        <p:blipFill>
          <a:blip r:embed="rId2"/>
          <a:stretch>
            <a:fillRect/>
          </a:stretch>
        </p:blipFill>
        <p:spPr>
          <a:xfrm>
            <a:off x="2398033" y="2061284"/>
            <a:ext cx="1716768" cy="1505282"/>
          </a:xfrm>
          <a:prstGeom prst="rect">
            <a:avLst/>
          </a:prstGeom>
        </p:spPr>
      </p:pic>
      <p:sp>
        <p:nvSpPr>
          <p:cNvPr id="8" name="CuadroTexto 7">
            <a:extLst>
              <a:ext uri="{FF2B5EF4-FFF2-40B4-BE49-F238E27FC236}">
                <a16:creationId xmlns:a16="http://schemas.microsoft.com/office/drawing/2014/main" id="{DA8EB3EA-E0ED-A26C-CFB7-5A30326D3295}"/>
              </a:ext>
            </a:extLst>
          </p:cNvPr>
          <p:cNvSpPr txBox="1"/>
          <p:nvPr/>
        </p:nvSpPr>
        <p:spPr>
          <a:xfrm>
            <a:off x="1016965" y="475729"/>
            <a:ext cx="9475552" cy="1107996"/>
          </a:xfrm>
          <a:prstGeom prst="rect">
            <a:avLst/>
          </a:prstGeom>
          <a:noFill/>
        </p:spPr>
        <p:txBody>
          <a:bodyPr wrap="square" rtlCol="0">
            <a:spAutoFit/>
          </a:bodyPr>
          <a:lstStyle/>
          <a:p>
            <a:pPr algn="ctr"/>
            <a:r>
              <a:rPr lang="es-ES" sz="4800" dirty="0">
                <a:solidFill>
                  <a:srgbClr val="002060"/>
                </a:solidFill>
                <a:latin typeface="Arial" panose="020B0604020202020204" pitchFamily="34" charset="0"/>
                <a:cs typeface="Arial" panose="020B0604020202020204" pitchFamily="34" charset="0"/>
              </a:rPr>
              <a:t>¿Posible diagnóstico cutáneo?</a:t>
            </a:r>
          </a:p>
          <a:p>
            <a:endParaRPr lang="es-ES" dirty="0">
              <a:solidFill>
                <a:srgbClr val="002060"/>
              </a:solidFill>
              <a:latin typeface="Arial" panose="020B0604020202020204" pitchFamily="34" charset="0"/>
              <a:cs typeface="Arial" panose="020B0604020202020204" pitchFamily="34" charset="0"/>
            </a:endParaRPr>
          </a:p>
        </p:txBody>
      </p:sp>
      <p:pic>
        <p:nvPicPr>
          <p:cNvPr id="14" name="20 Marcador de contenido" descr="Psoriasis (pruriginoso).JPG">
            <a:extLst>
              <a:ext uri="{FF2B5EF4-FFF2-40B4-BE49-F238E27FC236}">
                <a16:creationId xmlns:a16="http://schemas.microsoft.com/office/drawing/2014/main" id="{CB79730F-6133-4C07-1D75-ED4689529247}"/>
              </a:ext>
            </a:extLst>
          </p:cNvPr>
          <p:cNvPicPr>
            <a:picLocks noChangeAspect="1"/>
          </p:cNvPicPr>
          <p:nvPr/>
        </p:nvPicPr>
        <p:blipFill>
          <a:blip r:embed="rId3" cstate="email"/>
          <a:srcRect/>
          <a:stretch>
            <a:fillRect/>
          </a:stretch>
        </p:blipFill>
        <p:spPr>
          <a:xfrm>
            <a:off x="1142612" y="1960937"/>
            <a:ext cx="2754713" cy="3674205"/>
          </a:xfrm>
          <a:prstGeom prst="rect">
            <a:avLst/>
          </a:prstGeom>
        </p:spPr>
      </p:pic>
      <p:sp>
        <p:nvSpPr>
          <p:cNvPr id="13" name="4 Rectángulo">
            <a:extLst>
              <a:ext uri="{FF2B5EF4-FFF2-40B4-BE49-F238E27FC236}">
                <a16:creationId xmlns:a16="http://schemas.microsoft.com/office/drawing/2014/main" id="{8C8409EB-39BA-62D6-EDEA-E277A14AC52A}"/>
              </a:ext>
            </a:extLst>
          </p:cNvPr>
          <p:cNvSpPr/>
          <p:nvPr/>
        </p:nvSpPr>
        <p:spPr>
          <a:xfrm>
            <a:off x="5735319" y="2383261"/>
            <a:ext cx="5118716" cy="2366610"/>
          </a:xfrm>
          <a:prstGeom prst="rect">
            <a:avLst/>
          </a:prstGeom>
          <a:noFill/>
        </p:spPr>
        <p:txBody>
          <a:bodyPr wrap="square">
            <a:spAutoFit/>
          </a:bodyPr>
          <a:lstStyle/>
          <a:p>
            <a:pPr algn="just">
              <a:lnSpc>
                <a:spcPct val="107000"/>
              </a:lnSpc>
              <a:spcAft>
                <a:spcPts val="800"/>
              </a:spcAft>
            </a:pPr>
            <a:r>
              <a:rPr lang="es-ES" sz="2400" dirty="0">
                <a:solidFill>
                  <a:srgbClr val="002060"/>
                </a:solidFill>
                <a:effectLst/>
                <a:latin typeface="Arial" panose="020B0604020202020204" pitchFamily="34" charset="0"/>
                <a:ea typeface="Calibri" panose="020F0502020204030204" pitchFamily="34" charset="0"/>
                <a:cs typeface="Arial" panose="020B0604020202020204" pitchFamily="34" charset="0"/>
              </a:rPr>
              <a:t>1. Eccem</a:t>
            </a:r>
            <a:r>
              <a:rPr lang="es-ES" sz="2400" dirty="0">
                <a:solidFill>
                  <a:srgbClr val="002060"/>
                </a:solidFill>
                <a:latin typeface="Arial" panose="020B0604020202020204" pitchFamily="34" charset="0"/>
                <a:ea typeface="Calibri" panose="020F0502020204030204" pitchFamily="34" charset="0"/>
                <a:cs typeface="Arial" panose="020B0604020202020204" pitchFamily="34" charset="0"/>
              </a:rPr>
              <a:t>a </a:t>
            </a:r>
          </a:p>
          <a:p>
            <a:pPr algn="just">
              <a:lnSpc>
                <a:spcPct val="107000"/>
              </a:lnSpc>
              <a:spcAft>
                <a:spcPts val="800"/>
              </a:spcAft>
            </a:pPr>
            <a:r>
              <a:rPr lang="es-ES" sz="2400" dirty="0">
                <a:solidFill>
                  <a:srgbClr val="002060"/>
                </a:solidFill>
                <a:effectLst/>
                <a:latin typeface="Arial" panose="020B0604020202020204" pitchFamily="34" charset="0"/>
                <a:ea typeface="Calibri" panose="020F0502020204030204" pitchFamily="34" charset="0"/>
                <a:cs typeface="Arial" panose="020B0604020202020204" pitchFamily="34" charset="0"/>
              </a:rPr>
              <a:t>2. Psoriasis</a:t>
            </a:r>
            <a:endParaRPr lang="es-ES" sz="24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es-ES" sz="2400" dirty="0">
                <a:solidFill>
                  <a:srgbClr val="002060"/>
                </a:solidFill>
                <a:latin typeface="Arial" panose="020B0604020202020204" pitchFamily="34" charset="0"/>
                <a:ea typeface="Calibri" panose="020F0502020204030204" pitchFamily="34" charset="0"/>
                <a:cs typeface="Arial" panose="020B0604020202020204" pitchFamily="34" charset="0"/>
              </a:rPr>
              <a:t>3. Tiña</a:t>
            </a:r>
          </a:p>
          <a:p>
            <a:pPr algn="just">
              <a:lnSpc>
                <a:spcPct val="107000"/>
              </a:lnSpc>
              <a:spcAft>
                <a:spcPts val="800"/>
              </a:spcAft>
            </a:pPr>
            <a:r>
              <a:rPr lang="es-ES" sz="2400" dirty="0">
                <a:solidFill>
                  <a:srgbClr val="002060"/>
                </a:solidFill>
                <a:latin typeface="Arial" panose="020B0604020202020204" pitchFamily="34" charset="0"/>
                <a:ea typeface="Calibri" panose="020F0502020204030204" pitchFamily="34" charset="0"/>
                <a:cs typeface="Arial" panose="020B0604020202020204" pitchFamily="34" charset="0"/>
              </a:rPr>
              <a:t>4. Todas las anteriores</a:t>
            </a:r>
            <a:endParaRPr lang="es-ES" sz="24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07000"/>
              </a:lnSpc>
              <a:spcAft>
                <a:spcPts val="800"/>
              </a:spcAft>
              <a:buFont typeface="Arial" panose="020B0604020202020204" pitchFamily="34" charset="0"/>
              <a:buChar char="•"/>
            </a:pPr>
            <a:endParaRPr lang="es-ES" sz="1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8" name="Imagen 17">
            <a:extLst>
              <a:ext uri="{FF2B5EF4-FFF2-40B4-BE49-F238E27FC236}">
                <a16:creationId xmlns:a16="http://schemas.microsoft.com/office/drawing/2014/main" id="{B2FDE70B-7308-C605-F552-A2824BD63EE0}"/>
              </a:ext>
            </a:extLst>
          </p:cNvPr>
          <p:cNvPicPr>
            <a:picLocks noChangeAspect="1"/>
          </p:cNvPicPr>
          <p:nvPr/>
        </p:nvPicPr>
        <p:blipFill>
          <a:blip r:embed="rId4"/>
          <a:stretch>
            <a:fillRect/>
          </a:stretch>
        </p:blipFill>
        <p:spPr>
          <a:xfrm flipH="1">
            <a:off x="9619723" y="1106165"/>
            <a:ext cx="1745588" cy="2691875"/>
          </a:xfrm>
          <a:prstGeom prst="rect">
            <a:avLst/>
          </a:prstGeom>
        </p:spPr>
      </p:pic>
      <p:sp>
        <p:nvSpPr>
          <p:cNvPr id="5" name="Elipse 4">
            <a:extLst>
              <a:ext uri="{FF2B5EF4-FFF2-40B4-BE49-F238E27FC236}">
                <a16:creationId xmlns:a16="http://schemas.microsoft.com/office/drawing/2014/main" id="{5B068650-B2B8-C9DD-71F7-8E4AF57947C8}"/>
              </a:ext>
            </a:extLst>
          </p:cNvPr>
          <p:cNvSpPr/>
          <p:nvPr/>
        </p:nvSpPr>
        <p:spPr>
          <a:xfrm rot="277530">
            <a:off x="5042661" y="2484491"/>
            <a:ext cx="362762" cy="34431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Elipse 5">
            <a:extLst>
              <a:ext uri="{FF2B5EF4-FFF2-40B4-BE49-F238E27FC236}">
                <a16:creationId xmlns:a16="http://schemas.microsoft.com/office/drawing/2014/main" id="{A7E14082-FE19-39A9-1625-7FB49F73928F}"/>
              </a:ext>
            </a:extLst>
          </p:cNvPr>
          <p:cNvSpPr/>
          <p:nvPr/>
        </p:nvSpPr>
        <p:spPr>
          <a:xfrm rot="277530">
            <a:off x="5042662" y="2969743"/>
            <a:ext cx="362762" cy="344311"/>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Elipse 6">
            <a:extLst>
              <a:ext uri="{FF2B5EF4-FFF2-40B4-BE49-F238E27FC236}">
                <a16:creationId xmlns:a16="http://schemas.microsoft.com/office/drawing/2014/main" id="{D8B560B6-9F01-5D09-1BE2-DE7EAFE6BC19}"/>
              </a:ext>
            </a:extLst>
          </p:cNvPr>
          <p:cNvSpPr/>
          <p:nvPr/>
        </p:nvSpPr>
        <p:spPr>
          <a:xfrm rot="277530">
            <a:off x="5042661" y="3448588"/>
            <a:ext cx="362762" cy="344311"/>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Elipse 8">
            <a:extLst>
              <a:ext uri="{FF2B5EF4-FFF2-40B4-BE49-F238E27FC236}">
                <a16:creationId xmlns:a16="http://schemas.microsoft.com/office/drawing/2014/main" id="{F4B8EC19-E47B-0321-FFFA-432D6121B99C}"/>
              </a:ext>
            </a:extLst>
          </p:cNvPr>
          <p:cNvSpPr/>
          <p:nvPr/>
        </p:nvSpPr>
        <p:spPr>
          <a:xfrm rot="277530">
            <a:off x="5042662" y="3986736"/>
            <a:ext cx="362762" cy="344311"/>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831205960"/>
      </p:ext>
    </p:extLst>
  </p:cSld>
  <p:clrMapOvr>
    <a:masterClrMapping/>
  </p:clrMapOvr>
</p:sld>
</file>

<file path=ppt/theme/theme1.xml><?xml version="1.0" encoding="utf-8"?>
<a:theme xmlns:a="http://schemas.openxmlformats.org/drawingml/2006/main" name="Portad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ntradilla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on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9621</TotalTime>
  <Words>9723</Words>
  <Application>Microsoft Office PowerPoint</Application>
  <PresentationFormat>Widescreen</PresentationFormat>
  <Paragraphs>733</Paragraphs>
  <Slides>80</Slides>
  <Notes>28</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80</vt:i4>
      </vt:variant>
    </vt:vector>
  </HeadingPairs>
  <TitlesOfParts>
    <vt:vector size="98" baseType="lpstr">
      <vt:lpstr>AcademySans</vt:lpstr>
      <vt:lpstr>AcademySans-Bold</vt:lpstr>
      <vt:lpstr>Arial</vt:lpstr>
      <vt:lpstr>Arial Black</vt:lpstr>
      <vt:lpstr>BlinkMacSystemFont</vt:lpstr>
      <vt:lpstr>Calibri</vt:lpstr>
      <vt:lpstr>Ink Free</vt:lpstr>
      <vt:lpstr>MuseoSans</vt:lpstr>
      <vt:lpstr>NexusSerif</vt:lpstr>
      <vt:lpstr>Open Sans</vt:lpstr>
      <vt:lpstr>OpenSans-Bold</vt:lpstr>
      <vt:lpstr>OpenSans-Light</vt:lpstr>
      <vt:lpstr>OpenSans-Semibold</vt:lpstr>
      <vt:lpstr>Times New Roman</vt:lpstr>
      <vt:lpstr>Wingdings</vt:lpstr>
      <vt:lpstr>Portada</vt:lpstr>
      <vt:lpstr>Entradillas</vt:lpstr>
      <vt:lpstr>Fondo</vt:lpstr>
      <vt:lpstr>PowerPoint Presentation</vt:lpstr>
      <vt:lpstr>PowerPoint Presentation</vt:lpstr>
      <vt:lpstr>PowerPoint Presentation</vt:lpstr>
      <vt:lpstr>Conflicto de intereses</vt:lpstr>
      <vt:lpstr>Caso clínico</vt:lpstr>
      <vt:lpstr>PowerPoint Presentation</vt:lpstr>
      <vt:lpstr>PowerPoint Presentation</vt:lpstr>
      <vt:lpstr>PowerPoint Presentation</vt:lpstr>
      <vt:lpstr>PowerPoint Presentation</vt:lpstr>
      <vt:lpstr>PowerPoint Presentation</vt:lpstr>
      <vt:lpstr>Diagnóstico</vt:lpstr>
      <vt:lpstr>Clasificación Psoriasis</vt:lpstr>
      <vt:lpstr>Psoriasis en dermatoscopia</vt:lpstr>
      <vt:lpstr>Características dermatoscópicas</vt:lpstr>
      <vt:lpstr>¿Cómo evaluamos la gravedad?</vt:lpstr>
      <vt:lpstr>¿Cómo evaluar la gravedad?</vt:lpstr>
      <vt:lpstr>¿Cómo evaluar la gravedad?</vt:lpstr>
      <vt:lpstr>PowerPoint Presentation</vt:lpstr>
      <vt:lpstr>PowerPoint Presentation</vt:lpstr>
      <vt:lpstr>PowerPoint Presentation</vt:lpstr>
      <vt:lpstr>Hábitos de vida</vt:lpstr>
      <vt:lpstr>PowerPoint Presentation</vt:lpstr>
      <vt:lpstr>PowerPoint Presentation</vt:lpstr>
      <vt:lpstr>¿Qué factores de riesgo tiene Carmen?</vt:lpstr>
      <vt:lpstr>¿Cómo podemos avanzar con nuestra paciente?</vt:lpstr>
      <vt:lpstr>ECG</vt:lpstr>
      <vt:lpstr>Analítica sanguínea</vt:lpstr>
      <vt:lpstr>PowerPoint Presentation</vt:lpstr>
      <vt:lpstr>Psoriasis y riesgo cardiovascular</vt:lpstr>
      <vt:lpstr>DIABETES</vt:lpstr>
      <vt:lpstr>PowerPoint Presentation</vt:lpstr>
      <vt:lpstr>PowerPoint Presentation</vt:lpstr>
      <vt:lpstr>PowerPoint Presentation</vt:lpstr>
      <vt:lpstr>HIPERTENSIÓN</vt:lpstr>
      <vt:lpstr>PowerPoint Presentation</vt:lpstr>
      <vt:lpstr>PowerPoint Presentation</vt:lpstr>
      <vt:lpstr>¿TA en consulta AMPA, MAPA?</vt:lpstr>
      <vt:lpstr>¿MAPA o AMPA?</vt:lpstr>
      <vt:lpstr>PowerPoint Presentation</vt:lpstr>
      <vt:lpstr>PowerPoint Presentation</vt:lpstr>
      <vt:lpstr>Definición de HTA en función del método de medida de la PA</vt:lpstr>
      <vt:lpstr>PowerPoint Presentation</vt:lpstr>
      <vt:lpstr>PowerPoint Presentation</vt:lpstr>
      <vt:lpstr>PowerPoint Presentation</vt:lpstr>
      <vt:lpstr>PowerPoint Presentation</vt:lpstr>
      <vt:lpstr>DISLIPEMIA</vt:lpstr>
      <vt:lpstr>PowerPoint Presentation</vt:lpstr>
      <vt:lpstr>PowerPoint Presentation</vt:lpstr>
      <vt:lpstr>PowerPoint Presentation</vt:lpstr>
      <vt:lpstr>PowerPoint Presentation</vt:lpstr>
      <vt:lpstr>OBESIDAD</vt:lpstr>
      <vt:lpstr>Correlación entre psoriasis y obesidad</vt:lpstr>
      <vt:lpstr>PowerPoint Presentation</vt:lpstr>
      <vt:lpstr>SÍNDROME METABÓLICO</vt:lpstr>
      <vt:lpstr>Síndrome metabólico, ateroesclerosis y psoriasis</vt:lpstr>
      <vt:lpstr>PowerPoint Presentation</vt:lpstr>
      <vt:lpstr>PowerPoint Presentation</vt:lpstr>
      <vt:lpstr>Si se tratan las comorbilidades puede mejorar el curso de la psoriasis y viceversa</vt:lpstr>
      <vt:lpstr>FRCV asociados a Psoriasis</vt:lpstr>
      <vt:lpstr>PowerPoint Presentation</vt:lpstr>
      <vt:lpstr>Manejo de la Psoriasis en AP</vt:lpstr>
      <vt:lpstr>PowerPoint Presentation</vt:lpstr>
      <vt:lpstr>PowerPoint Presentation</vt:lpstr>
      <vt:lpstr>PowerPoint Presentation</vt:lpstr>
      <vt:lpstr>PowerPoint Presentation</vt:lpstr>
      <vt:lpstr>Criterios de derivación</vt:lpstr>
      <vt:lpstr>Manejo de la Psoriasis en Atención Hospitalaria</vt:lpstr>
      <vt:lpstr>PowerPoint Presentation</vt:lpstr>
      <vt:lpstr>PowerPoint Presentation</vt:lpstr>
      <vt:lpstr>Psoriasis en imágenes…</vt:lpstr>
      <vt:lpstr>PowerPoint Presentation</vt:lpstr>
      <vt:lpstr>PowerPoint Presentation</vt:lpstr>
      <vt:lpstr>PowerPoint Presentation</vt:lpstr>
      <vt:lpstr>PowerPoint Presentation</vt:lpstr>
      <vt:lpstr>PowerPoint Presentation</vt:lpstr>
      <vt:lpstr>PowerPoint Presentation</vt:lpstr>
      <vt:lpstr>Qué hacer en psoriasis</vt:lpstr>
      <vt:lpstr>Toda esta información la encontraréis en…</vt:lpstr>
      <vt:lpstr>Mensajes clave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Cristina Mateos Diaz</cp:lastModifiedBy>
  <cp:revision>254</cp:revision>
  <dcterms:created xsi:type="dcterms:W3CDTF">2024-01-12T08:35:59Z</dcterms:created>
  <dcterms:modified xsi:type="dcterms:W3CDTF">2024-05-21T10:26:31Z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33616b6-00a5-4cd1-b577-93208fa93eb1_Enabled">
    <vt:lpwstr>true</vt:lpwstr>
  </property>
  <property fmtid="{D5CDD505-2E9C-101B-9397-08002B2CF9AE}" pid="3" name="MSIP_Label_533616b6-00a5-4cd1-b577-93208fa93eb1_SetDate">
    <vt:lpwstr>2024-05-06T08:53:46Z</vt:lpwstr>
  </property>
  <property fmtid="{D5CDD505-2E9C-101B-9397-08002B2CF9AE}" pid="4" name="MSIP_Label_533616b6-00a5-4cd1-b577-93208fa93eb1_Method">
    <vt:lpwstr>Standard</vt:lpwstr>
  </property>
  <property fmtid="{D5CDD505-2E9C-101B-9397-08002B2CF9AE}" pid="5" name="MSIP_Label_533616b6-00a5-4cd1-b577-93208fa93eb1_Name">
    <vt:lpwstr>Internal Use</vt:lpwstr>
  </property>
  <property fmtid="{D5CDD505-2E9C-101B-9397-08002B2CF9AE}" pid="6" name="MSIP_Label_533616b6-00a5-4cd1-b577-93208fa93eb1_SiteId">
    <vt:lpwstr>342ace0e-1054-45ce-9b30-900fc0440b9d</vt:lpwstr>
  </property>
  <property fmtid="{D5CDD505-2E9C-101B-9397-08002B2CF9AE}" pid="7" name="MSIP_Label_533616b6-00a5-4cd1-b577-93208fa93eb1_ActionId">
    <vt:lpwstr>69c38ecc-6818-4a7b-b78f-5ea53d1d38dd</vt:lpwstr>
  </property>
  <property fmtid="{D5CDD505-2E9C-101B-9397-08002B2CF9AE}" pid="8" name="MSIP_Label_533616b6-00a5-4cd1-b577-93208fa93eb1_ContentBits">
    <vt:lpwstr>1</vt:lpwstr>
  </property>
  <property fmtid="{D5CDD505-2E9C-101B-9397-08002B2CF9AE}" pid="9" name="ClassificationContentMarkingHeaderLocations">
    <vt:lpwstr>Portada:3\Entradillas:3\Fondo:3</vt:lpwstr>
  </property>
  <property fmtid="{D5CDD505-2E9C-101B-9397-08002B2CF9AE}" pid="10" name="ClassificationContentMarkingHeaderText">
    <vt:lpwstr>INTERNAL USE</vt:lpwstr>
  </property>
</Properties>
</file>