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0" r:id="rId2"/>
    <p:sldMasterId id="2147483657" r:id="rId3"/>
  </p:sldMasterIdLst>
  <p:notesMasterIdLst>
    <p:notesMasterId r:id="rId54"/>
  </p:notesMasterIdLst>
  <p:sldIdLst>
    <p:sldId id="256" r:id="rId4"/>
    <p:sldId id="258" r:id="rId5"/>
    <p:sldId id="257"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8" roundtripDataSignature="AMtx7mhtyj+3ZSl2wvrQNEnI1aEt91S4a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57F1B9-7823-BD93-25B5-1BF2EE34D82B}" v="104" dt="2024-05-23T19:33:33.692"/>
  </p1510:revLst>
</p1510:revInfo>
</file>

<file path=ppt/tableStyles.xml><?xml version="1.0" encoding="utf-8"?>
<a:tblStyleLst xmlns:a="http://schemas.openxmlformats.org/drawingml/2006/main" def="{1FF41F42-F80D-44EC-9A30-8510197F2BE4}">
  <a:tblStyle styleId="{1FF41F42-F80D-44EC-9A30-8510197F2BE4}"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7D500E1-988B-45C1-BE73-985850FC40E0}"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8E25C6F7-3445-4748-8B97-32DBC5AD2BD6}" styleName="Table_2">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63" Type="http://schemas.microsoft.com/office/2016/11/relationships/changesInfo" Target="changesInfos/changesInfo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customschemas.google.com/relationships/presentationmetadata" Target="metadata"/><Relationship Id="rId5" Type="http://schemas.openxmlformats.org/officeDocument/2006/relationships/slide" Target="slides/slide2.xml"/><Relationship Id="rId61"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64" Type="http://schemas.microsoft.com/office/2015/10/relationships/revisionInfo" Target="revisionInfo.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notesMaster" Target="notesMasters/notesMaster1.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guasch" userId="S::mguasch_weareadn.com#ext#@almirall365.onmicrosoft.com::c05c0b79-4ee3-4ee9-80a3-e7825b92a50b" providerId="AD" clId="Web-{7957F1B9-7823-BD93-25B5-1BF2EE34D82B}"/>
    <pc:docChg chg="modSld sldOrd">
      <pc:chgData name="mguasch" userId="S::mguasch_weareadn.com#ext#@almirall365.onmicrosoft.com::c05c0b79-4ee3-4ee9-80a3-e7825b92a50b" providerId="AD" clId="Web-{7957F1B9-7823-BD93-25B5-1BF2EE34D82B}" dt="2024-05-23T19:32:34.723" v="54"/>
      <pc:docMkLst>
        <pc:docMk/>
      </pc:docMkLst>
      <pc:sldChg chg="ord">
        <pc:chgData name="mguasch" userId="S::mguasch_weareadn.com#ext#@almirall365.onmicrosoft.com::c05c0b79-4ee3-4ee9-80a3-e7825b92a50b" providerId="AD" clId="Web-{7957F1B9-7823-BD93-25B5-1BF2EE34D82B}" dt="2024-05-23T19:23:01.187" v="1"/>
        <pc:sldMkLst>
          <pc:docMk/>
          <pc:sldMk cId="0" sldId="257"/>
        </pc:sldMkLst>
      </pc:sldChg>
      <pc:sldChg chg="modSp">
        <pc:chgData name="mguasch" userId="S::mguasch_weareadn.com#ext#@almirall365.onmicrosoft.com::c05c0b79-4ee3-4ee9-80a3-e7825b92a50b" providerId="AD" clId="Web-{7957F1B9-7823-BD93-25B5-1BF2EE34D82B}" dt="2024-05-23T19:25:06.250" v="3" actId="20577"/>
        <pc:sldMkLst>
          <pc:docMk/>
          <pc:sldMk cId="0" sldId="265"/>
        </pc:sldMkLst>
        <pc:spChg chg="mod">
          <ac:chgData name="mguasch" userId="S::mguasch_weareadn.com#ext#@almirall365.onmicrosoft.com::c05c0b79-4ee3-4ee9-80a3-e7825b92a50b" providerId="AD" clId="Web-{7957F1B9-7823-BD93-25B5-1BF2EE34D82B}" dt="2024-05-23T19:25:06.250" v="3" actId="20577"/>
          <ac:spMkLst>
            <pc:docMk/>
            <pc:sldMk cId="0" sldId="265"/>
            <ac:spMk id="105" creationId="{00000000-0000-0000-0000-000000000000}"/>
          </ac:spMkLst>
        </pc:spChg>
      </pc:sldChg>
      <pc:sldChg chg="modSp">
        <pc:chgData name="mguasch" userId="S::mguasch_weareadn.com#ext#@almirall365.onmicrosoft.com::c05c0b79-4ee3-4ee9-80a3-e7825b92a50b" providerId="AD" clId="Web-{7957F1B9-7823-BD93-25B5-1BF2EE34D82B}" dt="2024-05-23T19:25:36.001" v="6" actId="20577"/>
        <pc:sldMkLst>
          <pc:docMk/>
          <pc:sldMk cId="0" sldId="266"/>
        </pc:sldMkLst>
        <pc:spChg chg="mod">
          <ac:chgData name="mguasch" userId="S::mguasch_weareadn.com#ext#@almirall365.onmicrosoft.com::c05c0b79-4ee3-4ee9-80a3-e7825b92a50b" providerId="AD" clId="Web-{7957F1B9-7823-BD93-25B5-1BF2EE34D82B}" dt="2024-05-23T19:25:36.001" v="6" actId="20577"/>
          <ac:spMkLst>
            <pc:docMk/>
            <pc:sldMk cId="0" sldId="266"/>
            <ac:spMk id="112" creationId="{00000000-0000-0000-0000-000000000000}"/>
          </ac:spMkLst>
        </pc:spChg>
      </pc:sldChg>
      <pc:sldChg chg="modSp">
        <pc:chgData name="mguasch" userId="S::mguasch_weareadn.com#ext#@almirall365.onmicrosoft.com::c05c0b79-4ee3-4ee9-80a3-e7825b92a50b" providerId="AD" clId="Web-{7957F1B9-7823-BD93-25B5-1BF2EE34D82B}" dt="2024-05-23T19:26:41.017" v="17" actId="1076"/>
        <pc:sldMkLst>
          <pc:docMk/>
          <pc:sldMk cId="0" sldId="269"/>
        </pc:sldMkLst>
        <pc:spChg chg="mod">
          <ac:chgData name="mguasch" userId="S::mguasch_weareadn.com#ext#@almirall365.onmicrosoft.com::c05c0b79-4ee3-4ee9-80a3-e7825b92a50b" providerId="AD" clId="Web-{7957F1B9-7823-BD93-25B5-1BF2EE34D82B}" dt="2024-05-23T19:26:20.267" v="13" actId="20577"/>
          <ac:spMkLst>
            <pc:docMk/>
            <pc:sldMk cId="0" sldId="269"/>
            <ac:spMk id="135" creationId="{00000000-0000-0000-0000-000000000000}"/>
          </ac:spMkLst>
        </pc:spChg>
        <pc:spChg chg="mod">
          <ac:chgData name="mguasch" userId="S::mguasch_weareadn.com#ext#@almirall365.onmicrosoft.com::c05c0b79-4ee3-4ee9-80a3-e7825b92a50b" providerId="AD" clId="Web-{7957F1B9-7823-BD93-25B5-1BF2EE34D82B}" dt="2024-05-23T19:26:32.267" v="15" actId="20577"/>
          <ac:spMkLst>
            <pc:docMk/>
            <pc:sldMk cId="0" sldId="269"/>
            <ac:spMk id="137" creationId="{00000000-0000-0000-0000-000000000000}"/>
          </ac:spMkLst>
        </pc:spChg>
        <pc:spChg chg="mod">
          <ac:chgData name="mguasch" userId="S::mguasch_weareadn.com#ext#@almirall365.onmicrosoft.com::c05c0b79-4ee3-4ee9-80a3-e7825b92a50b" providerId="AD" clId="Web-{7957F1B9-7823-BD93-25B5-1BF2EE34D82B}" dt="2024-05-23T19:26:41.017" v="17" actId="1076"/>
          <ac:spMkLst>
            <pc:docMk/>
            <pc:sldMk cId="0" sldId="269"/>
            <ac:spMk id="138" creationId="{00000000-0000-0000-0000-000000000000}"/>
          </ac:spMkLst>
        </pc:spChg>
        <pc:spChg chg="mod">
          <ac:chgData name="mguasch" userId="S::mguasch_weareadn.com#ext#@almirall365.onmicrosoft.com::c05c0b79-4ee3-4ee9-80a3-e7825b92a50b" providerId="AD" clId="Web-{7957F1B9-7823-BD93-25B5-1BF2EE34D82B}" dt="2024-05-23T19:26:03.548" v="8" actId="20577"/>
          <ac:spMkLst>
            <pc:docMk/>
            <pc:sldMk cId="0" sldId="269"/>
            <ac:spMk id="143" creationId="{00000000-0000-0000-0000-000000000000}"/>
          </ac:spMkLst>
        </pc:spChg>
      </pc:sldChg>
      <pc:sldChg chg="modSp">
        <pc:chgData name="mguasch" userId="S::mguasch_weareadn.com#ext#@almirall365.onmicrosoft.com::c05c0b79-4ee3-4ee9-80a3-e7825b92a50b" providerId="AD" clId="Web-{7957F1B9-7823-BD93-25B5-1BF2EE34D82B}" dt="2024-05-23T19:30:17.894" v="23" actId="20577"/>
        <pc:sldMkLst>
          <pc:docMk/>
          <pc:sldMk cId="0" sldId="270"/>
        </pc:sldMkLst>
        <pc:spChg chg="mod">
          <ac:chgData name="mguasch" userId="S::mguasch_weareadn.com#ext#@almirall365.onmicrosoft.com::c05c0b79-4ee3-4ee9-80a3-e7825b92a50b" providerId="AD" clId="Web-{7957F1B9-7823-BD93-25B5-1BF2EE34D82B}" dt="2024-05-23T19:30:17.894" v="23" actId="20577"/>
          <ac:spMkLst>
            <pc:docMk/>
            <pc:sldMk cId="0" sldId="270"/>
            <ac:spMk id="150" creationId="{00000000-0000-0000-0000-000000000000}"/>
          </ac:spMkLst>
        </pc:spChg>
      </pc:sldChg>
      <pc:sldChg chg="modSp">
        <pc:chgData name="mguasch" userId="S::mguasch_weareadn.com#ext#@almirall365.onmicrosoft.com::c05c0b79-4ee3-4ee9-80a3-e7825b92a50b" providerId="AD" clId="Web-{7957F1B9-7823-BD93-25B5-1BF2EE34D82B}" dt="2024-05-23T19:30:43.347" v="25" actId="14100"/>
        <pc:sldMkLst>
          <pc:docMk/>
          <pc:sldMk cId="0" sldId="272"/>
        </pc:sldMkLst>
        <pc:spChg chg="mod">
          <ac:chgData name="mguasch" userId="S::mguasch_weareadn.com#ext#@almirall365.onmicrosoft.com::c05c0b79-4ee3-4ee9-80a3-e7825b92a50b" providerId="AD" clId="Web-{7957F1B9-7823-BD93-25B5-1BF2EE34D82B}" dt="2024-05-23T19:30:43.347" v="25" actId="14100"/>
          <ac:spMkLst>
            <pc:docMk/>
            <pc:sldMk cId="0" sldId="272"/>
            <ac:spMk id="171" creationId="{00000000-0000-0000-0000-000000000000}"/>
          </ac:spMkLst>
        </pc:spChg>
      </pc:sldChg>
      <pc:sldChg chg="modSp">
        <pc:chgData name="mguasch" userId="S::mguasch_weareadn.com#ext#@almirall365.onmicrosoft.com::c05c0b79-4ee3-4ee9-80a3-e7825b92a50b" providerId="AD" clId="Web-{7957F1B9-7823-BD93-25B5-1BF2EE34D82B}" dt="2024-05-23T19:31:26.707" v="50" actId="1076"/>
        <pc:sldMkLst>
          <pc:docMk/>
          <pc:sldMk cId="0" sldId="273"/>
        </pc:sldMkLst>
        <pc:spChg chg="mod">
          <ac:chgData name="mguasch" userId="S::mguasch_weareadn.com#ext#@almirall365.onmicrosoft.com::c05c0b79-4ee3-4ee9-80a3-e7825b92a50b" providerId="AD" clId="Web-{7957F1B9-7823-BD93-25B5-1BF2EE34D82B}" dt="2024-05-23T19:31:26.707" v="50" actId="1076"/>
          <ac:spMkLst>
            <pc:docMk/>
            <pc:sldMk cId="0" sldId="273"/>
            <ac:spMk id="178" creationId="{00000000-0000-0000-0000-000000000000}"/>
          </ac:spMkLst>
        </pc:spChg>
      </pc:sldChg>
      <pc:sldChg chg="modSp">
        <pc:chgData name="mguasch" userId="S::mguasch_weareadn.com#ext#@almirall365.onmicrosoft.com::c05c0b79-4ee3-4ee9-80a3-e7825b92a50b" providerId="AD" clId="Web-{7957F1B9-7823-BD93-25B5-1BF2EE34D82B}" dt="2024-05-23T19:32:05.316" v="52" actId="20577"/>
        <pc:sldMkLst>
          <pc:docMk/>
          <pc:sldMk cId="0" sldId="278"/>
        </pc:sldMkLst>
        <pc:spChg chg="mod">
          <ac:chgData name="mguasch" userId="S::mguasch_weareadn.com#ext#@almirall365.onmicrosoft.com::c05c0b79-4ee3-4ee9-80a3-e7825b92a50b" providerId="AD" clId="Web-{7957F1B9-7823-BD93-25B5-1BF2EE34D82B}" dt="2024-05-23T19:32:05.316" v="52" actId="20577"/>
          <ac:spMkLst>
            <pc:docMk/>
            <pc:sldMk cId="0" sldId="278"/>
            <ac:spMk id="217" creationId="{00000000-0000-0000-0000-000000000000}"/>
          </ac:spMkLst>
        </pc:spChg>
      </pc:sldChg>
      <pc:sldChg chg="modSp">
        <pc:chgData name="mguasch" userId="S::mguasch_weareadn.com#ext#@almirall365.onmicrosoft.com::c05c0b79-4ee3-4ee9-80a3-e7825b92a50b" providerId="AD" clId="Web-{7957F1B9-7823-BD93-25B5-1BF2EE34D82B}" dt="2024-05-23T19:32:34.723" v="54"/>
        <pc:sldMkLst>
          <pc:docMk/>
          <pc:sldMk cId="0" sldId="292"/>
        </pc:sldMkLst>
        <pc:graphicFrameChg chg="mod modGraphic">
          <ac:chgData name="mguasch" userId="S::mguasch_weareadn.com#ext#@almirall365.onmicrosoft.com::c05c0b79-4ee3-4ee9-80a3-e7825b92a50b" providerId="AD" clId="Web-{7957F1B9-7823-BD93-25B5-1BF2EE34D82B}" dt="2024-05-23T19:32:34.723" v="54"/>
          <ac:graphicFrameMkLst>
            <pc:docMk/>
            <pc:sldMk cId="0" sldId="292"/>
            <ac:graphicFrameMk id="325"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Google Shape;3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 name="Google Shape;3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 name="Google Shape;99;p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0" name="Google Shape;110;p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 name="Google Shape;118;p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5" name="Google Shape;125;p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33" name="Google Shape;133;p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6" name="Google Shape;14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5" name="Google Shape;15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6" name="Google Shape;166;p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6" name="Google Shape;17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p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 name="Google Shape;4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0" name="Google Shape;190;p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7" name="Google Shape;197;p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u="sng">
                <a:solidFill>
                  <a:schemeClr val="dk1"/>
                </a:solidFill>
              </a:rPr>
              <a:t>pacientes de alto o muy alto riesgo no hay que calcular el rcv</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6" name="Google Shape;206;p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Las novedades son:</a:t>
            </a:r>
            <a:endParaRPr/>
          </a:p>
          <a:p>
            <a:pPr marL="171450" lvl="0" indent="-101600" algn="l" rtl="0">
              <a:lnSpc>
                <a:spcPct val="100000"/>
              </a:lnSpc>
              <a:spcBef>
                <a:spcPts val="0"/>
              </a:spcBef>
              <a:spcAft>
                <a:spcPts val="0"/>
              </a:spcAft>
              <a:buSzPts val="1100"/>
              <a:buNone/>
            </a:pPr>
            <a:endParaRPr/>
          </a:p>
          <a:p>
            <a:pPr marL="171450" lvl="0" indent="-171450" algn="l" rtl="0">
              <a:lnSpc>
                <a:spcPct val="100000"/>
              </a:lnSpc>
              <a:spcBef>
                <a:spcPts val="0"/>
              </a:spcBef>
              <a:spcAft>
                <a:spcPts val="0"/>
              </a:spcAft>
              <a:buSzPts val="1100"/>
              <a:buChar char="●"/>
            </a:pPr>
            <a:r>
              <a:rPr lang="en-US"/>
              <a:t>Se ha calculado el riesgo no sólo de </a:t>
            </a:r>
            <a:r>
              <a:rPr lang="en-US" b="1"/>
              <a:t>mortalidad cardiovascular sino de desarrollar un evento</a:t>
            </a:r>
            <a:endParaRPr/>
          </a:p>
          <a:p>
            <a:pPr marL="0" lvl="0" indent="0" algn="l" rtl="0">
              <a:lnSpc>
                <a:spcPct val="100000"/>
              </a:lnSpc>
              <a:spcBef>
                <a:spcPts val="0"/>
              </a:spcBef>
              <a:spcAft>
                <a:spcPts val="0"/>
              </a:spcAft>
              <a:buSzPts val="1100"/>
              <a:buNone/>
            </a:pPr>
            <a:endParaRPr/>
          </a:p>
          <a:p>
            <a:pPr marL="171450" lvl="0" indent="-171450" algn="l" rtl="0">
              <a:lnSpc>
                <a:spcPct val="100000"/>
              </a:lnSpc>
              <a:spcBef>
                <a:spcPts val="0"/>
              </a:spcBef>
              <a:spcAft>
                <a:spcPts val="0"/>
              </a:spcAft>
              <a:buSzPts val="1100"/>
              <a:buChar char="●"/>
            </a:pPr>
            <a:r>
              <a:rPr lang="en-US"/>
              <a:t>Las variables que predicen el riesgo son sexo, edad, tabaco PAS y colestrol no HDL</a:t>
            </a:r>
            <a:endParaRPr/>
          </a:p>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p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solidFill>
                  <a:schemeClr val="dk1"/>
                </a:solidFill>
              </a:rPr>
              <a:t>.</a:t>
            </a:r>
            <a:endParaRPr>
              <a:solidFill>
                <a:schemeClr val="dk1"/>
              </a:solidFill>
            </a:endParaRPr>
          </a:p>
          <a:p>
            <a:pPr marL="0" lvl="0" indent="0" algn="l" rtl="0">
              <a:lnSpc>
                <a:spcPct val="100000"/>
              </a:lnSpc>
              <a:spcBef>
                <a:spcPts val="0"/>
              </a:spcBef>
              <a:spcAft>
                <a:spcPts val="0"/>
              </a:spcAft>
              <a:buClr>
                <a:schemeClr val="dk1"/>
              </a:buClr>
              <a:buSzPts val="1100"/>
              <a:buFont typeface="Calibri"/>
              <a:buNone/>
            </a:pPr>
            <a:endParaRPr>
              <a:solidFill>
                <a:schemeClr val="dk1"/>
              </a:solidFill>
            </a:endParaRPr>
          </a:p>
          <a:p>
            <a:pPr marL="0" lvl="0" indent="0" algn="l" rtl="0">
              <a:lnSpc>
                <a:spcPct val="100000"/>
              </a:lnSpc>
              <a:spcBef>
                <a:spcPts val="0"/>
              </a:spcBef>
              <a:spcAft>
                <a:spcPts val="0"/>
              </a:spcAft>
              <a:buClr>
                <a:schemeClr val="dk1"/>
              </a:buClr>
              <a:buSzPts val="1100"/>
              <a:buFont typeface="Calibri"/>
              <a:buNone/>
            </a:pPr>
            <a:endParaRPr>
              <a:solidFill>
                <a:schemeClr val="dk1"/>
              </a:solidFill>
            </a:endParaRPr>
          </a:p>
          <a:p>
            <a:pPr marL="0" lvl="0" indent="0" algn="l" rtl="0">
              <a:lnSpc>
                <a:spcPct val="100000"/>
              </a:lnSpc>
              <a:spcBef>
                <a:spcPts val="0"/>
              </a:spcBef>
              <a:spcAft>
                <a:spcPts val="0"/>
              </a:spcAft>
              <a:buClr>
                <a:schemeClr val="dk1"/>
              </a:buClr>
              <a:buSzPts val="1100"/>
              <a:buFont typeface="Calibri"/>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rPr>
              <a:t>y además en las guias europeas de 2019 se ha propuesto una clase más de riesgo: extremadamente alto, correspondiente a los pacientes que presentan:</a:t>
            </a:r>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rPr>
              <a:t>- Enfermedad coronaria progresiva a pesar de tener un cLDL&lt; 70 mg/dl.</a:t>
            </a:r>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rPr>
              <a:t>- ECV clínica estabilizada en pacientes con DM o enfermedad renal crónica (ERC) 3 o 4 o HFHe.</a:t>
            </a:r>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rPr>
              <a:t>- ECV precoz (en varón &lt; 55 años, mujer &lt; 65 años).</a:t>
            </a:r>
            <a:endParaRPr/>
          </a:p>
          <a:p>
            <a:pPr marL="0" lvl="0" indent="0" algn="l" rtl="0">
              <a:lnSpc>
                <a:spcPct val="100000"/>
              </a:lnSpc>
              <a:spcBef>
                <a:spcPts val="0"/>
              </a:spcBef>
              <a:spcAft>
                <a:spcPts val="0"/>
              </a:spcAft>
              <a:buClr>
                <a:schemeClr val="dk1"/>
              </a:buClr>
              <a:buSzPts val="1100"/>
              <a:buFont typeface="Calibri"/>
              <a:buNone/>
            </a:pPr>
            <a:endParaRPr>
              <a:solidFill>
                <a:schemeClr val="dk1"/>
              </a:solidFill>
            </a:endParaRPr>
          </a:p>
          <a:p>
            <a:pPr marL="0" lvl="0" indent="0" algn="l" rtl="0">
              <a:lnSpc>
                <a:spcPct val="100000"/>
              </a:lnSpc>
              <a:spcBef>
                <a:spcPts val="0"/>
              </a:spcBef>
              <a:spcAft>
                <a:spcPts val="0"/>
              </a:spcAft>
              <a:buClr>
                <a:schemeClr val="dk1"/>
              </a:buClr>
              <a:buSzPts val="1100"/>
              <a:buFont typeface="Calibri"/>
              <a:buNone/>
            </a:pP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
        <p:nvSpPr>
          <p:cNvPr id="221" name="Google Shape;221;p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2" name="Google Shape;232;p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39" name="Google Shape;239;p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8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p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54" name="Google Shape;254;p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7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 name="Google Shape;4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2" name="Google Shape;272;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0" name="Google Shape;280;p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6" name="Google Shape;286;p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93" name="Google Shape;293;p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99" name="Google Shape;299;p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05" name="Google Shape;305;p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8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sz="905"/>
          </a:p>
        </p:txBody>
      </p:sp>
      <p:sp>
        <p:nvSpPr>
          <p:cNvPr id="314" name="Google Shape;314;p8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89: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3" name="Google Shape;323;p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44" name="Google Shape;344;p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51" name="Google Shape;351;p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54" name="Google Shape;5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9" name="Google Shape;359;p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r>
              <a:rPr lang="en-US"/>
              <a:t>estatinas de alta intensidad: atorva y Rosu</a:t>
            </a:r>
            <a:endParaRPr/>
          </a:p>
        </p:txBody>
      </p:sp>
      <p:sp>
        <p:nvSpPr>
          <p:cNvPr id="368" name="Google Shape;368;p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9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7" name="Google Shape;377;p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96" name="Google Shape;396;p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9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b="1"/>
              <a:t>Resumen</a:t>
            </a:r>
            <a:endParaRPr/>
          </a:p>
          <a:p>
            <a:pPr marL="457200" marR="0" lvl="0" indent="-228600" algn="l" rtl="0">
              <a:lnSpc>
                <a:spcPct val="100000"/>
              </a:lnSpc>
              <a:spcBef>
                <a:spcPts val="0"/>
              </a:spcBef>
              <a:spcAft>
                <a:spcPts val="0"/>
              </a:spcAft>
              <a:buSzPts val="1400"/>
              <a:buNone/>
            </a:pPr>
            <a:r>
              <a:rPr lang="en-US" b="1"/>
              <a:t>Objetivo:</a:t>
            </a:r>
            <a:r>
              <a:rPr lang="en-US"/>
              <a:t> El objetivo de este estudio fue evaluar, a través de una encuesta, la opinión de los médicos de atención primaria (PC) sobre la magnitud de la dislipidemia y su grado de control en su práctica clínica.</a:t>
            </a:r>
            <a:endParaRPr/>
          </a:p>
          <a:p>
            <a:pPr marL="457200" marR="0" lvl="0" indent="-22860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Los datos se recopilaron en un solo punto de tiempo y se basaron sólo en la experiencia, el conocimiento y la práctica clínica rutinaria del médico participante</a:t>
            </a:r>
            <a:endParaRPr/>
          </a:p>
        </p:txBody>
      </p:sp>
      <p:sp>
        <p:nvSpPr>
          <p:cNvPr id="409" name="Google Shape;409;p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416" name="Google Shape;416;p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424" name="Google Shape;424;p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432" name="Google Shape;432;p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1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440" name="Google Shape;440;p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1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452" name="Google Shape;452;p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0" name="Google Shape;6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6" name="Google Shape;466;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68" name="Google Shape;68;p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p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84" name="Google Shape;84;p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1" name="Google Shape;91;p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1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13"/>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4"/>
        <p:cNvGrpSpPr/>
        <p:nvPr/>
      </p:nvGrpSpPr>
      <p:grpSpPr>
        <a:xfrm>
          <a:off x="0" y="0"/>
          <a:ext cx="0" cy="0"/>
          <a:chOff x="0" y="0"/>
          <a:chExt cx="0" cy="0"/>
        </a:xfrm>
      </p:grpSpPr>
      <p:sp>
        <p:nvSpPr>
          <p:cNvPr id="15" name="Google Shape;15;p55"/>
          <p:cNvSpPr txBox="1">
            <a:spLocks noGrp="1"/>
          </p:cNvSpPr>
          <p:nvPr>
            <p:ph type="title"/>
          </p:nvPr>
        </p:nvSpPr>
        <p:spPr>
          <a:xfrm>
            <a:off x="422032" y="365125"/>
            <a:ext cx="926458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2754"/>
              </a:buClr>
              <a:buSzPts val="3500"/>
              <a:buFont typeface="Arial"/>
              <a:buNone/>
              <a:defRPr sz="35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 name="Google Shape;16;p55"/>
          <p:cNvSpPr txBox="1">
            <a:spLocks noGrp="1"/>
          </p:cNvSpPr>
          <p:nvPr>
            <p:ph type="body" idx="1"/>
          </p:nvPr>
        </p:nvSpPr>
        <p:spPr>
          <a:xfrm>
            <a:off x="422031" y="1825625"/>
            <a:ext cx="11374733" cy="4351338"/>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90000"/>
              </a:lnSpc>
              <a:spcBef>
                <a:spcPts val="1000"/>
              </a:spcBef>
              <a:spcAft>
                <a:spcPts val="0"/>
              </a:spcAft>
              <a:buClr>
                <a:srgbClr val="595959"/>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rgbClr val="03F0C2"/>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rgbClr val="595959"/>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rgbClr val="595959"/>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rgbClr val="595959"/>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 name="Google Shape;17;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8" name="Google Shape;18;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6"/>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marR="0" lvl="0" algn="l" rtl="0">
              <a:lnSpc>
                <a:spcPct val="100000"/>
              </a:lnSpc>
              <a:spcBef>
                <a:spcPts val="0"/>
              </a:spcBef>
              <a:spcAft>
                <a:spcPts val="0"/>
              </a:spcAft>
              <a:buClr>
                <a:schemeClr val="dk1"/>
              </a:buClr>
              <a:buSzPts val="37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37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37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37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37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37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37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37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37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 name="Google Shape;22;p56"/>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rmAutofit/>
          </a:bodyPr>
          <a:lstStyle>
            <a:lvl1pPr marL="457200" marR="0" lvl="0" indent="-349250" algn="l" rtl="0">
              <a:lnSpc>
                <a:spcPct val="115000"/>
              </a:lnSpc>
              <a:spcBef>
                <a:spcPts val="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1pPr>
            <a:lvl2pPr marL="914400" marR="0" lvl="1" indent="-330200" algn="l" rtl="0">
              <a:lnSpc>
                <a:spcPct val="115000"/>
              </a:lnSpc>
              <a:spcBef>
                <a:spcPts val="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2pPr>
            <a:lvl3pPr marL="1371600" marR="0" lvl="2" indent="-330200" algn="l" rtl="0">
              <a:lnSpc>
                <a:spcPct val="115000"/>
              </a:lnSpc>
              <a:spcBef>
                <a:spcPts val="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30200" algn="l" rtl="0">
              <a:lnSpc>
                <a:spcPct val="115000"/>
              </a:lnSpc>
              <a:spcBef>
                <a:spcPts val="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15000"/>
              </a:lnSpc>
              <a:spcBef>
                <a:spcPts val="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lnSpc>
                <a:spcPct val="115000"/>
              </a:lnSpc>
              <a:spcBef>
                <a:spcPts val="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15000"/>
              </a:lnSpc>
              <a:spcBef>
                <a:spcPts val="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15000"/>
              </a:lnSpc>
              <a:spcBef>
                <a:spcPts val="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15000"/>
              </a:lnSpc>
              <a:spcBef>
                <a:spcPts val="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23" name="Google Shape;23;p56"/>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rmAutofit/>
          </a:bodyPr>
          <a:lstStyle>
            <a:lvl1pPr marL="457200" marR="0" lvl="0" indent="-349250" algn="l" rtl="0">
              <a:lnSpc>
                <a:spcPct val="115000"/>
              </a:lnSpc>
              <a:spcBef>
                <a:spcPts val="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1pPr>
            <a:lvl2pPr marL="914400" marR="0" lvl="1" indent="-330200" algn="l" rtl="0">
              <a:lnSpc>
                <a:spcPct val="115000"/>
              </a:lnSpc>
              <a:spcBef>
                <a:spcPts val="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2pPr>
            <a:lvl3pPr marL="1371600" marR="0" lvl="2" indent="-330200" algn="l" rtl="0">
              <a:lnSpc>
                <a:spcPct val="115000"/>
              </a:lnSpc>
              <a:spcBef>
                <a:spcPts val="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30200" algn="l" rtl="0">
              <a:lnSpc>
                <a:spcPct val="115000"/>
              </a:lnSpc>
              <a:spcBef>
                <a:spcPts val="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15000"/>
              </a:lnSpc>
              <a:spcBef>
                <a:spcPts val="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lnSpc>
                <a:spcPct val="115000"/>
              </a:lnSpc>
              <a:spcBef>
                <a:spcPts val="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15000"/>
              </a:lnSpc>
              <a:spcBef>
                <a:spcPts val="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15000"/>
              </a:lnSpc>
              <a:spcBef>
                <a:spcPts val="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15000"/>
              </a:lnSpc>
              <a:spcBef>
                <a:spcPts val="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24" name="Google Shape;24;p56"/>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57"/>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marR="0" lvl="0" algn="l" rtl="0">
              <a:lnSpc>
                <a:spcPct val="100000"/>
              </a:lnSpc>
              <a:spcBef>
                <a:spcPts val="0"/>
              </a:spcBef>
              <a:spcAft>
                <a:spcPts val="0"/>
              </a:spcAft>
              <a:buClr>
                <a:schemeClr val="dk1"/>
              </a:buClr>
              <a:buSzPts val="37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37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37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37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37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37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37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37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37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 name="Google Shape;27;p57"/>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marR="0" lvl="0" indent="-381000" algn="l" rtl="0">
              <a:lnSpc>
                <a:spcPct val="115000"/>
              </a:lnSpc>
              <a:spcBef>
                <a:spcPts val="0"/>
              </a:spcBef>
              <a:spcAft>
                <a:spcPts val="0"/>
              </a:spcAft>
              <a:buClr>
                <a:schemeClr val="dk1"/>
              </a:buClr>
              <a:buSzPts val="2400"/>
              <a:buFont typeface="Arial"/>
              <a:buChar char="●"/>
              <a:defRPr sz="2800" b="0" i="0" u="none" strike="noStrike" cap="none">
                <a:solidFill>
                  <a:schemeClr val="dk1"/>
                </a:solidFill>
                <a:latin typeface="Calibri"/>
                <a:ea typeface="Calibri"/>
                <a:cs typeface="Calibri"/>
                <a:sym typeface="Calibri"/>
              </a:defRPr>
            </a:lvl1pPr>
            <a:lvl2pPr marL="914400" marR="0" lvl="1" indent="-349250" algn="l" rtl="0">
              <a:lnSpc>
                <a:spcPct val="115000"/>
              </a:lnSpc>
              <a:spcBef>
                <a:spcPts val="0"/>
              </a:spcBef>
              <a:spcAft>
                <a:spcPts val="0"/>
              </a:spcAft>
              <a:buClr>
                <a:schemeClr val="dk1"/>
              </a:buClr>
              <a:buSzPts val="1900"/>
              <a:buFont typeface="Arial"/>
              <a:buChar char="○"/>
              <a:defRPr sz="2400" b="0" i="0" u="none" strike="noStrike" cap="none">
                <a:solidFill>
                  <a:schemeClr val="dk1"/>
                </a:solidFill>
                <a:latin typeface="Calibri"/>
                <a:ea typeface="Calibri"/>
                <a:cs typeface="Calibri"/>
                <a:sym typeface="Calibri"/>
              </a:defRPr>
            </a:lvl2pPr>
            <a:lvl3pPr marL="1371600" marR="0" lvl="2" indent="-349250" algn="l" rtl="0">
              <a:lnSpc>
                <a:spcPct val="115000"/>
              </a:lnSpc>
              <a:spcBef>
                <a:spcPts val="0"/>
              </a:spcBef>
              <a:spcAft>
                <a:spcPts val="0"/>
              </a:spcAft>
              <a:buClr>
                <a:schemeClr val="dk1"/>
              </a:buClr>
              <a:buSzPts val="1900"/>
              <a:buFont typeface="Arial"/>
              <a:buChar char="■"/>
              <a:defRPr sz="2000" b="0" i="0" u="none" strike="noStrike" cap="none">
                <a:solidFill>
                  <a:schemeClr val="dk1"/>
                </a:solidFill>
                <a:latin typeface="Calibri"/>
                <a:ea typeface="Calibri"/>
                <a:cs typeface="Calibri"/>
                <a:sym typeface="Calibri"/>
              </a:defRPr>
            </a:lvl3pPr>
            <a:lvl4pPr marL="1828800" marR="0" lvl="3" indent="-349250" algn="l" rtl="0">
              <a:lnSpc>
                <a:spcPct val="115000"/>
              </a:lnSpc>
              <a:spcBef>
                <a:spcPts val="0"/>
              </a:spcBef>
              <a:spcAft>
                <a:spcPts val="0"/>
              </a:spcAft>
              <a:buClr>
                <a:schemeClr val="dk1"/>
              </a:buClr>
              <a:buSzPts val="1900"/>
              <a:buFont typeface="Arial"/>
              <a:buChar char="●"/>
              <a:defRPr sz="1800" b="0" i="0" u="none" strike="noStrike" cap="none">
                <a:solidFill>
                  <a:schemeClr val="dk1"/>
                </a:solidFill>
                <a:latin typeface="Calibri"/>
                <a:ea typeface="Calibri"/>
                <a:cs typeface="Calibri"/>
                <a:sym typeface="Calibri"/>
              </a:defRPr>
            </a:lvl4pPr>
            <a:lvl5pPr marL="2286000" marR="0" lvl="4" indent="-349250" algn="l" rtl="0">
              <a:lnSpc>
                <a:spcPct val="115000"/>
              </a:lnSpc>
              <a:spcBef>
                <a:spcPts val="0"/>
              </a:spcBef>
              <a:spcAft>
                <a:spcPts val="0"/>
              </a:spcAft>
              <a:buClr>
                <a:schemeClr val="dk1"/>
              </a:buClr>
              <a:buSzPts val="1900"/>
              <a:buFont typeface="Arial"/>
              <a:buChar char="○"/>
              <a:defRPr sz="1800" b="0" i="0" u="none" strike="noStrike" cap="none">
                <a:solidFill>
                  <a:schemeClr val="dk1"/>
                </a:solidFill>
                <a:latin typeface="Calibri"/>
                <a:ea typeface="Calibri"/>
                <a:cs typeface="Calibri"/>
                <a:sym typeface="Calibri"/>
              </a:defRPr>
            </a:lvl5pPr>
            <a:lvl6pPr marL="2743200" marR="0" lvl="5" indent="-349250" algn="l" rtl="0">
              <a:lnSpc>
                <a:spcPct val="115000"/>
              </a:lnSpc>
              <a:spcBef>
                <a:spcPts val="0"/>
              </a:spcBef>
              <a:spcAft>
                <a:spcPts val="0"/>
              </a:spcAft>
              <a:buClr>
                <a:schemeClr val="dk1"/>
              </a:buClr>
              <a:buSzPts val="1900"/>
              <a:buFont typeface="Arial"/>
              <a:buChar char="■"/>
              <a:defRPr sz="1800" b="0" i="0" u="none" strike="noStrike" cap="none">
                <a:solidFill>
                  <a:schemeClr val="dk1"/>
                </a:solidFill>
                <a:latin typeface="Calibri"/>
                <a:ea typeface="Calibri"/>
                <a:cs typeface="Calibri"/>
                <a:sym typeface="Calibri"/>
              </a:defRPr>
            </a:lvl6pPr>
            <a:lvl7pPr marL="3200400" marR="0" lvl="6" indent="-349250" algn="l" rtl="0">
              <a:lnSpc>
                <a:spcPct val="115000"/>
              </a:lnSpc>
              <a:spcBef>
                <a:spcPts val="0"/>
              </a:spcBef>
              <a:spcAft>
                <a:spcPts val="0"/>
              </a:spcAft>
              <a:buClr>
                <a:schemeClr val="dk1"/>
              </a:buClr>
              <a:buSzPts val="1900"/>
              <a:buFont typeface="Arial"/>
              <a:buChar char="●"/>
              <a:defRPr sz="1800" b="0" i="0" u="none" strike="noStrike" cap="none">
                <a:solidFill>
                  <a:schemeClr val="dk1"/>
                </a:solidFill>
                <a:latin typeface="Calibri"/>
                <a:ea typeface="Calibri"/>
                <a:cs typeface="Calibri"/>
                <a:sym typeface="Calibri"/>
              </a:defRPr>
            </a:lvl7pPr>
            <a:lvl8pPr marL="3657600" marR="0" lvl="7" indent="-349250" algn="l" rtl="0">
              <a:lnSpc>
                <a:spcPct val="115000"/>
              </a:lnSpc>
              <a:spcBef>
                <a:spcPts val="0"/>
              </a:spcBef>
              <a:spcAft>
                <a:spcPts val="0"/>
              </a:spcAft>
              <a:buClr>
                <a:schemeClr val="dk1"/>
              </a:buClr>
              <a:buSzPts val="1900"/>
              <a:buFont typeface="Arial"/>
              <a:buChar char="○"/>
              <a:defRPr sz="1800" b="0" i="0" u="none" strike="noStrike" cap="none">
                <a:solidFill>
                  <a:schemeClr val="dk1"/>
                </a:solidFill>
                <a:latin typeface="Calibri"/>
                <a:ea typeface="Calibri"/>
                <a:cs typeface="Calibri"/>
                <a:sym typeface="Calibri"/>
              </a:defRPr>
            </a:lvl8pPr>
            <a:lvl9pPr marL="4114800" marR="0" lvl="8" indent="-349250" algn="l" rtl="0">
              <a:lnSpc>
                <a:spcPct val="115000"/>
              </a:lnSpc>
              <a:spcBef>
                <a:spcPts val="0"/>
              </a:spcBef>
              <a:spcAft>
                <a:spcPts val="0"/>
              </a:spcAft>
              <a:buClr>
                <a:schemeClr val="dk1"/>
              </a:buClr>
              <a:buSzPts val="19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 name="Google Shape;28;p57"/>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29"/>
        <p:cNvGrpSpPr/>
        <p:nvPr/>
      </p:nvGrpSpPr>
      <p:grpSpPr>
        <a:xfrm>
          <a:off x="0" y="0"/>
          <a:ext cx="0" cy="0"/>
          <a:chOff x="0" y="0"/>
          <a:chExt cx="0" cy="0"/>
        </a:xfrm>
      </p:grpSpPr>
      <p:sp>
        <p:nvSpPr>
          <p:cNvPr id="30" name="Google Shape;30;p58"/>
          <p:cNvSpPr txBox="1">
            <a:spLocks noGrp="1"/>
          </p:cNvSpPr>
          <p:nvPr>
            <p:ph type="title"/>
          </p:nvPr>
        </p:nvSpPr>
        <p:spPr>
          <a:xfrm>
            <a:off x="422032" y="365125"/>
            <a:ext cx="926458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2754"/>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31"/>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3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
        <p:cNvGrpSpPr/>
        <p:nvPr/>
      </p:nvGrpSpPr>
      <p:grpSpPr>
        <a:xfrm>
          <a:off x="0" y="0"/>
          <a:ext cx="0" cy="0"/>
          <a:chOff x="0" y="0"/>
          <a:chExt cx="0" cy="0"/>
        </a:xfrm>
      </p:grpSpPr>
      <p:sp>
        <p:nvSpPr>
          <p:cNvPr id="10" name="Google Shape;10;p49"/>
          <p:cNvSpPr txBox="1"/>
          <p:nvPr/>
        </p:nvSpPr>
        <p:spPr>
          <a:xfrm>
            <a:off x="11382375" y="63500"/>
            <a:ext cx="774700" cy="152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Calibri"/>
                <a:ea typeface="Calibri"/>
                <a:cs typeface="Calibri"/>
                <a:sym typeface="Calibri"/>
              </a:rPr>
              <a:t>INTERNAL USE</a:t>
            </a: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8">
            <a:alphaModFix/>
          </a:blip>
          <a:stretch>
            <a:fillRect/>
          </a:stretch>
        </a:blipFill>
        <a:effectLst/>
      </p:bgPr>
    </p:bg>
    <p:spTree>
      <p:nvGrpSpPr>
        <p:cNvPr id="1" name="Shape 12"/>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
        <p:cNvGrpSpPr/>
        <p:nvPr/>
      </p:nvGrpSpPr>
      <p:grpSpPr>
        <a:xfrm>
          <a:off x="0" y="0"/>
          <a:ext cx="0" cy="0"/>
          <a:chOff x="0" y="0"/>
          <a:chExt cx="0" cy="0"/>
        </a:xfrm>
      </p:grpSpPr>
      <p:sp>
        <p:nvSpPr>
          <p:cNvPr id="33" name="Google Shape;33;p51"/>
          <p:cNvSpPr txBox="1"/>
          <p:nvPr/>
        </p:nvSpPr>
        <p:spPr>
          <a:xfrm>
            <a:off x="11382375" y="63500"/>
            <a:ext cx="774700" cy="152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Calibri"/>
                <a:ea typeface="Calibri"/>
                <a:cs typeface="Calibri"/>
                <a:sym typeface="Calibri"/>
              </a:rPr>
              <a:t>INTERNAL USE</a:t>
            </a: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6.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jpeg"/></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4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0.jpeg"/><Relationship Id="rId7" Type="http://schemas.openxmlformats.org/officeDocument/2006/relationships/image" Target="../media/image43.png"/><Relationship Id="rId2" Type="http://schemas.openxmlformats.org/officeDocument/2006/relationships/notesSlide" Target="../notesSlides/notesSlide50.xml"/><Relationship Id="rId1" Type="http://schemas.openxmlformats.org/officeDocument/2006/relationships/slideLayout" Target="../slideLayouts/slideLayout8.xml"/><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66"/>
          <p:cNvSpPr txBox="1">
            <a:spLocks noGrp="1"/>
          </p:cNvSpPr>
          <p:nvPr>
            <p:ph type="title"/>
          </p:nvPr>
        </p:nvSpPr>
        <p:spPr>
          <a:xfrm>
            <a:off x="415600" y="407312"/>
            <a:ext cx="11624100" cy="2391600"/>
          </a:xfrm>
          <a:prstGeom prst="rect">
            <a:avLst/>
          </a:prstGeom>
          <a:noFill/>
          <a:ln>
            <a:noFill/>
          </a:ln>
        </p:spPr>
        <p:txBody>
          <a:bodyPr spcFirstLastPara="1" wrap="square" lIns="121900" tIns="121900" rIns="121900" bIns="121900" anchor="t" anchorCtr="0">
            <a:normAutofit/>
          </a:bodyPr>
          <a:lstStyle/>
          <a:p>
            <a:pPr marL="0" lvl="0" indent="0" algn="l" rtl="0">
              <a:lnSpc>
                <a:spcPct val="100000"/>
              </a:lnSpc>
              <a:spcBef>
                <a:spcPts val="0"/>
              </a:spcBef>
              <a:spcAft>
                <a:spcPts val="0"/>
              </a:spcAft>
              <a:buSzPts val="4162"/>
              <a:buNone/>
            </a:pPr>
            <a:br>
              <a:rPr lang="en-US" sz="1900">
                <a:solidFill>
                  <a:srgbClr val="002060"/>
                </a:solidFill>
              </a:rPr>
            </a:br>
            <a:br>
              <a:rPr lang="en-US" sz="1900">
                <a:solidFill>
                  <a:srgbClr val="002060"/>
                </a:solidFill>
              </a:rPr>
            </a:br>
            <a:br>
              <a:rPr lang="en-US" sz="1900">
                <a:solidFill>
                  <a:srgbClr val="002060"/>
                </a:solidFill>
              </a:rPr>
            </a:br>
            <a:br>
              <a:rPr lang="en-US" sz="1900">
                <a:solidFill>
                  <a:srgbClr val="002060"/>
                </a:solidFill>
              </a:rPr>
            </a:br>
            <a:endParaRPr sz="1900">
              <a:solidFill>
                <a:srgbClr val="002060"/>
              </a:solidFill>
            </a:endParaRPr>
          </a:p>
        </p:txBody>
      </p:sp>
      <p:sp>
        <p:nvSpPr>
          <p:cNvPr id="102" name="Google Shape;102;p66"/>
          <p:cNvSpPr txBox="1">
            <a:spLocks noGrp="1"/>
          </p:cNvSpPr>
          <p:nvPr>
            <p:ph type="body" idx="1"/>
          </p:nvPr>
        </p:nvSpPr>
        <p:spPr>
          <a:xfrm>
            <a:off x="1084500" y="1309342"/>
            <a:ext cx="4595700" cy="3451200"/>
          </a:xfrm>
          <a:prstGeom prst="rect">
            <a:avLst/>
          </a:prstGeom>
          <a:noFill/>
          <a:ln>
            <a:noFill/>
          </a:ln>
        </p:spPr>
        <p:txBody>
          <a:bodyPr spcFirstLastPara="1" wrap="square" lIns="121900" tIns="121900" rIns="121900" bIns="121900" anchor="t" anchorCtr="0">
            <a:normAutofit/>
          </a:bodyPr>
          <a:lstStyle/>
          <a:p>
            <a:pPr marL="0" lvl="0" indent="0" algn="l" rtl="0">
              <a:lnSpc>
                <a:spcPct val="115000"/>
              </a:lnSpc>
              <a:spcBef>
                <a:spcPts val="1600"/>
              </a:spcBef>
              <a:spcAft>
                <a:spcPts val="0"/>
              </a:spcAft>
              <a:buSzPts val="2400"/>
              <a:buNone/>
            </a:pPr>
            <a:endParaRPr/>
          </a:p>
          <a:p>
            <a:pPr marL="0" lvl="0" indent="0" algn="l" rtl="0">
              <a:lnSpc>
                <a:spcPct val="115000"/>
              </a:lnSpc>
              <a:spcBef>
                <a:spcPts val="1600"/>
              </a:spcBef>
              <a:spcAft>
                <a:spcPts val="1600"/>
              </a:spcAft>
              <a:buSzPts val="2400"/>
              <a:buNone/>
            </a:pPr>
            <a:endParaRPr/>
          </a:p>
        </p:txBody>
      </p:sp>
      <p:sp>
        <p:nvSpPr>
          <p:cNvPr id="103" name="Google Shape;103;p66"/>
          <p:cNvSpPr txBox="1"/>
          <p:nvPr/>
        </p:nvSpPr>
        <p:spPr>
          <a:xfrm>
            <a:off x="1848400" y="3816442"/>
            <a:ext cx="7949100" cy="5388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104" name="Google Shape;104;p66"/>
          <p:cNvSpPr txBox="1"/>
          <p:nvPr/>
        </p:nvSpPr>
        <p:spPr>
          <a:xfrm>
            <a:off x="283950" y="6204487"/>
            <a:ext cx="9593475" cy="492402"/>
          </a:xfrm>
          <a:prstGeom prst="rect">
            <a:avLst/>
          </a:prstGeom>
          <a:noFill/>
          <a:ln>
            <a:noFill/>
          </a:ln>
        </p:spPr>
        <p:txBody>
          <a:bodyPr spcFirstLastPara="1" wrap="square" lIns="121900" tIns="121900" rIns="121900" bIns="1219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US" sz="800" b="0" i="0" u="none" strike="noStrike" cap="none">
                <a:solidFill>
                  <a:srgbClr val="002060"/>
                </a:solidFill>
                <a:latin typeface="Arial"/>
                <a:ea typeface="Arial"/>
                <a:cs typeface="Arial"/>
                <a:sym typeface="Arial"/>
              </a:rPr>
              <a:t>Castro Conde A, et al. </a:t>
            </a:r>
            <a:r>
              <a:rPr lang="en-US" sz="800" b="0" i="0" u="none" strike="noStrike" cap="none" err="1">
                <a:solidFill>
                  <a:srgbClr val="002060"/>
                </a:solidFill>
                <a:latin typeface="Arial"/>
                <a:ea typeface="Arial"/>
                <a:cs typeface="Arial"/>
                <a:sym typeface="Arial"/>
              </a:rPr>
              <a:t>Recomendaciones</a:t>
            </a:r>
            <a:r>
              <a:rPr lang="en-US" sz="800" b="0" i="0" u="none" strike="noStrike" cap="none">
                <a:solidFill>
                  <a:srgbClr val="002060"/>
                </a:solidFill>
                <a:latin typeface="Arial"/>
                <a:ea typeface="Arial"/>
                <a:cs typeface="Arial"/>
                <a:sym typeface="Arial"/>
              </a:rPr>
              <a:t> de </a:t>
            </a:r>
            <a:r>
              <a:rPr lang="en-US" sz="800" b="0" i="0" u="none" strike="noStrike" cap="none" err="1">
                <a:solidFill>
                  <a:srgbClr val="002060"/>
                </a:solidFill>
                <a:latin typeface="Arial"/>
                <a:ea typeface="Arial"/>
                <a:cs typeface="Arial"/>
                <a:sym typeface="Arial"/>
              </a:rPr>
              <a:t>seguimiento</a:t>
            </a:r>
            <a:r>
              <a:rPr lang="en-US" sz="800" b="0" i="0" u="none" strike="noStrike" cap="none">
                <a:solidFill>
                  <a:srgbClr val="002060"/>
                </a:solidFill>
                <a:latin typeface="Arial"/>
                <a:ea typeface="Arial"/>
                <a:cs typeface="Arial"/>
                <a:sym typeface="Arial"/>
              </a:rPr>
              <a:t> a </a:t>
            </a:r>
            <a:r>
              <a:rPr lang="en-US" sz="800" b="0" i="0" u="none" strike="noStrike" cap="none" err="1">
                <a:solidFill>
                  <a:srgbClr val="002060"/>
                </a:solidFill>
                <a:latin typeface="Arial"/>
                <a:ea typeface="Arial"/>
                <a:cs typeface="Arial"/>
                <a:sym typeface="Arial"/>
              </a:rPr>
              <a:t>partir</a:t>
            </a:r>
            <a:r>
              <a:rPr lang="en-US" sz="800" b="0" i="0" u="none" strike="noStrike" cap="none">
                <a:solidFill>
                  <a:srgbClr val="002060"/>
                </a:solidFill>
                <a:latin typeface="Arial"/>
                <a:ea typeface="Arial"/>
                <a:cs typeface="Arial"/>
                <a:sym typeface="Arial"/>
              </a:rPr>
              <a:t> del «</a:t>
            </a:r>
            <a:r>
              <a:rPr lang="en-US" sz="800" b="0" i="0" u="none" strike="noStrike" cap="none" err="1">
                <a:solidFill>
                  <a:srgbClr val="002060"/>
                </a:solidFill>
                <a:latin typeface="Arial"/>
                <a:ea typeface="Arial"/>
                <a:cs typeface="Arial"/>
                <a:sym typeface="Arial"/>
              </a:rPr>
              <a:t>cuarto</a:t>
            </a:r>
            <a:r>
              <a:rPr lang="en-US" sz="800" b="0" i="0" u="none" strike="noStrike" cap="none">
                <a:solidFill>
                  <a:srgbClr val="002060"/>
                </a:solidFill>
                <a:latin typeface="Arial"/>
                <a:ea typeface="Arial"/>
                <a:cs typeface="Arial"/>
                <a:sym typeface="Arial"/>
              </a:rPr>
              <a:t> </a:t>
            </a:r>
            <a:r>
              <a:rPr lang="en-US" sz="800" b="0" i="0" u="none" strike="noStrike" cap="none" err="1">
                <a:solidFill>
                  <a:srgbClr val="002060"/>
                </a:solidFill>
                <a:latin typeface="Arial"/>
                <a:ea typeface="Arial"/>
                <a:cs typeface="Arial"/>
                <a:sym typeface="Arial"/>
              </a:rPr>
              <a:t>trimestre</a:t>
            </a:r>
            <a:r>
              <a:rPr lang="en-US" sz="800" b="0" i="0" u="none" strike="noStrike" cap="none">
                <a:solidFill>
                  <a:srgbClr val="002060"/>
                </a:solidFill>
                <a:latin typeface="Arial"/>
                <a:ea typeface="Arial"/>
                <a:cs typeface="Arial"/>
                <a:sym typeface="Arial"/>
              </a:rPr>
              <a:t>» de </a:t>
            </a:r>
            <a:r>
              <a:rPr lang="en-US" sz="800" b="0" i="0" u="none" strike="noStrike" cap="none" err="1">
                <a:solidFill>
                  <a:srgbClr val="002060"/>
                </a:solidFill>
                <a:latin typeface="Arial"/>
                <a:ea typeface="Arial"/>
                <a:cs typeface="Arial"/>
                <a:sym typeface="Arial"/>
              </a:rPr>
              <a:t>mujeres</a:t>
            </a:r>
            <a:r>
              <a:rPr lang="en-US" sz="800" b="0" i="0" u="none" strike="noStrike" cap="none">
                <a:solidFill>
                  <a:srgbClr val="002060"/>
                </a:solidFill>
                <a:latin typeface="Arial"/>
                <a:ea typeface="Arial"/>
                <a:cs typeface="Arial"/>
                <a:sym typeface="Arial"/>
              </a:rPr>
              <a:t> con </a:t>
            </a:r>
            <a:r>
              <a:rPr lang="en-US" sz="800" b="0" i="0" u="none" strike="noStrike" cap="none" err="1">
                <a:solidFill>
                  <a:srgbClr val="002060"/>
                </a:solidFill>
                <a:latin typeface="Arial"/>
                <a:ea typeface="Arial"/>
                <a:cs typeface="Arial"/>
                <a:sym typeface="Arial"/>
              </a:rPr>
              <a:t>complicacionesvasculares</a:t>
            </a:r>
            <a:r>
              <a:rPr lang="en-US" sz="800" b="0" i="0" u="none" strike="noStrike" cap="none">
                <a:solidFill>
                  <a:srgbClr val="002060"/>
                </a:solidFill>
                <a:latin typeface="Arial"/>
                <a:ea typeface="Arial"/>
                <a:cs typeface="Arial"/>
                <a:sym typeface="Arial"/>
              </a:rPr>
              <a:t> y </a:t>
            </a:r>
            <a:r>
              <a:rPr lang="en-US" sz="800" b="0" i="0" u="none" strike="noStrike" cap="none" err="1">
                <a:solidFill>
                  <a:srgbClr val="002060"/>
                </a:solidFill>
                <a:latin typeface="Arial"/>
                <a:ea typeface="Arial"/>
                <a:cs typeface="Arial"/>
                <a:sym typeface="Arial"/>
              </a:rPr>
              <a:t>metabólicas</a:t>
            </a:r>
            <a:r>
              <a:rPr lang="en-US" sz="800" b="0" i="0" u="none" strike="noStrike" cap="none">
                <a:solidFill>
                  <a:srgbClr val="002060"/>
                </a:solidFill>
                <a:latin typeface="Arial"/>
                <a:ea typeface="Arial"/>
                <a:cs typeface="Arial"/>
                <a:sym typeface="Arial"/>
              </a:rPr>
              <a:t> </a:t>
            </a:r>
            <a:r>
              <a:rPr lang="en-US" sz="800" b="0" i="0" u="none" strike="noStrike" cap="none" err="1">
                <a:solidFill>
                  <a:srgbClr val="002060"/>
                </a:solidFill>
                <a:latin typeface="Arial"/>
                <a:ea typeface="Arial"/>
                <a:cs typeface="Arial"/>
                <a:sym typeface="Arial"/>
              </a:rPr>
              <a:t>durante</a:t>
            </a:r>
            <a:r>
              <a:rPr lang="en-US" sz="800" b="0" i="0" u="none" strike="noStrike" cap="none">
                <a:solidFill>
                  <a:srgbClr val="002060"/>
                </a:solidFill>
                <a:latin typeface="Arial"/>
                <a:ea typeface="Arial"/>
                <a:cs typeface="Arial"/>
                <a:sym typeface="Arial"/>
              </a:rPr>
              <a:t> </a:t>
            </a:r>
            <a:r>
              <a:rPr lang="en-US" sz="800" b="0" i="0" u="none" strike="noStrike" cap="none" err="1">
                <a:solidFill>
                  <a:srgbClr val="002060"/>
                </a:solidFill>
                <a:latin typeface="Arial"/>
                <a:ea typeface="Arial"/>
                <a:cs typeface="Arial"/>
                <a:sym typeface="Arial"/>
              </a:rPr>
              <a:t>el</a:t>
            </a:r>
            <a:r>
              <a:rPr lang="en-US" sz="800" b="0" i="0" u="none" strike="noStrike" cap="none">
                <a:solidFill>
                  <a:srgbClr val="002060"/>
                </a:solidFill>
                <a:latin typeface="Arial"/>
                <a:ea typeface="Arial"/>
                <a:cs typeface="Arial"/>
                <a:sym typeface="Arial"/>
              </a:rPr>
              <a:t> </a:t>
            </a:r>
            <a:r>
              <a:rPr lang="en-US" sz="800" b="0" i="0" u="none" strike="noStrike" cap="none" err="1">
                <a:solidFill>
                  <a:srgbClr val="002060"/>
                </a:solidFill>
                <a:latin typeface="Arial"/>
                <a:ea typeface="Arial"/>
                <a:cs typeface="Arial"/>
                <a:sym typeface="Arial"/>
              </a:rPr>
              <a:t>embarazo</a:t>
            </a:r>
            <a:r>
              <a:rPr lang="en-US" sz="800" b="0" i="0" u="none" strike="noStrike" cap="none">
                <a:solidFill>
                  <a:srgbClr val="002060"/>
                </a:solidFill>
                <a:latin typeface="Arial"/>
                <a:ea typeface="Arial"/>
                <a:cs typeface="Arial"/>
                <a:sym typeface="Arial"/>
              </a:rPr>
              <a:t>. </a:t>
            </a:r>
            <a:r>
              <a:rPr lang="en-US" sz="800" b="0" i="0" u="none" strike="noStrike" cap="none" err="1">
                <a:solidFill>
                  <a:srgbClr val="002060"/>
                </a:solidFill>
                <a:latin typeface="Arial"/>
                <a:ea typeface="Arial"/>
                <a:cs typeface="Arial"/>
                <a:sym typeface="Arial"/>
              </a:rPr>
              <a:t>Documento</a:t>
            </a:r>
            <a:r>
              <a:rPr lang="en-US" sz="800" b="0" i="0" u="none" strike="noStrike" cap="none">
                <a:solidFill>
                  <a:srgbClr val="002060"/>
                </a:solidFill>
                <a:latin typeface="Arial"/>
                <a:ea typeface="Arial"/>
                <a:cs typeface="Arial"/>
                <a:sym typeface="Arial"/>
              </a:rPr>
              <a:t> de </a:t>
            </a:r>
            <a:r>
              <a:rPr lang="en-US" sz="800" b="0" i="0" u="none" strike="noStrike" cap="none" err="1">
                <a:solidFill>
                  <a:srgbClr val="002060"/>
                </a:solidFill>
                <a:latin typeface="Arial"/>
                <a:ea typeface="Arial"/>
                <a:cs typeface="Arial"/>
                <a:sym typeface="Arial"/>
              </a:rPr>
              <a:t>consenso</a:t>
            </a:r>
            <a:r>
              <a:rPr lang="en-US" sz="800" b="0" i="0" u="none" strike="noStrike" cap="none">
                <a:solidFill>
                  <a:srgbClr val="002060"/>
                </a:solidFill>
                <a:latin typeface="Arial"/>
                <a:ea typeface="Arial"/>
                <a:cs typeface="Arial"/>
                <a:sym typeface="Arial"/>
              </a:rPr>
              <a:t> de la SEC, SEMERGEN, </a:t>
            </a:r>
            <a:r>
              <a:rPr lang="en-US" sz="800" b="0" i="0" u="none" strike="noStrike" cap="none" err="1">
                <a:solidFill>
                  <a:srgbClr val="002060"/>
                </a:solidFill>
                <a:latin typeface="Arial"/>
                <a:ea typeface="Arial"/>
                <a:cs typeface="Arial"/>
                <a:sym typeface="Arial"/>
              </a:rPr>
              <a:t>semFYC</a:t>
            </a:r>
            <a:r>
              <a:rPr lang="en-US" sz="800" b="0" i="0" u="none" strike="noStrike" cap="none">
                <a:solidFill>
                  <a:srgbClr val="002060"/>
                </a:solidFill>
                <a:latin typeface="Arial"/>
                <a:ea typeface="Arial"/>
                <a:cs typeface="Arial"/>
                <a:sym typeface="Arial"/>
              </a:rPr>
              <a:t> y SEGO. REC </a:t>
            </a:r>
            <a:r>
              <a:rPr lang="en-US" sz="800" b="0" i="0" u="none" strike="noStrike" cap="none" err="1">
                <a:solidFill>
                  <a:srgbClr val="002060"/>
                </a:solidFill>
                <a:latin typeface="Arial"/>
                <a:ea typeface="Arial"/>
                <a:cs typeface="Arial"/>
                <a:sym typeface="Arial"/>
              </a:rPr>
              <a:t>CardioClinics</a:t>
            </a:r>
            <a:r>
              <a:rPr lang="en-US" sz="800" b="0" i="0" u="none" strike="noStrike" cap="none">
                <a:solidFill>
                  <a:srgbClr val="002060"/>
                </a:solidFill>
                <a:latin typeface="Arial"/>
                <a:ea typeface="Arial"/>
                <a:cs typeface="Arial"/>
                <a:sym typeface="Arial"/>
              </a:rPr>
              <a:t>. 2019. https://doi.org/10.1016/j.rccl.2019.10.004</a:t>
            </a:r>
            <a:endParaRPr sz="1100" b="0" i="0" u="none" strike="noStrike" cap="none">
              <a:solidFill>
                <a:srgbClr val="002060"/>
              </a:solidFill>
              <a:latin typeface="Arial"/>
              <a:ea typeface="Arial"/>
              <a:cs typeface="Arial"/>
              <a:sym typeface="Arial"/>
            </a:endParaRPr>
          </a:p>
        </p:txBody>
      </p:sp>
      <p:sp>
        <p:nvSpPr>
          <p:cNvPr id="105" name="Google Shape;105;p66"/>
          <p:cNvSpPr txBox="1"/>
          <p:nvPr/>
        </p:nvSpPr>
        <p:spPr>
          <a:xfrm>
            <a:off x="6511801" y="847757"/>
            <a:ext cx="5119568" cy="5170606"/>
          </a:xfrm>
          <a:prstGeom prst="rect">
            <a:avLst/>
          </a:prstGeom>
          <a:noFill/>
          <a:ln>
            <a:noFill/>
          </a:ln>
        </p:spPr>
        <p:txBody>
          <a:bodyPr spcFirstLastPara="1" wrap="square" lIns="121900" tIns="121900" rIns="121900" bIns="121900" anchor="t" anchorCtr="0">
            <a:spAutoFit/>
          </a:bodyPr>
          <a:lstStyle/>
          <a:p>
            <a:pPr algn="just">
              <a:buSzPts val="1900"/>
            </a:pPr>
            <a:r>
              <a:rPr lang="en-US" sz="2000" b="1" i="0" u="none" strike="noStrike" cap="none">
                <a:solidFill>
                  <a:srgbClr val="FF0000"/>
                </a:solidFill>
                <a:latin typeface="Arial"/>
                <a:ea typeface="Arial"/>
                <a:cs typeface="Arial"/>
                <a:sym typeface="Arial"/>
              </a:rPr>
              <a:t>El </a:t>
            </a:r>
            <a:r>
              <a:rPr lang="en-US" sz="2000" b="1" i="0" u="none" strike="noStrike" cap="none" err="1">
                <a:solidFill>
                  <a:srgbClr val="FF0000"/>
                </a:solidFill>
                <a:latin typeface="Arial"/>
                <a:ea typeface="Arial"/>
                <a:cs typeface="Arial"/>
                <a:sym typeface="Arial"/>
              </a:rPr>
              <a:t>embarazo</a:t>
            </a:r>
            <a:r>
              <a:rPr lang="en-US" sz="2000" b="1" i="0" u="none" strike="noStrike" cap="none">
                <a:solidFill>
                  <a:srgbClr val="FF0000"/>
                </a:solidFill>
                <a:latin typeface="Arial"/>
                <a:ea typeface="Arial"/>
                <a:cs typeface="Arial"/>
                <a:sym typeface="Arial"/>
              </a:rPr>
              <a:t> es un predictor de </a:t>
            </a:r>
            <a:r>
              <a:rPr lang="en-US" sz="2000" b="1" i="0" u="none" strike="noStrike" cap="none" err="1">
                <a:solidFill>
                  <a:srgbClr val="FF0000"/>
                </a:solidFill>
                <a:latin typeface="Arial"/>
                <a:ea typeface="Arial"/>
                <a:cs typeface="Arial"/>
                <a:sym typeface="Arial"/>
              </a:rPr>
              <a:t>riesgo</a:t>
            </a:r>
            <a:r>
              <a:rPr lang="en-US" sz="2000" b="1" i="0" u="none" strike="noStrike" cap="none">
                <a:solidFill>
                  <a:srgbClr val="FF0000"/>
                </a:solidFill>
                <a:latin typeface="Arial"/>
                <a:ea typeface="Arial"/>
                <a:cs typeface="Arial"/>
                <a:sym typeface="Arial"/>
              </a:rPr>
              <a:t> cardiovascular </a:t>
            </a:r>
            <a:r>
              <a:rPr lang="en-US" sz="2000" b="1" i="0" u="none" strike="noStrike" cap="none" err="1">
                <a:solidFill>
                  <a:srgbClr val="FF0000"/>
                </a:solidFill>
                <a:latin typeface="Arial"/>
                <a:ea typeface="Arial"/>
                <a:cs typeface="Arial"/>
                <a:sym typeface="Arial"/>
              </a:rPr>
              <a:t>futuro</a:t>
            </a:r>
            <a:r>
              <a:rPr lang="en-US" sz="2000" b="1" i="0" u="none" strike="noStrike" cap="none">
                <a:solidFill>
                  <a:srgbClr val="FF0000"/>
                </a:solidFill>
                <a:latin typeface="Arial"/>
                <a:ea typeface="Arial"/>
                <a:cs typeface="Arial"/>
                <a:sym typeface="Arial"/>
              </a:rPr>
              <a:t> </a:t>
            </a:r>
            <a:r>
              <a:rPr lang="en-US" sz="2000" b="1" i="0" u="none" strike="noStrike" cap="none" err="1">
                <a:solidFill>
                  <a:srgbClr val="FF0000"/>
                </a:solidFill>
                <a:latin typeface="Arial"/>
                <a:ea typeface="Arial"/>
                <a:cs typeface="Arial"/>
                <a:sym typeface="Arial"/>
              </a:rPr>
              <a:t>en</a:t>
            </a:r>
            <a:r>
              <a:rPr lang="en-US" sz="2000" b="1" i="0" u="none" strike="noStrike" cap="none">
                <a:solidFill>
                  <a:srgbClr val="FF0000"/>
                </a:solidFill>
                <a:latin typeface="Arial"/>
                <a:ea typeface="Arial"/>
                <a:cs typeface="Arial"/>
                <a:sym typeface="Arial"/>
              </a:rPr>
              <a:t> las </a:t>
            </a:r>
            <a:r>
              <a:rPr lang="en-US" sz="2000" b="1" i="0" u="none" strike="noStrike" cap="none" err="1">
                <a:solidFill>
                  <a:srgbClr val="FF0000"/>
                </a:solidFill>
                <a:latin typeface="Arial"/>
                <a:ea typeface="Arial"/>
                <a:cs typeface="Arial"/>
                <a:sym typeface="Arial"/>
              </a:rPr>
              <a:t>mujeres</a:t>
            </a:r>
            <a:r>
              <a:rPr lang="en-US" sz="2000" b="1" i="0" u="none" strike="noStrike" cap="none">
                <a:solidFill>
                  <a:srgbClr val="FF0000"/>
                </a:solidFill>
                <a:latin typeface="Arial"/>
                <a:ea typeface="Arial"/>
                <a:cs typeface="Arial"/>
                <a:sym typeface="Arial"/>
              </a:rPr>
              <a:t>.</a:t>
            </a:r>
            <a:r>
              <a:rPr lang="en-US" sz="2000" b="1">
                <a:solidFill>
                  <a:srgbClr val="FF0000"/>
                </a:solidFill>
              </a:rPr>
              <a:t> </a:t>
            </a:r>
            <a:endParaRPr sz="2000" b="1"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900"/>
              <a:buFont typeface="Arial"/>
              <a:buNone/>
            </a:pPr>
            <a:endParaRPr sz="2000" b="0" i="0" u="none" strike="noStrike" cap="none">
              <a:solidFill>
                <a:srgbClr val="00206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900"/>
              <a:buFont typeface="Arial"/>
              <a:buNone/>
            </a:pPr>
            <a:r>
              <a:rPr lang="en-US" sz="2000" b="0" i="0" u="none" strike="noStrike" cap="none">
                <a:solidFill>
                  <a:srgbClr val="002060"/>
                </a:solidFill>
                <a:latin typeface="Arial"/>
                <a:ea typeface="Arial"/>
                <a:cs typeface="Arial"/>
                <a:sym typeface="Arial"/>
              </a:rPr>
              <a:t>El </a:t>
            </a:r>
            <a:r>
              <a:rPr lang="en-US" sz="2000" b="0" i="0" u="none" strike="noStrike" cap="none" err="1">
                <a:solidFill>
                  <a:srgbClr val="002060"/>
                </a:solidFill>
                <a:latin typeface="Arial"/>
                <a:ea typeface="Arial"/>
                <a:cs typeface="Arial"/>
                <a:sym typeface="Arial"/>
              </a:rPr>
              <a:t>retraso</a:t>
            </a:r>
            <a:r>
              <a:rPr lang="en-US" sz="2000" b="0" i="0" u="none" strike="noStrike" cap="none">
                <a:solidFill>
                  <a:srgbClr val="002060"/>
                </a:solidFill>
                <a:latin typeface="Arial"/>
                <a:ea typeface="Arial"/>
                <a:cs typeface="Arial"/>
                <a:sym typeface="Arial"/>
              </a:rPr>
              <a:t> </a:t>
            </a:r>
            <a:r>
              <a:rPr lang="en-US" sz="2000" b="0" i="0" u="none" strike="noStrike" cap="none" err="1">
                <a:solidFill>
                  <a:srgbClr val="002060"/>
                </a:solidFill>
                <a:latin typeface="Arial"/>
                <a:ea typeface="Arial"/>
                <a:cs typeface="Arial"/>
                <a:sym typeface="Arial"/>
              </a:rPr>
              <a:t>en</a:t>
            </a:r>
            <a:r>
              <a:rPr lang="en-US" sz="2000" b="0" i="0" u="none" strike="noStrike" cap="none">
                <a:solidFill>
                  <a:srgbClr val="002060"/>
                </a:solidFill>
                <a:latin typeface="Arial"/>
                <a:ea typeface="Arial"/>
                <a:cs typeface="Arial"/>
                <a:sym typeface="Arial"/>
              </a:rPr>
              <a:t> la </a:t>
            </a:r>
            <a:r>
              <a:rPr lang="en-US" sz="2000" b="0" i="0" u="none" strike="noStrike" cap="none" err="1">
                <a:solidFill>
                  <a:srgbClr val="002060"/>
                </a:solidFill>
                <a:latin typeface="Arial"/>
                <a:ea typeface="Arial"/>
                <a:cs typeface="Arial"/>
                <a:sym typeface="Arial"/>
              </a:rPr>
              <a:t>edad</a:t>
            </a:r>
            <a:r>
              <a:rPr lang="en-US" sz="2000" b="0" i="0" u="none" strike="noStrike" cap="none">
                <a:solidFill>
                  <a:srgbClr val="002060"/>
                </a:solidFill>
                <a:latin typeface="Arial"/>
                <a:ea typeface="Arial"/>
                <a:cs typeface="Arial"/>
                <a:sym typeface="Arial"/>
              </a:rPr>
              <a:t> de </a:t>
            </a:r>
            <a:r>
              <a:rPr lang="en-US" sz="2000" b="0" i="0" u="none" strike="noStrike" cap="none" err="1">
                <a:solidFill>
                  <a:srgbClr val="002060"/>
                </a:solidFill>
                <a:latin typeface="Arial"/>
                <a:ea typeface="Arial"/>
                <a:cs typeface="Arial"/>
                <a:sym typeface="Arial"/>
              </a:rPr>
              <a:t>gestación</a:t>
            </a:r>
            <a:r>
              <a:rPr lang="en-US" sz="2000" b="0" i="0" u="none" strike="noStrike" cap="none">
                <a:solidFill>
                  <a:srgbClr val="002060"/>
                </a:solidFill>
                <a:latin typeface="Arial"/>
                <a:ea typeface="Arial"/>
                <a:cs typeface="Arial"/>
                <a:sym typeface="Arial"/>
              </a:rPr>
              <a:t> y la </a:t>
            </a:r>
            <a:r>
              <a:rPr lang="en-US" sz="2000" b="0" i="0" u="none" strike="noStrike" cap="none" err="1">
                <a:solidFill>
                  <a:srgbClr val="002060"/>
                </a:solidFill>
                <a:latin typeface="Arial"/>
                <a:ea typeface="Arial"/>
                <a:cs typeface="Arial"/>
                <a:sym typeface="Arial"/>
              </a:rPr>
              <a:t>coexistencia</a:t>
            </a:r>
            <a:r>
              <a:rPr lang="en-US" sz="2000" b="0" i="0" u="none" strike="noStrike" cap="none">
                <a:solidFill>
                  <a:srgbClr val="002060"/>
                </a:solidFill>
                <a:latin typeface="Arial"/>
                <a:ea typeface="Arial"/>
                <a:cs typeface="Arial"/>
                <a:sym typeface="Arial"/>
              </a:rPr>
              <a:t> de </a:t>
            </a:r>
            <a:r>
              <a:rPr lang="en-US" sz="2000" b="0" i="0" u="none" strike="noStrike" cap="none" err="1">
                <a:solidFill>
                  <a:srgbClr val="002060"/>
                </a:solidFill>
                <a:latin typeface="Arial"/>
                <a:ea typeface="Arial"/>
                <a:cs typeface="Arial"/>
                <a:sym typeface="Arial"/>
              </a:rPr>
              <a:t>factores</a:t>
            </a:r>
            <a:r>
              <a:rPr lang="en-US" sz="2000" b="0" i="0" u="none" strike="noStrike" cap="none">
                <a:solidFill>
                  <a:srgbClr val="002060"/>
                </a:solidFill>
                <a:latin typeface="Arial"/>
                <a:ea typeface="Arial"/>
                <a:cs typeface="Arial"/>
                <a:sym typeface="Arial"/>
              </a:rPr>
              <a:t> de </a:t>
            </a:r>
            <a:r>
              <a:rPr lang="en-US" sz="2000" b="0" i="0" u="none" strike="noStrike" cap="none" err="1">
                <a:solidFill>
                  <a:srgbClr val="002060"/>
                </a:solidFill>
                <a:latin typeface="Arial"/>
                <a:ea typeface="Arial"/>
                <a:cs typeface="Arial"/>
                <a:sym typeface="Arial"/>
              </a:rPr>
              <a:t>riesgo</a:t>
            </a:r>
            <a:r>
              <a:rPr lang="en-US" sz="2000" b="0" i="0" u="none" strike="noStrike" cap="none">
                <a:solidFill>
                  <a:srgbClr val="002060"/>
                </a:solidFill>
                <a:latin typeface="Arial"/>
                <a:ea typeface="Arial"/>
                <a:cs typeface="Arial"/>
                <a:sym typeface="Arial"/>
              </a:rPr>
              <a:t> </a:t>
            </a:r>
            <a:r>
              <a:rPr lang="en-US" sz="2000" b="0" i="0" u="none" strike="noStrike" cap="none" err="1">
                <a:solidFill>
                  <a:srgbClr val="002060"/>
                </a:solidFill>
                <a:latin typeface="Arial"/>
                <a:ea typeface="Arial"/>
                <a:cs typeface="Arial"/>
                <a:sym typeface="Arial"/>
              </a:rPr>
              <a:t>como</a:t>
            </a:r>
            <a:r>
              <a:rPr lang="en-US" sz="2000" b="0" i="0" u="none" strike="noStrike" cap="none">
                <a:solidFill>
                  <a:srgbClr val="002060"/>
                </a:solidFill>
                <a:latin typeface="Arial"/>
                <a:ea typeface="Arial"/>
                <a:cs typeface="Arial"/>
                <a:sym typeface="Arial"/>
              </a:rPr>
              <a:t> la </a:t>
            </a:r>
            <a:r>
              <a:rPr lang="en-US" sz="2000" b="0" i="0" u="none" strike="noStrike" cap="none" err="1">
                <a:solidFill>
                  <a:srgbClr val="002060"/>
                </a:solidFill>
                <a:latin typeface="Arial"/>
                <a:ea typeface="Arial"/>
                <a:cs typeface="Arial"/>
                <a:sym typeface="Arial"/>
              </a:rPr>
              <a:t>obesidad</a:t>
            </a:r>
            <a:r>
              <a:rPr lang="en-US" sz="2000" b="0" i="0" u="none" strike="noStrike" cap="none">
                <a:solidFill>
                  <a:srgbClr val="002060"/>
                </a:solidFill>
                <a:latin typeface="Arial"/>
                <a:ea typeface="Arial"/>
                <a:cs typeface="Arial"/>
                <a:sym typeface="Arial"/>
              </a:rPr>
              <a:t> o </a:t>
            </a:r>
            <a:r>
              <a:rPr lang="en-US" sz="2000" b="0" i="0" u="none" strike="noStrike" cap="none" err="1">
                <a:solidFill>
                  <a:srgbClr val="002060"/>
                </a:solidFill>
                <a:latin typeface="Arial"/>
                <a:ea typeface="Arial"/>
                <a:cs typeface="Arial"/>
                <a:sym typeface="Arial"/>
              </a:rPr>
              <a:t>el</a:t>
            </a:r>
            <a:r>
              <a:rPr lang="en-US" sz="2000" b="0" i="0" u="none" strike="noStrike" cap="none">
                <a:solidFill>
                  <a:srgbClr val="002060"/>
                </a:solidFill>
                <a:latin typeface="Arial"/>
                <a:ea typeface="Arial"/>
                <a:cs typeface="Arial"/>
                <a:sym typeface="Arial"/>
              </a:rPr>
              <a:t> </a:t>
            </a:r>
            <a:r>
              <a:rPr lang="en-US" sz="2000" b="0" i="0" u="none" strike="noStrike" cap="none" err="1">
                <a:solidFill>
                  <a:srgbClr val="002060"/>
                </a:solidFill>
                <a:latin typeface="Arial"/>
                <a:ea typeface="Arial"/>
                <a:cs typeface="Arial"/>
                <a:sym typeface="Arial"/>
              </a:rPr>
              <a:t>estilo</a:t>
            </a:r>
            <a:r>
              <a:rPr lang="en-US" sz="2000" b="0" i="0" u="none" strike="noStrike" cap="none">
                <a:solidFill>
                  <a:srgbClr val="002060"/>
                </a:solidFill>
                <a:latin typeface="Arial"/>
                <a:ea typeface="Arial"/>
                <a:cs typeface="Arial"/>
                <a:sym typeface="Arial"/>
              </a:rPr>
              <a:t> de </a:t>
            </a:r>
            <a:r>
              <a:rPr lang="en-US" sz="2000" b="0" i="0" u="none" strike="noStrike" cap="none" err="1">
                <a:solidFill>
                  <a:srgbClr val="002060"/>
                </a:solidFill>
                <a:latin typeface="Arial"/>
                <a:ea typeface="Arial"/>
                <a:cs typeface="Arial"/>
                <a:sym typeface="Arial"/>
              </a:rPr>
              <a:t>vida</a:t>
            </a:r>
            <a:r>
              <a:rPr lang="en-US" sz="2000" b="0" i="0" u="none" strike="noStrike" cap="none">
                <a:solidFill>
                  <a:srgbClr val="002060"/>
                </a:solidFill>
                <a:latin typeface="Arial"/>
                <a:ea typeface="Arial"/>
                <a:cs typeface="Arial"/>
                <a:sym typeface="Arial"/>
              </a:rPr>
              <a:t> </a:t>
            </a:r>
            <a:r>
              <a:rPr lang="en-US" sz="2000" b="0" i="0" u="none" strike="noStrike" cap="none" err="1">
                <a:solidFill>
                  <a:srgbClr val="002060"/>
                </a:solidFill>
                <a:latin typeface="Arial"/>
                <a:ea typeface="Arial"/>
                <a:cs typeface="Arial"/>
                <a:sym typeface="Arial"/>
              </a:rPr>
              <a:t>inadecuado</a:t>
            </a:r>
            <a:r>
              <a:rPr lang="en-US" sz="2000" b="0" i="0" u="none" strike="noStrike" cap="none">
                <a:solidFill>
                  <a:srgbClr val="002060"/>
                </a:solidFill>
                <a:latin typeface="Arial"/>
                <a:ea typeface="Arial"/>
                <a:cs typeface="Arial"/>
                <a:sym typeface="Arial"/>
              </a:rPr>
              <a:t>, </a:t>
            </a:r>
            <a:r>
              <a:rPr lang="en-US" sz="2000" b="0" i="0" u="none" strike="noStrike" cap="none" err="1">
                <a:solidFill>
                  <a:srgbClr val="002060"/>
                </a:solidFill>
                <a:latin typeface="Arial"/>
                <a:ea typeface="Arial"/>
                <a:cs typeface="Arial"/>
                <a:sym typeface="Arial"/>
              </a:rPr>
              <a:t>están</a:t>
            </a:r>
            <a:r>
              <a:rPr lang="en-US" sz="2000" b="0" i="0" u="none" strike="noStrike" cap="none">
                <a:solidFill>
                  <a:srgbClr val="002060"/>
                </a:solidFill>
                <a:latin typeface="Arial"/>
                <a:ea typeface="Arial"/>
                <a:cs typeface="Arial"/>
                <a:sym typeface="Arial"/>
              </a:rPr>
              <a:t> </a:t>
            </a:r>
            <a:r>
              <a:rPr lang="en-US" sz="2000" b="0" i="0" u="none" strike="noStrike" cap="none" err="1">
                <a:solidFill>
                  <a:srgbClr val="002060"/>
                </a:solidFill>
                <a:latin typeface="Arial"/>
                <a:ea typeface="Arial"/>
                <a:cs typeface="Arial"/>
                <a:sym typeface="Arial"/>
              </a:rPr>
              <a:t>produciendo</a:t>
            </a:r>
            <a:r>
              <a:rPr lang="en-US" sz="2000" b="0" i="0" u="none" strike="noStrike" cap="none">
                <a:solidFill>
                  <a:srgbClr val="002060"/>
                </a:solidFill>
                <a:latin typeface="Arial"/>
                <a:ea typeface="Arial"/>
                <a:cs typeface="Arial"/>
                <a:sym typeface="Arial"/>
              </a:rPr>
              <a:t> </a:t>
            </a:r>
            <a:r>
              <a:rPr lang="en-US" sz="2000" b="0" i="0" u="none" strike="noStrike" cap="none" err="1">
                <a:solidFill>
                  <a:srgbClr val="FF0000"/>
                </a:solidFill>
                <a:latin typeface="Arial"/>
                <a:ea typeface="Arial"/>
                <a:cs typeface="Arial"/>
                <a:sym typeface="Arial"/>
              </a:rPr>
              <a:t>embarazos</a:t>
            </a:r>
            <a:r>
              <a:rPr lang="en-US" sz="2000" b="0" i="0" u="none" strike="noStrike" cap="none">
                <a:solidFill>
                  <a:srgbClr val="FF0000"/>
                </a:solidFill>
                <a:latin typeface="Arial"/>
                <a:ea typeface="Arial"/>
                <a:cs typeface="Arial"/>
                <a:sym typeface="Arial"/>
              </a:rPr>
              <a:t> que </a:t>
            </a:r>
            <a:r>
              <a:rPr lang="en-US" sz="2000" b="0" i="0" u="none" strike="noStrike" cap="none" err="1">
                <a:solidFill>
                  <a:srgbClr val="FF0000"/>
                </a:solidFill>
                <a:latin typeface="Arial"/>
                <a:ea typeface="Arial"/>
                <a:cs typeface="Arial"/>
                <a:sym typeface="Arial"/>
              </a:rPr>
              <a:t>cursan</a:t>
            </a:r>
            <a:r>
              <a:rPr lang="en-US" sz="2000" b="0" i="0" u="none" strike="noStrike" cap="none">
                <a:solidFill>
                  <a:srgbClr val="FF0000"/>
                </a:solidFill>
                <a:latin typeface="Arial"/>
                <a:ea typeface="Arial"/>
                <a:cs typeface="Arial"/>
                <a:sym typeface="Arial"/>
              </a:rPr>
              <a:t> con </a:t>
            </a:r>
            <a:r>
              <a:rPr lang="en-US" sz="2000" b="0" i="0" u="none" strike="noStrike" cap="none" err="1">
                <a:solidFill>
                  <a:srgbClr val="FF0000"/>
                </a:solidFill>
                <a:latin typeface="Arial"/>
                <a:ea typeface="Arial"/>
                <a:cs typeface="Arial"/>
                <a:sym typeface="Arial"/>
              </a:rPr>
              <a:t>estados</a:t>
            </a:r>
            <a:r>
              <a:rPr lang="en-US" sz="2000" b="0" i="0" u="none" strike="noStrike" cap="none">
                <a:solidFill>
                  <a:srgbClr val="FF0000"/>
                </a:solidFill>
                <a:latin typeface="Arial"/>
                <a:ea typeface="Arial"/>
                <a:cs typeface="Arial"/>
                <a:sym typeface="Arial"/>
              </a:rPr>
              <a:t> </a:t>
            </a:r>
            <a:r>
              <a:rPr lang="en-US" sz="2000" b="0" i="0" u="none" strike="noStrike" cap="none" err="1">
                <a:solidFill>
                  <a:srgbClr val="FF0000"/>
                </a:solidFill>
                <a:latin typeface="Arial"/>
                <a:ea typeface="Arial"/>
                <a:cs typeface="Arial"/>
                <a:sym typeface="Arial"/>
              </a:rPr>
              <a:t>hipertensivos</a:t>
            </a:r>
            <a:r>
              <a:rPr lang="en-US" sz="2000" b="0" i="0" u="none" strike="noStrike" cap="none">
                <a:solidFill>
                  <a:srgbClr val="FF0000"/>
                </a:solidFill>
                <a:latin typeface="Arial"/>
                <a:ea typeface="Arial"/>
                <a:cs typeface="Arial"/>
                <a:sym typeface="Arial"/>
              </a:rPr>
              <a:t>, </a:t>
            </a:r>
            <a:r>
              <a:rPr lang="en-US" sz="2000" b="0" i="0" u="none" strike="noStrike" cap="none" err="1">
                <a:solidFill>
                  <a:srgbClr val="FF0000"/>
                </a:solidFill>
                <a:latin typeface="Arial"/>
                <a:ea typeface="Arial"/>
                <a:cs typeface="Arial"/>
                <a:sym typeface="Arial"/>
              </a:rPr>
              <a:t>partos</a:t>
            </a:r>
            <a:r>
              <a:rPr lang="en-US" sz="2000" b="0" i="0" u="none" strike="noStrike" cap="none">
                <a:solidFill>
                  <a:srgbClr val="FF0000"/>
                </a:solidFill>
                <a:latin typeface="Arial"/>
                <a:ea typeface="Arial"/>
                <a:cs typeface="Arial"/>
                <a:sym typeface="Arial"/>
              </a:rPr>
              <a:t> pre </a:t>
            </a:r>
            <a:r>
              <a:rPr lang="en-US" sz="2000" b="0" i="0" u="none" strike="noStrike" cap="none" err="1">
                <a:solidFill>
                  <a:srgbClr val="FF0000"/>
                </a:solidFill>
                <a:latin typeface="Arial"/>
                <a:ea typeface="Arial"/>
                <a:cs typeface="Arial"/>
                <a:sym typeface="Arial"/>
              </a:rPr>
              <a:t>término</a:t>
            </a:r>
            <a:r>
              <a:rPr lang="en-US" sz="2000" b="0" i="0" u="none" strike="noStrike" cap="none">
                <a:solidFill>
                  <a:srgbClr val="FF0000"/>
                </a:solidFill>
                <a:latin typeface="Arial"/>
                <a:ea typeface="Arial"/>
                <a:cs typeface="Arial"/>
                <a:sym typeface="Arial"/>
              </a:rPr>
              <a:t>, </a:t>
            </a:r>
            <a:r>
              <a:rPr lang="en-US" sz="2000" b="0" i="0" u="none" strike="noStrike" cap="none" err="1">
                <a:solidFill>
                  <a:srgbClr val="FF0000"/>
                </a:solidFill>
                <a:latin typeface="Arial"/>
                <a:ea typeface="Arial"/>
                <a:cs typeface="Arial"/>
                <a:sym typeface="Arial"/>
              </a:rPr>
              <a:t>abortos</a:t>
            </a:r>
            <a:r>
              <a:rPr lang="en-US" sz="2000" b="0" i="0" u="none" strike="noStrike" cap="none">
                <a:solidFill>
                  <a:srgbClr val="FF0000"/>
                </a:solidFill>
                <a:latin typeface="Arial"/>
                <a:ea typeface="Arial"/>
                <a:cs typeface="Arial"/>
                <a:sym typeface="Arial"/>
              </a:rPr>
              <a:t> </a:t>
            </a:r>
            <a:r>
              <a:rPr lang="en-US" sz="2000" b="0" i="0" u="none" strike="noStrike" cap="none" err="1">
                <a:solidFill>
                  <a:srgbClr val="FF0000"/>
                </a:solidFill>
                <a:latin typeface="Arial"/>
                <a:ea typeface="Arial"/>
                <a:cs typeface="Arial"/>
                <a:sym typeface="Arial"/>
              </a:rPr>
              <a:t>espontáneos</a:t>
            </a:r>
            <a:r>
              <a:rPr lang="en-US" sz="2000" b="0" i="0" u="none" strike="noStrike" cap="none">
                <a:solidFill>
                  <a:srgbClr val="FF0000"/>
                </a:solidFill>
                <a:latin typeface="Arial"/>
                <a:ea typeface="Arial"/>
                <a:cs typeface="Arial"/>
                <a:sym typeface="Arial"/>
              </a:rPr>
              <a:t> o diabetes </a:t>
            </a:r>
            <a:r>
              <a:rPr lang="en-US" sz="2000" b="0" i="0" u="none" strike="noStrike" cap="none" err="1">
                <a:solidFill>
                  <a:srgbClr val="FF0000"/>
                </a:solidFill>
                <a:latin typeface="Arial"/>
                <a:ea typeface="Arial"/>
                <a:cs typeface="Arial"/>
                <a:sym typeface="Arial"/>
              </a:rPr>
              <a:t>gestacional</a:t>
            </a:r>
            <a:r>
              <a:rPr lang="en-US" sz="2000" b="0" i="0" u="none" strike="noStrike" cap="none">
                <a:solidFill>
                  <a:srgbClr val="FF0000"/>
                </a:solidFill>
                <a:latin typeface="Arial"/>
                <a:ea typeface="Arial"/>
                <a:cs typeface="Arial"/>
                <a:sym typeface="Arial"/>
              </a:rPr>
              <a:t>.</a:t>
            </a:r>
            <a:endParaRPr sz="20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900"/>
              <a:buFont typeface="Arial"/>
              <a:buNone/>
            </a:pPr>
            <a:endParaRPr sz="2000" b="0" i="0" u="none" strike="noStrike" cap="none">
              <a:solidFill>
                <a:srgbClr val="00206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900"/>
              <a:buFont typeface="Arial"/>
              <a:buNone/>
            </a:pPr>
            <a:endParaRPr sz="2000" b="0" i="0" u="none" strike="noStrike" cap="none">
              <a:solidFill>
                <a:srgbClr val="002060"/>
              </a:solidFill>
              <a:latin typeface="Arial"/>
              <a:ea typeface="Arial"/>
              <a:cs typeface="Arial"/>
              <a:sym typeface="Arial"/>
            </a:endParaRPr>
          </a:p>
          <a:p>
            <a:pPr algn="just">
              <a:buSzPts val="2000"/>
            </a:pPr>
            <a:r>
              <a:rPr lang="en-US" sz="2000" b="1" i="0" u="none" strike="noStrike" cap="none">
                <a:solidFill>
                  <a:srgbClr val="002060"/>
                </a:solidFill>
                <a:latin typeface="Arial"/>
                <a:ea typeface="Arial"/>
                <a:cs typeface="Arial"/>
                <a:sym typeface="Arial"/>
              </a:rPr>
              <a:t>Es </a:t>
            </a:r>
            <a:r>
              <a:rPr lang="en-US" sz="2000" b="1" i="0" u="none" strike="noStrike" cap="none" err="1">
                <a:solidFill>
                  <a:srgbClr val="002060"/>
                </a:solidFill>
                <a:latin typeface="Arial"/>
                <a:ea typeface="Arial"/>
                <a:cs typeface="Arial"/>
                <a:sym typeface="Arial"/>
              </a:rPr>
              <a:t>necesario</a:t>
            </a:r>
            <a:r>
              <a:rPr lang="en-US" sz="2000" b="1" i="0" u="none" strike="noStrike" cap="none">
                <a:solidFill>
                  <a:srgbClr val="002060"/>
                </a:solidFill>
                <a:latin typeface="Arial"/>
                <a:ea typeface="Arial"/>
                <a:cs typeface="Arial"/>
                <a:sym typeface="Arial"/>
              </a:rPr>
              <a:t> </a:t>
            </a:r>
            <a:r>
              <a:rPr lang="en-US" sz="2000" b="1" i="0" u="none" strike="noStrike" cap="none" err="1">
                <a:solidFill>
                  <a:srgbClr val="002060"/>
                </a:solidFill>
                <a:latin typeface="Arial"/>
                <a:ea typeface="Arial"/>
                <a:cs typeface="Arial"/>
                <a:sym typeface="Arial"/>
              </a:rPr>
              <a:t>su</a:t>
            </a:r>
            <a:r>
              <a:rPr lang="en-US" sz="2000" b="1" i="0" u="none" strike="noStrike" cap="none">
                <a:solidFill>
                  <a:srgbClr val="002060"/>
                </a:solidFill>
                <a:latin typeface="Arial"/>
                <a:ea typeface="Arial"/>
                <a:cs typeface="Arial"/>
                <a:sym typeface="Arial"/>
              </a:rPr>
              <a:t> </a:t>
            </a:r>
            <a:r>
              <a:rPr lang="en-US" sz="2000" b="1" i="0" u="none" strike="noStrike" cap="none" err="1">
                <a:solidFill>
                  <a:srgbClr val="002060"/>
                </a:solidFill>
                <a:latin typeface="Arial"/>
                <a:ea typeface="Arial"/>
                <a:cs typeface="Arial"/>
                <a:sym typeface="Arial"/>
              </a:rPr>
              <a:t>seguimiento</a:t>
            </a:r>
            <a:r>
              <a:rPr lang="en-US" sz="2000" b="1" i="0" u="none" strike="noStrike" cap="none">
                <a:solidFill>
                  <a:srgbClr val="002060"/>
                </a:solidFill>
                <a:latin typeface="Arial"/>
                <a:ea typeface="Arial"/>
                <a:cs typeface="Arial"/>
                <a:sym typeface="Arial"/>
              </a:rPr>
              <a:t> a </a:t>
            </a:r>
            <a:r>
              <a:rPr lang="en-US" sz="2000" b="1" i="0" u="none" strike="noStrike" cap="none" err="1">
                <a:solidFill>
                  <a:srgbClr val="002060"/>
                </a:solidFill>
                <a:latin typeface="Arial"/>
                <a:ea typeface="Arial"/>
                <a:cs typeface="Arial"/>
                <a:sym typeface="Arial"/>
              </a:rPr>
              <a:t>partir</a:t>
            </a:r>
            <a:r>
              <a:rPr lang="en-US" sz="2000" b="1" i="0" u="none" strike="noStrike" cap="none">
                <a:solidFill>
                  <a:srgbClr val="002060"/>
                </a:solidFill>
                <a:latin typeface="Arial"/>
                <a:ea typeface="Arial"/>
                <a:cs typeface="Arial"/>
                <a:sym typeface="Arial"/>
              </a:rPr>
              <a:t> del </a:t>
            </a:r>
            <a:r>
              <a:rPr lang="en-US" sz="2000" b="1">
                <a:solidFill>
                  <a:srgbClr val="FF0000"/>
                </a:solidFill>
              </a:rPr>
              <a:t>4º </a:t>
            </a:r>
            <a:r>
              <a:rPr lang="en-US" sz="2000" b="1" err="1">
                <a:solidFill>
                  <a:srgbClr val="FF0000"/>
                </a:solidFill>
              </a:rPr>
              <a:t>trimestre</a:t>
            </a:r>
            <a:r>
              <a:rPr lang="en-US" sz="2000" b="1">
                <a:solidFill>
                  <a:srgbClr val="002060"/>
                </a:solidFill>
              </a:rPr>
              <a:t> </a:t>
            </a:r>
            <a:r>
              <a:rPr lang="en-US" sz="2000" b="1" i="0" u="none" strike="noStrike" cap="none">
                <a:solidFill>
                  <a:srgbClr val="002060"/>
                </a:solidFill>
                <a:latin typeface="Arial"/>
                <a:ea typeface="Arial"/>
                <a:cs typeface="Arial"/>
                <a:sym typeface="Arial"/>
              </a:rPr>
              <a:t>de </a:t>
            </a:r>
            <a:r>
              <a:rPr lang="en-US" sz="2000" b="1" i="0" u="none" strike="noStrike" cap="none" err="1">
                <a:solidFill>
                  <a:srgbClr val="002060"/>
                </a:solidFill>
                <a:latin typeface="Arial"/>
                <a:ea typeface="Arial"/>
                <a:cs typeface="Arial"/>
                <a:sym typeface="Arial"/>
              </a:rPr>
              <a:t>gestación</a:t>
            </a:r>
            <a:r>
              <a:rPr lang="en-US" sz="2000" b="1" i="0" u="none" strike="noStrike" cap="none">
                <a:solidFill>
                  <a:srgbClr val="002060"/>
                </a:solidFill>
                <a:latin typeface="Arial"/>
                <a:ea typeface="Arial"/>
                <a:cs typeface="Arial"/>
                <a:sym typeface="Arial"/>
              </a:rPr>
              <a:t>, es </a:t>
            </a:r>
            <a:r>
              <a:rPr lang="en-US" sz="2000" b="1" i="0" u="none" strike="noStrike" cap="none" err="1">
                <a:solidFill>
                  <a:srgbClr val="002060"/>
                </a:solidFill>
                <a:latin typeface="Arial"/>
                <a:ea typeface="Arial"/>
                <a:cs typeface="Arial"/>
                <a:sym typeface="Arial"/>
              </a:rPr>
              <a:t>decir</a:t>
            </a:r>
            <a:r>
              <a:rPr lang="en-US" sz="2000" b="1" i="0" u="none" strike="noStrike" cap="none">
                <a:solidFill>
                  <a:srgbClr val="002060"/>
                </a:solidFill>
                <a:latin typeface="Arial"/>
                <a:ea typeface="Arial"/>
                <a:cs typeface="Arial"/>
                <a:sym typeface="Arial"/>
              </a:rPr>
              <a:t>, </a:t>
            </a:r>
            <a:r>
              <a:rPr lang="en-US" sz="2000" b="1" i="0" u="none" strike="noStrike" cap="none" err="1">
                <a:solidFill>
                  <a:srgbClr val="002060"/>
                </a:solidFill>
                <a:latin typeface="Arial"/>
                <a:ea typeface="Arial"/>
                <a:cs typeface="Arial"/>
                <a:sym typeface="Arial"/>
              </a:rPr>
              <a:t>después</a:t>
            </a:r>
            <a:r>
              <a:rPr lang="en-US" sz="2000" b="1" i="0" u="none" strike="noStrike" cap="none">
                <a:solidFill>
                  <a:srgbClr val="002060"/>
                </a:solidFill>
                <a:latin typeface="Arial"/>
                <a:ea typeface="Arial"/>
                <a:cs typeface="Arial"/>
                <a:sym typeface="Arial"/>
              </a:rPr>
              <a:t> del </a:t>
            </a:r>
            <a:r>
              <a:rPr lang="en-US" sz="2000" b="1" i="0" u="none" strike="noStrike" cap="none" err="1">
                <a:solidFill>
                  <a:srgbClr val="002060"/>
                </a:solidFill>
                <a:latin typeface="Arial"/>
                <a:ea typeface="Arial"/>
                <a:cs typeface="Arial"/>
                <a:sym typeface="Arial"/>
              </a:rPr>
              <a:t>parto</a:t>
            </a:r>
            <a:r>
              <a:rPr lang="en-US" sz="2000" b="1" i="0" u="none" strike="noStrike" cap="none">
                <a:solidFill>
                  <a:srgbClr val="002060"/>
                </a:solidFill>
                <a:latin typeface="Arial"/>
                <a:ea typeface="Arial"/>
                <a:cs typeface="Arial"/>
                <a:sym typeface="Arial"/>
              </a:rPr>
              <a:t>.</a:t>
            </a:r>
            <a:r>
              <a:rPr lang="en-US" sz="2000" b="1">
                <a:solidFill>
                  <a:srgbClr val="002060"/>
                </a:solidFill>
              </a:rPr>
              <a:t>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900"/>
              <a:buFont typeface="Arial"/>
              <a:buNone/>
            </a:pPr>
            <a:endParaRPr sz="2000" b="0" i="0" u="none" strike="noStrike" cap="none">
              <a:solidFill>
                <a:srgbClr val="002060"/>
              </a:solidFill>
              <a:latin typeface="Arial"/>
              <a:ea typeface="Arial"/>
              <a:cs typeface="Arial"/>
              <a:sym typeface="Arial"/>
            </a:endParaRPr>
          </a:p>
        </p:txBody>
      </p:sp>
      <p:sp>
        <p:nvSpPr>
          <p:cNvPr id="106" name="Google Shape;106;p66"/>
          <p:cNvSpPr txBox="1"/>
          <p:nvPr/>
        </p:nvSpPr>
        <p:spPr>
          <a:xfrm>
            <a:off x="492933" y="807140"/>
            <a:ext cx="5119568" cy="4646268"/>
          </a:xfrm>
          <a:prstGeom prst="rect">
            <a:avLst/>
          </a:prstGeom>
          <a:noFill/>
          <a:ln w="9525" cap="flat" cmpd="sng">
            <a:solidFill>
              <a:srgbClr val="002060"/>
            </a:solidFill>
            <a:prstDash val="solid"/>
            <a:round/>
            <a:headEnd type="none" w="sm" len="sm"/>
            <a:tailEnd type="none" w="sm" len="sm"/>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n-US" sz="2000" b="1" i="0" u="none" strike="noStrike" cap="none">
                <a:solidFill>
                  <a:srgbClr val="002060"/>
                </a:solidFill>
                <a:latin typeface="Arial"/>
                <a:ea typeface="Arial"/>
                <a:cs typeface="Arial"/>
                <a:sym typeface="Arial"/>
              </a:rPr>
              <a:t>Nuestra paciente no acude hasta 6 años después…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endParaRPr sz="2000" b="1"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endParaRPr sz="2000" b="1"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endParaRPr sz="2000" b="1"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endParaRPr sz="2000" b="1"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endParaRPr sz="2000" b="1"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endParaRPr sz="2000" b="1"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endParaRPr sz="2000" b="1"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r>
              <a:rPr lang="en-US" sz="2000" b="1" i="0" u="none" strike="noStrike" cap="none">
                <a:solidFill>
                  <a:srgbClr val="002060"/>
                </a:solidFill>
                <a:latin typeface="Arial"/>
                <a:ea typeface="Arial"/>
                <a:cs typeface="Arial"/>
                <a:sym typeface="Arial"/>
              </a:rPr>
              <a:t>Solicita una IT por embarazo de alto riesgo: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endParaRPr sz="2000" b="1" i="0" u="none" strike="noStrike" cap="none">
              <a:solidFill>
                <a:srgbClr val="002060"/>
              </a:solidFill>
              <a:latin typeface="Arial"/>
              <a:ea typeface="Arial"/>
              <a:cs typeface="Arial"/>
              <a:sym typeface="Arial"/>
            </a:endParaRPr>
          </a:p>
          <a:p>
            <a:pPr marL="0" marR="0" lvl="7" indent="0" algn="just" rtl="0">
              <a:lnSpc>
                <a:spcPct val="100000"/>
              </a:lnSpc>
              <a:spcBef>
                <a:spcPts val="0"/>
              </a:spcBef>
              <a:spcAft>
                <a:spcPts val="0"/>
              </a:spcAft>
              <a:buClr>
                <a:srgbClr val="000000"/>
              </a:buClr>
              <a:buSzPts val="2000"/>
              <a:buFont typeface="Arial"/>
              <a:buNone/>
            </a:pPr>
            <a:r>
              <a:rPr lang="en-US" sz="2000" b="1" i="0" u="none" strike="noStrike" cap="none">
                <a:solidFill>
                  <a:srgbClr val="002060"/>
                </a:solidFill>
                <a:latin typeface="Arial"/>
                <a:ea typeface="Arial"/>
                <a:cs typeface="Arial"/>
                <a:sym typeface="Arial"/>
              </a:rPr>
              <a:t>Ha debutado con una  </a:t>
            </a:r>
            <a:r>
              <a:rPr lang="en-US" sz="1900" b="1" i="0" u="none" strike="noStrike" cap="none">
                <a:solidFill>
                  <a:srgbClr val="FF0000"/>
                </a:solidFill>
                <a:latin typeface="Arial"/>
                <a:ea typeface="Arial"/>
                <a:cs typeface="Arial"/>
                <a:sym typeface="Arial"/>
              </a:rPr>
              <a:t>PREECLAMPSIA </a:t>
            </a:r>
            <a:endParaRPr sz="1400" b="0" i="0" u="none" strike="noStrike" cap="none">
              <a:solidFill>
                <a:srgbClr val="000000"/>
              </a:solidFill>
              <a:latin typeface="Arial"/>
              <a:ea typeface="Arial"/>
              <a:cs typeface="Arial"/>
              <a:sym typeface="Arial"/>
            </a:endParaRPr>
          </a:p>
          <a:p>
            <a:pPr marL="0" marR="0" lvl="7" indent="0" algn="just" rtl="0">
              <a:lnSpc>
                <a:spcPct val="100000"/>
              </a:lnSpc>
              <a:spcBef>
                <a:spcPts val="0"/>
              </a:spcBef>
              <a:spcAft>
                <a:spcPts val="0"/>
              </a:spcAft>
              <a:buClr>
                <a:srgbClr val="000000"/>
              </a:buClr>
              <a:buSzPts val="1900"/>
              <a:buFont typeface="Arial"/>
              <a:buNone/>
            </a:pPr>
            <a:r>
              <a:rPr lang="en-US" sz="1900" b="1" i="0" u="none" strike="noStrike" cap="none">
                <a:solidFill>
                  <a:srgbClr val="002060"/>
                </a:solidFill>
                <a:latin typeface="Arial"/>
                <a:ea typeface="Arial"/>
                <a:cs typeface="Arial"/>
                <a:sym typeface="Arial"/>
              </a:rPr>
              <a:t>en la semana 21 de su gestación</a:t>
            </a:r>
            <a:endParaRPr sz="1900" b="1" i="0" u="none" strike="noStrike" cap="none">
              <a:solidFill>
                <a:srgbClr val="002060"/>
              </a:solidFill>
              <a:latin typeface="Arial"/>
              <a:ea typeface="Arial"/>
              <a:cs typeface="Arial"/>
              <a:sym typeface="Arial"/>
            </a:endParaRPr>
          </a:p>
        </p:txBody>
      </p:sp>
      <p:pic>
        <p:nvPicPr>
          <p:cNvPr id="107" name="Google Shape;107;p66"/>
          <p:cNvPicPr preferRelativeResize="0"/>
          <p:nvPr/>
        </p:nvPicPr>
        <p:blipFill rotWithShape="1">
          <a:blip r:embed="rId3">
            <a:alphaModFix/>
          </a:blip>
          <a:srcRect/>
          <a:stretch/>
        </p:blipFill>
        <p:spPr>
          <a:xfrm>
            <a:off x="1848400" y="1745491"/>
            <a:ext cx="1651259" cy="163588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5"/>
                                        </p:tgtEl>
                                        <p:attrNameLst>
                                          <p:attrName>style.visibility</p:attrName>
                                        </p:attrNameLst>
                                      </p:cBhvr>
                                      <p:to>
                                        <p:strVal val="visible"/>
                                      </p:to>
                                    </p:set>
                                    <p:animEffect transition="in" filter="fade">
                                      <p:cBhvr>
                                        <p:cTn id="11"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67"/>
          <p:cNvSpPr txBox="1">
            <a:spLocks noGrp="1"/>
          </p:cNvSpPr>
          <p:nvPr>
            <p:ph type="title"/>
          </p:nvPr>
        </p:nvSpPr>
        <p:spPr>
          <a:xfrm>
            <a:off x="1236133" y="1551300"/>
            <a:ext cx="3572934" cy="1327367"/>
          </a:xfrm>
          <a:prstGeom prst="rect">
            <a:avLst/>
          </a:prstGeom>
          <a:noFill/>
          <a:ln w="38100" cap="flat" cmpd="sng">
            <a:solidFill>
              <a:schemeClr val="dk1"/>
            </a:solidFill>
            <a:prstDash val="solid"/>
            <a:round/>
            <a:headEnd type="none" w="sm" len="sm"/>
            <a:tailEnd type="none" w="sm" len="sm"/>
          </a:ln>
        </p:spPr>
        <p:txBody>
          <a:bodyPr spcFirstLastPara="1" wrap="square" lIns="121900" tIns="121900" rIns="121900" bIns="121900" anchor="t" anchorCtr="0">
            <a:noAutofit/>
          </a:bodyPr>
          <a:lstStyle/>
          <a:p>
            <a:pPr>
              <a:buSzPts val="4229"/>
            </a:pPr>
            <a:r>
              <a:rPr lang="en-US" sz="2400" b="0">
                <a:solidFill>
                  <a:srgbClr val="002060"/>
                </a:solidFill>
                <a:latin typeface="Arial"/>
                <a:ea typeface="Arial"/>
                <a:cs typeface="Arial"/>
                <a:sym typeface="Arial"/>
              </a:rPr>
              <a:t>La </a:t>
            </a:r>
            <a:r>
              <a:rPr lang="en-US" sz="2400" b="0" err="1">
                <a:solidFill>
                  <a:srgbClr val="002060"/>
                </a:solidFill>
                <a:latin typeface="Arial"/>
                <a:ea typeface="Arial"/>
                <a:cs typeface="Arial"/>
                <a:sym typeface="Arial"/>
              </a:rPr>
              <a:t>paciente</a:t>
            </a:r>
            <a:r>
              <a:rPr lang="en-US" sz="2400" b="1">
                <a:solidFill>
                  <a:srgbClr val="002060"/>
                </a:solidFill>
                <a:latin typeface="Arial"/>
                <a:ea typeface="Arial"/>
                <a:cs typeface="Arial"/>
                <a:sym typeface="Arial"/>
              </a:rPr>
              <a:t> NO</a:t>
            </a:r>
            <a:r>
              <a:rPr lang="en-US" sz="2400" b="0">
                <a:solidFill>
                  <a:srgbClr val="002060"/>
                </a:solidFill>
                <a:latin typeface="Arial"/>
                <a:ea typeface="Arial"/>
                <a:cs typeface="Arial"/>
                <a:sym typeface="Arial"/>
              </a:rPr>
              <a:t> </a:t>
            </a:r>
            <a:r>
              <a:rPr lang="en-US" sz="2400" b="0" err="1">
                <a:solidFill>
                  <a:srgbClr val="002060"/>
                </a:solidFill>
                <a:latin typeface="Arial"/>
                <a:ea typeface="Arial"/>
                <a:cs typeface="Arial"/>
                <a:sym typeface="Arial"/>
              </a:rPr>
              <a:t>acudió</a:t>
            </a:r>
            <a:r>
              <a:rPr lang="en-US" sz="2400" b="0">
                <a:solidFill>
                  <a:srgbClr val="002060"/>
                </a:solidFill>
                <a:latin typeface="Arial"/>
                <a:ea typeface="Arial"/>
                <a:cs typeface="Arial"/>
                <a:sym typeface="Arial"/>
              </a:rPr>
              <a:t> a </a:t>
            </a:r>
            <a:r>
              <a:rPr lang="en-US" sz="2400" b="0" err="1">
                <a:solidFill>
                  <a:srgbClr val="002060"/>
                </a:solidFill>
                <a:latin typeface="Arial"/>
                <a:ea typeface="Arial"/>
                <a:cs typeface="Arial"/>
                <a:sym typeface="Arial"/>
              </a:rPr>
              <a:t>nuestra</a:t>
            </a:r>
            <a:r>
              <a:rPr lang="en-US" sz="2400" b="0">
                <a:solidFill>
                  <a:srgbClr val="002060"/>
                </a:solidFill>
                <a:latin typeface="Arial"/>
                <a:ea typeface="Arial"/>
                <a:cs typeface="Arial"/>
                <a:sym typeface="Arial"/>
              </a:rPr>
              <a:t> consulta </a:t>
            </a:r>
            <a:br>
              <a:rPr lang="en-US" sz="2400" b="0">
                <a:latin typeface="Arial"/>
                <a:ea typeface="Arial"/>
                <a:cs typeface="Arial"/>
              </a:rPr>
            </a:br>
            <a:r>
              <a:rPr lang="en-US" sz="2400" b="0" err="1">
                <a:solidFill>
                  <a:srgbClr val="002060"/>
                </a:solidFill>
                <a:latin typeface="Arial"/>
                <a:ea typeface="Arial"/>
                <a:cs typeface="Arial"/>
                <a:sym typeface="Arial"/>
              </a:rPr>
              <a:t>tras</a:t>
            </a:r>
            <a:r>
              <a:rPr lang="en-US" sz="2400" b="0">
                <a:solidFill>
                  <a:srgbClr val="002060"/>
                </a:solidFill>
                <a:latin typeface="Arial"/>
                <a:ea typeface="Arial"/>
                <a:cs typeface="Arial"/>
                <a:sym typeface="Arial"/>
              </a:rPr>
              <a:t> </a:t>
            </a:r>
            <a:r>
              <a:rPr lang="en-US" sz="2400" b="0" err="1">
                <a:solidFill>
                  <a:srgbClr val="002060"/>
                </a:solidFill>
                <a:latin typeface="Arial"/>
                <a:ea typeface="Arial"/>
                <a:cs typeface="Arial"/>
                <a:sym typeface="Arial"/>
              </a:rPr>
              <a:t>el</a:t>
            </a:r>
            <a:r>
              <a:rPr lang="en-US" sz="2400" b="0">
                <a:solidFill>
                  <a:srgbClr val="002060"/>
                </a:solidFill>
                <a:latin typeface="Arial"/>
                <a:ea typeface="Arial"/>
                <a:cs typeface="Arial"/>
                <a:sym typeface="Arial"/>
              </a:rPr>
              <a:t> </a:t>
            </a:r>
            <a:r>
              <a:rPr lang="en-US" sz="2400" b="0" err="1">
                <a:solidFill>
                  <a:srgbClr val="002060"/>
                </a:solidFill>
                <a:latin typeface="Arial"/>
                <a:ea typeface="Arial"/>
                <a:cs typeface="Arial"/>
                <a:sym typeface="Arial"/>
              </a:rPr>
              <a:t>parto</a:t>
            </a:r>
            <a:br>
              <a:rPr lang="en-US" sz="2400" b="0">
                <a:latin typeface="Arial"/>
                <a:ea typeface="Arial"/>
                <a:cs typeface="Arial"/>
              </a:rPr>
            </a:br>
            <a:br>
              <a:rPr lang="en-US" sz="2400" b="0">
                <a:latin typeface="Arial"/>
                <a:ea typeface="Arial"/>
                <a:cs typeface="Arial"/>
              </a:rPr>
            </a:br>
            <a:br>
              <a:rPr lang="en-US" sz="2400" b="0">
                <a:latin typeface="Arial"/>
                <a:ea typeface="Arial"/>
                <a:cs typeface="Arial"/>
              </a:rPr>
            </a:br>
            <a:endParaRPr sz="2000" b="0">
              <a:solidFill>
                <a:srgbClr val="FF0000"/>
              </a:solidFill>
              <a:latin typeface="Arial"/>
              <a:ea typeface="Arial"/>
              <a:cs typeface="Arial"/>
              <a:sym typeface="Arial"/>
            </a:endParaRPr>
          </a:p>
        </p:txBody>
      </p:sp>
      <p:sp>
        <p:nvSpPr>
          <p:cNvPr id="113" name="Google Shape;113;p67"/>
          <p:cNvSpPr txBox="1"/>
          <p:nvPr/>
        </p:nvSpPr>
        <p:spPr>
          <a:xfrm>
            <a:off x="6407079" y="1745607"/>
            <a:ext cx="4673599" cy="3970247"/>
          </a:xfrm>
          <a:prstGeom prst="rect">
            <a:avLst/>
          </a:prstGeom>
          <a:noFill/>
          <a:ln>
            <a:noFill/>
          </a:ln>
        </p:spPr>
        <p:txBody>
          <a:bodyPr spcFirstLastPara="1" wrap="square" lIns="121900" tIns="60925" rIns="121900" bIns="609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2060"/>
                </a:solidFill>
                <a:latin typeface="Arial"/>
                <a:ea typeface="Arial"/>
                <a:cs typeface="Arial"/>
                <a:sym typeface="Arial"/>
              </a:rPr>
              <a:t>A los </a:t>
            </a:r>
            <a:r>
              <a:rPr lang="en-US" sz="2400" b="0" i="0" u="none" strike="noStrike" cap="none">
                <a:solidFill>
                  <a:srgbClr val="3DEAC7"/>
                </a:solidFill>
                <a:latin typeface="Arial"/>
                <a:ea typeface="Arial"/>
                <a:cs typeface="Arial"/>
                <a:sym typeface="Arial"/>
              </a:rPr>
              <a:t>42 años </a:t>
            </a:r>
            <a:r>
              <a:rPr lang="en-US" sz="2400" b="0" i="0" u="none" strike="noStrike" cap="none">
                <a:solidFill>
                  <a:srgbClr val="002060"/>
                </a:solidFill>
                <a:latin typeface="Arial"/>
                <a:ea typeface="Arial"/>
                <a:cs typeface="Arial"/>
                <a:sym typeface="Arial"/>
              </a:rPr>
              <a:t>solicita una cita presencial y relata</a:t>
            </a:r>
            <a:r>
              <a:rPr lang="en-US" sz="2400" b="0" i="0" u="none" strike="noStrike" cap="none">
                <a:solidFill>
                  <a:srgbClr val="3DEAC7"/>
                </a:solidFill>
                <a:latin typeface="Arial"/>
                <a:ea typeface="Arial"/>
                <a:cs typeface="Arial"/>
                <a:sym typeface="Arial"/>
              </a:rPr>
              <a:t> </a:t>
            </a:r>
            <a:r>
              <a:rPr lang="en-US" sz="2400" b="0" i="0" u="none" strike="noStrike" cap="none">
                <a:solidFill>
                  <a:srgbClr val="002060"/>
                </a:solidFill>
                <a:latin typeface="Arial"/>
                <a:ea typeface="Arial"/>
                <a:cs typeface="Arial"/>
                <a:sym typeface="Arial"/>
              </a:rPr>
              <a:t>que el fin de semana fue a urgencias por una crisis hipertensiva y le han aconsejado iniciar el estudio de HTA.</a:t>
            </a:r>
            <a:br>
              <a:rPr lang="en-US" sz="2400" b="0" i="0" u="none" strike="noStrike" cap="none">
                <a:solidFill>
                  <a:srgbClr val="FF0000"/>
                </a:solidFill>
                <a:latin typeface="Arial"/>
                <a:ea typeface="Arial"/>
                <a:cs typeface="Arial"/>
                <a:sym typeface="Arial"/>
              </a:rPr>
            </a:br>
            <a:br>
              <a:rPr lang="en-US" sz="2000" b="0" i="0" u="none" strike="noStrike" cap="none">
                <a:solidFill>
                  <a:srgbClr val="FF0000"/>
                </a:solidFill>
                <a:latin typeface="Arial"/>
                <a:ea typeface="Arial"/>
                <a:cs typeface="Arial"/>
                <a:sym typeface="Arial"/>
              </a:rPr>
            </a:br>
            <a:r>
              <a:rPr lang="en-US" sz="2400" b="1" i="0" u="none" strike="noStrike" cap="none">
                <a:solidFill>
                  <a:srgbClr val="002060"/>
                </a:solidFill>
                <a:latin typeface="Arial"/>
                <a:ea typeface="Arial"/>
                <a:cs typeface="Arial"/>
                <a:sym typeface="Arial"/>
              </a:rPr>
              <a:t>¿CUÁL ES NUESTRO PROCEDER?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p:txBody>
      </p:sp>
      <p:sp>
        <p:nvSpPr>
          <p:cNvPr id="114" name="Google Shape;114;p67"/>
          <p:cNvSpPr txBox="1"/>
          <p:nvPr/>
        </p:nvSpPr>
        <p:spPr>
          <a:xfrm>
            <a:off x="562708" y="657111"/>
            <a:ext cx="609306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002060"/>
                </a:solidFill>
                <a:latin typeface="Arial"/>
                <a:ea typeface="Arial"/>
                <a:cs typeface="Arial"/>
                <a:sym typeface="Arial"/>
              </a:rPr>
              <a:t>PERO…</a:t>
            </a:r>
            <a:endParaRPr sz="2800" b="1" i="0" u="none" strike="noStrike" cap="none">
              <a:solidFill>
                <a:srgbClr val="000000"/>
              </a:solidFill>
              <a:latin typeface="Arial"/>
              <a:ea typeface="Arial"/>
              <a:cs typeface="Arial"/>
              <a:sym typeface="Arial"/>
            </a:endParaRPr>
          </a:p>
        </p:txBody>
      </p:sp>
      <p:pic>
        <p:nvPicPr>
          <p:cNvPr id="115" name="Google Shape;115;p67"/>
          <p:cNvPicPr preferRelativeResize="0"/>
          <p:nvPr/>
        </p:nvPicPr>
        <p:blipFill rotWithShape="1">
          <a:blip r:embed="rId3">
            <a:alphaModFix/>
          </a:blip>
          <a:srcRect/>
          <a:stretch/>
        </p:blipFill>
        <p:spPr>
          <a:xfrm>
            <a:off x="1796864" y="3249636"/>
            <a:ext cx="1651259" cy="163588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500"/>
                                        <p:tgtEl>
                                          <p:spTgt spid="1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5"/>
                                        </p:tgtEl>
                                        <p:attrNameLst>
                                          <p:attrName>style.visibility</p:attrName>
                                        </p:attrNameLst>
                                      </p:cBhvr>
                                      <p:to>
                                        <p:strVal val="visible"/>
                                      </p:to>
                                    </p:set>
                                    <p:animEffect transition="in" filter="fade">
                                      <p:cBhvr>
                                        <p:cTn id="12" dur="500"/>
                                        <p:tgtEl>
                                          <p:spTgt spid="1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3"/>
                                        </p:tgtEl>
                                        <p:attrNameLst>
                                          <p:attrName>style.visibility</p:attrName>
                                        </p:attrNameLst>
                                      </p:cBhvr>
                                      <p:to>
                                        <p:strVal val="visible"/>
                                      </p:to>
                                    </p:set>
                                    <p:animEffect transition="in" filter="fade">
                                      <p:cBhvr>
                                        <p:cTn id="17"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68"/>
          <p:cNvSpPr txBox="1"/>
          <p:nvPr/>
        </p:nvSpPr>
        <p:spPr>
          <a:xfrm>
            <a:off x="495823" y="329004"/>
            <a:ext cx="9801663"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754"/>
              </a:buClr>
              <a:buSzPts val="1300"/>
              <a:buFont typeface="Arial"/>
              <a:buNone/>
            </a:pPr>
            <a:r>
              <a:rPr lang="en-US" sz="2800" b="1" i="0" u="none" strike="noStrike" cap="none">
                <a:solidFill>
                  <a:srgbClr val="002060"/>
                </a:solidFill>
                <a:latin typeface="Arial"/>
                <a:ea typeface="Arial"/>
                <a:cs typeface="Arial"/>
                <a:sym typeface="Arial"/>
              </a:rPr>
              <a:t>Revisamos datos de su historia clínica</a:t>
            </a:r>
            <a:br>
              <a:rPr lang="en-US" sz="2800" b="1" i="0" u="none" strike="noStrike" cap="none">
                <a:solidFill>
                  <a:srgbClr val="002060"/>
                </a:solidFill>
                <a:latin typeface="Arial"/>
                <a:ea typeface="Arial"/>
                <a:cs typeface="Arial"/>
                <a:sym typeface="Arial"/>
              </a:rPr>
            </a:br>
            <a:endParaRPr sz="2000" b="0" i="0" u="none" strike="noStrike" cap="none">
              <a:solidFill>
                <a:srgbClr val="000000"/>
              </a:solidFill>
              <a:latin typeface="Arial"/>
              <a:ea typeface="Arial"/>
              <a:cs typeface="Arial"/>
              <a:sym typeface="Arial"/>
            </a:endParaRPr>
          </a:p>
        </p:txBody>
      </p:sp>
      <p:sp>
        <p:nvSpPr>
          <p:cNvPr id="121" name="Google Shape;121;p68"/>
          <p:cNvSpPr txBox="1"/>
          <p:nvPr/>
        </p:nvSpPr>
        <p:spPr>
          <a:xfrm>
            <a:off x="1108944" y="1087479"/>
            <a:ext cx="4861500" cy="5170606"/>
          </a:xfrm>
          <a:prstGeom prst="rect">
            <a:avLst/>
          </a:prstGeom>
          <a:solidFill>
            <a:srgbClr val="002754"/>
          </a:solidFill>
          <a:ln w="38100" cap="flat" cmpd="sng">
            <a:solidFill>
              <a:schemeClr val="dk1"/>
            </a:solidFill>
            <a:prstDash val="solid"/>
            <a:round/>
            <a:headEnd type="none" w="sm" len="sm"/>
            <a:tailEnd type="none" w="sm" len="sm"/>
          </a:ln>
        </p:spPr>
        <p:txBody>
          <a:bodyPr spcFirstLastPara="1" wrap="square" lIns="121900" tIns="121900" rIns="121900" bIns="121900" anchor="t" anchorCtr="0">
            <a:spAutoFit/>
          </a:bodyPr>
          <a:lstStyle/>
          <a:p>
            <a:pPr marL="0" marR="0" lvl="0" indent="0" algn="just" rtl="0">
              <a:lnSpc>
                <a:spcPct val="100000"/>
              </a:lnSpc>
              <a:spcBef>
                <a:spcPts val="0"/>
              </a:spcBef>
              <a:spcAft>
                <a:spcPts val="0"/>
              </a:spcAft>
              <a:buClr>
                <a:srgbClr val="000000"/>
              </a:buClr>
              <a:buSzPts val="1900"/>
              <a:buFont typeface="Arial"/>
              <a:buNone/>
            </a:pPr>
            <a:r>
              <a:rPr lang="en-US" sz="2000" b="1" i="0" u="none" strike="noStrike" cap="none">
                <a:solidFill>
                  <a:srgbClr val="3DEAC7"/>
                </a:solidFill>
                <a:latin typeface="Arial"/>
                <a:ea typeface="Arial"/>
                <a:cs typeface="Arial"/>
                <a:sym typeface="Arial"/>
              </a:rPr>
              <a:t>ANAMNESIS</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900"/>
              <a:buFont typeface="Arial"/>
              <a:buNone/>
            </a:pPr>
            <a:endParaRPr sz="2000" b="1" i="0" u="none" strike="noStrike" cap="none">
              <a:solidFill>
                <a:srgbClr val="00206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900"/>
              <a:buFont typeface="Arial"/>
              <a:buNone/>
            </a:pPr>
            <a:r>
              <a:rPr lang="en-US" sz="2000" b="1" i="0" u="none" strike="noStrike" cap="none">
                <a:solidFill>
                  <a:schemeClr val="lt1"/>
                </a:solidFill>
                <a:latin typeface="Arial"/>
                <a:ea typeface="Arial"/>
                <a:cs typeface="Arial"/>
                <a:sym typeface="Arial"/>
              </a:rPr>
              <a:t>AP Y FAMILIARES</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900"/>
              <a:buFont typeface="Arial"/>
              <a:buNone/>
            </a:pPr>
            <a:endParaRPr sz="2000" b="1" i="0" u="none" strike="noStrike" cap="none">
              <a:solidFill>
                <a:schemeClr val="lt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900"/>
              <a:buFont typeface="Arial"/>
              <a:buNone/>
            </a:pPr>
            <a:r>
              <a:rPr lang="en-US" sz="2000" b="0" i="0" u="none" strike="noStrike" cap="none">
                <a:solidFill>
                  <a:schemeClr val="lt1"/>
                </a:solidFill>
                <a:latin typeface="Arial"/>
                <a:ea typeface="Arial"/>
                <a:cs typeface="Arial"/>
                <a:sym typeface="Arial"/>
              </a:rPr>
              <a:t>Mujer de 42 años diagnosticada de </a:t>
            </a:r>
            <a:r>
              <a:rPr lang="en-US" sz="2000" b="1" i="0" u="none" strike="noStrike" cap="none">
                <a:solidFill>
                  <a:schemeClr val="lt1"/>
                </a:solidFill>
                <a:latin typeface="Arial"/>
                <a:ea typeface="Arial"/>
                <a:cs typeface="Arial"/>
                <a:sym typeface="Arial"/>
              </a:rPr>
              <a:t>SOP</a:t>
            </a:r>
            <a:r>
              <a:rPr lang="en-US" sz="2000" b="0" i="0" u="none" strike="noStrike" cap="none">
                <a:solidFill>
                  <a:schemeClr val="lt1"/>
                </a:solidFill>
                <a:latin typeface="Arial"/>
                <a:ea typeface="Arial"/>
                <a:cs typeface="Arial"/>
                <a:sym typeface="Arial"/>
              </a:rPr>
              <a:t> a los 26.</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900"/>
              <a:buFont typeface="Arial"/>
              <a:buNone/>
            </a:pPr>
            <a:endParaRPr sz="2000" b="0" i="0" u="none" strike="noStrike" cap="none">
              <a:solidFill>
                <a:schemeClr val="lt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900"/>
              <a:buFont typeface="Arial"/>
              <a:buNone/>
            </a:pPr>
            <a:r>
              <a:rPr lang="en-US" sz="2000" b="0" i="0" u="none" strike="noStrike" cap="none">
                <a:solidFill>
                  <a:schemeClr val="lt1"/>
                </a:solidFill>
                <a:latin typeface="Arial"/>
                <a:ea typeface="Arial"/>
                <a:cs typeface="Arial"/>
                <a:sym typeface="Arial"/>
              </a:rPr>
              <a:t>A los 32 años, con la gestación sufre </a:t>
            </a:r>
            <a:r>
              <a:rPr lang="en-US" sz="2000" b="1" i="0" u="none" strike="noStrike" cap="none">
                <a:solidFill>
                  <a:schemeClr val="lt1"/>
                </a:solidFill>
                <a:latin typeface="Arial"/>
                <a:ea typeface="Arial"/>
                <a:cs typeface="Arial"/>
                <a:sym typeface="Arial"/>
              </a:rPr>
              <a:t>obesidad y  preeclampsia.</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900"/>
              <a:buFont typeface="Arial"/>
              <a:buNone/>
            </a:pPr>
            <a:endParaRPr sz="2000" b="1" i="0" u="none" strike="noStrike" cap="none">
              <a:solidFill>
                <a:schemeClr val="lt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900"/>
              <a:buFont typeface="Arial"/>
              <a:buNone/>
            </a:pPr>
            <a:r>
              <a:rPr lang="en-US" sz="2000" b="0" i="0" u="none" strike="noStrike" cap="none">
                <a:solidFill>
                  <a:schemeClr val="lt1"/>
                </a:solidFill>
                <a:latin typeface="Arial"/>
                <a:ea typeface="Arial"/>
                <a:cs typeface="Arial"/>
                <a:sym typeface="Arial"/>
              </a:rPr>
              <a:t>No tiene hábitos tóxicos.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900"/>
              <a:buFont typeface="Arial"/>
              <a:buNone/>
            </a:pPr>
            <a:endParaRPr sz="2000" b="0" i="0" u="none" strike="noStrike" cap="none">
              <a:solidFill>
                <a:schemeClr val="lt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900"/>
              <a:buFont typeface="Arial"/>
              <a:buNone/>
            </a:pPr>
            <a:r>
              <a:rPr lang="en-US" sz="2000" b="0" i="0" u="none" strike="noStrike" cap="none">
                <a:solidFill>
                  <a:schemeClr val="lt1"/>
                </a:solidFill>
                <a:latin typeface="Arial"/>
                <a:ea typeface="Arial"/>
                <a:cs typeface="Arial"/>
                <a:sym typeface="Arial"/>
              </a:rPr>
              <a:t>Es </a:t>
            </a:r>
            <a:r>
              <a:rPr lang="en-US" sz="2000" b="1" i="0" u="none" strike="noStrike" cap="none">
                <a:solidFill>
                  <a:schemeClr val="lt1"/>
                </a:solidFill>
                <a:latin typeface="Arial"/>
                <a:ea typeface="Arial"/>
                <a:cs typeface="Arial"/>
                <a:sym typeface="Arial"/>
              </a:rPr>
              <a:t>Sedentaria</a:t>
            </a:r>
            <a:r>
              <a:rPr lang="en-US" sz="2000" b="0" i="0" u="none" strike="noStrike" cap="none">
                <a:solidFill>
                  <a:schemeClr val="lt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900"/>
              <a:buFont typeface="Arial"/>
              <a:buNone/>
            </a:pPr>
            <a:endParaRPr sz="2000" b="0" i="0" u="none" strike="noStrike" cap="none">
              <a:solidFill>
                <a:schemeClr val="lt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900"/>
              <a:buFont typeface="Arial"/>
              <a:buNone/>
            </a:pPr>
            <a:r>
              <a:rPr lang="en-US" sz="2000" b="1" i="0" u="none" strike="noStrike" cap="none">
                <a:solidFill>
                  <a:schemeClr val="lt1"/>
                </a:solidFill>
                <a:latin typeface="Arial"/>
                <a:ea typeface="Arial"/>
                <a:cs typeface="Arial"/>
                <a:sym typeface="Arial"/>
              </a:rPr>
              <a:t>AF de HTA en ambos padres y en familia materna</a:t>
            </a:r>
            <a:endParaRPr sz="2000" b="1" i="0" u="none" strike="noStrike" cap="none">
              <a:solidFill>
                <a:schemeClr val="lt1"/>
              </a:solidFill>
              <a:latin typeface="Arial"/>
              <a:ea typeface="Arial"/>
              <a:cs typeface="Arial"/>
              <a:sym typeface="Arial"/>
            </a:endParaRPr>
          </a:p>
        </p:txBody>
      </p:sp>
      <p:sp>
        <p:nvSpPr>
          <p:cNvPr id="122" name="Google Shape;122;p68"/>
          <p:cNvSpPr txBox="1"/>
          <p:nvPr/>
        </p:nvSpPr>
        <p:spPr>
          <a:xfrm>
            <a:off x="6789294" y="1298813"/>
            <a:ext cx="4861500" cy="3631723"/>
          </a:xfrm>
          <a:prstGeom prst="rect">
            <a:avLst/>
          </a:prstGeom>
          <a:solidFill>
            <a:srgbClr val="002754"/>
          </a:solidFill>
          <a:ln w="38100" cap="flat" cmpd="sng">
            <a:solidFill>
              <a:schemeClr val="dk1"/>
            </a:solidFill>
            <a:prstDash val="solid"/>
            <a:round/>
            <a:headEnd type="none" w="sm" len="sm"/>
            <a:tailEnd type="none" w="sm" len="sm"/>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n-US" sz="2000" b="1" i="0" u="none" strike="noStrike" cap="none">
                <a:solidFill>
                  <a:srgbClr val="3DEAC7"/>
                </a:solidFill>
                <a:latin typeface="Arial"/>
                <a:ea typeface="Arial"/>
                <a:cs typeface="Arial"/>
                <a:sym typeface="Arial"/>
              </a:rPr>
              <a:t>EXPLORACIÓN FÍSICA</a:t>
            </a:r>
            <a:endParaRPr sz="2000" b="0" i="0" u="none" strike="noStrike" cap="none">
              <a:solidFill>
                <a:srgbClr val="3DEAC7"/>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endParaRPr sz="2000" b="1" i="0" u="none" strike="noStrike" cap="none">
              <a:solidFill>
                <a:srgbClr val="002060"/>
              </a:solidFill>
              <a:latin typeface="Arial"/>
              <a:ea typeface="Arial"/>
              <a:cs typeface="Arial"/>
              <a:sym typeface="Arial"/>
            </a:endParaRPr>
          </a:p>
          <a:p>
            <a:pPr marL="381000" marR="0" lvl="0" indent="-381000" algn="l" rtl="0">
              <a:lnSpc>
                <a:spcPct val="100000"/>
              </a:lnSpc>
              <a:spcBef>
                <a:spcPts val="0"/>
              </a:spcBef>
              <a:spcAft>
                <a:spcPts val="0"/>
              </a:spcAft>
              <a:buClr>
                <a:schemeClr val="lt1"/>
              </a:buClr>
              <a:buSzPts val="1900"/>
              <a:buFont typeface="Arial"/>
              <a:buChar char="•"/>
            </a:pPr>
            <a:r>
              <a:rPr lang="en-US" sz="2000" b="0" i="0" u="none" strike="noStrike" cap="none">
                <a:solidFill>
                  <a:schemeClr val="lt1"/>
                </a:solidFill>
                <a:latin typeface="Arial"/>
                <a:ea typeface="Arial"/>
                <a:cs typeface="Arial"/>
                <a:sym typeface="Arial"/>
              </a:rPr>
              <a:t>Buen estado general, consciente y orientada.</a:t>
            </a:r>
            <a:endParaRPr sz="2000" b="0" i="0" u="none" strike="noStrike" cap="none">
              <a:solidFill>
                <a:schemeClr val="lt1"/>
              </a:solidFill>
              <a:latin typeface="Arial"/>
              <a:ea typeface="Arial"/>
              <a:cs typeface="Arial"/>
              <a:sym typeface="Arial"/>
            </a:endParaRPr>
          </a:p>
          <a:p>
            <a:pPr marL="381000" marR="0" lvl="0" indent="-381000" algn="l" rtl="0">
              <a:lnSpc>
                <a:spcPct val="100000"/>
              </a:lnSpc>
              <a:spcBef>
                <a:spcPts val="0"/>
              </a:spcBef>
              <a:spcAft>
                <a:spcPts val="0"/>
              </a:spcAft>
              <a:buClr>
                <a:schemeClr val="lt1"/>
              </a:buClr>
              <a:buSzPts val="1900"/>
              <a:buFont typeface="Arial"/>
              <a:buChar char="•"/>
            </a:pPr>
            <a:r>
              <a:rPr lang="en-US" sz="2000" b="0" i="0" u="none" strike="noStrike" cap="none">
                <a:solidFill>
                  <a:schemeClr val="lt1"/>
                </a:solidFill>
                <a:latin typeface="Arial"/>
                <a:ea typeface="Arial"/>
                <a:cs typeface="Arial"/>
                <a:sym typeface="Arial"/>
              </a:rPr>
              <a:t>Abdomen globuloso sin estrías. No soplos.</a:t>
            </a:r>
            <a:endParaRPr sz="2000" b="0" i="0" u="none" strike="noStrike" cap="none">
              <a:solidFill>
                <a:schemeClr val="lt1"/>
              </a:solidFill>
              <a:latin typeface="Arial"/>
              <a:ea typeface="Arial"/>
              <a:cs typeface="Arial"/>
              <a:sym typeface="Arial"/>
            </a:endParaRPr>
          </a:p>
          <a:p>
            <a:pPr marL="381000" marR="0" lvl="0" indent="-381000" algn="l" rtl="0">
              <a:lnSpc>
                <a:spcPct val="100000"/>
              </a:lnSpc>
              <a:spcBef>
                <a:spcPts val="0"/>
              </a:spcBef>
              <a:spcAft>
                <a:spcPts val="0"/>
              </a:spcAft>
              <a:buClr>
                <a:schemeClr val="lt1"/>
              </a:buClr>
              <a:buSzPts val="1900"/>
              <a:buFont typeface="Arial"/>
              <a:buChar char="•"/>
            </a:pPr>
            <a:r>
              <a:rPr lang="en-US" sz="2000" b="0" i="0" u="none" strike="noStrike" cap="none">
                <a:solidFill>
                  <a:schemeClr val="lt1"/>
                </a:solidFill>
                <a:latin typeface="Arial"/>
                <a:ea typeface="Arial"/>
                <a:cs typeface="Arial"/>
                <a:sym typeface="Arial"/>
              </a:rPr>
              <a:t>Auscultación cardíaca: rítmica sin soplos.</a:t>
            </a:r>
            <a:endParaRPr sz="2000" b="0" i="0" u="none" strike="noStrike" cap="none">
              <a:solidFill>
                <a:schemeClr val="lt1"/>
              </a:solidFill>
              <a:latin typeface="Arial"/>
              <a:ea typeface="Arial"/>
              <a:cs typeface="Arial"/>
              <a:sym typeface="Arial"/>
            </a:endParaRPr>
          </a:p>
          <a:p>
            <a:pPr marL="381000" marR="0" lvl="0" indent="-381000" algn="l" rtl="0">
              <a:lnSpc>
                <a:spcPct val="100000"/>
              </a:lnSpc>
              <a:spcBef>
                <a:spcPts val="0"/>
              </a:spcBef>
              <a:spcAft>
                <a:spcPts val="0"/>
              </a:spcAft>
              <a:buClr>
                <a:schemeClr val="lt1"/>
              </a:buClr>
              <a:buSzPts val="1900"/>
              <a:buFont typeface="Arial"/>
              <a:buChar char="•"/>
            </a:pPr>
            <a:r>
              <a:rPr lang="en-US" sz="2000" b="0" i="0" u="none" strike="noStrike" cap="none">
                <a:solidFill>
                  <a:schemeClr val="lt1"/>
                </a:solidFill>
                <a:latin typeface="Arial"/>
                <a:ea typeface="Arial"/>
                <a:cs typeface="Arial"/>
                <a:sym typeface="Arial"/>
              </a:rPr>
              <a:t>Auscultación pulmonar: mv conservado sin estertores ni crepitantes.</a:t>
            </a:r>
            <a:endParaRPr sz="2000" b="0" i="0" u="none" strike="noStrike" cap="none">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69"/>
          <p:cNvSpPr txBox="1">
            <a:spLocks noGrp="1"/>
          </p:cNvSpPr>
          <p:nvPr>
            <p:ph type="body" idx="1"/>
          </p:nvPr>
        </p:nvSpPr>
        <p:spPr>
          <a:xfrm>
            <a:off x="597276" y="1484173"/>
            <a:ext cx="3028950" cy="3955570"/>
          </a:xfrm>
          <a:prstGeom prst="rect">
            <a:avLst/>
          </a:prstGeom>
          <a:solidFill>
            <a:srgbClr val="CBF7FF"/>
          </a:solidFill>
          <a:ln w="57150" cap="flat" cmpd="sng">
            <a:solidFill>
              <a:srgbClr val="002060"/>
            </a:solidFill>
            <a:prstDash val="solid"/>
            <a:round/>
            <a:headEnd type="none" w="sm" len="sm"/>
            <a:tailEnd type="none" w="sm" len="sm"/>
          </a:ln>
        </p:spPr>
        <p:txBody>
          <a:bodyPr spcFirstLastPara="1" wrap="square" lIns="121900" tIns="121900" rIns="121900" bIns="121900" anchor="t" anchorCtr="0">
            <a:normAutofit/>
          </a:bodyPr>
          <a:lstStyle/>
          <a:p>
            <a:pPr marL="0" lvl="0" indent="0" algn="l" rtl="0">
              <a:lnSpc>
                <a:spcPct val="115000"/>
              </a:lnSpc>
              <a:spcBef>
                <a:spcPts val="0"/>
              </a:spcBef>
              <a:spcAft>
                <a:spcPts val="0"/>
              </a:spcAft>
              <a:buSzPts val="6533"/>
              <a:buNone/>
            </a:pPr>
            <a:r>
              <a:rPr lang="en-US" sz="2000" b="1">
                <a:solidFill>
                  <a:srgbClr val="002060"/>
                </a:solidFill>
                <a:latin typeface="Arial"/>
                <a:ea typeface="Arial"/>
                <a:cs typeface="Arial"/>
                <a:sym typeface="Arial"/>
              </a:rPr>
              <a:t>PARÁMETROS CLÍNICOS:</a:t>
            </a:r>
            <a:endParaRPr>
              <a:solidFill>
                <a:srgbClr val="002060"/>
              </a:solidFill>
              <a:latin typeface="Arial"/>
              <a:ea typeface="Arial"/>
              <a:cs typeface="Arial"/>
              <a:sym typeface="Arial"/>
            </a:endParaRPr>
          </a:p>
          <a:p>
            <a:pPr marL="0" lvl="0" indent="0" algn="l" rtl="0">
              <a:lnSpc>
                <a:spcPct val="115000"/>
              </a:lnSpc>
              <a:spcBef>
                <a:spcPts val="0"/>
              </a:spcBef>
              <a:spcAft>
                <a:spcPts val="0"/>
              </a:spcAft>
              <a:buSzPts val="6533"/>
              <a:buNone/>
            </a:pPr>
            <a:endParaRPr sz="2000">
              <a:solidFill>
                <a:srgbClr val="002060"/>
              </a:solidFill>
              <a:latin typeface="Arial"/>
              <a:ea typeface="Arial"/>
              <a:cs typeface="Arial"/>
              <a:sym typeface="Arial"/>
            </a:endParaRPr>
          </a:p>
          <a:p>
            <a:pPr marL="0" lvl="0" indent="0" algn="l" rtl="0">
              <a:lnSpc>
                <a:spcPct val="115000"/>
              </a:lnSpc>
              <a:spcBef>
                <a:spcPts val="0"/>
              </a:spcBef>
              <a:spcAft>
                <a:spcPts val="0"/>
              </a:spcAft>
              <a:buSzPts val="2553"/>
              <a:buNone/>
            </a:pPr>
            <a:r>
              <a:rPr lang="en-US" sz="2000">
                <a:solidFill>
                  <a:srgbClr val="002060"/>
                </a:solidFill>
                <a:latin typeface="Arial"/>
                <a:ea typeface="Arial"/>
                <a:cs typeface="Arial"/>
                <a:sym typeface="Arial"/>
              </a:rPr>
              <a:t>Peso: 86Kg</a:t>
            </a:r>
            <a:endParaRPr sz="2000">
              <a:latin typeface="Arial"/>
              <a:ea typeface="Arial"/>
              <a:cs typeface="Arial"/>
              <a:sym typeface="Arial"/>
            </a:endParaRPr>
          </a:p>
          <a:p>
            <a:pPr marL="0" lvl="0" indent="0" algn="l" rtl="0">
              <a:lnSpc>
                <a:spcPct val="115000"/>
              </a:lnSpc>
              <a:spcBef>
                <a:spcPts val="0"/>
              </a:spcBef>
              <a:spcAft>
                <a:spcPts val="0"/>
              </a:spcAft>
              <a:buSzPts val="2553"/>
              <a:buNone/>
            </a:pPr>
            <a:r>
              <a:rPr lang="en-US" sz="2000">
                <a:solidFill>
                  <a:srgbClr val="002060"/>
                </a:solidFill>
                <a:latin typeface="Arial"/>
                <a:ea typeface="Arial"/>
                <a:cs typeface="Arial"/>
                <a:sym typeface="Arial"/>
              </a:rPr>
              <a:t>Talla 168cm</a:t>
            </a:r>
            <a:endParaRPr sz="2000">
              <a:latin typeface="Arial"/>
              <a:ea typeface="Arial"/>
              <a:cs typeface="Arial"/>
              <a:sym typeface="Arial"/>
            </a:endParaRPr>
          </a:p>
          <a:p>
            <a:pPr marL="0" lvl="0" indent="0" algn="l" rtl="0">
              <a:lnSpc>
                <a:spcPct val="115000"/>
              </a:lnSpc>
              <a:spcBef>
                <a:spcPts val="0"/>
              </a:spcBef>
              <a:spcAft>
                <a:spcPts val="0"/>
              </a:spcAft>
              <a:buSzPts val="2553"/>
              <a:buNone/>
            </a:pPr>
            <a:r>
              <a:rPr lang="en-US" sz="2000">
                <a:solidFill>
                  <a:srgbClr val="002060"/>
                </a:solidFill>
                <a:latin typeface="Arial"/>
                <a:ea typeface="Arial"/>
                <a:cs typeface="Arial"/>
                <a:sym typeface="Arial"/>
              </a:rPr>
              <a:t>IMC: 30,5 </a:t>
            </a:r>
            <a:r>
              <a:rPr lang="en-US" sz="2000" b="1">
                <a:solidFill>
                  <a:srgbClr val="FF0000"/>
                </a:solidFill>
                <a:latin typeface="Arial"/>
                <a:ea typeface="Arial"/>
                <a:cs typeface="Arial"/>
                <a:sym typeface="Arial"/>
              </a:rPr>
              <a:t>OBESIDAD</a:t>
            </a:r>
            <a:endParaRPr sz="2000" b="1">
              <a:latin typeface="Arial"/>
              <a:ea typeface="Arial"/>
              <a:cs typeface="Arial"/>
              <a:sym typeface="Arial"/>
            </a:endParaRPr>
          </a:p>
          <a:p>
            <a:pPr marL="0" lvl="0" indent="0" algn="l" rtl="0">
              <a:lnSpc>
                <a:spcPct val="115000"/>
              </a:lnSpc>
              <a:spcBef>
                <a:spcPts val="0"/>
              </a:spcBef>
              <a:spcAft>
                <a:spcPts val="0"/>
              </a:spcAft>
              <a:buSzPts val="2553"/>
              <a:buNone/>
            </a:pPr>
            <a:r>
              <a:rPr lang="en-US" sz="2000">
                <a:solidFill>
                  <a:srgbClr val="002060"/>
                </a:solidFill>
                <a:latin typeface="Arial"/>
                <a:ea typeface="Arial"/>
                <a:cs typeface="Arial"/>
                <a:sym typeface="Arial"/>
              </a:rPr>
              <a:t>Perímetro 92 cm</a:t>
            </a:r>
            <a:endParaRPr sz="2000">
              <a:latin typeface="Arial"/>
              <a:ea typeface="Arial"/>
              <a:cs typeface="Arial"/>
              <a:sym typeface="Arial"/>
            </a:endParaRPr>
          </a:p>
          <a:p>
            <a:pPr marL="0" lvl="0" indent="0" algn="l" rtl="0">
              <a:lnSpc>
                <a:spcPct val="115000"/>
              </a:lnSpc>
              <a:spcBef>
                <a:spcPts val="0"/>
              </a:spcBef>
              <a:spcAft>
                <a:spcPts val="0"/>
              </a:spcAft>
              <a:buSzPts val="3077"/>
              <a:buNone/>
            </a:pPr>
            <a:endParaRPr sz="2000">
              <a:solidFill>
                <a:srgbClr val="002060"/>
              </a:solidFill>
              <a:latin typeface="Arial"/>
              <a:ea typeface="Arial"/>
              <a:cs typeface="Arial"/>
              <a:sym typeface="Arial"/>
            </a:endParaRPr>
          </a:p>
          <a:p>
            <a:pPr marL="0" lvl="0" indent="0" algn="l" rtl="0">
              <a:lnSpc>
                <a:spcPct val="115000"/>
              </a:lnSpc>
              <a:spcBef>
                <a:spcPts val="0"/>
              </a:spcBef>
              <a:spcAft>
                <a:spcPts val="0"/>
              </a:spcAft>
              <a:buSzPts val="3077"/>
              <a:buNone/>
            </a:pPr>
            <a:r>
              <a:rPr lang="en-US" sz="2000">
                <a:solidFill>
                  <a:srgbClr val="FF0000"/>
                </a:solidFill>
                <a:latin typeface="Arial"/>
                <a:ea typeface="Arial"/>
                <a:cs typeface="Arial"/>
                <a:sym typeface="Arial"/>
              </a:rPr>
              <a:t>PAC </a:t>
            </a:r>
            <a:r>
              <a:rPr lang="en-US" sz="2000" b="1">
                <a:solidFill>
                  <a:srgbClr val="FF0000"/>
                </a:solidFill>
                <a:latin typeface="Arial"/>
                <a:ea typeface="Arial"/>
                <a:cs typeface="Arial"/>
                <a:sym typeface="Arial"/>
              </a:rPr>
              <a:t>146/ 89 mmHg</a:t>
            </a:r>
            <a:endParaRPr sz="2000">
              <a:solidFill>
                <a:srgbClr val="FF0000"/>
              </a:solidFill>
              <a:latin typeface="Arial"/>
              <a:ea typeface="Arial"/>
              <a:cs typeface="Arial"/>
              <a:sym typeface="Arial"/>
            </a:endParaRPr>
          </a:p>
          <a:p>
            <a:pPr marL="0" lvl="0" indent="0" algn="l" rtl="0">
              <a:lnSpc>
                <a:spcPct val="115000"/>
              </a:lnSpc>
              <a:spcBef>
                <a:spcPts val="0"/>
              </a:spcBef>
              <a:spcAft>
                <a:spcPts val="0"/>
              </a:spcAft>
              <a:buSzPts val="3077"/>
              <a:buNone/>
            </a:pPr>
            <a:r>
              <a:rPr lang="en-US" sz="2000">
                <a:solidFill>
                  <a:srgbClr val="002060"/>
                </a:solidFill>
                <a:latin typeface="Arial"/>
                <a:ea typeface="Arial"/>
                <a:cs typeface="Arial"/>
                <a:sym typeface="Arial"/>
              </a:rPr>
              <a:t> FC 86 lat x min</a:t>
            </a:r>
            <a:endParaRPr sz="2000">
              <a:latin typeface="Arial"/>
              <a:ea typeface="Arial"/>
              <a:cs typeface="Arial"/>
              <a:sym typeface="Arial"/>
            </a:endParaRPr>
          </a:p>
          <a:p>
            <a:pPr marL="0" lvl="0" indent="0" algn="l" rtl="0">
              <a:lnSpc>
                <a:spcPct val="115000"/>
              </a:lnSpc>
              <a:spcBef>
                <a:spcPts val="0"/>
              </a:spcBef>
              <a:spcAft>
                <a:spcPts val="0"/>
              </a:spcAft>
              <a:buSzPts val="2553"/>
              <a:buNone/>
            </a:pPr>
            <a:endParaRPr sz="2000">
              <a:latin typeface="Arial"/>
              <a:ea typeface="Arial"/>
              <a:cs typeface="Arial"/>
              <a:sym typeface="Arial"/>
            </a:endParaRPr>
          </a:p>
          <a:p>
            <a:pPr marL="0" lvl="0" indent="0" algn="l" rtl="0">
              <a:lnSpc>
                <a:spcPct val="115000"/>
              </a:lnSpc>
              <a:spcBef>
                <a:spcPts val="0"/>
              </a:spcBef>
              <a:spcAft>
                <a:spcPts val="0"/>
              </a:spcAft>
              <a:buSzPts val="2553"/>
              <a:buNone/>
            </a:pPr>
            <a:endParaRPr sz="2000">
              <a:solidFill>
                <a:srgbClr val="002060"/>
              </a:solidFill>
              <a:latin typeface="Arial"/>
              <a:ea typeface="Arial"/>
              <a:cs typeface="Arial"/>
              <a:sym typeface="Arial"/>
            </a:endParaRPr>
          </a:p>
          <a:p>
            <a:pPr marL="0" lvl="0" indent="0" algn="l" rtl="0">
              <a:lnSpc>
                <a:spcPct val="115000"/>
              </a:lnSpc>
              <a:spcBef>
                <a:spcPts val="0"/>
              </a:spcBef>
              <a:spcAft>
                <a:spcPts val="0"/>
              </a:spcAft>
              <a:buSzPts val="6533"/>
              <a:buNone/>
            </a:pPr>
            <a:endParaRPr sz="2000">
              <a:solidFill>
                <a:srgbClr val="002060"/>
              </a:solidFill>
              <a:latin typeface="Arial"/>
              <a:ea typeface="Arial"/>
              <a:cs typeface="Arial"/>
              <a:sym typeface="Arial"/>
            </a:endParaRPr>
          </a:p>
          <a:p>
            <a:pPr marL="609600" lvl="0" indent="-304800" algn="l" rtl="0">
              <a:lnSpc>
                <a:spcPct val="115000"/>
              </a:lnSpc>
              <a:spcBef>
                <a:spcPts val="0"/>
              </a:spcBef>
              <a:spcAft>
                <a:spcPts val="0"/>
              </a:spcAft>
              <a:buSzPts val="6316"/>
              <a:buNone/>
            </a:pPr>
            <a:endParaRPr sz="2000">
              <a:latin typeface="Arial"/>
              <a:ea typeface="Arial"/>
              <a:cs typeface="Arial"/>
              <a:sym typeface="Arial"/>
            </a:endParaRPr>
          </a:p>
        </p:txBody>
      </p:sp>
      <p:sp>
        <p:nvSpPr>
          <p:cNvPr id="128" name="Google Shape;128;p69"/>
          <p:cNvSpPr txBox="1"/>
          <p:nvPr/>
        </p:nvSpPr>
        <p:spPr>
          <a:xfrm>
            <a:off x="375619" y="260984"/>
            <a:ext cx="10378106" cy="1107955"/>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n-US" sz="2800" b="1" i="0" u="none" strike="noStrike" cap="none">
                <a:solidFill>
                  <a:srgbClr val="002060"/>
                </a:solidFill>
                <a:latin typeface="Arial"/>
                <a:ea typeface="Arial"/>
                <a:cs typeface="Arial"/>
                <a:sym typeface="Arial"/>
              </a:rPr>
              <a:t>Medición de Parámetros clínicos y solicitamos Analítica Completa y ECG</a:t>
            </a:r>
            <a:endParaRPr sz="2400" b="0" i="0" u="none" strike="noStrike" cap="none">
              <a:solidFill>
                <a:srgbClr val="002060"/>
              </a:solidFill>
              <a:latin typeface="Arial"/>
              <a:ea typeface="Arial"/>
              <a:cs typeface="Arial"/>
              <a:sym typeface="Arial"/>
            </a:endParaRPr>
          </a:p>
        </p:txBody>
      </p:sp>
      <p:sp>
        <p:nvSpPr>
          <p:cNvPr id="129" name="Google Shape;129;p69"/>
          <p:cNvSpPr txBox="1"/>
          <p:nvPr/>
        </p:nvSpPr>
        <p:spPr>
          <a:xfrm>
            <a:off x="3849523" y="2003270"/>
            <a:ext cx="4837200" cy="3985666"/>
          </a:xfrm>
          <a:prstGeom prst="rect">
            <a:avLst/>
          </a:prstGeom>
          <a:noFill/>
          <a:ln w="57150" cap="flat" cmpd="sng">
            <a:solidFill>
              <a:srgbClr val="00206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2553"/>
              <a:buFont typeface="Arial"/>
              <a:buNone/>
            </a:pPr>
            <a:r>
              <a:rPr lang="en-US" sz="2000" b="1" i="0" u="none" strike="noStrike" cap="none">
                <a:solidFill>
                  <a:srgbClr val="3DEAC7"/>
                </a:solidFill>
                <a:latin typeface="Arial"/>
                <a:ea typeface="Arial"/>
                <a:cs typeface="Arial"/>
                <a:sym typeface="Arial"/>
              </a:rPr>
              <a:t>PERFIL LIPÍDICO DE LA ANALITICA:</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553"/>
              <a:buFont typeface="Arial"/>
              <a:buNone/>
            </a:pPr>
            <a:endParaRPr sz="2000" b="0" i="0" u="none" strike="noStrike" cap="none">
              <a:solidFill>
                <a:srgbClr val="FF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553"/>
              <a:buFont typeface="Arial"/>
              <a:buNone/>
            </a:pPr>
            <a:r>
              <a:rPr lang="en-US" sz="2000" b="0" i="0" u="none" strike="noStrike" cap="none">
                <a:solidFill>
                  <a:srgbClr val="002060"/>
                </a:solidFill>
                <a:latin typeface="Arial"/>
                <a:ea typeface="Arial"/>
                <a:cs typeface="Arial"/>
                <a:sym typeface="Arial"/>
              </a:rPr>
              <a:t>CT</a:t>
            </a:r>
            <a:r>
              <a:rPr lang="en-US" sz="2000" b="0" i="0" u="none" strike="noStrike" cap="none">
                <a:solidFill>
                  <a:srgbClr val="FF0000"/>
                </a:solidFill>
                <a:latin typeface="Arial"/>
                <a:ea typeface="Arial"/>
                <a:cs typeface="Arial"/>
                <a:sym typeface="Arial"/>
              </a:rPr>
              <a:t> 246 </a:t>
            </a:r>
            <a:r>
              <a:rPr lang="en-US" sz="2000" b="0" i="0" u="none" strike="noStrike" cap="none">
                <a:solidFill>
                  <a:srgbClr val="002060"/>
                </a:solidFill>
                <a:latin typeface="Arial"/>
                <a:ea typeface="Arial"/>
                <a:cs typeface="Arial"/>
                <a:sym typeface="Arial"/>
              </a:rPr>
              <a:t>mg/dl</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553"/>
              <a:buFont typeface="Arial"/>
              <a:buNone/>
            </a:pPr>
            <a:r>
              <a:rPr lang="en-US" sz="2000" b="0" i="0" u="none" strike="noStrike" cap="none">
                <a:solidFill>
                  <a:srgbClr val="002060"/>
                </a:solidFill>
                <a:latin typeface="Arial"/>
                <a:ea typeface="Arial"/>
                <a:cs typeface="Arial"/>
                <a:sym typeface="Arial"/>
              </a:rPr>
              <a:t>TG</a:t>
            </a:r>
            <a:r>
              <a:rPr lang="en-US" sz="2000" b="0" i="0" u="none" strike="noStrike" cap="none">
                <a:solidFill>
                  <a:srgbClr val="FF0000"/>
                </a:solidFill>
                <a:latin typeface="Arial"/>
                <a:ea typeface="Arial"/>
                <a:cs typeface="Arial"/>
                <a:sym typeface="Arial"/>
              </a:rPr>
              <a:t> 176 </a:t>
            </a:r>
            <a:r>
              <a:rPr lang="en-US" sz="2000" b="0" i="0" u="none" strike="noStrike" cap="none">
                <a:solidFill>
                  <a:srgbClr val="002060"/>
                </a:solidFill>
                <a:latin typeface="Arial"/>
                <a:ea typeface="Arial"/>
                <a:cs typeface="Arial"/>
                <a:sym typeface="Arial"/>
              </a:rPr>
              <a:t>mg/dl</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553"/>
              <a:buFont typeface="Arial"/>
              <a:buNone/>
            </a:pPr>
            <a:r>
              <a:rPr lang="en-US" sz="2000" b="0" i="0" u="none" strike="noStrike" cap="none">
                <a:solidFill>
                  <a:srgbClr val="002060"/>
                </a:solidFill>
                <a:latin typeface="Arial"/>
                <a:ea typeface="Arial"/>
                <a:cs typeface="Arial"/>
                <a:sym typeface="Arial"/>
              </a:rPr>
              <a:t>cHDL</a:t>
            </a:r>
            <a:r>
              <a:rPr lang="en-US" sz="2000" b="0" i="0" u="none" strike="noStrike" cap="none">
                <a:solidFill>
                  <a:srgbClr val="FF0000"/>
                </a:solidFill>
                <a:latin typeface="Arial"/>
                <a:ea typeface="Arial"/>
                <a:cs typeface="Arial"/>
                <a:sym typeface="Arial"/>
              </a:rPr>
              <a:t> 45  </a:t>
            </a:r>
            <a:r>
              <a:rPr lang="en-US" sz="2000" b="0" i="0" u="none" strike="noStrike" cap="none">
                <a:solidFill>
                  <a:srgbClr val="002060"/>
                </a:solidFill>
                <a:latin typeface="Arial"/>
                <a:ea typeface="Arial"/>
                <a:cs typeface="Arial"/>
                <a:sym typeface="Arial"/>
              </a:rPr>
              <a:t>mg/dl</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553"/>
              <a:buFont typeface="Arial"/>
              <a:buNone/>
            </a:pPr>
            <a:r>
              <a:rPr lang="en-US" sz="2000" b="0" i="0" u="none" strike="noStrike" cap="none">
                <a:solidFill>
                  <a:srgbClr val="002060"/>
                </a:solidFill>
                <a:latin typeface="Arial"/>
                <a:ea typeface="Arial"/>
                <a:cs typeface="Arial"/>
                <a:sym typeface="Arial"/>
              </a:rPr>
              <a:t>cLDL</a:t>
            </a:r>
            <a:r>
              <a:rPr lang="en-US" sz="2000" b="0" i="0" u="none" strike="noStrike" cap="none">
                <a:solidFill>
                  <a:srgbClr val="FF0000"/>
                </a:solidFill>
                <a:latin typeface="Arial"/>
                <a:ea typeface="Arial"/>
                <a:cs typeface="Arial"/>
                <a:sym typeface="Arial"/>
              </a:rPr>
              <a:t> 165,8  </a:t>
            </a:r>
            <a:r>
              <a:rPr lang="en-US" sz="2000" b="0" i="0" u="none" strike="noStrike" cap="none">
                <a:solidFill>
                  <a:srgbClr val="002060"/>
                </a:solidFill>
                <a:latin typeface="Arial"/>
                <a:ea typeface="Arial"/>
                <a:cs typeface="Arial"/>
                <a:sym typeface="Arial"/>
              </a:rPr>
              <a:t>mg/dl</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553"/>
              <a:buFont typeface="Arial"/>
              <a:buNone/>
            </a:pPr>
            <a:r>
              <a:rPr lang="en-US" sz="2000" b="0" i="0" u="none" strike="noStrike" cap="none">
                <a:solidFill>
                  <a:srgbClr val="002060"/>
                </a:solidFill>
                <a:latin typeface="Arial"/>
                <a:ea typeface="Arial"/>
                <a:cs typeface="Arial"/>
                <a:sym typeface="Arial"/>
              </a:rPr>
              <a:t>C-no-HDL </a:t>
            </a:r>
            <a:r>
              <a:rPr lang="en-US" sz="2000" b="0" i="0" u="none" strike="noStrike" cap="none">
                <a:solidFill>
                  <a:srgbClr val="FF0000"/>
                </a:solidFill>
                <a:latin typeface="Arial"/>
                <a:ea typeface="Arial"/>
                <a:cs typeface="Arial"/>
                <a:sym typeface="Arial"/>
              </a:rPr>
              <a:t>201 </a:t>
            </a:r>
            <a:r>
              <a:rPr lang="en-US" sz="2000" b="0" i="0" u="none" strike="noStrike" cap="none">
                <a:solidFill>
                  <a:srgbClr val="002060"/>
                </a:solidFill>
                <a:latin typeface="Arial"/>
                <a:ea typeface="Arial"/>
                <a:cs typeface="Arial"/>
                <a:sym typeface="Arial"/>
              </a:rPr>
              <a:t>mg/dl</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553"/>
              <a:buFont typeface="Arial"/>
              <a:buNone/>
            </a:pPr>
            <a:endParaRPr sz="2000" b="0" i="0" u="none" strike="noStrike" cap="none">
              <a:solidFill>
                <a:srgbClr val="FF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553"/>
              <a:buFont typeface="Arial"/>
              <a:buNone/>
            </a:pPr>
            <a:r>
              <a:rPr lang="en-US" sz="2000" b="0" i="0" u="none" strike="noStrike" cap="none">
                <a:solidFill>
                  <a:srgbClr val="002060"/>
                </a:solidFill>
                <a:latin typeface="Arial"/>
                <a:ea typeface="Arial"/>
                <a:cs typeface="Arial"/>
                <a:sym typeface="Arial"/>
              </a:rPr>
              <a:t>Resto de parámetros dentro de la normalidad</a:t>
            </a:r>
            <a:endParaRPr sz="2000" b="0" i="0" u="none" strike="noStrike" cap="none">
              <a:solidFill>
                <a:srgbClr val="00206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553"/>
              <a:buFont typeface="Arial"/>
              <a:buNone/>
            </a:pPr>
            <a:endParaRPr sz="2000" b="0" i="0" u="none" strike="noStrike" cap="none">
              <a:solidFill>
                <a:srgbClr val="002060"/>
              </a:solidFill>
              <a:latin typeface="Arial"/>
              <a:ea typeface="Arial"/>
              <a:cs typeface="Arial"/>
              <a:sym typeface="Arial"/>
            </a:endParaRPr>
          </a:p>
        </p:txBody>
      </p:sp>
      <p:sp>
        <p:nvSpPr>
          <p:cNvPr id="130" name="Google Shape;130;p69"/>
          <p:cNvSpPr txBox="1"/>
          <p:nvPr/>
        </p:nvSpPr>
        <p:spPr>
          <a:xfrm>
            <a:off x="8910020" y="2022858"/>
            <a:ext cx="2454600" cy="2878200"/>
          </a:xfrm>
          <a:prstGeom prst="rect">
            <a:avLst/>
          </a:prstGeom>
          <a:noFill/>
          <a:ln w="57150" cap="flat" cmpd="sng">
            <a:solidFill>
              <a:srgbClr val="002754"/>
            </a:solidFill>
            <a:prstDash val="solid"/>
            <a:round/>
            <a:headEnd type="none" w="sm" len="sm"/>
            <a:tailEnd type="none" w="sm" len="sm"/>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n-US" sz="1900" b="1" i="0" u="none" strike="noStrike" cap="none">
                <a:solidFill>
                  <a:srgbClr val="3DEAC7"/>
                </a:solidFill>
                <a:latin typeface="Arial"/>
                <a:ea typeface="Arial"/>
                <a:cs typeface="Arial"/>
                <a:sym typeface="Arial"/>
              </a:rPr>
              <a:t>ECG</a:t>
            </a:r>
            <a:r>
              <a:rPr lang="en-US" sz="1900" b="0" i="0" u="none" strike="noStrike" cap="none">
                <a:solidFill>
                  <a:srgbClr val="3DEAC7"/>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rgbClr val="002060"/>
                </a:solidFill>
                <a:latin typeface="Arial"/>
                <a:ea typeface="Arial"/>
                <a:cs typeface="Arial"/>
                <a:sym typeface="Arial"/>
              </a:rPr>
              <a:t>RS 80x’</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rgbClr val="002060"/>
                </a:solidFill>
                <a:latin typeface="Arial"/>
                <a:ea typeface="Arial"/>
                <a:cs typeface="Arial"/>
                <a:sym typeface="Arial"/>
              </a:rPr>
              <a:t>eje 30º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rgbClr val="002060"/>
                </a:solidFill>
                <a:latin typeface="Arial"/>
                <a:ea typeface="Arial"/>
                <a:cs typeface="Arial"/>
                <a:sym typeface="Arial"/>
              </a:rPr>
              <a:t>PR 0,16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rgbClr val="002060"/>
                </a:solidFill>
                <a:latin typeface="Arial"/>
                <a:ea typeface="Arial"/>
                <a:cs typeface="Arial"/>
                <a:sym typeface="Arial"/>
              </a:rPr>
              <a:t>No alt repol.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r>
              <a:rPr lang="en-US" sz="1900" b="1" i="0" u="none" strike="noStrike" cap="none">
                <a:solidFill>
                  <a:srgbClr val="002060"/>
                </a:solidFill>
                <a:latin typeface="Arial"/>
                <a:ea typeface="Arial"/>
                <a:cs typeface="Arial"/>
                <a:sym typeface="Arial"/>
              </a:rPr>
              <a:t>Sokoloff 3,5 ms (posible HVI)</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endParaRPr sz="1900" b="1" i="0" u="none" strike="noStrike" cap="none">
              <a:solidFill>
                <a:srgbClr val="00206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70"/>
          <p:cNvSpPr txBox="1"/>
          <p:nvPr/>
        </p:nvSpPr>
        <p:spPr>
          <a:xfrm>
            <a:off x="822040" y="1636080"/>
            <a:ext cx="7092324" cy="1631216"/>
          </a:xfrm>
          <a:prstGeom prst="rect">
            <a:avLst/>
          </a:prstGeom>
          <a:noFill/>
          <a:ln>
            <a:noFill/>
          </a:ln>
        </p:spPr>
        <p:txBody>
          <a:bodyPr spcFirstLastPara="1" wrap="square" lIns="91425" tIns="45700" rIns="91425" bIns="45700" anchor="t" anchorCtr="0">
            <a:spAutoFit/>
          </a:bodyPr>
          <a:lstStyle/>
          <a:p>
            <a:pPr>
              <a:buSzPts val="1800"/>
            </a:pPr>
            <a:r>
              <a:rPr lang="en-US" sz="1800" b="1" i="0" u="none" strike="noStrike" cap="none">
                <a:solidFill>
                  <a:srgbClr val="002060"/>
                </a:solidFill>
                <a:latin typeface="Arial"/>
                <a:ea typeface="Arial"/>
                <a:cs typeface="Arial"/>
                <a:sym typeface="Arial"/>
              </a:rPr>
              <a:t>-¿</a:t>
            </a:r>
            <a:r>
              <a:rPr lang="en-US" sz="1800" b="1">
                <a:solidFill>
                  <a:srgbClr val="002060"/>
                </a:solidFill>
              </a:rPr>
              <a:t>PAUTAMOS</a:t>
            </a:r>
            <a:r>
              <a:rPr lang="en-US" sz="1800" b="1" i="0" u="none" strike="noStrike" cap="none">
                <a:solidFill>
                  <a:srgbClr val="002060"/>
                </a:solidFill>
                <a:latin typeface="Arial"/>
                <a:ea typeface="Arial"/>
                <a:cs typeface="Arial"/>
                <a:sym typeface="Arial"/>
              </a:rPr>
              <a:t> de entrada TRATAMIENTO FARMACOLÓGICO PARA</a:t>
            </a:r>
            <a:r>
              <a:rPr lang="en-US" sz="1800" b="1">
                <a:solidFill>
                  <a:srgbClr val="002060"/>
                </a:solidFill>
              </a:rPr>
              <a:t> </a:t>
            </a:r>
            <a:r>
              <a:rPr lang="en-US" sz="1800" b="1" i="0" u="none" strike="noStrike" cap="none">
                <a:solidFill>
                  <a:srgbClr val="002060"/>
                </a:solidFill>
                <a:latin typeface="Arial"/>
                <a:ea typeface="Arial"/>
                <a:cs typeface="Arial"/>
                <a:sym typeface="Arial"/>
              </a:rPr>
              <a:t>OBESIDAD, PA Y/O DISLIPEMIA?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2060"/>
              </a:solidFill>
              <a:latin typeface="Arial"/>
              <a:ea typeface="Arial"/>
              <a:cs typeface="Arial"/>
              <a:sym typeface="Arial"/>
            </a:endParaRPr>
          </a:p>
        </p:txBody>
      </p:sp>
      <p:sp>
        <p:nvSpPr>
          <p:cNvPr id="136" name="Google Shape;136;p70"/>
          <p:cNvSpPr txBox="1"/>
          <p:nvPr/>
        </p:nvSpPr>
        <p:spPr>
          <a:xfrm>
            <a:off x="4907683" y="5383265"/>
            <a:ext cx="601336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2060"/>
                </a:solidFill>
                <a:latin typeface="Arial"/>
                <a:ea typeface="Arial"/>
                <a:cs typeface="Arial"/>
                <a:sym typeface="Arial"/>
              </a:rPr>
              <a:t>-¿REMITIMOS A CARDIO PARA ESTUDIO ECO-CARDIO Y CONFIRMAR LA POSIBLE HVI?</a:t>
            </a:r>
            <a:endParaRPr sz="1400" b="0" i="0" u="none" strike="noStrike" cap="none">
              <a:solidFill>
                <a:srgbClr val="000000"/>
              </a:solidFill>
              <a:latin typeface="Arial"/>
              <a:ea typeface="Arial"/>
              <a:cs typeface="Arial"/>
              <a:sym typeface="Arial"/>
            </a:endParaRPr>
          </a:p>
        </p:txBody>
      </p:sp>
      <p:sp>
        <p:nvSpPr>
          <p:cNvPr id="137" name="Google Shape;137;p70"/>
          <p:cNvSpPr txBox="1"/>
          <p:nvPr/>
        </p:nvSpPr>
        <p:spPr>
          <a:xfrm>
            <a:off x="4265112" y="4300058"/>
            <a:ext cx="3839513" cy="369332"/>
          </a:xfrm>
          <a:prstGeom prst="rect">
            <a:avLst/>
          </a:prstGeom>
          <a:noFill/>
          <a:ln>
            <a:noFill/>
          </a:ln>
        </p:spPr>
        <p:txBody>
          <a:bodyPr spcFirstLastPara="1" wrap="square" lIns="91425" tIns="45700" rIns="91425" bIns="45700" anchor="t" anchorCtr="0">
            <a:spAutoFit/>
          </a:bodyPr>
          <a:lstStyle/>
          <a:p>
            <a:pPr>
              <a:buSzPts val="1800"/>
            </a:pPr>
            <a:r>
              <a:rPr lang="en-US" sz="1800" b="1" i="0" u="none" strike="noStrike" cap="none">
                <a:solidFill>
                  <a:srgbClr val="002060"/>
                </a:solidFill>
                <a:latin typeface="Arial"/>
                <a:ea typeface="Arial"/>
                <a:cs typeface="Arial"/>
                <a:sym typeface="Arial"/>
              </a:rPr>
              <a:t>-¿INICIAMOS ESTUDIO DE</a:t>
            </a:r>
            <a:r>
              <a:rPr lang="en-US" sz="1800" b="1">
                <a:solidFill>
                  <a:srgbClr val="002060"/>
                </a:solidFill>
              </a:rPr>
              <a:t> </a:t>
            </a:r>
            <a:r>
              <a:rPr lang="en-US" sz="1800" b="1" i="0" u="none" strike="noStrike" cap="none">
                <a:solidFill>
                  <a:srgbClr val="002060"/>
                </a:solidFill>
                <a:latin typeface="Arial"/>
                <a:ea typeface="Arial"/>
                <a:cs typeface="Arial"/>
                <a:sym typeface="Arial"/>
              </a:rPr>
              <a:t>HTA?</a:t>
            </a:r>
            <a:endParaRPr sz="1400" b="0" i="0" u="none" strike="noStrike" cap="none">
              <a:solidFill>
                <a:srgbClr val="000000"/>
              </a:solidFill>
              <a:latin typeface="Arial"/>
              <a:ea typeface="Arial"/>
              <a:cs typeface="Arial"/>
              <a:sym typeface="Arial"/>
            </a:endParaRPr>
          </a:p>
        </p:txBody>
      </p:sp>
      <p:sp>
        <p:nvSpPr>
          <p:cNvPr id="138" name="Google Shape;138;p70"/>
          <p:cNvSpPr txBox="1"/>
          <p:nvPr/>
        </p:nvSpPr>
        <p:spPr>
          <a:xfrm>
            <a:off x="2114106" y="3153968"/>
            <a:ext cx="8039988"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a:solidFill>
                  <a:srgbClr val="002060"/>
                </a:solidFill>
              </a:rPr>
              <a:t>-¿</a:t>
            </a:r>
            <a:r>
              <a:rPr lang="en-US" sz="1800" b="1" i="0" u="none" strike="noStrike" cap="none">
                <a:solidFill>
                  <a:srgbClr val="002060"/>
                </a:solidFill>
                <a:latin typeface="Arial"/>
                <a:ea typeface="Arial"/>
                <a:cs typeface="Arial"/>
                <a:sym typeface="Arial"/>
              </a:rPr>
              <a:t>RECOMENDAMOS CAMBIOS EN LOS ESTILOS DE VIDA Y ESPERAMOS 3 MESES A DECIDIR SI INICIAR TRATAMIENTO FARMACOLÓGICO?</a:t>
            </a:r>
            <a:endParaRPr sz="1400" b="0" i="0" u="none" strike="noStrike" cap="none">
              <a:solidFill>
                <a:srgbClr val="000000"/>
              </a:solidFill>
              <a:latin typeface="Arial"/>
              <a:ea typeface="Arial"/>
              <a:cs typeface="Arial"/>
              <a:sym typeface="Arial"/>
            </a:endParaRPr>
          </a:p>
        </p:txBody>
      </p:sp>
      <p:pic>
        <p:nvPicPr>
          <p:cNvPr id="139" name="Google Shape;139;p70"/>
          <p:cNvPicPr preferRelativeResize="0"/>
          <p:nvPr/>
        </p:nvPicPr>
        <p:blipFill rotWithShape="1">
          <a:blip r:embed="rId3">
            <a:alphaModFix/>
          </a:blip>
          <a:srcRect/>
          <a:stretch/>
        </p:blipFill>
        <p:spPr>
          <a:xfrm>
            <a:off x="8299079" y="1055587"/>
            <a:ext cx="2440639" cy="1631217"/>
          </a:xfrm>
          <a:prstGeom prst="rect">
            <a:avLst/>
          </a:prstGeom>
          <a:noFill/>
          <a:ln>
            <a:noFill/>
          </a:ln>
        </p:spPr>
      </p:pic>
      <p:pic>
        <p:nvPicPr>
          <p:cNvPr id="140" name="Google Shape;140;p70"/>
          <p:cNvPicPr preferRelativeResize="0"/>
          <p:nvPr/>
        </p:nvPicPr>
        <p:blipFill rotWithShape="1">
          <a:blip r:embed="rId4">
            <a:alphaModFix/>
          </a:blip>
          <a:srcRect/>
          <a:stretch/>
        </p:blipFill>
        <p:spPr>
          <a:xfrm>
            <a:off x="361802" y="3019855"/>
            <a:ext cx="1714204" cy="1790270"/>
          </a:xfrm>
          <a:prstGeom prst="rect">
            <a:avLst/>
          </a:prstGeom>
          <a:noFill/>
          <a:ln>
            <a:noFill/>
          </a:ln>
        </p:spPr>
      </p:pic>
      <p:pic>
        <p:nvPicPr>
          <p:cNvPr id="141" name="Google Shape;141;p70"/>
          <p:cNvPicPr preferRelativeResize="0"/>
          <p:nvPr/>
        </p:nvPicPr>
        <p:blipFill rotWithShape="1">
          <a:blip r:embed="rId5">
            <a:alphaModFix/>
          </a:blip>
          <a:srcRect/>
          <a:stretch/>
        </p:blipFill>
        <p:spPr>
          <a:xfrm>
            <a:off x="8405691" y="4009491"/>
            <a:ext cx="2592427" cy="923330"/>
          </a:xfrm>
          <a:prstGeom prst="rect">
            <a:avLst/>
          </a:prstGeom>
          <a:noFill/>
          <a:ln>
            <a:noFill/>
          </a:ln>
        </p:spPr>
      </p:pic>
      <p:pic>
        <p:nvPicPr>
          <p:cNvPr id="142" name="Google Shape;142;p70"/>
          <p:cNvPicPr preferRelativeResize="0"/>
          <p:nvPr/>
        </p:nvPicPr>
        <p:blipFill rotWithShape="1">
          <a:blip r:embed="rId6">
            <a:alphaModFix/>
          </a:blip>
          <a:srcRect/>
          <a:stretch/>
        </p:blipFill>
        <p:spPr>
          <a:xfrm>
            <a:off x="3911687" y="5463049"/>
            <a:ext cx="913030" cy="859322"/>
          </a:xfrm>
          <a:prstGeom prst="rect">
            <a:avLst/>
          </a:prstGeom>
          <a:noFill/>
          <a:ln>
            <a:noFill/>
          </a:ln>
        </p:spPr>
      </p:pic>
      <p:sp>
        <p:nvSpPr>
          <p:cNvPr id="143" name="Google Shape;143;p70"/>
          <p:cNvSpPr txBox="1"/>
          <p:nvPr/>
        </p:nvSpPr>
        <p:spPr>
          <a:xfrm>
            <a:off x="495823" y="329004"/>
            <a:ext cx="9801663"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754"/>
              </a:buClr>
              <a:buSzPts val="1300"/>
              <a:buFont typeface="Arial"/>
              <a:buNone/>
            </a:pPr>
            <a:r>
              <a:rPr lang="en-US" sz="2800" b="1" i="0" u="none" strike="noStrike" cap="none">
                <a:solidFill>
                  <a:srgbClr val="002060"/>
                </a:solidFill>
                <a:latin typeface="Arial"/>
                <a:ea typeface="Arial"/>
                <a:cs typeface="Arial"/>
                <a:sym typeface="Arial"/>
              </a:rPr>
              <a:t>Y</a:t>
            </a:r>
            <a:r>
              <a:rPr lang="en-US" sz="2800" b="1">
                <a:solidFill>
                  <a:srgbClr val="002060"/>
                </a:solidFill>
              </a:rPr>
              <a:t>,</a:t>
            </a:r>
            <a:r>
              <a:rPr lang="en-US" sz="2800" b="1" i="0" u="none" strike="noStrike" cap="none">
                <a:solidFill>
                  <a:srgbClr val="002060"/>
                </a:solidFill>
                <a:latin typeface="Arial"/>
                <a:ea typeface="Arial"/>
                <a:cs typeface="Arial"/>
                <a:sym typeface="Arial"/>
              </a:rPr>
              <a:t> ¿</a:t>
            </a:r>
            <a:r>
              <a:rPr lang="en-US" sz="2800" b="1" i="0" u="none" strike="noStrike" cap="none" err="1">
                <a:solidFill>
                  <a:srgbClr val="002060"/>
                </a:solidFill>
                <a:latin typeface="Arial"/>
                <a:ea typeface="Arial"/>
                <a:cs typeface="Arial"/>
                <a:sym typeface="Arial"/>
              </a:rPr>
              <a:t>hacemos</a:t>
            </a:r>
            <a:r>
              <a:rPr lang="en-US" sz="2800" b="1" i="0" u="none" strike="noStrike" cap="none">
                <a:solidFill>
                  <a:srgbClr val="002060"/>
                </a:solidFill>
                <a:latin typeface="Arial"/>
                <a:ea typeface="Arial"/>
                <a:cs typeface="Arial"/>
                <a:sym typeface="Arial"/>
              </a:rPr>
              <a:t> algo </a:t>
            </a:r>
            <a:r>
              <a:rPr lang="en-US" sz="2800" b="1" i="0" u="none" strike="noStrike" cap="none" err="1">
                <a:solidFill>
                  <a:srgbClr val="002060"/>
                </a:solidFill>
                <a:latin typeface="Arial"/>
                <a:ea typeface="Arial"/>
                <a:cs typeface="Arial"/>
                <a:sym typeface="Arial"/>
              </a:rPr>
              <a:t>más</a:t>
            </a:r>
            <a:r>
              <a:rPr lang="en-US" sz="2800" b="1" i="0" u="none" strike="noStrike" cap="none">
                <a:solidFill>
                  <a:srgbClr val="002060"/>
                </a:solidFill>
                <a:latin typeface="Arial"/>
                <a:ea typeface="Arial"/>
                <a:cs typeface="Arial"/>
                <a:sym typeface="Arial"/>
              </a:rPr>
              <a:t>?</a:t>
            </a:r>
            <a:endParaRPr sz="20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p:bldP spid="136" grpId="0"/>
      <p:bldP spid="137" grpId="0"/>
      <p:bldP spid="13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0"/>
          <p:cNvSpPr txBox="1"/>
          <p:nvPr/>
        </p:nvSpPr>
        <p:spPr>
          <a:xfrm>
            <a:off x="384313" y="1353354"/>
            <a:ext cx="5118884" cy="369327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rgbClr val="002060"/>
                </a:solidFill>
                <a:latin typeface="Arial"/>
                <a:ea typeface="Arial"/>
                <a:cs typeface="Arial"/>
                <a:sym typeface="Arial"/>
              </a:rPr>
              <a:t>• Es </a:t>
            </a:r>
            <a:r>
              <a:rPr lang="en-US" sz="1800" b="0" i="0" u="none" strike="noStrike" cap="none">
                <a:solidFill>
                  <a:srgbClr val="FF0000"/>
                </a:solidFill>
                <a:latin typeface="Arial"/>
                <a:ea typeface="Arial"/>
                <a:cs typeface="Arial"/>
                <a:sym typeface="Arial"/>
              </a:rPr>
              <a:t>imprescindible confirmar el diagnóstico</a:t>
            </a:r>
            <a:r>
              <a:rPr lang="en-US" sz="1800" b="0" i="0" u="none" strike="noStrike" cap="none">
                <a:solidFill>
                  <a:srgbClr val="002060"/>
                </a:solidFill>
                <a:latin typeface="Arial"/>
                <a:ea typeface="Arial"/>
                <a:cs typeface="Arial"/>
                <a:sym typeface="Arial"/>
              </a:rPr>
              <a:t> de HTA antes de etiquetar al paciente como hipertenso. </a:t>
            </a:r>
            <a:endParaRPr sz="1800" b="0" i="0" u="none" strike="noStrike" cap="none">
              <a:solidFill>
                <a:srgbClr val="00206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rgbClr val="00206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rgbClr val="002060"/>
                </a:solidFill>
                <a:latin typeface="Arial"/>
                <a:ea typeface="Arial"/>
                <a:cs typeface="Arial"/>
                <a:sym typeface="Arial"/>
              </a:rPr>
              <a:t>• El diagnóstico de HTA podemos realizarlo mediante la medición de la PA en consulta (PAC), siguiendo la metodología apropiada. </a:t>
            </a:r>
            <a:r>
              <a:rPr lang="en-US" sz="1800" b="0" i="0" u="none" strike="noStrike" cap="none">
                <a:solidFill>
                  <a:srgbClr val="C00000"/>
                </a:solidFill>
                <a:latin typeface="Arial"/>
                <a:ea typeface="Arial"/>
                <a:cs typeface="Arial"/>
                <a:sym typeface="Arial"/>
              </a:rPr>
              <a:t>Dada su posible variabilidad se recomienda la utilización de la </a:t>
            </a:r>
            <a:r>
              <a:rPr lang="en-US" sz="1800" b="1" i="0" u="none" strike="noStrike" cap="none">
                <a:solidFill>
                  <a:srgbClr val="C00000"/>
                </a:solidFill>
                <a:latin typeface="Arial"/>
                <a:ea typeface="Arial"/>
                <a:cs typeface="Arial"/>
                <a:sym typeface="Arial"/>
              </a:rPr>
              <a:t>MAPA</a:t>
            </a:r>
            <a:r>
              <a:rPr lang="en-US" sz="1800" b="0" i="0" u="none" strike="noStrike" cap="none">
                <a:solidFill>
                  <a:srgbClr val="C00000"/>
                </a:solidFill>
                <a:latin typeface="Arial"/>
                <a:ea typeface="Arial"/>
                <a:cs typeface="Arial"/>
                <a:sym typeface="Arial"/>
              </a:rPr>
              <a:t> de 24 horas o en su defecto el </a:t>
            </a:r>
            <a:r>
              <a:rPr lang="en-US" sz="1800" b="1" i="0" u="none" strike="noStrike" cap="none">
                <a:solidFill>
                  <a:srgbClr val="C00000"/>
                </a:solidFill>
                <a:latin typeface="Arial"/>
                <a:ea typeface="Arial"/>
                <a:cs typeface="Arial"/>
                <a:sym typeface="Arial"/>
              </a:rPr>
              <a:t>AMPA</a:t>
            </a:r>
            <a:r>
              <a:rPr lang="en-US" sz="1800" b="0" i="0" u="none" strike="noStrike" cap="none">
                <a:solidFill>
                  <a:srgbClr val="C00000"/>
                </a:solidFill>
                <a:latin typeface="Arial"/>
                <a:ea typeface="Arial"/>
                <a:cs typeface="Arial"/>
                <a:sym typeface="Arial"/>
              </a:rPr>
              <a:t>, tanto para confirmar el diagnóstico de HTA, descartarlo (HTA de bata blanca) o para detectar la HTA oculta o enmascarada. </a:t>
            </a:r>
            <a:endParaRPr sz="1800" b="0" i="0" u="none" strike="noStrike" cap="none">
              <a:solidFill>
                <a:srgbClr val="C00000"/>
              </a:solidFill>
              <a:latin typeface="Arial"/>
              <a:ea typeface="Arial"/>
              <a:cs typeface="Arial"/>
              <a:sym typeface="Arial"/>
            </a:endParaRPr>
          </a:p>
        </p:txBody>
      </p:sp>
      <p:sp>
        <p:nvSpPr>
          <p:cNvPr id="149" name="Google Shape;149;p10"/>
          <p:cNvSpPr txBox="1"/>
          <p:nvPr/>
        </p:nvSpPr>
        <p:spPr>
          <a:xfrm>
            <a:off x="3561292" y="5296430"/>
            <a:ext cx="6096000"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2060"/>
                </a:solidFill>
                <a:latin typeface="Arial"/>
                <a:ea typeface="Arial"/>
                <a:cs typeface="Arial"/>
                <a:sym typeface="Arial"/>
              </a:rPr>
              <a:t>Puntos clave sobre HTA </a:t>
            </a:r>
            <a:endParaRPr sz="1200" b="0" i="0" u="none" strike="noStrike" cap="none">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2060"/>
                </a:solidFill>
                <a:latin typeface="Arial"/>
                <a:ea typeface="Arial"/>
                <a:cs typeface="Arial"/>
                <a:sym typeface="Arial"/>
              </a:rPr>
              <a:t>Dra. Ana Moyá, Dr. Adalberto Serrano, Dr. Juan A. Divisón</a:t>
            </a:r>
            <a:endParaRPr sz="1200" b="0" i="0" u="none" strike="noStrike" cap="none">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2060"/>
                </a:solidFill>
                <a:latin typeface="Arial"/>
                <a:ea typeface="Arial"/>
                <a:cs typeface="Arial"/>
                <a:sym typeface="Arial"/>
              </a:rPr>
              <a:t>GdT HTA y ECV SEMERGEN. Febrero 2023</a:t>
            </a:r>
            <a:endParaRPr sz="1200" b="0" i="0" u="none" strike="noStrike" cap="none">
              <a:solidFill>
                <a:srgbClr val="002060"/>
              </a:solidFill>
              <a:latin typeface="Arial"/>
              <a:ea typeface="Arial"/>
              <a:cs typeface="Arial"/>
              <a:sym typeface="Arial"/>
            </a:endParaRPr>
          </a:p>
        </p:txBody>
      </p:sp>
      <p:sp>
        <p:nvSpPr>
          <p:cNvPr id="150" name="Google Shape;150;p10"/>
          <p:cNvSpPr txBox="1"/>
          <p:nvPr/>
        </p:nvSpPr>
        <p:spPr>
          <a:xfrm>
            <a:off x="6096000" y="1859524"/>
            <a:ext cx="5333712" cy="2429566"/>
          </a:xfrm>
          <a:prstGeom prst="rect">
            <a:avLst/>
          </a:prstGeom>
          <a:noFill/>
          <a:ln w="38100" cap="flat" cmpd="sng">
            <a:solidFill>
              <a:srgbClr val="002060"/>
            </a:solidFill>
            <a:prstDash val="solid"/>
            <a:round/>
            <a:headEnd type="none" w="sm" len="sm"/>
            <a:tailEnd type="none" w="sm" len="sm"/>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n-US" sz="2400" b="0" i="0" u="none" strike="noStrike" cap="none">
                <a:solidFill>
                  <a:srgbClr val="002060"/>
                </a:solidFill>
                <a:latin typeface="Arial"/>
                <a:ea typeface="Arial"/>
                <a:cs typeface="Arial"/>
                <a:sym typeface="Arial"/>
              </a:rPr>
              <a:t>La </a:t>
            </a:r>
            <a:r>
              <a:rPr lang="en-US" sz="2400" b="1" i="0" u="none" strike="noStrike" cap="none">
                <a:solidFill>
                  <a:srgbClr val="002060"/>
                </a:solidFill>
                <a:latin typeface="Arial"/>
                <a:ea typeface="Arial"/>
                <a:cs typeface="Arial"/>
                <a:sym typeface="Arial"/>
              </a:rPr>
              <a:t>HTA</a:t>
            </a:r>
            <a:r>
              <a:rPr lang="en-US" sz="2400" b="0" i="0" u="none" strike="noStrike" cap="none">
                <a:solidFill>
                  <a:srgbClr val="002060"/>
                </a:solidFill>
                <a:latin typeface="Arial"/>
                <a:ea typeface="Arial"/>
                <a:cs typeface="Arial"/>
                <a:sym typeface="Arial"/>
              </a:rPr>
              <a:t> se define </a:t>
            </a:r>
            <a:r>
              <a:rPr lang="en-US" sz="2400" b="0" i="0" u="none" strike="noStrike" cap="none" err="1">
                <a:solidFill>
                  <a:srgbClr val="002060"/>
                </a:solidFill>
                <a:latin typeface="Arial"/>
                <a:ea typeface="Arial"/>
                <a:cs typeface="Arial"/>
                <a:sym typeface="Arial"/>
              </a:rPr>
              <a:t>por</a:t>
            </a:r>
            <a:r>
              <a:rPr lang="en-US" sz="2400" b="0" i="0" u="none" strike="noStrike" cap="none">
                <a:solidFill>
                  <a:srgbClr val="002060"/>
                </a:solidFill>
                <a:latin typeface="Arial"/>
                <a:ea typeface="Arial"/>
                <a:cs typeface="Arial"/>
                <a:sym typeface="Arial"/>
              </a:rPr>
              <a:t> </a:t>
            </a:r>
            <a:r>
              <a:rPr lang="en-US" sz="2400" b="0" i="0" u="none" strike="noStrike" cap="none" err="1">
                <a:solidFill>
                  <a:srgbClr val="002060"/>
                </a:solidFill>
                <a:latin typeface="Arial"/>
                <a:ea typeface="Arial"/>
                <a:cs typeface="Arial"/>
                <a:sym typeface="Arial"/>
              </a:rPr>
              <a:t>unas</a:t>
            </a:r>
            <a:r>
              <a:rPr lang="en-US" sz="2400" b="0" i="0" u="none" strike="noStrike" cap="none">
                <a:solidFill>
                  <a:srgbClr val="002060"/>
                </a:solidFill>
                <a:latin typeface="Arial"/>
                <a:ea typeface="Arial"/>
                <a:cs typeface="Arial"/>
                <a:sym typeface="Arial"/>
              </a:rPr>
              <a:t> </a:t>
            </a:r>
            <a:r>
              <a:rPr lang="en-US" sz="2400" b="0" i="0" u="none" strike="noStrike" cap="none" err="1">
                <a:solidFill>
                  <a:srgbClr val="002060"/>
                </a:solidFill>
                <a:latin typeface="Arial"/>
                <a:ea typeface="Arial"/>
                <a:cs typeface="Arial"/>
                <a:sym typeface="Arial"/>
              </a:rPr>
              <a:t>cifras</a:t>
            </a:r>
            <a:r>
              <a:rPr lang="en-US" sz="2400" b="0" i="0" u="none" strike="noStrike" cap="none">
                <a:solidFill>
                  <a:srgbClr val="002060"/>
                </a:solidFill>
                <a:latin typeface="Arial"/>
                <a:ea typeface="Arial"/>
                <a:cs typeface="Arial"/>
                <a:sym typeface="Arial"/>
              </a:rPr>
              <a:t> de:</a:t>
            </a:r>
            <a:endParaRPr sz="2400" b="0" i="0" u="none" strike="noStrike" cap="none">
              <a:solidFill>
                <a:srgbClr val="002060"/>
              </a:solidFill>
              <a:latin typeface="Arial"/>
              <a:ea typeface="Arial"/>
              <a:cs typeface="Arial"/>
              <a:sym typeface="Arial"/>
            </a:endParaRPr>
          </a:p>
          <a:p>
            <a:pPr algn="just">
              <a:buSzPts val="2400"/>
            </a:pPr>
            <a:r>
              <a:rPr lang="en-US" sz="2400">
                <a:solidFill>
                  <a:srgbClr val="002060"/>
                </a:solidFill>
              </a:rPr>
              <a:t> </a:t>
            </a:r>
            <a:r>
              <a:rPr lang="en-US" sz="2400" b="1" i="0" u="none" strike="noStrike" cap="none">
                <a:solidFill>
                  <a:srgbClr val="002060"/>
                </a:solidFill>
                <a:latin typeface="Arial"/>
                <a:ea typeface="Arial"/>
                <a:cs typeface="Arial"/>
                <a:sym typeface="Arial"/>
              </a:rPr>
              <a:t>PAS </a:t>
            </a:r>
            <a:r>
              <a:rPr lang="en-US" sz="2400" b="0" i="0" u="none" strike="noStrike" cap="none">
                <a:solidFill>
                  <a:srgbClr val="002060"/>
                </a:solidFill>
                <a:latin typeface="Arial"/>
                <a:ea typeface="Arial"/>
                <a:cs typeface="Arial"/>
                <a:sym typeface="Arial"/>
              </a:rPr>
              <a:t>≥</a:t>
            </a:r>
            <a:r>
              <a:rPr lang="en-US" sz="2400" b="1" i="0" u="none" strike="noStrike" cap="none">
                <a:solidFill>
                  <a:srgbClr val="C00000"/>
                </a:solidFill>
                <a:latin typeface="Arial"/>
                <a:ea typeface="Arial"/>
                <a:cs typeface="Arial"/>
                <a:sym typeface="Arial"/>
              </a:rPr>
              <a:t>140 </a:t>
            </a:r>
            <a:r>
              <a:rPr lang="en-US" sz="2400" b="1" i="0" u="none" strike="noStrike" cap="none">
                <a:solidFill>
                  <a:srgbClr val="002060"/>
                </a:solidFill>
                <a:latin typeface="Arial"/>
                <a:ea typeface="Arial"/>
                <a:cs typeface="Arial"/>
                <a:sym typeface="Arial"/>
              </a:rPr>
              <a:t>mmHg y/o PAD </a:t>
            </a:r>
            <a:r>
              <a:rPr lang="en-US" sz="2400" b="0" i="0" u="none" strike="noStrike" cap="none">
                <a:solidFill>
                  <a:srgbClr val="002060"/>
                </a:solidFill>
                <a:latin typeface="Arial"/>
                <a:ea typeface="Arial"/>
                <a:cs typeface="Arial"/>
                <a:sym typeface="Arial"/>
              </a:rPr>
              <a:t>≥</a:t>
            </a:r>
            <a:r>
              <a:rPr lang="en-US" sz="2400" b="1" i="0" u="none" strike="noStrike" cap="none">
                <a:solidFill>
                  <a:srgbClr val="C00000"/>
                </a:solidFill>
                <a:latin typeface="Arial"/>
                <a:ea typeface="Arial"/>
                <a:cs typeface="Arial"/>
                <a:sym typeface="Arial"/>
              </a:rPr>
              <a:t>90</a:t>
            </a:r>
            <a:r>
              <a:rPr lang="en-US" sz="2400" b="1" i="0" u="none" strike="noStrike" cap="none">
                <a:solidFill>
                  <a:srgbClr val="002060"/>
                </a:solidFill>
                <a:latin typeface="Arial"/>
                <a:ea typeface="Arial"/>
                <a:cs typeface="Arial"/>
                <a:sym typeface="Arial"/>
              </a:rPr>
              <a:t> mmHg</a:t>
            </a:r>
            <a:r>
              <a:rPr lang="en-US" sz="2400" b="1">
                <a:solidFill>
                  <a:srgbClr val="002060"/>
                </a:solidFill>
              </a:rPr>
              <a:t> </a:t>
            </a:r>
            <a:r>
              <a:rPr lang="en-US" sz="2400" b="0" i="0" u="none" strike="noStrike" cap="none">
                <a:solidFill>
                  <a:srgbClr val="002060"/>
                </a:solidFill>
                <a:latin typeface="Arial"/>
                <a:ea typeface="Arial"/>
                <a:cs typeface="Arial"/>
                <a:sym typeface="Arial"/>
              </a:rPr>
              <a:t> </a:t>
            </a:r>
            <a:r>
              <a:rPr lang="en-US" sz="2400" b="0" i="0" u="none" strike="noStrike" cap="none" err="1">
                <a:solidFill>
                  <a:srgbClr val="002060"/>
                </a:solidFill>
                <a:latin typeface="Arial"/>
                <a:ea typeface="Arial"/>
                <a:cs typeface="Arial"/>
                <a:sym typeface="Arial"/>
              </a:rPr>
              <a:t>en</a:t>
            </a:r>
            <a:r>
              <a:rPr lang="en-US" sz="2400" b="0" i="0" u="none" strike="noStrike" cap="none">
                <a:solidFill>
                  <a:srgbClr val="002060"/>
                </a:solidFill>
                <a:latin typeface="Arial"/>
                <a:ea typeface="Arial"/>
                <a:cs typeface="Arial"/>
                <a:sym typeface="Arial"/>
              </a:rPr>
              <a:t> la consulta lo que equivale a un </a:t>
            </a:r>
            <a:r>
              <a:rPr lang="en-US" sz="2400" b="0" i="0" u="none" strike="noStrike" cap="none" err="1">
                <a:solidFill>
                  <a:srgbClr val="002060"/>
                </a:solidFill>
                <a:latin typeface="Arial"/>
                <a:ea typeface="Arial"/>
                <a:cs typeface="Arial"/>
                <a:sym typeface="Arial"/>
              </a:rPr>
              <a:t>promedio</a:t>
            </a:r>
            <a:r>
              <a:rPr lang="en-US" sz="2400" b="0" i="0" u="none" strike="noStrike" cap="none">
                <a:solidFill>
                  <a:srgbClr val="002060"/>
                </a:solidFill>
                <a:latin typeface="Arial"/>
                <a:ea typeface="Arial"/>
                <a:cs typeface="Arial"/>
                <a:sym typeface="Arial"/>
              </a:rPr>
              <a:t> de </a:t>
            </a:r>
            <a:r>
              <a:rPr lang="en-US" sz="2400" b="1" i="0" u="none" strike="noStrike" cap="none">
                <a:solidFill>
                  <a:srgbClr val="002060"/>
                </a:solidFill>
                <a:latin typeface="Arial"/>
                <a:ea typeface="Arial"/>
                <a:cs typeface="Arial"/>
                <a:sym typeface="Arial"/>
              </a:rPr>
              <a:t>MAPA de</a:t>
            </a:r>
            <a:r>
              <a:rPr lang="en-US" sz="2400" b="1">
                <a:solidFill>
                  <a:srgbClr val="002060"/>
                </a:solidFill>
              </a:rPr>
              <a:t> </a:t>
            </a:r>
            <a:r>
              <a:rPr lang="en-US" sz="2400" b="1" i="0" u="none" strike="noStrike" cap="none">
                <a:solidFill>
                  <a:srgbClr val="002060"/>
                </a:solidFill>
                <a:latin typeface="Arial"/>
                <a:ea typeface="Arial"/>
                <a:cs typeface="Arial"/>
                <a:sym typeface="Arial"/>
              </a:rPr>
              <a:t> 24h de </a:t>
            </a:r>
            <a:r>
              <a:rPr lang="en-US" sz="2400" b="0" i="0" u="none" strike="noStrike" cap="none">
                <a:solidFill>
                  <a:srgbClr val="002060"/>
                </a:solidFill>
                <a:latin typeface="Arial"/>
                <a:ea typeface="Arial"/>
                <a:cs typeface="Arial"/>
                <a:sym typeface="Arial"/>
              </a:rPr>
              <a:t>≥</a:t>
            </a:r>
            <a:r>
              <a:rPr lang="en-US" sz="2400" b="1" i="0" u="none" strike="noStrike" cap="none">
                <a:solidFill>
                  <a:srgbClr val="C00000"/>
                </a:solidFill>
                <a:latin typeface="Arial"/>
                <a:ea typeface="Arial"/>
                <a:cs typeface="Arial"/>
                <a:sym typeface="Arial"/>
              </a:rPr>
              <a:t>130/80</a:t>
            </a:r>
            <a:r>
              <a:rPr lang="en-US" sz="2400" b="1" i="0" u="none" strike="noStrike" cap="none">
                <a:solidFill>
                  <a:srgbClr val="002060"/>
                </a:solidFill>
                <a:latin typeface="Arial"/>
                <a:ea typeface="Arial"/>
                <a:cs typeface="Arial"/>
                <a:sym typeface="Arial"/>
              </a:rPr>
              <a:t> mmHg </a:t>
            </a:r>
            <a:r>
              <a:rPr lang="en-US" sz="2400" b="0" i="0" u="none" strike="noStrike" cap="none">
                <a:solidFill>
                  <a:srgbClr val="002060"/>
                </a:solidFill>
                <a:latin typeface="Arial"/>
                <a:ea typeface="Arial"/>
                <a:cs typeface="Arial"/>
                <a:sym typeface="Arial"/>
              </a:rPr>
              <a:t>o a un </a:t>
            </a:r>
            <a:r>
              <a:rPr lang="en-US" sz="2400" b="0" i="0" u="none" strike="noStrike" cap="none" err="1">
                <a:solidFill>
                  <a:srgbClr val="002060"/>
                </a:solidFill>
                <a:latin typeface="Arial"/>
                <a:ea typeface="Arial"/>
                <a:cs typeface="Arial"/>
                <a:sym typeface="Arial"/>
              </a:rPr>
              <a:t>promedio</a:t>
            </a:r>
            <a:r>
              <a:rPr lang="en-US" sz="2400" b="0" i="0" u="none" strike="noStrike" cap="none">
                <a:solidFill>
                  <a:srgbClr val="002060"/>
                </a:solidFill>
                <a:latin typeface="Arial"/>
                <a:ea typeface="Arial"/>
                <a:cs typeface="Arial"/>
                <a:sym typeface="Arial"/>
              </a:rPr>
              <a:t> de </a:t>
            </a:r>
            <a:r>
              <a:rPr lang="en-US" sz="2400" b="1" i="0" u="none" strike="noStrike" cap="none">
                <a:solidFill>
                  <a:srgbClr val="002060"/>
                </a:solidFill>
                <a:latin typeface="Arial"/>
                <a:ea typeface="Arial"/>
                <a:cs typeface="Arial"/>
                <a:sym typeface="Arial"/>
              </a:rPr>
              <a:t>AMPA DE </a:t>
            </a:r>
            <a:r>
              <a:rPr lang="en-US" sz="2400" b="0" i="0" u="none" strike="noStrike" cap="none">
                <a:solidFill>
                  <a:srgbClr val="002060"/>
                </a:solidFill>
                <a:latin typeface="Arial"/>
                <a:ea typeface="Arial"/>
                <a:cs typeface="Arial"/>
                <a:sym typeface="Arial"/>
              </a:rPr>
              <a:t>≥</a:t>
            </a:r>
            <a:r>
              <a:rPr lang="en-US" sz="2400" b="1" i="0" u="none" strike="noStrike" cap="none">
                <a:solidFill>
                  <a:srgbClr val="C00000"/>
                </a:solidFill>
                <a:latin typeface="Arial"/>
                <a:ea typeface="Arial"/>
                <a:cs typeface="Arial"/>
                <a:sym typeface="Arial"/>
              </a:rPr>
              <a:t>135/85</a:t>
            </a:r>
            <a:r>
              <a:rPr lang="en-US" sz="2400" b="1" i="0" u="none" strike="noStrike" cap="none">
                <a:solidFill>
                  <a:srgbClr val="002060"/>
                </a:solidFill>
                <a:latin typeface="Arial"/>
                <a:ea typeface="Arial"/>
                <a:cs typeface="Arial"/>
                <a:sym typeface="Arial"/>
              </a:rPr>
              <a:t> </a:t>
            </a:r>
            <a:r>
              <a:rPr lang="en-US" sz="2400" b="1" i="0" u="none" strike="noStrike" cap="none" err="1">
                <a:solidFill>
                  <a:srgbClr val="002060"/>
                </a:solidFill>
                <a:latin typeface="Arial"/>
                <a:ea typeface="Arial"/>
                <a:cs typeface="Arial"/>
                <a:sym typeface="Arial"/>
              </a:rPr>
              <a:t>mmHG</a:t>
            </a:r>
            <a:r>
              <a:rPr lang="en-US" sz="2400" b="1">
                <a:solidFill>
                  <a:srgbClr val="002060"/>
                </a:solidFill>
              </a:rPr>
              <a:t> </a:t>
            </a:r>
            <a:endParaRPr sz="2400" b="1" i="0" u="none" strike="noStrike" cap="none">
              <a:solidFill>
                <a:srgbClr val="002060"/>
              </a:solidFill>
              <a:latin typeface="Arial"/>
              <a:ea typeface="Arial"/>
              <a:cs typeface="Arial"/>
              <a:sym typeface="Arial"/>
            </a:endParaRPr>
          </a:p>
        </p:txBody>
      </p:sp>
      <p:sp>
        <p:nvSpPr>
          <p:cNvPr id="151" name="Google Shape;151;p10"/>
          <p:cNvSpPr txBox="1"/>
          <p:nvPr/>
        </p:nvSpPr>
        <p:spPr>
          <a:xfrm>
            <a:off x="495823" y="329004"/>
            <a:ext cx="9801663"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754"/>
              </a:buClr>
              <a:buSzPts val="1300"/>
              <a:buFont typeface="Arial"/>
              <a:buNone/>
            </a:pPr>
            <a:r>
              <a:rPr lang="en-US" sz="2800" b="1" i="0" u="none" strike="noStrike" cap="none">
                <a:solidFill>
                  <a:srgbClr val="002060"/>
                </a:solidFill>
                <a:latin typeface="Arial"/>
                <a:ea typeface="Arial"/>
                <a:cs typeface="Arial"/>
                <a:sym typeface="Arial"/>
              </a:rPr>
              <a:t>Inicio del Estudio de HTA</a:t>
            </a:r>
            <a:endParaRPr sz="2000" b="0" i="0" u="none" strike="noStrike" cap="none">
              <a:solidFill>
                <a:srgbClr val="000000"/>
              </a:solidFill>
              <a:latin typeface="Arial"/>
              <a:ea typeface="Arial"/>
              <a:cs typeface="Arial"/>
              <a:sym typeface="Arial"/>
            </a:endParaRPr>
          </a:p>
        </p:txBody>
      </p:sp>
      <p:sp>
        <p:nvSpPr>
          <p:cNvPr id="3" name="Google Shape;104;p66">
            <a:extLst>
              <a:ext uri="{FF2B5EF4-FFF2-40B4-BE49-F238E27FC236}">
                <a16:creationId xmlns:a16="http://schemas.microsoft.com/office/drawing/2014/main" id="{BA42AC04-E9E4-E393-47D7-078350C72818}"/>
              </a:ext>
            </a:extLst>
          </p:cNvPr>
          <p:cNvSpPr txBox="1"/>
          <p:nvPr/>
        </p:nvSpPr>
        <p:spPr>
          <a:xfrm>
            <a:off x="283950" y="6204487"/>
            <a:ext cx="9593475" cy="369291"/>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2060"/>
                </a:solidFill>
                <a:latin typeface="Arial"/>
                <a:ea typeface="Arial"/>
                <a:cs typeface="Arial"/>
                <a:sym typeface="Arial"/>
              </a:rPr>
              <a:t>https://semergen.es/?seccion=gruposTrabajo&amp;subSeccion=gtPublicacionDetalles&amp;idGt=109&amp;idDoc=1184&amp;idSub=6</a:t>
            </a:r>
            <a:endParaRPr lang="en-US" sz="8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4"/>
          <p:cNvSpPr txBox="1"/>
          <p:nvPr/>
        </p:nvSpPr>
        <p:spPr>
          <a:xfrm>
            <a:off x="402771" y="914948"/>
            <a:ext cx="6390000" cy="8046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None/>
            </a:pPr>
            <a:r>
              <a:rPr lang="en-US" sz="1800" b="1" i="0" u="none" strike="noStrike" cap="none">
                <a:solidFill>
                  <a:srgbClr val="002754"/>
                </a:solidFill>
                <a:latin typeface="Arial"/>
                <a:ea typeface="Arial"/>
                <a:cs typeface="Arial"/>
                <a:sym typeface="Arial"/>
              </a:rPr>
              <a:t>INICIAMOS ESTUDIO DE HTA</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2754"/>
              </a:buClr>
              <a:buSzPts val="3700"/>
              <a:buFont typeface="Arial"/>
              <a:buNone/>
            </a:pPr>
            <a:r>
              <a:rPr lang="en-US" sz="1800" b="0" i="0" u="none" strike="noStrike" cap="none">
                <a:solidFill>
                  <a:srgbClr val="002060"/>
                </a:solidFill>
                <a:latin typeface="Arial"/>
                <a:ea typeface="Arial"/>
                <a:cs typeface="Arial"/>
                <a:sym typeface="Arial"/>
              </a:rPr>
              <a:t>La ponemos en lista de espera para el </a:t>
            </a:r>
            <a:r>
              <a:rPr lang="en-US" sz="1800" b="1" i="0" u="none" strike="noStrike" cap="none">
                <a:solidFill>
                  <a:srgbClr val="002060"/>
                </a:solidFill>
                <a:latin typeface="Arial"/>
                <a:ea typeface="Arial"/>
                <a:cs typeface="Arial"/>
                <a:sym typeface="Arial"/>
              </a:rPr>
              <a:t>MAPA</a:t>
            </a:r>
            <a:r>
              <a:rPr lang="en-US" sz="1800" b="0" i="0" u="none" strike="noStrike" cap="none">
                <a:solidFill>
                  <a:srgbClr val="002060"/>
                </a:solidFill>
                <a:latin typeface="Arial"/>
                <a:ea typeface="Arial"/>
                <a:cs typeface="Arial"/>
                <a:sym typeface="Arial"/>
              </a:rPr>
              <a:t> en el centro de salud y explicamos </a:t>
            </a:r>
            <a:r>
              <a:rPr lang="en-US" sz="1800" b="1" i="0" u="none" strike="noStrike" cap="none">
                <a:solidFill>
                  <a:srgbClr val="002060"/>
                </a:solidFill>
                <a:latin typeface="Arial"/>
                <a:ea typeface="Arial"/>
                <a:cs typeface="Arial"/>
                <a:sym typeface="Arial"/>
              </a:rPr>
              <a:t>AMPA</a:t>
            </a:r>
            <a:r>
              <a:rPr lang="en-US" sz="1800" b="0" i="0" u="none" strike="noStrike" cap="none">
                <a:solidFill>
                  <a:srgbClr val="002060"/>
                </a:solidFill>
                <a:latin typeface="Arial"/>
                <a:ea typeface="Arial"/>
                <a:cs typeface="Arial"/>
                <a:sym typeface="Arial"/>
              </a:rPr>
              <a:t> de diagnóstico.</a:t>
            </a:r>
            <a:br>
              <a:rPr lang="en-US" sz="1800" b="0" i="0" u="none" strike="noStrike" cap="none">
                <a:solidFill>
                  <a:srgbClr val="002060"/>
                </a:solidFill>
                <a:latin typeface="Arial"/>
                <a:ea typeface="Arial"/>
                <a:cs typeface="Arial"/>
                <a:sym typeface="Arial"/>
              </a:rPr>
            </a:br>
            <a:br>
              <a:rPr lang="en-US" sz="1600" b="1" i="0" u="none" strike="noStrike" cap="none">
                <a:solidFill>
                  <a:srgbClr val="002060"/>
                </a:solidFill>
                <a:latin typeface="Arial"/>
                <a:ea typeface="Arial"/>
                <a:cs typeface="Arial"/>
                <a:sym typeface="Arial"/>
              </a:rPr>
            </a:br>
            <a:br>
              <a:rPr lang="en-US" sz="1600" b="1" i="0" u="none" strike="noStrike" cap="none">
                <a:solidFill>
                  <a:srgbClr val="002060"/>
                </a:solidFill>
                <a:latin typeface="Arial"/>
                <a:ea typeface="Arial"/>
                <a:cs typeface="Arial"/>
                <a:sym typeface="Arial"/>
              </a:rPr>
            </a:br>
            <a:endParaRPr sz="1600" b="1" i="0" u="none" strike="noStrike" cap="none">
              <a:solidFill>
                <a:srgbClr val="002060"/>
              </a:solidFill>
              <a:latin typeface="Arial"/>
              <a:ea typeface="Arial"/>
              <a:cs typeface="Arial"/>
              <a:sym typeface="Arial"/>
            </a:endParaRPr>
          </a:p>
        </p:txBody>
      </p:sp>
      <p:pic>
        <p:nvPicPr>
          <p:cNvPr id="158" name="Google Shape;158;p14"/>
          <p:cNvPicPr preferRelativeResize="0"/>
          <p:nvPr/>
        </p:nvPicPr>
        <p:blipFill rotWithShape="1">
          <a:blip r:embed="rId3">
            <a:alphaModFix/>
          </a:blip>
          <a:srcRect/>
          <a:stretch/>
        </p:blipFill>
        <p:spPr>
          <a:xfrm>
            <a:off x="1313518" y="2075959"/>
            <a:ext cx="3871734" cy="3664104"/>
          </a:xfrm>
          <a:prstGeom prst="rect">
            <a:avLst/>
          </a:prstGeom>
          <a:noFill/>
          <a:ln w="38100" cap="flat" cmpd="sng">
            <a:solidFill>
              <a:srgbClr val="FFC000"/>
            </a:solidFill>
            <a:prstDash val="solid"/>
            <a:round/>
            <a:headEnd type="none" w="sm" len="sm"/>
            <a:tailEnd type="none" w="sm" len="sm"/>
          </a:ln>
        </p:spPr>
      </p:pic>
      <p:sp>
        <p:nvSpPr>
          <p:cNvPr id="159" name="Google Shape;159;p14"/>
          <p:cNvSpPr txBox="1"/>
          <p:nvPr/>
        </p:nvSpPr>
        <p:spPr>
          <a:xfrm>
            <a:off x="402771" y="301362"/>
            <a:ext cx="5693229"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2754"/>
                </a:solidFill>
                <a:latin typeface="Arial"/>
                <a:ea typeface="Arial"/>
                <a:cs typeface="Arial"/>
                <a:sym typeface="Arial"/>
              </a:rPr>
              <a:t>En nuestro caso clínico:</a:t>
            </a:r>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2754"/>
              </a:solidFill>
              <a:latin typeface="Arial"/>
              <a:ea typeface="Arial"/>
              <a:cs typeface="Arial"/>
              <a:sym typeface="Arial"/>
            </a:endParaRPr>
          </a:p>
        </p:txBody>
      </p:sp>
      <p:sp>
        <p:nvSpPr>
          <p:cNvPr id="160" name="Google Shape;160;p14"/>
          <p:cNvSpPr txBox="1"/>
          <p:nvPr/>
        </p:nvSpPr>
        <p:spPr>
          <a:xfrm>
            <a:off x="312128" y="5842203"/>
            <a:ext cx="6096000" cy="6001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2060"/>
                </a:solidFill>
                <a:latin typeface="Arial"/>
                <a:ea typeface="Arial"/>
                <a:cs typeface="Arial"/>
                <a:sym typeface="Arial"/>
              </a:rPr>
              <a:t>Puntos clave sobre HTA </a:t>
            </a:r>
            <a:endParaRPr sz="1100" b="0" i="0" u="none" strike="noStrike" cap="none">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2060"/>
                </a:solidFill>
                <a:latin typeface="Arial"/>
                <a:ea typeface="Arial"/>
                <a:cs typeface="Arial"/>
                <a:sym typeface="Arial"/>
              </a:rPr>
              <a:t>Dra. Ana Moyá, Dr. Adalberto Serrano, Dr. Juan A. Divisón</a:t>
            </a:r>
            <a:endParaRPr sz="1100" b="0" i="0" u="none" strike="noStrike" cap="none">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2060"/>
                </a:solidFill>
                <a:latin typeface="Arial"/>
                <a:ea typeface="Arial"/>
                <a:cs typeface="Arial"/>
                <a:sym typeface="Arial"/>
              </a:rPr>
              <a:t>GdT HTA y ECV SEMERGEN. Febrero 2023</a:t>
            </a:r>
            <a:endParaRPr sz="1100" b="0" i="0" u="none" strike="noStrike" cap="none">
              <a:solidFill>
                <a:srgbClr val="002060"/>
              </a:solidFill>
              <a:latin typeface="Arial"/>
              <a:ea typeface="Arial"/>
              <a:cs typeface="Arial"/>
              <a:sym typeface="Arial"/>
            </a:endParaRPr>
          </a:p>
        </p:txBody>
      </p:sp>
      <p:pic>
        <p:nvPicPr>
          <p:cNvPr id="162" name="Google Shape;162;p14"/>
          <p:cNvPicPr preferRelativeResize="0"/>
          <p:nvPr/>
        </p:nvPicPr>
        <p:blipFill rotWithShape="1">
          <a:blip r:embed="rId4">
            <a:alphaModFix/>
          </a:blip>
          <a:srcRect/>
          <a:stretch/>
        </p:blipFill>
        <p:spPr>
          <a:xfrm>
            <a:off x="7962900" y="950494"/>
            <a:ext cx="3286837" cy="4373981"/>
          </a:xfrm>
          <a:prstGeom prst="rect">
            <a:avLst/>
          </a:prstGeom>
          <a:noFill/>
          <a:ln w="57150" cap="flat" cmpd="sng">
            <a:solidFill>
              <a:srgbClr val="FFC000"/>
            </a:solidFill>
            <a:prstDash val="solid"/>
            <a:round/>
            <a:headEnd type="none" w="sm" len="sm"/>
            <a:tailEnd type="none" w="sm" len="sm"/>
          </a:ln>
        </p:spPr>
      </p:pic>
      <p:sp>
        <p:nvSpPr>
          <p:cNvPr id="163" name="Google Shape;163;p14"/>
          <p:cNvSpPr txBox="1"/>
          <p:nvPr/>
        </p:nvSpPr>
        <p:spPr>
          <a:xfrm>
            <a:off x="6819900" y="5486561"/>
            <a:ext cx="6096000" cy="5770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n-US" sz="1050" b="1" i="0" u="none" strike="noStrike" cap="none">
                <a:solidFill>
                  <a:srgbClr val="002060"/>
                </a:solidFill>
                <a:latin typeface="Arial"/>
                <a:ea typeface="Arial"/>
                <a:cs typeface="Arial"/>
                <a:sym typeface="Arial"/>
              </a:rPr>
              <a:t>Puntos clave sobre HTA </a:t>
            </a:r>
            <a:endParaRPr sz="1050" b="0" i="0" u="none" strike="noStrike" cap="none">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002060"/>
                </a:solidFill>
                <a:latin typeface="Arial"/>
                <a:ea typeface="Arial"/>
                <a:cs typeface="Arial"/>
                <a:sym typeface="Arial"/>
              </a:rPr>
              <a:t>Dra. Ana Moyá, Dr. Adalberto Serrano, Dr. Juan A. Divisón</a:t>
            </a:r>
            <a:endParaRPr sz="1050" b="0" i="0" u="none" strike="noStrike" cap="none">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002060"/>
                </a:solidFill>
                <a:latin typeface="Arial"/>
                <a:ea typeface="Arial"/>
                <a:cs typeface="Arial"/>
                <a:sym typeface="Arial"/>
              </a:rPr>
              <a:t>GdT HTA y ECV SEMERGEN. Febrero 2023</a:t>
            </a:r>
            <a:endParaRPr sz="1050" b="0" i="0" u="none" strike="noStrike" cap="none">
              <a:solidFill>
                <a:srgbClr val="002060"/>
              </a:solidFill>
              <a:latin typeface="Arial"/>
              <a:ea typeface="Arial"/>
              <a:cs typeface="Arial"/>
              <a:sym typeface="Arial"/>
            </a:endParaRPr>
          </a:p>
        </p:txBody>
      </p:sp>
      <p:sp>
        <p:nvSpPr>
          <p:cNvPr id="4" name="Google Shape;104;p66">
            <a:extLst>
              <a:ext uri="{FF2B5EF4-FFF2-40B4-BE49-F238E27FC236}">
                <a16:creationId xmlns:a16="http://schemas.microsoft.com/office/drawing/2014/main" id="{FD9DFEC1-98C5-282E-D05C-14921EA18614}"/>
              </a:ext>
            </a:extLst>
          </p:cNvPr>
          <p:cNvSpPr txBox="1"/>
          <p:nvPr/>
        </p:nvSpPr>
        <p:spPr>
          <a:xfrm>
            <a:off x="274425" y="6299651"/>
            <a:ext cx="9593475" cy="369291"/>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2060"/>
                </a:solidFill>
                <a:latin typeface="Arial"/>
                <a:ea typeface="Arial"/>
                <a:cs typeface="Arial"/>
                <a:sym typeface="Arial"/>
              </a:rPr>
              <a:t>https://semergen.es/files/images/gruposTrabajo/grupos/HTA/2023/claveHTA.pdf</a:t>
            </a:r>
            <a:endParaRPr lang="en-US" sz="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71"/>
          <p:cNvSpPr txBox="1"/>
          <p:nvPr/>
        </p:nvSpPr>
        <p:spPr>
          <a:xfrm>
            <a:off x="-42982" y="276884"/>
            <a:ext cx="6631800" cy="87570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None/>
            </a:pPr>
            <a:r>
              <a:rPr lang="en-US" sz="2400" b="1" i="0" u="none" strike="noStrike" cap="none">
                <a:solidFill>
                  <a:srgbClr val="1F3864"/>
                </a:solidFill>
                <a:latin typeface="Arial"/>
                <a:ea typeface="Arial"/>
                <a:cs typeface="Arial"/>
                <a:sym typeface="Arial"/>
              </a:rPr>
              <a:t>AMPA: Automedida DE LA PRESIÓN ARTERIAL EN DOMICILIO.</a:t>
            </a:r>
            <a:endParaRPr sz="1400" b="0" i="0" u="none" strike="noStrike" cap="none">
              <a:solidFill>
                <a:srgbClr val="000000"/>
              </a:solidFill>
              <a:latin typeface="Arial"/>
              <a:ea typeface="Arial"/>
              <a:cs typeface="Arial"/>
              <a:sym typeface="Arial"/>
            </a:endParaRPr>
          </a:p>
        </p:txBody>
      </p:sp>
      <p:pic>
        <p:nvPicPr>
          <p:cNvPr id="169" name="Google Shape;169;p71"/>
          <p:cNvPicPr preferRelativeResize="0"/>
          <p:nvPr/>
        </p:nvPicPr>
        <p:blipFill rotWithShape="1">
          <a:blip r:embed="rId3">
            <a:alphaModFix/>
          </a:blip>
          <a:srcRect/>
          <a:stretch/>
        </p:blipFill>
        <p:spPr>
          <a:xfrm>
            <a:off x="2076255" y="3784042"/>
            <a:ext cx="2393325" cy="2086697"/>
          </a:xfrm>
          <a:prstGeom prst="rect">
            <a:avLst/>
          </a:prstGeom>
          <a:noFill/>
          <a:ln>
            <a:noFill/>
          </a:ln>
        </p:spPr>
      </p:pic>
      <p:pic>
        <p:nvPicPr>
          <p:cNvPr id="170" name="Google Shape;170;p71"/>
          <p:cNvPicPr preferRelativeResize="0"/>
          <p:nvPr/>
        </p:nvPicPr>
        <p:blipFill rotWithShape="1">
          <a:blip r:embed="rId4">
            <a:alphaModFix/>
          </a:blip>
          <a:srcRect/>
          <a:stretch/>
        </p:blipFill>
        <p:spPr>
          <a:xfrm>
            <a:off x="7962900" y="950494"/>
            <a:ext cx="3286837" cy="4373981"/>
          </a:xfrm>
          <a:prstGeom prst="rect">
            <a:avLst/>
          </a:prstGeom>
          <a:noFill/>
          <a:ln w="57150" cap="flat" cmpd="sng">
            <a:solidFill>
              <a:srgbClr val="FFC000"/>
            </a:solidFill>
            <a:prstDash val="solid"/>
            <a:round/>
            <a:headEnd type="none" w="sm" len="sm"/>
            <a:tailEnd type="none" w="sm" len="sm"/>
          </a:ln>
        </p:spPr>
      </p:pic>
      <p:sp>
        <p:nvSpPr>
          <p:cNvPr id="171" name="Google Shape;171;p71"/>
          <p:cNvSpPr txBox="1"/>
          <p:nvPr/>
        </p:nvSpPr>
        <p:spPr>
          <a:xfrm>
            <a:off x="264192" y="1371439"/>
            <a:ext cx="7154600" cy="2246729"/>
          </a:xfrm>
          <a:prstGeom prst="rect">
            <a:avLst/>
          </a:prstGeom>
          <a:noFill/>
          <a:ln w="9525" cap="flat" cmpd="sng">
            <a:solidFill>
              <a:srgbClr val="002060"/>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en-US" sz="2000" b="1" i="0" u="none" strike="noStrike" cap="none">
                <a:solidFill>
                  <a:srgbClr val="002060"/>
                </a:solidFill>
                <a:latin typeface="Arial"/>
                <a:ea typeface="Arial"/>
                <a:cs typeface="Arial"/>
                <a:sym typeface="Arial"/>
              </a:rPr>
              <a:t>PARA DIAGNÓSTICO</a:t>
            </a:r>
            <a:r>
              <a:rPr lang="en-US" sz="2000" b="0" i="0" u="none" strike="noStrike" cap="none">
                <a:solidFill>
                  <a:srgbClr val="002060"/>
                </a:solidFill>
                <a:latin typeface="Arial"/>
                <a:ea typeface="Arial"/>
                <a:cs typeface="Arial"/>
                <a:sym typeface="Arial"/>
              </a:rPr>
              <a:t>: </a:t>
            </a:r>
            <a:endParaRPr/>
          </a:p>
          <a:p>
            <a:pPr marL="0" marR="0" lvl="0" indent="0" algn="just" rtl="0">
              <a:lnSpc>
                <a:spcPct val="100000"/>
              </a:lnSpc>
              <a:spcBef>
                <a:spcPts val="0"/>
              </a:spcBef>
              <a:spcAft>
                <a:spcPts val="0"/>
              </a:spcAft>
              <a:buClr>
                <a:srgbClr val="000000"/>
              </a:buClr>
              <a:buSzPts val="2000"/>
              <a:buFont typeface="Arial"/>
              <a:buNone/>
            </a:pPr>
            <a:r>
              <a:rPr lang="en-US" sz="2000" b="0" i="0" u="none" strike="noStrike" cap="none">
                <a:solidFill>
                  <a:srgbClr val="002060"/>
                </a:solidFill>
                <a:latin typeface="Arial"/>
                <a:ea typeface="Arial"/>
                <a:cs typeface="Arial"/>
                <a:sym typeface="Arial"/>
              </a:rPr>
              <a:t>Tomar la PA </a:t>
            </a:r>
            <a:r>
              <a:rPr lang="en-US" sz="2000" b="1" i="0" u="none" strike="noStrike" cap="none">
                <a:solidFill>
                  <a:srgbClr val="002060"/>
                </a:solidFill>
                <a:latin typeface="Arial"/>
                <a:ea typeface="Arial"/>
                <a:cs typeface="Arial"/>
                <a:sym typeface="Arial"/>
              </a:rPr>
              <a:t>DIARIAMENTE DURANTE UNA SEMANA; </a:t>
            </a:r>
            <a:r>
              <a:rPr lang="en-US" sz="2000" b="0" i="0" u="none" strike="noStrike" cap="none">
                <a:solidFill>
                  <a:srgbClr val="002060"/>
                </a:solidFill>
                <a:latin typeface="Arial"/>
                <a:ea typeface="Arial"/>
                <a:cs typeface="Arial"/>
                <a:sym typeface="Arial"/>
              </a:rPr>
              <a:t>habitualmente, por la mañana ANTES DEL DESAYUNO y por la noche ANTES DE LA CENA.</a:t>
            </a:r>
            <a:endParaRPr sz="2000" b="0" i="0" u="none" strike="noStrike" cap="none">
              <a:solidFill>
                <a:srgbClr val="00206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r>
              <a:rPr lang="en-US" sz="2000" b="0" i="0" u="none" strike="noStrike" cap="none">
                <a:solidFill>
                  <a:srgbClr val="002060"/>
                </a:solidFill>
                <a:latin typeface="Arial"/>
                <a:ea typeface="Arial"/>
                <a:cs typeface="Arial"/>
                <a:sym typeface="Arial"/>
              </a:rPr>
              <a:t>Promediar las mediciones descartando la toma del primer día. </a:t>
            </a:r>
            <a:endParaRPr/>
          </a:p>
          <a:p>
            <a:pPr marL="0" marR="0" lvl="0" indent="0" algn="just" rtl="0">
              <a:lnSpc>
                <a:spcPct val="100000"/>
              </a:lnSpc>
              <a:spcBef>
                <a:spcPts val="0"/>
              </a:spcBef>
              <a:spcAft>
                <a:spcPts val="0"/>
              </a:spcAft>
              <a:buClr>
                <a:srgbClr val="000000"/>
              </a:buClr>
              <a:buSzPts val="2000"/>
              <a:buFont typeface="Arial"/>
              <a:buNone/>
            </a:pPr>
            <a:r>
              <a:rPr lang="en-US" sz="2000" b="0" i="0" u="none" strike="noStrike" cap="none">
                <a:solidFill>
                  <a:srgbClr val="002060"/>
                </a:solidFill>
                <a:latin typeface="Arial"/>
                <a:ea typeface="Arial"/>
                <a:cs typeface="Arial"/>
                <a:sym typeface="Arial"/>
              </a:rPr>
              <a:t>Se considera HTA los valores </a:t>
            </a:r>
            <a:r>
              <a:rPr lang="en-US" sz="2000" b="1" i="0" u="none" strike="noStrike" cap="none">
                <a:solidFill>
                  <a:srgbClr val="002060"/>
                </a:solidFill>
              </a:rPr>
              <a:t>≥ 135/85</a:t>
            </a:r>
            <a:r>
              <a:rPr lang="en-US" sz="2000" b="0" i="0" u="none" strike="noStrike" cap="none">
                <a:solidFill>
                  <a:srgbClr val="002060"/>
                </a:solidFill>
                <a:latin typeface="Arial"/>
                <a:ea typeface="Arial"/>
                <a:cs typeface="Arial"/>
                <a:sym typeface="Arial"/>
              </a:rPr>
              <a:t>.</a:t>
            </a:r>
            <a:endParaRPr sz="2000" b="0" i="0" u="none" strike="noStrike" cap="none">
              <a:solidFill>
                <a:srgbClr val="000000"/>
              </a:solidFill>
              <a:latin typeface="Arial"/>
              <a:ea typeface="Arial"/>
              <a:cs typeface="Arial"/>
              <a:sym typeface="Arial"/>
            </a:endParaRPr>
          </a:p>
        </p:txBody>
      </p:sp>
      <p:sp>
        <p:nvSpPr>
          <p:cNvPr id="172" name="Google Shape;172;p71"/>
          <p:cNvSpPr txBox="1"/>
          <p:nvPr/>
        </p:nvSpPr>
        <p:spPr>
          <a:xfrm>
            <a:off x="6819900" y="5486561"/>
            <a:ext cx="6096000" cy="5770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n-US" sz="1050" b="1" i="0" u="none" strike="noStrike" cap="none">
                <a:solidFill>
                  <a:srgbClr val="002060"/>
                </a:solidFill>
                <a:latin typeface="Arial"/>
                <a:ea typeface="Arial"/>
                <a:cs typeface="Arial"/>
                <a:sym typeface="Arial"/>
              </a:rPr>
              <a:t>Puntos clave sobre HTA </a:t>
            </a:r>
            <a:endParaRPr sz="1050" b="0" i="0" u="none" strike="noStrike" cap="none">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002060"/>
                </a:solidFill>
                <a:latin typeface="Arial"/>
                <a:ea typeface="Arial"/>
                <a:cs typeface="Arial"/>
                <a:sym typeface="Arial"/>
              </a:rPr>
              <a:t>Dra. Ana Moyá, Dr. Adalberto Serrano, Dr. Juan A. Divisón</a:t>
            </a:r>
            <a:endParaRPr sz="1050" b="0" i="0" u="none" strike="noStrike" cap="none">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002060"/>
                </a:solidFill>
                <a:latin typeface="Arial"/>
                <a:ea typeface="Arial"/>
                <a:cs typeface="Arial"/>
                <a:sym typeface="Arial"/>
              </a:rPr>
              <a:t>GdT HTA y ECV SEMERGEN. Febrero 2023</a:t>
            </a:r>
            <a:endParaRPr sz="1050" b="0" i="0" u="none" strike="noStrike" cap="none">
              <a:solidFill>
                <a:srgbClr val="002060"/>
              </a:solidFill>
              <a:latin typeface="Arial"/>
              <a:ea typeface="Arial"/>
              <a:cs typeface="Arial"/>
              <a:sym typeface="Arial"/>
            </a:endParaRPr>
          </a:p>
        </p:txBody>
      </p:sp>
      <p:sp>
        <p:nvSpPr>
          <p:cNvPr id="4" name="Google Shape;104;p66">
            <a:extLst>
              <a:ext uri="{FF2B5EF4-FFF2-40B4-BE49-F238E27FC236}">
                <a16:creationId xmlns:a16="http://schemas.microsoft.com/office/drawing/2014/main" id="{08D0F00D-CAC8-AF1F-63C4-2D332013F238}"/>
              </a:ext>
            </a:extLst>
          </p:cNvPr>
          <p:cNvSpPr txBox="1"/>
          <p:nvPr/>
        </p:nvSpPr>
        <p:spPr>
          <a:xfrm>
            <a:off x="274425" y="6299651"/>
            <a:ext cx="9593475" cy="369291"/>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2060"/>
                </a:solidFill>
                <a:latin typeface="Arial"/>
                <a:ea typeface="Arial"/>
                <a:cs typeface="Arial"/>
                <a:sym typeface="Arial"/>
              </a:rPr>
              <a:t>https://semergen.es/?seccion=gruposTrabajo&amp;subSeccion=gtPublicacionDetalles&amp;idGt=109&amp;idDoc=1184&amp;idSub=6</a:t>
            </a:r>
            <a:endParaRPr lang="en-US" sz="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3"/>
          <p:cNvSpPr txBox="1"/>
          <p:nvPr/>
        </p:nvSpPr>
        <p:spPr>
          <a:xfrm>
            <a:off x="409350" y="607650"/>
            <a:ext cx="6835200" cy="6247824"/>
          </a:xfrm>
          <a:prstGeom prst="rect">
            <a:avLst/>
          </a:prstGeom>
          <a:noFill/>
          <a:ln>
            <a:noFill/>
          </a:ln>
        </p:spPr>
        <p:txBody>
          <a:bodyPr spcFirstLastPara="1" wrap="square" lIns="91425" tIns="45700" rIns="91425" bIns="45700" anchor="t" anchorCtr="0">
            <a:spAutoFit/>
          </a:bodyPr>
          <a:lstStyle/>
          <a:p>
            <a:pPr algn="just">
              <a:buSzPts val="2000"/>
            </a:pPr>
            <a:r>
              <a:rPr lang="en-US" sz="2000" b="1" i="0" u="none" strike="noStrike" cap="none">
                <a:solidFill>
                  <a:srgbClr val="002060"/>
                </a:solidFill>
                <a:latin typeface="Arial"/>
                <a:ea typeface="Arial"/>
                <a:cs typeface="Arial"/>
                <a:sym typeface="Arial"/>
              </a:rPr>
              <a:t>AMPA</a:t>
            </a:r>
            <a:r>
              <a:rPr lang="en-US" sz="2000" b="1">
                <a:solidFill>
                  <a:srgbClr val="002060"/>
                </a:solidFill>
              </a:rPr>
              <a:t> </a:t>
            </a:r>
            <a:endParaRPr sz="2000" b="0" i="0" u="none" strike="noStrike" cap="none">
              <a:solidFill>
                <a:srgbClr val="002060"/>
              </a:solidFill>
              <a:latin typeface="Arial"/>
              <a:ea typeface="Arial"/>
              <a:cs typeface="Arial"/>
              <a:sym typeface="Arial"/>
            </a:endParaRPr>
          </a:p>
          <a:p>
            <a:pPr marL="342900" marR="0" lvl="0" indent="-342900" algn="just" rtl="0">
              <a:lnSpc>
                <a:spcPct val="100000"/>
              </a:lnSpc>
              <a:spcBef>
                <a:spcPts val="0"/>
              </a:spcBef>
              <a:spcAft>
                <a:spcPts val="0"/>
              </a:spcAft>
              <a:buClr>
                <a:srgbClr val="000000"/>
              </a:buClr>
              <a:buSzPts val="2000"/>
              <a:buFont typeface="Arial"/>
              <a:buChar char="•"/>
            </a:pPr>
            <a:endParaRPr sz="2000" b="0" i="0" u="none" strike="noStrike" cap="none">
              <a:solidFill>
                <a:srgbClr val="002060"/>
              </a:solidFill>
              <a:latin typeface="Arial"/>
              <a:ea typeface="Arial"/>
              <a:cs typeface="Arial"/>
            </a:endParaRPr>
          </a:p>
          <a:p>
            <a:pPr marL="342900" indent="-342900">
              <a:buSzPts val="2000"/>
              <a:buChar char="•"/>
            </a:pPr>
            <a:r>
              <a:rPr lang="en-US" sz="2000" b="1" i="0" u="none" strike="noStrike" cap="none">
                <a:solidFill>
                  <a:srgbClr val="FF0000"/>
                </a:solidFill>
                <a:latin typeface="Arial"/>
                <a:ea typeface="Arial"/>
                <a:cs typeface="Arial"/>
                <a:sym typeface="Arial"/>
              </a:rPr>
              <a:t>PARA SEGUIMIENTO</a:t>
            </a:r>
            <a:r>
              <a:rPr lang="en-US" sz="2000" b="1" i="0" u="none" strike="noStrike" cap="none">
                <a:solidFill>
                  <a:srgbClr val="002060"/>
                </a:solidFill>
                <a:latin typeface="Arial"/>
                <a:ea typeface="Arial"/>
                <a:cs typeface="Arial"/>
                <a:sym typeface="Arial"/>
              </a:rPr>
              <a:t>: </a:t>
            </a:r>
            <a:r>
              <a:rPr lang="en-US" sz="2000" b="0" i="0" u="none" strike="noStrike" cap="none" err="1">
                <a:solidFill>
                  <a:srgbClr val="002060"/>
                </a:solidFill>
                <a:latin typeface="Arial"/>
                <a:ea typeface="Arial"/>
                <a:cs typeface="Arial"/>
                <a:sym typeface="Arial"/>
              </a:rPr>
              <a:t>tomar</a:t>
            </a:r>
            <a:r>
              <a:rPr lang="en-US" sz="2000" b="0" i="0" u="none" strike="noStrike" cap="none">
                <a:solidFill>
                  <a:srgbClr val="002060"/>
                </a:solidFill>
                <a:latin typeface="Arial"/>
                <a:ea typeface="Arial"/>
                <a:cs typeface="Arial"/>
                <a:sym typeface="Arial"/>
              </a:rPr>
              <a:t> la PA </a:t>
            </a:r>
            <a:r>
              <a:rPr lang="en-US" sz="2000" b="1" i="0" u="none" strike="noStrike" cap="none">
                <a:solidFill>
                  <a:srgbClr val="002060"/>
                </a:solidFill>
                <a:latin typeface="Arial"/>
                <a:ea typeface="Arial"/>
                <a:cs typeface="Arial"/>
                <a:sym typeface="Arial"/>
              </a:rPr>
              <a:t>3-5</a:t>
            </a:r>
            <a:r>
              <a:rPr lang="en-US" sz="2000" b="0" i="0" u="none" strike="noStrike" cap="none">
                <a:solidFill>
                  <a:srgbClr val="002060"/>
                </a:solidFill>
                <a:latin typeface="Arial"/>
                <a:ea typeface="Arial"/>
                <a:cs typeface="Arial"/>
                <a:sym typeface="Arial"/>
              </a:rPr>
              <a:t> DÍAS</a:t>
            </a:r>
            <a:r>
              <a:rPr lang="en-US" sz="2000" b="1" i="0" u="none" strike="noStrike" cap="none">
                <a:solidFill>
                  <a:srgbClr val="002060"/>
                </a:solidFill>
                <a:latin typeface="Arial"/>
                <a:ea typeface="Arial"/>
                <a:cs typeface="Arial"/>
                <a:sym typeface="Arial"/>
              </a:rPr>
              <a:t> A LA SEMANA </a:t>
            </a:r>
            <a:r>
              <a:rPr lang="en-US" sz="2000" b="1" i="0" u="none" strike="noStrike" cap="none" err="1">
                <a:solidFill>
                  <a:srgbClr val="002060"/>
                </a:solidFill>
                <a:latin typeface="Arial"/>
                <a:ea typeface="Arial"/>
                <a:cs typeface="Arial"/>
                <a:sym typeface="Arial"/>
              </a:rPr>
              <a:t>durante</a:t>
            </a:r>
            <a:r>
              <a:rPr lang="en-US" sz="2000" b="1" i="0" u="none" strike="noStrike" cap="none">
                <a:solidFill>
                  <a:srgbClr val="002060"/>
                </a:solidFill>
                <a:latin typeface="Arial"/>
                <a:ea typeface="Arial"/>
                <a:cs typeface="Arial"/>
                <a:sym typeface="Arial"/>
              </a:rPr>
              <a:t> </a:t>
            </a:r>
            <a:r>
              <a:rPr lang="en-US" sz="2000" b="1" i="0" u="none" strike="noStrike" cap="none" err="1">
                <a:solidFill>
                  <a:srgbClr val="002060"/>
                </a:solidFill>
                <a:latin typeface="Arial"/>
                <a:ea typeface="Arial"/>
                <a:cs typeface="Arial"/>
                <a:sym typeface="Arial"/>
              </a:rPr>
              <a:t>varias</a:t>
            </a:r>
            <a:r>
              <a:rPr lang="en-US" sz="2000" b="1" i="0" u="none" strike="noStrike" cap="none">
                <a:solidFill>
                  <a:srgbClr val="002060"/>
                </a:solidFill>
                <a:latin typeface="Arial"/>
                <a:ea typeface="Arial"/>
                <a:cs typeface="Arial"/>
                <a:sym typeface="Arial"/>
              </a:rPr>
              <a:t> </a:t>
            </a:r>
            <a:r>
              <a:rPr lang="en-US" sz="2000" b="1" i="0" u="none" strike="noStrike" cap="none" err="1">
                <a:solidFill>
                  <a:srgbClr val="002060"/>
                </a:solidFill>
                <a:latin typeface="Arial"/>
                <a:ea typeface="Arial"/>
                <a:cs typeface="Arial"/>
                <a:sym typeface="Arial"/>
              </a:rPr>
              <a:t>semanas</a:t>
            </a:r>
            <a:r>
              <a:rPr lang="en-US" sz="2000" b="1" i="0" u="none" strike="noStrike" cap="none">
                <a:solidFill>
                  <a:srgbClr val="002060"/>
                </a:solidFill>
                <a:latin typeface="Arial"/>
                <a:ea typeface="Arial"/>
                <a:cs typeface="Arial"/>
                <a:sym typeface="Arial"/>
              </a:rPr>
              <a:t>,</a:t>
            </a:r>
            <a:r>
              <a:rPr lang="en-US" sz="2000" b="0" i="0" u="none" strike="noStrike" cap="none">
                <a:solidFill>
                  <a:srgbClr val="002060"/>
                </a:solidFill>
                <a:latin typeface="Arial"/>
                <a:ea typeface="Arial"/>
                <a:cs typeface="Arial"/>
                <a:sym typeface="Arial"/>
              </a:rPr>
              <a:t> </a:t>
            </a:r>
            <a:r>
              <a:rPr lang="en-US" sz="2000" b="0" i="0" u="none" strike="noStrike" cap="none" err="1">
                <a:solidFill>
                  <a:srgbClr val="002060"/>
                </a:solidFill>
                <a:latin typeface="Arial"/>
                <a:ea typeface="Arial"/>
                <a:cs typeface="Arial"/>
                <a:sym typeface="Arial"/>
              </a:rPr>
              <a:t>por</a:t>
            </a:r>
            <a:r>
              <a:rPr lang="en-US" sz="2000" b="0" i="0" u="none" strike="noStrike" cap="none">
                <a:solidFill>
                  <a:srgbClr val="002060"/>
                </a:solidFill>
                <a:latin typeface="Arial"/>
                <a:ea typeface="Arial"/>
                <a:cs typeface="Arial"/>
                <a:sym typeface="Arial"/>
              </a:rPr>
              <a:t> la </a:t>
            </a:r>
            <a:r>
              <a:rPr lang="en-US" sz="2000" b="0" i="0" u="none" strike="noStrike" cap="none" err="1">
                <a:solidFill>
                  <a:srgbClr val="002060"/>
                </a:solidFill>
                <a:latin typeface="Arial"/>
                <a:ea typeface="Arial"/>
                <a:cs typeface="Arial"/>
                <a:sym typeface="Arial"/>
              </a:rPr>
              <a:t>mañana</a:t>
            </a:r>
            <a:r>
              <a:rPr lang="en-US" sz="2000" b="0" i="0" u="none" strike="noStrike" cap="none">
                <a:solidFill>
                  <a:srgbClr val="002060"/>
                </a:solidFill>
                <a:latin typeface="Arial"/>
                <a:ea typeface="Arial"/>
                <a:cs typeface="Arial"/>
                <a:sym typeface="Arial"/>
              </a:rPr>
              <a:t> y </a:t>
            </a:r>
            <a:r>
              <a:rPr lang="en-US" sz="2000" b="0" i="0" u="none" strike="noStrike" cap="none" err="1">
                <a:solidFill>
                  <a:srgbClr val="002060"/>
                </a:solidFill>
                <a:latin typeface="Arial"/>
                <a:ea typeface="Arial"/>
                <a:cs typeface="Arial"/>
                <a:sym typeface="Arial"/>
              </a:rPr>
              <a:t>por</a:t>
            </a:r>
            <a:r>
              <a:rPr lang="en-US" sz="2000" b="0" i="0" u="none" strike="noStrike" cap="none">
                <a:solidFill>
                  <a:srgbClr val="002060"/>
                </a:solidFill>
                <a:latin typeface="Arial"/>
                <a:ea typeface="Arial"/>
                <a:cs typeface="Arial"/>
                <a:sym typeface="Arial"/>
              </a:rPr>
              <a:t> la </a:t>
            </a:r>
            <a:r>
              <a:rPr lang="en-US" sz="2000" b="0" i="0" u="none" strike="noStrike" cap="none" err="1">
                <a:solidFill>
                  <a:srgbClr val="002060"/>
                </a:solidFill>
                <a:latin typeface="Arial"/>
                <a:ea typeface="Arial"/>
                <a:cs typeface="Arial"/>
                <a:sym typeface="Arial"/>
              </a:rPr>
              <a:t>noche</a:t>
            </a:r>
            <a:r>
              <a:rPr lang="en-US" sz="2000" b="0" i="0" u="none" strike="noStrike" cap="none">
                <a:solidFill>
                  <a:srgbClr val="002060"/>
                </a:solidFill>
                <a:latin typeface="Arial"/>
                <a:ea typeface="Arial"/>
                <a:cs typeface="Arial"/>
                <a:sym typeface="Arial"/>
              </a:rPr>
              <a:t>. </a:t>
            </a:r>
            <a:r>
              <a:rPr lang="en-US" sz="2000" b="0" i="0" u="none" strike="noStrike" cap="none" err="1">
                <a:solidFill>
                  <a:srgbClr val="002060"/>
                </a:solidFill>
                <a:latin typeface="Arial"/>
                <a:ea typeface="Arial"/>
                <a:cs typeface="Arial"/>
                <a:sym typeface="Arial"/>
              </a:rPr>
              <a:t>Consensuar</a:t>
            </a:r>
            <a:r>
              <a:rPr lang="en-US" sz="2000" b="0" i="0" u="none" strike="noStrike" cap="none">
                <a:solidFill>
                  <a:srgbClr val="002060"/>
                </a:solidFill>
                <a:latin typeface="Arial"/>
                <a:ea typeface="Arial"/>
                <a:cs typeface="Arial"/>
                <a:sym typeface="Arial"/>
              </a:rPr>
              <a:t> con </a:t>
            </a:r>
            <a:r>
              <a:rPr lang="en-US" sz="2000" b="0" i="0" u="none" strike="noStrike" cap="none" err="1">
                <a:solidFill>
                  <a:srgbClr val="002060"/>
                </a:solidFill>
                <a:latin typeface="Arial"/>
                <a:ea typeface="Arial"/>
                <a:cs typeface="Arial"/>
                <a:sym typeface="Arial"/>
              </a:rPr>
              <a:t>médico</a:t>
            </a:r>
            <a:r>
              <a:rPr lang="en-US" sz="2000" b="0" i="0" u="none" strike="noStrike" cap="none">
                <a:solidFill>
                  <a:srgbClr val="002060"/>
                </a:solidFill>
                <a:latin typeface="Arial"/>
                <a:ea typeface="Arial"/>
                <a:cs typeface="Arial"/>
                <a:sym typeface="Arial"/>
              </a:rPr>
              <a:t> y </a:t>
            </a:r>
            <a:r>
              <a:rPr lang="en-US" sz="2000" b="0" i="0" u="none" strike="noStrike" cap="none" err="1">
                <a:solidFill>
                  <a:srgbClr val="002060"/>
                </a:solidFill>
                <a:latin typeface="Arial"/>
                <a:ea typeface="Arial"/>
                <a:cs typeface="Arial"/>
                <a:sym typeface="Arial"/>
              </a:rPr>
              <a:t>hacerlas</a:t>
            </a:r>
            <a:r>
              <a:rPr lang="en-US" sz="2000" b="0" i="0" u="none" strike="noStrike" cap="none">
                <a:solidFill>
                  <a:srgbClr val="002060"/>
                </a:solidFill>
                <a:latin typeface="Arial"/>
                <a:ea typeface="Arial"/>
                <a:cs typeface="Arial"/>
                <a:sym typeface="Arial"/>
              </a:rPr>
              <a:t> hasta </a:t>
            </a:r>
            <a:r>
              <a:rPr lang="en-US" sz="2000" b="0" i="0" u="none" strike="noStrike" cap="none" err="1">
                <a:solidFill>
                  <a:srgbClr val="002060"/>
                </a:solidFill>
                <a:latin typeface="Arial"/>
                <a:ea typeface="Arial"/>
                <a:cs typeface="Arial"/>
                <a:sym typeface="Arial"/>
              </a:rPr>
              <a:t>alcanzar</a:t>
            </a:r>
            <a:r>
              <a:rPr lang="en-US" sz="2000" b="0" i="0" u="none" strike="noStrike" cap="none">
                <a:solidFill>
                  <a:srgbClr val="002060"/>
                </a:solidFill>
                <a:latin typeface="Arial"/>
                <a:ea typeface="Arial"/>
                <a:cs typeface="Arial"/>
                <a:sym typeface="Arial"/>
              </a:rPr>
              <a:t> </a:t>
            </a:r>
            <a:r>
              <a:rPr lang="en-US" sz="2000" b="0" i="0" u="none" strike="noStrike" cap="none" err="1">
                <a:solidFill>
                  <a:srgbClr val="002060"/>
                </a:solidFill>
                <a:latin typeface="Arial"/>
                <a:ea typeface="Arial"/>
                <a:cs typeface="Arial"/>
                <a:sym typeface="Arial"/>
              </a:rPr>
              <a:t>objetivos</a:t>
            </a:r>
            <a:r>
              <a:rPr lang="en-US" sz="2000" b="0" i="0" u="none" strike="noStrike" cap="none">
                <a:solidFill>
                  <a:srgbClr val="002060"/>
                </a:solidFill>
                <a:latin typeface="Arial"/>
                <a:ea typeface="Arial"/>
                <a:cs typeface="Arial"/>
                <a:sym typeface="Arial"/>
              </a:rPr>
              <a:t> de control.</a:t>
            </a:r>
            <a:r>
              <a:rPr lang="en-US" sz="2000">
                <a:solidFill>
                  <a:srgbClr val="002060"/>
                </a:solidFill>
              </a:rPr>
              <a:t> </a:t>
            </a:r>
            <a:r>
              <a:rPr lang="en-US" sz="2000" b="0" i="0" u="none" strike="noStrike" cap="none">
                <a:solidFill>
                  <a:srgbClr val="002060"/>
                </a:solidFill>
                <a:latin typeface="Arial"/>
                <a:ea typeface="Arial"/>
                <a:cs typeface="Arial"/>
                <a:sym typeface="Arial"/>
              </a:rPr>
              <a:t>En </a:t>
            </a:r>
            <a:r>
              <a:rPr lang="en-US" sz="2000" b="0" i="0" u="none" strike="noStrike" cap="none" err="1">
                <a:solidFill>
                  <a:srgbClr val="002060"/>
                </a:solidFill>
                <a:latin typeface="Arial"/>
                <a:ea typeface="Arial"/>
                <a:cs typeface="Arial"/>
                <a:sym typeface="Arial"/>
              </a:rPr>
              <a:t>los</a:t>
            </a:r>
            <a:r>
              <a:rPr lang="en-US" sz="2000" b="0" i="0" u="none" strike="noStrike" cap="none">
                <a:solidFill>
                  <a:srgbClr val="002060"/>
                </a:solidFill>
                <a:latin typeface="Arial"/>
                <a:ea typeface="Arial"/>
                <a:cs typeface="Arial"/>
                <a:sym typeface="Arial"/>
              </a:rPr>
              <a:t> </a:t>
            </a:r>
            <a:r>
              <a:rPr lang="en-US" sz="2000" b="0" i="0" u="none" strike="noStrike" cap="none" err="1">
                <a:solidFill>
                  <a:srgbClr val="002060"/>
                </a:solidFill>
                <a:latin typeface="Arial"/>
                <a:ea typeface="Arial"/>
                <a:cs typeface="Arial"/>
                <a:sym typeface="Arial"/>
              </a:rPr>
              <a:t>ya</a:t>
            </a:r>
            <a:r>
              <a:rPr lang="en-US" sz="2000" b="0" i="0" u="none" strike="noStrike" cap="none">
                <a:solidFill>
                  <a:srgbClr val="002060"/>
                </a:solidFill>
                <a:latin typeface="Arial"/>
                <a:ea typeface="Arial"/>
                <a:cs typeface="Arial"/>
                <a:sym typeface="Arial"/>
              </a:rPr>
              <a:t> </a:t>
            </a:r>
            <a:r>
              <a:rPr lang="en-US" sz="2000" b="0" i="0" u="none" strike="noStrike" cap="none" err="1">
                <a:solidFill>
                  <a:srgbClr val="002060"/>
                </a:solidFill>
                <a:latin typeface="Arial"/>
                <a:ea typeface="Arial"/>
                <a:cs typeface="Arial"/>
                <a:sym typeface="Arial"/>
              </a:rPr>
              <a:t>controlados</a:t>
            </a:r>
            <a:r>
              <a:rPr lang="en-US" sz="2000" b="0" i="0" u="none" strike="noStrike" cap="none">
                <a:solidFill>
                  <a:srgbClr val="002060"/>
                </a:solidFill>
                <a:latin typeface="Arial"/>
                <a:ea typeface="Arial"/>
                <a:cs typeface="Arial"/>
                <a:sym typeface="Arial"/>
              </a:rPr>
              <a:t> es </a:t>
            </a:r>
            <a:r>
              <a:rPr lang="en-US" sz="2000" b="0" i="0" u="none" strike="noStrike" cap="none" err="1">
                <a:solidFill>
                  <a:srgbClr val="002060"/>
                </a:solidFill>
                <a:latin typeface="Arial"/>
                <a:ea typeface="Arial"/>
                <a:cs typeface="Arial"/>
                <a:sym typeface="Arial"/>
              </a:rPr>
              <a:t>suficiente</a:t>
            </a:r>
            <a:r>
              <a:rPr lang="en-US" sz="2000" b="0" i="0" u="none" strike="noStrike" cap="none">
                <a:solidFill>
                  <a:srgbClr val="002060"/>
                </a:solidFill>
                <a:latin typeface="Arial"/>
                <a:ea typeface="Arial"/>
                <a:cs typeface="Arial"/>
                <a:sym typeface="Arial"/>
              </a:rPr>
              <a:t> </a:t>
            </a:r>
            <a:r>
              <a:rPr lang="en-US" sz="2000" b="0" i="0" u="none" strike="noStrike" cap="none" err="1">
                <a:solidFill>
                  <a:srgbClr val="002060"/>
                </a:solidFill>
                <a:latin typeface="Arial"/>
                <a:ea typeface="Arial"/>
                <a:cs typeface="Arial"/>
                <a:sym typeface="Arial"/>
              </a:rPr>
              <a:t>realizarlo</a:t>
            </a:r>
            <a:r>
              <a:rPr lang="en-US" sz="2000" b="0" i="0" u="none" strike="noStrike" cap="none">
                <a:solidFill>
                  <a:srgbClr val="002060"/>
                </a:solidFill>
                <a:latin typeface="Arial"/>
                <a:ea typeface="Arial"/>
                <a:cs typeface="Arial"/>
                <a:sym typeface="Arial"/>
              </a:rPr>
              <a:t> </a:t>
            </a:r>
            <a:r>
              <a:rPr lang="en-US" sz="2000" b="0" i="0" u="none" strike="noStrike" cap="none" err="1">
                <a:solidFill>
                  <a:srgbClr val="002060"/>
                </a:solidFill>
                <a:latin typeface="Arial"/>
                <a:ea typeface="Arial"/>
                <a:cs typeface="Arial"/>
                <a:sym typeface="Arial"/>
              </a:rPr>
              <a:t>una</a:t>
            </a:r>
            <a:r>
              <a:rPr lang="en-US" sz="2000" b="0" i="0" u="none" strike="noStrike" cap="none">
                <a:solidFill>
                  <a:srgbClr val="002060"/>
                </a:solidFill>
                <a:latin typeface="Arial"/>
                <a:ea typeface="Arial"/>
                <a:cs typeface="Arial"/>
                <a:sym typeface="Arial"/>
              </a:rPr>
              <a:t> </a:t>
            </a:r>
            <a:r>
              <a:rPr lang="en-US" sz="2000" b="0" i="0" u="none" strike="noStrike" cap="none" err="1">
                <a:solidFill>
                  <a:srgbClr val="002060"/>
                </a:solidFill>
                <a:latin typeface="Arial"/>
                <a:ea typeface="Arial"/>
                <a:cs typeface="Arial"/>
                <a:sym typeface="Arial"/>
              </a:rPr>
              <a:t>vez</a:t>
            </a:r>
            <a:r>
              <a:rPr lang="en-US" sz="2000" b="0" i="0" u="none" strike="noStrike" cap="none">
                <a:solidFill>
                  <a:srgbClr val="002060"/>
                </a:solidFill>
                <a:latin typeface="Arial"/>
                <a:ea typeface="Arial"/>
                <a:cs typeface="Arial"/>
                <a:sym typeface="Arial"/>
              </a:rPr>
              <a:t> al </a:t>
            </a:r>
            <a:r>
              <a:rPr lang="en-US" sz="2000" b="0" i="0" u="none" strike="noStrike" cap="none" err="1">
                <a:solidFill>
                  <a:srgbClr val="002060"/>
                </a:solidFill>
                <a:latin typeface="Arial"/>
                <a:ea typeface="Arial"/>
                <a:cs typeface="Arial"/>
                <a:sym typeface="Arial"/>
              </a:rPr>
              <a:t>mes</a:t>
            </a:r>
            <a:r>
              <a:rPr lang="en-US" sz="2000" b="0" i="0" u="none" strike="noStrike" cap="none">
                <a:solidFill>
                  <a:srgbClr val="002060"/>
                </a:solidFill>
                <a:latin typeface="Arial"/>
                <a:ea typeface="Arial"/>
                <a:cs typeface="Arial"/>
                <a:sym typeface="Arial"/>
              </a:rPr>
              <a:t>.</a:t>
            </a:r>
            <a:endParaRPr sz="2000" b="0" i="0" u="none" strike="noStrike" cap="none">
              <a:solidFill>
                <a:srgbClr val="002060"/>
              </a:solidFill>
              <a:latin typeface="Arial"/>
              <a:ea typeface="Arial"/>
              <a:cs typeface="Arial"/>
            </a:endParaRPr>
          </a:p>
          <a:p>
            <a:pPr marL="342900" marR="0" lvl="0" indent="-342900" algn="l" rtl="0">
              <a:lnSpc>
                <a:spcPct val="100000"/>
              </a:lnSpc>
              <a:spcBef>
                <a:spcPts val="0"/>
              </a:spcBef>
              <a:spcAft>
                <a:spcPts val="0"/>
              </a:spcAft>
              <a:buClr>
                <a:srgbClr val="000000"/>
              </a:buClr>
              <a:buSzPts val="2000"/>
              <a:buFont typeface="Arial"/>
              <a:buChar char="•"/>
            </a:pPr>
            <a:endParaRPr sz="2000" b="0" i="0" u="none" strike="noStrike" cap="none">
              <a:solidFill>
                <a:srgbClr val="002060"/>
              </a:solidFill>
              <a:latin typeface="Arial"/>
              <a:ea typeface="Arial"/>
              <a:cs typeface="Arial"/>
            </a:endParaRPr>
          </a:p>
          <a:p>
            <a:pPr marL="342900" indent="-342900" algn="just">
              <a:buSzPts val="2000"/>
              <a:buChar char="•"/>
            </a:pPr>
            <a:r>
              <a:rPr lang="en-US" sz="2000" b="1" i="0" u="none" strike="noStrike" cap="none">
                <a:solidFill>
                  <a:srgbClr val="FF0000"/>
                </a:solidFill>
                <a:latin typeface="Arial"/>
                <a:ea typeface="Arial"/>
                <a:cs typeface="Arial"/>
                <a:sym typeface="Arial"/>
              </a:rPr>
              <a:t>PARA CONTROL de </a:t>
            </a:r>
            <a:r>
              <a:rPr lang="en-US" sz="2000" b="1" i="0" u="none" strike="noStrike" cap="none" err="1">
                <a:solidFill>
                  <a:srgbClr val="FF0000"/>
                </a:solidFill>
                <a:latin typeface="Arial"/>
                <a:ea typeface="Arial"/>
                <a:cs typeface="Arial"/>
                <a:sym typeface="Arial"/>
              </a:rPr>
              <a:t>modificaciones</a:t>
            </a:r>
            <a:r>
              <a:rPr lang="en-US" sz="2000" b="1" i="0" u="none" strike="noStrike" cap="none">
                <a:solidFill>
                  <a:srgbClr val="FF0000"/>
                </a:solidFill>
                <a:latin typeface="Arial"/>
                <a:ea typeface="Arial"/>
                <a:cs typeface="Arial"/>
                <a:sym typeface="Arial"/>
              </a:rPr>
              <a:t> </a:t>
            </a:r>
            <a:r>
              <a:rPr lang="en-US" sz="2000" b="1" i="0" u="none" strike="noStrike" cap="none" err="1">
                <a:solidFill>
                  <a:srgbClr val="FF0000"/>
                </a:solidFill>
                <a:latin typeface="Arial"/>
                <a:ea typeface="Arial"/>
                <a:cs typeface="Arial"/>
                <a:sym typeface="Arial"/>
              </a:rPr>
              <a:t>en</a:t>
            </a:r>
            <a:r>
              <a:rPr lang="en-US" sz="2000" b="1" i="0" u="none" strike="noStrike" cap="none">
                <a:solidFill>
                  <a:srgbClr val="FF0000"/>
                </a:solidFill>
                <a:latin typeface="Arial"/>
                <a:ea typeface="Arial"/>
                <a:cs typeface="Arial"/>
                <a:sym typeface="Arial"/>
              </a:rPr>
              <a:t> las </a:t>
            </a:r>
            <a:r>
              <a:rPr lang="en-US" sz="2000" b="1" i="0" u="none" strike="noStrike" cap="none" err="1">
                <a:solidFill>
                  <a:srgbClr val="FF0000"/>
                </a:solidFill>
                <a:latin typeface="Arial"/>
                <a:ea typeface="Arial"/>
                <a:cs typeface="Arial"/>
                <a:sym typeface="Arial"/>
              </a:rPr>
              <a:t>medidas</a:t>
            </a:r>
            <a:r>
              <a:rPr lang="en-US" sz="2000" b="1" i="0" u="none" strike="noStrike" cap="none">
                <a:solidFill>
                  <a:srgbClr val="FF0000"/>
                </a:solidFill>
                <a:latin typeface="Arial"/>
                <a:ea typeface="Arial"/>
                <a:cs typeface="Arial"/>
                <a:sym typeface="Arial"/>
              </a:rPr>
              <a:t> </a:t>
            </a:r>
            <a:r>
              <a:rPr lang="en-US" sz="2000" b="1" i="0" u="none" strike="noStrike" cap="none" err="1">
                <a:solidFill>
                  <a:srgbClr val="FF0000"/>
                </a:solidFill>
                <a:latin typeface="Arial"/>
                <a:ea typeface="Arial"/>
                <a:cs typeface="Arial"/>
                <a:sym typeface="Arial"/>
              </a:rPr>
              <a:t>adoptadas</a:t>
            </a:r>
            <a:r>
              <a:rPr lang="en-US" sz="2000" b="1" i="0" u="none" strike="noStrike" cap="none">
                <a:solidFill>
                  <a:srgbClr val="002060"/>
                </a:solidFill>
                <a:latin typeface="Arial"/>
                <a:ea typeface="Arial"/>
                <a:cs typeface="Arial"/>
                <a:sym typeface="Arial"/>
              </a:rPr>
              <a:t>: </a:t>
            </a:r>
            <a:r>
              <a:rPr lang="en-US" sz="2000" b="0" i="0" u="none" strike="noStrike" cap="none" err="1">
                <a:solidFill>
                  <a:srgbClr val="002060"/>
                </a:solidFill>
                <a:latin typeface="Arial"/>
                <a:ea typeface="Arial"/>
                <a:cs typeface="Arial"/>
                <a:sym typeface="Arial"/>
              </a:rPr>
              <a:t>tomar</a:t>
            </a:r>
            <a:r>
              <a:rPr lang="en-US" sz="2000" b="0" i="0" u="none" strike="noStrike" cap="none">
                <a:solidFill>
                  <a:srgbClr val="002060"/>
                </a:solidFill>
                <a:latin typeface="Arial"/>
                <a:ea typeface="Arial"/>
                <a:cs typeface="Arial"/>
                <a:sym typeface="Arial"/>
              </a:rPr>
              <a:t> la PA </a:t>
            </a:r>
            <a:r>
              <a:rPr lang="en-US" sz="2000" b="1" i="0" u="none" strike="noStrike" cap="none">
                <a:solidFill>
                  <a:srgbClr val="002060"/>
                </a:solidFill>
                <a:latin typeface="Arial"/>
                <a:ea typeface="Arial"/>
                <a:cs typeface="Arial"/>
                <a:sym typeface="Arial"/>
              </a:rPr>
              <a:t>UN DÍA A LA SEMANA</a:t>
            </a:r>
            <a:r>
              <a:rPr lang="en-US" sz="2000" b="0" i="0" u="none" strike="noStrike" cap="none">
                <a:solidFill>
                  <a:srgbClr val="002060"/>
                </a:solidFill>
                <a:latin typeface="Arial"/>
                <a:ea typeface="Arial"/>
                <a:cs typeface="Arial"/>
                <a:sym typeface="Arial"/>
              </a:rPr>
              <a:t>, </a:t>
            </a:r>
            <a:r>
              <a:rPr lang="en-US" sz="2000" b="0" i="0" u="none" strike="noStrike" cap="none" err="1">
                <a:solidFill>
                  <a:srgbClr val="002060"/>
                </a:solidFill>
                <a:latin typeface="Arial"/>
                <a:ea typeface="Arial"/>
                <a:cs typeface="Arial"/>
                <a:sym typeface="Arial"/>
              </a:rPr>
              <a:t>por</a:t>
            </a:r>
            <a:r>
              <a:rPr lang="en-US" sz="2000" b="0" i="0" u="none" strike="noStrike" cap="none">
                <a:solidFill>
                  <a:srgbClr val="002060"/>
                </a:solidFill>
                <a:latin typeface="Arial"/>
                <a:ea typeface="Arial"/>
                <a:cs typeface="Arial"/>
                <a:sym typeface="Arial"/>
              </a:rPr>
              <a:t> la </a:t>
            </a:r>
            <a:r>
              <a:rPr lang="en-US" sz="2000" b="0" i="0" u="none" strike="noStrike" cap="none" err="1">
                <a:solidFill>
                  <a:srgbClr val="002060"/>
                </a:solidFill>
                <a:latin typeface="Arial"/>
                <a:ea typeface="Arial"/>
                <a:cs typeface="Arial"/>
                <a:sym typeface="Arial"/>
              </a:rPr>
              <a:t>mañana</a:t>
            </a:r>
            <a:r>
              <a:rPr lang="en-US" sz="2000" b="0" i="0" u="none" strike="noStrike" cap="none">
                <a:solidFill>
                  <a:srgbClr val="002060"/>
                </a:solidFill>
                <a:latin typeface="Arial"/>
                <a:ea typeface="Arial"/>
                <a:cs typeface="Arial"/>
                <a:sym typeface="Arial"/>
              </a:rPr>
              <a:t> y la </a:t>
            </a:r>
            <a:r>
              <a:rPr lang="en-US" sz="2000" b="0" i="0" u="none" strike="noStrike" cap="none" err="1">
                <a:solidFill>
                  <a:srgbClr val="002060"/>
                </a:solidFill>
                <a:latin typeface="Arial"/>
                <a:ea typeface="Arial"/>
                <a:cs typeface="Arial"/>
                <a:sym typeface="Arial"/>
              </a:rPr>
              <a:t>noche</a:t>
            </a:r>
            <a:r>
              <a:rPr lang="en-US" sz="2000" b="0" i="0" u="none" strike="noStrike" cap="none">
                <a:solidFill>
                  <a:srgbClr val="002060"/>
                </a:solidFill>
                <a:latin typeface="Arial"/>
                <a:ea typeface="Arial"/>
                <a:cs typeface="Arial"/>
                <a:sym typeface="Arial"/>
              </a:rPr>
              <a:t>, </a:t>
            </a:r>
            <a:r>
              <a:rPr lang="en-US" sz="2000" b="1" i="0" u="none" strike="noStrike" cap="none">
                <a:solidFill>
                  <a:srgbClr val="002060"/>
                </a:solidFill>
                <a:latin typeface="Arial"/>
                <a:ea typeface="Arial"/>
                <a:cs typeface="Arial"/>
                <a:sym typeface="Arial"/>
              </a:rPr>
              <a:t>DURANTE UN MES</a:t>
            </a:r>
            <a:r>
              <a:rPr lang="en-US" sz="2000" b="0" i="0" u="none" strike="noStrike" cap="none">
                <a:solidFill>
                  <a:srgbClr val="002060"/>
                </a:solidFill>
                <a:latin typeface="Arial"/>
                <a:ea typeface="Arial"/>
                <a:cs typeface="Arial"/>
                <a:sym typeface="Arial"/>
              </a:rPr>
              <a:t>.</a:t>
            </a:r>
            <a:r>
              <a:rPr lang="en-US" sz="2000">
                <a:solidFill>
                  <a:srgbClr val="002060"/>
                </a:solidFill>
              </a:rPr>
              <a:t> </a:t>
            </a:r>
            <a:endParaRPr sz="2000" b="0" i="0" u="none" strike="noStrike" cap="none">
              <a:solidFill>
                <a:srgbClr val="002060"/>
              </a:solidFill>
              <a:latin typeface="Arial"/>
              <a:ea typeface="Arial"/>
              <a:cs typeface="Arial"/>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rgbClr val="00206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r>
              <a:rPr lang="en-US" sz="2000" b="0" i="0" u="none" strike="noStrike" cap="none">
                <a:solidFill>
                  <a:srgbClr val="002060"/>
                </a:solidFill>
                <a:latin typeface="Arial"/>
                <a:ea typeface="Arial"/>
                <a:cs typeface="Arial"/>
                <a:sym typeface="Arial"/>
              </a:rPr>
              <a:t>- La </a:t>
            </a:r>
            <a:r>
              <a:rPr lang="en-US" sz="2000" b="0" i="0" u="none" strike="noStrike" cap="none" err="1">
                <a:solidFill>
                  <a:srgbClr val="002060"/>
                </a:solidFill>
                <a:latin typeface="Arial"/>
                <a:ea typeface="Arial"/>
                <a:cs typeface="Arial"/>
                <a:sym typeface="Arial"/>
              </a:rPr>
              <a:t>planilla</a:t>
            </a:r>
            <a:r>
              <a:rPr lang="en-US" sz="2000" b="0" i="0" u="none" strike="noStrike" cap="none">
                <a:solidFill>
                  <a:srgbClr val="002060"/>
                </a:solidFill>
                <a:latin typeface="Arial"/>
                <a:ea typeface="Arial"/>
                <a:cs typeface="Arial"/>
                <a:sym typeface="Arial"/>
              </a:rPr>
              <a:t> con las </a:t>
            </a:r>
            <a:r>
              <a:rPr lang="en-US" sz="2000" b="0" i="0" u="none" strike="noStrike" cap="none" err="1">
                <a:solidFill>
                  <a:srgbClr val="002060"/>
                </a:solidFill>
                <a:latin typeface="Arial"/>
                <a:ea typeface="Arial"/>
                <a:cs typeface="Arial"/>
                <a:sym typeface="Arial"/>
              </a:rPr>
              <a:t>tomas</a:t>
            </a:r>
            <a:r>
              <a:rPr lang="en-US" sz="2000" b="0" i="0" u="none" strike="noStrike" cap="none">
                <a:solidFill>
                  <a:srgbClr val="002060"/>
                </a:solidFill>
                <a:latin typeface="Arial"/>
                <a:ea typeface="Arial"/>
                <a:cs typeface="Arial"/>
                <a:sym typeface="Arial"/>
              </a:rPr>
              <a:t> de PA se </a:t>
            </a:r>
            <a:r>
              <a:rPr lang="en-US" sz="2000" b="0" i="0" u="none" strike="noStrike" cap="none" err="1">
                <a:solidFill>
                  <a:srgbClr val="002060"/>
                </a:solidFill>
                <a:latin typeface="Arial"/>
                <a:ea typeface="Arial"/>
                <a:cs typeface="Arial"/>
                <a:sym typeface="Arial"/>
              </a:rPr>
              <a:t>hará</a:t>
            </a:r>
            <a:r>
              <a:rPr lang="en-US" sz="2000" b="0" i="0" u="none" strike="noStrike" cap="none">
                <a:solidFill>
                  <a:srgbClr val="002060"/>
                </a:solidFill>
                <a:latin typeface="Arial"/>
                <a:ea typeface="Arial"/>
                <a:cs typeface="Arial"/>
                <a:sym typeface="Arial"/>
              </a:rPr>
              <a:t> </a:t>
            </a:r>
            <a:r>
              <a:rPr lang="en-US" sz="2000" b="0" i="0" u="none" strike="noStrike" cap="none" err="1">
                <a:solidFill>
                  <a:srgbClr val="002060"/>
                </a:solidFill>
                <a:latin typeface="Arial"/>
                <a:ea typeface="Arial"/>
                <a:cs typeface="Arial"/>
                <a:sym typeface="Arial"/>
              </a:rPr>
              <a:t>llegar</a:t>
            </a:r>
            <a:r>
              <a:rPr lang="en-US" sz="2000" b="0" i="0" u="none" strike="noStrike" cap="none">
                <a:solidFill>
                  <a:srgbClr val="002060"/>
                </a:solidFill>
                <a:latin typeface="Arial"/>
                <a:ea typeface="Arial"/>
                <a:cs typeface="Arial"/>
                <a:sym typeface="Arial"/>
              </a:rPr>
              <a:t> a la consulta </a:t>
            </a:r>
            <a:r>
              <a:rPr lang="en-US" sz="2000" b="0" i="0" u="none" strike="noStrike" cap="none" err="1">
                <a:solidFill>
                  <a:srgbClr val="002060"/>
                </a:solidFill>
                <a:latin typeface="Arial"/>
                <a:ea typeface="Arial"/>
                <a:cs typeface="Arial"/>
                <a:sym typeface="Arial"/>
              </a:rPr>
              <a:t>médica</a:t>
            </a:r>
            <a:r>
              <a:rPr lang="en-US" sz="2000" b="0" i="0" u="none" strike="noStrike" cap="none">
                <a:solidFill>
                  <a:srgbClr val="002060"/>
                </a:solidFill>
                <a:latin typeface="Arial"/>
                <a:ea typeface="Arial"/>
                <a:cs typeface="Arial"/>
                <a:sym typeface="Arial"/>
              </a:rPr>
              <a:t> </a:t>
            </a:r>
            <a:r>
              <a:rPr lang="en-US" sz="2000" b="0" i="0" u="none" strike="noStrike" cap="none" err="1">
                <a:solidFill>
                  <a:srgbClr val="002060"/>
                </a:solidFill>
                <a:latin typeface="Arial"/>
                <a:ea typeface="Arial"/>
                <a:cs typeface="Arial"/>
                <a:sym typeface="Arial"/>
              </a:rPr>
              <a:t>por</a:t>
            </a:r>
            <a:r>
              <a:rPr lang="en-US" sz="2000" b="0" i="0" u="none" strike="noStrike" cap="none">
                <a:solidFill>
                  <a:srgbClr val="002060"/>
                </a:solidFill>
                <a:latin typeface="Arial"/>
                <a:ea typeface="Arial"/>
                <a:cs typeface="Arial"/>
                <a:sym typeface="Arial"/>
              </a:rPr>
              <a:t> </a:t>
            </a:r>
            <a:r>
              <a:rPr lang="en-US" sz="2000" b="0" i="0" u="none" strike="noStrike" cap="none" err="1">
                <a:solidFill>
                  <a:srgbClr val="002060"/>
                </a:solidFill>
                <a:latin typeface="Arial"/>
                <a:ea typeface="Arial"/>
                <a:cs typeface="Arial"/>
                <a:sym typeface="Arial"/>
              </a:rPr>
              <a:t>los</a:t>
            </a:r>
            <a:r>
              <a:rPr lang="en-US" sz="2000" b="0" i="0" u="none" strike="noStrike" cap="none">
                <a:solidFill>
                  <a:srgbClr val="002060"/>
                </a:solidFill>
                <a:latin typeface="Arial"/>
                <a:ea typeface="Arial"/>
                <a:cs typeface="Arial"/>
                <a:sym typeface="Arial"/>
              </a:rPr>
              <a:t> </a:t>
            </a:r>
            <a:r>
              <a:rPr lang="en-US" sz="2000" b="0" i="0" u="none" strike="noStrike" cap="none" err="1">
                <a:solidFill>
                  <a:srgbClr val="002060"/>
                </a:solidFill>
                <a:latin typeface="Arial"/>
                <a:ea typeface="Arial"/>
                <a:cs typeface="Arial"/>
                <a:sym typeface="Arial"/>
              </a:rPr>
              <a:t>mecanismos</a:t>
            </a:r>
            <a:r>
              <a:rPr lang="en-US" sz="2000" b="0" i="0" u="none" strike="noStrike" cap="none">
                <a:solidFill>
                  <a:srgbClr val="002060"/>
                </a:solidFill>
                <a:latin typeface="Arial"/>
                <a:ea typeface="Arial"/>
                <a:cs typeface="Arial"/>
                <a:sym typeface="Arial"/>
              </a:rPr>
              <a:t> </a:t>
            </a:r>
            <a:r>
              <a:rPr lang="en-US" sz="2000" b="0" i="0" u="none" strike="noStrike" cap="none" err="1">
                <a:solidFill>
                  <a:srgbClr val="002060"/>
                </a:solidFill>
                <a:latin typeface="Arial"/>
                <a:ea typeface="Arial"/>
                <a:cs typeface="Arial"/>
                <a:sym typeface="Arial"/>
              </a:rPr>
              <a:t>establecidos</a:t>
            </a:r>
            <a:r>
              <a:rPr lang="en-US" sz="2000" b="0" i="0" u="none" strike="noStrike" cap="none">
                <a:solidFill>
                  <a:srgbClr val="002060"/>
                </a:solidFill>
                <a:latin typeface="Arial"/>
                <a:ea typeface="Arial"/>
                <a:cs typeface="Arial"/>
                <a:sym typeface="Arial"/>
              </a:rPr>
              <a:t>.</a:t>
            </a:r>
            <a:endParaRPr sz="2000" b="0" i="0" u="none" strike="noStrike" cap="none">
              <a:solidFill>
                <a:srgbClr val="002060"/>
              </a:solidFill>
              <a:latin typeface="Arial"/>
              <a:ea typeface="Arial"/>
              <a:cs typeface="Arial"/>
              <a:sym typeface="Arial"/>
            </a:endParaRPr>
          </a:p>
          <a:p>
            <a:pPr algn="just">
              <a:buSzPts val="2000"/>
            </a:pPr>
            <a:endParaRPr lang="en-US" sz="2000">
              <a:solidFill>
                <a:srgbClr val="002060"/>
              </a:solidFill>
            </a:endParaRPr>
          </a:p>
          <a:p>
            <a:pPr marL="0" marR="0" lvl="0" indent="0" algn="just" rtl="0">
              <a:lnSpc>
                <a:spcPct val="100000"/>
              </a:lnSpc>
              <a:spcBef>
                <a:spcPts val="0"/>
              </a:spcBef>
              <a:spcAft>
                <a:spcPts val="0"/>
              </a:spcAft>
              <a:buClr>
                <a:srgbClr val="000000"/>
              </a:buClr>
              <a:buSzPts val="2000"/>
              <a:buFont typeface="Arial"/>
              <a:buNone/>
            </a:pPr>
            <a:r>
              <a:rPr lang="en-US" sz="2000" b="0" i="0" u="none" strike="noStrike" cap="none">
                <a:solidFill>
                  <a:srgbClr val="002060"/>
                </a:solidFill>
                <a:latin typeface="Arial"/>
                <a:ea typeface="Arial"/>
                <a:cs typeface="Arial"/>
                <a:sym typeface="Arial"/>
              </a:rPr>
              <a:t>-</a:t>
            </a:r>
            <a:r>
              <a:rPr lang="en-US" sz="2000" b="0" i="0" u="none" strike="noStrike" cap="none" err="1">
                <a:solidFill>
                  <a:srgbClr val="002060"/>
                </a:solidFill>
                <a:latin typeface="Arial"/>
                <a:ea typeface="Arial"/>
                <a:cs typeface="Arial"/>
                <a:sym typeface="Arial"/>
              </a:rPr>
              <a:t>Promediar</a:t>
            </a:r>
            <a:r>
              <a:rPr lang="en-US" sz="2000" b="0" i="0" u="none" strike="noStrike" cap="none">
                <a:solidFill>
                  <a:srgbClr val="002060"/>
                </a:solidFill>
                <a:latin typeface="Arial"/>
                <a:ea typeface="Arial"/>
                <a:cs typeface="Arial"/>
                <a:sym typeface="Arial"/>
              </a:rPr>
              <a:t> </a:t>
            </a:r>
            <a:r>
              <a:rPr lang="en-US" sz="2000" b="0" i="0" u="none" strike="noStrike" cap="none" err="1">
                <a:solidFill>
                  <a:srgbClr val="002060"/>
                </a:solidFill>
                <a:latin typeface="Arial"/>
                <a:ea typeface="Arial"/>
                <a:cs typeface="Arial"/>
                <a:sym typeface="Arial"/>
              </a:rPr>
              <a:t>los</a:t>
            </a:r>
            <a:r>
              <a:rPr lang="en-US" sz="2000" b="0" i="0" u="none" strike="noStrike" cap="none">
                <a:solidFill>
                  <a:srgbClr val="002060"/>
                </a:solidFill>
                <a:latin typeface="Arial"/>
                <a:ea typeface="Arial"/>
                <a:cs typeface="Arial"/>
                <a:sym typeface="Arial"/>
              </a:rPr>
              <a:t> </a:t>
            </a:r>
            <a:r>
              <a:rPr lang="en-US" sz="2000" b="0" i="0" u="none" strike="noStrike" cap="none" err="1">
                <a:solidFill>
                  <a:srgbClr val="002060"/>
                </a:solidFill>
                <a:latin typeface="Arial"/>
                <a:ea typeface="Arial"/>
                <a:cs typeface="Arial"/>
                <a:sym typeface="Arial"/>
              </a:rPr>
              <a:t>resultados</a:t>
            </a:r>
            <a:r>
              <a:rPr lang="en-US" sz="2000" b="0" i="0" u="none" strike="noStrike" cap="none">
                <a:solidFill>
                  <a:srgbClr val="002060"/>
                </a:solidFill>
                <a:latin typeface="Arial"/>
                <a:ea typeface="Arial"/>
                <a:cs typeface="Arial"/>
                <a:sym typeface="Arial"/>
              </a:rPr>
              <a:t> </a:t>
            </a:r>
            <a:r>
              <a:rPr lang="en-US" sz="2000" b="0" i="0" u="none" strike="noStrike" cap="none" err="1">
                <a:solidFill>
                  <a:srgbClr val="002060"/>
                </a:solidFill>
                <a:latin typeface="Arial"/>
                <a:ea typeface="Arial"/>
                <a:cs typeface="Arial"/>
                <a:sym typeface="Arial"/>
              </a:rPr>
              <a:t>obtenidos</a:t>
            </a:r>
            <a:r>
              <a:rPr lang="en-US" sz="2000" b="0" i="0" u="none" strike="noStrike" cap="none">
                <a:solidFill>
                  <a:srgbClr val="002060"/>
                </a:solidFill>
                <a:latin typeface="Arial"/>
                <a:ea typeface="Arial"/>
                <a:cs typeface="Arial"/>
                <a:sym typeface="Arial"/>
              </a:rPr>
              <a:t>, </a:t>
            </a:r>
            <a:r>
              <a:rPr lang="en-US" sz="2000" b="0" i="0" u="none" strike="noStrike" cap="none" err="1">
                <a:solidFill>
                  <a:srgbClr val="002060"/>
                </a:solidFill>
                <a:latin typeface="Arial"/>
                <a:ea typeface="Arial"/>
                <a:cs typeface="Arial"/>
                <a:sym typeface="Arial"/>
              </a:rPr>
              <a:t>valorar</a:t>
            </a:r>
            <a:r>
              <a:rPr lang="en-US" sz="2000" b="0" i="0" u="none" strike="noStrike" cap="none">
                <a:solidFill>
                  <a:srgbClr val="002060"/>
                </a:solidFill>
                <a:latin typeface="Arial"/>
                <a:ea typeface="Arial"/>
                <a:cs typeface="Arial"/>
                <a:sym typeface="Arial"/>
              </a:rPr>
              <a:t> </a:t>
            </a:r>
            <a:r>
              <a:rPr lang="en-US" sz="2000" b="0" i="0" u="none" strike="noStrike" cap="none" err="1">
                <a:solidFill>
                  <a:srgbClr val="002060"/>
                </a:solidFill>
                <a:latin typeface="Arial"/>
                <a:ea typeface="Arial"/>
                <a:cs typeface="Arial"/>
                <a:sym typeface="Arial"/>
              </a:rPr>
              <a:t>cambio</a:t>
            </a:r>
            <a:r>
              <a:rPr lang="en-US" sz="2000" b="0" i="0" u="none" strike="noStrike" cap="none">
                <a:solidFill>
                  <a:srgbClr val="002060"/>
                </a:solidFill>
                <a:latin typeface="Arial"/>
                <a:ea typeface="Arial"/>
                <a:cs typeface="Arial"/>
                <a:sym typeface="Arial"/>
              </a:rPr>
              <a:t> al </a:t>
            </a:r>
            <a:r>
              <a:rPr lang="en-US" sz="2000" b="0" i="0" u="none" strike="noStrike" cap="none" err="1">
                <a:solidFill>
                  <a:srgbClr val="002060"/>
                </a:solidFill>
                <a:latin typeface="Arial"/>
                <a:ea typeface="Arial"/>
                <a:cs typeface="Arial"/>
                <a:sym typeface="Arial"/>
              </a:rPr>
              <a:t>siguiente</a:t>
            </a:r>
            <a:r>
              <a:rPr lang="en-US" sz="2000" b="0" i="0" u="none" strike="noStrike" cap="none">
                <a:solidFill>
                  <a:srgbClr val="002060"/>
                </a:solidFill>
                <a:latin typeface="Arial"/>
                <a:ea typeface="Arial"/>
                <a:cs typeface="Arial"/>
                <a:sym typeface="Arial"/>
              </a:rPr>
              <a:t> </a:t>
            </a:r>
            <a:r>
              <a:rPr lang="en-US" sz="2000" b="0" i="0" u="none" strike="noStrike" cap="none" err="1">
                <a:solidFill>
                  <a:srgbClr val="002060"/>
                </a:solidFill>
                <a:latin typeface="Arial"/>
                <a:ea typeface="Arial"/>
                <a:cs typeface="Arial"/>
                <a:sym typeface="Arial"/>
              </a:rPr>
              <a:t>escalón</a:t>
            </a:r>
            <a:r>
              <a:rPr lang="en-US" sz="2000" b="0" i="0" u="none" strike="noStrike" cap="none">
                <a:solidFill>
                  <a:srgbClr val="002060"/>
                </a:solidFill>
                <a:latin typeface="Arial"/>
                <a:ea typeface="Arial"/>
                <a:cs typeface="Arial"/>
                <a:sym typeface="Arial"/>
              </a:rPr>
              <a:t> de </a:t>
            </a:r>
            <a:r>
              <a:rPr lang="en-US" sz="2000" b="0" i="0" u="none" strike="noStrike" cap="none" err="1">
                <a:solidFill>
                  <a:srgbClr val="002060"/>
                </a:solidFill>
                <a:latin typeface="Arial"/>
                <a:ea typeface="Arial"/>
                <a:cs typeface="Arial"/>
                <a:sym typeface="Arial"/>
              </a:rPr>
              <a:t>tratamiento</a:t>
            </a:r>
            <a:r>
              <a:rPr lang="en-US" sz="2000" b="0" i="0" u="none" strike="noStrike" cap="none">
                <a:solidFill>
                  <a:srgbClr val="002060"/>
                </a:solidFill>
                <a:latin typeface="Arial"/>
                <a:ea typeface="Arial"/>
                <a:cs typeface="Arial"/>
                <a:sym typeface="Arial"/>
              </a:rPr>
              <a:t> </a:t>
            </a:r>
            <a:r>
              <a:rPr lang="en-US" sz="2000" b="0" i="0" u="none" strike="noStrike" cap="none" err="1">
                <a:solidFill>
                  <a:srgbClr val="002060"/>
                </a:solidFill>
                <a:latin typeface="Arial"/>
                <a:ea typeface="Arial"/>
                <a:cs typeface="Arial"/>
                <a:sym typeface="Arial"/>
              </a:rPr>
              <a:t>si</a:t>
            </a:r>
            <a:r>
              <a:rPr lang="en-US" sz="2000" b="0" i="0" u="none" strike="noStrike" cap="none">
                <a:solidFill>
                  <a:srgbClr val="002060"/>
                </a:solidFill>
                <a:latin typeface="Arial"/>
                <a:ea typeface="Arial"/>
                <a:cs typeface="Arial"/>
                <a:sym typeface="Arial"/>
              </a:rPr>
              <a:t> </a:t>
            </a:r>
            <a:r>
              <a:rPr lang="en-US" sz="2000" b="0" i="0" u="none" strike="noStrike" cap="none" err="1">
                <a:solidFill>
                  <a:srgbClr val="002060"/>
                </a:solidFill>
                <a:latin typeface="Arial"/>
                <a:ea typeface="Arial"/>
                <a:cs typeface="Arial"/>
                <a:sym typeface="Arial"/>
              </a:rPr>
              <a:t>procede</a:t>
            </a:r>
            <a:r>
              <a:rPr lang="en-US" sz="2000" b="0" i="0" u="none" strike="noStrike" cap="none">
                <a:solidFill>
                  <a:srgbClr val="002060"/>
                </a:solidFill>
                <a:latin typeface="Arial"/>
                <a:ea typeface="Arial"/>
                <a:cs typeface="Arial"/>
                <a:sym typeface="Arial"/>
              </a:rPr>
              <a:t>.</a:t>
            </a:r>
            <a:endParaRPr sz="2000" b="0" i="0" u="none" strike="noStrike" cap="none">
              <a:solidFill>
                <a:srgbClr val="00206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rgbClr val="00206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rgbClr val="00206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p:txBody>
      </p:sp>
      <p:pic>
        <p:nvPicPr>
          <p:cNvPr id="179" name="Google Shape;179;p13"/>
          <p:cNvPicPr preferRelativeResize="0"/>
          <p:nvPr/>
        </p:nvPicPr>
        <p:blipFill rotWithShape="1">
          <a:blip r:embed="rId3">
            <a:alphaModFix/>
          </a:blip>
          <a:srcRect/>
          <a:stretch/>
        </p:blipFill>
        <p:spPr>
          <a:xfrm>
            <a:off x="7638519" y="1028722"/>
            <a:ext cx="3775525" cy="4800555"/>
          </a:xfrm>
          <a:prstGeom prst="rect">
            <a:avLst/>
          </a:prstGeom>
          <a:noFill/>
          <a:ln w="57150" cap="flat" cmpd="sng">
            <a:solidFill>
              <a:srgbClr val="FFC000"/>
            </a:solidFill>
            <a:prstDash val="solid"/>
            <a:round/>
            <a:headEnd type="none" w="sm" len="sm"/>
            <a:tailEnd type="none" w="sm" len="sm"/>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73"/>
          <p:cNvPicPr preferRelativeResize="0"/>
          <p:nvPr/>
        </p:nvPicPr>
        <p:blipFill rotWithShape="1">
          <a:blip r:embed="rId3">
            <a:alphaModFix/>
          </a:blip>
          <a:srcRect/>
          <a:stretch/>
        </p:blipFill>
        <p:spPr>
          <a:xfrm>
            <a:off x="307803" y="936450"/>
            <a:ext cx="5496947" cy="4752005"/>
          </a:xfrm>
          <a:prstGeom prst="rect">
            <a:avLst/>
          </a:prstGeom>
          <a:noFill/>
          <a:ln>
            <a:noFill/>
          </a:ln>
        </p:spPr>
      </p:pic>
      <p:pic>
        <p:nvPicPr>
          <p:cNvPr id="185" name="Google Shape;185;p73" descr="Texto&#10;&#10;Descripción generada automáticamente"/>
          <p:cNvPicPr preferRelativeResize="0"/>
          <p:nvPr/>
        </p:nvPicPr>
        <p:blipFill rotWithShape="1">
          <a:blip r:embed="rId4">
            <a:alphaModFix/>
          </a:blip>
          <a:srcRect/>
          <a:stretch/>
        </p:blipFill>
        <p:spPr>
          <a:xfrm>
            <a:off x="6882775" y="1824172"/>
            <a:ext cx="3094106" cy="4161453"/>
          </a:xfrm>
          <a:prstGeom prst="rect">
            <a:avLst/>
          </a:prstGeom>
          <a:noFill/>
          <a:ln>
            <a:noFill/>
          </a:ln>
        </p:spPr>
      </p:pic>
      <p:sp>
        <p:nvSpPr>
          <p:cNvPr id="186" name="Google Shape;186;p73"/>
          <p:cNvSpPr txBox="1"/>
          <p:nvPr/>
        </p:nvSpPr>
        <p:spPr>
          <a:xfrm>
            <a:off x="495823" y="329004"/>
            <a:ext cx="9801663"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1F3864"/>
                </a:solidFill>
                <a:latin typeface="Arial"/>
                <a:ea typeface="Arial"/>
                <a:cs typeface="Arial"/>
                <a:sym typeface="Arial"/>
              </a:rPr>
              <a:t>¿Se nos olvida hacer algo más?</a:t>
            </a:r>
            <a:endParaRPr/>
          </a:p>
        </p:txBody>
      </p:sp>
      <p:sp>
        <p:nvSpPr>
          <p:cNvPr id="2" name="Google Shape;104;p66">
            <a:extLst>
              <a:ext uri="{FF2B5EF4-FFF2-40B4-BE49-F238E27FC236}">
                <a16:creationId xmlns:a16="http://schemas.microsoft.com/office/drawing/2014/main" id="{4418A099-A0D9-67FC-9CCF-55B115F4D738}"/>
              </a:ext>
            </a:extLst>
          </p:cNvPr>
          <p:cNvSpPr txBox="1"/>
          <p:nvPr/>
        </p:nvSpPr>
        <p:spPr>
          <a:xfrm>
            <a:off x="274425" y="6299651"/>
            <a:ext cx="9593475" cy="492402"/>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None/>
            </a:pPr>
            <a:r>
              <a:rPr lang="en-US" sz="800" b="0" i="0" u="none" strike="noStrike" cap="none">
                <a:solidFill>
                  <a:srgbClr val="002060"/>
                </a:solidFill>
                <a:latin typeface="Arial"/>
                <a:ea typeface="Arial"/>
                <a:cs typeface="Arial"/>
                <a:sym typeface="Arial"/>
              </a:rPr>
              <a:t>2023 ESH Guidelines for the management of arterial hypertension The Task Force for the management of arterial hypertension of the European Society of Hypertension: Endorsed by the International Society of Hypertension (ISH) and the European Renal Association (ERA): Erratum. Journal of Hypertension 42(1):p 194, January 2024. | DOI: 10.1097/HJH.0000000000003621 </a:t>
            </a:r>
            <a:endParaRPr lang="en-US" sz="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2"/>
          <p:cNvSpPr txBox="1"/>
          <p:nvPr/>
        </p:nvSpPr>
        <p:spPr>
          <a:xfrm>
            <a:off x="1002146" y="2123898"/>
            <a:ext cx="10187709" cy="255454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rgbClr val="00F0BE"/>
                </a:solidFill>
                <a:latin typeface="Arial"/>
                <a:ea typeface="Arial"/>
                <a:cs typeface="Arial"/>
                <a:sym typeface="Arial"/>
              </a:rPr>
              <a:t>Mujer y Riesgo Cardiovascular.</a:t>
            </a:r>
            <a:br>
              <a:rPr lang="en-US" sz="4400" b="1" i="0" u="none" strike="noStrike" cap="none">
                <a:solidFill>
                  <a:srgbClr val="00F0BE"/>
                </a:solidFill>
                <a:latin typeface="Arial"/>
                <a:ea typeface="Arial"/>
                <a:cs typeface="Arial"/>
                <a:sym typeface="Arial"/>
              </a:rPr>
            </a:br>
            <a:r>
              <a:rPr lang="en-US" sz="4400" b="1" i="0" u="none" strike="noStrike" cap="none">
                <a:solidFill>
                  <a:srgbClr val="00F0BE"/>
                </a:solidFill>
                <a:latin typeface="Arial"/>
                <a:ea typeface="Arial"/>
                <a:cs typeface="Arial"/>
                <a:sym typeface="Arial"/>
              </a:rPr>
              <a:t>Un caso clínico.</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Arial"/>
                <a:ea typeface="Arial"/>
                <a:cs typeface="Arial"/>
                <a:sym typeface="Arial"/>
              </a:rPr>
              <a:t>Dra. Ana Moyá</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Arial"/>
                <a:ea typeface="Arial"/>
                <a:cs typeface="Arial"/>
                <a:sym typeface="Arial"/>
              </a:rPr>
              <a:t>C.S.Sta. Catalina. Palma de Mallorca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Arial"/>
                <a:ea typeface="Arial"/>
                <a:cs typeface="Arial"/>
                <a:sym typeface="Arial"/>
              </a:rPr>
              <a:t>Secretaria y miembro del GdT de HTA y ECV de SEMERGEN</a:t>
            </a:r>
            <a:endParaRPr sz="1400" b="0" i="0" u="none" strike="noStrike" cap="none">
              <a:solidFill>
                <a:srgbClr val="000000"/>
              </a:solidFill>
              <a:latin typeface="Arial"/>
              <a:ea typeface="Arial"/>
              <a:cs typeface="Arial"/>
              <a:sym typeface="Arial"/>
            </a:endParaRPr>
          </a:p>
        </p:txBody>
      </p:sp>
      <p:pic>
        <p:nvPicPr>
          <p:cNvPr id="50" name="Google Shape;50;p2"/>
          <p:cNvPicPr preferRelativeResize="0"/>
          <p:nvPr/>
        </p:nvPicPr>
        <p:blipFill rotWithShape="1">
          <a:blip r:embed="rId3">
            <a:alphaModFix/>
          </a:blip>
          <a:srcRect/>
          <a:stretch/>
        </p:blipFill>
        <p:spPr>
          <a:xfrm>
            <a:off x="4379893" y="4846857"/>
            <a:ext cx="993913" cy="993913"/>
          </a:xfrm>
          <a:prstGeom prst="rect">
            <a:avLst/>
          </a:prstGeom>
          <a:noFill/>
          <a:ln>
            <a:noFill/>
          </a:ln>
        </p:spPr>
      </p:pic>
      <p:sp>
        <p:nvSpPr>
          <p:cNvPr id="51" name="Google Shape;51;p2"/>
          <p:cNvSpPr txBox="1"/>
          <p:nvPr/>
        </p:nvSpPr>
        <p:spPr>
          <a:xfrm>
            <a:off x="5269102" y="4944888"/>
            <a:ext cx="3000000" cy="1015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lt1"/>
              </a:buClr>
              <a:buSzPts val="1800"/>
              <a:buFont typeface="Calibri"/>
              <a:buNone/>
            </a:pPr>
            <a:r>
              <a:rPr lang="en-US" sz="1800" b="1" i="0" u="none" strike="noStrike" cap="none">
                <a:solidFill>
                  <a:schemeClr val="lt1"/>
                </a:solidFill>
                <a:latin typeface="Calibri"/>
                <a:ea typeface="Calibri"/>
                <a:cs typeface="Calibri"/>
                <a:sym typeface="Calibri"/>
              </a:rPr>
              <a:t>@anamoya48 </a:t>
            </a:r>
            <a:endParaRPr sz="1800" b="1"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SzPts val="1800"/>
              <a:buFont typeface="Calibri"/>
              <a:buNone/>
            </a:pPr>
            <a:r>
              <a:rPr lang="en-US" sz="1800" b="1" i="0" u="none" strike="noStrike" cap="none">
                <a:solidFill>
                  <a:schemeClr val="lt1"/>
                </a:solidFill>
                <a:latin typeface="Calibri"/>
                <a:ea typeface="Calibri"/>
                <a:cs typeface="Calibri"/>
                <a:sym typeface="Calibri"/>
              </a:rPr>
              <a:t>@gt_hta </a:t>
            </a:r>
            <a:endParaRPr sz="1800" b="1"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SzPts val="1800"/>
              <a:buFont typeface="Calibri"/>
              <a:buNone/>
            </a:pPr>
            <a:r>
              <a:rPr lang="en-US" sz="1800" b="1" i="0" u="none" strike="noStrike" cap="none">
                <a:solidFill>
                  <a:schemeClr val="lt1"/>
                </a:solidFill>
                <a:latin typeface="Calibri"/>
                <a:ea typeface="Calibri"/>
                <a:cs typeface="Calibri"/>
                <a:sym typeface="Calibri"/>
              </a:rPr>
              <a:t>@ibsemergen</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74"/>
          <p:cNvPicPr preferRelativeResize="0"/>
          <p:nvPr/>
        </p:nvPicPr>
        <p:blipFill rotWithShape="1">
          <a:blip r:embed="rId3">
            <a:alphaModFix/>
          </a:blip>
          <a:srcRect/>
          <a:stretch/>
        </p:blipFill>
        <p:spPr>
          <a:xfrm>
            <a:off x="604442" y="924526"/>
            <a:ext cx="3892627" cy="5008947"/>
          </a:xfrm>
          <a:prstGeom prst="rect">
            <a:avLst/>
          </a:prstGeom>
          <a:noFill/>
          <a:ln>
            <a:noFill/>
          </a:ln>
        </p:spPr>
      </p:pic>
      <p:sp>
        <p:nvSpPr>
          <p:cNvPr id="193" name="Google Shape;193;p74"/>
          <p:cNvSpPr txBox="1"/>
          <p:nvPr/>
        </p:nvSpPr>
        <p:spPr>
          <a:xfrm>
            <a:off x="4981327" y="1478255"/>
            <a:ext cx="6255600" cy="4124135"/>
          </a:xfrm>
          <a:prstGeom prst="rect">
            <a:avLst/>
          </a:prstGeom>
          <a:noFill/>
          <a:ln>
            <a:noFill/>
          </a:ln>
        </p:spPr>
        <p:txBody>
          <a:bodyPr spcFirstLastPara="1" wrap="square" lIns="121900" tIns="60925" rIns="121900" bIns="60925"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en-US" sz="2000" b="0" i="0" u="none" strike="noStrike" cap="none">
                <a:solidFill>
                  <a:srgbClr val="002060"/>
                </a:solidFill>
                <a:latin typeface="Arial"/>
                <a:ea typeface="Arial"/>
                <a:cs typeface="Arial"/>
                <a:sym typeface="Arial"/>
              </a:rPr>
              <a:t>El </a:t>
            </a:r>
            <a:r>
              <a:rPr lang="en-US" sz="2000" b="1" i="0" u="none" strike="noStrike" cap="none" err="1">
                <a:solidFill>
                  <a:srgbClr val="FF0000"/>
                </a:solidFill>
                <a:latin typeface="Arial"/>
                <a:ea typeface="Arial"/>
                <a:cs typeface="Arial"/>
                <a:sym typeface="Arial"/>
              </a:rPr>
              <a:t>cálculo</a:t>
            </a:r>
            <a:r>
              <a:rPr lang="en-US" sz="2000" b="1" i="0" u="none" strike="noStrike" cap="none">
                <a:solidFill>
                  <a:srgbClr val="FF0000"/>
                </a:solidFill>
                <a:latin typeface="Arial"/>
                <a:ea typeface="Arial"/>
                <a:cs typeface="Arial"/>
                <a:sym typeface="Arial"/>
              </a:rPr>
              <a:t> del RCV</a:t>
            </a:r>
            <a:r>
              <a:rPr lang="en-US" sz="2000" b="0" i="0" u="none" strike="noStrike" cap="none">
                <a:solidFill>
                  <a:srgbClr val="002060"/>
                </a:solidFill>
                <a:latin typeface="Arial"/>
                <a:ea typeface="Arial"/>
                <a:cs typeface="Arial"/>
                <a:sym typeface="Arial"/>
              </a:rPr>
              <a:t> de </a:t>
            </a:r>
            <a:r>
              <a:rPr lang="en-US" sz="2000" b="0" i="0" u="none" strike="noStrike" cap="none" err="1">
                <a:solidFill>
                  <a:srgbClr val="002060"/>
                </a:solidFill>
                <a:latin typeface="Arial"/>
                <a:ea typeface="Arial"/>
                <a:cs typeface="Arial"/>
                <a:sym typeface="Arial"/>
              </a:rPr>
              <a:t>nuestros</a:t>
            </a:r>
            <a:r>
              <a:rPr lang="en-US" sz="2000" b="0" i="0" u="none" strike="noStrike" cap="none">
                <a:solidFill>
                  <a:srgbClr val="002060"/>
                </a:solidFill>
                <a:latin typeface="Arial"/>
                <a:ea typeface="Arial"/>
                <a:cs typeface="Arial"/>
                <a:sym typeface="Arial"/>
              </a:rPr>
              <a:t> </a:t>
            </a:r>
            <a:r>
              <a:rPr lang="en-US" sz="2000" b="0" i="0" u="none" strike="noStrike" cap="none" err="1">
                <a:solidFill>
                  <a:srgbClr val="002060"/>
                </a:solidFill>
                <a:latin typeface="Arial"/>
                <a:ea typeface="Arial"/>
                <a:cs typeface="Arial"/>
                <a:sym typeface="Arial"/>
              </a:rPr>
              <a:t>pacientes</a:t>
            </a:r>
            <a:r>
              <a:rPr lang="en-US" sz="2000" b="0" i="0" u="none" strike="noStrike" cap="none">
                <a:solidFill>
                  <a:srgbClr val="002060"/>
                </a:solidFill>
                <a:latin typeface="Arial"/>
                <a:ea typeface="Arial"/>
                <a:cs typeface="Arial"/>
                <a:sym typeface="Arial"/>
              </a:rPr>
              <a:t> </a:t>
            </a:r>
            <a:r>
              <a:rPr lang="en-US" sz="2000" b="0" i="0" u="none" strike="noStrike" cap="none" err="1">
                <a:solidFill>
                  <a:srgbClr val="002060"/>
                </a:solidFill>
                <a:latin typeface="Arial"/>
                <a:ea typeface="Arial"/>
                <a:cs typeface="Arial"/>
                <a:sym typeface="Arial"/>
              </a:rPr>
              <a:t>nos</a:t>
            </a:r>
            <a:r>
              <a:rPr lang="en-US" sz="2000" b="0" i="0" u="none" strike="noStrike" cap="none">
                <a:solidFill>
                  <a:srgbClr val="002060"/>
                </a:solidFill>
                <a:latin typeface="Arial"/>
                <a:ea typeface="Arial"/>
                <a:cs typeface="Arial"/>
                <a:sym typeface="Arial"/>
              </a:rPr>
              <a:t> </a:t>
            </a:r>
            <a:r>
              <a:rPr lang="en-US" sz="2000" b="0" i="0" u="none" strike="noStrike" cap="none" err="1">
                <a:solidFill>
                  <a:srgbClr val="002060"/>
                </a:solidFill>
                <a:latin typeface="Arial"/>
                <a:ea typeface="Arial"/>
                <a:cs typeface="Arial"/>
                <a:sym typeface="Arial"/>
              </a:rPr>
              <a:t>ayudará</a:t>
            </a:r>
            <a:r>
              <a:rPr lang="en-US" sz="2000" b="0" i="0" u="none" strike="noStrike" cap="none">
                <a:solidFill>
                  <a:srgbClr val="002060"/>
                </a:solidFill>
                <a:latin typeface="Arial"/>
                <a:ea typeface="Arial"/>
                <a:cs typeface="Arial"/>
                <a:sym typeface="Arial"/>
              </a:rPr>
              <a:t> a </a:t>
            </a:r>
            <a:r>
              <a:rPr lang="en-US" sz="2000" b="0" i="0" u="none" strike="noStrike" cap="none" err="1">
                <a:solidFill>
                  <a:srgbClr val="002060"/>
                </a:solidFill>
                <a:latin typeface="Arial"/>
                <a:ea typeface="Arial"/>
                <a:cs typeface="Arial"/>
                <a:sym typeface="Arial"/>
              </a:rPr>
              <a:t>tomar</a:t>
            </a:r>
            <a:r>
              <a:rPr lang="en-US" sz="2000" b="0" i="0" u="none" strike="noStrike" cap="none">
                <a:solidFill>
                  <a:srgbClr val="002060"/>
                </a:solidFill>
                <a:latin typeface="Arial"/>
                <a:ea typeface="Arial"/>
                <a:cs typeface="Arial"/>
                <a:sym typeface="Arial"/>
              </a:rPr>
              <a:t> </a:t>
            </a:r>
            <a:r>
              <a:rPr lang="en-US" sz="2000" b="0" i="0" u="none" strike="noStrike" cap="none" err="1">
                <a:solidFill>
                  <a:srgbClr val="002060"/>
                </a:solidFill>
                <a:latin typeface="Arial"/>
                <a:ea typeface="Arial"/>
                <a:cs typeface="Arial"/>
                <a:sym typeface="Arial"/>
              </a:rPr>
              <a:t>decisiones</a:t>
            </a:r>
            <a:r>
              <a:rPr lang="en-US" sz="2000" b="0" i="0" u="none" strike="noStrike" cap="none">
                <a:solidFill>
                  <a:srgbClr val="002060"/>
                </a:solidFill>
                <a:latin typeface="Arial"/>
                <a:ea typeface="Arial"/>
                <a:cs typeface="Arial"/>
                <a:sym typeface="Arial"/>
              </a:rPr>
              <a:t> </a:t>
            </a:r>
            <a:r>
              <a:rPr lang="en-US" sz="2000" b="0" i="0" u="none" strike="noStrike" cap="none" err="1">
                <a:solidFill>
                  <a:srgbClr val="002060"/>
                </a:solidFill>
                <a:latin typeface="Arial"/>
                <a:ea typeface="Arial"/>
                <a:cs typeface="Arial"/>
                <a:sym typeface="Arial"/>
              </a:rPr>
              <a:t>terapéuticas</a:t>
            </a:r>
            <a:r>
              <a:rPr lang="en-US" sz="2000" b="0" i="0" u="none" strike="noStrike" cap="none">
                <a:solidFill>
                  <a:srgbClr val="002060"/>
                </a:solidFill>
                <a:latin typeface="Arial"/>
                <a:ea typeface="Arial"/>
                <a:cs typeface="Arial"/>
                <a:sym typeface="Arial"/>
              </a:rPr>
              <a:t> </a:t>
            </a:r>
            <a:r>
              <a:rPr lang="en-US" sz="2000" b="0" i="0" u="none" strike="noStrike" cap="none" err="1">
                <a:solidFill>
                  <a:srgbClr val="002060"/>
                </a:solidFill>
                <a:latin typeface="Arial"/>
                <a:ea typeface="Arial"/>
                <a:cs typeface="Arial"/>
                <a:sym typeface="Arial"/>
              </a:rPr>
              <a:t>adecuadas</a:t>
            </a:r>
            <a:r>
              <a:rPr lang="en-US" sz="2000" b="0" i="0" u="none" strike="noStrike" cap="none">
                <a:solidFill>
                  <a:srgbClr val="002060"/>
                </a:solidFill>
                <a:latin typeface="Arial"/>
                <a:ea typeface="Arial"/>
                <a:cs typeface="Arial"/>
                <a:sym typeface="Arial"/>
              </a:rPr>
              <a:t> e </a:t>
            </a:r>
            <a:r>
              <a:rPr lang="en-US" sz="2000" b="0" i="0" u="none" strike="noStrike" cap="none" err="1">
                <a:solidFill>
                  <a:srgbClr val="002060"/>
                </a:solidFill>
                <a:latin typeface="Arial"/>
                <a:ea typeface="Arial"/>
                <a:cs typeface="Arial"/>
                <a:sym typeface="Arial"/>
              </a:rPr>
              <a:t>indicidualizadas</a:t>
            </a:r>
            <a:r>
              <a:rPr lang="en-US" sz="2000" b="0" i="0" u="none" strike="noStrike" cap="none">
                <a:solidFill>
                  <a:srgbClr val="002060"/>
                </a:solidFill>
                <a:latin typeface="Arial"/>
                <a:ea typeface="Arial"/>
                <a:cs typeface="Arial"/>
                <a:sym typeface="Arial"/>
              </a:rPr>
              <a:t>.</a:t>
            </a:r>
            <a:endParaRPr sz="20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endParaRPr sz="2000" b="0" i="0" u="none" strike="noStrike" cap="none">
              <a:solidFill>
                <a:srgbClr val="00206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r>
              <a:rPr lang="en-US" sz="2000" b="0" i="0" u="none" strike="noStrike" cap="none">
                <a:solidFill>
                  <a:srgbClr val="002060"/>
                </a:solidFill>
                <a:latin typeface="Arial"/>
                <a:ea typeface="Arial"/>
                <a:cs typeface="Arial"/>
                <a:sym typeface="Arial"/>
              </a:rPr>
              <a:t>Los </a:t>
            </a:r>
            <a:r>
              <a:rPr lang="en-US" sz="2000" b="1" i="0" u="none" strike="noStrike" cap="none" err="1">
                <a:solidFill>
                  <a:srgbClr val="002060"/>
                </a:solidFill>
                <a:latin typeface="Arial"/>
                <a:ea typeface="Arial"/>
                <a:cs typeface="Arial"/>
                <a:sym typeface="Arial"/>
              </a:rPr>
              <a:t>sistemas</a:t>
            </a:r>
            <a:r>
              <a:rPr lang="en-US" sz="2000" b="1" i="0" u="none" strike="noStrike" cap="none">
                <a:solidFill>
                  <a:srgbClr val="002060"/>
                </a:solidFill>
                <a:latin typeface="Arial"/>
                <a:ea typeface="Arial"/>
                <a:cs typeface="Arial"/>
                <a:sym typeface="Arial"/>
              </a:rPr>
              <a:t> SCORE2 y SCORE-OP (</a:t>
            </a:r>
            <a:r>
              <a:rPr lang="en-US" sz="2000" b="1" i="1" u="none" strike="noStrike" cap="none">
                <a:solidFill>
                  <a:srgbClr val="002060"/>
                </a:solidFill>
                <a:latin typeface="Arial"/>
                <a:ea typeface="Arial"/>
                <a:cs typeface="Arial"/>
                <a:sym typeface="Arial"/>
              </a:rPr>
              <a:t>Older Persons</a:t>
            </a:r>
            <a:r>
              <a:rPr lang="en-US" sz="2000" b="1" i="0" u="none" strike="noStrike" cap="none">
                <a:solidFill>
                  <a:srgbClr val="002060"/>
                </a:solidFill>
                <a:latin typeface="Arial"/>
                <a:ea typeface="Arial"/>
                <a:cs typeface="Arial"/>
                <a:sym typeface="Arial"/>
              </a:rPr>
              <a:t>) </a:t>
            </a:r>
            <a:r>
              <a:rPr lang="en-US" sz="2000" b="0" i="0" u="none" strike="noStrike" cap="none" err="1">
                <a:solidFill>
                  <a:srgbClr val="002060"/>
                </a:solidFill>
                <a:latin typeface="Arial"/>
                <a:ea typeface="Arial"/>
                <a:cs typeface="Arial"/>
                <a:sym typeface="Arial"/>
              </a:rPr>
              <a:t>ofrecen</a:t>
            </a:r>
            <a:r>
              <a:rPr lang="en-US" sz="2000" b="0" i="0" u="none" strike="noStrike" cap="none">
                <a:solidFill>
                  <a:srgbClr val="002060"/>
                </a:solidFill>
                <a:latin typeface="Arial"/>
                <a:ea typeface="Arial"/>
                <a:cs typeface="Arial"/>
                <a:sym typeface="Arial"/>
              </a:rPr>
              <a:t> </a:t>
            </a:r>
            <a:r>
              <a:rPr lang="en-US" sz="2000" b="0" i="0" u="none" strike="noStrike" cap="none" err="1">
                <a:solidFill>
                  <a:srgbClr val="002060"/>
                </a:solidFill>
                <a:latin typeface="Arial"/>
                <a:ea typeface="Arial"/>
                <a:cs typeface="Arial"/>
                <a:sym typeface="Arial"/>
              </a:rPr>
              <a:t>el</a:t>
            </a:r>
            <a:r>
              <a:rPr lang="en-US" sz="2000" b="0" i="0" u="none" strike="noStrike" cap="none">
                <a:solidFill>
                  <a:srgbClr val="002060"/>
                </a:solidFill>
                <a:latin typeface="Arial"/>
                <a:ea typeface="Arial"/>
                <a:cs typeface="Arial"/>
                <a:sym typeface="Arial"/>
              </a:rPr>
              <a:t> </a:t>
            </a:r>
            <a:r>
              <a:rPr lang="en-US" sz="2000" b="0" i="0" u="none" strike="noStrike" cap="none" err="1">
                <a:solidFill>
                  <a:srgbClr val="002060"/>
                </a:solidFill>
                <a:latin typeface="Arial"/>
                <a:ea typeface="Arial"/>
                <a:cs typeface="Arial"/>
                <a:sym typeface="Arial"/>
              </a:rPr>
              <a:t>cálculo</a:t>
            </a:r>
            <a:r>
              <a:rPr lang="en-US" sz="2000" b="0" i="0" u="none" strike="noStrike" cap="none">
                <a:solidFill>
                  <a:srgbClr val="002060"/>
                </a:solidFill>
                <a:latin typeface="Arial"/>
                <a:ea typeface="Arial"/>
                <a:cs typeface="Arial"/>
                <a:sym typeface="Arial"/>
              </a:rPr>
              <a:t> del </a:t>
            </a:r>
            <a:r>
              <a:rPr lang="en-US" sz="2000" b="0" i="0" u="none" strike="noStrike" cap="none" err="1">
                <a:solidFill>
                  <a:srgbClr val="002060"/>
                </a:solidFill>
                <a:latin typeface="Arial"/>
                <a:ea typeface="Arial"/>
                <a:cs typeface="Arial"/>
                <a:sym typeface="Arial"/>
              </a:rPr>
              <a:t>riesgo</a:t>
            </a:r>
            <a:r>
              <a:rPr lang="en-US" sz="2000" b="0" i="0" u="none" strike="noStrike" cap="none">
                <a:solidFill>
                  <a:srgbClr val="002060"/>
                </a:solidFill>
                <a:latin typeface="Arial"/>
                <a:ea typeface="Arial"/>
                <a:cs typeface="Arial"/>
                <a:sym typeface="Arial"/>
              </a:rPr>
              <a:t> a 10 </a:t>
            </a:r>
            <a:r>
              <a:rPr lang="en-US" sz="2000" b="0" i="0" u="none" strike="noStrike" cap="none" err="1">
                <a:solidFill>
                  <a:srgbClr val="002060"/>
                </a:solidFill>
                <a:latin typeface="Arial"/>
                <a:ea typeface="Arial"/>
                <a:cs typeface="Arial"/>
                <a:sym typeface="Arial"/>
              </a:rPr>
              <a:t>años</a:t>
            </a:r>
            <a:r>
              <a:rPr lang="en-US" sz="2000" b="0" i="0" u="none" strike="noStrike" cap="none">
                <a:solidFill>
                  <a:srgbClr val="002060"/>
                </a:solidFill>
                <a:latin typeface="Arial"/>
                <a:ea typeface="Arial"/>
                <a:cs typeface="Arial"/>
                <a:sym typeface="Arial"/>
              </a:rPr>
              <a:t> de </a:t>
            </a:r>
            <a:r>
              <a:rPr lang="en-US" sz="2000" b="0" i="0" u="none" strike="noStrike" cap="none" err="1">
                <a:solidFill>
                  <a:srgbClr val="002060"/>
                </a:solidFill>
                <a:latin typeface="Arial"/>
                <a:ea typeface="Arial"/>
                <a:cs typeface="Arial"/>
                <a:sym typeface="Arial"/>
              </a:rPr>
              <a:t>muerte</a:t>
            </a:r>
            <a:r>
              <a:rPr lang="en-US" sz="2000" b="0" i="0" u="none" strike="noStrike" cap="none">
                <a:solidFill>
                  <a:srgbClr val="002060"/>
                </a:solidFill>
                <a:latin typeface="Arial"/>
                <a:ea typeface="Arial"/>
                <a:cs typeface="Arial"/>
                <a:sym typeface="Arial"/>
              </a:rPr>
              <a:t> cardiovascular y </a:t>
            </a:r>
            <a:r>
              <a:rPr lang="en-US" sz="2000" b="0" i="0" u="none" strike="noStrike" cap="none" err="1">
                <a:solidFill>
                  <a:srgbClr val="002060"/>
                </a:solidFill>
                <a:latin typeface="Arial"/>
                <a:ea typeface="Arial"/>
                <a:cs typeface="Arial"/>
                <a:sym typeface="Arial"/>
              </a:rPr>
              <a:t>episodios</a:t>
            </a:r>
            <a:r>
              <a:rPr lang="en-US" sz="2000" b="0" i="0" u="none" strike="noStrike" cap="none">
                <a:solidFill>
                  <a:srgbClr val="002060"/>
                </a:solidFill>
                <a:latin typeface="Arial"/>
                <a:ea typeface="Arial"/>
                <a:cs typeface="Arial"/>
                <a:sym typeface="Arial"/>
              </a:rPr>
              <a:t> </a:t>
            </a:r>
            <a:r>
              <a:rPr lang="en-US" sz="2000" b="0" i="0" u="none" strike="noStrike" cap="none" err="1">
                <a:solidFill>
                  <a:srgbClr val="002060"/>
                </a:solidFill>
                <a:latin typeface="Arial"/>
                <a:ea typeface="Arial"/>
                <a:cs typeface="Arial"/>
                <a:sym typeface="Arial"/>
              </a:rPr>
              <a:t>cardiovasculares</a:t>
            </a:r>
            <a:r>
              <a:rPr lang="en-US" sz="2000" b="0" i="0" u="none" strike="noStrike" cap="none">
                <a:solidFill>
                  <a:srgbClr val="002060"/>
                </a:solidFill>
                <a:latin typeface="Arial"/>
                <a:ea typeface="Arial"/>
                <a:cs typeface="Arial"/>
                <a:sym typeface="Arial"/>
              </a:rPr>
              <a:t> no </a:t>
            </a:r>
            <a:r>
              <a:rPr lang="en-US" sz="2000" b="0" i="0" u="none" strike="noStrike" cap="none" err="1">
                <a:solidFill>
                  <a:srgbClr val="002060"/>
                </a:solidFill>
                <a:latin typeface="Arial"/>
                <a:ea typeface="Arial"/>
                <a:cs typeface="Arial"/>
                <a:sym typeface="Arial"/>
              </a:rPr>
              <a:t>mortales</a:t>
            </a:r>
            <a:r>
              <a:rPr lang="en-US" sz="2000" b="0" i="0" u="none" strike="noStrike" cap="none">
                <a:solidFill>
                  <a:srgbClr val="002060"/>
                </a:solidFill>
                <a:latin typeface="Arial"/>
                <a:ea typeface="Arial"/>
                <a:cs typeface="Arial"/>
                <a:sym typeface="Arial"/>
              </a:rPr>
              <a:t> en </a:t>
            </a:r>
            <a:r>
              <a:rPr lang="en-US" sz="2000" b="0" i="0" u="none" strike="noStrike" cap="none" err="1">
                <a:solidFill>
                  <a:srgbClr val="002060"/>
                </a:solidFill>
                <a:latin typeface="Arial"/>
                <a:ea typeface="Arial"/>
                <a:cs typeface="Arial"/>
                <a:sym typeface="Arial"/>
              </a:rPr>
              <a:t>sujetos</a:t>
            </a:r>
            <a:r>
              <a:rPr lang="en-US" sz="2000" b="0" i="0" u="none" strike="noStrike" cap="none">
                <a:solidFill>
                  <a:srgbClr val="002060"/>
                </a:solidFill>
                <a:latin typeface="Arial"/>
                <a:ea typeface="Arial"/>
                <a:cs typeface="Arial"/>
                <a:sym typeface="Arial"/>
              </a:rPr>
              <a:t> de 40 a 69 </a:t>
            </a:r>
            <a:r>
              <a:rPr lang="en-US" sz="2000" b="0" i="0" u="none" strike="noStrike" cap="none" err="1">
                <a:solidFill>
                  <a:srgbClr val="002060"/>
                </a:solidFill>
                <a:latin typeface="Arial"/>
                <a:ea typeface="Arial"/>
                <a:cs typeface="Arial"/>
                <a:sym typeface="Arial"/>
              </a:rPr>
              <a:t>años</a:t>
            </a:r>
            <a:r>
              <a:rPr lang="en-US" sz="2000" b="0" i="0" u="none" strike="noStrike" cap="none">
                <a:solidFill>
                  <a:srgbClr val="002060"/>
                </a:solidFill>
                <a:latin typeface="Arial"/>
                <a:ea typeface="Arial"/>
                <a:cs typeface="Arial"/>
                <a:sym typeface="Arial"/>
              </a:rPr>
              <a:t>  y de 70 a 89 </a:t>
            </a:r>
            <a:r>
              <a:rPr lang="en-US" sz="2000" b="0" i="0" u="none" strike="noStrike" cap="none" err="1">
                <a:solidFill>
                  <a:srgbClr val="002060"/>
                </a:solidFill>
                <a:latin typeface="Arial"/>
                <a:ea typeface="Arial"/>
                <a:cs typeface="Arial"/>
                <a:sym typeface="Arial"/>
              </a:rPr>
              <a:t>añ̃os</a:t>
            </a:r>
            <a:r>
              <a:rPr lang="en-US" sz="2000" b="0" i="0" u="none" strike="noStrike" cap="none">
                <a:solidFill>
                  <a:srgbClr val="002060"/>
                </a:solidFill>
                <a:latin typeface="Arial"/>
                <a:ea typeface="Arial"/>
                <a:cs typeface="Arial"/>
                <a:sym typeface="Arial"/>
              </a:rPr>
              <a:t> </a:t>
            </a:r>
            <a:r>
              <a:rPr lang="en-US" sz="2000" b="0" i="0" u="none" strike="noStrike" cap="none" err="1">
                <a:solidFill>
                  <a:srgbClr val="002060"/>
                </a:solidFill>
                <a:latin typeface="Arial"/>
                <a:ea typeface="Arial"/>
                <a:cs typeface="Arial"/>
                <a:sym typeface="Arial"/>
              </a:rPr>
              <a:t>respectivamente</a:t>
            </a:r>
            <a:r>
              <a:rPr lang="en-US" sz="2000" b="0" i="0" u="none" strike="noStrike" cap="none">
                <a:solidFill>
                  <a:srgbClr val="002060"/>
                </a:solidFill>
                <a:latin typeface="Arial"/>
                <a:ea typeface="Arial"/>
                <a:cs typeface="Arial"/>
                <a:sym typeface="Arial"/>
              </a:rPr>
              <a:t>. </a:t>
            </a:r>
            <a:endParaRPr sz="20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endParaRPr sz="2000" b="0" i="0" u="none" strike="noStrike" cap="none">
              <a:solidFill>
                <a:srgbClr val="00206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r>
              <a:rPr lang="en-US" sz="2000" b="0" i="0" u="none" strike="noStrike" cap="none">
                <a:solidFill>
                  <a:srgbClr val="002060"/>
                </a:solidFill>
                <a:latin typeface="Arial"/>
                <a:ea typeface="Arial"/>
                <a:cs typeface="Arial"/>
                <a:sym typeface="Arial"/>
              </a:rPr>
              <a:t>El </a:t>
            </a:r>
            <a:r>
              <a:rPr lang="en-US" sz="2000" b="0" i="0" u="none" strike="noStrike" cap="none" err="1">
                <a:solidFill>
                  <a:srgbClr val="002060"/>
                </a:solidFill>
                <a:latin typeface="Arial"/>
                <a:ea typeface="Arial"/>
                <a:cs typeface="Arial"/>
                <a:sym typeface="Arial"/>
              </a:rPr>
              <a:t>uso</a:t>
            </a:r>
            <a:r>
              <a:rPr lang="en-US" sz="2000" b="0" i="0" u="none" strike="noStrike" cap="none">
                <a:solidFill>
                  <a:srgbClr val="002060"/>
                </a:solidFill>
                <a:latin typeface="Arial"/>
                <a:ea typeface="Arial"/>
                <a:cs typeface="Arial"/>
                <a:sym typeface="Arial"/>
              </a:rPr>
              <a:t> de </a:t>
            </a:r>
            <a:r>
              <a:rPr lang="en-US" sz="2000" b="1" i="0" u="none" strike="noStrike" cap="none">
                <a:solidFill>
                  <a:srgbClr val="002060"/>
                </a:solidFill>
                <a:latin typeface="Arial"/>
                <a:ea typeface="Arial"/>
                <a:cs typeface="Arial"/>
                <a:sym typeface="Arial"/>
              </a:rPr>
              <a:t>SCORE2 y SCORE-OP </a:t>
            </a:r>
            <a:r>
              <a:rPr lang="en-US" sz="2000" b="0" i="0" u="none" strike="noStrike" cap="none">
                <a:solidFill>
                  <a:srgbClr val="002060"/>
                </a:solidFill>
                <a:latin typeface="Arial"/>
                <a:ea typeface="Arial"/>
                <a:cs typeface="Arial"/>
                <a:sym typeface="Arial"/>
              </a:rPr>
              <a:t>es </a:t>
            </a:r>
            <a:r>
              <a:rPr lang="en-US" sz="2000" b="0" i="0" u="none" strike="noStrike" cap="none" err="1">
                <a:solidFill>
                  <a:srgbClr val="002060"/>
                </a:solidFill>
                <a:latin typeface="Arial"/>
                <a:ea typeface="Arial"/>
                <a:cs typeface="Arial"/>
                <a:sym typeface="Arial"/>
              </a:rPr>
              <a:t>el</a:t>
            </a:r>
            <a:r>
              <a:rPr lang="en-US" sz="2000" b="0" i="0" u="none" strike="noStrike" cap="none">
                <a:solidFill>
                  <a:srgbClr val="002060"/>
                </a:solidFill>
                <a:latin typeface="Arial"/>
                <a:ea typeface="Arial"/>
                <a:cs typeface="Arial"/>
                <a:sym typeface="Arial"/>
              </a:rPr>
              <a:t> </a:t>
            </a:r>
            <a:r>
              <a:rPr lang="en-US" sz="2000" b="0" i="0" u="none" strike="noStrike" cap="none" err="1">
                <a:solidFill>
                  <a:srgbClr val="002060"/>
                </a:solidFill>
                <a:latin typeface="Arial"/>
                <a:ea typeface="Arial"/>
                <a:cs typeface="Arial"/>
                <a:sym typeface="Arial"/>
              </a:rPr>
              <a:t>actualmente</a:t>
            </a:r>
            <a:r>
              <a:rPr lang="en-US" sz="2000" b="0" i="0" u="none" strike="noStrike" cap="none">
                <a:solidFill>
                  <a:srgbClr val="002060"/>
                </a:solidFill>
                <a:latin typeface="Arial"/>
                <a:ea typeface="Arial"/>
                <a:cs typeface="Arial"/>
                <a:sym typeface="Arial"/>
              </a:rPr>
              <a:t> </a:t>
            </a:r>
            <a:r>
              <a:rPr lang="en-US" sz="2000" b="0" i="0" u="none" strike="noStrike" cap="none" err="1">
                <a:solidFill>
                  <a:srgbClr val="002060"/>
                </a:solidFill>
                <a:latin typeface="Arial"/>
                <a:ea typeface="Arial"/>
                <a:cs typeface="Arial"/>
                <a:sym typeface="Arial"/>
              </a:rPr>
              <a:t>recomendado</a:t>
            </a:r>
            <a:r>
              <a:rPr lang="en-US" sz="2000" b="0" i="0" u="none" strike="noStrike" cap="none">
                <a:solidFill>
                  <a:srgbClr val="002060"/>
                </a:solidFill>
                <a:latin typeface="Arial"/>
                <a:ea typeface="Arial"/>
                <a:cs typeface="Arial"/>
                <a:sym typeface="Arial"/>
              </a:rPr>
              <a:t> en las </a:t>
            </a:r>
            <a:r>
              <a:rPr lang="en-US" sz="2000" b="0" i="0" u="none" strike="noStrike" cap="none" err="1">
                <a:solidFill>
                  <a:srgbClr val="002060"/>
                </a:solidFill>
                <a:latin typeface="Arial"/>
                <a:ea typeface="Arial"/>
                <a:cs typeface="Arial"/>
                <a:sym typeface="Arial"/>
              </a:rPr>
              <a:t>guías</a:t>
            </a:r>
            <a:r>
              <a:rPr lang="en-US" sz="2000" b="0" i="0" u="none" strike="noStrike" cap="none">
                <a:solidFill>
                  <a:srgbClr val="002060"/>
                </a:solidFill>
                <a:latin typeface="Arial"/>
                <a:ea typeface="Arial"/>
                <a:cs typeface="Arial"/>
                <a:sym typeface="Arial"/>
              </a:rPr>
              <a:t> </a:t>
            </a:r>
            <a:r>
              <a:rPr lang="en-US" sz="2000" b="0" i="0" u="none" strike="noStrike" cap="none" err="1">
                <a:solidFill>
                  <a:srgbClr val="002060"/>
                </a:solidFill>
                <a:latin typeface="Arial"/>
                <a:ea typeface="Arial"/>
                <a:cs typeface="Arial"/>
                <a:sym typeface="Arial"/>
              </a:rPr>
              <a:t>europea</a:t>
            </a:r>
            <a:r>
              <a:rPr lang="en-US" sz="2000" b="0" i="0" u="none" strike="noStrike" cap="none">
                <a:solidFill>
                  <a:srgbClr val="002060"/>
                </a:solidFill>
                <a:latin typeface="Arial"/>
                <a:ea typeface="Arial"/>
                <a:cs typeface="Arial"/>
                <a:sym typeface="Arial"/>
              </a:rPr>
              <a:t> para la </a:t>
            </a:r>
            <a:r>
              <a:rPr lang="en-US" sz="2000" b="0" i="0" u="none" strike="noStrike" cap="none" err="1">
                <a:solidFill>
                  <a:srgbClr val="002060"/>
                </a:solidFill>
                <a:latin typeface="Arial"/>
                <a:ea typeface="Arial"/>
                <a:cs typeface="Arial"/>
                <a:sym typeface="Arial"/>
              </a:rPr>
              <a:t>prevención</a:t>
            </a:r>
            <a:r>
              <a:rPr lang="en-US" sz="2000" b="0" i="0" u="none" strike="noStrike" cap="none">
                <a:solidFill>
                  <a:srgbClr val="002060"/>
                </a:solidFill>
                <a:latin typeface="Arial"/>
                <a:ea typeface="Arial"/>
                <a:cs typeface="Arial"/>
                <a:sym typeface="Arial"/>
              </a:rPr>
              <a:t> cardiovascular.</a:t>
            </a:r>
            <a:endParaRPr sz="2000" b="0" i="0" u="none" strike="noStrike" cap="none">
              <a:solidFill>
                <a:srgbClr val="002060"/>
              </a:solidFill>
              <a:latin typeface="Arial"/>
              <a:ea typeface="Arial"/>
              <a:cs typeface="Arial"/>
              <a:sym typeface="Arial"/>
            </a:endParaRPr>
          </a:p>
        </p:txBody>
      </p:sp>
      <p:sp>
        <p:nvSpPr>
          <p:cNvPr id="4" name="Google Shape;104;p66">
            <a:extLst>
              <a:ext uri="{FF2B5EF4-FFF2-40B4-BE49-F238E27FC236}">
                <a16:creationId xmlns:a16="http://schemas.microsoft.com/office/drawing/2014/main" id="{07C70FC9-582C-1CCE-CC29-2FCD5CDDD1DF}"/>
              </a:ext>
            </a:extLst>
          </p:cNvPr>
          <p:cNvSpPr txBox="1"/>
          <p:nvPr/>
        </p:nvSpPr>
        <p:spPr>
          <a:xfrm>
            <a:off x="274425" y="6299651"/>
            <a:ext cx="9593475" cy="492402"/>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None/>
            </a:pPr>
            <a:r>
              <a:rPr lang="en-US" sz="800" b="0" i="0" u="none" strike="noStrike" cap="none" err="1">
                <a:solidFill>
                  <a:srgbClr val="002060"/>
                </a:solidFill>
                <a:latin typeface="Arial"/>
                <a:ea typeface="Arial"/>
                <a:cs typeface="Arial"/>
                <a:sym typeface="Arial"/>
              </a:rPr>
              <a:t>Visseren</a:t>
            </a:r>
            <a:r>
              <a:rPr lang="en-US" sz="800" b="0" i="0" u="none" strike="noStrike" cap="none">
                <a:solidFill>
                  <a:srgbClr val="002060"/>
                </a:solidFill>
                <a:latin typeface="Arial"/>
                <a:ea typeface="Arial"/>
                <a:cs typeface="Arial"/>
                <a:sym typeface="Arial"/>
              </a:rPr>
              <a:t> FLJ, Mach F, Smulders YM, Carballo D, </a:t>
            </a:r>
            <a:r>
              <a:rPr lang="en-US" sz="800" b="0" i="0" u="none" strike="noStrike" cap="none" err="1">
                <a:solidFill>
                  <a:srgbClr val="002060"/>
                </a:solidFill>
                <a:latin typeface="Arial"/>
                <a:ea typeface="Arial"/>
                <a:cs typeface="Arial"/>
                <a:sym typeface="Arial"/>
              </a:rPr>
              <a:t>Koskinas</a:t>
            </a:r>
            <a:r>
              <a:rPr lang="en-US" sz="800" b="0" i="0" u="none" strike="noStrike" cap="none">
                <a:solidFill>
                  <a:srgbClr val="002060"/>
                </a:solidFill>
                <a:latin typeface="Arial"/>
                <a:ea typeface="Arial"/>
                <a:cs typeface="Arial"/>
                <a:sym typeface="Arial"/>
              </a:rPr>
              <a:t> KC, </a:t>
            </a:r>
            <a:r>
              <a:rPr lang="en-US" sz="800" b="0" i="0" u="none" strike="noStrike" cap="none" err="1">
                <a:solidFill>
                  <a:srgbClr val="002060"/>
                </a:solidFill>
                <a:latin typeface="Arial"/>
                <a:ea typeface="Arial"/>
                <a:cs typeface="Arial"/>
                <a:sym typeface="Arial"/>
              </a:rPr>
              <a:t>Bäck</a:t>
            </a:r>
            <a:r>
              <a:rPr lang="en-US" sz="800" b="0" i="0" u="none" strike="noStrike" cap="none">
                <a:solidFill>
                  <a:srgbClr val="002060"/>
                </a:solidFill>
                <a:latin typeface="Arial"/>
                <a:ea typeface="Arial"/>
                <a:cs typeface="Arial"/>
                <a:sym typeface="Arial"/>
              </a:rPr>
              <a:t> M, et al. 2021 ESC Guidelines on cardiovascular disease prevention in clinical practice. </a:t>
            </a:r>
            <a:r>
              <a:rPr lang="en-US" sz="800" b="0" i="0" u="none" strike="noStrike" cap="none" err="1">
                <a:solidFill>
                  <a:srgbClr val="002060"/>
                </a:solidFill>
                <a:latin typeface="Arial"/>
                <a:ea typeface="Arial"/>
                <a:cs typeface="Arial"/>
                <a:sym typeface="Arial"/>
              </a:rPr>
              <a:t>Eur</a:t>
            </a:r>
            <a:r>
              <a:rPr lang="en-US" sz="800" b="0" i="0" u="none" strike="noStrike" cap="none">
                <a:solidFill>
                  <a:srgbClr val="002060"/>
                </a:solidFill>
                <a:latin typeface="Arial"/>
                <a:ea typeface="Arial"/>
                <a:cs typeface="Arial"/>
                <a:sym typeface="Arial"/>
              </a:rPr>
              <a:t> Heart J. 2021;42:3227-337, http://dx.doi.org/10.1093/eurheartj/ehab484. </a:t>
            </a:r>
            <a:endParaRPr lang="en-US" sz="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3">
                                            <p:txEl>
                                              <p:pRg st="0" end="0"/>
                                            </p:txEl>
                                          </p:spTgt>
                                        </p:tgtEl>
                                        <p:attrNameLst>
                                          <p:attrName>style.visibility</p:attrName>
                                        </p:attrNameLst>
                                      </p:cBhvr>
                                      <p:to>
                                        <p:strVal val="visible"/>
                                      </p:to>
                                    </p:set>
                                    <p:animEffect transition="in" filter="fade">
                                      <p:cBhvr>
                                        <p:cTn id="7" dur="500"/>
                                        <p:tgtEl>
                                          <p:spTgt spid="19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3">
                                            <p:txEl>
                                              <p:pRg st="2" end="2"/>
                                            </p:txEl>
                                          </p:spTgt>
                                        </p:tgtEl>
                                        <p:attrNameLst>
                                          <p:attrName>style.visibility</p:attrName>
                                        </p:attrNameLst>
                                      </p:cBhvr>
                                      <p:to>
                                        <p:strVal val="visible"/>
                                      </p:to>
                                    </p:set>
                                    <p:animEffect transition="in" filter="fade">
                                      <p:cBhvr>
                                        <p:cTn id="12" dur="500"/>
                                        <p:tgtEl>
                                          <p:spTgt spid="19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3">
                                            <p:txEl>
                                              <p:pRg st="4" end="4"/>
                                            </p:txEl>
                                          </p:spTgt>
                                        </p:tgtEl>
                                        <p:attrNameLst>
                                          <p:attrName>style.visibility</p:attrName>
                                        </p:attrNameLst>
                                      </p:cBhvr>
                                      <p:to>
                                        <p:strVal val="visible"/>
                                      </p:to>
                                    </p:set>
                                    <p:animEffect transition="in" filter="fade">
                                      <p:cBhvr>
                                        <p:cTn id="17" dur="500"/>
                                        <p:tgtEl>
                                          <p:spTgt spid="19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99" name="Google Shape;199;p75" descr="Diagrama&#10;&#10;Descripción generada automáticamente"/>
          <p:cNvPicPr preferRelativeResize="0"/>
          <p:nvPr/>
        </p:nvPicPr>
        <p:blipFill rotWithShape="1">
          <a:blip r:embed="rId3">
            <a:alphaModFix/>
          </a:blip>
          <a:srcRect/>
          <a:stretch/>
        </p:blipFill>
        <p:spPr>
          <a:xfrm>
            <a:off x="631825" y="406399"/>
            <a:ext cx="4498976" cy="5988993"/>
          </a:xfrm>
          <a:prstGeom prst="rect">
            <a:avLst/>
          </a:prstGeom>
          <a:noFill/>
          <a:ln>
            <a:noFill/>
          </a:ln>
        </p:spPr>
      </p:pic>
      <p:sp>
        <p:nvSpPr>
          <p:cNvPr id="200" name="Google Shape;200;p75"/>
          <p:cNvSpPr txBox="1"/>
          <p:nvPr/>
        </p:nvSpPr>
        <p:spPr>
          <a:xfrm>
            <a:off x="5130801" y="960474"/>
            <a:ext cx="6842662"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800" b="1" i="0" u="none" strike="noStrike" cap="none">
                <a:solidFill>
                  <a:srgbClr val="1F3864"/>
                </a:solidFill>
                <a:latin typeface="Arial"/>
                <a:ea typeface="Arial"/>
                <a:cs typeface="Arial"/>
                <a:sym typeface="Arial"/>
              </a:rPr>
              <a:t>OBJETIVOS de </a:t>
            </a:r>
            <a:r>
              <a:rPr lang="en-US" sz="1800" b="1" i="0" u="none" strike="noStrike" cap="none" err="1">
                <a:solidFill>
                  <a:srgbClr val="1F3864"/>
                </a:solidFill>
                <a:latin typeface="Arial"/>
                <a:ea typeface="Arial"/>
                <a:cs typeface="Arial"/>
                <a:sym typeface="Arial"/>
              </a:rPr>
              <a:t>Prevención</a:t>
            </a:r>
            <a:r>
              <a:rPr lang="en-US" sz="1800" b="1" i="0" u="none" strike="noStrike" cap="none">
                <a:solidFill>
                  <a:srgbClr val="1F3864"/>
                </a:solidFill>
                <a:latin typeface="Arial"/>
                <a:ea typeface="Arial"/>
                <a:cs typeface="Arial"/>
                <a:sym typeface="Arial"/>
              </a:rPr>
              <a:t> PARA TODOS</a:t>
            </a:r>
            <a:endParaRPr sz="1600" b="1" i="0" u="none" strike="noStrike" cap="none">
              <a:solidFill>
                <a:srgbClr val="1F3864"/>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800" b="1" i="0" u="none" strike="noStrike" cap="none">
                <a:solidFill>
                  <a:srgbClr val="1F3864"/>
                </a:solidFill>
                <a:latin typeface="Arial"/>
                <a:ea typeface="Arial"/>
                <a:cs typeface="Arial"/>
                <a:sym typeface="Arial"/>
              </a:rPr>
              <a:t>Para </a:t>
            </a:r>
            <a:r>
              <a:rPr lang="en-US" sz="1800" b="1" i="0" u="none" strike="noStrike" cap="none" err="1">
                <a:solidFill>
                  <a:srgbClr val="1F3864"/>
                </a:solidFill>
                <a:latin typeface="Arial"/>
                <a:ea typeface="Arial"/>
                <a:cs typeface="Arial"/>
                <a:sym typeface="Arial"/>
              </a:rPr>
              <a:t>reducir</a:t>
            </a:r>
            <a:r>
              <a:rPr lang="en-US" sz="1800" b="1" i="0" u="none" strike="noStrike" cap="none">
                <a:solidFill>
                  <a:srgbClr val="1F3864"/>
                </a:solidFill>
                <a:latin typeface="Arial"/>
                <a:ea typeface="Arial"/>
                <a:cs typeface="Arial"/>
                <a:sym typeface="Arial"/>
              </a:rPr>
              <a:t> la CARGA de </a:t>
            </a:r>
            <a:r>
              <a:rPr lang="en-US" sz="1800" b="1" i="0" u="none" strike="noStrike" cap="none" err="1">
                <a:solidFill>
                  <a:srgbClr val="1F3864"/>
                </a:solidFill>
                <a:latin typeface="Arial"/>
                <a:ea typeface="Arial"/>
                <a:cs typeface="Arial"/>
                <a:sym typeface="Arial"/>
              </a:rPr>
              <a:t>enfermedad</a:t>
            </a:r>
            <a:r>
              <a:rPr lang="en-US" sz="1800" b="1" i="0" u="none" strike="noStrike" cap="none">
                <a:solidFill>
                  <a:srgbClr val="1F3864"/>
                </a:solidFill>
                <a:latin typeface="Arial"/>
                <a:ea typeface="Arial"/>
                <a:cs typeface="Arial"/>
                <a:sym typeface="Arial"/>
              </a:rPr>
              <a:t> cardiovascular</a:t>
            </a:r>
            <a:endParaRPr sz="1600" b="1" i="0" u="none" strike="noStrike" cap="none">
              <a:solidFill>
                <a:srgbClr val="1F3864"/>
              </a:solidFill>
              <a:latin typeface="Arial"/>
              <a:ea typeface="Arial"/>
              <a:cs typeface="Arial"/>
              <a:sym typeface="Arial"/>
            </a:endParaRPr>
          </a:p>
        </p:txBody>
      </p:sp>
      <p:sp>
        <p:nvSpPr>
          <p:cNvPr id="201" name="Google Shape;201;p75"/>
          <p:cNvSpPr txBox="1"/>
          <p:nvPr/>
        </p:nvSpPr>
        <p:spPr>
          <a:xfrm>
            <a:off x="5786882" y="2466730"/>
            <a:ext cx="5530500" cy="323100"/>
          </a:xfrm>
          <a:prstGeom prst="rect">
            <a:avLst/>
          </a:prstGeom>
          <a:solidFill>
            <a:schemeClr val="accent2">
              <a:lumMod val="20000"/>
              <a:lumOff val="80000"/>
            </a:schemeClr>
          </a:solidFill>
          <a:ln>
            <a:solidFill>
              <a:srgbClr val="002060"/>
            </a:solid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US" sz="1500" b="1" i="0" u="none" strike="noStrike" cap="none">
                <a:solidFill>
                  <a:srgbClr val="C00000"/>
                </a:solidFill>
                <a:latin typeface="Arial"/>
                <a:ea typeface="Arial"/>
                <a:cs typeface="Arial"/>
                <a:sym typeface="Arial"/>
              </a:rPr>
              <a:t>ESTIMAR EL RIESGO es </a:t>
            </a:r>
            <a:r>
              <a:rPr lang="en-US" sz="1500" b="1" i="0" u="none" strike="noStrike" cap="none" err="1">
                <a:solidFill>
                  <a:srgbClr val="C00000"/>
                </a:solidFill>
                <a:latin typeface="Arial"/>
                <a:ea typeface="Arial"/>
                <a:cs typeface="Arial"/>
                <a:sym typeface="Arial"/>
              </a:rPr>
              <a:t>una</a:t>
            </a:r>
            <a:r>
              <a:rPr lang="en-US" sz="1500" b="1" i="0" u="none" strike="noStrike" cap="none">
                <a:solidFill>
                  <a:srgbClr val="C00000"/>
                </a:solidFill>
                <a:latin typeface="Arial"/>
                <a:ea typeface="Arial"/>
                <a:cs typeface="Arial"/>
                <a:sym typeface="Arial"/>
              </a:rPr>
              <a:t> RECOMENDACIÓN CLASE I</a:t>
            </a:r>
            <a:endParaRPr sz="1500" b="0" i="0" u="none" strike="noStrike" cap="none">
              <a:solidFill>
                <a:srgbClr val="C00000"/>
              </a:solidFill>
              <a:latin typeface="Arial"/>
              <a:ea typeface="Arial"/>
              <a:cs typeface="Arial"/>
              <a:sym typeface="Arial"/>
            </a:endParaRPr>
          </a:p>
        </p:txBody>
      </p:sp>
      <p:sp>
        <p:nvSpPr>
          <p:cNvPr id="202" name="Google Shape;202;p75"/>
          <p:cNvSpPr txBox="1"/>
          <p:nvPr/>
        </p:nvSpPr>
        <p:spPr>
          <a:xfrm>
            <a:off x="5389832" y="3497608"/>
            <a:ext cx="6324600" cy="1754286"/>
          </a:xfrm>
          <a:prstGeom prst="rect">
            <a:avLst/>
          </a:prstGeom>
          <a:noFill/>
          <a:ln w="9525" cap="flat" cmpd="sng">
            <a:solidFill>
              <a:srgbClr val="002060"/>
            </a:solidFill>
            <a:prstDash val="solid"/>
            <a:round/>
            <a:headEnd type="none" w="sm" len="sm"/>
            <a:tailEnd type="none" w="sm" len="sm"/>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500"/>
              <a:buFont typeface="Arial"/>
              <a:buChar char="•"/>
            </a:pPr>
            <a:r>
              <a:rPr lang="en-US" sz="1800" b="1" i="0" u="none" strike="noStrike" cap="none">
                <a:solidFill>
                  <a:srgbClr val="1F3864"/>
                </a:solidFill>
                <a:latin typeface="Arial"/>
                <a:ea typeface="Arial"/>
                <a:cs typeface="Arial"/>
                <a:sym typeface="Arial"/>
              </a:rPr>
              <a:t>&lt;70 AÑOS Y APARENTEMENTE SANOS SIN ECV </a:t>
            </a:r>
            <a:r>
              <a:rPr lang="en-US" sz="1800" b="1" i="0" u="none" strike="noStrike" cap="none" err="1">
                <a:solidFill>
                  <a:srgbClr val="1F3864"/>
                </a:solidFill>
                <a:latin typeface="Arial"/>
                <a:ea typeface="Arial"/>
                <a:cs typeface="Arial"/>
                <a:sym typeface="Arial"/>
              </a:rPr>
              <a:t>establecida</a:t>
            </a:r>
            <a:r>
              <a:rPr lang="en-US" sz="1800" b="1" i="0" u="none" strike="noStrike" cap="none">
                <a:solidFill>
                  <a:srgbClr val="1F3864"/>
                </a:solidFill>
                <a:latin typeface="Arial"/>
                <a:ea typeface="Arial"/>
                <a:cs typeface="Arial"/>
                <a:sym typeface="Arial"/>
              </a:rPr>
              <a:t>: </a:t>
            </a:r>
            <a:r>
              <a:rPr lang="en-US" sz="1800" b="1" i="0" u="none" strike="noStrike" cap="none" err="1">
                <a:solidFill>
                  <a:srgbClr val="1F3864"/>
                </a:solidFill>
                <a:latin typeface="Arial"/>
                <a:ea typeface="Arial"/>
                <a:cs typeface="Arial"/>
                <a:sym typeface="Arial"/>
              </a:rPr>
              <a:t>estimar</a:t>
            </a:r>
            <a:r>
              <a:rPr lang="en-US" sz="1800" b="1" i="0" u="none" strike="noStrike" cap="none">
                <a:solidFill>
                  <a:srgbClr val="1F3864"/>
                </a:solidFill>
                <a:latin typeface="Arial"/>
                <a:ea typeface="Arial"/>
                <a:cs typeface="Arial"/>
                <a:sym typeface="Arial"/>
              </a:rPr>
              <a:t> </a:t>
            </a:r>
            <a:r>
              <a:rPr lang="en-US" sz="1800" b="1" i="0" u="none" strike="noStrike" cap="none" err="1">
                <a:solidFill>
                  <a:srgbClr val="1F3864"/>
                </a:solidFill>
                <a:latin typeface="Arial"/>
                <a:ea typeface="Arial"/>
                <a:cs typeface="Arial"/>
                <a:sym typeface="Arial"/>
              </a:rPr>
              <a:t>el</a:t>
            </a:r>
            <a:r>
              <a:rPr lang="en-US" sz="1800" b="1" i="0" u="none" strike="noStrike" cap="none">
                <a:solidFill>
                  <a:srgbClr val="1F3864"/>
                </a:solidFill>
                <a:latin typeface="Arial"/>
                <a:ea typeface="Arial"/>
                <a:cs typeface="Arial"/>
                <a:sym typeface="Arial"/>
              </a:rPr>
              <a:t> </a:t>
            </a:r>
            <a:r>
              <a:rPr lang="en-US" sz="1800" b="1" i="0" u="none" strike="noStrike" cap="none" err="1">
                <a:solidFill>
                  <a:srgbClr val="1F3864"/>
                </a:solidFill>
                <a:latin typeface="Arial"/>
                <a:ea typeface="Arial"/>
                <a:cs typeface="Arial"/>
                <a:sym typeface="Arial"/>
              </a:rPr>
              <a:t>riesgo</a:t>
            </a:r>
            <a:r>
              <a:rPr lang="en-US" sz="1800" b="1" i="0" u="none" strike="noStrike" cap="none">
                <a:solidFill>
                  <a:srgbClr val="1F3864"/>
                </a:solidFill>
                <a:latin typeface="Arial"/>
                <a:ea typeface="Arial"/>
                <a:cs typeface="Arial"/>
                <a:sym typeface="Arial"/>
              </a:rPr>
              <a:t> de </a:t>
            </a:r>
            <a:r>
              <a:rPr lang="en-US" sz="1800" b="1" i="0" u="none" strike="noStrike" cap="none" err="1">
                <a:solidFill>
                  <a:srgbClr val="1F3864"/>
                </a:solidFill>
                <a:latin typeface="Arial"/>
                <a:ea typeface="Arial"/>
                <a:cs typeface="Arial"/>
                <a:sym typeface="Arial"/>
              </a:rPr>
              <a:t>evento</a:t>
            </a:r>
            <a:r>
              <a:rPr lang="en-US" sz="1800" b="1" i="0" u="none" strike="noStrike" cap="none">
                <a:solidFill>
                  <a:srgbClr val="1F3864"/>
                </a:solidFill>
                <a:latin typeface="Arial"/>
                <a:ea typeface="Arial"/>
                <a:cs typeface="Arial"/>
                <a:sym typeface="Arial"/>
              </a:rPr>
              <a:t> fatal y no fatal con </a:t>
            </a:r>
            <a:r>
              <a:rPr lang="en-US" sz="1800" b="1" i="0" u="none" strike="noStrike" cap="none">
                <a:solidFill>
                  <a:srgbClr val="C00000"/>
                </a:solidFill>
                <a:latin typeface="Arial"/>
                <a:ea typeface="Arial"/>
                <a:cs typeface="Arial"/>
                <a:sym typeface="Arial"/>
              </a:rPr>
              <a:t>SCORE2.</a:t>
            </a:r>
            <a:endParaRPr sz="1800" b="1" i="0" u="none" strike="noStrike" cap="none">
              <a:solidFill>
                <a:srgbClr val="C00000"/>
              </a:solidFill>
              <a:latin typeface="Arial"/>
              <a:ea typeface="Arial"/>
              <a:cs typeface="Arial"/>
              <a:sym typeface="Arial"/>
            </a:endParaRPr>
          </a:p>
          <a:p>
            <a:pPr marL="285750" marR="0" lvl="0" indent="-190500" algn="l" rtl="0">
              <a:lnSpc>
                <a:spcPct val="100000"/>
              </a:lnSpc>
              <a:spcBef>
                <a:spcPts val="0"/>
              </a:spcBef>
              <a:spcAft>
                <a:spcPts val="0"/>
              </a:spcAft>
              <a:buClr>
                <a:srgbClr val="000000"/>
              </a:buClr>
              <a:buSzPts val="1500"/>
              <a:buFont typeface="Arial"/>
              <a:buNone/>
            </a:pPr>
            <a:endParaRPr sz="1800" b="1" i="0" u="none" strike="noStrike" cap="none">
              <a:solidFill>
                <a:srgbClr val="00206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500"/>
              <a:buFont typeface="Arial"/>
              <a:buChar char="•"/>
            </a:pPr>
            <a:r>
              <a:rPr lang="en-US" sz="1800" b="1" i="0" u="none" strike="noStrike" cap="none">
                <a:solidFill>
                  <a:srgbClr val="002060"/>
                </a:solidFill>
                <a:latin typeface="Arial"/>
                <a:ea typeface="Arial"/>
                <a:cs typeface="Arial"/>
                <a:sym typeface="Arial"/>
              </a:rPr>
              <a:t>&gt;70 AÑOS SANOS SIN ECV:  </a:t>
            </a:r>
            <a:r>
              <a:rPr lang="en-US" sz="1800" b="1" i="0" u="none" strike="noStrike" cap="none" err="1">
                <a:solidFill>
                  <a:srgbClr val="002060"/>
                </a:solidFill>
                <a:latin typeface="Arial"/>
                <a:ea typeface="Arial"/>
                <a:cs typeface="Arial"/>
                <a:sym typeface="Arial"/>
              </a:rPr>
              <a:t>estimar</a:t>
            </a:r>
            <a:r>
              <a:rPr lang="en-US" sz="1800" b="1" i="0" u="none" strike="noStrike" cap="none">
                <a:solidFill>
                  <a:srgbClr val="002060"/>
                </a:solidFill>
                <a:latin typeface="Arial"/>
                <a:ea typeface="Arial"/>
                <a:cs typeface="Arial"/>
                <a:sym typeface="Arial"/>
              </a:rPr>
              <a:t> </a:t>
            </a:r>
            <a:r>
              <a:rPr lang="en-US" sz="1800" b="1" i="0" u="none" strike="noStrike" cap="none" err="1">
                <a:solidFill>
                  <a:srgbClr val="002060"/>
                </a:solidFill>
                <a:latin typeface="Arial"/>
                <a:ea typeface="Arial"/>
                <a:cs typeface="Arial"/>
                <a:sym typeface="Arial"/>
              </a:rPr>
              <a:t>el</a:t>
            </a:r>
            <a:r>
              <a:rPr lang="en-US" sz="1800" b="1" i="0" u="none" strike="noStrike" cap="none">
                <a:solidFill>
                  <a:srgbClr val="002060"/>
                </a:solidFill>
                <a:latin typeface="Arial"/>
                <a:ea typeface="Arial"/>
                <a:cs typeface="Arial"/>
                <a:sym typeface="Arial"/>
              </a:rPr>
              <a:t> </a:t>
            </a:r>
            <a:r>
              <a:rPr lang="en-US" sz="1800" b="1" i="0" u="none" strike="noStrike" cap="none" err="1">
                <a:solidFill>
                  <a:srgbClr val="002060"/>
                </a:solidFill>
                <a:latin typeface="Arial"/>
                <a:ea typeface="Arial"/>
                <a:cs typeface="Arial"/>
                <a:sym typeface="Arial"/>
              </a:rPr>
              <a:t>riesgo</a:t>
            </a:r>
            <a:r>
              <a:rPr lang="en-US" sz="1800" b="1" i="0" u="none" strike="noStrike" cap="none">
                <a:solidFill>
                  <a:srgbClr val="002060"/>
                </a:solidFill>
                <a:latin typeface="Arial"/>
                <a:ea typeface="Arial"/>
                <a:cs typeface="Arial"/>
                <a:sym typeface="Arial"/>
              </a:rPr>
              <a:t> de </a:t>
            </a:r>
            <a:r>
              <a:rPr lang="en-US" sz="1800" b="1" i="0" u="none" strike="noStrike" cap="none" err="1">
                <a:solidFill>
                  <a:srgbClr val="002060"/>
                </a:solidFill>
                <a:latin typeface="Arial"/>
                <a:ea typeface="Arial"/>
                <a:cs typeface="Arial"/>
                <a:sym typeface="Arial"/>
              </a:rPr>
              <a:t>evento</a:t>
            </a:r>
            <a:r>
              <a:rPr lang="en-US" sz="1800" b="1" i="0" u="none" strike="noStrike" cap="none">
                <a:solidFill>
                  <a:srgbClr val="002060"/>
                </a:solidFill>
                <a:latin typeface="Arial"/>
                <a:ea typeface="Arial"/>
                <a:cs typeface="Arial"/>
                <a:sym typeface="Arial"/>
              </a:rPr>
              <a:t> fatal y no fatal con </a:t>
            </a:r>
            <a:r>
              <a:rPr lang="en-US" sz="1800" b="1" i="0" u="none" strike="noStrike" cap="none">
                <a:solidFill>
                  <a:srgbClr val="C00000"/>
                </a:solidFill>
                <a:latin typeface="Arial"/>
                <a:ea typeface="Arial"/>
                <a:cs typeface="Arial"/>
                <a:sym typeface="Arial"/>
              </a:rPr>
              <a:t>SCORE2 OP.</a:t>
            </a:r>
            <a:endParaRPr sz="1800" b="1" i="0" u="none" strike="noStrike" cap="none">
              <a:solidFill>
                <a:srgbClr val="000000"/>
              </a:solidFill>
              <a:latin typeface="Arial"/>
              <a:ea typeface="Arial"/>
              <a:cs typeface="Arial"/>
              <a:sym typeface="Arial"/>
            </a:endParaRPr>
          </a:p>
        </p:txBody>
      </p:sp>
      <p:sp>
        <p:nvSpPr>
          <p:cNvPr id="2" name="Google Shape;104;p66">
            <a:extLst>
              <a:ext uri="{FF2B5EF4-FFF2-40B4-BE49-F238E27FC236}">
                <a16:creationId xmlns:a16="http://schemas.microsoft.com/office/drawing/2014/main" id="{09ADACDC-DEFE-397D-E8B4-E436CA25584E}"/>
              </a:ext>
            </a:extLst>
          </p:cNvPr>
          <p:cNvSpPr txBox="1"/>
          <p:nvPr/>
        </p:nvSpPr>
        <p:spPr>
          <a:xfrm>
            <a:off x="274425" y="6299651"/>
            <a:ext cx="9593475" cy="492402"/>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None/>
            </a:pPr>
            <a:r>
              <a:rPr lang="en-US" sz="800" b="0" i="0" u="none" strike="noStrike" cap="none" err="1">
                <a:solidFill>
                  <a:srgbClr val="002060"/>
                </a:solidFill>
                <a:latin typeface="Arial"/>
                <a:ea typeface="Arial"/>
                <a:cs typeface="Arial"/>
                <a:sym typeface="Arial"/>
              </a:rPr>
              <a:t>Visseren</a:t>
            </a:r>
            <a:r>
              <a:rPr lang="en-US" sz="800" b="0" i="0" u="none" strike="noStrike" cap="none">
                <a:solidFill>
                  <a:srgbClr val="002060"/>
                </a:solidFill>
                <a:latin typeface="Arial"/>
                <a:ea typeface="Arial"/>
                <a:cs typeface="Arial"/>
                <a:sym typeface="Arial"/>
              </a:rPr>
              <a:t> FLJ, Mach F, Smulders YM, Carballo D, </a:t>
            </a:r>
            <a:r>
              <a:rPr lang="en-US" sz="800" b="0" i="0" u="none" strike="noStrike" cap="none" err="1">
                <a:solidFill>
                  <a:srgbClr val="002060"/>
                </a:solidFill>
                <a:latin typeface="Arial"/>
                <a:ea typeface="Arial"/>
                <a:cs typeface="Arial"/>
                <a:sym typeface="Arial"/>
              </a:rPr>
              <a:t>Koskinas</a:t>
            </a:r>
            <a:r>
              <a:rPr lang="en-US" sz="800" b="0" i="0" u="none" strike="noStrike" cap="none">
                <a:solidFill>
                  <a:srgbClr val="002060"/>
                </a:solidFill>
                <a:latin typeface="Arial"/>
                <a:ea typeface="Arial"/>
                <a:cs typeface="Arial"/>
                <a:sym typeface="Arial"/>
              </a:rPr>
              <a:t> KC, </a:t>
            </a:r>
            <a:r>
              <a:rPr lang="en-US" sz="800" b="0" i="0" u="none" strike="noStrike" cap="none" err="1">
                <a:solidFill>
                  <a:srgbClr val="002060"/>
                </a:solidFill>
                <a:latin typeface="Arial"/>
                <a:ea typeface="Arial"/>
                <a:cs typeface="Arial"/>
                <a:sym typeface="Arial"/>
              </a:rPr>
              <a:t>Bäck</a:t>
            </a:r>
            <a:r>
              <a:rPr lang="en-US" sz="800" b="0" i="0" u="none" strike="noStrike" cap="none">
                <a:solidFill>
                  <a:srgbClr val="002060"/>
                </a:solidFill>
                <a:latin typeface="Arial"/>
                <a:ea typeface="Arial"/>
                <a:cs typeface="Arial"/>
                <a:sym typeface="Arial"/>
              </a:rPr>
              <a:t> M, et al. 2021 ESC Guidelines on cardiovascular disease prevention in clinical practice. </a:t>
            </a:r>
            <a:r>
              <a:rPr lang="en-US" sz="800" b="0" i="0" u="none" strike="noStrike" cap="none" err="1">
                <a:solidFill>
                  <a:srgbClr val="002060"/>
                </a:solidFill>
                <a:latin typeface="Arial"/>
                <a:ea typeface="Arial"/>
                <a:cs typeface="Arial"/>
                <a:sym typeface="Arial"/>
              </a:rPr>
              <a:t>Eur</a:t>
            </a:r>
            <a:r>
              <a:rPr lang="en-US" sz="800" b="0" i="0" u="none" strike="noStrike" cap="none">
                <a:solidFill>
                  <a:srgbClr val="002060"/>
                </a:solidFill>
                <a:latin typeface="Arial"/>
                <a:ea typeface="Arial"/>
                <a:cs typeface="Arial"/>
                <a:sym typeface="Arial"/>
              </a:rPr>
              <a:t> Heart J. 2021;42:3227-337, http://dx.doi.org/10.1093/eurheartj/ehab484. </a:t>
            </a:r>
            <a:endParaRPr lang="en-US" sz="8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08" name="Google Shape;208;p76"/>
          <p:cNvPicPr preferRelativeResize="0"/>
          <p:nvPr/>
        </p:nvPicPr>
        <p:blipFill rotWithShape="1">
          <a:blip r:embed="rId3">
            <a:alphaModFix/>
          </a:blip>
          <a:srcRect/>
          <a:stretch/>
        </p:blipFill>
        <p:spPr>
          <a:xfrm>
            <a:off x="520712" y="440267"/>
            <a:ext cx="4169822" cy="5650686"/>
          </a:xfrm>
          <a:prstGeom prst="rect">
            <a:avLst/>
          </a:prstGeom>
          <a:noFill/>
          <a:ln>
            <a:noFill/>
          </a:ln>
        </p:spPr>
      </p:pic>
      <p:sp>
        <p:nvSpPr>
          <p:cNvPr id="209" name="Google Shape;209;p76"/>
          <p:cNvSpPr/>
          <p:nvPr/>
        </p:nvSpPr>
        <p:spPr>
          <a:xfrm>
            <a:off x="5156189" y="4048651"/>
            <a:ext cx="6096000" cy="1247250"/>
          </a:xfrm>
          <a:prstGeom prst="rect">
            <a:avLst/>
          </a:prstGeom>
          <a:noFill/>
          <a:ln w="38100" cap="flat" cmpd="sng">
            <a:solidFill>
              <a:srgbClr val="00206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0000"/>
                </a:solidFill>
                <a:latin typeface="Arial"/>
                <a:ea typeface="Arial"/>
                <a:cs typeface="Arial"/>
                <a:sym typeface="Arial"/>
              </a:rPr>
              <a:t>SCORE2</a:t>
            </a:r>
            <a:r>
              <a:rPr lang="en-US" sz="2400" b="1" i="0" u="none" strike="noStrike" cap="none">
                <a:solidFill>
                  <a:srgbClr val="1F3864"/>
                </a:solidFill>
                <a:latin typeface="Arial"/>
                <a:ea typeface="Arial"/>
                <a:cs typeface="Arial"/>
                <a:sym typeface="Arial"/>
              </a:rPr>
              <a:t> valores aplicables hasta los 69 años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1F3864"/>
                </a:solidFill>
                <a:latin typeface="Arial"/>
                <a:ea typeface="Arial"/>
                <a:cs typeface="Arial"/>
                <a:sym typeface="Arial"/>
              </a:rPr>
              <a:t>&amp; </a:t>
            </a:r>
            <a:r>
              <a:rPr lang="en-US" sz="2400" b="1" i="0" u="none" strike="noStrike" cap="none">
                <a:solidFill>
                  <a:srgbClr val="FF0000"/>
                </a:solidFill>
                <a:latin typeface="Arial"/>
                <a:ea typeface="Arial"/>
                <a:cs typeface="Arial"/>
                <a:sym typeface="Arial"/>
              </a:rPr>
              <a:t>SCORE2 OP </a:t>
            </a:r>
            <a:r>
              <a:rPr lang="en-US" sz="2400" b="1" i="0" u="none" strike="noStrike" cap="none">
                <a:solidFill>
                  <a:srgbClr val="1F3864"/>
                </a:solidFill>
                <a:latin typeface="Arial"/>
                <a:ea typeface="Arial"/>
                <a:cs typeface="Arial"/>
                <a:sym typeface="Arial"/>
              </a:rPr>
              <a:t>70-89 años</a:t>
            </a:r>
            <a:endParaRPr sz="1400" b="0" i="0" u="none" strike="noStrike" cap="none">
              <a:solidFill>
                <a:srgbClr val="000000"/>
              </a:solidFill>
              <a:latin typeface="Arial"/>
              <a:ea typeface="Arial"/>
              <a:cs typeface="Arial"/>
              <a:sym typeface="Arial"/>
            </a:endParaRPr>
          </a:p>
        </p:txBody>
      </p:sp>
      <p:sp>
        <p:nvSpPr>
          <p:cNvPr id="210" name="Google Shape;210;p76"/>
          <p:cNvSpPr txBox="1"/>
          <p:nvPr/>
        </p:nvSpPr>
        <p:spPr>
          <a:xfrm>
            <a:off x="5156189" y="1203967"/>
            <a:ext cx="5868366" cy="2400627"/>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US" sz="2400" b="0" i="0" u="none" strike="noStrike" cap="none">
                <a:solidFill>
                  <a:srgbClr val="1F3864"/>
                </a:solidFill>
                <a:latin typeface="Arial"/>
                <a:ea typeface="Arial"/>
                <a:cs typeface="Arial"/>
                <a:sym typeface="Arial"/>
              </a:rPr>
              <a:t>Este sistema calcula el riesgo de muerte cardiovascular de causa aterosclerótica  y de </a:t>
            </a:r>
            <a:r>
              <a:rPr lang="en-US" sz="2400" b="1" i="0" u="none" strike="noStrike" cap="none">
                <a:solidFill>
                  <a:srgbClr val="1F3864"/>
                </a:solidFill>
                <a:latin typeface="Arial"/>
                <a:ea typeface="Arial"/>
                <a:cs typeface="Arial"/>
                <a:sym typeface="Arial"/>
              </a:rPr>
              <a:t>eventos</a:t>
            </a:r>
            <a:r>
              <a:rPr lang="en-US" sz="2400" b="0" i="0" u="none" strike="noStrike" cap="none">
                <a:solidFill>
                  <a:srgbClr val="1F3864"/>
                </a:solidFill>
                <a:latin typeface="Arial"/>
                <a:ea typeface="Arial"/>
                <a:cs typeface="Arial"/>
                <a:sym typeface="Arial"/>
              </a:rPr>
              <a:t>,en un plazo de 10 años considerando los siguientes factores de riesgo: </a:t>
            </a:r>
            <a:r>
              <a:rPr lang="en-US" sz="2400" b="1" i="0" u="none" strike="noStrike" cap="none">
                <a:solidFill>
                  <a:srgbClr val="1F3864"/>
                </a:solidFill>
                <a:latin typeface="Arial"/>
                <a:ea typeface="Arial"/>
                <a:cs typeface="Arial"/>
                <a:sym typeface="Arial"/>
              </a:rPr>
              <a:t>sexo, edad, tabaquismo, PAS y C-noHDL</a:t>
            </a:r>
            <a:endParaRPr sz="2400" b="1" i="0" u="none" strike="noStrike" cap="none">
              <a:solidFill>
                <a:srgbClr val="1F3864"/>
              </a:solidFill>
              <a:latin typeface="Arial"/>
              <a:ea typeface="Arial"/>
              <a:cs typeface="Arial"/>
              <a:sym typeface="Arial"/>
            </a:endParaRPr>
          </a:p>
        </p:txBody>
      </p:sp>
      <p:sp>
        <p:nvSpPr>
          <p:cNvPr id="4" name="Google Shape;104;p66">
            <a:extLst>
              <a:ext uri="{FF2B5EF4-FFF2-40B4-BE49-F238E27FC236}">
                <a16:creationId xmlns:a16="http://schemas.microsoft.com/office/drawing/2014/main" id="{31818DFA-CB7F-2F7A-1413-5FA55CBB0A04}"/>
              </a:ext>
            </a:extLst>
          </p:cNvPr>
          <p:cNvSpPr txBox="1"/>
          <p:nvPr/>
        </p:nvSpPr>
        <p:spPr>
          <a:xfrm>
            <a:off x="274425" y="6299651"/>
            <a:ext cx="9593475" cy="492402"/>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800" b="0" i="0" u="none" strike="noStrike" cap="none" err="1">
                <a:solidFill>
                  <a:srgbClr val="1F3864"/>
                </a:solidFill>
                <a:latin typeface="Calibri"/>
                <a:ea typeface="Calibri"/>
                <a:cs typeface="Calibri"/>
                <a:sym typeface="Calibri"/>
              </a:rPr>
              <a:t>Visseren</a:t>
            </a:r>
            <a:r>
              <a:rPr lang="en-US" sz="800" b="0" i="0" u="none" strike="noStrike" cap="none">
                <a:solidFill>
                  <a:srgbClr val="1F3864"/>
                </a:solidFill>
                <a:latin typeface="Calibri"/>
                <a:ea typeface="Calibri"/>
                <a:cs typeface="Calibri"/>
                <a:sym typeface="Calibri"/>
              </a:rPr>
              <a:t> FLJ, Mach F, Smulders YM, Carballo D, </a:t>
            </a:r>
            <a:r>
              <a:rPr lang="en-US" sz="800" b="0" i="0" u="none" strike="noStrike" cap="none" err="1">
                <a:solidFill>
                  <a:srgbClr val="1F3864"/>
                </a:solidFill>
                <a:latin typeface="Calibri"/>
                <a:ea typeface="Calibri"/>
                <a:cs typeface="Calibri"/>
                <a:sym typeface="Calibri"/>
              </a:rPr>
              <a:t>Koskinas</a:t>
            </a:r>
            <a:r>
              <a:rPr lang="en-US" sz="800" b="0" i="0" u="none" strike="noStrike" cap="none">
                <a:solidFill>
                  <a:srgbClr val="1F3864"/>
                </a:solidFill>
                <a:latin typeface="Calibri"/>
                <a:ea typeface="Calibri"/>
                <a:cs typeface="Calibri"/>
                <a:sym typeface="Calibri"/>
              </a:rPr>
              <a:t> KC, </a:t>
            </a:r>
            <a:r>
              <a:rPr lang="en-US" sz="800" b="0" i="0" u="none" strike="noStrike" cap="none" err="1">
                <a:solidFill>
                  <a:srgbClr val="1F3864"/>
                </a:solidFill>
                <a:latin typeface="Calibri"/>
                <a:ea typeface="Calibri"/>
                <a:cs typeface="Calibri"/>
                <a:sym typeface="Calibri"/>
              </a:rPr>
              <a:t>Bäck</a:t>
            </a:r>
            <a:r>
              <a:rPr lang="en-US" sz="800" b="0" i="0" u="none" strike="noStrike" cap="none">
                <a:solidFill>
                  <a:srgbClr val="1F3864"/>
                </a:solidFill>
                <a:latin typeface="Calibri"/>
                <a:ea typeface="Calibri"/>
                <a:cs typeface="Calibri"/>
                <a:sym typeface="Calibri"/>
              </a:rPr>
              <a:t> M, et al. 2021 ESC Guidelines on cardiovascular disease prevention in clinical practice. </a:t>
            </a:r>
            <a:r>
              <a:rPr lang="en-US" sz="800" b="0" i="0" u="none" strike="noStrike" cap="none" err="1">
                <a:solidFill>
                  <a:srgbClr val="1F3864"/>
                </a:solidFill>
                <a:latin typeface="Calibri"/>
                <a:ea typeface="Calibri"/>
                <a:cs typeface="Calibri"/>
                <a:sym typeface="Calibri"/>
              </a:rPr>
              <a:t>Eur</a:t>
            </a:r>
            <a:r>
              <a:rPr lang="en-US" sz="800" b="0" i="0" u="none" strike="noStrike" cap="none">
                <a:solidFill>
                  <a:srgbClr val="1F3864"/>
                </a:solidFill>
                <a:latin typeface="Calibri"/>
                <a:ea typeface="Calibri"/>
                <a:cs typeface="Calibri"/>
                <a:sym typeface="Calibri"/>
              </a:rPr>
              <a:t> Heart J. 2021;42:3227-337, http://dx.doi.org/10.1093/eurheartj/ehab484. </a:t>
            </a:r>
            <a:endParaRPr lang="en-US" sz="8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0"/>
                                        </p:tgtEl>
                                        <p:attrNameLst>
                                          <p:attrName>style.visibility</p:attrName>
                                        </p:attrNameLst>
                                      </p:cBhvr>
                                      <p:to>
                                        <p:strVal val="visible"/>
                                      </p:to>
                                    </p:set>
                                    <p:animEffect transition="in" filter="fade">
                                      <p:cBhvr>
                                        <p:cTn id="7" dur="500"/>
                                        <p:tgtEl>
                                          <p:spTgt spid="2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9"/>
                                        </p:tgtEl>
                                        <p:attrNameLst>
                                          <p:attrName>style.visibility</p:attrName>
                                        </p:attrNameLst>
                                      </p:cBhvr>
                                      <p:to>
                                        <p:strVal val="visible"/>
                                      </p:to>
                                    </p:set>
                                    <p:animEffect transition="in" filter="fade">
                                      <p:cBhvr>
                                        <p:cTn id="12" dur="500"/>
                                        <p:tgtEl>
                                          <p:spTgt spid="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16" name="Google Shape;216;p77"/>
          <p:cNvPicPr preferRelativeResize="0"/>
          <p:nvPr/>
        </p:nvPicPr>
        <p:blipFill rotWithShape="1">
          <a:blip r:embed="rId3">
            <a:alphaModFix/>
          </a:blip>
          <a:srcRect/>
          <a:stretch/>
        </p:blipFill>
        <p:spPr>
          <a:xfrm>
            <a:off x="465826" y="207034"/>
            <a:ext cx="4864029" cy="5883215"/>
          </a:xfrm>
          <a:prstGeom prst="rect">
            <a:avLst/>
          </a:prstGeom>
          <a:noFill/>
          <a:ln>
            <a:noFill/>
          </a:ln>
        </p:spPr>
      </p:pic>
      <p:sp>
        <p:nvSpPr>
          <p:cNvPr id="217" name="Google Shape;217;p77"/>
          <p:cNvSpPr/>
          <p:nvPr/>
        </p:nvSpPr>
        <p:spPr>
          <a:xfrm>
            <a:off x="5329855" y="1352644"/>
            <a:ext cx="6096000" cy="35368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1F3864"/>
                </a:solidFill>
                <a:latin typeface="Arial"/>
                <a:ea typeface="Arial"/>
                <a:cs typeface="Arial"/>
                <a:sym typeface="Arial"/>
              </a:rPr>
              <a:t>Hay </a:t>
            </a:r>
            <a:r>
              <a:rPr lang="en-US" sz="2000" b="1" i="0" u="none" strike="noStrike" cap="none" err="1">
                <a:solidFill>
                  <a:srgbClr val="1F3864"/>
                </a:solidFill>
                <a:latin typeface="Arial"/>
                <a:ea typeface="Arial"/>
                <a:cs typeface="Arial"/>
                <a:sym typeface="Arial"/>
              </a:rPr>
              <a:t>situaciones</a:t>
            </a:r>
            <a:r>
              <a:rPr lang="en-US" sz="2000" b="1" i="0" u="none" strike="noStrike" cap="none">
                <a:solidFill>
                  <a:srgbClr val="1F3864"/>
                </a:solidFill>
                <a:latin typeface="Arial"/>
                <a:ea typeface="Arial"/>
                <a:cs typeface="Arial"/>
                <a:sym typeface="Arial"/>
              </a:rPr>
              <a:t> que </a:t>
            </a:r>
            <a:r>
              <a:rPr lang="en-US" sz="2000" b="1" i="0" u="none" strike="noStrike" cap="none" err="1">
                <a:solidFill>
                  <a:srgbClr val="1F3864"/>
                </a:solidFill>
                <a:latin typeface="Arial"/>
                <a:ea typeface="Arial"/>
                <a:cs typeface="Arial"/>
                <a:sym typeface="Arial"/>
              </a:rPr>
              <a:t>cualifican</a:t>
            </a:r>
            <a:r>
              <a:rPr lang="en-US" sz="2000" b="1" i="0" u="none" strike="noStrike" cap="none">
                <a:solidFill>
                  <a:srgbClr val="1F3864"/>
                </a:solidFill>
                <a:latin typeface="Arial"/>
                <a:ea typeface="Arial"/>
                <a:cs typeface="Arial"/>
                <a:sym typeface="Arial"/>
              </a:rPr>
              <a:t> un </a:t>
            </a:r>
            <a:r>
              <a:rPr lang="en-US" sz="2000" b="1" i="0" u="none" strike="noStrike" cap="none">
                <a:solidFill>
                  <a:srgbClr val="FF0000"/>
                </a:solidFill>
                <a:latin typeface="Arial"/>
                <a:ea typeface="Arial"/>
                <a:cs typeface="Arial"/>
                <a:sym typeface="Arial"/>
              </a:rPr>
              <a:t>RIESGO ALTO O MUY ALTO </a:t>
            </a:r>
            <a:r>
              <a:rPr lang="en-US" sz="2000" b="1" i="0" u="none" strike="noStrike" cap="none">
                <a:solidFill>
                  <a:srgbClr val="002060"/>
                </a:solidFill>
                <a:latin typeface="Arial"/>
                <a:ea typeface="Arial"/>
                <a:cs typeface="Arial"/>
                <a:sym typeface="Arial"/>
              </a:rPr>
              <a:t>y no es </a:t>
            </a:r>
            <a:r>
              <a:rPr lang="en-US" sz="2000" b="1" i="0" u="none" strike="noStrike" cap="none" err="1">
                <a:solidFill>
                  <a:srgbClr val="002060"/>
                </a:solidFill>
                <a:latin typeface="Arial"/>
                <a:ea typeface="Arial"/>
                <a:cs typeface="Arial"/>
                <a:sym typeface="Arial"/>
              </a:rPr>
              <a:t>necesario</a:t>
            </a:r>
            <a:r>
              <a:rPr lang="en-US" sz="2000" b="1" i="0" u="none" strike="noStrike" cap="none">
                <a:solidFill>
                  <a:srgbClr val="002060"/>
                </a:solidFill>
                <a:latin typeface="Arial"/>
                <a:ea typeface="Arial"/>
                <a:cs typeface="Arial"/>
                <a:sym typeface="Arial"/>
              </a:rPr>
              <a:t> </a:t>
            </a:r>
            <a:r>
              <a:rPr lang="en-US" sz="2000" b="1" i="0" u="none" strike="noStrike" cap="none" err="1">
                <a:solidFill>
                  <a:srgbClr val="002060"/>
                </a:solidFill>
                <a:latin typeface="Arial"/>
                <a:ea typeface="Arial"/>
                <a:cs typeface="Arial"/>
                <a:sym typeface="Arial"/>
              </a:rPr>
              <a:t>calcular</a:t>
            </a:r>
            <a:r>
              <a:rPr lang="en-US" sz="2000" b="1" i="0" u="none" strike="noStrike" cap="none">
                <a:solidFill>
                  <a:srgbClr val="002060"/>
                </a:solidFill>
                <a:latin typeface="Arial"/>
                <a:ea typeface="Arial"/>
                <a:cs typeface="Arial"/>
                <a:sym typeface="Arial"/>
              </a:rPr>
              <a:t> </a:t>
            </a:r>
            <a:r>
              <a:rPr lang="en-US" sz="2000" b="1" i="0" u="none" strike="noStrike" cap="none" err="1">
                <a:solidFill>
                  <a:srgbClr val="002060"/>
                </a:solidFill>
                <a:latin typeface="Arial"/>
                <a:ea typeface="Arial"/>
                <a:cs typeface="Arial"/>
                <a:sym typeface="Arial"/>
              </a:rPr>
              <a:t>el</a:t>
            </a:r>
            <a:r>
              <a:rPr lang="en-US" sz="2000" b="1" i="0" u="none" strike="noStrike" cap="none">
                <a:solidFill>
                  <a:srgbClr val="002060"/>
                </a:solidFill>
                <a:latin typeface="Arial"/>
                <a:ea typeface="Arial"/>
                <a:cs typeface="Arial"/>
                <a:sym typeface="Arial"/>
              </a:rPr>
              <a:t> </a:t>
            </a:r>
            <a:r>
              <a:rPr lang="en-US" sz="2000" b="1" i="0" u="none" strike="noStrike" cap="none" err="1">
                <a:solidFill>
                  <a:srgbClr val="002060"/>
                </a:solidFill>
                <a:latin typeface="Arial"/>
                <a:ea typeface="Arial"/>
                <a:cs typeface="Arial"/>
                <a:sym typeface="Arial"/>
              </a:rPr>
              <a:t>riesgo</a:t>
            </a:r>
            <a:r>
              <a:rPr lang="en-US" sz="2000" b="1" i="0" u="none" strike="noStrike" cap="none">
                <a:solidFill>
                  <a:srgbClr val="002060"/>
                </a:solidFill>
                <a:latin typeface="Arial"/>
                <a:ea typeface="Arial"/>
                <a:cs typeface="Arial"/>
                <a:sym typeface="Arial"/>
              </a:rPr>
              <a:t>:</a:t>
            </a:r>
            <a:endParaRPr sz="1400" b="0"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FF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100"/>
              <a:buFont typeface="Arial"/>
              <a:buChar char="•"/>
            </a:pPr>
            <a:r>
              <a:rPr lang="en-US" sz="2000" b="1" i="0" u="none" strike="noStrike" cap="none">
                <a:solidFill>
                  <a:srgbClr val="1F3864"/>
                </a:solidFill>
                <a:latin typeface="Arial"/>
                <a:ea typeface="Arial"/>
                <a:cs typeface="Arial"/>
                <a:sym typeface="Arial"/>
              </a:rPr>
              <a:t>HTA de </a:t>
            </a:r>
            <a:r>
              <a:rPr lang="en-US" sz="2000" b="1" i="0" u="none" strike="noStrike" cap="none" err="1">
                <a:solidFill>
                  <a:srgbClr val="1F3864"/>
                </a:solidFill>
                <a:latin typeface="Arial"/>
                <a:ea typeface="Arial"/>
                <a:cs typeface="Arial"/>
                <a:sym typeface="Arial"/>
              </a:rPr>
              <a:t>grado</a:t>
            </a:r>
            <a:r>
              <a:rPr lang="en-US" sz="2000" b="1" i="0" u="none" strike="noStrike" cap="none">
                <a:solidFill>
                  <a:srgbClr val="1F3864"/>
                </a:solidFill>
                <a:latin typeface="Arial"/>
                <a:ea typeface="Arial"/>
                <a:cs typeface="Arial"/>
                <a:sym typeface="Arial"/>
              </a:rPr>
              <a:t> 3</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100"/>
              <a:buFont typeface="Arial"/>
              <a:buChar char="•"/>
            </a:pPr>
            <a:r>
              <a:rPr lang="en-US" sz="2000" b="1" i="0" u="none" strike="noStrike" cap="none" err="1">
                <a:solidFill>
                  <a:srgbClr val="1F3864"/>
                </a:solidFill>
                <a:latin typeface="Arial"/>
                <a:ea typeface="Arial"/>
                <a:cs typeface="Arial"/>
                <a:sym typeface="Arial"/>
              </a:rPr>
              <a:t>Hipercolesterolemia</a:t>
            </a:r>
            <a:r>
              <a:rPr lang="en-US" sz="2000" b="1" i="0" u="none" strike="noStrike" cap="none">
                <a:solidFill>
                  <a:srgbClr val="1F3864"/>
                </a:solidFill>
                <a:latin typeface="Arial"/>
                <a:ea typeface="Arial"/>
                <a:cs typeface="Arial"/>
                <a:sym typeface="Arial"/>
              </a:rPr>
              <a:t> con </a:t>
            </a:r>
            <a:r>
              <a:rPr lang="en-US" sz="2000" b="1" i="0" u="none" strike="noStrike" cap="none" err="1">
                <a:solidFill>
                  <a:srgbClr val="1F3864"/>
                </a:solidFill>
                <a:latin typeface="Arial"/>
                <a:ea typeface="Arial"/>
                <a:cs typeface="Arial"/>
                <a:sym typeface="Arial"/>
              </a:rPr>
              <a:t>cLDL</a:t>
            </a:r>
            <a:r>
              <a:rPr lang="en-US" sz="2000" b="1" i="0" u="none" strike="noStrike" cap="none">
                <a:solidFill>
                  <a:srgbClr val="1F3864"/>
                </a:solidFill>
                <a:latin typeface="Arial"/>
                <a:ea typeface="Arial"/>
                <a:cs typeface="Arial"/>
                <a:sym typeface="Arial"/>
              </a:rPr>
              <a:t> &gt;190 mg/dL</a:t>
            </a:r>
            <a:endParaRPr sz="2000" b="1" i="0" u="none" strike="noStrike" cap="none">
              <a:solidFill>
                <a:srgbClr val="1F3864"/>
              </a:solidFill>
              <a:latin typeface="Arial"/>
              <a:ea typeface="Arial"/>
              <a:cs typeface="Arial"/>
              <a:sym typeface="Arial"/>
            </a:endParaRPr>
          </a:p>
          <a:p>
            <a:pPr marL="342900" indent="-342900">
              <a:buClr>
                <a:schemeClr val="dk1"/>
              </a:buClr>
              <a:buSzPts val="1100"/>
              <a:buFont typeface="Arial"/>
              <a:buChar char="•"/>
            </a:pPr>
            <a:r>
              <a:rPr lang="en-US" sz="2000" b="1" i="0" u="none" strike="noStrike" cap="none">
                <a:solidFill>
                  <a:srgbClr val="FF0000"/>
                </a:solidFill>
                <a:latin typeface="Arial"/>
                <a:ea typeface="Arial"/>
                <a:cs typeface="Arial"/>
                <a:sym typeface="Arial"/>
              </a:rPr>
              <a:t>DM</a:t>
            </a:r>
            <a:r>
              <a:rPr lang="en-US" sz="2000" b="1">
                <a:solidFill>
                  <a:srgbClr val="FF0000"/>
                </a:solidFill>
              </a:rPr>
              <a:t> </a:t>
            </a:r>
            <a:endParaRPr lang="en-US"/>
          </a:p>
          <a:p>
            <a:pPr marL="342900" marR="0" lvl="0" indent="-342900" algn="l" rtl="0">
              <a:lnSpc>
                <a:spcPct val="100000"/>
              </a:lnSpc>
              <a:spcBef>
                <a:spcPts val="0"/>
              </a:spcBef>
              <a:spcAft>
                <a:spcPts val="0"/>
              </a:spcAft>
              <a:buClr>
                <a:schemeClr val="dk1"/>
              </a:buClr>
              <a:buSzPts val="1100"/>
              <a:buFont typeface="Arial"/>
              <a:buChar char="•"/>
            </a:pPr>
            <a:r>
              <a:rPr lang="en-US" sz="2000" b="1" i="0" u="none" strike="noStrike" cap="none" err="1">
                <a:solidFill>
                  <a:srgbClr val="1F3864"/>
                </a:solidFill>
                <a:latin typeface="Arial"/>
                <a:ea typeface="Arial"/>
                <a:cs typeface="Arial"/>
                <a:sym typeface="Arial"/>
              </a:rPr>
              <a:t>Lesión</a:t>
            </a:r>
            <a:r>
              <a:rPr lang="en-US" sz="2000" b="1" i="0" u="none" strike="noStrike" cap="none">
                <a:solidFill>
                  <a:srgbClr val="1F3864"/>
                </a:solidFill>
                <a:latin typeface="Arial"/>
                <a:ea typeface="Arial"/>
                <a:cs typeface="Arial"/>
                <a:sym typeface="Arial"/>
              </a:rPr>
              <a:t> de </a:t>
            </a:r>
            <a:r>
              <a:rPr lang="en-US" sz="2000" b="1" i="0" u="none" strike="noStrike" cap="none" err="1">
                <a:solidFill>
                  <a:srgbClr val="1F3864"/>
                </a:solidFill>
                <a:latin typeface="Arial"/>
                <a:ea typeface="Arial"/>
                <a:cs typeface="Arial"/>
                <a:sym typeface="Arial"/>
              </a:rPr>
              <a:t>órgano</a:t>
            </a:r>
            <a:r>
              <a:rPr lang="en-US" sz="2000" b="1" i="0" u="none" strike="noStrike" cap="none">
                <a:solidFill>
                  <a:srgbClr val="1F3864"/>
                </a:solidFill>
                <a:latin typeface="Arial"/>
                <a:ea typeface="Arial"/>
                <a:cs typeface="Arial"/>
                <a:sym typeface="Arial"/>
              </a:rPr>
              <a:t> </a:t>
            </a:r>
            <a:r>
              <a:rPr lang="en-US" sz="2000" b="1" i="0" u="none" strike="noStrike" cap="none" err="1">
                <a:solidFill>
                  <a:srgbClr val="1F3864"/>
                </a:solidFill>
                <a:latin typeface="Arial"/>
                <a:ea typeface="Arial"/>
                <a:cs typeface="Arial"/>
                <a:sym typeface="Arial"/>
              </a:rPr>
              <a:t>diana</a:t>
            </a:r>
            <a:r>
              <a:rPr lang="en-US" sz="2000" b="1">
                <a:solidFill>
                  <a:srgbClr val="1F3864"/>
                </a:solidFill>
              </a:rPr>
              <a:t> </a:t>
            </a:r>
            <a:endParaRPr sz="1400" b="0" i="0" u="none" strike="noStrike" cap="none">
              <a:solidFill>
                <a:srgbClr val="000000"/>
              </a:solidFill>
              <a:latin typeface="Arial"/>
              <a:ea typeface="Arial"/>
              <a:cs typeface="Arial"/>
              <a:sym typeface="Arial"/>
            </a:endParaRPr>
          </a:p>
          <a:p>
            <a:pPr marL="342900" indent="-342900">
              <a:buClr>
                <a:schemeClr val="dk1"/>
              </a:buClr>
              <a:buSzPts val="1100"/>
              <a:buFont typeface="Arial"/>
              <a:buChar char="•"/>
            </a:pPr>
            <a:r>
              <a:rPr lang="en-US" sz="2000" b="1" i="0" u="none" strike="noStrike" cap="none" err="1">
                <a:solidFill>
                  <a:srgbClr val="1F3864"/>
                </a:solidFill>
                <a:latin typeface="Arial"/>
                <a:ea typeface="Arial"/>
                <a:cs typeface="Arial"/>
                <a:sym typeface="Arial"/>
              </a:rPr>
              <a:t>Enfermedad</a:t>
            </a:r>
            <a:r>
              <a:rPr lang="en-US" sz="2000" b="1" i="0" u="none" strike="noStrike" cap="none">
                <a:solidFill>
                  <a:srgbClr val="1F3864"/>
                </a:solidFill>
                <a:latin typeface="Arial"/>
                <a:ea typeface="Arial"/>
                <a:cs typeface="Arial"/>
                <a:sym typeface="Arial"/>
              </a:rPr>
              <a:t> renal </a:t>
            </a:r>
            <a:r>
              <a:rPr lang="en-US" sz="2000" b="1" i="0" u="none" strike="noStrike" cap="none" err="1">
                <a:solidFill>
                  <a:srgbClr val="1F3864"/>
                </a:solidFill>
                <a:latin typeface="Arial"/>
                <a:ea typeface="Arial"/>
                <a:cs typeface="Arial"/>
                <a:sym typeface="Arial"/>
              </a:rPr>
              <a:t>crónica</a:t>
            </a:r>
            <a:r>
              <a:rPr lang="en-US" sz="2000" b="1" i="0" u="none" strike="noStrike" cap="none">
                <a:solidFill>
                  <a:srgbClr val="1F3864"/>
                </a:solidFill>
                <a:latin typeface="Arial"/>
                <a:ea typeface="Arial"/>
                <a:cs typeface="Arial"/>
                <a:sym typeface="Arial"/>
              </a:rPr>
              <a:t> (ERC)</a:t>
            </a:r>
            <a:r>
              <a:rPr lang="en-US" sz="2000" b="1" i="0" u="none" strike="noStrike" cap="none" err="1">
                <a:solidFill>
                  <a:srgbClr val="1F3864"/>
                </a:solidFill>
                <a:latin typeface="Arial"/>
                <a:ea typeface="Arial"/>
                <a:cs typeface="Arial"/>
                <a:sym typeface="Arial"/>
              </a:rPr>
              <a:t>estadio</a:t>
            </a:r>
            <a:r>
              <a:rPr lang="en-US" sz="2000" b="1" i="0" u="none" strike="noStrike" cap="none">
                <a:solidFill>
                  <a:srgbClr val="1F3864"/>
                </a:solidFill>
                <a:latin typeface="Arial"/>
                <a:ea typeface="Arial"/>
                <a:cs typeface="Arial"/>
                <a:sym typeface="Arial"/>
              </a:rPr>
              <a:t> 3 o mayor</a:t>
            </a:r>
            <a:r>
              <a:rPr lang="en-US" sz="2000" b="1">
                <a:solidFill>
                  <a:srgbClr val="1F3864"/>
                </a:solidFill>
              </a:rPr>
              <a:t>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100"/>
              <a:buFont typeface="Arial"/>
              <a:buChar char="•"/>
            </a:pPr>
            <a:r>
              <a:rPr lang="en-US" sz="2000" b="1" i="0" u="none" strike="noStrike" cap="none">
                <a:solidFill>
                  <a:srgbClr val="1F3864"/>
                </a:solidFill>
                <a:latin typeface="Arial"/>
                <a:ea typeface="Arial"/>
                <a:cs typeface="Arial"/>
                <a:sym typeface="Arial"/>
              </a:rPr>
              <a:t>ECVA </a:t>
            </a:r>
            <a:r>
              <a:rPr lang="en-US" sz="2000" b="1" i="0" u="none" strike="noStrike" cap="none" err="1">
                <a:solidFill>
                  <a:srgbClr val="1F3864"/>
                </a:solidFill>
                <a:latin typeface="Arial"/>
                <a:ea typeface="Arial"/>
                <a:cs typeface="Arial"/>
                <a:sym typeface="Arial"/>
              </a:rPr>
              <a:t>establecida</a:t>
            </a:r>
            <a:endParaRPr sz="1400" b="0" i="0" u="none" strike="noStrike" cap="none" err="1">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1F3864"/>
              </a:solidFill>
              <a:latin typeface="Arial"/>
              <a:ea typeface="Arial"/>
              <a:cs typeface="Arial"/>
              <a:sym typeface="Arial"/>
            </a:endParaRPr>
          </a:p>
        </p:txBody>
      </p:sp>
      <p:sp>
        <p:nvSpPr>
          <p:cNvPr id="4" name="Google Shape;104;p66">
            <a:extLst>
              <a:ext uri="{FF2B5EF4-FFF2-40B4-BE49-F238E27FC236}">
                <a16:creationId xmlns:a16="http://schemas.microsoft.com/office/drawing/2014/main" id="{42851D00-5EB8-9247-7C56-712911968D7A}"/>
              </a:ext>
            </a:extLst>
          </p:cNvPr>
          <p:cNvSpPr txBox="1"/>
          <p:nvPr/>
        </p:nvSpPr>
        <p:spPr>
          <a:xfrm>
            <a:off x="274425" y="6299651"/>
            <a:ext cx="9593475" cy="492402"/>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800" b="0" i="0" u="none" strike="noStrike" cap="none" err="1">
                <a:solidFill>
                  <a:srgbClr val="1F3864"/>
                </a:solidFill>
                <a:latin typeface="Calibri"/>
                <a:ea typeface="Calibri"/>
                <a:cs typeface="Calibri"/>
                <a:sym typeface="Calibri"/>
              </a:rPr>
              <a:t>Visseren</a:t>
            </a:r>
            <a:r>
              <a:rPr lang="en-US" sz="800" b="0" i="0" u="none" strike="noStrike" cap="none">
                <a:solidFill>
                  <a:srgbClr val="1F3864"/>
                </a:solidFill>
                <a:latin typeface="Calibri"/>
                <a:ea typeface="Calibri"/>
                <a:cs typeface="Calibri"/>
                <a:sym typeface="Calibri"/>
              </a:rPr>
              <a:t> FLJ, Mach F, Smulders YM, Carballo D, </a:t>
            </a:r>
            <a:r>
              <a:rPr lang="en-US" sz="800" b="0" i="0" u="none" strike="noStrike" cap="none" err="1">
                <a:solidFill>
                  <a:srgbClr val="1F3864"/>
                </a:solidFill>
                <a:latin typeface="Calibri"/>
                <a:ea typeface="Calibri"/>
                <a:cs typeface="Calibri"/>
                <a:sym typeface="Calibri"/>
              </a:rPr>
              <a:t>Koskinas</a:t>
            </a:r>
            <a:r>
              <a:rPr lang="en-US" sz="800" b="0" i="0" u="none" strike="noStrike" cap="none">
                <a:solidFill>
                  <a:srgbClr val="1F3864"/>
                </a:solidFill>
                <a:latin typeface="Calibri"/>
                <a:ea typeface="Calibri"/>
                <a:cs typeface="Calibri"/>
                <a:sym typeface="Calibri"/>
              </a:rPr>
              <a:t> KC, </a:t>
            </a:r>
            <a:r>
              <a:rPr lang="en-US" sz="800" b="0" i="0" u="none" strike="noStrike" cap="none" err="1">
                <a:solidFill>
                  <a:srgbClr val="1F3864"/>
                </a:solidFill>
                <a:latin typeface="Calibri"/>
                <a:ea typeface="Calibri"/>
                <a:cs typeface="Calibri"/>
                <a:sym typeface="Calibri"/>
              </a:rPr>
              <a:t>Bäck</a:t>
            </a:r>
            <a:r>
              <a:rPr lang="en-US" sz="800" b="0" i="0" u="none" strike="noStrike" cap="none">
                <a:solidFill>
                  <a:srgbClr val="1F3864"/>
                </a:solidFill>
                <a:latin typeface="Calibri"/>
                <a:ea typeface="Calibri"/>
                <a:cs typeface="Calibri"/>
                <a:sym typeface="Calibri"/>
              </a:rPr>
              <a:t> M, et al. 2021 ESC Guidelines on cardiovascular disease prevention in clinical practice. </a:t>
            </a:r>
            <a:r>
              <a:rPr lang="en-US" sz="800" b="0" i="0" u="none" strike="noStrike" cap="none" err="1">
                <a:solidFill>
                  <a:srgbClr val="1F3864"/>
                </a:solidFill>
                <a:latin typeface="Calibri"/>
                <a:ea typeface="Calibri"/>
                <a:cs typeface="Calibri"/>
                <a:sym typeface="Calibri"/>
              </a:rPr>
              <a:t>Eur</a:t>
            </a:r>
            <a:r>
              <a:rPr lang="en-US" sz="800" b="0" i="0" u="none" strike="noStrike" cap="none">
                <a:solidFill>
                  <a:srgbClr val="1F3864"/>
                </a:solidFill>
                <a:latin typeface="Calibri"/>
                <a:ea typeface="Calibri"/>
                <a:cs typeface="Calibri"/>
                <a:sym typeface="Calibri"/>
              </a:rPr>
              <a:t> Heart J. 2021;42:3227-337, http://dx.doi.org/10.1093/eurheartj/ehab484. </a:t>
            </a:r>
            <a:endParaRPr lang="en-US" sz="8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7">
                                            <p:txEl>
                                              <p:pRg st="0" end="0"/>
                                            </p:txEl>
                                          </p:spTgt>
                                        </p:tgtEl>
                                        <p:attrNameLst>
                                          <p:attrName>style.visibility</p:attrName>
                                        </p:attrNameLst>
                                      </p:cBhvr>
                                      <p:to>
                                        <p:strVal val="visible"/>
                                      </p:to>
                                    </p:set>
                                    <p:animEffect transition="in" filter="fade">
                                      <p:cBhvr>
                                        <p:cTn id="7" dur="500"/>
                                        <p:tgtEl>
                                          <p:spTgt spid="2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7">
                                            <p:txEl>
                                              <p:pRg st="2" end="2"/>
                                            </p:txEl>
                                          </p:spTgt>
                                        </p:tgtEl>
                                        <p:attrNameLst>
                                          <p:attrName>style.visibility</p:attrName>
                                        </p:attrNameLst>
                                      </p:cBhvr>
                                      <p:to>
                                        <p:strVal val="visible"/>
                                      </p:to>
                                    </p:set>
                                    <p:animEffect transition="in" filter="fade">
                                      <p:cBhvr>
                                        <p:cTn id="12" dur="500"/>
                                        <p:tgtEl>
                                          <p:spTgt spid="21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7">
                                            <p:txEl>
                                              <p:pRg st="3" end="3"/>
                                            </p:txEl>
                                          </p:spTgt>
                                        </p:tgtEl>
                                        <p:attrNameLst>
                                          <p:attrName>style.visibility</p:attrName>
                                        </p:attrNameLst>
                                      </p:cBhvr>
                                      <p:to>
                                        <p:strVal val="visible"/>
                                      </p:to>
                                    </p:set>
                                    <p:animEffect transition="in" filter="fade">
                                      <p:cBhvr>
                                        <p:cTn id="17" dur="500"/>
                                        <p:tgtEl>
                                          <p:spTgt spid="21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7">
                                            <p:txEl>
                                              <p:pRg st="4" end="4"/>
                                            </p:txEl>
                                          </p:spTgt>
                                        </p:tgtEl>
                                        <p:attrNameLst>
                                          <p:attrName>style.visibility</p:attrName>
                                        </p:attrNameLst>
                                      </p:cBhvr>
                                      <p:to>
                                        <p:strVal val="visible"/>
                                      </p:to>
                                    </p:set>
                                    <p:animEffect transition="in" filter="fade">
                                      <p:cBhvr>
                                        <p:cTn id="22" dur="500"/>
                                        <p:tgtEl>
                                          <p:spTgt spid="21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7">
                                            <p:txEl>
                                              <p:pRg st="5" end="5"/>
                                            </p:txEl>
                                          </p:spTgt>
                                        </p:tgtEl>
                                        <p:attrNameLst>
                                          <p:attrName>style.visibility</p:attrName>
                                        </p:attrNameLst>
                                      </p:cBhvr>
                                      <p:to>
                                        <p:strVal val="visible"/>
                                      </p:to>
                                    </p:set>
                                    <p:animEffect transition="in" filter="fade">
                                      <p:cBhvr>
                                        <p:cTn id="27" dur="500"/>
                                        <p:tgtEl>
                                          <p:spTgt spid="21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7">
                                            <p:txEl>
                                              <p:pRg st="6" end="6"/>
                                            </p:txEl>
                                          </p:spTgt>
                                        </p:tgtEl>
                                        <p:attrNameLst>
                                          <p:attrName>style.visibility</p:attrName>
                                        </p:attrNameLst>
                                      </p:cBhvr>
                                      <p:to>
                                        <p:strVal val="visible"/>
                                      </p:to>
                                    </p:set>
                                    <p:animEffect transition="in" filter="fade">
                                      <p:cBhvr>
                                        <p:cTn id="32" dur="500"/>
                                        <p:tgtEl>
                                          <p:spTgt spid="21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17">
                                            <p:txEl>
                                              <p:pRg st="7" end="7"/>
                                            </p:txEl>
                                          </p:spTgt>
                                        </p:tgtEl>
                                        <p:attrNameLst>
                                          <p:attrName>style.visibility</p:attrName>
                                        </p:attrNameLst>
                                      </p:cBhvr>
                                      <p:to>
                                        <p:strVal val="visible"/>
                                      </p:to>
                                    </p:set>
                                    <p:animEffect transition="in" filter="fade">
                                      <p:cBhvr>
                                        <p:cTn id="37" dur="500"/>
                                        <p:tgtEl>
                                          <p:spTgt spid="21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78"/>
          <p:cNvSpPr/>
          <p:nvPr/>
        </p:nvSpPr>
        <p:spPr>
          <a:xfrm>
            <a:off x="396882" y="280374"/>
            <a:ext cx="11438700" cy="1844400"/>
          </a:xfrm>
          <a:prstGeom prst="rect">
            <a:avLst/>
          </a:prstGeom>
          <a:solidFill>
            <a:srgbClr val="404040"/>
          </a:solidFill>
          <a:ln w="127000" cap="sq" cmpd="thinThick">
            <a:solidFill>
              <a:srgbClr val="40404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lt1"/>
              </a:solidFill>
              <a:latin typeface="Arial"/>
              <a:ea typeface="Arial"/>
              <a:cs typeface="Arial"/>
              <a:sym typeface="Arial"/>
            </a:endParaRPr>
          </a:p>
        </p:txBody>
      </p:sp>
      <p:sp>
        <p:nvSpPr>
          <p:cNvPr id="224" name="Google Shape;224;p78"/>
          <p:cNvSpPr txBox="1">
            <a:spLocks noGrp="1"/>
          </p:cNvSpPr>
          <p:nvPr>
            <p:ph type="title"/>
          </p:nvPr>
        </p:nvSpPr>
        <p:spPr>
          <a:xfrm>
            <a:off x="546351" y="433545"/>
            <a:ext cx="11139900" cy="9303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FFFFFF"/>
              </a:buClr>
              <a:buSzPts val="1500"/>
              <a:buFont typeface="Arial"/>
              <a:buNone/>
            </a:pPr>
            <a:r>
              <a:rPr lang="en-US" sz="5500">
                <a:solidFill>
                  <a:srgbClr val="FFFFFF"/>
                </a:solidFill>
                <a:latin typeface="Arial"/>
                <a:ea typeface="Arial"/>
                <a:cs typeface="Arial"/>
                <a:sym typeface="Arial"/>
              </a:rPr>
              <a:t>ESC CVD Risk calculation APP</a:t>
            </a:r>
            <a:endParaRPr/>
          </a:p>
        </p:txBody>
      </p:sp>
      <p:cxnSp>
        <p:nvCxnSpPr>
          <p:cNvPr id="225" name="Google Shape;225;p78"/>
          <p:cNvCxnSpPr/>
          <p:nvPr/>
        </p:nvCxnSpPr>
        <p:spPr>
          <a:xfrm>
            <a:off x="2230078" y="1522292"/>
            <a:ext cx="7772400" cy="0"/>
          </a:xfrm>
          <a:prstGeom prst="straightConnector1">
            <a:avLst/>
          </a:prstGeom>
          <a:noFill/>
          <a:ln w="22225" cap="flat" cmpd="sng">
            <a:solidFill>
              <a:srgbClr val="D9D9D9"/>
            </a:solidFill>
            <a:prstDash val="solid"/>
            <a:round/>
            <a:headEnd type="none" w="sm" len="sm"/>
            <a:tailEnd type="none" w="sm" len="sm"/>
          </a:ln>
        </p:spPr>
      </p:cxnSp>
      <p:pic>
        <p:nvPicPr>
          <p:cNvPr id="226" name="Google Shape;226;p78" descr="Interfaz de usuario gráfica, Aplicación&#10;&#10;Descripción generada automáticamente"/>
          <p:cNvPicPr preferRelativeResize="0"/>
          <p:nvPr/>
        </p:nvPicPr>
        <p:blipFill rotWithShape="1">
          <a:blip r:embed="rId3">
            <a:alphaModFix/>
          </a:blip>
          <a:srcRect/>
          <a:stretch/>
        </p:blipFill>
        <p:spPr>
          <a:xfrm>
            <a:off x="679980" y="2426818"/>
            <a:ext cx="4759090" cy="3997641"/>
          </a:xfrm>
          <a:prstGeom prst="rect">
            <a:avLst/>
          </a:prstGeom>
          <a:noFill/>
          <a:ln>
            <a:noFill/>
          </a:ln>
        </p:spPr>
      </p:pic>
      <p:cxnSp>
        <p:nvCxnSpPr>
          <p:cNvPr id="227" name="Google Shape;227;p78"/>
          <p:cNvCxnSpPr/>
          <p:nvPr/>
        </p:nvCxnSpPr>
        <p:spPr>
          <a:xfrm>
            <a:off x="6116278" y="2596836"/>
            <a:ext cx="0" cy="3657600"/>
          </a:xfrm>
          <a:prstGeom prst="straightConnector1">
            <a:avLst/>
          </a:prstGeom>
          <a:noFill/>
          <a:ln w="101600" cap="flat" cmpd="dbl">
            <a:solidFill>
              <a:srgbClr val="595959"/>
            </a:solidFill>
            <a:prstDash val="solid"/>
            <a:round/>
            <a:headEnd type="none" w="sm" len="sm"/>
            <a:tailEnd type="none" w="sm" len="sm"/>
          </a:ln>
        </p:spPr>
      </p:cxnSp>
      <p:pic>
        <p:nvPicPr>
          <p:cNvPr id="228" name="Google Shape;228;p78" descr="Interfaz de usuario gráfica&#10;&#10;Descripción generada automáticamente"/>
          <p:cNvPicPr preferRelativeResize="0"/>
          <p:nvPr/>
        </p:nvPicPr>
        <p:blipFill rotWithShape="1">
          <a:blip r:embed="rId4">
            <a:alphaModFix/>
          </a:blip>
          <a:srcRect/>
          <a:stretch/>
        </p:blipFill>
        <p:spPr>
          <a:xfrm>
            <a:off x="6445073" y="3791387"/>
            <a:ext cx="5455917" cy="1268499"/>
          </a:xfrm>
          <a:prstGeom prst="rect">
            <a:avLst/>
          </a:prstGeom>
          <a:noFill/>
          <a:ln>
            <a:noFill/>
          </a:ln>
        </p:spPr>
      </p:pic>
      <p:sp>
        <p:nvSpPr>
          <p:cNvPr id="4" name="Google Shape;104;p66">
            <a:extLst>
              <a:ext uri="{FF2B5EF4-FFF2-40B4-BE49-F238E27FC236}">
                <a16:creationId xmlns:a16="http://schemas.microsoft.com/office/drawing/2014/main" id="{9B64A937-B745-94D2-E282-67E5E95699A6}"/>
              </a:ext>
            </a:extLst>
          </p:cNvPr>
          <p:cNvSpPr txBox="1"/>
          <p:nvPr/>
        </p:nvSpPr>
        <p:spPr>
          <a:xfrm>
            <a:off x="274425" y="6299651"/>
            <a:ext cx="9593475" cy="492402"/>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800" b="0" i="0" u="none" strike="noStrike" cap="none" err="1">
                <a:solidFill>
                  <a:srgbClr val="1F3864"/>
                </a:solidFill>
                <a:latin typeface="Calibri"/>
                <a:ea typeface="Calibri"/>
                <a:cs typeface="Calibri"/>
                <a:sym typeface="Calibri"/>
              </a:rPr>
              <a:t>Visseren</a:t>
            </a:r>
            <a:r>
              <a:rPr lang="en-US" sz="800" b="0" i="0" u="none" strike="noStrike" cap="none">
                <a:solidFill>
                  <a:srgbClr val="1F3864"/>
                </a:solidFill>
                <a:latin typeface="Calibri"/>
                <a:ea typeface="Calibri"/>
                <a:cs typeface="Calibri"/>
                <a:sym typeface="Calibri"/>
              </a:rPr>
              <a:t> FLJ, Mach F, Smulders YM, Carballo D, </a:t>
            </a:r>
            <a:r>
              <a:rPr lang="en-US" sz="800" b="0" i="0" u="none" strike="noStrike" cap="none" err="1">
                <a:solidFill>
                  <a:srgbClr val="1F3864"/>
                </a:solidFill>
                <a:latin typeface="Calibri"/>
                <a:ea typeface="Calibri"/>
                <a:cs typeface="Calibri"/>
                <a:sym typeface="Calibri"/>
              </a:rPr>
              <a:t>Koskinas</a:t>
            </a:r>
            <a:r>
              <a:rPr lang="en-US" sz="800" b="0" i="0" u="none" strike="noStrike" cap="none">
                <a:solidFill>
                  <a:srgbClr val="1F3864"/>
                </a:solidFill>
                <a:latin typeface="Calibri"/>
                <a:ea typeface="Calibri"/>
                <a:cs typeface="Calibri"/>
                <a:sym typeface="Calibri"/>
              </a:rPr>
              <a:t> KC, </a:t>
            </a:r>
            <a:r>
              <a:rPr lang="en-US" sz="800" b="0" i="0" u="none" strike="noStrike" cap="none" err="1">
                <a:solidFill>
                  <a:srgbClr val="1F3864"/>
                </a:solidFill>
                <a:latin typeface="Calibri"/>
                <a:ea typeface="Calibri"/>
                <a:cs typeface="Calibri"/>
                <a:sym typeface="Calibri"/>
              </a:rPr>
              <a:t>Bäck</a:t>
            </a:r>
            <a:r>
              <a:rPr lang="en-US" sz="800" b="0" i="0" u="none" strike="noStrike" cap="none">
                <a:solidFill>
                  <a:srgbClr val="1F3864"/>
                </a:solidFill>
                <a:latin typeface="Calibri"/>
                <a:ea typeface="Calibri"/>
                <a:cs typeface="Calibri"/>
                <a:sym typeface="Calibri"/>
              </a:rPr>
              <a:t> M, et al. 2021 ESC Guidelines on cardiovascular disease prevention in clinical practice. </a:t>
            </a:r>
            <a:r>
              <a:rPr lang="en-US" sz="800" b="0" i="0" u="none" strike="noStrike" cap="none" err="1">
                <a:solidFill>
                  <a:srgbClr val="1F3864"/>
                </a:solidFill>
                <a:latin typeface="Calibri"/>
                <a:ea typeface="Calibri"/>
                <a:cs typeface="Calibri"/>
                <a:sym typeface="Calibri"/>
              </a:rPr>
              <a:t>Eur</a:t>
            </a:r>
            <a:r>
              <a:rPr lang="en-US" sz="800" b="0" i="0" u="none" strike="noStrike" cap="none">
                <a:solidFill>
                  <a:srgbClr val="1F3864"/>
                </a:solidFill>
                <a:latin typeface="Calibri"/>
                <a:ea typeface="Calibri"/>
                <a:cs typeface="Calibri"/>
                <a:sym typeface="Calibri"/>
              </a:rPr>
              <a:t> Heart J. 2021;42:3227-337, http://dx.doi.org/10.1093/eurheartj/ehab484. </a:t>
            </a:r>
            <a:endParaRPr lang="en-US" sz="800" b="0" i="0" u="none" strike="noStrike" cap="none">
              <a:solidFill>
                <a:srgbClr val="000000"/>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79"/>
          <p:cNvSpPr/>
          <p:nvPr/>
        </p:nvSpPr>
        <p:spPr>
          <a:xfrm>
            <a:off x="518456" y="3040066"/>
            <a:ext cx="11343344" cy="2895300"/>
          </a:xfrm>
          <a:prstGeom prst="rect">
            <a:avLst/>
          </a:prstGeom>
          <a:noFill/>
          <a:ln w="38100" cap="flat" cmpd="sng">
            <a:solidFill>
              <a:srgbClr val="002060"/>
            </a:solidFill>
            <a:prstDash val="solid"/>
            <a:round/>
            <a:headEnd type="none" w="sm" len="sm"/>
            <a:tailEnd type="none" w="sm" len="sm"/>
          </a:ln>
        </p:spPr>
        <p:txBody>
          <a:bodyPr spcFirstLastPara="1" wrap="square" lIns="121900" tIns="60925" rIns="121900" bIns="60925" anchor="t" anchorCtr="0">
            <a:noAutofit/>
          </a:bodyPr>
          <a:lstStyle/>
          <a:p>
            <a:pPr marL="0" marR="0" lvl="0" indent="0" algn="just" rtl="0">
              <a:lnSpc>
                <a:spcPct val="100000"/>
              </a:lnSpc>
              <a:spcBef>
                <a:spcPts val="0"/>
              </a:spcBef>
              <a:spcAft>
                <a:spcPts val="0"/>
              </a:spcAft>
              <a:buClr>
                <a:srgbClr val="000000"/>
              </a:buClr>
              <a:buSzPts val="1900"/>
              <a:buFont typeface="Arial"/>
              <a:buNone/>
            </a:pPr>
            <a:r>
              <a:rPr lang="en-US" sz="2000" b="1" i="0" u="none" strike="noStrike" cap="none">
                <a:solidFill>
                  <a:srgbClr val="1F3864"/>
                </a:solidFill>
                <a:latin typeface="Arial"/>
                <a:ea typeface="Arial"/>
                <a:cs typeface="Arial"/>
                <a:sym typeface="Arial"/>
              </a:rPr>
              <a:t>El cálculo general del RCV debe realizarse mediante una valoración integral del paciente que incluya no exclusivamente el valor del riesgo calculado con SCORE2, sino integrando:</a:t>
            </a:r>
            <a:endParaRPr sz="20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900"/>
              <a:buFont typeface="Arial"/>
              <a:buNone/>
            </a:pPr>
            <a:endParaRPr sz="2000" b="1" i="0" u="none" strike="noStrike" cap="none">
              <a:solidFill>
                <a:srgbClr val="1F3864"/>
              </a:solidFill>
              <a:latin typeface="Arial"/>
              <a:ea typeface="Arial"/>
              <a:cs typeface="Arial"/>
              <a:sym typeface="Arial"/>
            </a:endParaRPr>
          </a:p>
          <a:p>
            <a:pPr marL="342900" marR="0" lvl="0" indent="-342900" algn="just" rtl="0">
              <a:lnSpc>
                <a:spcPct val="100000"/>
              </a:lnSpc>
              <a:spcBef>
                <a:spcPts val="0"/>
              </a:spcBef>
              <a:spcAft>
                <a:spcPts val="0"/>
              </a:spcAft>
              <a:buClr>
                <a:srgbClr val="000000"/>
              </a:buClr>
              <a:buSzPts val="1900"/>
              <a:buFont typeface="Arial"/>
              <a:buChar char="•"/>
            </a:pPr>
            <a:r>
              <a:rPr lang="en-US" sz="2000" b="1" i="0" u="none" strike="noStrike" cap="none">
                <a:solidFill>
                  <a:srgbClr val="C00000"/>
                </a:solidFill>
                <a:latin typeface="Arial"/>
                <a:ea typeface="Arial"/>
                <a:cs typeface="Arial"/>
                <a:sym typeface="Arial"/>
              </a:rPr>
              <a:t>factores modificadores del riesgo</a:t>
            </a:r>
            <a:endParaRPr sz="2000" b="1" i="0" u="none" strike="noStrike" cap="none">
              <a:solidFill>
                <a:srgbClr val="C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endParaRPr sz="2000" b="1" i="0" u="none" strike="noStrike" cap="none">
              <a:solidFill>
                <a:srgbClr val="C00000"/>
              </a:solidFill>
              <a:latin typeface="Arial"/>
              <a:ea typeface="Arial"/>
              <a:cs typeface="Arial"/>
              <a:sym typeface="Arial"/>
            </a:endParaRPr>
          </a:p>
          <a:p>
            <a:pPr marL="342900" marR="0" lvl="0" indent="-342900" algn="just" rtl="0">
              <a:lnSpc>
                <a:spcPct val="100000"/>
              </a:lnSpc>
              <a:spcBef>
                <a:spcPts val="0"/>
              </a:spcBef>
              <a:spcAft>
                <a:spcPts val="0"/>
              </a:spcAft>
              <a:buClr>
                <a:srgbClr val="000000"/>
              </a:buClr>
              <a:buSzPts val="1900"/>
              <a:buFont typeface="Arial"/>
              <a:buChar char="•"/>
            </a:pPr>
            <a:r>
              <a:rPr lang="en-US" sz="2000" b="1" i="0" u="none" strike="noStrike" cap="none">
                <a:solidFill>
                  <a:srgbClr val="C00000"/>
                </a:solidFill>
                <a:latin typeface="Arial"/>
                <a:ea typeface="Arial"/>
                <a:cs typeface="Arial"/>
                <a:sym typeface="Arial"/>
              </a:rPr>
              <a:t>datos de lesión de órganos diana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endParaRPr sz="2000" b="1" i="0" u="none" strike="noStrike" cap="none">
              <a:solidFill>
                <a:srgbClr val="C00000"/>
              </a:solidFill>
              <a:latin typeface="Arial"/>
              <a:ea typeface="Arial"/>
              <a:cs typeface="Arial"/>
              <a:sym typeface="Arial"/>
            </a:endParaRPr>
          </a:p>
          <a:p>
            <a:pPr marL="342900" marR="0" lvl="0" indent="-342900" algn="just" rtl="0">
              <a:lnSpc>
                <a:spcPct val="100000"/>
              </a:lnSpc>
              <a:spcBef>
                <a:spcPts val="0"/>
              </a:spcBef>
              <a:spcAft>
                <a:spcPts val="0"/>
              </a:spcAft>
              <a:buClr>
                <a:srgbClr val="000000"/>
              </a:buClr>
              <a:buSzPts val="1900"/>
              <a:buFont typeface="Arial"/>
              <a:buChar char="•"/>
            </a:pPr>
            <a:r>
              <a:rPr lang="en-US" sz="2000" b="1" i="0" u="none" strike="noStrike" cap="none">
                <a:solidFill>
                  <a:srgbClr val="C00000"/>
                </a:solidFill>
                <a:latin typeface="Arial"/>
                <a:ea typeface="Arial"/>
                <a:cs typeface="Arial"/>
                <a:sym typeface="Arial"/>
              </a:rPr>
              <a:t>y la presencia de ECVA</a:t>
            </a:r>
            <a:endParaRPr sz="2000" b="0" i="0" u="none" strike="noStrike" cap="none">
              <a:solidFill>
                <a:srgbClr val="C00000"/>
              </a:solidFill>
              <a:latin typeface="Arial"/>
              <a:ea typeface="Arial"/>
              <a:cs typeface="Arial"/>
              <a:sym typeface="Arial"/>
            </a:endParaRPr>
          </a:p>
        </p:txBody>
      </p:sp>
      <p:graphicFrame>
        <p:nvGraphicFramePr>
          <p:cNvPr id="235" name="Google Shape;235;p79"/>
          <p:cNvGraphicFramePr/>
          <p:nvPr/>
        </p:nvGraphicFramePr>
        <p:xfrm>
          <a:off x="851014" y="416789"/>
          <a:ext cx="7358700" cy="2348475"/>
        </p:xfrm>
        <a:graphic>
          <a:graphicData uri="http://schemas.openxmlformats.org/drawingml/2006/table">
            <a:tbl>
              <a:tblPr>
                <a:noFill/>
                <a:tableStyleId>{1FF41F42-F80D-44EC-9A30-8510197F2BE4}</a:tableStyleId>
              </a:tblPr>
              <a:tblGrid>
                <a:gridCol w="1839675">
                  <a:extLst>
                    <a:ext uri="{9D8B030D-6E8A-4147-A177-3AD203B41FA5}">
                      <a16:colId xmlns:a16="http://schemas.microsoft.com/office/drawing/2014/main" val="20000"/>
                    </a:ext>
                  </a:extLst>
                </a:gridCol>
                <a:gridCol w="1839675">
                  <a:extLst>
                    <a:ext uri="{9D8B030D-6E8A-4147-A177-3AD203B41FA5}">
                      <a16:colId xmlns:a16="http://schemas.microsoft.com/office/drawing/2014/main" val="20001"/>
                    </a:ext>
                  </a:extLst>
                </a:gridCol>
                <a:gridCol w="1839675">
                  <a:extLst>
                    <a:ext uri="{9D8B030D-6E8A-4147-A177-3AD203B41FA5}">
                      <a16:colId xmlns:a16="http://schemas.microsoft.com/office/drawing/2014/main" val="20002"/>
                    </a:ext>
                  </a:extLst>
                </a:gridCol>
                <a:gridCol w="1839675">
                  <a:extLst>
                    <a:ext uri="{9D8B030D-6E8A-4147-A177-3AD203B41FA5}">
                      <a16:colId xmlns:a16="http://schemas.microsoft.com/office/drawing/2014/main" val="20003"/>
                    </a:ext>
                  </a:extLst>
                </a:gridCol>
              </a:tblGrid>
              <a:tr h="872775">
                <a:tc>
                  <a:txBody>
                    <a:bodyPr/>
                    <a:lstStyle/>
                    <a:p>
                      <a:pPr marL="0" marR="0" lvl="0" indent="0" algn="r" rtl="0">
                        <a:lnSpc>
                          <a:spcPct val="100000"/>
                        </a:lnSpc>
                        <a:spcBef>
                          <a:spcPts val="0"/>
                        </a:spcBef>
                        <a:spcAft>
                          <a:spcPts val="0"/>
                        </a:spcAft>
                        <a:buClr>
                          <a:srgbClr val="000000"/>
                        </a:buClr>
                        <a:buSzPts val="2400"/>
                        <a:buFont typeface="Arial"/>
                        <a:buNone/>
                      </a:pPr>
                      <a:r>
                        <a:rPr lang="en-US" sz="1300" b="1" u="none" strike="noStrike" cap="none">
                          <a:solidFill>
                            <a:srgbClr val="002060"/>
                          </a:solidFill>
                          <a:latin typeface="Arial"/>
                          <a:ea typeface="Arial"/>
                          <a:cs typeface="Arial"/>
                          <a:sym typeface="Arial"/>
                        </a:rPr>
                        <a:t>RIESGO</a:t>
                      </a:r>
                      <a:endParaRPr sz="1300" b="1" u="none" strike="noStrike" cap="none">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130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1300" b="1" u="none" strike="noStrike" cap="none">
                          <a:solidFill>
                            <a:srgbClr val="002060"/>
                          </a:solidFill>
                          <a:latin typeface="Arial"/>
                          <a:ea typeface="Arial"/>
                          <a:cs typeface="Arial"/>
                          <a:sym typeface="Arial"/>
                        </a:rPr>
                        <a:t>EDAD</a:t>
                      </a:r>
                      <a:endParaRPr sz="1300" b="1" u="none" strike="noStrike" cap="none">
                        <a:solidFill>
                          <a:srgbClr val="002060"/>
                        </a:solidFill>
                        <a:latin typeface="Arial"/>
                        <a:ea typeface="Arial"/>
                        <a:cs typeface="Arial"/>
                        <a:sym typeface="Arial"/>
                      </a:endParaRPr>
                    </a:p>
                  </a:txBody>
                  <a:tcPr marL="121900" marR="121900" marT="121900" marB="121900"/>
                </a:tc>
                <a:tc>
                  <a:txBody>
                    <a:bodyPr/>
                    <a:lstStyle/>
                    <a:p>
                      <a:pPr marL="0" marR="0" lvl="0" indent="0" algn="ctr" rtl="0">
                        <a:lnSpc>
                          <a:spcPct val="100000"/>
                        </a:lnSpc>
                        <a:spcBef>
                          <a:spcPts val="0"/>
                        </a:spcBef>
                        <a:spcAft>
                          <a:spcPts val="0"/>
                        </a:spcAft>
                        <a:buClr>
                          <a:srgbClr val="000000"/>
                        </a:buClr>
                        <a:buSzPts val="2400"/>
                        <a:buFont typeface="Arial"/>
                        <a:buNone/>
                      </a:pPr>
                      <a:r>
                        <a:rPr lang="en-US" sz="1300" b="1" u="none" strike="noStrike" cap="none">
                          <a:solidFill>
                            <a:srgbClr val="002060"/>
                          </a:solidFill>
                          <a:latin typeface="Arial"/>
                          <a:ea typeface="Arial"/>
                          <a:cs typeface="Arial"/>
                          <a:sym typeface="Arial"/>
                        </a:rPr>
                        <a:t>RIESGO BAJO o MODERADO</a:t>
                      </a:r>
                      <a:endParaRPr sz="1300" b="1" u="none" strike="noStrike" cap="none">
                        <a:solidFill>
                          <a:srgbClr val="002060"/>
                        </a:solidFill>
                        <a:latin typeface="Arial"/>
                        <a:ea typeface="Arial"/>
                        <a:cs typeface="Arial"/>
                        <a:sym typeface="Arial"/>
                      </a:endParaRPr>
                    </a:p>
                  </a:txBody>
                  <a:tcPr marL="121900" marR="121900" marT="121900" marB="121900"/>
                </a:tc>
                <a:tc>
                  <a:txBody>
                    <a:bodyPr/>
                    <a:lstStyle/>
                    <a:p>
                      <a:pPr marL="0" marR="0" lvl="0" indent="0" algn="ctr" rtl="0">
                        <a:lnSpc>
                          <a:spcPct val="100000"/>
                        </a:lnSpc>
                        <a:spcBef>
                          <a:spcPts val="0"/>
                        </a:spcBef>
                        <a:spcAft>
                          <a:spcPts val="0"/>
                        </a:spcAft>
                        <a:buClr>
                          <a:srgbClr val="000000"/>
                        </a:buClr>
                        <a:buSzPts val="2400"/>
                        <a:buFont typeface="Arial"/>
                        <a:buNone/>
                      </a:pPr>
                      <a:r>
                        <a:rPr lang="en-US" sz="1300" b="1" u="none" strike="noStrike" cap="none">
                          <a:solidFill>
                            <a:srgbClr val="002060"/>
                          </a:solidFill>
                          <a:latin typeface="Arial"/>
                          <a:ea typeface="Arial"/>
                          <a:cs typeface="Arial"/>
                          <a:sym typeface="Arial"/>
                        </a:rPr>
                        <a:t>RIESGO ALTO</a:t>
                      </a:r>
                      <a:endParaRPr sz="1300" b="1" u="none" strike="noStrike" cap="none">
                        <a:solidFill>
                          <a:srgbClr val="002060"/>
                        </a:solidFill>
                        <a:latin typeface="Arial"/>
                        <a:ea typeface="Arial"/>
                        <a:cs typeface="Arial"/>
                        <a:sym typeface="Arial"/>
                      </a:endParaRPr>
                    </a:p>
                  </a:txBody>
                  <a:tcPr marL="121900" marR="121900" marT="121900" marB="121900"/>
                </a:tc>
                <a:tc>
                  <a:txBody>
                    <a:bodyPr/>
                    <a:lstStyle/>
                    <a:p>
                      <a:pPr marL="0" marR="0" lvl="0" indent="0" algn="ctr" rtl="0">
                        <a:lnSpc>
                          <a:spcPct val="100000"/>
                        </a:lnSpc>
                        <a:spcBef>
                          <a:spcPts val="0"/>
                        </a:spcBef>
                        <a:spcAft>
                          <a:spcPts val="0"/>
                        </a:spcAft>
                        <a:buClr>
                          <a:srgbClr val="000000"/>
                        </a:buClr>
                        <a:buSzPts val="2400"/>
                        <a:buFont typeface="Arial"/>
                        <a:buNone/>
                      </a:pPr>
                      <a:r>
                        <a:rPr lang="en-US" sz="1300" b="1" u="none" strike="noStrike" cap="none">
                          <a:solidFill>
                            <a:srgbClr val="002060"/>
                          </a:solidFill>
                          <a:latin typeface="Arial"/>
                          <a:ea typeface="Arial"/>
                          <a:cs typeface="Arial"/>
                          <a:sym typeface="Arial"/>
                        </a:rPr>
                        <a:t>RIESGO MUY ALTO</a:t>
                      </a:r>
                      <a:endParaRPr sz="1300" b="1" u="none" strike="noStrike" cap="none">
                        <a:solidFill>
                          <a:srgbClr val="002060"/>
                        </a:solidFill>
                        <a:latin typeface="Arial"/>
                        <a:ea typeface="Arial"/>
                        <a:cs typeface="Arial"/>
                        <a:sym typeface="Arial"/>
                      </a:endParaRPr>
                    </a:p>
                  </a:txBody>
                  <a:tcPr marL="121900" marR="121900" marT="121900" marB="121900"/>
                </a:tc>
                <a:extLst>
                  <a:ext uri="{0D108BD9-81ED-4DB2-BD59-A6C34878D82A}">
                    <a16:rowId xmlns:a16="http://schemas.microsoft.com/office/drawing/2014/main" val="10000"/>
                  </a:ext>
                </a:extLst>
              </a:tr>
              <a:tr h="491900">
                <a:tc>
                  <a:txBody>
                    <a:bodyPr/>
                    <a:lstStyle/>
                    <a:p>
                      <a:pPr marL="0" marR="0" lvl="0" indent="0" algn="l" rtl="0">
                        <a:lnSpc>
                          <a:spcPct val="100000"/>
                        </a:lnSpc>
                        <a:spcBef>
                          <a:spcPts val="0"/>
                        </a:spcBef>
                        <a:spcAft>
                          <a:spcPts val="0"/>
                        </a:spcAft>
                        <a:buClr>
                          <a:srgbClr val="000000"/>
                        </a:buClr>
                        <a:buSzPts val="2400"/>
                        <a:buFont typeface="Arial"/>
                        <a:buNone/>
                      </a:pPr>
                      <a:r>
                        <a:rPr lang="en-US" sz="1500" b="1" u="none" strike="noStrike" cap="none">
                          <a:solidFill>
                            <a:srgbClr val="002060"/>
                          </a:solidFill>
                          <a:latin typeface="Arial"/>
                          <a:ea typeface="Arial"/>
                          <a:cs typeface="Arial"/>
                          <a:sym typeface="Arial"/>
                        </a:rPr>
                        <a:t>&lt; 50 años</a:t>
                      </a:r>
                      <a:endParaRPr sz="1500" b="1" u="none" strike="noStrike" cap="none">
                        <a:solidFill>
                          <a:srgbClr val="002060"/>
                        </a:solidFill>
                        <a:latin typeface="Arial"/>
                        <a:ea typeface="Arial"/>
                        <a:cs typeface="Arial"/>
                        <a:sym typeface="Arial"/>
                      </a:endParaRPr>
                    </a:p>
                  </a:txBody>
                  <a:tcPr marL="121900" marR="121900" marT="121900" marB="121900"/>
                </a:tc>
                <a:tc>
                  <a:txBody>
                    <a:bodyPr/>
                    <a:lstStyle/>
                    <a:p>
                      <a:pPr marL="0" marR="0" lvl="0" indent="0" algn="ctr" rtl="0">
                        <a:lnSpc>
                          <a:spcPct val="100000"/>
                        </a:lnSpc>
                        <a:spcBef>
                          <a:spcPts val="0"/>
                        </a:spcBef>
                        <a:spcAft>
                          <a:spcPts val="0"/>
                        </a:spcAft>
                        <a:buClr>
                          <a:srgbClr val="000000"/>
                        </a:buClr>
                        <a:buSzPts val="2400"/>
                        <a:buFont typeface="Arial"/>
                        <a:buNone/>
                      </a:pPr>
                      <a:r>
                        <a:rPr lang="en-US" sz="1500" u="none" strike="noStrike" cap="none">
                          <a:solidFill>
                            <a:srgbClr val="002060"/>
                          </a:solidFill>
                          <a:latin typeface="Arial"/>
                          <a:ea typeface="Arial"/>
                          <a:cs typeface="Arial"/>
                          <a:sym typeface="Arial"/>
                        </a:rPr>
                        <a:t>&lt; 2,5%</a:t>
                      </a:r>
                      <a:endParaRPr sz="1500" u="none" strike="noStrike" cap="none">
                        <a:solidFill>
                          <a:srgbClr val="002060"/>
                        </a:solidFill>
                        <a:latin typeface="Arial"/>
                        <a:ea typeface="Arial"/>
                        <a:cs typeface="Arial"/>
                        <a:sym typeface="Arial"/>
                      </a:endParaRPr>
                    </a:p>
                  </a:txBody>
                  <a:tcPr marL="121900" marR="121900" marT="121900" marB="121900">
                    <a:solidFill>
                      <a:srgbClr val="92D050"/>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1500" u="none" strike="noStrike" cap="none">
                          <a:solidFill>
                            <a:srgbClr val="002060"/>
                          </a:solidFill>
                          <a:latin typeface="Arial"/>
                          <a:ea typeface="Arial"/>
                          <a:cs typeface="Arial"/>
                          <a:sym typeface="Arial"/>
                        </a:rPr>
                        <a:t>2.5- &lt;7.5%</a:t>
                      </a:r>
                      <a:endParaRPr sz="1500" u="none" strike="noStrike" cap="none">
                        <a:solidFill>
                          <a:srgbClr val="002060"/>
                        </a:solidFill>
                        <a:latin typeface="Arial"/>
                        <a:ea typeface="Arial"/>
                        <a:cs typeface="Arial"/>
                        <a:sym typeface="Arial"/>
                      </a:endParaRPr>
                    </a:p>
                  </a:txBody>
                  <a:tcPr marL="121900" marR="121900" marT="121900" marB="121900">
                    <a:solidFill>
                      <a:srgbClr val="FFC000"/>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1500" u="none" strike="noStrike" cap="none">
                          <a:solidFill>
                            <a:srgbClr val="002060"/>
                          </a:solidFill>
                          <a:latin typeface="Arial"/>
                          <a:ea typeface="Arial"/>
                          <a:cs typeface="Arial"/>
                          <a:sym typeface="Arial"/>
                        </a:rPr>
                        <a:t>&gt;= 7.5%</a:t>
                      </a:r>
                      <a:endParaRPr sz="1500" u="none" strike="noStrike" cap="none">
                        <a:solidFill>
                          <a:srgbClr val="002060"/>
                        </a:solidFill>
                        <a:latin typeface="Arial"/>
                        <a:ea typeface="Arial"/>
                        <a:cs typeface="Arial"/>
                        <a:sym typeface="Arial"/>
                      </a:endParaRPr>
                    </a:p>
                  </a:txBody>
                  <a:tcPr marL="121900" marR="121900" marT="121900" marB="121900">
                    <a:solidFill>
                      <a:srgbClr val="FF0000"/>
                    </a:solidFill>
                  </a:tcPr>
                </a:tc>
                <a:extLst>
                  <a:ext uri="{0D108BD9-81ED-4DB2-BD59-A6C34878D82A}">
                    <a16:rowId xmlns:a16="http://schemas.microsoft.com/office/drawing/2014/main" val="10001"/>
                  </a:ext>
                </a:extLst>
              </a:tr>
              <a:tr h="491900">
                <a:tc>
                  <a:txBody>
                    <a:bodyPr/>
                    <a:lstStyle/>
                    <a:p>
                      <a:pPr marL="0" marR="0" lvl="0" indent="0" algn="l" rtl="0">
                        <a:lnSpc>
                          <a:spcPct val="100000"/>
                        </a:lnSpc>
                        <a:spcBef>
                          <a:spcPts val="0"/>
                        </a:spcBef>
                        <a:spcAft>
                          <a:spcPts val="0"/>
                        </a:spcAft>
                        <a:buClr>
                          <a:srgbClr val="000000"/>
                        </a:buClr>
                        <a:buSzPts val="2400"/>
                        <a:buFont typeface="Arial"/>
                        <a:buNone/>
                      </a:pPr>
                      <a:r>
                        <a:rPr lang="en-US" sz="1500" b="1" u="none" strike="noStrike" cap="none">
                          <a:solidFill>
                            <a:srgbClr val="002060"/>
                          </a:solidFill>
                          <a:latin typeface="Arial"/>
                          <a:ea typeface="Arial"/>
                          <a:cs typeface="Arial"/>
                          <a:sym typeface="Arial"/>
                        </a:rPr>
                        <a:t>50-69 años</a:t>
                      </a:r>
                      <a:endParaRPr sz="1500" b="1" u="none" strike="noStrike" cap="none">
                        <a:solidFill>
                          <a:srgbClr val="002060"/>
                        </a:solidFill>
                        <a:latin typeface="Arial"/>
                        <a:ea typeface="Arial"/>
                        <a:cs typeface="Arial"/>
                        <a:sym typeface="Arial"/>
                      </a:endParaRPr>
                    </a:p>
                  </a:txBody>
                  <a:tcPr marL="121900" marR="121900" marT="121900" marB="121900"/>
                </a:tc>
                <a:tc>
                  <a:txBody>
                    <a:bodyPr/>
                    <a:lstStyle/>
                    <a:p>
                      <a:pPr marL="0" marR="0" lvl="0" indent="0" algn="ctr" rtl="0">
                        <a:lnSpc>
                          <a:spcPct val="100000"/>
                        </a:lnSpc>
                        <a:spcBef>
                          <a:spcPts val="0"/>
                        </a:spcBef>
                        <a:spcAft>
                          <a:spcPts val="0"/>
                        </a:spcAft>
                        <a:buClr>
                          <a:srgbClr val="000000"/>
                        </a:buClr>
                        <a:buSzPts val="2400"/>
                        <a:buFont typeface="Arial"/>
                        <a:buNone/>
                      </a:pPr>
                      <a:r>
                        <a:rPr lang="en-US" sz="1500" u="none" strike="noStrike" cap="none">
                          <a:solidFill>
                            <a:srgbClr val="002060"/>
                          </a:solidFill>
                          <a:latin typeface="Arial"/>
                          <a:ea typeface="Arial"/>
                          <a:cs typeface="Arial"/>
                          <a:sym typeface="Arial"/>
                        </a:rPr>
                        <a:t>&lt;5%</a:t>
                      </a:r>
                      <a:endParaRPr sz="1500" u="none" strike="noStrike" cap="none">
                        <a:solidFill>
                          <a:srgbClr val="002060"/>
                        </a:solidFill>
                        <a:latin typeface="Arial"/>
                        <a:ea typeface="Arial"/>
                        <a:cs typeface="Arial"/>
                        <a:sym typeface="Arial"/>
                      </a:endParaRPr>
                    </a:p>
                  </a:txBody>
                  <a:tcPr marL="121900" marR="121900" marT="121900" marB="121900">
                    <a:solidFill>
                      <a:srgbClr val="92D050"/>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1500" u="none" strike="noStrike" cap="none">
                          <a:solidFill>
                            <a:srgbClr val="002060"/>
                          </a:solidFill>
                          <a:latin typeface="Arial"/>
                          <a:ea typeface="Arial"/>
                          <a:cs typeface="Arial"/>
                          <a:sym typeface="Arial"/>
                        </a:rPr>
                        <a:t>5- &lt;10%</a:t>
                      </a:r>
                      <a:endParaRPr sz="1500" u="none" strike="noStrike" cap="none">
                        <a:solidFill>
                          <a:srgbClr val="002060"/>
                        </a:solidFill>
                        <a:latin typeface="Arial"/>
                        <a:ea typeface="Arial"/>
                        <a:cs typeface="Arial"/>
                        <a:sym typeface="Arial"/>
                      </a:endParaRPr>
                    </a:p>
                  </a:txBody>
                  <a:tcPr marL="121900" marR="121900" marT="121900" marB="121900">
                    <a:solidFill>
                      <a:srgbClr val="FFC000"/>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1500" u="none" strike="noStrike" cap="none">
                          <a:solidFill>
                            <a:srgbClr val="002060"/>
                          </a:solidFill>
                          <a:latin typeface="Arial"/>
                          <a:ea typeface="Arial"/>
                          <a:cs typeface="Arial"/>
                          <a:sym typeface="Arial"/>
                        </a:rPr>
                        <a:t>&gt;=10%</a:t>
                      </a:r>
                      <a:endParaRPr sz="1500" u="none" strike="noStrike" cap="none">
                        <a:solidFill>
                          <a:srgbClr val="002060"/>
                        </a:solidFill>
                        <a:latin typeface="Arial"/>
                        <a:ea typeface="Arial"/>
                        <a:cs typeface="Arial"/>
                        <a:sym typeface="Arial"/>
                      </a:endParaRPr>
                    </a:p>
                  </a:txBody>
                  <a:tcPr marL="121900" marR="121900" marT="121900" marB="121900">
                    <a:solidFill>
                      <a:srgbClr val="FF0000"/>
                    </a:solidFill>
                  </a:tcPr>
                </a:tc>
                <a:extLst>
                  <a:ext uri="{0D108BD9-81ED-4DB2-BD59-A6C34878D82A}">
                    <a16:rowId xmlns:a16="http://schemas.microsoft.com/office/drawing/2014/main" val="10002"/>
                  </a:ext>
                </a:extLst>
              </a:tr>
              <a:tr h="491900">
                <a:tc>
                  <a:txBody>
                    <a:bodyPr/>
                    <a:lstStyle/>
                    <a:p>
                      <a:pPr marL="0" marR="0" lvl="0" indent="0" algn="l" rtl="0">
                        <a:lnSpc>
                          <a:spcPct val="100000"/>
                        </a:lnSpc>
                        <a:spcBef>
                          <a:spcPts val="0"/>
                        </a:spcBef>
                        <a:spcAft>
                          <a:spcPts val="0"/>
                        </a:spcAft>
                        <a:buClr>
                          <a:srgbClr val="000000"/>
                        </a:buClr>
                        <a:buSzPts val="2400"/>
                        <a:buFont typeface="Arial"/>
                        <a:buNone/>
                      </a:pPr>
                      <a:r>
                        <a:rPr lang="en-US" sz="1500" b="1" u="none" strike="noStrike" cap="none">
                          <a:solidFill>
                            <a:srgbClr val="002060"/>
                          </a:solidFill>
                          <a:latin typeface="Arial"/>
                          <a:ea typeface="Arial"/>
                          <a:cs typeface="Arial"/>
                          <a:sym typeface="Arial"/>
                        </a:rPr>
                        <a:t>&gt;70 años</a:t>
                      </a:r>
                      <a:endParaRPr sz="1500" b="1" u="none" strike="noStrike" cap="none">
                        <a:solidFill>
                          <a:srgbClr val="002060"/>
                        </a:solidFill>
                        <a:latin typeface="Arial"/>
                        <a:ea typeface="Arial"/>
                        <a:cs typeface="Arial"/>
                        <a:sym typeface="Arial"/>
                      </a:endParaRPr>
                    </a:p>
                  </a:txBody>
                  <a:tcPr marL="121900" marR="121900" marT="121900" marB="121900"/>
                </a:tc>
                <a:tc>
                  <a:txBody>
                    <a:bodyPr/>
                    <a:lstStyle/>
                    <a:p>
                      <a:pPr marL="0" marR="0" lvl="0" indent="0" algn="ctr" rtl="0">
                        <a:lnSpc>
                          <a:spcPct val="100000"/>
                        </a:lnSpc>
                        <a:spcBef>
                          <a:spcPts val="0"/>
                        </a:spcBef>
                        <a:spcAft>
                          <a:spcPts val="0"/>
                        </a:spcAft>
                        <a:buClr>
                          <a:srgbClr val="000000"/>
                        </a:buClr>
                        <a:buSzPts val="2400"/>
                        <a:buFont typeface="Arial"/>
                        <a:buNone/>
                      </a:pPr>
                      <a:r>
                        <a:rPr lang="en-US" sz="1500" u="none" strike="noStrike" cap="none">
                          <a:solidFill>
                            <a:srgbClr val="002060"/>
                          </a:solidFill>
                          <a:latin typeface="Arial"/>
                          <a:ea typeface="Arial"/>
                          <a:cs typeface="Arial"/>
                          <a:sym typeface="Arial"/>
                        </a:rPr>
                        <a:t>&gt;7,5%</a:t>
                      </a:r>
                      <a:endParaRPr sz="1500" u="none" strike="noStrike" cap="none">
                        <a:solidFill>
                          <a:srgbClr val="002060"/>
                        </a:solidFill>
                        <a:latin typeface="Arial"/>
                        <a:ea typeface="Arial"/>
                        <a:cs typeface="Arial"/>
                        <a:sym typeface="Arial"/>
                      </a:endParaRPr>
                    </a:p>
                  </a:txBody>
                  <a:tcPr marL="121900" marR="121900" marT="121900" marB="121900">
                    <a:solidFill>
                      <a:srgbClr val="92D050"/>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1500" u="none" strike="noStrike" cap="none">
                          <a:solidFill>
                            <a:srgbClr val="002060"/>
                          </a:solidFill>
                          <a:latin typeface="Arial"/>
                          <a:ea typeface="Arial"/>
                          <a:cs typeface="Arial"/>
                          <a:sym typeface="Arial"/>
                        </a:rPr>
                        <a:t>7.5- &lt;15%</a:t>
                      </a:r>
                      <a:endParaRPr sz="1500" u="none" strike="noStrike" cap="none">
                        <a:solidFill>
                          <a:srgbClr val="002060"/>
                        </a:solidFill>
                        <a:latin typeface="Arial"/>
                        <a:ea typeface="Arial"/>
                        <a:cs typeface="Arial"/>
                        <a:sym typeface="Arial"/>
                      </a:endParaRPr>
                    </a:p>
                  </a:txBody>
                  <a:tcPr marL="121900" marR="121900" marT="121900" marB="121900">
                    <a:solidFill>
                      <a:srgbClr val="FFC000"/>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1500" u="none" strike="noStrike" cap="none">
                          <a:solidFill>
                            <a:srgbClr val="002060"/>
                          </a:solidFill>
                          <a:latin typeface="Arial"/>
                          <a:ea typeface="Arial"/>
                          <a:cs typeface="Arial"/>
                          <a:sym typeface="Arial"/>
                        </a:rPr>
                        <a:t>&gt;=15%</a:t>
                      </a:r>
                      <a:endParaRPr sz="1500" u="none" strike="noStrike" cap="none">
                        <a:solidFill>
                          <a:srgbClr val="002060"/>
                        </a:solidFill>
                        <a:latin typeface="Arial"/>
                        <a:ea typeface="Arial"/>
                        <a:cs typeface="Arial"/>
                        <a:sym typeface="Arial"/>
                      </a:endParaRPr>
                    </a:p>
                  </a:txBody>
                  <a:tcPr marL="121900" marR="121900" marT="121900" marB="121900">
                    <a:solidFill>
                      <a:srgbClr val="FF0000"/>
                    </a:solidFill>
                  </a:tcPr>
                </a:tc>
                <a:extLst>
                  <a:ext uri="{0D108BD9-81ED-4DB2-BD59-A6C34878D82A}">
                    <a16:rowId xmlns:a16="http://schemas.microsoft.com/office/drawing/2014/main" val="10003"/>
                  </a:ext>
                </a:extLst>
              </a:tr>
            </a:tbl>
          </a:graphicData>
        </a:graphic>
      </p:graphicFrame>
      <p:sp>
        <p:nvSpPr>
          <p:cNvPr id="3" name="Google Shape;104;p66">
            <a:extLst>
              <a:ext uri="{FF2B5EF4-FFF2-40B4-BE49-F238E27FC236}">
                <a16:creationId xmlns:a16="http://schemas.microsoft.com/office/drawing/2014/main" id="{9600A3D8-8128-94F1-4361-8BB40FAE7141}"/>
              </a:ext>
            </a:extLst>
          </p:cNvPr>
          <p:cNvSpPr txBox="1"/>
          <p:nvPr/>
        </p:nvSpPr>
        <p:spPr>
          <a:xfrm>
            <a:off x="274425" y="6299651"/>
            <a:ext cx="9593475" cy="492402"/>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800" b="0" i="0" u="none" strike="noStrike" cap="none" err="1">
                <a:solidFill>
                  <a:srgbClr val="1F3864"/>
                </a:solidFill>
                <a:latin typeface="Calibri"/>
                <a:ea typeface="Calibri"/>
                <a:cs typeface="Calibri"/>
                <a:sym typeface="Calibri"/>
              </a:rPr>
              <a:t>Visseren</a:t>
            </a:r>
            <a:r>
              <a:rPr lang="en-US" sz="800" b="0" i="0" u="none" strike="noStrike" cap="none">
                <a:solidFill>
                  <a:srgbClr val="1F3864"/>
                </a:solidFill>
                <a:latin typeface="Calibri"/>
                <a:ea typeface="Calibri"/>
                <a:cs typeface="Calibri"/>
                <a:sym typeface="Calibri"/>
              </a:rPr>
              <a:t> FLJ, Mach F, Smulders YM, Carballo D, </a:t>
            </a:r>
            <a:r>
              <a:rPr lang="en-US" sz="800" b="0" i="0" u="none" strike="noStrike" cap="none" err="1">
                <a:solidFill>
                  <a:srgbClr val="1F3864"/>
                </a:solidFill>
                <a:latin typeface="Calibri"/>
                <a:ea typeface="Calibri"/>
                <a:cs typeface="Calibri"/>
                <a:sym typeface="Calibri"/>
              </a:rPr>
              <a:t>Koskinas</a:t>
            </a:r>
            <a:r>
              <a:rPr lang="en-US" sz="800" b="0" i="0" u="none" strike="noStrike" cap="none">
                <a:solidFill>
                  <a:srgbClr val="1F3864"/>
                </a:solidFill>
                <a:latin typeface="Calibri"/>
                <a:ea typeface="Calibri"/>
                <a:cs typeface="Calibri"/>
                <a:sym typeface="Calibri"/>
              </a:rPr>
              <a:t> KC, </a:t>
            </a:r>
            <a:r>
              <a:rPr lang="en-US" sz="800" b="0" i="0" u="none" strike="noStrike" cap="none" err="1">
                <a:solidFill>
                  <a:srgbClr val="1F3864"/>
                </a:solidFill>
                <a:latin typeface="Calibri"/>
                <a:ea typeface="Calibri"/>
                <a:cs typeface="Calibri"/>
                <a:sym typeface="Calibri"/>
              </a:rPr>
              <a:t>Bäck</a:t>
            </a:r>
            <a:r>
              <a:rPr lang="en-US" sz="800" b="0" i="0" u="none" strike="noStrike" cap="none">
                <a:solidFill>
                  <a:srgbClr val="1F3864"/>
                </a:solidFill>
                <a:latin typeface="Calibri"/>
                <a:ea typeface="Calibri"/>
                <a:cs typeface="Calibri"/>
                <a:sym typeface="Calibri"/>
              </a:rPr>
              <a:t> M, et al. 2021 ESC Guidelines on cardiovascular disease prevention in clinical practice. </a:t>
            </a:r>
            <a:r>
              <a:rPr lang="en-US" sz="800" b="0" i="0" u="none" strike="noStrike" cap="none" err="1">
                <a:solidFill>
                  <a:srgbClr val="1F3864"/>
                </a:solidFill>
                <a:latin typeface="Calibri"/>
                <a:ea typeface="Calibri"/>
                <a:cs typeface="Calibri"/>
                <a:sym typeface="Calibri"/>
              </a:rPr>
              <a:t>Eur</a:t>
            </a:r>
            <a:r>
              <a:rPr lang="en-US" sz="800" b="0" i="0" u="none" strike="noStrike" cap="none">
                <a:solidFill>
                  <a:srgbClr val="1F3864"/>
                </a:solidFill>
                <a:latin typeface="Calibri"/>
                <a:ea typeface="Calibri"/>
                <a:cs typeface="Calibri"/>
                <a:sym typeface="Calibri"/>
              </a:rPr>
              <a:t> Heart J. 2021;42:3227-337, http://dx.doi.org/10.1093/eurheartj/ehab484. </a:t>
            </a:r>
            <a:endParaRPr lang="en-US" sz="8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4"/>
                                        </p:tgtEl>
                                        <p:attrNameLst>
                                          <p:attrName>style.visibility</p:attrName>
                                        </p:attrNameLst>
                                      </p:cBhvr>
                                      <p:to>
                                        <p:strVal val="visible"/>
                                      </p:to>
                                    </p:set>
                                    <p:animEffect transition="in" filter="fade">
                                      <p:cBhvr>
                                        <p:cTn id="7" dur="500"/>
                                        <p:tgtEl>
                                          <p:spTgt spid="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80"/>
          <p:cNvSpPr txBox="1">
            <a:spLocks noGrp="1"/>
          </p:cNvSpPr>
          <p:nvPr>
            <p:ph type="title"/>
          </p:nvPr>
        </p:nvSpPr>
        <p:spPr>
          <a:xfrm>
            <a:off x="422229" y="2117122"/>
            <a:ext cx="2872723" cy="2293556"/>
          </a:xfrm>
          <a:prstGeom prst="rect">
            <a:avLst/>
          </a:prstGeom>
          <a:noFill/>
          <a:ln w="38100" cap="flat" cmpd="sng">
            <a:solidFill>
              <a:schemeClr val="dk1"/>
            </a:solidFill>
            <a:prstDash val="solid"/>
            <a:round/>
            <a:headEnd type="none" w="sm" len="sm"/>
            <a:tailEnd type="none" w="sm" len="sm"/>
          </a:ln>
        </p:spPr>
        <p:txBody>
          <a:bodyPr spcFirstLastPara="1" wrap="square" lIns="121900" tIns="121900" rIns="121900" bIns="121900" anchor="t" anchorCtr="0">
            <a:normAutofit fontScale="90000"/>
          </a:bodyPr>
          <a:lstStyle/>
          <a:p>
            <a:pPr marL="0" lvl="0" indent="0" algn="ctr" rtl="0">
              <a:lnSpc>
                <a:spcPct val="100000"/>
              </a:lnSpc>
              <a:spcBef>
                <a:spcPts val="0"/>
              </a:spcBef>
              <a:spcAft>
                <a:spcPts val="0"/>
              </a:spcAft>
              <a:buClr>
                <a:schemeClr val="dk1"/>
              </a:buClr>
              <a:buSzPct val="78947"/>
              <a:buFont typeface="Arial"/>
              <a:buNone/>
            </a:pPr>
            <a:r>
              <a:rPr lang="en-US" sz="1900" b="1">
                <a:solidFill>
                  <a:srgbClr val="073763"/>
                </a:solidFill>
                <a:latin typeface="Arial"/>
                <a:ea typeface="Arial"/>
                <a:cs typeface="Arial"/>
                <a:sym typeface="Arial"/>
              </a:rPr>
              <a:t>Calculamos SCORE2: </a:t>
            </a:r>
            <a:r>
              <a:rPr lang="en-US" sz="1900" b="1">
                <a:solidFill>
                  <a:srgbClr val="FF0000"/>
                </a:solidFill>
                <a:latin typeface="Arial"/>
                <a:ea typeface="Arial"/>
                <a:cs typeface="Arial"/>
                <a:sym typeface="Arial"/>
              </a:rPr>
              <a:t>1,7% </a:t>
            </a:r>
            <a:br>
              <a:rPr lang="en-US" sz="1900" b="1">
                <a:solidFill>
                  <a:srgbClr val="FF0000"/>
                </a:solidFill>
                <a:latin typeface="Arial"/>
                <a:ea typeface="Arial"/>
                <a:cs typeface="Arial"/>
                <a:sym typeface="Arial"/>
              </a:rPr>
            </a:br>
            <a:r>
              <a:rPr lang="en-US" sz="1900" b="1">
                <a:solidFill>
                  <a:srgbClr val="FF0000"/>
                </a:solidFill>
                <a:latin typeface="Arial"/>
                <a:ea typeface="Arial"/>
                <a:cs typeface="Arial"/>
                <a:sym typeface="Arial"/>
              </a:rPr>
              <a:t>Riesgo bajo / moderado</a:t>
            </a:r>
            <a:endParaRPr sz="1900" b="1">
              <a:solidFill>
                <a:srgbClr val="FF0000"/>
              </a:solidFill>
              <a:latin typeface="Arial"/>
              <a:ea typeface="Arial"/>
              <a:cs typeface="Arial"/>
              <a:sym typeface="Arial"/>
            </a:endParaRPr>
          </a:p>
          <a:p>
            <a:pPr marL="0" lvl="0" indent="0" algn="ctr" rtl="0">
              <a:lnSpc>
                <a:spcPct val="100000"/>
              </a:lnSpc>
              <a:spcBef>
                <a:spcPts val="0"/>
              </a:spcBef>
              <a:spcAft>
                <a:spcPts val="0"/>
              </a:spcAft>
              <a:buClr>
                <a:schemeClr val="dk1"/>
              </a:buClr>
              <a:buSzPct val="78947"/>
              <a:buFont typeface="Arial"/>
              <a:buNone/>
            </a:pPr>
            <a:br>
              <a:rPr lang="en-US" sz="1900" b="1">
                <a:solidFill>
                  <a:srgbClr val="073763"/>
                </a:solidFill>
                <a:latin typeface="Arial"/>
                <a:ea typeface="Arial"/>
                <a:cs typeface="Arial"/>
                <a:sym typeface="Arial"/>
              </a:rPr>
            </a:br>
            <a:br>
              <a:rPr lang="en-US" sz="1900" b="1">
                <a:solidFill>
                  <a:srgbClr val="073763"/>
                </a:solidFill>
                <a:latin typeface="Arial"/>
                <a:ea typeface="Arial"/>
                <a:cs typeface="Arial"/>
                <a:sym typeface="Arial"/>
              </a:rPr>
            </a:br>
            <a:r>
              <a:rPr lang="en-US" sz="1900" b="1">
                <a:solidFill>
                  <a:srgbClr val="073763"/>
                </a:solidFill>
                <a:latin typeface="Arial"/>
                <a:ea typeface="Arial"/>
                <a:cs typeface="Arial"/>
                <a:sym typeface="Arial"/>
              </a:rPr>
              <a:t>Pero si tenemos  en cuenta otros factores de su historia clínica…</a:t>
            </a:r>
            <a:endParaRPr sz="1900" b="1">
              <a:solidFill>
                <a:srgbClr val="073763"/>
              </a:solidFill>
              <a:latin typeface="Arial"/>
              <a:ea typeface="Arial"/>
              <a:cs typeface="Arial"/>
              <a:sym typeface="Arial"/>
            </a:endParaRPr>
          </a:p>
        </p:txBody>
      </p:sp>
      <p:pic>
        <p:nvPicPr>
          <p:cNvPr id="242" name="Google Shape;242;p80"/>
          <p:cNvPicPr preferRelativeResize="0"/>
          <p:nvPr/>
        </p:nvPicPr>
        <p:blipFill rotWithShape="1">
          <a:blip r:embed="rId3">
            <a:alphaModFix/>
          </a:blip>
          <a:srcRect/>
          <a:stretch/>
        </p:blipFill>
        <p:spPr>
          <a:xfrm>
            <a:off x="3679371" y="1101880"/>
            <a:ext cx="7252966" cy="5131545"/>
          </a:xfrm>
          <a:prstGeom prst="rect">
            <a:avLst/>
          </a:prstGeom>
          <a:noFill/>
          <a:ln>
            <a:noFill/>
          </a:ln>
        </p:spPr>
      </p:pic>
      <p:pic>
        <p:nvPicPr>
          <p:cNvPr id="243" name="Google Shape;243;p80" descr="Screenshot image 1"/>
          <p:cNvPicPr preferRelativeResize="0"/>
          <p:nvPr/>
        </p:nvPicPr>
        <p:blipFill rotWithShape="1">
          <a:blip r:embed="rId4">
            <a:alphaModFix/>
          </a:blip>
          <a:srcRect/>
          <a:stretch/>
        </p:blipFill>
        <p:spPr>
          <a:xfrm>
            <a:off x="9712873" y="879231"/>
            <a:ext cx="2056898" cy="4274073"/>
          </a:xfrm>
          <a:prstGeom prst="rect">
            <a:avLst/>
          </a:prstGeom>
          <a:noFill/>
          <a:ln w="38100" cap="flat" cmpd="sng">
            <a:solidFill>
              <a:srgbClr val="002060"/>
            </a:solidFill>
            <a:prstDash val="solid"/>
            <a:round/>
            <a:headEnd type="none" w="sm" len="sm"/>
            <a:tailEnd type="none" w="sm" len="sm"/>
          </a:ln>
        </p:spPr>
      </p:pic>
      <p:sp>
        <p:nvSpPr>
          <p:cNvPr id="244" name="Google Shape;244;p80"/>
          <p:cNvSpPr txBox="1"/>
          <p:nvPr/>
        </p:nvSpPr>
        <p:spPr>
          <a:xfrm>
            <a:off x="495823" y="329004"/>
            <a:ext cx="9801663"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1F3864"/>
                </a:solidFill>
                <a:latin typeface="Arial"/>
                <a:ea typeface="Arial"/>
                <a:cs typeface="Arial"/>
                <a:sym typeface="Arial"/>
              </a:rPr>
              <a:t>Siguiendo con nuestra paciente</a:t>
            </a:r>
            <a:endParaRPr/>
          </a:p>
        </p:txBody>
      </p:sp>
      <p:sp>
        <p:nvSpPr>
          <p:cNvPr id="4" name="Google Shape;104;p66">
            <a:extLst>
              <a:ext uri="{FF2B5EF4-FFF2-40B4-BE49-F238E27FC236}">
                <a16:creationId xmlns:a16="http://schemas.microsoft.com/office/drawing/2014/main" id="{67AEFFFF-70D0-B022-5142-D97697EE11D1}"/>
              </a:ext>
            </a:extLst>
          </p:cNvPr>
          <p:cNvSpPr txBox="1"/>
          <p:nvPr/>
        </p:nvSpPr>
        <p:spPr>
          <a:xfrm>
            <a:off x="274425" y="6299651"/>
            <a:ext cx="9593475" cy="492402"/>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800" b="0" i="0" u="none" strike="noStrike" cap="none" err="1">
                <a:solidFill>
                  <a:srgbClr val="1F3864"/>
                </a:solidFill>
                <a:latin typeface="Calibri"/>
                <a:ea typeface="Calibri"/>
                <a:cs typeface="Calibri"/>
                <a:sym typeface="Calibri"/>
              </a:rPr>
              <a:t>Visseren</a:t>
            </a:r>
            <a:r>
              <a:rPr lang="en-US" sz="800" b="0" i="0" u="none" strike="noStrike" cap="none">
                <a:solidFill>
                  <a:srgbClr val="1F3864"/>
                </a:solidFill>
                <a:latin typeface="Calibri"/>
                <a:ea typeface="Calibri"/>
                <a:cs typeface="Calibri"/>
                <a:sym typeface="Calibri"/>
              </a:rPr>
              <a:t> FLJ, Mach F, Smulders YM, Carballo D, </a:t>
            </a:r>
            <a:r>
              <a:rPr lang="en-US" sz="800" b="0" i="0" u="none" strike="noStrike" cap="none" err="1">
                <a:solidFill>
                  <a:srgbClr val="1F3864"/>
                </a:solidFill>
                <a:latin typeface="Calibri"/>
                <a:ea typeface="Calibri"/>
                <a:cs typeface="Calibri"/>
                <a:sym typeface="Calibri"/>
              </a:rPr>
              <a:t>Koskinas</a:t>
            </a:r>
            <a:r>
              <a:rPr lang="en-US" sz="800" b="0" i="0" u="none" strike="noStrike" cap="none">
                <a:solidFill>
                  <a:srgbClr val="1F3864"/>
                </a:solidFill>
                <a:latin typeface="Calibri"/>
                <a:ea typeface="Calibri"/>
                <a:cs typeface="Calibri"/>
                <a:sym typeface="Calibri"/>
              </a:rPr>
              <a:t> KC, </a:t>
            </a:r>
            <a:r>
              <a:rPr lang="en-US" sz="800" b="0" i="0" u="none" strike="noStrike" cap="none" err="1">
                <a:solidFill>
                  <a:srgbClr val="1F3864"/>
                </a:solidFill>
                <a:latin typeface="Calibri"/>
                <a:ea typeface="Calibri"/>
                <a:cs typeface="Calibri"/>
                <a:sym typeface="Calibri"/>
              </a:rPr>
              <a:t>Bäck</a:t>
            </a:r>
            <a:r>
              <a:rPr lang="en-US" sz="800" b="0" i="0" u="none" strike="noStrike" cap="none">
                <a:solidFill>
                  <a:srgbClr val="1F3864"/>
                </a:solidFill>
                <a:latin typeface="Calibri"/>
                <a:ea typeface="Calibri"/>
                <a:cs typeface="Calibri"/>
                <a:sym typeface="Calibri"/>
              </a:rPr>
              <a:t> M, et al. 2021 ESC Guidelines on cardiovascular disease prevention in clinical practice. </a:t>
            </a:r>
            <a:r>
              <a:rPr lang="en-US" sz="800" b="0" i="0" u="none" strike="noStrike" cap="none" err="1">
                <a:solidFill>
                  <a:srgbClr val="1F3864"/>
                </a:solidFill>
                <a:latin typeface="Calibri"/>
                <a:ea typeface="Calibri"/>
                <a:cs typeface="Calibri"/>
                <a:sym typeface="Calibri"/>
              </a:rPr>
              <a:t>Eur</a:t>
            </a:r>
            <a:r>
              <a:rPr lang="en-US" sz="800" b="0" i="0" u="none" strike="noStrike" cap="none">
                <a:solidFill>
                  <a:srgbClr val="1F3864"/>
                </a:solidFill>
                <a:latin typeface="Calibri"/>
                <a:ea typeface="Calibri"/>
                <a:cs typeface="Calibri"/>
                <a:sym typeface="Calibri"/>
              </a:rPr>
              <a:t> Heart J. 2021;42:3227-337, http://dx.doi.org/10.1093/eurheartj/ehab484. </a:t>
            </a:r>
            <a:endParaRPr lang="en-US" sz="8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1"/>
                                        </p:tgtEl>
                                        <p:attrNameLst>
                                          <p:attrName>style.visibility</p:attrName>
                                        </p:attrNameLst>
                                      </p:cBhvr>
                                      <p:to>
                                        <p:strVal val="visible"/>
                                      </p:to>
                                    </p:set>
                                    <p:animEffect transition="in" filter="fade">
                                      <p:cBhvr>
                                        <p:cTn id="7" dur="500"/>
                                        <p:tgtEl>
                                          <p:spTgt spid="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p81" descr="Texto, Carta&#10;&#10;Descripción generada automáticamente"/>
          <p:cNvPicPr preferRelativeResize="0"/>
          <p:nvPr/>
        </p:nvPicPr>
        <p:blipFill rotWithShape="1">
          <a:blip r:embed="rId3">
            <a:alphaModFix/>
          </a:blip>
          <a:srcRect/>
          <a:stretch/>
        </p:blipFill>
        <p:spPr>
          <a:xfrm>
            <a:off x="1723973" y="127000"/>
            <a:ext cx="4527289" cy="6235700"/>
          </a:xfrm>
          <a:prstGeom prst="rect">
            <a:avLst/>
          </a:prstGeom>
          <a:noFill/>
          <a:ln>
            <a:noFill/>
          </a:ln>
        </p:spPr>
      </p:pic>
      <p:sp>
        <p:nvSpPr>
          <p:cNvPr id="251" name="Google Shape;251;p81"/>
          <p:cNvSpPr txBox="1"/>
          <p:nvPr/>
        </p:nvSpPr>
        <p:spPr>
          <a:xfrm>
            <a:off x="7218947" y="2422357"/>
            <a:ext cx="4714664" cy="1938952"/>
          </a:xfrm>
          <a:prstGeom prst="rect">
            <a:avLst/>
          </a:prstGeom>
          <a:solidFill>
            <a:srgbClr val="D8E2F3"/>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2060"/>
                </a:solidFill>
                <a:latin typeface="Arial"/>
                <a:ea typeface="Arial"/>
                <a:cs typeface="Arial"/>
                <a:sym typeface="Arial"/>
              </a:rPr>
              <a:t>Concluimos que vale la pena</a:t>
            </a:r>
            <a:r>
              <a:rPr lang="en-US" sz="2000" b="1" i="0" u="none" strike="noStrike" cap="none">
                <a:solidFill>
                  <a:srgbClr val="FF0000"/>
                </a:solidFill>
                <a:latin typeface="Arial"/>
                <a:ea typeface="Arial"/>
                <a:cs typeface="Arial"/>
                <a:sym typeface="Arial"/>
              </a:rPr>
              <a:t> concienciar</a:t>
            </a:r>
            <a:r>
              <a:rPr lang="en-US" sz="2000" b="1" i="0" u="none" strike="noStrike" cap="none">
                <a:solidFill>
                  <a:srgbClr val="002060"/>
                </a:solidFill>
                <a:latin typeface="Arial"/>
                <a:ea typeface="Arial"/>
                <a:cs typeface="Arial"/>
                <a:sym typeface="Arial"/>
              </a:rPr>
              <a:t> a los pacientes de sus </a:t>
            </a:r>
            <a:r>
              <a:rPr lang="en-US" sz="2000" b="1" i="0" u="none" strike="noStrike" cap="none">
                <a:solidFill>
                  <a:srgbClr val="FF0000"/>
                </a:solidFill>
                <a:latin typeface="Arial"/>
                <a:ea typeface="Arial"/>
                <a:cs typeface="Arial"/>
                <a:sym typeface="Arial"/>
              </a:rPr>
              <a:t>niveles de riesgo</a:t>
            </a:r>
            <a:r>
              <a:rPr lang="en-US" sz="2000" b="1" i="0" u="none" strike="noStrike" cap="none">
                <a:solidFill>
                  <a:srgbClr val="002060"/>
                </a:solidFill>
                <a:latin typeface="Arial"/>
                <a:ea typeface="Arial"/>
                <a:cs typeface="Arial"/>
                <a:sym typeface="Arial"/>
              </a:rPr>
              <a:t> para lograr algún </a:t>
            </a:r>
            <a:r>
              <a:rPr lang="en-US" sz="2000" b="1" i="0" u="none" strike="noStrike" cap="none">
                <a:solidFill>
                  <a:srgbClr val="FF0000"/>
                </a:solidFill>
                <a:latin typeface="Arial"/>
                <a:ea typeface="Arial"/>
                <a:cs typeface="Arial"/>
                <a:sym typeface="Arial"/>
              </a:rPr>
              <a:t>beneficio en la reducción del riesgo general</a:t>
            </a:r>
            <a:r>
              <a:rPr lang="en-US" sz="2000" b="1" i="0" u="none" strike="noStrike" cap="none">
                <a:solidFill>
                  <a:srgbClr val="002060"/>
                </a:solidFill>
                <a:latin typeface="Arial"/>
                <a:ea typeface="Arial"/>
                <a:cs typeface="Arial"/>
                <a:sym typeface="Arial"/>
              </a:rPr>
              <a:t>, independientemente del factor de riesgo individual afectado.</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82"/>
          <p:cNvSpPr txBox="1">
            <a:spLocks noGrp="1"/>
          </p:cNvSpPr>
          <p:nvPr>
            <p:ph type="title"/>
          </p:nvPr>
        </p:nvSpPr>
        <p:spPr>
          <a:xfrm>
            <a:off x="498232" y="196850"/>
            <a:ext cx="926458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754"/>
              </a:buClr>
              <a:buSzPts val="3500"/>
              <a:buFont typeface="Arial"/>
              <a:buNone/>
            </a:pPr>
            <a:r>
              <a:rPr lang="en-US" sz="2800" b="1">
                <a:solidFill>
                  <a:srgbClr val="002060"/>
                </a:solidFill>
                <a:latin typeface="Arial"/>
                <a:ea typeface="Arial"/>
                <a:cs typeface="Arial"/>
                <a:sym typeface="Arial"/>
              </a:rPr>
              <a:t>Recapitulando…</a:t>
            </a:r>
            <a:endParaRPr sz="2800" b="1">
              <a:solidFill>
                <a:srgbClr val="002060"/>
              </a:solidFill>
              <a:latin typeface="Arial"/>
              <a:ea typeface="Arial"/>
              <a:cs typeface="Arial"/>
              <a:sym typeface="Arial"/>
            </a:endParaRPr>
          </a:p>
        </p:txBody>
      </p:sp>
      <p:sp>
        <p:nvSpPr>
          <p:cNvPr id="257" name="Google Shape;257;p82"/>
          <p:cNvSpPr txBox="1">
            <a:spLocks noGrp="1"/>
          </p:cNvSpPr>
          <p:nvPr>
            <p:ph type="body" idx="1"/>
          </p:nvPr>
        </p:nvSpPr>
        <p:spPr>
          <a:xfrm>
            <a:off x="812800" y="1583219"/>
            <a:ext cx="10883899" cy="3460750"/>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1000"/>
              </a:spcBef>
              <a:spcAft>
                <a:spcPts val="0"/>
              </a:spcAft>
              <a:buSzPts val="1800"/>
              <a:buNone/>
            </a:pPr>
            <a:r>
              <a:rPr lang="en-US" sz="2000" b="1">
                <a:solidFill>
                  <a:srgbClr val="002060"/>
                </a:solidFill>
                <a:latin typeface="Arial"/>
                <a:ea typeface="Arial"/>
                <a:cs typeface="Arial"/>
                <a:sym typeface="Arial"/>
              </a:rPr>
              <a:t>Mujer de 42 años con antecedentes personales de </a:t>
            </a:r>
            <a:r>
              <a:rPr lang="en-US" sz="2000" b="1">
                <a:solidFill>
                  <a:srgbClr val="FF0000"/>
                </a:solidFill>
                <a:latin typeface="Arial"/>
                <a:ea typeface="Arial"/>
                <a:cs typeface="Arial"/>
                <a:sym typeface="Arial"/>
              </a:rPr>
              <a:t>SOP, obesidad, sedentarismo y preeclampsia en su embarazo. </a:t>
            </a:r>
            <a:endParaRPr>
              <a:latin typeface="Arial"/>
              <a:ea typeface="Arial"/>
              <a:cs typeface="Arial"/>
              <a:sym typeface="Arial"/>
            </a:endParaRPr>
          </a:p>
          <a:p>
            <a:pPr marL="114300" lvl="0" indent="0" algn="l" rtl="0">
              <a:lnSpc>
                <a:spcPct val="90000"/>
              </a:lnSpc>
              <a:spcBef>
                <a:spcPts val="1000"/>
              </a:spcBef>
              <a:spcAft>
                <a:spcPts val="0"/>
              </a:spcAft>
              <a:buSzPts val="1800"/>
              <a:buNone/>
            </a:pPr>
            <a:r>
              <a:rPr lang="en-US" sz="2000" b="1">
                <a:solidFill>
                  <a:srgbClr val="002060"/>
                </a:solidFill>
                <a:latin typeface="Arial"/>
                <a:ea typeface="Arial"/>
                <a:cs typeface="Arial"/>
                <a:sym typeface="Arial"/>
              </a:rPr>
              <a:t>Y, antecedentes familiares de HTA. </a:t>
            </a:r>
            <a:endParaRPr>
              <a:latin typeface="Arial"/>
              <a:ea typeface="Arial"/>
              <a:cs typeface="Arial"/>
              <a:sym typeface="Arial"/>
            </a:endParaRPr>
          </a:p>
          <a:p>
            <a:pPr marL="114300" lvl="0" indent="0" algn="l" rtl="0">
              <a:lnSpc>
                <a:spcPct val="90000"/>
              </a:lnSpc>
              <a:spcBef>
                <a:spcPts val="1000"/>
              </a:spcBef>
              <a:spcAft>
                <a:spcPts val="0"/>
              </a:spcAft>
              <a:buSzPts val="1800"/>
              <a:buNone/>
            </a:pPr>
            <a:r>
              <a:rPr lang="en-US" sz="2000" b="1">
                <a:solidFill>
                  <a:srgbClr val="002060"/>
                </a:solidFill>
                <a:latin typeface="Arial"/>
                <a:ea typeface="Arial"/>
                <a:cs typeface="Arial"/>
                <a:sym typeface="Arial"/>
              </a:rPr>
              <a:t>Debuta con </a:t>
            </a:r>
            <a:r>
              <a:rPr lang="en-US" sz="2000" b="1">
                <a:solidFill>
                  <a:srgbClr val="FF0000"/>
                </a:solidFill>
                <a:latin typeface="Arial"/>
                <a:ea typeface="Arial"/>
                <a:cs typeface="Arial"/>
                <a:sym typeface="Arial"/>
              </a:rPr>
              <a:t>HTA </a:t>
            </a:r>
            <a:r>
              <a:rPr lang="en-US" sz="2000" b="1">
                <a:solidFill>
                  <a:srgbClr val="002060"/>
                </a:solidFill>
                <a:latin typeface="Arial"/>
                <a:ea typeface="Arial"/>
                <a:cs typeface="Arial"/>
                <a:sym typeface="Arial"/>
              </a:rPr>
              <a:t>en estudio (pendiente de MAPA), posible HVI detectado en el ECV y en estudio por Cardiólogo.</a:t>
            </a:r>
            <a:endParaRPr>
              <a:latin typeface="Arial"/>
              <a:ea typeface="Arial"/>
              <a:cs typeface="Arial"/>
              <a:sym typeface="Arial"/>
            </a:endParaRPr>
          </a:p>
          <a:p>
            <a:pPr marL="114300" lvl="0" indent="0" algn="l" rtl="0">
              <a:lnSpc>
                <a:spcPct val="90000"/>
              </a:lnSpc>
              <a:spcBef>
                <a:spcPts val="1000"/>
              </a:spcBef>
              <a:spcAft>
                <a:spcPts val="0"/>
              </a:spcAft>
              <a:buSzPts val="1800"/>
              <a:buNone/>
            </a:pPr>
            <a:r>
              <a:rPr lang="en-US" sz="2000" b="1">
                <a:solidFill>
                  <a:srgbClr val="002060"/>
                </a:solidFill>
                <a:latin typeface="Arial"/>
                <a:ea typeface="Arial"/>
                <a:cs typeface="Arial"/>
                <a:sym typeface="Arial"/>
              </a:rPr>
              <a:t>Se le detecta </a:t>
            </a:r>
            <a:r>
              <a:rPr lang="en-US" sz="2000" b="1">
                <a:solidFill>
                  <a:srgbClr val="FF0000"/>
                </a:solidFill>
                <a:latin typeface="Arial"/>
                <a:ea typeface="Arial"/>
                <a:cs typeface="Arial"/>
                <a:sym typeface="Arial"/>
              </a:rPr>
              <a:t>Dislipemia</a:t>
            </a:r>
            <a:r>
              <a:rPr lang="en-US" sz="2000" b="1">
                <a:solidFill>
                  <a:srgbClr val="002060"/>
                </a:solidFill>
                <a:latin typeface="Arial"/>
                <a:ea typeface="Arial"/>
                <a:cs typeface="Arial"/>
                <a:sym typeface="Arial"/>
              </a:rPr>
              <a:t> en su analítica de sangre. </a:t>
            </a:r>
            <a:endParaRPr>
              <a:latin typeface="Arial"/>
              <a:ea typeface="Arial"/>
              <a:cs typeface="Arial"/>
              <a:sym typeface="Arial"/>
            </a:endParaRPr>
          </a:p>
          <a:p>
            <a:pPr marL="114300" lvl="0" indent="0" algn="l" rtl="0">
              <a:lnSpc>
                <a:spcPct val="90000"/>
              </a:lnSpc>
              <a:spcBef>
                <a:spcPts val="1000"/>
              </a:spcBef>
              <a:spcAft>
                <a:spcPts val="0"/>
              </a:spcAft>
              <a:buSzPts val="1800"/>
              <a:buNone/>
            </a:pPr>
            <a:r>
              <a:rPr lang="en-US" sz="2000" b="1">
                <a:solidFill>
                  <a:srgbClr val="002060"/>
                </a:solidFill>
                <a:latin typeface="Arial"/>
                <a:ea typeface="Arial"/>
                <a:cs typeface="Arial"/>
                <a:sym typeface="Arial"/>
              </a:rPr>
              <a:t>Y un SCORE2 bajo/ moderado  que pasa a ser </a:t>
            </a:r>
            <a:r>
              <a:rPr lang="en-US" sz="2000" b="1">
                <a:solidFill>
                  <a:srgbClr val="FF0000"/>
                </a:solidFill>
                <a:latin typeface="Arial"/>
                <a:ea typeface="Arial"/>
                <a:cs typeface="Arial"/>
                <a:sym typeface="Arial"/>
              </a:rPr>
              <a:t>ALTO</a:t>
            </a:r>
            <a:r>
              <a:rPr lang="en-US" sz="2000" b="1">
                <a:solidFill>
                  <a:srgbClr val="002060"/>
                </a:solidFill>
                <a:latin typeface="Arial"/>
                <a:ea typeface="Arial"/>
                <a:cs typeface="Arial"/>
                <a:sym typeface="Arial"/>
              </a:rPr>
              <a:t> debido a sus FRVC. </a:t>
            </a:r>
            <a:endParaRPr>
              <a:latin typeface="Arial"/>
              <a:ea typeface="Arial"/>
              <a:cs typeface="Arial"/>
              <a:sym typeface="Arial"/>
            </a:endParaRPr>
          </a:p>
        </p:txBody>
      </p:sp>
      <p:sp>
        <p:nvSpPr>
          <p:cNvPr id="258" name="Google Shape;258;p82"/>
          <p:cNvSpPr txBox="1"/>
          <p:nvPr/>
        </p:nvSpPr>
        <p:spPr>
          <a:xfrm>
            <a:off x="2239072" y="5104775"/>
            <a:ext cx="7713856" cy="461624"/>
          </a:xfrm>
          <a:prstGeom prst="rect">
            <a:avLst/>
          </a:prstGeom>
          <a:solidFill>
            <a:srgbClr val="002754"/>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11E8B6"/>
                </a:solidFill>
                <a:latin typeface="Arial"/>
                <a:ea typeface="Arial"/>
                <a:cs typeface="Arial"/>
                <a:sym typeface="Arial"/>
              </a:rPr>
              <a:t>¿CON QUÉ TRATAMOS LA DISLIPEMIA y la HTA?</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pic>
        <p:nvPicPr>
          <p:cNvPr id="263" name="Google Shape;263;p72"/>
          <p:cNvPicPr preferRelativeResize="0"/>
          <p:nvPr/>
        </p:nvPicPr>
        <p:blipFill rotWithShape="1">
          <a:blip r:embed="rId3">
            <a:alphaModFix/>
          </a:blip>
          <a:srcRect/>
          <a:stretch/>
        </p:blipFill>
        <p:spPr>
          <a:xfrm>
            <a:off x="-1" y="2825743"/>
            <a:ext cx="5805120" cy="3038970"/>
          </a:xfrm>
          <a:prstGeom prst="rect">
            <a:avLst/>
          </a:prstGeom>
          <a:noFill/>
          <a:ln>
            <a:noFill/>
          </a:ln>
        </p:spPr>
      </p:pic>
      <p:graphicFrame>
        <p:nvGraphicFramePr>
          <p:cNvPr id="264" name="Google Shape;264;p72"/>
          <p:cNvGraphicFramePr/>
          <p:nvPr/>
        </p:nvGraphicFramePr>
        <p:xfrm>
          <a:off x="5949342" y="1666651"/>
          <a:ext cx="6098375" cy="3188525"/>
        </p:xfrm>
        <a:graphic>
          <a:graphicData uri="http://schemas.openxmlformats.org/drawingml/2006/table">
            <a:tbl>
              <a:tblPr firstRow="1" bandRow="1">
                <a:noFill/>
                <a:tableStyleId>{E7D500E1-988B-45C1-BE73-985850FC40E0}</a:tableStyleId>
              </a:tblPr>
              <a:tblGrid>
                <a:gridCol w="1116525">
                  <a:extLst>
                    <a:ext uri="{9D8B030D-6E8A-4147-A177-3AD203B41FA5}">
                      <a16:colId xmlns:a16="http://schemas.microsoft.com/office/drawing/2014/main" val="20000"/>
                    </a:ext>
                  </a:extLst>
                </a:gridCol>
                <a:gridCol w="527575">
                  <a:extLst>
                    <a:ext uri="{9D8B030D-6E8A-4147-A177-3AD203B41FA5}">
                      <a16:colId xmlns:a16="http://schemas.microsoft.com/office/drawing/2014/main" val="20001"/>
                    </a:ext>
                  </a:extLst>
                </a:gridCol>
                <a:gridCol w="833725">
                  <a:extLst>
                    <a:ext uri="{9D8B030D-6E8A-4147-A177-3AD203B41FA5}">
                      <a16:colId xmlns:a16="http://schemas.microsoft.com/office/drawing/2014/main" val="20002"/>
                    </a:ext>
                  </a:extLst>
                </a:gridCol>
                <a:gridCol w="833725">
                  <a:extLst>
                    <a:ext uri="{9D8B030D-6E8A-4147-A177-3AD203B41FA5}">
                      <a16:colId xmlns:a16="http://schemas.microsoft.com/office/drawing/2014/main" val="20003"/>
                    </a:ext>
                  </a:extLst>
                </a:gridCol>
                <a:gridCol w="1001700">
                  <a:extLst>
                    <a:ext uri="{9D8B030D-6E8A-4147-A177-3AD203B41FA5}">
                      <a16:colId xmlns:a16="http://schemas.microsoft.com/office/drawing/2014/main" val="20004"/>
                    </a:ext>
                  </a:extLst>
                </a:gridCol>
                <a:gridCol w="972600">
                  <a:extLst>
                    <a:ext uri="{9D8B030D-6E8A-4147-A177-3AD203B41FA5}">
                      <a16:colId xmlns:a16="http://schemas.microsoft.com/office/drawing/2014/main" val="20005"/>
                    </a:ext>
                  </a:extLst>
                </a:gridCol>
                <a:gridCol w="812525">
                  <a:extLst>
                    <a:ext uri="{9D8B030D-6E8A-4147-A177-3AD203B41FA5}">
                      <a16:colId xmlns:a16="http://schemas.microsoft.com/office/drawing/2014/main" val="20006"/>
                    </a:ext>
                  </a:extLst>
                </a:gridCol>
              </a:tblGrid>
              <a:tr h="559425">
                <a:tc>
                  <a:txBody>
                    <a:bodyPr/>
                    <a:lstStyle/>
                    <a:p>
                      <a:pPr marL="0" marR="0" lvl="0" indent="0" algn="ctr" rtl="0">
                        <a:lnSpc>
                          <a:spcPct val="100000"/>
                        </a:lnSpc>
                        <a:spcBef>
                          <a:spcPts val="0"/>
                        </a:spcBef>
                        <a:spcAft>
                          <a:spcPts val="0"/>
                        </a:spcAft>
                        <a:buClr>
                          <a:schemeClr val="lt1"/>
                        </a:buClr>
                        <a:buSzPts val="2100"/>
                        <a:buFont typeface="Arial"/>
                        <a:buNone/>
                      </a:pPr>
                      <a:r>
                        <a:rPr lang="en-US" sz="2100" b="1" u="none" strike="noStrike" cap="none">
                          <a:solidFill>
                            <a:schemeClr val="lt1"/>
                          </a:solidFill>
                        </a:rPr>
                        <a:t>PAS</a:t>
                      </a:r>
                      <a:endParaRPr sz="2100" b="1" u="none" strike="noStrike" cap="none">
                        <a:solidFill>
                          <a:schemeClr val="lt1"/>
                        </a:solidFill>
                      </a:endParaRPr>
                    </a:p>
                  </a:txBody>
                  <a:tcPr marL="76775" marR="76775" marT="38375" marB="38375" anchor="ctr" anchorCtr="1">
                    <a:lnB w="12700" cap="flat" cmpd="sng">
                      <a:solidFill>
                        <a:schemeClr val="accent1"/>
                      </a:solidFill>
                      <a:prstDash val="solid"/>
                      <a:round/>
                      <a:headEnd type="none" w="sm" len="sm"/>
                      <a:tailEnd type="none" w="sm" len="sm"/>
                    </a:lnB>
                    <a:solidFill>
                      <a:srgbClr val="002060"/>
                    </a:solidFill>
                  </a:tcPr>
                </a:tc>
                <a:tc>
                  <a:txBody>
                    <a:bodyPr/>
                    <a:lstStyle/>
                    <a:p>
                      <a:pPr marL="0" marR="0" lvl="0" indent="0" algn="ctr" rtl="0">
                        <a:lnSpc>
                          <a:spcPct val="100000"/>
                        </a:lnSpc>
                        <a:spcBef>
                          <a:spcPts val="0"/>
                        </a:spcBef>
                        <a:spcAft>
                          <a:spcPts val="0"/>
                        </a:spcAft>
                        <a:buNone/>
                      </a:pPr>
                      <a:r>
                        <a:rPr lang="en-US" sz="1500" u="none" strike="noStrike" cap="none"/>
                        <a:t>HTA</a:t>
                      </a:r>
                      <a:endParaRPr sz="1500" u="none" strike="noStrike" cap="none"/>
                    </a:p>
                  </a:txBody>
                  <a:tcPr marL="76775" marR="76775" marT="38375" marB="38375" anchor="ctr" anchorCtr="1">
                    <a:lnB w="12700" cap="flat" cmpd="sng">
                      <a:solidFill>
                        <a:schemeClr val="accent1"/>
                      </a:solidFill>
                      <a:prstDash val="solid"/>
                      <a:round/>
                      <a:headEnd type="none" w="sm" len="sm"/>
                      <a:tailEnd type="none" w="sm" len="sm"/>
                    </a:lnB>
                    <a:solidFill>
                      <a:srgbClr val="002060"/>
                    </a:solidFill>
                  </a:tcPr>
                </a:tc>
                <a:tc>
                  <a:txBody>
                    <a:bodyPr/>
                    <a:lstStyle/>
                    <a:p>
                      <a:pPr marL="0" marR="0" lvl="0" indent="0" algn="ctr" rtl="0">
                        <a:lnSpc>
                          <a:spcPct val="100000"/>
                        </a:lnSpc>
                        <a:spcBef>
                          <a:spcPts val="0"/>
                        </a:spcBef>
                        <a:spcAft>
                          <a:spcPts val="0"/>
                        </a:spcAft>
                        <a:buNone/>
                      </a:pPr>
                      <a:r>
                        <a:rPr lang="en-US" sz="1500" u="none" strike="noStrike" cap="none"/>
                        <a:t>+ DM</a:t>
                      </a:r>
                      <a:endParaRPr sz="1500" u="none" strike="noStrike" cap="none"/>
                    </a:p>
                  </a:txBody>
                  <a:tcPr marL="76775" marR="76775" marT="38375" marB="38375" anchor="ctr" anchorCtr="1">
                    <a:lnB w="12700" cap="flat" cmpd="sng">
                      <a:solidFill>
                        <a:schemeClr val="accent1"/>
                      </a:solidFill>
                      <a:prstDash val="solid"/>
                      <a:round/>
                      <a:headEnd type="none" w="sm" len="sm"/>
                      <a:tailEnd type="none" w="sm" len="sm"/>
                    </a:lnB>
                    <a:solidFill>
                      <a:srgbClr val="002060"/>
                    </a:solidFill>
                  </a:tcPr>
                </a:tc>
                <a:tc>
                  <a:txBody>
                    <a:bodyPr/>
                    <a:lstStyle/>
                    <a:p>
                      <a:pPr marL="0" marR="0" lvl="0" indent="0" algn="ctr" rtl="0">
                        <a:lnSpc>
                          <a:spcPct val="100000"/>
                        </a:lnSpc>
                        <a:spcBef>
                          <a:spcPts val="0"/>
                        </a:spcBef>
                        <a:spcAft>
                          <a:spcPts val="0"/>
                        </a:spcAft>
                        <a:buNone/>
                      </a:pPr>
                      <a:r>
                        <a:rPr lang="en-US" sz="1500" u="none" strike="noStrike" cap="none"/>
                        <a:t>+ ictus</a:t>
                      </a:r>
                      <a:endParaRPr sz="1500" u="none" strike="noStrike" cap="none"/>
                    </a:p>
                  </a:txBody>
                  <a:tcPr marL="76775" marR="76775" marT="38375" marB="38375" anchor="ctr" anchorCtr="1">
                    <a:lnB w="12700" cap="flat" cmpd="sng">
                      <a:solidFill>
                        <a:schemeClr val="accent1"/>
                      </a:solidFill>
                      <a:prstDash val="solid"/>
                      <a:round/>
                      <a:headEnd type="none" w="sm" len="sm"/>
                      <a:tailEnd type="none" w="sm" len="sm"/>
                    </a:lnB>
                    <a:solidFill>
                      <a:srgbClr val="002060"/>
                    </a:solidFill>
                  </a:tcPr>
                </a:tc>
                <a:tc>
                  <a:txBody>
                    <a:bodyPr/>
                    <a:lstStyle/>
                    <a:p>
                      <a:pPr marL="0" marR="0" lvl="0" indent="0" algn="ctr" rtl="0">
                        <a:lnSpc>
                          <a:spcPct val="100000"/>
                        </a:lnSpc>
                        <a:spcBef>
                          <a:spcPts val="0"/>
                        </a:spcBef>
                        <a:spcAft>
                          <a:spcPts val="0"/>
                        </a:spcAft>
                        <a:buNone/>
                      </a:pPr>
                      <a:r>
                        <a:rPr lang="en-US" sz="1500" u="none" strike="noStrike" cap="none"/>
                        <a:t>+ EC</a:t>
                      </a:r>
                      <a:endParaRPr sz="1500" u="none" strike="noStrike" cap="none"/>
                    </a:p>
                  </a:txBody>
                  <a:tcPr marL="76775" marR="76775" marT="38375" marB="38375" anchor="ctr" anchorCtr="1">
                    <a:lnB w="12700" cap="flat" cmpd="sng">
                      <a:solidFill>
                        <a:schemeClr val="accent1"/>
                      </a:solidFill>
                      <a:prstDash val="solid"/>
                      <a:round/>
                      <a:headEnd type="none" w="sm" len="sm"/>
                      <a:tailEnd type="none" w="sm" len="sm"/>
                    </a:lnB>
                    <a:solidFill>
                      <a:srgbClr val="002060"/>
                    </a:solidFill>
                  </a:tcPr>
                </a:tc>
                <a:tc>
                  <a:txBody>
                    <a:bodyPr/>
                    <a:lstStyle/>
                    <a:p>
                      <a:pPr marL="0" marR="0" lvl="0" indent="0" algn="ctr" rtl="0">
                        <a:lnSpc>
                          <a:spcPct val="100000"/>
                        </a:lnSpc>
                        <a:spcBef>
                          <a:spcPts val="0"/>
                        </a:spcBef>
                        <a:spcAft>
                          <a:spcPts val="0"/>
                        </a:spcAft>
                        <a:buNone/>
                      </a:pPr>
                      <a:r>
                        <a:rPr lang="en-US" sz="1500" u="none" strike="noStrike" cap="none"/>
                        <a:t>+ ERC</a:t>
                      </a:r>
                      <a:endParaRPr sz="1500" u="none" strike="noStrike" cap="none"/>
                    </a:p>
                  </a:txBody>
                  <a:tcPr marL="76775" marR="76775" marT="38375" marB="38375" anchor="ctr" anchorCtr="1">
                    <a:lnB w="12700" cap="flat" cmpd="sng">
                      <a:solidFill>
                        <a:schemeClr val="accent1"/>
                      </a:solidFill>
                      <a:prstDash val="solid"/>
                      <a:round/>
                      <a:headEnd type="none" w="sm" len="sm"/>
                      <a:tailEnd type="none" w="sm" len="sm"/>
                    </a:lnB>
                    <a:solidFill>
                      <a:srgbClr val="002060"/>
                    </a:solidFill>
                  </a:tcPr>
                </a:tc>
                <a:tc>
                  <a:txBody>
                    <a:bodyPr/>
                    <a:lstStyle/>
                    <a:p>
                      <a:pPr marL="0" marR="0" lvl="0" indent="0" algn="ctr" rtl="0">
                        <a:lnSpc>
                          <a:spcPct val="100000"/>
                        </a:lnSpc>
                        <a:spcBef>
                          <a:spcPts val="0"/>
                        </a:spcBef>
                        <a:spcAft>
                          <a:spcPts val="0"/>
                        </a:spcAft>
                        <a:buNone/>
                      </a:pPr>
                      <a:endParaRPr sz="1500" u="none" strike="noStrike" cap="none"/>
                    </a:p>
                  </a:txBody>
                  <a:tcPr marL="76775" marR="76775" marT="38375" marB="38375" anchor="ctr" anchorCtr="1"/>
                </a:tc>
                <a:extLst>
                  <a:ext uri="{0D108BD9-81ED-4DB2-BD59-A6C34878D82A}">
                    <a16:rowId xmlns:a16="http://schemas.microsoft.com/office/drawing/2014/main" val="10000"/>
                  </a:ext>
                </a:extLst>
              </a:tr>
              <a:tr h="865350">
                <a:tc>
                  <a:txBody>
                    <a:bodyPr/>
                    <a:lstStyle/>
                    <a:p>
                      <a:pPr marL="0" marR="0" lvl="0" indent="0" algn="ctr" rtl="0">
                        <a:lnSpc>
                          <a:spcPct val="100000"/>
                        </a:lnSpc>
                        <a:spcBef>
                          <a:spcPts val="0"/>
                        </a:spcBef>
                        <a:spcAft>
                          <a:spcPts val="0"/>
                        </a:spcAft>
                        <a:buClr>
                          <a:srgbClr val="000000"/>
                        </a:buClr>
                        <a:buSzPts val="1500"/>
                        <a:buFont typeface="Arial"/>
                        <a:buNone/>
                      </a:pPr>
                      <a:r>
                        <a:rPr lang="en-US" sz="1500" b="1" u="none" strike="noStrike" cap="none"/>
                        <a:t>18-64 </a:t>
                      </a:r>
                      <a:r>
                        <a:rPr lang="en-US" sz="1400" b="0" u="none" strike="noStrike" cap="none"/>
                        <a:t>años</a:t>
                      </a:r>
                      <a:endParaRPr sz="1500" b="1" u="none" strike="noStrike" cap="none"/>
                    </a:p>
                  </a:txBody>
                  <a:tcPr marL="76775" marR="76775" marT="38375" marB="38375" anchor="ctr" anchorCtr="1">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lt1"/>
                    </a:solidFill>
                  </a:tcPr>
                </a:tc>
                <a:tc gridSpan="3">
                  <a:txBody>
                    <a:bodyPr/>
                    <a:lstStyle/>
                    <a:p>
                      <a:pPr marL="0" marR="0" lvl="0" indent="0" algn="ctr" rtl="0">
                        <a:lnSpc>
                          <a:spcPct val="100000"/>
                        </a:lnSpc>
                        <a:spcBef>
                          <a:spcPts val="0"/>
                        </a:spcBef>
                        <a:spcAft>
                          <a:spcPts val="0"/>
                        </a:spcAft>
                        <a:buNone/>
                      </a:pPr>
                      <a:r>
                        <a:rPr lang="en-US" sz="1700" b="1" u="none" strike="noStrike" cap="none"/>
                        <a:t>130-139</a:t>
                      </a:r>
                      <a:endParaRPr/>
                    </a:p>
                    <a:p>
                      <a:pPr marL="0" marR="0" lvl="0" indent="0" algn="ctr" rtl="0">
                        <a:lnSpc>
                          <a:spcPct val="100000"/>
                        </a:lnSpc>
                        <a:spcBef>
                          <a:spcPts val="0"/>
                        </a:spcBef>
                        <a:spcAft>
                          <a:spcPts val="0"/>
                        </a:spcAft>
                        <a:buNone/>
                      </a:pPr>
                      <a:r>
                        <a:rPr lang="en-US" sz="1500" b="0" u="none" strike="noStrike" cap="none"/>
                        <a:t>120-129 si se tolera</a:t>
                      </a:r>
                      <a:endParaRPr sz="1500" b="0" u="none" strike="noStrike" cap="none"/>
                    </a:p>
                  </a:txBody>
                  <a:tcPr marL="76775" marR="76775" marT="38400" marB="38400" anchor="ctr" anchorCtr="1">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lt1"/>
                    </a:solidFill>
                  </a:tcPr>
                </a:tc>
                <a:tc hMerge="1">
                  <a:txBody>
                    <a:bodyPr/>
                    <a:lstStyle/>
                    <a:p>
                      <a:endParaRPr lang="es-ES"/>
                    </a:p>
                  </a:txBody>
                  <a:tcPr/>
                </a:tc>
                <a:tc hMerge="1">
                  <a:txBody>
                    <a:bodyPr/>
                    <a:lstStyle/>
                    <a:p>
                      <a:endParaRPr lang="es-ES"/>
                    </a:p>
                  </a:txBody>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b="1" u="none" strike="noStrike" cap="none"/>
                        <a:t>120-129</a:t>
                      </a:r>
                      <a:endParaRPr/>
                    </a:p>
                    <a:p>
                      <a:pPr marL="0" marR="0" lvl="0" indent="0" algn="ctr" rtl="0">
                        <a:lnSpc>
                          <a:spcPct val="100000"/>
                        </a:lnSpc>
                        <a:spcBef>
                          <a:spcPts val="0"/>
                        </a:spcBef>
                        <a:spcAft>
                          <a:spcPts val="0"/>
                        </a:spcAft>
                        <a:buClr>
                          <a:srgbClr val="000000"/>
                        </a:buClr>
                        <a:buSzPts val="1400"/>
                        <a:buFont typeface="Arial"/>
                        <a:buNone/>
                      </a:pPr>
                      <a:r>
                        <a:rPr lang="en-US" sz="1400" b="0" u="none" strike="noStrike" cap="none"/>
                        <a:t>No &lt;120</a:t>
                      </a:r>
                      <a:endParaRPr sz="1400" b="0" u="none" strike="noStrike" cap="none"/>
                    </a:p>
                  </a:txBody>
                  <a:tcPr marL="76775" marR="76775" marT="38375" marB="38375" anchor="ctr" anchorCtr="1">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en-US" sz="1700" b="1" u="none" strike="noStrike" cap="none"/>
                        <a:t>130-139</a:t>
                      </a:r>
                      <a:endParaRPr sz="1700" b="1" u="none" strike="noStrike" cap="none"/>
                    </a:p>
                  </a:txBody>
                  <a:tcPr marL="76775" marR="76775" marT="38375" marB="38375" anchor="ctr" anchorCtr="1">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lt1"/>
                    </a:solidFill>
                  </a:tcPr>
                </a:tc>
                <a:tc rowSpan="3">
                  <a:txBody>
                    <a:bodyPr/>
                    <a:lstStyle/>
                    <a:p>
                      <a:pPr marL="0" marR="0" lvl="0" indent="0" algn="ctr" rtl="0">
                        <a:lnSpc>
                          <a:spcPct val="100000"/>
                        </a:lnSpc>
                        <a:spcBef>
                          <a:spcPts val="0"/>
                        </a:spcBef>
                        <a:spcAft>
                          <a:spcPts val="0"/>
                        </a:spcAft>
                        <a:buClr>
                          <a:srgbClr val="000000"/>
                        </a:buClr>
                        <a:buSzPts val="1700"/>
                        <a:buFont typeface="Arial"/>
                        <a:buNone/>
                      </a:pPr>
                      <a:r>
                        <a:rPr lang="en-US" sz="1700" b="1" u="none" strike="noStrike" cap="none"/>
                        <a:t>70-79</a:t>
                      </a:r>
                      <a:endParaRPr sz="1700" b="1" u="none" strike="noStrike" cap="none"/>
                    </a:p>
                  </a:txBody>
                  <a:tcPr marL="76775" marR="76775" marT="38400" marB="38400" anchor="ctr" anchorCtr="1">
                    <a:lnL w="12700" cap="flat" cmpd="sng">
                      <a:solidFill>
                        <a:schemeClr val="accent1"/>
                      </a:solidFill>
                      <a:prstDash val="solid"/>
                      <a:round/>
                      <a:headEnd type="none" w="sm" len="sm"/>
                      <a:tailEnd type="none" w="sm" len="sm"/>
                    </a:lnL>
                    <a:solidFill>
                      <a:srgbClr val="FFC000"/>
                    </a:solidFill>
                  </a:tcPr>
                </a:tc>
                <a:extLst>
                  <a:ext uri="{0D108BD9-81ED-4DB2-BD59-A6C34878D82A}">
                    <a16:rowId xmlns:a16="http://schemas.microsoft.com/office/drawing/2014/main" val="10001"/>
                  </a:ext>
                </a:extLst>
              </a:tr>
              <a:tr h="631200">
                <a:tc>
                  <a:txBody>
                    <a:bodyPr/>
                    <a:lstStyle/>
                    <a:p>
                      <a:pPr marL="0" marR="0" lvl="0" indent="0" algn="ctr" rtl="0">
                        <a:lnSpc>
                          <a:spcPct val="100000"/>
                        </a:lnSpc>
                        <a:spcBef>
                          <a:spcPts val="0"/>
                        </a:spcBef>
                        <a:spcAft>
                          <a:spcPts val="0"/>
                        </a:spcAft>
                        <a:buClr>
                          <a:srgbClr val="000000"/>
                        </a:buClr>
                        <a:buSzPts val="1500"/>
                        <a:buFont typeface="Arial"/>
                        <a:buNone/>
                      </a:pPr>
                      <a:r>
                        <a:rPr lang="en-US" sz="1500" b="1" u="none" strike="noStrike" cap="none"/>
                        <a:t>65-79 </a:t>
                      </a:r>
                      <a:r>
                        <a:rPr lang="en-US" sz="1400" b="0" u="none" strike="noStrike" cap="none"/>
                        <a:t>años</a:t>
                      </a:r>
                      <a:endParaRPr sz="1500" b="1" u="none" strike="noStrike" cap="none"/>
                    </a:p>
                  </a:txBody>
                  <a:tcPr marL="76775" marR="76775" marT="38375" marB="38375" anchor="ctr" anchorCtr="1">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lt1"/>
                    </a:solidFill>
                  </a:tcPr>
                </a:tc>
                <a:tc gridSpan="5">
                  <a:txBody>
                    <a:bodyPr/>
                    <a:lstStyle/>
                    <a:p>
                      <a:pPr marL="0" marR="0" lvl="0" indent="0" algn="ctr" rtl="0">
                        <a:lnSpc>
                          <a:spcPct val="100000"/>
                        </a:lnSpc>
                        <a:spcBef>
                          <a:spcPts val="0"/>
                        </a:spcBef>
                        <a:spcAft>
                          <a:spcPts val="0"/>
                        </a:spcAft>
                        <a:buClr>
                          <a:srgbClr val="000000"/>
                        </a:buClr>
                        <a:buSzPts val="1700"/>
                        <a:buFont typeface="Arial"/>
                        <a:buNone/>
                      </a:pPr>
                      <a:r>
                        <a:rPr lang="en-US" sz="1700" b="1" u="none" strike="noStrike" cap="none"/>
                        <a:t>130-139</a:t>
                      </a:r>
                      <a:endParaRPr/>
                    </a:p>
                    <a:p>
                      <a:pPr marL="0" marR="0" lvl="0" indent="0" algn="ctr" rtl="0">
                        <a:lnSpc>
                          <a:spcPct val="100000"/>
                        </a:lnSpc>
                        <a:spcBef>
                          <a:spcPts val="0"/>
                        </a:spcBef>
                        <a:spcAft>
                          <a:spcPts val="0"/>
                        </a:spcAft>
                        <a:buClr>
                          <a:srgbClr val="000000"/>
                        </a:buClr>
                        <a:buSzPts val="1400"/>
                        <a:buFont typeface="Arial"/>
                        <a:buNone/>
                      </a:pPr>
                      <a:r>
                        <a:rPr lang="en-US" sz="1400" b="0" u="none" strike="noStrike" cap="none"/>
                        <a:t>No &lt;120</a:t>
                      </a:r>
                      <a:endParaRPr sz="1400" b="0" u="none" strike="noStrike" cap="none"/>
                    </a:p>
                  </a:txBody>
                  <a:tcPr marL="76775" marR="76775" marT="38400" marB="38400" anchor="ctr" anchorCtr="1">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lt1"/>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vMerge="1">
                  <a:txBody>
                    <a:bodyPr/>
                    <a:lstStyle/>
                    <a:p>
                      <a:endParaRPr lang="es-ES"/>
                    </a:p>
                  </a:txBody>
                  <a:tcPr/>
                </a:tc>
                <a:extLst>
                  <a:ext uri="{0D108BD9-81ED-4DB2-BD59-A6C34878D82A}">
                    <a16:rowId xmlns:a16="http://schemas.microsoft.com/office/drawing/2014/main" val="10002"/>
                  </a:ext>
                </a:extLst>
              </a:tr>
              <a:tr h="631200">
                <a:tc>
                  <a:txBody>
                    <a:bodyPr/>
                    <a:lstStyle/>
                    <a:p>
                      <a:pPr marL="0" marR="0" lvl="0" indent="0" algn="ctr" rtl="0">
                        <a:lnSpc>
                          <a:spcPct val="100000"/>
                        </a:lnSpc>
                        <a:spcBef>
                          <a:spcPts val="0"/>
                        </a:spcBef>
                        <a:spcAft>
                          <a:spcPts val="0"/>
                        </a:spcAft>
                        <a:buClr>
                          <a:srgbClr val="000000"/>
                        </a:buClr>
                        <a:buSzPts val="1500"/>
                        <a:buFont typeface="Arial"/>
                        <a:buNone/>
                      </a:pPr>
                      <a:r>
                        <a:rPr lang="en-US" sz="1500" b="1" u="none" strike="noStrike" cap="none"/>
                        <a:t>≥80 </a:t>
                      </a:r>
                      <a:r>
                        <a:rPr lang="en-US" sz="1400" b="0" u="none" strike="noStrike" cap="none"/>
                        <a:t>años</a:t>
                      </a:r>
                      <a:endParaRPr sz="1500" b="1" u="none" strike="noStrike" cap="none"/>
                    </a:p>
                  </a:txBody>
                  <a:tcPr marL="76775" marR="76775" marT="38375" marB="38375" anchor="ctr" anchorCtr="1">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lt1"/>
                    </a:solidFill>
                  </a:tcPr>
                </a:tc>
                <a:tc gridSpan="5">
                  <a:txBody>
                    <a:bodyPr/>
                    <a:lstStyle/>
                    <a:p>
                      <a:pPr marL="0" marR="0" lvl="0" indent="0" algn="ctr" rtl="0">
                        <a:lnSpc>
                          <a:spcPct val="100000"/>
                        </a:lnSpc>
                        <a:spcBef>
                          <a:spcPts val="0"/>
                        </a:spcBef>
                        <a:spcAft>
                          <a:spcPts val="0"/>
                        </a:spcAft>
                        <a:buClr>
                          <a:srgbClr val="000000"/>
                        </a:buClr>
                        <a:buSzPts val="1700"/>
                        <a:buFont typeface="Arial"/>
                        <a:buNone/>
                      </a:pPr>
                      <a:r>
                        <a:rPr lang="en-US" sz="1700" b="1" u="none" strike="noStrike" cap="none"/>
                        <a:t>130</a:t>
                      </a:r>
                      <a:r>
                        <a:rPr lang="en-US" sz="1700" u="none" strike="noStrike" cap="none"/>
                        <a:t>-</a:t>
                      </a:r>
                      <a:r>
                        <a:rPr lang="en-US" sz="1700" b="1" u="none" strike="noStrike" cap="none"/>
                        <a:t>139</a:t>
                      </a:r>
                      <a:r>
                        <a:rPr lang="en-US" sz="1500" b="1" u="none" strike="noStrike" cap="none"/>
                        <a:t> </a:t>
                      </a:r>
                      <a:r>
                        <a:rPr lang="en-US" sz="1500" u="none" strike="noStrike" cap="none"/>
                        <a:t>si se tolera</a:t>
                      </a:r>
                      <a:endParaRPr/>
                    </a:p>
                    <a:p>
                      <a:pPr marL="0" marR="0" lvl="0" indent="0" algn="ctr" rtl="0">
                        <a:lnSpc>
                          <a:spcPct val="100000"/>
                        </a:lnSpc>
                        <a:spcBef>
                          <a:spcPts val="0"/>
                        </a:spcBef>
                        <a:spcAft>
                          <a:spcPts val="0"/>
                        </a:spcAft>
                        <a:buClr>
                          <a:srgbClr val="000000"/>
                        </a:buClr>
                        <a:buSzPts val="1400"/>
                        <a:buFont typeface="Arial"/>
                        <a:buNone/>
                      </a:pPr>
                      <a:r>
                        <a:rPr lang="en-US" sz="1400" u="none" strike="noStrike" cap="none"/>
                        <a:t>No &lt;130</a:t>
                      </a:r>
                      <a:endParaRPr sz="1400" u="none" strike="noStrike" cap="none"/>
                    </a:p>
                  </a:txBody>
                  <a:tcPr marL="76775" marR="76775" marT="38400" marB="38400" anchor="ctr" anchorCtr="1">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lt1"/>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vMerge="1">
                  <a:txBody>
                    <a:bodyPr/>
                    <a:lstStyle/>
                    <a:p>
                      <a:endParaRPr lang="es-ES"/>
                    </a:p>
                  </a:txBody>
                  <a:tcPr/>
                </a:tc>
                <a:extLst>
                  <a:ext uri="{0D108BD9-81ED-4DB2-BD59-A6C34878D82A}">
                    <a16:rowId xmlns:a16="http://schemas.microsoft.com/office/drawing/2014/main" val="10003"/>
                  </a:ext>
                </a:extLst>
              </a:tr>
              <a:tr h="501350">
                <a:tc>
                  <a:txBody>
                    <a:bodyPr/>
                    <a:lstStyle/>
                    <a:p>
                      <a:pPr marL="0" marR="0" lvl="0" indent="0" algn="ctr" rtl="0">
                        <a:lnSpc>
                          <a:spcPct val="100000"/>
                        </a:lnSpc>
                        <a:spcBef>
                          <a:spcPts val="0"/>
                        </a:spcBef>
                        <a:spcAft>
                          <a:spcPts val="0"/>
                        </a:spcAft>
                        <a:buNone/>
                      </a:pPr>
                      <a:endParaRPr sz="1500" b="1" u="none" strike="noStrike" cap="none"/>
                    </a:p>
                  </a:txBody>
                  <a:tcPr marL="76775" marR="76775" marT="38375" marB="38375" anchor="ctr" anchorCtr="1">
                    <a:lnT w="12700" cap="flat" cmpd="sng">
                      <a:solidFill>
                        <a:schemeClr val="accent1"/>
                      </a:solidFill>
                      <a:prstDash val="solid"/>
                      <a:round/>
                      <a:headEnd type="none" w="sm" len="sm"/>
                      <a:tailEnd type="none" w="sm" len="sm"/>
                    </a:lnT>
                  </a:tcPr>
                </a:tc>
                <a:tc gridSpan="5">
                  <a:txBody>
                    <a:bodyPr/>
                    <a:lstStyle/>
                    <a:p>
                      <a:pPr marL="0" marR="0" lvl="0" indent="0" algn="ctr" rtl="0">
                        <a:lnSpc>
                          <a:spcPct val="100000"/>
                        </a:lnSpc>
                        <a:spcBef>
                          <a:spcPts val="0"/>
                        </a:spcBef>
                        <a:spcAft>
                          <a:spcPts val="0"/>
                        </a:spcAft>
                        <a:buNone/>
                      </a:pPr>
                      <a:r>
                        <a:rPr lang="en-US" sz="1700" b="1" u="none" strike="noStrike" cap="none"/>
                        <a:t>70-79</a:t>
                      </a:r>
                      <a:endParaRPr sz="1700" b="1" u="none" strike="noStrike" cap="none"/>
                    </a:p>
                  </a:txBody>
                  <a:tcPr marL="76775" marR="76775" marT="38400" marB="38400" anchor="ctr" anchorCtr="1">
                    <a:lnT w="12700" cap="flat" cmpd="sng">
                      <a:solidFill>
                        <a:schemeClr val="accent1"/>
                      </a:solidFill>
                      <a:prstDash val="solid"/>
                      <a:round/>
                      <a:headEnd type="none" w="sm" len="sm"/>
                      <a:tailEnd type="none" w="sm" len="sm"/>
                    </a:lnT>
                    <a:solidFill>
                      <a:srgbClr val="FFC000"/>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marL="0" marR="0" lvl="0" indent="0" algn="ctr" rtl="0">
                        <a:lnSpc>
                          <a:spcPct val="100000"/>
                        </a:lnSpc>
                        <a:spcBef>
                          <a:spcPts val="0"/>
                        </a:spcBef>
                        <a:spcAft>
                          <a:spcPts val="0"/>
                        </a:spcAft>
                        <a:buClr>
                          <a:srgbClr val="C00000"/>
                        </a:buClr>
                        <a:buSzPts val="2100"/>
                        <a:buFont typeface="Arial"/>
                        <a:buNone/>
                      </a:pPr>
                      <a:r>
                        <a:rPr lang="en-US" sz="2100" b="1" u="none" strike="noStrike" cap="none">
                          <a:solidFill>
                            <a:srgbClr val="C00000"/>
                          </a:solidFill>
                        </a:rPr>
                        <a:t>PAD</a:t>
                      </a:r>
                      <a:endParaRPr sz="2100" b="1" u="none" strike="noStrike" cap="none">
                        <a:solidFill>
                          <a:srgbClr val="C00000"/>
                        </a:solidFill>
                      </a:endParaRPr>
                    </a:p>
                  </a:txBody>
                  <a:tcPr marL="76775" marR="76775" marT="38375" marB="38375" anchor="ctr" anchorCtr="1">
                    <a:solidFill>
                      <a:srgbClr val="FFC000"/>
                    </a:solidFill>
                  </a:tcPr>
                </a:tc>
                <a:extLst>
                  <a:ext uri="{0D108BD9-81ED-4DB2-BD59-A6C34878D82A}">
                    <a16:rowId xmlns:a16="http://schemas.microsoft.com/office/drawing/2014/main" val="10004"/>
                  </a:ext>
                </a:extLst>
              </a:tr>
            </a:tbl>
          </a:graphicData>
        </a:graphic>
      </p:graphicFrame>
      <p:sp>
        <p:nvSpPr>
          <p:cNvPr id="265" name="Google Shape;265;p72"/>
          <p:cNvSpPr/>
          <p:nvPr/>
        </p:nvSpPr>
        <p:spPr>
          <a:xfrm>
            <a:off x="31322" y="5954390"/>
            <a:ext cx="6266383"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00" b="0" i="1" u="none" strike="noStrike" cap="none">
                <a:solidFill>
                  <a:srgbClr val="002060"/>
                </a:solidFill>
                <a:latin typeface="Calibri"/>
                <a:ea typeface="Calibri"/>
                <a:cs typeface="Calibri"/>
                <a:sym typeface="Calibri"/>
              </a:rPr>
              <a:t>LOD: Lesión de órgano diana; DM: diabetes mellitus; HTA: hipertensión arterial; ERC: enfermedad renal crónica; PAD: presión arterial diastólica; PAS: presión arterial sistólica; EC: Enfermedad coronaria. .</a:t>
            </a:r>
            <a:endParaRPr/>
          </a:p>
        </p:txBody>
      </p:sp>
      <p:sp>
        <p:nvSpPr>
          <p:cNvPr id="266" name="Google Shape;266;p72"/>
          <p:cNvSpPr txBox="1"/>
          <p:nvPr/>
        </p:nvSpPr>
        <p:spPr>
          <a:xfrm>
            <a:off x="6869673" y="1188339"/>
            <a:ext cx="609834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FF0000"/>
                </a:solidFill>
                <a:latin typeface="Arial"/>
                <a:ea typeface="Arial"/>
                <a:cs typeface="Arial"/>
                <a:sym typeface="Arial"/>
              </a:rPr>
              <a:t>¿TRATAMOS SEGÚN LAS CIFRAS?</a:t>
            </a:r>
            <a:endParaRPr sz="1800" b="1" i="0" u="none" strike="noStrike" cap="none">
              <a:solidFill>
                <a:srgbClr val="FF0000"/>
              </a:solidFill>
              <a:latin typeface="Arial"/>
              <a:ea typeface="Arial"/>
              <a:cs typeface="Arial"/>
              <a:sym typeface="Arial"/>
            </a:endParaRPr>
          </a:p>
        </p:txBody>
      </p:sp>
      <p:sp>
        <p:nvSpPr>
          <p:cNvPr id="267" name="Google Shape;267;p72"/>
          <p:cNvSpPr txBox="1"/>
          <p:nvPr/>
        </p:nvSpPr>
        <p:spPr>
          <a:xfrm>
            <a:off x="1275487" y="2428307"/>
            <a:ext cx="337464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rgbClr val="FF0000"/>
                </a:solidFill>
                <a:latin typeface="Arial"/>
                <a:ea typeface="Arial"/>
                <a:cs typeface="Arial"/>
                <a:sym typeface="Arial"/>
              </a:rPr>
              <a:t>¿O TRATAMOS SEGÚN EL RIESGO?</a:t>
            </a:r>
            <a:endParaRPr/>
          </a:p>
        </p:txBody>
      </p:sp>
      <p:sp>
        <p:nvSpPr>
          <p:cNvPr id="268" name="Google Shape;268;p72"/>
          <p:cNvSpPr txBox="1"/>
          <p:nvPr/>
        </p:nvSpPr>
        <p:spPr>
          <a:xfrm>
            <a:off x="495823" y="329004"/>
            <a:ext cx="9801663"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1F3864"/>
                </a:solidFill>
                <a:latin typeface="Arial"/>
                <a:ea typeface="Arial"/>
                <a:cs typeface="Arial"/>
                <a:sym typeface="Arial"/>
              </a:rPr>
              <a:t>¿CÓMO TRATAREMOS LA HTA?</a:t>
            </a:r>
            <a:endParaRPr/>
          </a:p>
        </p:txBody>
      </p:sp>
      <p:sp>
        <p:nvSpPr>
          <p:cNvPr id="3" name="Google Shape;104;p66">
            <a:extLst>
              <a:ext uri="{FF2B5EF4-FFF2-40B4-BE49-F238E27FC236}">
                <a16:creationId xmlns:a16="http://schemas.microsoft.com/office/drawing/2014/main" id="{1DC58994-3F80-E7C8-F0F5-1648E19118B9}"/>
              </a:ext>
            </a:extLst>
          </p:cNvPr>
          <p:cNvSpPr txBox="1"/>
          <p:nvPr/>
        </p:nvSpPr>
        <p:spPr>
          <a:xfrm>
            <a:off x="274425" y="6299651"/>
            <a:ext cx="9593475" cy="369291"/>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None/>
            </a:pPr>
            <a:r>
              <a:rPr lang="en-US" sz="800" b="0" i="0" u="none" strike="noStrike" cap="none" err="1">
                <a:solidFill>
                  <a:srgbClr val="002060"/>
                </a:solidFill>
                <a:latin typeface="Arial"/>
                <a:ea typeface="Arial"/>
                <a:cs typeface="Arial"/>
                <a:sym typeface="Arial"/>
              </a:rPr>
              <a:t>Hipertens</a:t>
            </a:r>
            <a:r>
              <a:rPr lang="en-US" sz="800" b="0" i="0" u="none" strike="noStrike" cap="none">
                <a:solidFill>
                  <a:srgbClr val="002060"/>
                </a:solidFill>
                <a:latin typeface="Arial"/>
                <a:ea typeface="Arial"/>
                <a:cs typeface="Arial"/>
                <a:sym typeface="Arial"/>
              </a:rPr>
              <a:t> </a:t>
            </a:r>
            <a:r>
              <a:rPr lang="en-US" sz="800" b="0" i="0" u="none" strike="noStrike" cap="none" err="1">
                <a:solidFill>
                  <a:srgbClr val="002060"/>
                </a:solidFill>
                <a:latin typeface="Arial"/>
                <a:ea typeface="Arial"/>
                <a:cs typeface="Arial"/>
                <a:sym typeface="Arial"/>
              </a:rPr>
              <a:t>Riesgo</a:t>
            </a:r>
            <a:r>
              <a:rPr lang="en-US" sz="800" b="0" i="0" u="none" strike="noStrike" cap="none">
                <a:solidFill>
                  <a:srgbClr val="002060"/>
                </a:solidFill>
                <a:latin typeface="Arial"/>
                <a:ea typeface="Arial"/>
                <a:cs typeface="Arial"/>
                <a:sym typeface="Arial"/>
              </a:rPr>
              <a:t> </a:t>
            </a:r>
            <a:r>
              <a:rPr lang="en-US" sz="800" b="0" i="0" u="none" strike="noStrike" cap="none" err="1">
                <a:solidFill>
                  <a:srgbClr val="002060"/>
                </a:solidFill>
                <a:latin typeface="Arial"/>
                <a:ea typeface="Arial"/>
                <a:cs typeface="Arial"/>
                <a:sym typeface="Arial"/>
              </a:rPr>
              <a:t>Vasc</a:t>
            </a:r>
            <a:r>
              <a:rPr lang="en-US" sz="800" b="0" i="0" u="none" strike="noStrike" cap="none">
                <a:solidFill>
                  <a:srgbClr val="002060"/>
                </a:solidFill>
                <a:latin typeface="Arial"/>
                <a:ea typeface="Arial"/>
                <a:cs typeface="Arial"/>
                <a:sym typeface="Arial"/>
              </a:rPr>
              <a:t>. 2022 Oct-Dec;39(4):174-194; </a:t>
            </a:r>
            <a:r>
              <a:rPr lang="en-US" sz="800" b="0" i="0" u="none" strike="noStrike" cap="none" err="1">
                <a:solidFill>
                  <a:srgbClr val="002060"/>
                </a:solidFill>
                <a:latin typeface="Arial"/>
                <a:ea typeface="Arial"/>
                <a:cs typeface="Arial"/>
                <a:sym typeface="Arial"/>
              </a:rPr>
              <a:t>Hipertens</a:t>
            </a:r>
            <a:r>
              <a:rPr lang="en-US" sz="800" b="0" i="0" u="none" strike="noStrike" cap="none">
                <a:solidFill>
                  <a:srgbClr val="002060"/>
                </a:solidFill>
                <a:latin typeface="Arial"/>
                <a:ea typeface="Arial"/>
                <a:cs typeface="Arial"/>
                <a:sym typeface="Arial"/>
              </a:rPr>
              <a:t> </a:t>
            </a:r>
            <a:r>
              <a:rPr lang="en-US" sz="800" b="0" i="0" u="none" strike="noStrike" cap="none" err="1">
                <a:solidFill>
                  <a:srgbClr val="002060"/>
                </a:solidFill>
                <a:latin typeface="Arial"/>
                <a:ea typeface="Arial"/>
                <a:cs typeface="Arial"/>
                <a:sym typeface="Arial"/>
              </a:rPr>
              <a:t>Riesgo</a:t>
            </a:r>
            <a:r>
              <a:rPr lang="en-US" sz="800" b="0" i="0" u="none" strike="noStrike" cap="none">
                <a:solidFill>
                  <a:srgbClr val="002060"/>
                </a:solidFill>
                <a:latin typeface="Arial"/>
                <a:ea typeface="Arial"/>
                <a:cs typeface="Arial"/>
                <a:sym typeface="Arial"/>
              </a:rPr>
              <a:t> </a:t>
            </a:r>
            <a:r>
              <a:rPr lang="en-US" sz="800" b="0" i="0" u="none" strike="noStrike" cap="none" err="1">
                <a:solidFill>
                  <a:srgbClr val="002060"/>
                </a:solidFill>
                <a:latin typeface="Arial"/>
                <a:ea typeface="Arial"/>
                <a:cs typeface="Arial"/>
                <a:sym typeface="Arial"/>
              </a:rPr>
              <a:t>Vasc</a:t>
            </a:r>
            <a:r>
              <a:rPr lang="en-US" sz="800" b="0" i="0" u="none" strike="noStrike" cap="none">
                <a:solidFill>
                  <a:srgbClr val="002060"/>
                </a:solidFill>
                <a:latin typeface="Arial"/>
                <a:ea typeface="Arial"/>
                <a:cs typeface="Arial"/>
                <a:sym typeface="Arial"/>
              </a:rPr>
              <a:t>. 2022 Sep 13:S1889-1837(22)00063-0; </a:t>
            </a:r>
            <a:r>
              <a:rPr lang="en-US" sz="800" b="0" i="0" u="none" strike="noStrike" cap="none" err="1">
                <a:solidFill>
                  <a:srgbClr val="002060"/>
                </a:solidFill>
                <a:latin typeface="Arial"/>
                <a:ea typeface="Arial"/>
                <a:cs typeface="Arial"/>
                <a:sym typeface="Arial"/>
              </a:rPr>
              <a:t>Semergen</a:t>
            </a:r>
            <a:r>
              <a:rPr lang="en-US" sz="800" b="0" i="0" u="none" strike="noStrike" cap="none">
                <a:solidFill>
                  <a:srgbClr val="002060"/>
                </a:solidFill>
                <a:latin typeface="Arial"/>
                <a:ea typeface="Arial"/>
                <a:cs typeface="Arial"/>
                <a:sym typeface="Arial"/>
              </a:rPr>
              <a:t>. 2019 May-Jun;45(4):251-272</a:t>
            </a:r>
            <a:endParaRPr lang="en-US" sz="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3"/>
          <p:cNvSpPr txBox="1"/>
          <p:nvPr/>
        </p:nvSpPr>
        <p:spPr>
          <a:xfrm>
            <a:off x="495823" y="329004"/>
            <a:ext cx="9801663"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002855"/>
                </a:solidFill>
                <a:latin typeface="Arial"/>
                <a:ea typeface="Arial"/>
                <a:cs typeface="Arial"/>
                <a:sym typeface="Arial"/>
              </a:rPr>
              <a:t>Exoneración de responsabilidad y uso de la presentación</a:t>
            </a:r>
            <a:endParaRPr sz="2800" b="1" i="0" u="none" strike="noStrike" cap="none">
              <a:solidFill>
                <a:srgbClr val="002855"/>
              </a:solidFill>
              <a:latin typeface="Arial"/>
              <a:ea typeface="Arial"/>
              <a:cs typeface="Arial"/>
              <a:sym typeface="Arial"/>
            </a:endParaRPr>
          </a:p>
        </p:txBody>
      </p:sp>
      <p:sp>
        <p:nvSpPr>
          <p:cNvPr id="44" name="Google Shape;44;p3"/>
          <p:cNvSpPr txBox="1"/>
          <p:nvPr/>
        </p:nvSpPr>
        <p:spPr>
          <a:xfrm>
            <a:off x="555944" y="1496472"/>
            <a:ext cx="9801663" cy="467820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400"/>
              <a:buFont typeface="Arial"/>
              <a:buNone/>
            </a:pPr>
            <a:r>
              <a:rPr lang="en-US" sz="1400" b="0" i="0" u="none" strike="noStrike" cap="none">
                <a:solidFill>
                  <a:srgbClr val="6F6F6F"/>
                </a:solidFill>
                <a:latin typeface="Arial"/>
                <a:ea typeface="Arial"/>
                <a:cs typeface="Arial"/>
                <a:sym typeface="Arial"/>
              </a:rPr>
              <a:t>Este documento (la “Presentación”) ha sido preparado exclusivamente para su uso en presentaciones y/o formaciones de Almirall, S.A. ("Almirall") dirigidas a la comunidad científica (“Uso Permitido”). Este documento incluye información resumida y no pretende ser exhaustivo. La divulgación, difusión o uso de este documento, para un uso distinto al Uso Permitido, sin la autorización previa, expresa y por escrito de Almirall está prohibida.</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400"/>
              <a:buFont typeface="Arial"/>
              <a:buNone/>
            </a:pPr>
            <a:endParaRPr sz="1400" b="0" i="0" u="none" strike="noStrike" cap="none">
              <a:solidFill>
                <a:srgbClr val="6F6F6F"/>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400"/>
              <a:buFont typeface="Arial"/>
              <a:buNone/>
            </a:pPr>
            <a:r>
              <a:rPr lang="en-US" sz="1400" b="0" i="0" u="none" strike="noStrike" cap="none">
                <a:solidFill>
                  <a:srgbClr val="6F6F6F"/>
                </a:solidFill>
                <a:latin typeface="Arial"/>
                <a:ea typeface="Arial"/>
                <a:cs typeface="Arial"/>
                <a:sym typeface="Arial"/>
              </a:rPr>
              <a:t>Almirall no otorga, ni implícita ni explícitamente, ninguna garantía de imparcialidad, precisión, integridad o exactitud de la información, opinión y declaraciones expresadas en dicha Presentación o en discusiones que puedan tener lugar durante su utilización. Tanto la Presentación como los contenidos incluidos en la misma (con carácter enunciativo, que no limitativo, imágenes, diseño gráfico, logos, textos, gráficos, ilustraciones, fotografías, y cualquier otro material susceptible de protección) están bajo la responsabilidad de Almirall y son titularidad exclusiva de Almirall o Almirall tiene sobre ellos la correspondiente autorización de uso.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400"/>
              <a:buFont typeface="Arial"/>
              <a:buNone/>
            </a:pPr>
            <a:endParaRPr sz="1400" b="0" i="0" u="none" strike="noStrike" cap="none">
              <a:solidFill>
                <a:srgbClr val="6F6F6F"/>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400"/>
              <a:buFont typeface="Arial"/>
              <a:buNone/>
            </a:pPr>
            <a:r>
              <a:rPr lang="en-US" sz="1400" b="0" i="0" u="none" strike="noStrike" cap="none">
                <a:solidFill>
                  <a:srgbClr val="6F6F6F"/>
                </a:solidFill>
                <a:latin typeface="Arial"/>
                <a:ea typeface="Arial"/>
                <a:cs typeface="Arial"/>
                <a:sym typeface="Arial"/>
              </a:rPr>
              <a:t>Igualmente, todos los nombres comerciales, marcas o signos distintivos de cualquier clase contenidos en la Presentación están protegidos por la Ley. La reproducción, distribución, comercialización, transformación, comunicación pública y, en general, cualquier otra forma de explotación, por cualquier procedimiento, de todo o parte de la Presentación  o de la información contenida en la misma con fines distintos al Uso Permitido, podría constituir una infracción de los derechos de Propiedad Intelectual y/o Industrial de Almirall o del titular de los mismos y podría dar lugar al ejercicio de cuantas acciones judiciales o extrajudiciales pudieran corresponder en el ejercicio de sus derechos. Todo ello salvo que, previa solicitud, Almirall haya autorizado expresamente y por escrito el uso de los contenidos para un fin específico, en cuyo caso, el destinatario se compromete a citar la Almirall como fuente titular del contenido.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6F6F6F"/>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pic>
        <p:nvPicPr>
          <p:cNvPr id="274" name="Google Shape;274;p28"/>
          <p:cNvPicPr preferRelativeResize="0"/>
          <p:nvPr/>
        </p:nvPicPr>
        <p:blipFill rotWithShape="1">
          <a:blip r:embed="rId3">
            <a:alphaModFix/>
          </a:blip>
          <a:srcRect/>
          <a:stretch/>
        </p:blipFill>
        <p:spPr>
          <a:xfrm>
            <a:off x="146956" y="852183"/>
            <a:ext cx="8489043" cy="5311549"/>
          </a:xfrm>
          <a:prstGeom prst="rect">
            <a:avLst/>
          </a:prstGeom>
          <a:noFill/>
          <a:ln>
            <a:noFill/>
          </a:ln>
        </p:spPr>
      </p:pic>
      <p:pic>
        <p:nvPicPr>
          <p:cNvPr id="275" name="Google Shape;275;p28"/>
          <p:cNvPicPr preferRelativeResize="0"/>
          <p:nvPr/>
        </p:nvPicPr>
        <p:blipFill rotWithShape="1">
          <a:blip r:embed="rId4">
            <a:alphaModFix/>
          </a:blip>
          <a:srcRect/>
          <a:stretch/>
        </p:blipFill>
        <p:spPr>
          <a:xfrm rot="679191">
            <a:off x="8996151" y="2679605"/>
            <a:ext cx="2796150" cy="1865025"/>
          </a:xfrm>
          <a:prstGeom prst="rect">
            <a:avLst/>
          </a:prstGeom>
          <a:noFill/>
          <a:ln>
            <a:noFill/>
          </a:ln>
        </p:spPr>
      </p:pic>
      <p:sp>
        <p:nvSpPr>
          <p:cNvPr id="277" name="Google Shape;277;p28"/>
          <p:cNvSpPr txBox="1"/>
          <p:nvPr/>
        </p:nvSpPr>
        <p:spPr>
          <a:xfrm>
            <a:off x="155275" y="160858"/>
            <a:ext cx="9801663"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1F3864"/>
                </a:solidFill>
                <a:latin typeface="Arial"/>
                <a:ea typeface="Arial"/>
                <a:cs typeface="Arial"/>
                <a:sym typeface="Arial"/>
              </a:rPr>
              <a:t>Iniciamos tratamiento</a:t>
            </a:r>
            <a:endParaRPr/>
          </a:p>
        </p:txBody>
      </p:sp>
      <p:sp>
        <p:nvSpPr>
          <p:cNvPr id="4" name="Google Shape;104;p66">
            <a:extLst>
              <a:ext uri="{FF2B5EF4-FFF2-40B4-BE49-F238E27FC236}">
                <a16:creationId xmlns:a16="http://schemas.microsoft.com/office/drawing/2014/main" id="{18BCBE49-BCF3-DAFF-5FF2-F48977327FCB}"/>
              </a:ext>
            </a:extLst>
          </p:cNvPr>
          <p:cNvSpPr txBox="1"/>
          <p:nvPr/>
        </p:nvSpPr>
        <p:spPr>
          <a:xfrm>
            <a:off x="274425" y="6299651"/>
            <a:ext cx="9593475" cy="492402"/>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None/>
            </a:pPr>
            <a:r>
              <a:rPr lang="es-ES" sz="800" b="0" i="0" u="none" strike="noStrike" cap="none">
                <a:solidFill>
                  <a:srgbClr val="002060"/>
                </a:solidFill>
                <a:latin typeface="Calibri"/>
                <a:ea typeface="Calibri"/>
                <a:cs typeface="Calibri"/>
                <a:sym typeface="Calibri"/>
              </a:rPr>
              <a:t>Gorostidi M, Gijón-Conde T, de la Sierra A, Rodilla E, Rubio E, </a:t>
            </a:r>
            <a:r>
              <a:rPr lang="es-ES" sz="800" b="0" i="0" u="none" strike="noStrike" cap="none" err="1">
                <a:solidFill>
                  <a:srgbClr val="002060"/>
                </a:solidFill>
                <a:latin typeface="Calibri"/>
                <a:ea typeface="Calibri"/>
                <a:cs typeface="Calibri"/>
                <a:sym typeface="Calibri"/>
              </a:rPr>
              <a:t>Vinyoles</a:t>
            </a:r>
            <a:r>
              <a:rPr lang="es-ES" sz="800" b="0" i="0" u="none" strike="noStrike" cap="none">
                <a:solidFill>
                  <a:srgbClr val="002060"/>
                </a:solidFill>
                <a:latin typeface="Calibri"/>
                <a:ea typeface="Calibri"/>
                <a:cs typeface="Calibri"/>
                <a:sym typeface="Calibri"/>
              </a:rPr>
              <a:t> E, et al. Guía práctica sobre el diagnóstico y tratamiento de la hipertensión arterial en España, ˜ 2022. Sociedad Española ˜ de Hipertensión - Liga Española ˜ para la Lucha contra la Hipertensión Arterial (SEH-LELHA). Hipertensión y Riesgo Vascular. 2022; 39: 174-94.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282" name="Google Shape;282;p83"/>
          <p:cNvPicPr preferRelativeResize="0"/>
          <p:nvPr/>
        </p:nvPicPr>
        <p:blipFill rotWithShape="1">
          <a:blip r:embed="rId3">
            <a:alphaModFix/>
          </a:blip>
          <a:srcRect/>
          <a:stretch/>
        </p:blipFill>
        <p:spPr>
          <a:xfrm>
            <a:off x="1161690" y="787098"/>
            <a:ext cx="9868619" cy="5283803"/>
          </a:xfrm>
          <a:prstGeom prst="rect">
            <a:avLst/>
          </a:prstGeom>
          <a:noFill/>
          <a:ln>
            <a:noFill/>
          </a:ln>
        </p:spPr>
      </p:pic>
      <p:sp>
        <p:nvSpPr>
          <p:cNvPr id="2" name="CuadroTexto 1">
            <a:extLst>
              <a:ext uri="{FF2B5EF4-FFF2-40B4-BE49-F238E27FC236}">
                <a16:creationId xmlns:a16="http://schemas.microsoft.com/office/drawing/2014/main" id="{CE7C3E8A-4AB5-E8E8-A8A9-4784F78A6F6F}"/>
              </a:ext>
            </a:extLst>
          </p:cNvPr>
          <p:cNvSpPr txBox="1"/>
          <p:nvPr/>
        </p:nvSpPr>
        <p:spPr>
          <a:xfrm>
            <a:off x="155275" y="239303"/>
            <a:ext cx="4495141" cy="400110"/>
          </a:xfrm>
          <a:prstGeom prst="rect">
            <a:avLst/>
          </a:prstGeom>
          <a:noFill/>
        </p:spPr>
        <p:txBody>
          <a:bodyPr wrap="none" rtlCol="0">
            <a:spAutoFit/>
          </a:bodyPr>
          <a:lstStyle/>
          <a:p>
            <a:r>
              <a:rPr lang="es-ES" sz="2000" b="1">
                <a:solidFill>
                  <a:srgbClr val="FF0000"/>
                </a:solidFill>
                <a:latin typeface="Calibri" panose="020F0502020204030204" pitchFamily="34" charset="0"/>
                <a:cs typeface="Calibri" panose="020F0502020204030204" pitchFamily="34" charset="0"/>
              </a:rPr>
              <a:t>¿Y CÓMO TRATAREMOS LA DISLIPEMIA?</a:t>
            </a:r>
          </a:p>
        </p:txBody>
      </p:sp>
      <p:sp>
        <p:nvSpPr>
          <p:cNvPr id="5" name="Google Shape;104;p66">
            <a:extLst>
              <a:ext uri="{FF2B5EF4-FFF2-40B4-BE49-F238E27FC236}">
                <a16:creationId xmlns:a16="http://schemas.microsoft.com/office/drawing/2014/main" id="{82C35D0F-5604-5FC9-1697-7B32FE4673E3}"/>
              </a:ext>
            </a:extLst>
          </p:cNvPr>
          <p:cNvSpPr txBox="1"/>
          <p:nvPr/>
        </p:nvSpPr>
        <p:spPr>
          <a:xfrm>
            <a:off x="274425" y="6299651"/>
            <a:ext cx="9593475" cy="615513"/>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800" b="0" i="0" u="none" strike="noStrike" cap="none">
                <a:solidFill>
                  <a:srgbClr val="1F3864"/>
                </a:solidFill>
                <a:latin typeface="Arial"/>
                <a:ea typeface="Arial"/>
                <a:cs typeface="Arial"/>
                <a:sym typeface="Arial"/>
              </a:rPr>
              <a:t>Mach F, Baigent C, </a:t>
            </a:r>
            <a:r>
              <a:rPr lang="en-US" sz="800" b="0" i="0" u="none" strike="noStrike" cap="none" err="1">
                <a:solidFill>
                  <a:srgbClr val="1F3864"/>
                </a:solidFill>
                <a:latin typeface="Arial"/>
                <a:ea typeface="Arial"/>
                <a:cs typeface="Arial"/>
                <a:sym typeface="Arial"/>
              </a:rPr>
              <a:t>Catapano</a:t>
            </a:r>
            <a:r>
              <a:rPr lang="en-US" sz="800" b="0" i="0" u="none" strike="noStrike" cap="none">
                <a:solidFill>
                  <a:srgbClr val="1F3864"/>
                </a:solidFill>
                <a:latin typeface="Arial"/>
                <a:ea typeface="Arial"/>
                <a:cs typeface="Arial"/>
                <a:sym typeface="Arial"/>
              </a:rPr>
              <a:t> AL, </a:t>
            </a:r>
            <a:r>
              <a:rPr lang="en-US" sz="800" b="0" i="0" u="none" strike="noStrike" cap="none" err="1">
                <a:solidFill>
                  <a:srgbClr val="1F3864"/>
                </a:solidFill>
                <a:latin typeface="Arial"/>
                <a:ea typeface="Arial"/>
                <a:cs typeface="Arial"/>
                <a:sym typeface="Arial"/>
              </a:rPr>
              <a:t>Koskinas</a:t>
            </a:r>
            <a:r>
              <a:rPr lang="en-US" sz="800" b="0" i="0" u="none" strike="noStrike" cap="none">
                <a:solidFill>
                  <a:srgbClr val="1F3864"/>
                </a:solidFill>
                <a:latin typeface="Arial"/>
                <a:ea typeface="Arial"/>
                <a:cs typeface="Arial"/>
                <a:sym typeface="Arial"/>
              </a:rPr>
              <a:t> KC, Casula M, Badi- </a:t>
            </a:r>
            <a:r>
              <a:rPr lang="en-US" sz="800" b="0" i="0" u="none" strike="noStrike" cap="none" err="1">
                <a:solidFill>
                  <a:srgbClr val="1F3864"/>
                </a:solidFill>
                <a:latin typeface="Arial"/>
                <a:ea typeface="Arial"/>
                <a:cs typeface="Arial"/>
                <a:sym typeface="Arial"/>
              </a:rPr>
              <a:t>mon</a:t>
            </a:r>
            <a:r>
              <a:rPr lang="en-US" sz="800" b="0" i="0" u="none" strike="noStrike" cap="none">
                <a:solidFill>
                  <a:srgbClr val="1F3864"/>
                </a:solidFill>
                <a:latin typeface="Arial"/>
                <a:ea typeface="Arial"/>
                <a:cs typeface="Arial"/>
                <a:sym typeface="Arial"/>
              </a:rPr>
              <a:t> L, et al. 2019 ESC/EAS Guidelines for the management of </a:t>
            </a:r>
            <a:r>
              <a:rPr lang="en-US" sz="800" b="0" i="0" u="none" strike="noStrike" cap="none" err="1">
                <a:solidFill>
                  <a:srgbClr val="1F3864"/>
                </a:solidFill>
                <a:latin typeface="Arial"/>
                <a:ea typeface="Arial"/>
                <a:cs typeface="Arial"/>
                <a:sym typeface="Arial"/>
              </a:rPr>
              <a:t>dyslipidaemias</a:t>
            </a:r>
            <a:r>
              <a:rPr lang="en-US" sz="800" b="0" i="0" u="none" strike="noStrike" cap="none">
                <a:solidFill>
                  <a:srgbClr val="1F3864"/>
                </a:solidFill>
                <a:latin typeface="Arial"/>
                <a:ea typeface="Arial"/>
                <a:cs typeface="Arial"/>
                <a:sym typeface="Arial"/>
              </a:rPr>
              <a:t>: lipid modification to reduce cardiovascular risk: The Task Force for the management of </a:t>
            </a:r>
            <a:r>
              <a:rPr lang="en-US" sz="800" b="0" i="0" u="none" strike="noStrike" cap="none" err="1">
                <a:solidFill>
                  <a:srgbClr val="1F3864"/>
                </a:solidFill>
                <a:latin typeface="Arial"/>
                <a:ea typeface="Arial"/>
                <a:cs typeface="Arial"/>
                <a:sym typeface="Arial"/>
              </a:rPr>
              <a:t>dyslipidaemias</a:t>
            </a:r>
            <a:r>
              <a:rPr lang="en-US" sz="800" b="0" i="0" u="none" strike="noStrike" cap="none">
                <a:solidFill>
                  <a:srgbClr val="1F3864"/>
                </a:solidFill>
                <a:latin typeface="Arial"/>
                <a:ea typeface="Arial"/>
                <a:cs typeface="Arial"/>
                <a:sym typeface="Arial"/>
              </a:rPr>
              <a:t> of the European Society of Cardiology (ESC) and European Atherosclerosis Society (EAS). </a:t>
            </a:r>
            <a:r>
              <a:rPr lang="en-US" sz="800" b="0" i="0" u="none" strike="noStrike" cap="none" err="1">
                <a:solidFill>
                  <a:srgbClr val="1F3864"/>
                </a:solidFill>
                <a:latin typeface="Arial"/>
                <a:ea typeface="Arial"/>
                <a:cs typeface="Arial"/>
                <a:sym typeface="Arial"/>
              </a:rPr>
              <a:t>Eur</a:t>
            </a:r>
            <a:r>
              <a:rPr lang="en-US" sz="800" b="0" i="0" u="none" strike="noStrike" cap="none">
                <a:solidFill>
                  <a:srgbClr val="1F3864"/>
                </a:solidFill>
                <a:latin typeface="Arial"/>
                <a:ea typeface="Arial"/>
                <a:cs typeface="Arial"/>
                <a:sym typeface="Arial"/>
              </a:rPr>
              <a:t> Heart J. 2020;41:111-88, http://dx.doi.org/10.1093/eurheartj/ehz455. </a:t>
            </a:r>
            <a:endParaRPr lang="en-US" sz="900" b="0" i="0" u="none" strike="noStrike" cap="non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84"/>
          <p:cNvSpPr txBox="1"/>
          <p:nvPr/>
        </p:nvSpPr>
        <p:spPr>
          <a:xfrm>
            <a:off x="1218004" y="735419"/>
            <a:ext cx="2980254" cy="4663456"/>
          </a:xfrm>
          <a:prstGeom prst="rect">
            <a:avLst/>
          </a:prstGeom>
          <a:noFill/>
          <a:ln w="57150" cap="flat" cmpd="sng">
            <a:solidFill>
              <a:srgbClr val="00206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2553"/>
              <a:buFont typeface="Arial"/>
              <a:buNone/>
            </a:pPr>
            <a:endParaRPr sz="2000" b="1" i="0" u="none" strike="noStrike" cap="none">
              <a:solidFill>
                <a:srgbClr val="00206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553"/>
              <a:buFont typeface="Arial"/>
              <a:buNone/>
            </a:pPr>
            <a:r>
              <a:rPr lang="en-US" sz="2000" b="1" i="0" u="none" strike="noStrike" cap="none">
                <a:solidFill>
                  <a:srgbClr val="002060"/>
                </a:solidFill>
                <a:latin typeface="Arial"/>
                <a:ea typeface="Arial"/>
                <a:cs typeface="Arial"/>
                <a:sym typeface="Arial"/>
              </a:rPr>
              <a:t>PERFIL LIPÍDICO en la analitica:</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553"/>
              <a:buFont typeface="Arial"/>
              <a:buNone/>
            </a:pPr>
            <a:endParaRPr sz="2000" b="0" i="0" u="none" strike="noStrike" cap="none">
              <a:solidFill>
                <a:srgbClr val="FF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553"/>
              <a:buFont typeface="Arial"/>
              <a:buNone/>
            </a:pPr>
            <a:r>
              <a:rPr lang="en-US" sz="2000" b="0" i="0" u="none" strike="noStrike" cap="none">
                <a:solidFill>
                  <a:srgbClr val="002060"/>
                </a:solidFill>
                <a:latin typeface="Arial"/>
                <a:ea typeface="Arial"/>
                <a:cs typeface="Arial"/>
                <a:sym typeface="Arial"/>
              </a:rPr>
              <a:t>CT</a:t>
            </a:r>
            <a:r>
              <a:rPr lang="en-US" sz="2000" b="0" i="0" u="none" strike="noStrike" cap="none">
                <a:solidFill>
                  <a:srgbClr val="FF0000"/>
                </a:solidFill>
                <a:latin typeface="Arial"/>
                <a:ea typeface="Arial"/>
                <a:cs typeface="Arial"/>
                <a:sym typeface="Arial"/>
              </a:rPr>
              <a:t> 246 </a:t>
            </a:r>
            <a:r>
              <a:rPr lang="en-US" sz="2000" b="0" i="0" u="none" strike="noStrike" cap="none">
                <a:solidFill>
                  <a:srgbClr val="002060"/>
                </a:solidFill>
                <a:latin typeface="Arial"/>
                <a:ea typeface="Arial"/>
                <a:cs typeface="Arial"/>
                <a:sym typeface="Arial"/>
              </a:rPr>
              <a:t>mg/dl</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553"/>
              <a:buFont typeface="Arial"/>
              <a:buNone/>
            </a:pPr>
            <a:r>
              <a:rPr lang="en-US" sz="2000" b="0" i="0" u="none" strike="noStrike" cap="none">
                <a:solidFill>
                  <a:srgbClr val="002060"/>
                </a:solidFill>
                <a:latin typeface="Arial"/>
                <a:ea typeface="Arial"/>
                <a:cs typeface="Arial"/>
                <a:sym typeface="Arial"/>
              </a:rPr>
              <a:t>TG</a:t>
            </a:r>
            <a:r>
              <a:rPr lang="en-US" sz="2000" b="0" i="0" u="none" strike="noStrike" cap="none">
                <a:solidFill>
                  <a:srgbClr val="FF0000"/>
                </a:solidFill>
                <a:latin typeface="Arial"/>
                <a:ea typeface="Arial"/>
                <a:cs typeface="Arial"/>
                <a:sym typeface="Arial"/>
              </a:rPr>
              <a:t> 176 </a:t>
            </a:r>
            <a:r>
              <a:rPr lang="en-US" sz="2000" b="0" i="0" u="none" strike="noStrike" cap="none">
                <a:solidFill>
                  <a:srgbClr val="002060"/>
                </a:solidFill>
                <a:latin typeface="Arial"/>
                <a:ea typeface="Arial"/>
                <a:cs typeface="Arial"/>
                <a:sym typeface="Arial"/>
              </a:rPr>
              <a:t>mg/dl</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553"/>
              <a:buFont typeface="Arial"/>
              <a:buNone/>
            </a:pPr>
            <a:r>
              <a:rPr lang="en-US" sz="2000" b="0" i="0" u="none" strike="noStrike" cap="none">
                <a:solidFill>
                  <a:srgbClr val="002060"/>
                </a:solidFill>
                <a:latin typeface="Arial"/>
                <a:ea typeface="Arial"/>
                <a:cs typeface="Arial"/>
                <a:sym typeface="Arial"/>
              </a:rPr>
              <a:t>cHDL</a:t>
            </a:r>
            <a:r>
              <a:rPr lang="en-US" sz="2000" b="0" i="0" u="none" strike="noStrike" cap="none">
                <a:solidFill>
                  <a:srgbClr val="FF0000"/>
                </a:solidFill>
                <a:latin typeface="Arial"/>
                <a:ea typeface="Arial"/>
                <a:cs typeface="Arial"/>
                <a:sym typeface="Arial"/>
              </a:rPr>
              <a:t> 45  </a:t>
            </a:r>
            <a:r>
              <a:rPr lang="en-US" sz="2000" b="0" i="0" u="none" strike="noStrike" cap="none">
                <a:solidFill>
                  <a:srgbClr val="002060"/>
                </a:solidFill>
                <a:latin typeface="Arial"/>
                <a:ea typeface="Arial"/>
                <a:cs typeface="Arial"/>
                <a:sym typeface="Arial"/>
              </a:rPr>
              <a:t>mg/dl</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553"/>
              <a:buFont typeface="Arial"/>
              <a:buNone/>
            </a:pPr>
            <a:r>
              <a:rPr lang="en-US" sz="2000" b="0" i="0" u="none" strike="noStrike" cap="none">
                <a:solidFill>
                  <a:srgbClr val="002060"/>
                </a:solidFill>
                <a:latin typeface="Arial"/>
                <a:ea typeface="Arial"/>
                <a:cs typeface="Arial"/>
                <a:sym typeface="Arial"/>
              </a:rPr>
              <a:t>cLDL</a:t>
            </a:r>
            <a:r>
              <a:rPr lang="en-US" sz="2000" b="0" i="0" u="none" strike="noStrike" cap="none">
                <a:solidFill>
                  <a:srgbClr val="FF0000"/>
                </a:solidFill>
                <a:latin typeface="Arial"/>
                <a:ea typeface="Arial"/>
                <a:cs typeface="Arial"/>
                <a:sym typeface="Arial"/>
              </a:rPr>
              <a:t> 165,8  </a:t>
            </a:r>
            <a:r>
              <a:rPr lang="en-US" sz="2000" b="0" i="0" u="none" strike="noStrike" cap="none">
                <a:solidFill>
                  <a:srgbClr val="002060"/>
                </a:solidFill>
                <a:latin typeface="Arial"/>
                <a:ea typeface="Arial"/>
                <a:cs typeface="Arial"/>
                <a:sym typeface="Arial"/>
              </a:rPr>
              <a:t>mg/dl</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553"/>
              <a:buFont typeface="Arial"/>
              <a:buNone/>
            </a:pPr>
            <a:r>
              <a:rPr lang="en-US" sz="2000" b="0" i="0" u="none" strike="noStrike" cap="none">
                <a:solidFill>
                  <a:srgbClr val="002060"/>
                </a:solidFill>
                <a:latin typeface="Arial"/>
                <a:ea typeface="Arial"/>
                <a:cs typeface="Arial"/>
                <a:sym typeface="Arial"/>
              </a:rPr>
              <a:t>C-no-HDL </a:t>
            </a:r>
            <a:r>
              <a:rPr lang="en-US" sz="2000" b="0" i="0" u="none" strike="noStrike" cap="none">
                <a:solidFill>
                  <a:srgbClr val="FF0000"/>
                </a:solidFill>
                <a:latin typeface="Arial"/>
                <a:ea typeface="Arial"/>
                <a:cs typeface="Arial"/>
                <a:sym typeface="Arial"/>
              </a:rPr>
              <a:t>201</a:t>
            </a:r>
            <a:r>
              <a:rPr lang="en-US" sz="2000" b="0" i="0" u="none" strike="noStrike" cap="none">
                <a:solidFill>
                  <a:srgbClr val="002060"/>
                </a:solidFill>
                <a:latin typeface="Arial"/>
                <a:ea typeface="Arial"/>
                <a:cs typeface="Arial"/>
                <a:sym typeface="Arial"/>
              </a:rPr>
              <a:t> mg/dl</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553"/>
              <a:buFont typeface="Arial"/>
              <a:buNone/>
            </a:pPr>
            <a:endParaRPr sz="2000" b="0" i="0" u="none" strike="noStrike" cap="none">
              <a:solidFill>
                <a:srgbClr val="00206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553"/>
              <a:buFont typeface="Arial"/>
              <a:buNone/>
            </a:pPr>
            <a:endParaRPr sz="2000" b="0" i="0" u="none" strike="noStrike" cap="none">
              <a:solidFill>
                <a:srgbClr val="00206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000"/>
              <a:buFont typeface="Arial"/>
              <a:buNone/>
            </a:pPr>
            <a:r>
              <a:rPr lang="en-US" sz="2000" b="1" i="0" u="none" strike="noStrike" cap="none">
                <a:solidFill>
                  <a:srgbClr val="FF0000"/>
                </a:solidFill>
                <a:latin typeface="Arial"/>
                <a:ea typeface="Arial"/>
                <a:cs typeface="Arial"/>
                <a:sym typeface="Arial"/>
              </a:rPr>
              <a:t>Rcv ALTO</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553"/>
              <a:buFont typeface="Arial"/>
              <a:buNone/>
            </a:pPr>
            <a:endParaRPr sz="2000" b="0" i="0" u="none" strike="noStrike" cap="none">
              <a:solidFill>
                <a:srgbClr val="FF0000"/>
              </a:solidFill>
              <a:latin typeface="Arial"/>
              <a:ea typeface="Arial"/>
              <a:cs typeface="Arial"/>
              <a:sym typeface="Arial"/>
            </a:endParaRPr>
          </a:p>
        </p:txBody>
      </p:sp>
      <p:sp>
        <p:nvSpPr>
          <p:cNvPr id="289" name="Google Shape;289;p84"/>
          <p:cNvSpPr txBox="1"/>
          <p:nvPr/>
        </p:nvSpPr>
        <p:spPr>
          <a:xfrm>
            <a:off x="6737207" y="3427033"/>
            <a:ext cx="3958500" cy="2339700"/>
          </a:xfrm>
          <a:prstGeom prst="rect">
            <a:avLst/>
          </a:prstGeom>
          <a:noFill/>
          <a:ln w="38100"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2754"/>
                </a:solidFill>
                <a:latin typeface="Arial"/>
                <a:ea typeface="Arial"/>
                <a:cs typeface="Arial"/>
                <a:sym typeface="Arial"/>
              </a:rPr>
              <a:t>PRECISA DE ENTRADA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2754"/>
                </a:solidFill>
                <a:latin typeface="Arial"/>
                <a:ea typeface="Arial"/>
                <a:cs typeface="Arial"/>
                <a:sym typeface="Arial"/>
              </a:rPr>
              <a:t>REDUCIR EL cLDL a </a:t>
            </a:r>
            <a:r>
              <a:rPr lang="en-US" sz="2000" b="1" i="0" u="none" strike="noStrike" cap="none">
                <a:solidFill>
                  <a:srgbClr val="FF0000"/>
                </a:solidFill>
                <a:latin typeface="Arial"/>
                <a:ea typeface="Arial"/>
                <a:cs typeface="Arial"/>
                <a:sym typeface="Arial"/>
              </a:rPr>
              <a:t> &lt;70mg/dl</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2754"/>
                </a:solidFill>
                <a:latin typeface="Arial"/>
                <a:ea typeface="Arial"/>
                <a:cs typeface="Arial"/>
                <a:sym typeface="Arial"/>
              </a:rPr>
              <a:t>DEBEMOS USAR UNA ESTATINA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2754"/>
                </a:solidFill>
                <a:latin typeface="Arial"/>
                <a:ea typeface="Arial"/>
                <a:cs typeface="Arial"/>
                <a:sym typeface="Arial"/>
              </a:rPr>
              <a:t>QUE REDUZCA </a:t>
            </a:r>
            <a:r>
              <a:rPr lang="en-US" sz="2000" b="1" i="0" u="none" strike="noStrike" cap="none">
                <a:solidFill>
                  <a:srgbClr val="FF0000"/>
                </a:solidFill>
                <a:latin typeface="Arial"/>
                <a:ea typeface="Arial"/>
                <a:cs typeface="Arial"/>
                <a:sym typeface="Arial"/>
              </a:rPr>
              <a:t>un 50% el cLDL</a:t>
            </a:r>
            <a:endParaRPr sz="2000" b="1" i="0" u="none" strike="noStrike" cap="none">
              <a:solidFill>
                <a:srgbClr val="FF0000"/>
              </a:solidFill>
              <a:latin typeface="Arial"/>
              <a:ea typeface="Arial"/>
              <a:cs typeface="Arial"/>
              <a:sym typeface="Arial"/>
            </a:endParaRPr>
          </a:p>
        </p:txBody>
      </p:sp>
      <p:sp>
        <p:nvSpPr>
          <p:cNvPr id="290" name="Google Shape;290;p84"/>
          <p:cNvSpPr/>
          <p:nvPr/>
        </p:nvSpPr>
        <p:spPr>
          <a:xfrm rot="-8896229">
            <a:off x="4899913" y="2836076"/>
            <a:ext cx="1283100" cy="484500"/>
          </a:xfrm>
          <a:prstGeom prst="leftArrow">
            <a:avLst>
              <a:gd name="adj1" fmla="val 50000"/>
              <a:gd name="adj2" fmla="val 50000"/>
            </a:avLst>
          </a:prstGeom>
          <a:solidFill>
            <a:srgbClr val="FF0000"/>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graphicFrame>
        <p:nvGraphicFramePr>
          <p:cNvPr id="295" name="Google Shape;295;p85"/>
          <p:cNvGraphicFramePr/>
          <p:nvPr/>
        </p:nvGraphicFramePr>
        <p:xfrm>
          <a:off x="555813" y="684167"/>
          <a:ext cx="10861500" cy="5489676"/>
        </p:xfrm>
        <a:graphic>
          <a:graphicData uri="http://schemas.openxmlformats.org/drawingml/2006/table">
            <a:tbl>
              <a:tblPr>
                <a:noFill/>
                <a:tableStyleId>{1FF41F42-F80D-44EC-9A30-8510197F2BE4}</a:tableStyleId>
              </a:tblPr>
              <a:tblGrid>
                <a:gridCol w="1355900">
                  <a:extLst>
                    <a:ext uri="{9D8B030D-6E8A-4147-A177-3AD203B41FA5}">
                      <a16:colId xmlns:a16="http://schemas.microsoft.com/office/drawing/2014/main" val="20000"/>
                    </a:ext>
                  </a:extLst>
                </a:gridCol>
                <a:gridCol w="1326425">
                  <a:extLst>
                    <a:ext uri="{9D8B030D-6E8A-4147-A177-3AD203B41FA5}">
                      <a16:colId xmlns:a16="http://schemas.microsoft.com/office/drawing/2014/main" val="20001"/>
                    </a:ext>
                  </a:extLst>
                </a:gridCol>
                <a:gridCol w="1987800">
                  <a:extLst>
                    <a:ext uri="{9D8B030D-6E8A-4147-A177-3AD203B41FA5}">
                      <a16:colId xmlns:a16="http://schemas.microsoft.com/office/drawing/2014/main" val="20002"/>
                    </a:ext>
                  </a:extLst>
                </a:gridCol>
                <a:gridCol w="2073225">
                  <a:extLst>
                    <a:ext uri="{9D8B030D-6E8A-4147-A177-3AD203B41FA5}">
                      <a16:colId xmlns:a16="http://schemas.microsoft.com/office/drawing/2014/main" val="20003"/>
                    </a:ext>
                  </a:extLst>
                </a:gridCol>
                <a:gridCol w="2090600">
                  <a:extLst>
                    <a:ext uri="{9D8B030D-6E8A-4147-A177-3AD203B41FA5}">
                      <a16:colId xmlns:a16="http://schemas.microsoft.com/office/drawing/2014/main" val="20004"/>
                    </a:ext>
                  </a:extLst>
                </a:gridCol>
                <a:gridCol w="2027550">
                  <a:extLst>
                    <a:ext uri="{9D8B030D-6E8A-4147-A177-3AD203B41FA5}">
                      <a16:colId xmlns:a16="http://schemas.microsoft.com/office/drawing/2014/main" val="20005"/>
                    </a:ext>
                  </a:extLst>
                </a:gridCol>
              </a:tblGrid>
              <a:tr h="423175">
                <a:tc>
                  <a:txBody>
                    <a:bodyPr/>
                    <a:lstStyle/>
                    <a:p>
                      <a:pPr marL="0" marR="0" lvl="0" indent="0" algn="ctr" rtl="0">
                        <a:lnSpc>
                          <a:spcPct val="100000"/>
                        </a:lnSpc>
                        <a:spcBef>
                          <a:spcPts val="0"/>
                        </a:spcBef>
                        <a:spcAft>
                          <a:spcPts val="0"/>
                        </a:spcAft>
                        <a:buClr>
                          <a:srgbClr val="000000"/>
                        </a:buClr>
                        <a:buSzPts val="1000"/>
                        <a:buFont typeface="Arial"/>
                        <a:buNone/>
                      </a:pPr>
                      <a:r>
                        <a:rPr lang="en-US" sz="1000" b="1" u="none" strike="noStrike" cap="none">
                          <a:solidFill>
                            <a:srgbClr val="000000"/>
                          </a:solidFill>
                          <a:latin typeface="Arial"/>
                          <a:ea typeface="Arial"/>
                          <a:cs typeface="Arial"/>
                          <a:sym typeface="Arial"/>
                        </a:rPr>
                        <a:t> </a:t>
                      </a:r>
                      <a:endParaRPr sz="1000" u="none" strike="noStrike" cap="none">
                        <a:solidFill>
                          <a:srgbClr val="000000"/>
                        </a:solidFill>
                        <a:latin typeface="Arial"/>
                        <a:ea typeface="Arial"/>
                        <a:cs typeface="Arial"/>
                        <a:sym typeface="Arial"/>
                      </a:endParaRPr>
                    </a:p>
                  </a:txBody>
                  <a:tcPr marL="27175" marR="27175" marT="0" marB="0" anchor="ctr">
                    <a:lnL w="12700" cap="flat" cmpd="sng">
                      <a:solidFill>
                        <a:srgbClr val="999999"/>
                      </a:solidFill>
                      <a:prstDash val="solid"/>
                      <a:round/>
                      <a:headEnd type="none" w="sm" len="sm"/>
                      <a:tailEnd type="none" w="sm" len="sm"/>
                    </a:lnL>
                    <a:lnR w="12700" cap="flat" cmpd="sng">
                      <a:solidFill>
                        <a:srgbClr val="999999"/>
                      </a:solidFill>
                      <a:prstDash val="solid"/>
                      <a:round/>
                      <a:headEnd type="none" w="sm" len="sm"/>
                      <a:tailEnd type="none" w="sm" len="sm"/>
                    </a:lnR>
                    <a:lnT w="12700" cap="flat" cmpd="sng">
                      <a:solidFill>
                        <a:srgbClr val="999999"/>
                      </a:solidFill>
                      <a:prstDash val="solid"/>
                      <a:round/>
                      <a:headEnd type="none" w="sm" len="sm"/>
                      <a:tailEnd type="none" w="sm" len="sm"/>
                    </a:lnT>
                    <a:lnB w="19050" cap="flat" cmpd="sng">
                      <a:solidFill>
                        <a:srgbClr val="666666"/>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u="none" strike="noStrike" cap="none">
                          <a:solidFill>
                            <a:srgbClr val="002060"/>
                          </a:solidFill>
                          <a:latin typeface="Arial"/>
                          <a:ea typeface="Arial"/>
                          <a:cs typeface="Arial"/>
                          <a:sym typeface="Arial"/>
                        </a:rPr>
                        <a:t>Baja intensidad</a:t>
                      </a:r>
                      <a:endParaRPr sz="1000" u="none" strike="noStrike" cap="none">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1" u="none" strike="noStrike" cap="none">
                          <a:solidFill>
                            <a:srgbClr val="002060"/>
                          </a:solidFill>
                          <a:latin typeface="Arial"/>
                          <a:ea typeface="Arial"/>
                          <a:cs typeface="Arial"/>
                          <a:sym typeface="Arial"/>
                        </a:rPr>
                        <a:t>cLDL &lt;- 30%</a:t>
                      </a:r>
                      <a:endParaRPr sz="1000" u="none" strike="noStrike" cap="none">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1" u="none" strike="noStrike" cap="none">
                          <a:solidFill>
                            <a:srgbClr val="002060"/>
                          </a:solidFill>
                          <a:latin typeface="Arial"/>
                          <a:ea typeface="Arial"/>
                          <a:cs typeface="Arial"/>
                          <a:sym typeface="Arial"/>
                        </a:rPr>
                        <a:t> </a:t>
                      </a:r>
                      <a:endParaRPr sz="1000" u="none" strike="noStrike" cap="none">
                        <a:solidFill>
                          <a:srgbClr val="002060"/>
                        </a:solidFill>
                        <a:latin typeface="Arial"/>
                        <a:ea typeface="Arial"/>
                        <a:cs typeface="Arial"/>
                        <a:sym typeface="Arial"/>
                      </a:endParaRPr>
                    </a:p>
                  </a:txBody>
                  <a:tcPr marL="27175" marR="27175" marT="0" marB="0" anchor="ctr">
                    <a:lnL w="12700" cap="flat" cmpd="sng">
                      <a:solidFill>
                        <a:srgbClr val="999999"/>
                      </a:solidFill>
                      <a:prstDash val="solid"/>
                      <a:round/>
                      <a:headEnd type="none" w="sm" len="sm"/>
                      <a:tailEnd type="none" w="sm" len="sm"/>
                    </a:lnL>
                    <a:lnR w="12700" cap="flat" cmpd="sng">
                      <a:solidFill>
                        <a:srgbClr val="999999"/>
                      </a:solidFill>
                      <a:prstDash val="solid"/>
                      <a:round/>
                      <a:headEnd type="none" w="sm" len="sm"/>
                      <a:tailEnd type="none" w="sm" len="sm"/>
                    </a:lnR>
                    <a:lnT w="12700" cap="flat" cmpd="sng">
                      <a:solidFill>
                        <a:srgbClr val="999999"/>
                      </a:solidFill>
                      <a:prstDash val="solid"/>
                      <a:round/>
                      <a:headEnd type="none" w="sm" len="sm"/>
                      <a:tailEnd type="none" w="sm" len="sm"/>
                    </a:lnT>
                    <a:lnB w="19050" cap="flat" cmpd="sng">
                      <a:solidFill>
                        <a:srgbClr val="666666"/>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u="none" strike="noStrike" cap="none">
                          <a:solidFill>
                            <a:srgbClr val="002060"/>
                          </a:solidFill>
                          <a:latin typeface="Arial"/>
                          <a:ea typeface="Arial"/>
                          <a:cs typeface="Arial"/>
                          <a:sym typeface="Arial"/>
                        </a:rPr>
                        <a:t>Moderada intensidad</a:t>
                      </a:r>
                      <a:endParaRPr sz="1000" u="none" strike="noStrike" cap="none">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1" u="none" strike="noStrike" cap="none">
                          <a:solidFill>
                            <a:srgbClr val="002060"/>
                          </a:solidFill>
                          <a:latin typeface="Arial"/>
                          <a:ea typeface="Arial"/>
                          <a:cs typeface="Arial"/>
                          <a:sym typeface="Arial"/>
                        </a:rPr>
                        <a:t>cLDL  &gt;30%&lt;50%</a:t>
                      </a:r>
                      <a:endParaRPr sz="1000" u="none" strike="noStrike" cap="none">
                        <a:solidFill>
                          <a:srgbClr val="002060"/>
                        </a:solidFill>
                        <a:latin typeface="Arial"/>
                        <a:ea typeface="Arial"/>
                        <a:cs typeface="Arial"/>
                        <a:sym typeface="Arial"/>
                      </a:endParaRPr>
                    </a:p>
                  </a:txBody>
                  <a:tcPr marL="27175" marR="27175" marT="0" marB="0" anchor="ctr">
                    <a:lnL w="12700" cap="flat" cmpd="sng">
                      <a:solidFill>
                        <a:srgbClr val="999999"/>
                      </a:solidFill>
                      <a:prstDash val="solid"/>
                      <a:round/>
                      <a:headEnd type="none" w="sm" len="sm"/>
                      <a:tailEnd type="none" w="sm" len="sm"/>
                    </a:lnL>
                    <a:lnR w="12700" cap="flat" cmpd="sng">
                      <a:solidFill>
                        <a:srgbClr val="999999"/>
                      </a:solidFill>
                      <a:prstDash val="solid"/>
                      <a:round/>
                      <a:headEnd type="none" w="sm" len="sm"/>
                      <a:tailEnd type="none" w="sm" len="sm"/>
                    </a:lnR>
                    <a:lnT w="12700" cap="flat" cmpd="sng">
                      <a:solidFill>
                        <a:srgbClr val="999999"/>
                      </a:solidFill>
                      <a:prstDash val="solid"/>
                      <a:round/>
                      <a:headEnd type="none" w="sm" len="sm"/>
                      <a:tailEnd type="none" w="sm" len="sm"/>
                    </a:lnT>
                    <a:lnB w="19050" cap="flat" cmpd="sng">
                      <a:solidFill>
                        <a:srgbClr val="666666"/>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u="none" strike="noStrike" cap="none">
                          <a:solidFill>
                            <a:srgbClr val="002060"/>
                          </a:solidFill>
                          <a:latin typeface="Arial"/>
                          <a:ea typeface="Arial"/>
                          <a:cs typeface="Arial"/>
                          <a:sym typeface="Arial"/>
                        </a:rPr>
                        <a:t>Alta intensidad</a:t>
                      </a:r>
                      <a:endParaRPr sz="1000" u="none" strike="noStrike" cap="none">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1" u="none" strike="noStrike" cap="none">
                          <a:solidFill>
                            <a:srgbClr val="002060"/>
                          </a:solidFill>
                          <a:latin typeface="Arial"/>
                          <a:ea typeface="Arial"/>
                          <a:cs typeface="Arial"/>
                          <a:sym typeface="Arial"/>
                        </a:rPr>
                        <a:t>cLDL &gt;50%&lt;60%</a:t>
                      </a:r>
                      <a:endParaRPr sz="1000" u="none" strike="noStrike" cap="none">
                        <a:solidFill>
                          <a:srgbClr val="002060"/>
                        </a:solidFill>
                        <a:latin typeface="Arial"/>
                        <a:ea typeface="Arial"/>
                        <a:cs typeface="Arial"/>
                        <a:sym typeface="Arial"/>
                      </a:endParaRPr>
                    </a:p>
                  </a:txBody>
                  <a:tcPr marL="27175" marR="27175" marT="0" marB="0" anchor="ctr">
                    <a:lnL w="12700" cap="flat" cmpd="sng">
                      <a:solidFill>
                        <a:srgbClr val="999999"/>
                      </a:solidFill>
                      <a:prstDash val="solid"/>
                      <a:round/>
                      <a:headEnd type="none" w="sm" len="sm"/>
                      <a:tailEnd type="none" w="sm" len="sm"/>
                    </a:lnL>
                    <a:lnR w="12700" cap="flat" cmpd="sng">
                      <a:solidFill>
                        <a:srgbClr val="999999"/>
                      </a:solidFill>
                      <a:prstDash val="solid"/>
                      <a:round/>
                      <a:headEnd type="none" w="sm" len="sm"/>
                      <a:tailEnd type="none" w="sm" len="sm"/>
                    </a:lnR>
                    <a:lnT w="12700" cap="flat" cmpd="sng">
                      <a:solidFill>
                        <a:srgbClr val="999999"/>
                      </a:solidFill>
                      <a:prstDash val="solid"/>
                      <a:round/>
                      <a:headEnd type="none" w="sm" len="sm"/>
                      <a:tailEnd type="none" w="sm" len="sm"/>
                    </a:lnT>
                    <a:lnB w="19050" cap="flat" cmpd="sng">
                      <a:solidFill>
                        <a:srgbClr val="666666"/>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u="none" strike="noStrike" cap="none">
                          <a:solidFill>
                            <a:srgbClr val="002060"/>
                          </a:solidFill>
                          <a:latin typeface="Arial"/>
                          <a:ea typeface="Arial"/>
                          <a:cs typeface="Arial"/>
                          <a:sym typeface="Arial"/>
                        </a:rPr>
                        <a:t>Muy alta intensidad</a:t>
                      </a:r>
                      <a:endParaRPr sz="1000" u="none" strike="noStrike" cap="none">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1" u="none" strike="noStrike" cap="none">
                          <a:solidFill>
                            <a:srgbClr val="002060"/>
                          </a:solidFill>
                          <a:latin typeface="Arial"/>
                          <a:ea typeface="Arial"/>
                          <a:cs typeface="Arial"/>
                          <a:sym typeface="Arial"/>
                        </a:rPr>
                        <a:t>cLDL&gt;60%&lt;80%</a:t>
                      </a:r>
                      <a:endParaRPr sz="1000" u="none" strike="noStrike" cap="none">
                        <a:solidFill>
                          <a:srgbClr val="002060"/>
                        </a:solidFill>
                        <a:latin typeface="Arial"/>
                        <a:ea typeface="Arial"/>
                        <a:cs typeface="Arial"/>
                        <a:sym typeface="Arial"/>
                      </a:endParaRPr>
                    </a:p>
                  </a:txBody>
                  <a:tcPr marL="27175" marR="27175" marT="0" marB="0" anchor="ctr">
                    <a:lnL w="12700" cap="flat" cmpd="sng">
                      <a:solidFill>
                        <a:srgbClr val="999999"/>
                      </a:solidFill>
                      <a:prstDash val="solid"/>
                      <a:round/>
                      <a:headEnd type="none" w="sm" len="sm"/>
                      <a:tailEnd type="none" w="sm" len="sm"/>
                    </a:lnL>
                    <a:lnR w="12700" cap="flat" cmpd="sng">
                      <a:solidFill>
                        <a:srgbClr val="999999"/>
                      </a:solidFill>
                      <a:prstDash val="solid"/>
                      <a:round/>
                      <a:headEnd type="none" w="sm" len="sm"/>
                      <a:tailEnd type="none" w="sm" len="sm"/>
                    </a:lnR>
                    <a:lnT w="12700" cap="flat" cmpd="sng">
                      <a:solidFill>
                        <a:srgbClr val="999999"/>
                      </a:solidFill>
                      <a:prstDash val="solid"/>
                      <a:round/>
                      <a:headEnd type="none" w="sm" len="sm"/>
                      <a:tailEnd type="none" w="sm" len="sm"/>
                    </a:lnT>
                    <a:lnB w="19050" cap="flat" cmpd="sng">
                      <a:solidFill>
                        <a:srgbClr val="666666"/>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u="none" strike="noStrike" cap="none">
                          <a:solidFill>
                            <a:srgbClr val="002060"/>
                          </a:solidFill>
                          <a:latin typeface="Arial"/>
                          <a:ea typeface="Arial"/>
                          <a:cs typeface="Arial"/>
                          <a:sym typeface="Arial"/>
                        </a:rPr>
                        <a:t>Extremadamente alta intensidad</a:t>
                      </a:r>
                      <a:endParaRPr sz="1000" u="none" strike="noStrike" cap="none">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1" u="none" strike="noStrike" cap="none">
                          <a:solidFill>
                            <a:srgbClr val="002060"/>
                          </a:solidFill>
                          <a:latin typeface="Arial"/>
                          <a:ea typeface="Arial"/>
                          <a:cs typeface="Arial"/>
                          <a:sym typeface="Arial"/>
                        </a:rPr>
                        <a:t>cLDL&gt;80%&lt;85%</a:t>
                      </a:r>
                      <a:endParaRPr sz="1000" u="none" strike="noStrike" cap="none">
                        <a:solidFill>
                          <a:srgbClr val="002060"/>
                        </a:solidFill>
                        <a:latin typeface="Arial"/>
                        <a:ea typeface="Arial"/>
                        <a:cs typeface="Arial"/>
                        <a:sym typeface="Arial"/>
                      </a:endParaRPr>
                    </a:p>
                  </a:txBody>
                  <a:tcPr marL="27175" marR="27175" marT="0" marB="0" anchor="ctr">
                    <a:lnL w="12700" cap="flat" cmpd="sng">
                      <a:solidFill>
                        <a:srgbClr val="999999"/>
                      </a:solidFill>
                      <a:prstDash val="solid"/>
                      <a:round/>
                      <a:headEnd type="none" w="sm" len="sm"/>
                      <a:tailEnd type="none" w="sm" len="sm"/>
                    </a:lnL>
                    <a:lnR w="12700" cap="flat" cmpd="sng">
                      <a:solidFill>
                        <a:srgbClr val="999999"/>
                      </a:solidFill>
                      <a:prstDash val="solid"/>
                      <a:round/>
                      <a:headEnd type="none" w="sm" len="sm"/>
                      <a:tailEnd type="none" w="sm" len="sm"/>
                    </a:lnR>
                    <a:lnT w="12700" cap="flat" cmpd="sng">
                      <a:solidFill>
                        <a:srgbClr val="999999"/>
                      </a:solidFill>
                      <a:prstDash val="solid"/>
                      <a:round/>
                      <a:headEnd type="none" w="sm" len="sm"/>
                      <a:tailEnd type="none" w="sm" len="sm"/>
                    </a:lnT>
                    <a:lnB w="19050" cap="flat" cmpd="sng">
                      <a:solidFill>
                        <a:srgbClr val="666666"/>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1169300">
                <a:tc>
                  <a:txBody>
                    <a:bodyPr/>
                    <a:lstStyle/>
                    <a:p>
                      <a:pPr marL="0" marR="0" lvl="0" indent="0" algn="ctr" rtl="0">
                        <a:lnSpc>
                          <a:spcPct val="120000"/>
                        </a:lnSpc>
                        <a:spcBef>
                          <a:spcPts val="0"/>
                        </a:spcBef>
                        <a:spcAft>
                          <a:spcPts val="0"/>
                        </a:spcAft>
                        <a:buClr>
                          <a:srgbClr val="000000"/>
                        </a:buClr>
                        <a:buSzPts val="1000"/>
                        <a:buFont typeface="Arial"/>
                        <a:buNone/>
                      </a:pPr>
                      <a:r>
                        <a:rPr lang="en-US" sz="1000" b="1" u="none" strike="noStrike" cap="none">
                          <a:solidFill>
                            <a:srgbClr val="002060"/>
                          </a:solidFill>
                          <a:latin typeface="Arial"/>
                          <a:ea typeface="Arial"/>
                          <a:cs typeface="Arial"/>
                          <a:sym typeface="Arial"/>
                        </a:rPr>
                        <a:t>Monoterapia oral</a:t>
                      </a:r>
                      <a:endParaRPr sz="1000" u="none" strike="noStrike" cap="none">
                        <a:solidFill>
                          <a:srgbClr val="002060"/>
                        </a:solidFill>
                        <a:latin typeface="Arial"/>
                        <a:ea typeface="Arial"/>
                        <a:cs typeface="Arial"/>
                        <a:sym typeface="Arial"/>
                      </a:endParaRPr>
                    </a:p>
                  </a:txBody>
                  <a:tcPr marL="27175" marR="27175" marT="0" marB="0" anchor="ctr">
                    <a:lnL w="12700" cap="flat" cmpd="sng">
                      <a:solidFill>
                        <a:srgbClr val="999999"/>
                      </a:solidFill>
                      <a:prstDash val="solid"/>
                      <a:round/>
                      <a:headEnd type="none" w="sm" len="sm"/>
                      <a:tailEnd type="none" w="sm" len="sm"/>
                    </a:lnL>
                    <a:lnR w="12700" cap="flat" cmpd="sng">
                      <a:solidFill>
                        <a:srgbClr val="999999"/>
                      </a:solidFill>
                      <a:prstDash val="solid"/>
                      <a:round/>
                      <a:headEnd type="none" w="sm" len="sm"/>
                      <a:tailEnd type="none" w="sm" len="sm"/>
                    </a:lnR>
                    <a:lnT w="19050" cap="flat" cmpd="sng">
                      <a:solidFill>
                        <a:srgbClr val="666666"/>
                      </a:solidFill>
                      <a:prstDash val="solid"/>
                      <a:round/>
                      <a:headEnd type="none" w="sm" len="sm"/>
                      <a:tailEnd type="none" w="sm" len="sm"/>
                    </a:lnT>
                    <a:lnB w="12700" cap="flat" cmpd="sng">
                      <a:solidFill>
                        <a:srgbClr val="999999"/>
                      </a:solidFill>
                      <a:prstDash val="solid"/>
                      <a:round/>
                      <a:headEnd type="none" w="sm" len="sm"/>
                      <a:tailEnd type="none" w="sm" len="sm"/>
                    </a:lnB>
                    <a:solidFill>
                      <a:srgbClr val="FFFFFF"/>
                    </a:solidFill>
                  </a:tcPr>
                </a:tc>
                <a:tc>
                  <a:txBody>
                    <a:bodyPr/>
                    <a:lstStyle/>
                    <a:p>
                      <a:pPr marL="171450" marR="0" lvl="0" indent="-171450" algn="l" rtl="0">
                        <a:lnSpc>
                          <a:spcPct val="120000"/>
                        </a:lnSpc>
                        <a:spcBef>
                          <a:spcPts val="0"/>
                        </a:spcBef>
                        <a:spcAft>
                          <a:spcPts val="0"/>
                        </a:spcAft>
                        <a:buClr>
                          <a:srgbClr val="000000"/>
                        </a:buClr>
                        <a:buSzPts val="1000"/>
                        <a:buFont typeface="Arial"/>
                        <a:buChar char="•"/>
                      </a:pPr>
                      <a:r>
                        <a:rPr lang="en-US" sz="1000" u="none" strike="noStrike" cap="none">
                          <a:solidFill>
                            <a:srgbClr val="002060"/>
                          </a:solidFill>
                          <a:latin typeface="Arial"/>
                          <a:ea typeface="Arial"/>
                          <a:cs typeface="Arial"/>
                          <a:sym typeface="Arial"/>
                        </a:rPr>
                        <a:t>Simvastatina 10</a:t>
                      </a:r>
                      <a:endParaRPr sz="1000" u="none" strike="noStrike" cap="none">
                        <a:solidFill>
                          <a:srgbClr val="002060"/>
                        </a:solidFill>
                        <a:latin typeface="Arial"/>
                        <a:ea typeface="Arial"/>
                        <a:cs typeface="Arial"/>
                        <a:sym typeface="Arial"/>
                      </a:endParaRPr>
                    </a:p>
                    <a:p>
                      <a:pPr marL="171450" marR="0" lvl="0" indent="-171450" algn="l" rtl="0">
                        <a:lnSpc>
                          <a:spcPct val="120000"/>
                        </a:lnSpc>
                        <a:spcBef>
                          <a:spcPts val="0"/>
                        </a:spcBef>
                        <a:spcAft>
                          <a:spcPts val="0"/>
                        </a:spcAft>
                        <a:buClr>
                          <a:srgbClr val="000000"/>
                        </a:buClr>
                        <a:buSzPts val="1000"/>
                        <a:buFont typeface="Arial"/>
                        <a:buChar char="•"/>
                      </a:pPr>
                      <a:r>
                        <a:rPr lang="en-US" sz="1000" u="none" strike="noStrike" cap="none">
                          <a:solidFill>
                            <a:srgbClr val="002060"/>
                          </a:solidFill>
                          <a:latin typeface="Arial"/>
                          <a:ea typeface="Arial"/>
                          <a:cs typeface="Arial"/>
                          <a:sym typeface="Arial"/>
                        </a:rPr>
                        <a:t>Pravastatina 10-20</a:t>
                      </a:r>
                      <a:endParaRPr sz="1000" u="none" strike="noStrike" cap="none">
                        <a:solidFill>
                          <a:srgbClr val="002060"/>
                        </a:solidFill>
                        <a:latin typeface="Arial"/>
                        <a:ea typeface="Arial"/>
                        <a:cs typeface="Arial"/>
                        <a:sym typeface="Arial"/>
                      </a:endParaRPr>
                    </a:p>
                    <a:p>
                      <a:pPr marL="171450" marR="0" lvl="0" indent="-171450" algn="l" rtl="0">
                        <a:lnSpc>
                          <a:spcPct val="120000"/>
                        </a:lnSpc>
                        <a:spcBef>
                          <a:spcPts val="0"/>
                        </a:spcBef>
                        <a:spcAft>
                          <a:spcPts val="0"/>
                        </a:spcAft>
                        <a:buClr>
                          <a:srgbClr val="000000"/>
                        </a:buClr>
                        <a:buSzPts val="1000"/>
                        <a:buFont typeface="Arial"/>
                        <a:buChar char="•"/>
                      </a:pPr>
                      <a:r>
                        <a:rPr lang="en-US" sz="1000" u="none" strike="noStrike" cap="none">
                          <a:solidFill>
                            <a:srgbClr val="002060"/>
                          </a:solidFill>
                          <a:latin typeface="Arial"/>
                          <a:ea typeface="Arial"/>
                          <a:cs typeface="Arial"/>
                          <a:sym typeface="Arial"/>
                        </a:rPr>
                        <a:t>Lovastatina 10-20</a:t>
                      </a:r>
                      <a:endParaRPr sz="1000" u="none" strike="noStrike" cap="none">
                        <a:solidFill>
                          <a:srgbClr val="002060"/>
                        </a:solidFill>
                        <a:latin typeface="Arial"/>
                        <a:ea typeface="Arial"/>
                        <a:cs typeface="Arial"/>
                        <a:sym typeface="Arial"/>
                      </a:endParaRPr>
                    </a:p>
                    <a:p>
                      <a:pPr marL="171450" marR="0" lvl="0" indent="-171450" algn="l" rtl="0">
                        <a:lnSpc>
                          <a:spcPct val="120000"/>
                        </a:lnSpc>
                        <a:spcBef>
                          <a:spcPts val="0"/>
                        </a:spcBef>
                        <a:spcAft>
                          <a:spcPts val="0"/>
                        </a:spcAft>
                        <a:buClr>
                          <a:srgbClr val="000000"/>
                        </a:buClr>
                        <a:buSzPts val="1000"/>
                        <a:buFont typeface="Arial"/>
                        <a:buChar char="•"/>
                      </a:pPr>
                      <a:r>
                        <a:rPr lang="en-US" sz="1000" u="none" strike="noStrike" cap="none">
                          <a:solidFill>
                            <a:srgbClr val="002060"/>
                          </a:solidFill>
                          <a:latin typeface="Arial"/>
                          <a:ea typeface="Arial"/>
                          <a:cs typeface="Arial"/>
                          <a:sym typeface="Arial"/>
                        </a:rPr>
                        <a:t>Fluvastatina 40</a:t>
                      </a:r>
                      <a:endParaRPr sz="1000" u="none" strike="noStrike" cap="none">
                        <a:solidFill>
                          <a:srgbClr val="002060"/>
                        </a:solidFill>
                        <a:latin typeface="Arial"/>
                        <a:ea typeface="Arial"/>
                        <a:cs typeface="Arial"/>
                        <a:sym typeface="Arial"/>
                      </a:endParaRPr>
                    </a:p>
                    <a:p>
                      <a:pPr marL="171450" marR="0" lvl="0" indent="-171450" algn="l" rtl="0">
                        <a:lnSpc>
                          <a:spcPct val="120000"/>
                        </a:lnSpc>
                        <a:spcBef>
                          <a:spcPts val="0"/>
                        </a:spcBef>
                        <a:spcAft>
                          <a:spcPts val="0"/>
                        </a:spcAft>
                        <a:buClr>
                          <a:srgbClr val="000000"/>
                        </a:buClr>
                        <a:buSzPts val="1000"/>
                        <a:buFont typeface="Arial"/>
                        <a:buChar char="•"/>
                      </a:pPr>
                      <a:r>
                        <a:rPr lang="en-US" sz="1000" u="none" strike="noStrike" cap="none">
                          <a:solidFill>
                            <a:srgbClr val="002060"/>
                          </a:solidFill>
                          <a:latin typeface="Arial"/>
                          <a:ea typeface="Arial"/>
                          <a:cs typeface="Arial"/>
                          <a:sym typeface="Arial"/>
                        </a:rPr>
                        <a:t>Pitavastatina 1</a:t>
                      </a:r>
                      <a:endParaRPr sz="1000" u="none" strike="noStrike" cap="none">
                        <a:solidFill>
                          <a:srgbClr val="002060"/>
                        </a:solidFill>
                        <a:latin typeface="Arial"/>
                        <a:ea typeface="Arial"/>
                        <a:cs typeface="Arial"/>
                        <a:sym typeface="Arial"/>
                      </a:endParaRPr>
                    </a:p>
                    <a:p>
                      <a:pPr marL="171450" marR="0" lvl="0" indent="-171450" algn="l" rtl="0">
                        <a:lnSpc>
                          <a:spcPct val="120000"/>
                        </a:lnSpc>
                        <a:spcBef>
                          <a:spcPts val="0"/>
                        </a:spcBef>
                        <a:spcAft>
                          <a:spcPts val="0"/>
                        </a:spcAft>
                        <a:buClr>
                          <a:srgbClr val="000000"/>
                        </a:buClr>
                        <a:buSzPts val="1000"/>
                        <a:buFont typeface="Arial"/>
                        <a:buChar char="•"/>
                      </a:pPr>
                      <a:r>
                        <a:rPr lang="en-US" sz="1000" u="none" strike="noStrike" cap="none">
                          <a:solidFill>
                            <a:srgbClr val="002060"/>
                          </a:solidFill>
                          <a:latin typeface="Arial"/>
                          <a:ea typeface="Arial"/>
                          <a:cs typeface="Arial"/>
                          <a:sym typeface="Arial"/>
                        </a:rPr>
                        <a:t>Ezetimiba 10</a:t>
                      </a:r>
                      <a:endParaRPr sz="1000" u="none" strike="noStrike" cap="none">
                        <a:solidFill>
                          <a:srgbClr val="002060"/>
                        </a:solidFill>
                        <a:latin typeface="Arial"/>
                        <a:ea typeface="Arial"/>
                        <a:cs typeface="Arial"/>
                        <a:sym typeface="Arial"/>
                      </a:endParaRPr>
                    </a:p>
                  </a:txBody>
                  <a:tcPr marL="27175" marR="27175" marT="0" marB="0">
                    <a:lnL w="12700" cap="flat" cmpd="sng">
                      <a:solidFill>
                        <a:srgbClr val="999999"/>
                      </a:solidFill>
                      <a:prstDash val="solid"/>
                      <a:round/>
                      <a:headEnd type="none" w="sm" len="sm"/>
                      <a:tailEnd type="none" w="sm" len="sm"/>
                    </a:lnL>
                    <a:lnR w="12700" cap="flat" cmpd="sng">
                      <a:solidFill>
                        <a:srgbClr val="999999"/>
                      </a:solidFill>
                      <a:prstDash val="solid"/>
                      <a:round/>
                      <a:headEnd type="none" w="sm" len="sm"/>
                      <a:tailEnd type="none" w="sm" len="sm"/>
                    </a:lnR>
                    <a:lnT w="19050" cap="flat" cmpd="sng">
                      <a:solidFill>
                        <a:srgbClr val="666666"/>
                      </a:solidFill>
                      <a:prstDash val="solid"/>
                      <a:round/>
                      <a:headEnd type="none" w="sm" len="sm"/>
                      <a:tailEnd type="none" w="sm" len="sm"/>
                    </a:lnT>
                    <a:lnB w="12700" cap="flat" cmpd="sng">
                      <a:solidFill>
                        <a:srgbClr val="999999"/>
                      </a:solidFill>
                      <a:prstDash val="solid"/>
                      <a:round/>
                      <a:headEnd type="none" w="sm" len="sm"/>
                      <a:tailEnd type="none" w="sm" len="sm"/>
                    </a:lnB>
                    <a:solidFill>
                      <a:srgbClr val="FFFFFF"/>
                    </a:solidFill>
                  </a:tcPr>
                </a:tc>
                <a:tc>
                  <a:txBody>
                    <a:bodyPr/>
                    <a:lstStyle/>
                    <a:p>
                      <a:pPr marL="171450" marR="0" lvl="0" indent="-171450" algn="l" rtl="0">
                        <a:lnSpc>
                          <a:spcPct val="120000"/>
                        </a:lnSpc>
                        <a:spcBef>
                          <a:spcPts val="0"/>
                        </a:spcBef>
                        <a:spcAft>
                          <a:spcPts val="0"/>
                        </a:spcAft>
                        <a:buClr>
                          <a:srgbClr val="000000"/>
                        </a:buClr>
                        <a:buSzPts val="1000"/>
                        <a:buFont typeface="Arial"/>
                        <a:buChar char="•"/>
                      </a:pPr>
                      <a:r>
                        <a:rPr lang="en-US" sz="1000" u="none" strike="noStrike" cap="none">
                          <a:solidFill>
                            <a:srgbClr val="002060"/>
                          </a:solidFill>
                          <a:latin typeface="Arial"/>
                          <a:ea typeface="Arial"/>
                          <a:cs typeface="Arial"/>
                          <a:sym typeface="Arial"/>
                        </a:rPr>
                        <a:t>Atorvastatina 10-20</a:t>
                      </a:r>
                      <a:endParaRPr sz="1000" u="none" strike="noStrike" cap="none">
                        <a:solidFill>
                          <a:srgbClr val="002060"/>
                        </a:solidFill>
                        <a:latin typeface="Arial"/>
                        <a:ea typeface="Arial"/>
                        <a:cs typeface="Arial"/>
                        <a:sym typeface="Arial"/>
                      </a:endParaRPr>
                    </a:p>
                    <a:p>
                      <a:pPr marL="171450" marR="0" lvl="0" indent="-171450" algn="l" rtl="0">
                        <a:lnSpc>
                          <a:spcPct val="120000"/>
                        </a:lnSpc>
                        <a:spcBef>
                          <a:spcPts val="0"/>
                        </a:spcBef>
                        <a:spcAft>
                          <a:spcPts val="0"/>
                        </a:spcAft>
                        <a:buClr>
                          <a:srgbClr val="000000"/>
                        </a:buClr>
                        <a:buSzPts val="1000"/>
                        <a:buFont typeface="Arial"/>
                        <a:buChar char="•"/>
                      </a:pPr>
                      <a:r>
                        <a:rPr lang="en-US" sz="1000" u="none" strike="noStrike" cap="none">
                          <a:solidFill>
                            <a:srgbClr val="002060"/>
                          </a:solidFill>
                          <a:latin typeface="Arial"/>
                          <a:ea typeface="Arial"/>
                          <a:cs typeface="Arial"/>
                          <a:sym typeface="Arial"/>
                        </a:rPr>
                        <a:t>Rosuvastatina 5-10</a:t>
                      </a:r>
                      <a:endParaRPr sz="1000" u="none" strike="noStrike" cap="none">
                        <a:solidFill>
                          <a:srgbClr val="002060"/>
                        </a:solidFill>
                        <a:latin typeface="Arial"/>
                        <a:ea typeface="Arial"/>
                        <a:cs typeface="Arial"/>
                        <a:sym typeface="Arial"/>
                      </a:endParaRPr>
                    </a:p>
                    <a:p>
                      <a:pPr marL="171450" marR="0" lvl="0" indent="-171450" algn="l" rtl="0">
                        <a:lnSpc>
                          <a:spcPct val="120000"/>
                        </a:lnSpc>
                        <a:spcBef>
                          <a:spcPts val="0"/>
                        </a:spcBef>
                        <a:spcAft>
                          <a:spcPts val="0"/>
                        </a:spcAft>
                        <a:buClr>
                          <a:srgbClr val="000000"/>
                        </a:buClr>
                        <a:buSzPts val="1000"/>
                        <a:buFont typeface="Arial"/>
                        <a:buChar char="•"/>
                      </a:pPr>
                      <a:r>
                        <a:rPr lang="en-US" sz="1000" u="none" strike="noStrike" cap="none">
                          <a:solidFill>
                            <a:srgbClr val="002060"/>
                          </a:solidFill>
                          <a:latin typeface="Arial"/>
                          <a:ea typeface="Arial"/>
                          <a:cs typeface="Arial"/>
                          <a:sym typeface="Arial"/>
                        </a:rPr>
                        <a:t>Simvastatina 20-40</a:t>
                      </a:r>
                      <a:endParaRPr sz="1000" u="none" strike="noStrike" cap="none">
                        <a:solidFill>
                          <a:srgbClr val="002060"/>
                        </a:solidFill>
                        <a:latin typeface="Arial"/>
                        <a:ea typeface="Arial"/>
                        <a:cs typeface="Arial"/>
                        <a:sym typeface="Arial"/>
                      </a:endParaRPr>
                    </a:p>
                    <a:p>
                      <a:pPr marL="171450" marR="0" lvl="0" indent="-171450" algn="l" rtl="0">
                        <a:lnSpc>
                          <a:spcPct val="120000"/>
                        </a:lnSpc>
                        <a:spcBef>
                          <a:spcPts val="0"/>
                        </a:spcBef>
                        <a:spcAft>
                          <a:spcPts val="0"/>
                        </a:spcAft>
                        <a:buClr>
                          <a:srgbClr val="000000"/>
                        </a:buClr>
                        <a:buSzPts val="1000"/>
                        <a:buFont typeface="Arial"/>
                        <a:buChar char="•"/>
                      </a:pPr>
                      <a:r>
                        <a:rPr lang="en-US" sz="1000" u="none" strike="noStrike" cap="none">
                          <a:solidFill>
                            <a:srgbClr val="002060"/>
                          </a:solidFill>
                          <a:latin typeface="Arial"/>
                          <a:ea typeface="Arial"/>
                          <a:cs typeface="Arial"/>
                          <a:sym typeface="Arial"/>
                        </a:rPr>
                        <a:t>Pravastatina 40</a:t>
                      </a:r>
                      <a:endParaRPr sz="1000" u="none" strike="noStrike" cap="none">
                        <a:solidFill>
                          <a:srgbClr val="002060"/>
                        </a:solidFill>
                        <a:latin typeface="Arial"/>
                        <a:ea typeface="Arial"/>
                        <a:cs typeface="Arial"/>
                        <a:sym typeface="Arial"/>
                      </a:endParaRPr>
                    </a:p>
                    <a:p>
                      <a:pPr marL="171450" marR="0" lvl="0" indent="-171450" algn="l" rtl="0">
                        <a:lnSpc>
                          <a:spcPct val="120000"/>
                        </a:lnSpc>
                        <a:spcBef>
                          <a:spcPts val="0"/>
                        </a:spcBef>
                        <a:spcAft>
                          <a:spcPts val="0"/>
                        </a:spcAft>
                        <a:buClr>
                          <a:srgbClr val="000000"/>
                        </a:buClr>
                        <a:buSzPts val="1000"/>
                        <a:buFont typeface="Arial"/>
                        <a:buChar char="•"/>
                      </a:pPr>
                      <a:r>
                        <a:rPr lang="en-US" sz="1000" u="none" strike="noStrike" cap="none">
                          <a:solidFill>
                            <a:srgbClr val="002060"/>
                          </a:solidFill>
                          <a:latin typeface="Arial"/>
                          <a:ea typeface="Arial"/>
                          <a:cs typeface="Arial"/>
                          <a:sym typeface="Arial"/>
                        </a:rPr>
                        <a:t>Lovastatina 40</a:t>
                      </a:r>
                      <a:endParaRPr sz="1000" u="none" strike="noStrike" cap="none">
                        <a:solidFill>
                          <a:srgbClr val="002060"/>
                        </a:solidFill>
                        <a:latin typeface="Arial"/>
                        <a:ea typeface="Arial"/>
                        <a:cs typeface="Arial"/>
                        <a:sym typeface="Arial"/>
                      </a:endParaRPr>
                    </a:p>
                    <a:p>
                      <a:pPr marL="171450" marR="0" lvl="0" indent="-171450" algn="l" rtl="0">
                        <a:lnSpc>
                          <a:spcPct val="120000"/>
                        </a:lnSpc>
                        <a:spcBef>
                          <a:spcPts val="0"/>
                        </a:spcBef>
                        <a:spcAft>
                          <a:spcPts val="0"/>
                        </a:spcAft>
                        <a:buClr>
                          <a:srgbClr val="000000"/>
                        </a:buClr>
                        <a:buSzPts val="1000"/>
                        <a:buFont typeface="Arial"/>
                        <a:buChar char="•"/>
                      </a:pPr>
                      <a:r>
                        <a:rPr lang="en-US" sz="1000" u="none" strike="noStrike" cap="none">
                          <a:solidFill>
                            <a:srgbClr val="002060"/>
                          </a:solidFill>
                          <a:latin typeface="Arial"/>
                          <a:ea typeface="Arial"/>
                          <a:cs typeface="Arial"/>
                          <a:sym typeface="Arial"/>
                        </a:rPr>
                        <a:t>Fluvastatina 80</a:t>
                      </a:r>
                      <a:endParaRPr sz="1000" u="none" strike="noStrike" cap="none">
                        <a:solidFill>
                          <a:srgbClr val="002060"/>
                        </a:solidFill>
                        <a:latin typeface="Arial"/>
                        <a:ea typeface="Arial"/>
                        <a:cs typeface="Arial"/>
                        <a:sym typeface="Arial"/>
                      </a:endParaRPr>
                    </a:p>
                    <a:p>
                      <a:pPr marL="171450" marR="0" lvl="0" indent="-171450" algn="l" rtl="0">
                        <a:lnSpc>
                          <a:spcPct val="120000"/>
                        </a:lnSpc>
                        <a:spcBef>
                          <a:spcPts val="0"/>
                        </a:spcBef>
                        <a:spcAft>
                          <a:spcPts val="0"/>
                        </a:spcAft>
                        <a:buClr>
                          <a:srgbClr val="000000"/>
                        </a:buClr>
                        <a:buSzPts val="1000"/>
                        <a:buFont typeface="Arial"/>
                        <a:buChar char="•"/>
                      </a:pPr>
                      <a:r>
                        <a:rPr lang="en-US" sz="1000" u="none" strike="noStrike" cap="none">
                          <a:solidFill>
                            <a:srgbClr val="002060"/>
                          </a:solidFill>
                          <a:latin typeface="Arial"/>
                          <a:ea typeface="Arial"/>
                          <a:cs typeface="Arial"/>
                          <a:sym typeface="Arial"/>
                        </a:rPr>
                        <a:t>Pitavastatina 2-4</a:t>
                      </a:r>
                      <a:endParaRPr sz="1000" u="none" strike="noStrike" cap="none">
                        <a:solidFill>
                          <a:srgbClr val="002060"/>
                        </a:solidFill>
                        <a:latin typeface="Arial"/>
                        <a:ea typeface="Arial"/>
                        <a:cs typeface="Arial"/>
                        <a:sym typeface="Arial"/>
                      </a:endParaRPr>
                    </a:p>
                  </a:txBody>
                  <a:tcPr marL="27175" marR="27175" marT="0" marB="0">
                    <a:lnL w="12700" cap="flat" cmpd="sng">
                      <a:solidFill>
                        <a:srgbClr val="999999"/>
                      </a:solidFill>
                      <a:prstDash val="solid"/>
                      <a:round/>
                      <a:headEnd type="none" w="sm" len="sm"/>
                      <a:tailEnd type="none" w="sm" len="sm"/>
                    </a:lnL>
                    <a:lnR w="12700" cap="flat" cmpd="sng">
                      <a:solidFill>
                        <a:srgbClr val="999999"/>
                      </a:solidFill>
                      <a:prstDash val="solid"/>
                      <a:round/>
                      <a:headEnd type="none" w="sm" len="sm"/>
                      <a:tailEnd type="none" w="sm" len="sm"/>
                    </a:lnR>
                    <a:lnT w="19050" cap="flat" cmpd="sng">
                      <a:solidFill>
                        <a:srgbClr val="666666"/>
                      </a:solidFill>
                      <a:prstDash val="solid"/>
                      <a:round/>
                      <a:headEnd type="none" w="sm" len="sm"/>
                      <a:tailEnd type="none" w="sm" len="sm"/>
                    </a:lnT>
                    <a:lnB w="12700" cap="flat" cmpd="sng">
                      <a:solidFill>
                        <a:srgbClr val="999999"/>
                      </a:solidFill>
                      <a:prstDash val="solid"/>
                      <a:round/>
                      <a:headEnd type="none" w="sm" len="sm"/>
                      <a:tailEnd type="none" w="sm" len="sm"/>
                    </a:lnB>
                    <a:solidFill>
                      <a:srgbClr val="FFFFFF"/>
                    </a:solidFill>
                  </a:tcPr>
                </a:tc>
                <a:tc>
                  <a:txBody>
                    <a:bodyPr/>
                    <a:lstStyle/>
                    <a:p>
                      <a:pPr marL="171450" marR="0" lvl="0" indent="-171450" algn="l" rtl="0">
                        <a:lnSpc>
                          <a:spcPct val="120000"/>
                        </a:lnSpc>
                        <a:spcBef>
                          <a:spcPts val="0"/>
                        </a:spcBef>
                        <a:spcAft>
                          <a:spcPts val="0"/>
                        </a:spcAft>
                        <a:buClr>
                          <a:srgbClr val="000000"/>
                        </a:buClr>
                        <a:buSzPts val="1000"/>
                        <a:buFont typeface="Arial"/>
                        <a:buChar char="•"/>
                      </a:pPr>
                      <a:r>
                        <a:rPr lang="en-US" sz="1000" u="none" strike="noStrike" cap="none">
                          <a:solidFill>
                            <a:srgbClr val="002060"/>
                          </a:solidFill>
                          <a:latin typeface="Arial"/>
                          <a:ea typeface="Arial"/>
                          <a:cs typeface="Arial"/>
                          <a:sym typeface="Arial"/>
                        </a:rPr>
                        <a:t>Atorvastatina 40-80</a:t>
                      </a:r>
                      <a:endParaRPr sz="1000" u="none" strike="noStrike" cap="none">
                        <a:solidFill>
                          <a:srgbClr val="002060"/>
                        </a:solidFill>
                        <a:latin typeface="Arial"/>
                        <a:ea typeface="Arial"/>
                        <a:cs typeface="Arial"/>
                        <a:sym typeface="Arial"/>
                      </a:endParaRPr>
                    </a:p>
                    <a:p>
                      <a:pPr marL="171450" marR="0" lvl="0" indent="-171450" algn="l" rtl="0">
                        <a:lnSpc>
                          <a:spcPct val="120000"/>
                        </a:lnSpc>
                        <a:spcBef>
                          <a:spcPts val="0"/>
                        </a:spcBef>
                        <a:spcAft>
                          <a:spcPts val="0"/>
                        </a:spcAft>
                        <a:buClr>
                          <a:srgbClr val="000000"/>
                        </a:buClr>
                        <a:buSzPts val="1000"/>
                        <a:buFont typeface="Arial"/>
                        <a:buChar char="•"/>
                      </a:pPr>
                      <a:r>
                        <a:rPr lang="en-US" sz="1000" u="none" strike="noStrike" cap="none">
                          <a:solidFill>
                            <a:srgbClr val="002060"/>
                          </a:solidFill>
                          <a:latin typeface="Arial"/>
                          <a:ea typeface="Arial"/>
                          <a:cs typeface="Arial"/>
                          <a:sym typeface="Arial"/>
                        </a:rPr>
                        <a:t>Rosuvastatina 20-40</a:t>
                      </a:r>
                      <a:endParaRPr sz="1000" u="none" strike="noStrike" cap="none">
                        <a:solidFill>
                          <a:srgbClr val="00206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000"/>
                        <a:buFont typeface="Arial"/>
                        <a:buNone/>
                      </a:pPr>
                      <a:r>
                        <a:rPr lang="en-US" sz="1000" u="none" strike="noStrike" cap="none">
                          <a:solidFill>
                            <a:srgbClr val="002060"/>
                          </a:solidFill>
                          <a:latin typeface="Arial"/>
                          <a:ea typeface="Arial"/>
                          <a:cs typeface="Arial"/>
                          <a:sym typeface="Arial"/>
                        </a:rPr>
                        <a:t> </a:t>
                      </a:r>
                      <a:endParaRPr sz="1000" u="none" strike="noStrike" cap="none">
                        <a:solidFill>
                          <a:srgbClr val="002060"/>
                        </a:solidFill>
                        <a:latin typeface="Arial"/>
                        <a:ea typeface="Arial"/>
                        <a:cs typeface="Arial"/>
                        <a:sym typeface="Arial"/>
                      </a:endParaRPr>
                    </a:p>
                  </a:txBody>
                  <a:tcPr marL="27175" marR="27175" marT="0" marB="0">
                    <a:lnL w="12700" cap="flat" cmpd="sng">
                      <a:solidFill>
                        <a:srgbClr val="999999"/>
                      </a:solidFill>
                      <a:prstDash val="solid"/>
                      <a:round/>
                      <a:headEnd type="none" w="sm" len="sm"/>
                      <a:tailEnd type="none" w="sm" len="sm"/>
                    </a:lnL>
                    <a:lnR w="12700" cap="flat" cmpd="sng">
                      <a:solidFill>
                        <a:srgbClr val="999999"/>
                      </a:solidFill>
                      <a:prstDash val="solid"/>
                      <a:round/>
                      <a:headEnd type="none" w="sm" len="sm"/>
                      <a:tailEnd type="none" w="sm" len="sm"/>
                    </a:lnR>
                    <a:lnT w="19050" cap="flat" cmpd="sng">
                      <a:solidFill>
                        <a:srgbClr val="666666"/>
                      </a:solidFill>
                      <a:prstDash val="solid"/>
                      <a:round/>
                      <a:headEnd type="none" w="sm" len="sm"/>
                      <a:tailEnd type="none" w="sm" len="sm"/>
                    </a:lnT>
                    <a:lnB w="12700" cap="flat" cmpd="sng">
                      <a:solidFill>
                        <a:srgbClr val="999999"/>
                      </a:solidFill>
                      <a:prstDash val="solid"/>
                      <a:round/>
                      <a:headEnd type="none" w="sm" len="sm"/>
                      <a:tailEnd type="none" w="sm" len="sm"/>
                    </a:lnB>
                    <a:solidFill>
                      <a:srgbClr val="FBE4D4"/>
                    </a:solidFill>
                  </a:tcPr>
                </a:tc>
                <a:tc>
                  <a:txBody>
                    <a:bodyPr/>
                    <a:lstStyle/>
                    <a:p>
                      <a:pPr marL="0" marR="0" lvl="0" indent="0" algn="l" rtl="0">
                        <a:lnSpc>
                          <a:spcPct val="120000"/>
                        </a:lnSpc>
                        <a:spcBef>
                          <a:spcPts val="0"/>
                        </a:spcBef>
                        <a:spcAft>
                          <a:spcPts val="0"/>
                        </a:spcAft>
                        <a:buClr>
                          <a:srgbClr val="000000"/>
                        </a:buClr>
                        <a:buSzPts val="1000"/>
                        <a:buFont typeface="Arial"/>
                        <a:buNone/>
                      </a:pPr>
                      <a:r>
                        <a:rPr lang="en-US" sz="1000" u="none" strike="noStrike" cap="none">
                          <a:solidFill>
                            <a:srgbClr val="002060"/>
                          </a:solidFill>
                          <a:latin typeface="Arial"/>
                          <a:ea typeface="Arial"/>
                          <a:cs typeface="Arial"/>
                          <a:sym typeface="Arial"/>
                        </a:rPr>
                        <a:t> </a:t>
                      </a:r>
                      <a:endParaRPr sz="1000" u="none" strike="noStrike" cap="none">
                        <a:solidFill>
                          <a:srgbClr val="002060"/>
                        </a:solidFill>
                        <a:latin typeface="Arial"/>
                        <a:ea typeface="Arial"/>
                        <a:cs typeface="Arial"/>
                        <a:sym typeface="Arial"/>
                      </a:endParaRPr>
                    </a:p>
                  </a:txBody>
                  <a:tcPr marL="27175" marR="27175" marT="0" marB="0">
                    <a:lnL w="12700" cap="flat" cmpd="sng">
                      <a:solidFill>
                        <a:srgbClr val="999999"/>
                      </a:solidFill>
                      <a:prstDash val="solid"/>
                      <a:round/>
                      <a:headEnd type="none" w="sm" len="sm"/>
                      <a:tailEnd type="none" w="sm" len="sm"/>
                    </a:lnL>
                    <a:lnR w="12700" cap="flat" cmpd="sng">
                      <a:solidFill>
                        <a:srgbClr val="999999"/>
                      </a:solidFill>
                      <a:prstDash val="solid"/>
                      <a:round/>
                      <a:headEnd type="none" w="sm" len="sm"/>
                      <a:tailEnd type="none" w="sm" len="sm"/>
                    </a:lnR>
                    <a:lnT w="19050" cap="flat" cmpd="sng">
                      <a:solidFill>
                        <a:srgbClr val="666666"/>
                      </a:solidFill>
                      <a:prstDash val="solid"/>
                      <a:round/>
                      <a:headEnd type="none" w="sm" len="sm"/>
                      <a:tailEnd type="none" w="sm" len="sm"/>
                    </a:lnT>
                    <a:lnB w="12700" cap="flat" cmpd="sng">
                      <a:solidFill>
                        <a:srgbClr val="999999"/>
                      </a:solidFill>
                      <a:prstDash val="solid"/>
                      <a:round/>
                      <a:headEnd type="none" w="sm" len="sm"/>
                      <a:tailEnd type="none" w="sm" len="sm"/>
                    </a:lnB>
                    <a:solidFill>
                      <a:srgbClr val="FFFFFF"/>
                    </a:solidFill>
                  </a:tcPr>
                </a:tc>
                <a:tc>
                  <a:txBody>
                    <a:bodyPr/>
                    <a:lstStyle/>
                    <a:p>
                      <a:pPr marL="0" marR="0" lvl="0" indent="0" algn="l" rtl="0">
                        <a:lnSpc>
                          <a:spcPct val="120000"/>
                        </a:lnSpc>
                        <a:spcBef>
                          <a:spcPts val="0"/>
                        </a:spcBef>
                        <a:spcAft>
                          <a:spcPts val="0"/>
                        </a:spcAft>
                        <a:buClr>
                          <a:srgbClr val="000000"/>
                        </a:buClr>
                        <a:buSzPts val="1000"/>
                        <a:buFont typeface="Arial"/>
                        <a:buNone/>
                      </a:pPr>
                      <a:r>
                        <a:rPr lang="en-US" sz="1000" u="none" strike="noStrike" cap="none">
                          <a:solidFill>
                            <a:srgbClr val="002060"/>
                          </a:solidFill>
                          <a:latin typeface="Arial"/>
                          <a:ea typeface="Arial"/>
                          <a:cs typeface="Arial"/>
                          <a:sym typeface="Arial"/>
                        </a:rPr>
                        <a:t> </a:t>
                      </a:r>
                      <a:endParaRPr sz="1000" u="none" strike="noStrike" cap="none">
                        <a:solidFill>
                          <a:srgbClr val="002060"/>
                        </a:solidFill>
                        <a:latin typeface="Arial"/>
                        <a:ea typeface="Arial"/>
                        <a:cs typeface="Arial"/>
                        <a:sym typeface="Arial"/>
                      </a:endParaRPr>
                    </a:p>
                  </a:txBody>
                  <a:tcPr marL="27175" marR="27175" marT="0" marB="0">
                    <a:lnL w="12700" cap="flat" cmpd="sng">
                      <a:solidFill>
                        <a:srgbClr val="999999"/>
                      </a:solidFill>
                      <a:prstDash val="solid"/>
                      <a:round/>
                      <a:headEnd type="none" w="sm" len="sm"/>
                      <a:tailEnd type="none" w="sm" len="sm"/>
                    </a:lnL>
                    <a:lnR w="12700" cap="flat" cmpd="sng">
                      <a:solidFill>
                        <a:srgbClr val="999999"/>
                      </a:solidFill>
                      <a:prstDash val="solid"/>
                      <a:round/>
                      <a:headEnd type="none" w="sm" len="sm"/>
                      <a:tailEnd type="none" w="sm" len="sm"/>
                    </a:lnR>
                    <a:lnT w="19050" cap="flat" cmpd="sng">
                      <a:solidFill>
                        <a:srgbClr val="666666"/>
                      </a:solidFill>
                      <a:prstDash val="solid"/>
                      <a:round/>
                      <a:headEnd type="none" w="sm" len="sm"/>
                      <a:tailEnd type="none" w="sm" len="sm"/>
                    </a:lnT>
                    <a:lnB w="12700" cap="flat" cmpd="sng">
                      <a:solidFill>
                        <a:srgbClr val="999999"/>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1902475">
                <a:tc>
                  <a:txBody>
                    <a:bodyPr/>
                    <a:lstStyle/>
                    <a:p>
                      <a:pPr marL="0" marR="0" lvl="0" indent="0" algn="ctr" rtl="0">
                        <a:lnSpc>
                          <a:spcPct val="120000"/>
                        </a:lnSpc>
                        <a:spcBef>
                          <a:spcPts val="0"/>
                        </a:spcBef>
                        <a:spcAft>
                          <a:spcPts val="0"/>
                        </a:spcAft>
                        <a:buClr>
                          <a:srgbClr val="000000"/>
                        </a:buClr>
                        <a:buSzPts val="1000"/>
                        <a:buFont typeface="Arial"/>
                        <a:buNone/>
                      </a:pPr>
                      <a:r>
                        <a:rPr lang="en-US" sz="1000" b="1" u="none" strike="noStrike" cap="none">
                          <a:solidFill>
                            <a:srgbClr val="002060"/>
                          </a:solidFill>
                          <a:latin typeface="Arial"/>
                          <a:ea typeface="Arial"/>
                          <a:cs typeface="Arial"/>
                          <a:sym typeface="Arial"/>
                        </a:rPr>
                        <a:t>Terapia combinada oral</a:t>
                      </a:r>
                      <a:endParaRPr sz="1000" u="none" strike="noStrike" cap="none">
                        <a:solidFill>
                          <a:srgbClr val="002060"/>
                        </a:solidFill>
                        <a:latin typeface="Arial"/>
                        <a:ea typeface="Arial"/>
                        <a:cs typeface="Arial"/>
                        <a:sym typeface="Arial"/>
                      </a:endParaRPr>
                    </a:p>
                  </a:txBody>
                  <a:tcPr marL="27175" marR="27175" marT="0" marB="0" anchor="ctr">
                    <a:lnL w="12700" cap="flat" cmpd="sng">
                      <a:solidFill>
                        <a:srgbClr val="999999"/>
                      </a:solidFill>
                      <a:prstDash val="solid"/>
                      <a:round/>
                      <a:headEnd type="none" w="sm" len="sm"/>
                      <a:tailEnd type="none" w="sm" len="sm"/>
                    </a:lnL>
                    <a:lnR w="12700" cap="flat" cmpd="sng">
                      <a:solidFill>
                        <a:srgbClr val="999999"/>
                      </a:solidFill>
                      <a:prstDash val="solid"/>
                      <a:round/>
                      <a:headEnd type="none" w="sm" len="sm"/>
                      <a:tailEnd type="none" w="sm" len="sm"/>
                    </a:lnR>
                    <a:lnT w="12700" cap="flat" cmpd="sng">
                      <a:solidFill>
                        <a:srgbClr val="999999"/>
                      </a:solidFill>
                      <a:prstDash val="solid"/>
                      <a:round/>
                      <a:headEnd type="none" w="sm" len="sm"/>
                      <a:tailEnd type="none" w="sm" len="sm"/>
                    </a:lnT>
                    <a:lnB w="12700" cap="flat" cmpd="sng">
                      <a:solidFill>
                        <a:srgbClr val="999999"/>
                      </a:solidFill>
                      <a:prstDash val="solid"/>
                      <a:round/>
                      <a:headEnd type="none" w="sm" len="sm"/>
                      <a:tailEnd type="none" w="sm" len="sm"/>
                    </a:lnB>
                    <a:solidFill>
                      <a:srgbClr val="FFFFFF"/>
                    </a:solidFill>
                  </a:tcPr>
                </a:tc>
                <a:tc>
                  <a:txBody>
                    <a:bodyPr/>
                    <a:lstStyle/>
                    <a:p>
                      <a:pPr marL="0" marR="0" lvl="0" indent="0" algn="l" rtl="0">
                        <a:lnSpc>
                          <a:spcPct val="120000"/>
                        </a:lnSpc>
                        <a:spcBef>
                          <a:spcPts val="0"/>
                        </a:spcBef>
                        <a:spcAft>
                          <a:spcPts val="0"/>
                        </a:spcAft>
                        <a:buClr>
                          <a:srgbClr val="000000"/>
                        </a:buClr>
                        <a:buSzPts val="1000"/>
                        <a:buFont typeface="Arial"/>
                        <a:buNone/>
                      </a:pPr>
                      <a:r>
                        <a:rPr lang="en-US" sz="1000" u="none" strike="noStrike" cap="none">
                          <a:solidFill>
                            <a:srgbClr val="002060"/>
                          </a:solidFill>
                          <a:latin typeface="Arial"/>
                          <a:ea typeface="Arial"/>
                          <a:cs typeface="Arial"/>
                          <a:sym typeface="Arial"/>
                        </a:rPr>
                        <a:t> </a:t>
                      </a:r>
                      <a:endParaRPr sz="1000" u="none" strike="noStrike" cap="none">
                        <a:solidFill>
                          <a:srgbClr val="002060"/>
                        </a:solidFill>
                        <a:latin typeface="Arial"/>
                        <a:ea typeface="Arial"/>
                        <a:cs typeface="Arial"/>
                        <a:sym typeface="Arial"/>
                      </a:endParaRPr>
                    </a:p>
                  </a:txBody>
                  <a:tcPr marL="27175" marR="27175" marT="0" marB="0">
                    <a:lnL w="12700" cap="flat" cmpd="sng">
                      <a:solidFill>
                        <a:srgbClr val="999999"/>
                      </a:solidFill>
                      <a:prstDash val="solid"/>
                      <a:round/>
                      <a:headEnd type="none" w="sm" len="sm"/>
                      <a:tailEnd type="none" w="sm" len="sm"/>
                    </a:lnL>
                    <a:lnR w="12700" cap="flat" cmpd="sng">
                      <a:solidFill>
                        <a:srgbClr val="999999"/>
                      </a:solidFill>
                      <a:prstDash val="solid"/>
                      <a:round/>
                      <a:headEnd type="none" w="sm" len="sm"/>
                      <a:tailEnd type="none" w="sm" len="sm"/>
                    </a:lnR>
                    <a:lnT w="12700" cap="flat" cmpd="sng">
                      <a:solidFill>
                        <a:srgbClr val="999999"/>
                      </a:solidFill>
                      <a:prstDash val="solid"/>
                      <a:round/>
                      <a:headEnd type="none" w="sm" len="sm"/>
                      <a:tailEnd type="none" w="sm" len="sm"/>
                    </a:lnT>
                    <a:lnB w="12700" cap="flat" cmpd="sng">
                      <a:solidFill>
                        <a:srgbClr val="999999"/>
                      </a:solidFill>
                      <a:prstDash val="solid"/>
                      <a:round/>
                      <a:headEnd type="none" w="sm" len="sm"/>
                      <a:tailEnd type="none" w="sm" len="sm"/>
                    </a:lnB>
                    <a:solidFill>
                      <a:srgbClr val="FFFFFF"/>
                    </a:solidFill>
                  </a:tcPr>
                </a:tc>
                <a:tc>
                  <a:txBody>
                    <a:bodyPr/>
                    <a:lstStyle/>
                    <a:p>
                      <a:pPr marL="171450" marR="0" lvl="0" indent="-171450" algn="l" rtl="0">
                        <a:lnSpc>
                          <a:spcPct val="120000"/>
                        </a:lnSpc>
                        <a:spcBef>
                          <a:spcPts val="0"/>
                        </a:spcBef>
                        <a:spcAft>
                          <a:spcPts val="0"/>
                        </a:spcAft>
                        <a:buClr>
                          <a:srgbClr val="000000"/>
                        </a:buClr>
                        <a:buSzPts val="1000"/>
                        <a:buFont typeface="Arial"/>
                        <a:buChar char="•"/>
                      </a:pPr>
                      <a:r>
                        <a:rPr lang="en-US" sz="1000" u="none" strike="noStrike" cap="none">
                          <a:solidFill>
                            <a:srgbClr val="002060"/>
                          </a:solidFill>
                          <a:latin typeface="Arial"/>
                          <a:ea typeface="Arial"/>
                          <a:cs typeface="Arial"/>
                          <a:sym typeface="Arial"/>
                        </a:rPr>
                        <a:t>Simvastatina 10 + Ezetimiba 10</a:t>
                      </a:r>
                      <a:endParaRPr sz="1000" u="none" strike="noStrike" cap="none">
                        <a:solidFill>
                          <a:srgbClr val="002060"/>
                        </a:solidFill>
                        <a:latin typeface="Arial"/>
                        <a:ea typeface="Arial"/>
                        <a:cs typeface="Arial"/>
                        <a:sym typeface="Arial"/>
                      </a:endParaRPr>
                    </a:p>
                    <a:p>
                      <a:pPr marL="171450" marR="0" lvl="0" indent="-171450" algn="l" rtl="0">
                        <a:lnSpc>
                          <a:spcPct val="120000"/>
                        </a:lnSpc>
                        <a:spcBef>
                          <a:spcPts val="0"/>
                        </a:spcBef>
                        <a:spcAft>
                          <a:spcPts val="0"/>
                        </a:spcAft>
                        <a:buClr>
                          <a:srgbClr val="000000"/>
                        </a:buClr>
                        <a:buSzPts val="1000"/>
                        <a:buFont typeface="Arial"/>
                        <a:buChar char="•"/>
                      </a:pPr>
                      <a:r>
                        <a:rPr lang="en-US" sz="1000" u="none" strike="noStrike" cap="none">
                          <a:solidFill>
                            <a:srgbClr val="002060"/>
                          </a:solidFill>
                          <a:latin typeface="Arial"/>
                          <a:ea typeface="Arial"/>
                          <a:cs typeface="Arial"/>
                          <a:sym typeface="Arial"/>
                        </a:rPr>
                        <a:t>Pravastatina 20 + Ezetimiba 10</a:t>
                      </a:r>
                      <a:endParaRPr sz="1000" u="none" strike="noStrike" cap="none">
                        <a:solidFill>
                          <a:srgbClr val="002060"/>
                        </a:solidFill>
                        <a:latin typeface="Arial"/>
                        <a:ea typeface="Arial"/>
                        <a:cs typeface="Arial"/>
                        <a:sym typeface="Arial"/>
                      </a:endParaRPr>
                    </a:p>
                    <a:p>
                      <a:pPr marL="171450" marR="0" lvl="0" indent="-171450" algn="l" rtl="0">
                        <a:lnSpc>
                          <a:spcPct val="120000"/>
                        </a:lnSpc>
                        <a:spcBef>
                          <a:spcPts val="0"/>
                        </a:spcBef>
                        <a:spcAft>
                          <a:spcPts val="0"/>
                        </a:spcAft>
                        <a:buClr>
                          <a:srgbClr val="000000"/>
                        </a:buClr>
                        <a:buSzPts val="1000"/>
                        <a:buFont typeface="Arial"/>
                        <a:buChar char="•"/>
                      </a:pPr>
                      <a:r>
                        <a:rPr lang="en-US" sz="1000" u="none" strike="noStrike" cap="none">
                          <a:solidFill>
                            <a:srgbClr val="002060"/>
                          </a:solidFill>
                          <a:latin typeface="Arial"/>
                          <a:ea typeface="Arial"/>
                          <a:cs typeface="Arial"/>
                          <a:sym typeface="Arial"/>
                        </a:rPr>
                        <a:t>Lovastatina 20 + Ezetimiba 10</a:t>
                      </a:r>
                      <a:endParaRPr sz="1000" u="none" strike="noStrike" cap="none">
                        <a:solidFill>
                          <a:srgbClr val="002060"/>
                        </a:solidFill>
                        <a:latin typeface="Arial"/>
                        <a:ea typeface="Arial"/>
                        <a:cs typeface="Arial"/>
                        <a:sym typeface="Arial"/>
                      </a:endParaRPr>
                    </a:p>
                    <a:p>
                      <a:pPr marL="171450" marR="0" lvl="0" indent="-171450" algn="l" rtl="0">
                        <a:lnSpc>
                          <a:spcPct val="120000"/>
                        </a:lnSpc>
                        <a:spcBef>
                          <a:spcPts val="0"/>
                        </a:spcBef>
                        <a:spcAft>
                          <a:spcPts val="0"/>
                        </a:spcAft>
                        <a:buClr>
                          <a:srgbClr val="000000"/>
                        </a:buClr>
                        <a:buSzPts val="1000"/>
                        <a:buFont typeface="Arial"/>
                        <a:buChar char="•"/>
                      </a:pPr>
                      <a:r>
                        <a:rPr lang="en-US" sz="1000" u="none" strike="noStrike" cap="none">
                          <a:solidFill>
                            <a:srgbClr val="002060"/>
                          </a:solidFill>
                          <a:latin typeface="Arial"/>
                          <a:ea typeface="Arial"/>
                          <a:cs typeface="Arial"/>
                          <a:sym typeface="Arial"/>
                        </a:rPr>
                        <a:t>Fluvastatina 40 + Ezetimiba 10</a:t>
                      </a:r>
                      <a:endParaRPr sz="1000" u="none" strike="noStrike" cap="none">
                        <a:solidFill>
                          <a:srgbClr val="002060"/>
                        </a:solidFill>
                        <a:latin typeface="Arial"/>
                        <a:ea typeface="Arial"/>
                        <a:cs typeface="Arial"/>
                        <a:sym typeface="Arial"/>
                      </a:endParaRPr>
                    </a:p>
                    <a:p>
                      <a:pPr marL="171450" marR="0" lvl="0" indent="-171450" algn="l" rtl="0">
                        <a:lnSpc>
                          <a:spcPct val="120000"/>
                        </a:lnSpc>
                        <a:spcBef>
                          <a:spcPts val="0"/>
                        </a:spcBef>
                        <a:spcAft>
                          <a:spcPts val="0"/>
                        </a:spcAft>
                        <a:buClr>
                          <a:srgbClr val="000000"/>
                        </a:buClr>
                        <a:buSzPts val="1000"/>
                        <a:buFont typeface="Arial"/>
                        <a:buChar char="•"/>
                      </a:pPr>
                      <a:r>
                        <a:rPr lang="en-US" sz="1000" u="none" strike="noStrike" cap="none">
                          <a:solidFill>
                            <a:srgbClr val="002060"/>
                          </a:solidFill>
                          <a:latin typeface="Arial"/>
                          <a:ea typeface="Arial"/>
                          <a:cs typeface="Arial"/>
                          <a:sym typeface="Arial"/>
                        </a:rPr>
                        <a:t>Pitavastatina 1 + Ezetimiba 10</a:t>
                      </a:r>
                      <a:endParaRPr sz="1000" u="none" strike="noStrike" cap="none">
                        <a:solidFill>
                          <a:srgbClr val="00206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000"/>
                        <a:buFont typeface="Arial"/>
                        <a:buNone/>
                      </a:pPr>
                      <a:r>
                        <a:rPr lang="en-US" sz="1000" u="none" strike="noStrike" cap="none">
                          <a:solidFill>
                            <a:srgbClr val="002060"/>
                          </a:solidFill>
                          <a:latin typeface="Arial"/>
                          <a:ea typeface="Arial"/>
                          <a:cs typeface="Arial"/>
                          <a:sym typeface="Arial"/>
                        </a:rPr>
                        <a:t> </a:t>
                      </a:r>
                      <a:endParaRPr sz="1000" u="none" strike="noStrike" cap="none">
                        <a:solidFill>
                          <a:srgbClr val="00206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000"/>
                        <a:buFont typeface="Arial"/>
                        <a:buNone/>
                      </a:pPr>
                      <a:r>
                        <a:rPr lang="en-US" sz="1000" u="none" strike="noStrike" cap="none">
                          <a:solidFill>
                            <a:srgbClr val="002060"/>
                          </a:solidFill>
                          <a:latin typeface="Arial"/>
                          <a:ea typeface="Arial"/>
                          <a:cs typeface="Arial"/>
                          <a:sym typeface="Arial"/>
                        </a:rPr>
                        <a:t> </a:t>
                      </a:r>
                      <a:endParaRPr sz="1000" u="none" strike="noStrike" cap="none">
                        <a:solidFill>
                          <a:srgbClr val="002060"/>
                        </a:solidFill>
                        <a:latin typeface="Arial"/>
                        <a:ea typeface="Arial"/>
                        <a:cs typeface="Arial"/>
                        <a:sym typeface="Arial"/>
                      </a:endParaRPr>
                    </a:p>
                  </a:txBody>
                  <a:tcPr marL="27175" marR="27175" marT="0" marB="0">
                    <a:lnL w="12700" cap="flat" cmpd="sng">
                      <a:solidFill>
                        <a:srgbClr val="999999"/>
                      </a:solidFill>
                      <a:prstDash val="solid"/>
                      <a:round/>
                      <a:headEnd type="none" w="sm" len="sm"/>
                      <a:tailEnd type="none" w="sm" len="sm"/>
                    </a:lnL>
                    <a:lnR w="12700" cap="flat" cmpd="sng">
                      <a:solidFill>
                        <a:srgbClr val="999999"/>
                      </a:solidFill>
                      <a:prstDash val="solid"/>
                      <a:round/>
                      <a:headEnd type="none" w="sm" len="sm"/>
                      <a:tailEnd type="none" w="sm" len="sm"/>
                    </a:lnR>
                    <a:lnT w="12700" cap="flat" cmpd="sng">
                      <a:solidFill>
                        <a:srgbClr val="999999"/>
                      </a:solidFill>
                      <a:prstDash val="solid"/>
                      <a:round/>
                      <a:headEnd type="none" w="sm" len="sm"/>
                      <a:tailEnd type="none" w="sm" len="sm"/>
                    </a:lnT>
                    <a:lnB w="12700" cap="flat" cmpd="sng">
                      <a:solidFill>
                        <a:srgbClr val="999999"/>
                      </a:solidFill>
                      <a:prstDash val="solid"/>
                      <a:round/>
                      <a:headEnd type="none" w="sm" len="sm"/>
                      <a:tailEnd type="none" w="sm" len="sm"/>
                    </a:lnB>
                    <a:solidFill>
                      <a:srgbClr val="FFFFFF"/>
                    </a:solidFill>
                  </a:tcPr>
                </a:tc>
                <a:tc>
                  <a:txBody>
                    <a:bodyPr/>
                    <a:lstStyle/>
                    <a:p>
                      <a:pPr marL="171450" marR="0" lvl="0" indent="-171450" algn="l" rtl="0">
                        <a:lnSpc>
                          <a:spcPct val="120000"/>
                        </a:lnSpc>
                        <a:spcBef>
                          <a:spcPts val="0"/>
                        </a:spcBef>
                        <a:spcAft>
                          <a:spcPts val="0"/>
                        </a:spcAft>
                        <a:buClr>
                          <a:srgbClr val="000000"/>
                        </a:buClr>
                        <a:buSzPts val="1000"/>
                        <a:buFont typeface="Arial"/>
                        <a:buChar char="•"/>
                      </a:pPr>
                      <a:r>
                        <a:rPr lang="en-US" sz="1000" u="none" strike="noStrike" cap="none">
                          <a:solidFill>
                            <a:srgbClr val="002060"/>
                          </a:solidFill>
                          <a:latin typeface="Arial"/>
                          <a:ea typeface="Arial"/>
                          <a:cs typeface="Arial"/>
                          <a:sym typeface="Arial"/>
                        </a:rPr>
                        <a:t>Atorvastatina 10-20 + Ezetimiba 10</a:t>
                      </a:r>
                      <a:endParaRPr sz="1000" u="none" strike="noStrike" cap="none">
                        <a:solidFill>
                          <a:srgbClr val="002060"/>
                        </a:solidFill>
                        <a:latin typeface="Arial"/>
                        <a:ea typeface="Arial"/>
                        <a:cs typeface="Arial"/>
                        <a:sym typeface="Arial"/>
                      </a:endParaRPr>
                    </a:p>
                    <a:p>
                      <a:pPr marL="171450" marR="0" lvl="0" indent="-171450" algn="l" rtl="0">
                        <a:lnSpc>
                          <a:spcPct val="120000"/>
                        </a:lnSpc>
                        <a:spcBef>
                          <a:spcPts val="0"/>
                        </a:spcBef>
                        <a:spcAft>
                          <a:spcPts val="0"/>
                        </a:spcAft>
                        <a:buClr>
                          <a:srgbClr val="000000"/>
                        </a:buClr>
                        <a:buSzPts val="1000"/>
                        <a:buFont typeface="Arial"/>
                        <a:buChar char="•"/>
                      </a:pPr>
                      <a:r>
                        <a:rPr lang="en-US" sz="1000" u="none" strike="noStrike" cap="none">
                          <a:solidFill>
                            <a:srgbClr val="002060"/>
                          </a:solidFill>
                          <a:latin typeface="Arial"/>
                          <a:ea typeface="Arial"/>
                          <a:cs typeface="Arial"/>
                          <a:sym typeface="Arial"/>
                        </a:rPr>
                        <a:t>Rosuvastatina 5-10 + Ezetimiba 10</a:t>
                      </a:r>
                      <a:endParaRPr sz="1000" u="none" strike="noStrike" cap="none">
                        <a:solidFill>
                          <a:srgbClr val="002060"/>
                        </a:solidFill>
                        <a:latin typeface="Arial"/>
                        <a:ea typeface="Arial"/>
                        <a:cs typeface="Arial"/>
                        <a:sym typeface="Arial"/>
                      </a:endParaRPr>
                    </a:p>
                    <a:p>
                      <a:pPr marL="171450" marR="0" lvl="0" indent="-171450" algn="l" rtl="0">
                        <a:lnSpc>
                          <a:spcPct val="120000"/>
                        </a:lnSpc>
                        <a:spcBef>
                          <a:spcPts val="0"/>
                        </a:spcBef>
                        <a:spcAft>
                          <a:spcPts val="0"/>
                        </a:spcAft>
                        <a:buClr>
                          <a:srgbClr val="000000"/>
                        </a:buClr>
                        <a:buSzPts val="1000"/>
                        <a:buFont typeface="Arial"/>
                        <a:buChar char="•"/>
                      </a:pPr>
                      <a:r>
                        <a:rPr lang="en-US" sz="1000" u="none" strike="noStrike" cap="none">
                          <a:solidFill>
                            <a:srgbClr val="002060"/>
                          </a:solidFill>
                          <a:latin typeface="Arial"/>
                          <a:ea typeface="Arial"/>
                          <a:cs typeface="Arial"/>
                          <a:sym typeface="Arial"/>
                        </a:rPr>
                        <a:t>Simvastatina 20-40 + Ezetimiba 10</a:t>
                      </a:r>
                      <a:endParaRPr sz="1000" u="none" strike="noStrike" cap="none">
                        <a:solidFill>
                          <a:srgbClr val="002060"/>
                        </a:solidFill>
                        <a:latin typeface="Arial"/>
                        <a:ea typeface="Arial"/>
                        <a:cs typeface="Arial"/>
                        <a:sym typeface="Arial"/>
                      </a:endParaRPr>
                    </a:p>
                    <a:p>
                      <a:pPr marL="171450" marR="0" lvl="0" indent="-171450" algn="l" rtl="0">
                        <a:lnSpc>
                          <a:spcPct val="120000"/>
                        </a:lnSpc>
                        <a:spcBef>
                          <a:spcPts val="0"/>
                        </a:spcBef>
                        <a:spcAft>
                          <a:spcPts val="0"/>
                        </a:spcAft>
                        <a:buClr>
                          <a:srgbClr val="000000"/>
                        </a:buClr>
                        <a:buSzPts val="1000"/>
                        <a:buFont typeface="Arial"/>
                        <a:buChar char="•"/>
                      </a:pPr>
                      <a:r>
                        <a:rPr lang="en-US" sz="1000" u="none" strike="noStrike" cap="none">
                          <a:solidFill>
                            <a:srgbClr val="002060"/>
                          </a:solidFill>
                          <a:latin typeface="Arial"/>
                          <a:ea typeface="Arial"/>
                          <a:cs typeface="Arial"/>
                          <a:sym typeface="Arial"/>
                        </a:rPr>
                        <a:t>Pravastatina 40 + Ezetimiba 10</a:t>
                      </a:r>
                      <a:endParaRPr sz="1000" u="none" strike="noStrike" cap="none">
                        <a:solidFill>
                          <a:srgbClr val="002060"/>
                        </a:solidFill>
                        <a:latin typeface="Arial"/>
                        <a:ea typeface="Arial"/>
                        <a:cs typeface="Arial"/>
                        <a:sym typeface="Arial"/>
                      </a:endParaRPr>
                    </a:p>
                    <a:p>
                      <a:pPr marL="171450" marR="0" lvl="0" indent="-171450" algn="l" rtl="0">
                        <a:lnSpc>
                          <a:spcPct val="120000"/>
                        </a:lnSpc>
                        <a:spcBef>
                          <a:spcPts val="0"/>
                        </a:spcBef>
                        <a:spcAft>
                          <a:spcPts val="0"/>
                        </a:spcAft>
                        <a:buClr>
                          <a:srgbClr val="000000"/>
                        </a:buClr>
                        <a:buSzPts val="1000"/>
                        <a:buFont typeface="Arial"/>
                        <a:buChar char="•"/>
                      </a:pPr>
                      <a:r>
                        <a:rPr lang="en-US" sz="1000" u="none" strike="noStrike" cap="none">
                          <a:solidFill>
                            <a:srgbClr val="002060"/>
                          </a:solidFill>
                          <a:latin typeface="Arial"/>
                          <a:ea typeface="Arial"/>
                          <a:cs typeface="Arial"/>
                          <a:sym typeface="Arial"/>
                        </a:rPr>
                        <a:t>Lovastatina 40 + Ezetimiba 10</a:t>
                      </a:r>
                      <a:endParaRPr sz="1000" u="none" strike="noStrike" cap="none">
                        <a:solidFill>
                          <a:srgbClr val="002060"/>
                        </a:solidFill>
                        <a:latin typeface="Arial"/>
                        <a:ea typeface="Arial"/>
                        <a:cs typeface="Arial"/>
                        <a:sym typeface="Arial"/>
                      </a:endParaRPr>
                    </a:p>
                    <a:p>
                      <a:pPr marL="171450" marR="0" lvl="0" indent="-171450" algn="l" rtl="0">
                        <a:lnSpc>
                          <a:spcPct val="120000"/>
                        </a:lnSpc>
                        <a:spcBef>
                          <a:spcPts val="0"/>
                        </a:spcBef>
                        <a:spcAft>
                          <a:spcPts val="0"/>
                        </a:spcAft>
                        <a:buClr>
                          <a:srgbClr val="000000"/>
                        </a:buClr>
                        <a:buSzPts val="1000"/>
                        <a:buFont typeface="Arial"/>
                        <a:buChar char="•"/>
                      </a:pPr>
                      <a:r>
                        <a:rPr lang="en-US" sz="1000" u="none" strike="noStrike" cap="none">
                          <a:solidFill>
                            <a:srgbClr val="002060"/>
                          </a:solidFill>
                          <a:latin typeface="Arial"/>
                          <a:ea typeface="Arial"/>
                          <a:cs typeface="Arial"/>
                          <a:sym typeface="Arial"/>
                        </a:rPr>
                        <a:t>Fluvastatina 80 + Ezetimiba 10</a:t>
                      </a:r>
                      <a:endParaRPr sz="1000" u="none" strike="noStrike" cap="none">
                        <a:solidFill>
                          <a:srgbClr val="002060"/>
                        </a:solidFill>
                        <a:latin typeface="Arial"/>
                        <a:ea typeface="Arial"/>
                        <a:cs typeface="Arial"/>
                        <a:sym typeface="Arial"/>
                      </a:endParaRPr>
                    </a:p>
                    <a:p>
                      <a:pPr marL="171450" marR="0" lvl="0" indent="-171450" algn="l" rtl="0">
                        <a:lnSpc>
                          <a:spcPct val="120000"/>
                        </a:lnSpc>
                        <a:spcBef>
                          <a:spcPts val="0"/>
                        </a:spcBef>
                        <a:spcAft>
                          <a:spcPts val="0"/>
                        </a:spcAft>
                        <a:buClr>
                          <a:srgbClr val="000000"/>
                        </a:buClr>
                        <a:buSzPts val="1000"/>
                        <a:buFont typeface="Arial"/>
                        <a:buChar char="•"/>
                      </a:pPr>
                      <a:r>
                        <a:rPr lang="en-US" sz="1000" u="none" strike="noStrike" cap="none">
                          <a:solidFill>
                            <a:srgbClr val="002060"/>
                          </a:solidFill>
                          <a:latin typeface="Arial"/>
                          <a:ea typeface="Arial"/>
                          <a:cs typeface="Arial"/>
                          <a:sym typeface="Arial"/>
                        </a:rPr>
                        <a:t>Pitavastatina 2-4 + Ezetimiba 10</a:t>
                      </a:r>
                      <a:endParaRPr sz="1000" u="none" strike="noStrike" cap="none">
                        <a:solidFill>
                          <a:srgbClr val="002060"/>
                        </a:solidFill>
                        <a:latin typeface="Arial"/>
                        <a:ea typeface="Arial"/>
                        <a:cs typeface="Arial"/>
                        <a:sym typeface="Arial"/>
                      </a:endParaRPr>
                    </a:p>
                  </a:txBody>
                  <a:tcPr marL="27175" marR="27175" marT="0" marB="0">
                    <a:lnL w="12700" cap="flat" cmpd="sng">
                      <a:solidFill>
                        <a:srgbClr val="999999"/>
                      </a:solidFill>
                      <a:prstDash val="solid"/>
                      <a:round/>
                      <a:headEnd type="none" w="sm" len="sm"/>
                      <a:tailEnd type="none" w="sm" len="sm"/>
                    </a:lnL>
                    <a:lnR w="12700" cap="flat" cmpd="sng">
                      <a:solidFill>
                        <a:srgbClr val="999999"/>
                      </a:solidFill>
                      <a:prstDash val="solid"/>
                      <a:round/>
                      <a:headEnd type="none" w="sm" len="sm"/>
                      <a:tailEnd type="none" w="sm" len="sm"/>
                    </a:lnR>
                    <a:lnT w="12700" cap="flat" cmpd="sng">
                      <a:solidFill>
                        <a:srgbClr val="999999"/>
                      </a:solidFill>
                      <a:prstDash val="solid"/>
                      <a:round/>
                      <a:headEnd type="none" w="sm" len="sm"/>
                      <a:tailEnd type="none" w="sm" len="sm"/>
                    </a:lnT>
                    <a:lnB w="12700" cap="flat" cmpd="sng">
                      <a:solidFill>
                        <a:srgbClr val="999999"/>
                      </a:solidFill>
                      <a:prstDash val="solid"/>
                      <a:round/>
                      <a:headEnd type="none" w="sm" len="sm"/>
                      <a:tailEnd type="none" w="sm" len="sm"/>
                    </a:lnB>
                    <a:solidFill>
                      <a:srgbClr val="FFFFFF"/>
                    </a:solidFill>
                  </a:tcPr>
                </a:tc>
                <a:tc>
                  <a:txBody>
                    <a:bodyPr/>
                    <a:lstStyle/>
                    <a:p>
                      <a:pPr marL="171450" marR="0" lvl="0" indent="-171450" algn="l" rtl="0">
                        <a:lnSpc>
                          <a:spcPct val="120000"/>
                        </a:lnSpc>
                        <a:spcBef>
                          <a:spcPts val="0"/>
                        </a:spcBef>
                        <a:spcAft>
                          <a:spcPts val="0"/>
                        </a:spcAft>
                        <a:buClr>
                          <a:srgbClr val="000000"/>
                        </a:buClr>
                        <a:buSzPts val="1000"/>
                        <a:buFont typeface="Arial"/>
                        <a:buChar char="•"/>
                      </a:pPr>
                      <a:r>
                        <a:rPr lang="en-US" sz="1000" u="none" strike="noStrike" cap="none">
                          <a:solidFill>
                            <a:srgbClr val="002060"/>
                          </a:solidFill>
                          <a:latin typeface="Arial"/>
                          <a:ea typeface="Arial"/>
                          <a:cs typeface="Arial"/>
                          <a:sym typeface="Arial"/>
                        </a:rPr>
                        <a:t>Atorvastatina 40-80 + Ezetimiba 10</a:t>
                      </a:r>
                      <a:endParaRPr sz="1000" u="none" strike="noStrike" cap="none">
                        <a:solidFill>
                          <a:srgbClr val="002060"/>
                        </a:solidFill>
                        <a:latin typeface="Arial"/>
                        <a:ea typeface="Arial"/>
                        <a:cs typeface="Arial"/>
                        <a:sym typeface="Arial"/>
                      </a:endParaRPr>
                    </a:p>
                    <a:p>
                      <a:pPr marL="171450" marR="0" lvl="0" indent="-171450" algn="l" rtl="0">
                        <a:lnSpc>
                          <a:spcPct val="120000"/>
                        </a:lnSpc>
                        <a:spcBef>
                          <a:spcPts val="0"/>
                        </a:spcBef>
                        <a:spcAft>
                          <a:spcPts val="0"/>
                        </a:spcAft>
                        <a:buClr>
                          <a:srgbClr val="000000"/>
                        </a:buClr>
                        <a:buSzPts val="1000"/>
                        <a:buFont typeface="Arial"/>
                        <a:buChar char="•"/>
                      </a:pPr>
                      <a:r>
                        <a:rPr lang="en-US" sz="1000" u="none" strike="noStrike" cap="none">
                          <a:solidFill>
                            <a:srgbClr val="002060"/>
                          </a:solidFill>
                          <a:latin typeface="Arial"/>
                          <a:ea typeface="Arial"/>
                          <a:cs typeface="Arial"/>
                          <a:sym typeface="Arial"/>
                        </a:rPr>
                        <a:t>Rosuvastatina 20-40 + Ezetimiba 10</a:t>
                      </a:r>
                      <a:endParaRPr sz="1000" u="none" strike="noStrike" cap="none">
                        <a:solidFill>
                          <a:srgbClr val="002060"/>
                        </a:solidFill>
                        <a:latin typeface="Arial"/>
                        <a:ea typeface="Arial"/>
                        <a:cs typeface="Arial"/>
                        <a:sym typeface="Arial"/>
                      </a:endParaRPr>
                    </a:p>
                  </a:txBody>
                  <a:tcPr marL="27175" marR="27175" marT="0" marB="0">
                    <a:lnL w="12700" cap="flat" cmpd="sng">
                      <a:solidFill>
                        <a:srgbClr val="999999"/>
                      </a:solidFill>
                      <a:prstDash val="solid"/>
                      <a:round/>
                      <a:headEnd type="none" w="sm" len="sm"/>
                      <a:tailEnd type="none" w="sm" len="sm"/>
                    </a:lnL>
                    <a:lnR w="12700" cap="flat" cmpd="sng">
                      <a:solidFill>
                        <a:srgbClr val="999999"/>
                      </a:solidFill>
                      <a:prstDash val="solid"/>
                      <a:round/>
                      <a:headEnd type="none" w="sm" len="sm"/>
                      <a:tailEnd type="none" w="sm" len="sm"/>
                    </a:lnR>
                    <a:lnT w="12700" cap="flat" cmpd="sng">
                      <a:solidFill>
                        <a:srgbClr val="999999"/>
                      </a:solidFill>
                      <a:prstDash val="solid"/>
                      <a:round/>
                      <a:headEnd type="none" w="sm" len="sm"/>
                      <a:tailEnd type="none" w="sm" len="sm"/>
                    </a:lnT>
                    <a:lnB w="12700" cap="flat" cmpd="sng">
                      <a:solidFill>
                        <a:srgbClr val="999999"/>
                      </a:solidFill>
                      <a:prstDash val="solid"/>
                      <a:round/>
                      <a:headEnd type="none" w="sm" len="sm"/>
                      <a:tailEnd type="none" w="sm" len="sm"/>
                    </a:lnB>
                    <a:solidFill>
                      <a:srgbClr val="FFFFFF"/>
                    </a:solidFill>
                  </a:tcPr>
                </a:tc>
                <a:tc>
                  <a:txBody>
                    <a:bodyPr/>
                    <a:lstStyle/>
                    <a:p>
                      <a:pPr marL="0" marR="0" lvl="0" indent="0" algn="l" rtl="0">
                        <a:lnSpc>
                          <a:spcPct val="120000"/>
                        </a:lnSpc>
                        <a:spcBef>
                          <a:spcPts val="0"/>
                        </a:spcBef>
                        <a:spcAft>
                          <a:spcPts val="0"/>
                        </a:spcAft>
                        <a:buClr>
                          <a:srgbClr val="000000"/>
                        </a:buClr>
                        <a:buSzPts val="1000"/>
                        <a:buFont typeface="Arial"/>
                        <a:buNone/>
                      </a:pPr>
                      <a:r>
                        <a:rPr lang="en-US" sz="1000" u="none" strike="noStrike" cap="none">
                          <a:solidFill>
                            <a:srgbClr val="002060"/>
                          </a:solidFill>
                          <a:latin typeface="Arial"/>
                          <a:ea typeface="Arial"/>
                          <a:cs typeface="Arial"/>
                          <a:sym typeface="Arial"/>
                        </a:rPr>
                        <a:t> </a:t>
                      </a:r>
                      <a:endParaRPr sz="1000" u="none" strike="noStrike" cap="none">
                        <a:solidFill>
                          <a:srgbClr val="002060"/>
                        </a:solidFill>
                        <a:latin typeface="Arial"/>
                        <a:ea typeface="Arial"/>
                        <a:cs typeface="Arial"/>
                        <a:sym typeface="Arial"/>
                      </a:endParaRPr>
                    </a:p>
                  </a:txBody>
                  <a:tcPr marL="27175" marR="27175" marT="0" marB="0">
                    <a:lnL w="12700" cap="flat" cmpd="sng">
                      <a:solidFill>
                        <a:srgbClr val="999999"/>
                      </a:solidFill>
                      <a:prstDash val="solid"/>
                      <a:round/>
                      <a:headEnd type="none" w="sm" len="sm"/>
                      <a:tailEnd type="none" w="sm" len="sm"/>
                    </a:lnL>
                    <a:lnR w="12700" cap="flat" cmpd="sng">
                      <a:solidFill>
                        <a:srgbClr val="999999"/>
                      </a:solidFill>
                      <a:prstDash val="solid"/>
                      <a:round/>
                      <a:headEnd type="none" w="sm" len="sm"/>
                      <a:tailEnd type="none" w="sm" len="sm"/>
                    </a:lnR>
                    <a:lnT w="12700" cap="flat" cmpd="sng">
                      <a:solidFill>
                        <a:srgbClr val="999999"/>
                      </a:solidFill>
                      <a:prstDash val="solid"/>
                      <a:round/>
                      <a:headEnd type="none" w="sm" len="sm"/>
                      <a:tailEnd type="none" w="sm" len="sm"/>
                    </a:lnT>
                    <a:lnB w="12700" cap="flat" cmpd="sng">
                      <a:solidFill>
                        <a:srgbClr val="999999"/>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1666325">
                <a:tc>
                  <a:txBody>
                    <a:bodyPr/>
                    <a:lstStyle/>
                    <a:p>
                      <a:pPr marL="0" marR="0" lvl="0" indent="0" algn="ctr" rtl="0">
                        <a:lnSpc>
                          <a:spcPct val="120000"/>
                        </a:lnSpc>
                        <a:spcBef>
                          <a:spcPts val="0"/>
                        </a:spcBef>
                        <a:spcAft>
                          <a:spcPts val="0"/>
                        </a:spcAft>
                        <a:buClr>
                          <a:srgbClr val="000000"/>
                        </a:buClr>
                        <a:buSzPts val="1000"/>
                        <a:buFont typeface="Arial"/>
                        <a:buNone/>
                      </a:pPr>
                      <a:r>
                        <a:rPr lang="en-US" sz="1000" b="1" u="none" strike="noStrike" cap="none">
                          <a:solidFill>
                            <a:srgbClr val="002060"/>
                          </a:solidFill>
                          <a:latin typeface="Arial"/>
                          <a:ea typeface="Arial"/>
                          <a:cs typeface="Arial"/>
                          <a:sym typeface="Arial"/>
                        </a:rPr>
                        <a:t>Terapia subcutánea asociada o no a terapia oral</a:t>
                      </a:r>
                      <a:endParaRPr sz="1000" u="none" strike="noStrike" cap="none">
                        <a:solidFill>
                          <a:srgbClr val="002060"/>
                        </a:solidFill>
                        <a:latin typeface="Arial"/>
                        <a:ea typeface="Arial"/>
                        <a:cs typeface="Arial"/>
                        <a:sym typeface="Arial"/>
                      </a:endParaRPr>
                    </a:p>
                  </a:txBody>
                  <a:tcPr marL="27175" marR="27175" marT="0" marB="0" anchor="ctr">
                    <a:lnL w="12700" cap="flat" cmpd="sng">
                      <a:solidFill>
                        <a:srgbClr val="999999"/>
                      </a:solidFill>
                      <a:prstDash val="solid"/>
                      <a:round/>
                      <a:headEnd type="none" w="sm" len="sm"/>
                      <a:tailEnd type="none" w="sm" len="sm"/>
                    </a:lnL>
                    <a:lnR w="12700" cap="flat" cmpd="sng">
                      <a:solidFill>
                        <a:srgbClr val="999999"/>
                      </a:solidFill>
                      <a:prstDash val="solid"/>
                      <a:round/>
                      <a:headEnd type="none" w="sm" len="sm"/>
                      <a:tailEnd type="none" w="sm" len="sm"/>
                    </a:lnR>
                    <a:lnT w="12700" cap="flat" cmpd="sng">
                      <a:solidFill>
                        <a:srgbClr val="999999"/>
                      </a:solidFill>
                      <a:prstDash val="solid"/>
                      <a:round/>
                      <a:headEnd type="none" w="sm" len="sm"/>
                      <a:tailEnd type="none" w="sm" len="sm"/>
                    </a:lnT>
                    <a:lnB w="12700" cap="flat" cmpd="sng">
                      <a:solidFill>
                        <a:srgbClr val="999999"/>
                      </a:solidFill>
                      <a:prstDash val="solid"/>
                      <a:round/>
                      <a:headEnd type="none" w="sm" len="sm"/>
                      <a:tailEnd type="none" w="sm" len="sm"/>
                    </a:lnB>
                    <a:solidFill>
                      <a:srgbClr val="FFFFFF"/>
                    </a:solidFill>
                  </a:tcPr>
                </a:tc>
                <a:tc>
                  <a:txBody>
                    <a:bodyPr/>
                    <a:lstStyle/>
                    <a:p>
                      <a:pPr marL="0" marR="0" lvl="0" indent="0" algn="l" rtl="0">
                        <a:lnSpc>
                          <a:spcPct val="120000"/>
                        </a:lnSpc>
                        <a:spcBef>
                          <a:spcPts val="0"/>
                        </a:spcBef>
                        <a:spcAft>
                          <a:spcPts val="0"/>
                        </a:spcAft>
                        <a:buClr>
                          <a:srgbClr val="000000"/>
                        </a:buClr>
                        <a:buSzPts val="1000"/>
                        <a:buFont typeface="Arial"/>
                        <a:buNone/>
                      </a:pPr>
                      <a:r>
                        <a:rPr lang="en-US" sz="1000" u="none" strike="noStrike" cap="none">
                          <a:solidFill>
                            <a:srgbClr val="002060"/>
                          </a:solidFill>
                          <a:latin typeface="Arial"/>
                          <a:ea typeface="Arial"/>
                          <a:cs typeface="Arial"/>
                          <a:sym typeface="Arial"/>
                        </a:rPr>
                        <a:t> </a:t>
                      </a:r>
                      <a:endParaRPr sz="1000" u="none" strike="noStrike" cap="none">
                        <a:solidFill>
                          <a:srgbClr val="002060"/>
                        </a:solidFill>
                        <a:latin typeface="Arial"/>
                        <a:ea typeface="Arial"/>
                        <a:cs typeface="Arial"/>
                        <a:sym typeface="Arial"/>
                      </a:endParaRPr>
                    </a:p>
                  </a:txBody>
                  <a:tcPr marL="27175" marR="27175" marT="0" marB="0">
                    <a:lnL w="12700" cap="flat" cmpd="sng">
                      <a:solidFill>
                        <a:srgbClr val="999999"/>
                      </a:solidFill>
                      <a:prstDash val="solid"/>
                      <a:round/>
                      <a:headEnd type="none" w="sm" len="sm"/>
                      <a:tailEnd type="none" w="sm" len="sm"/>
                    </a:lnL>
                    <a:lnR w="12700" cap="flat" cmpd="sng">
                      <a:solidFill>
                        <a:srgbClr val="999999"/>
                      </a:solidFill>
                      <a:prstDash val="solid"/>
                      <a:round/>
                      <a:headEnd type="none" w="sm" len="sm"/>
                      <a:tailEnd type="none" w="sm" len="sm"/>
                    </a:lnR>
                    <a:lnT w="12700" cap="flat" cmpd="sng">
                      <a:solidFill>
                        <a:srgbClr val="999999"/>
                      </a:solidFill>
                      <a:prstDash val="solid"/>
                      <a:round/>
                      <a:headEnd type="none" w="sm" len="sm"/>
                      <a:tailEnd type="none" w="sm" len="sm"/>
                    </a:lnT>
                    <a:lnB w="12700" cap="flat" cmpd="sng">
                      <a:solidFill>
                        <a:srgbClr val="999999"/>
                      </a:solidFill>
                      <a:prstDash val="solid"/>
                      <a:round/>
                      <a:headEnd type="none" w="sm" len="sm"/>
                      <a:tailEnd type="none" w="sm" len="sm"/>
                    </a:lnB>
                    <a:solidFill>
                      <a:srgbClr val="FFFFFF"/>
                    </a:solidFill>
                  </a:tcPr>
                </a:tc>
                <a:tc>
                  <a:txBody>
                    <a:bodyPr/>
                    <a:lstStyle/>
                    <a:p>
                      <a:pPr marL="171450" marR="0" lvl="0" indent="-171450" algn="l" rtl="0">
                        <a:lnSpc>
                          <a:spcPct val="120000"/>
                        </a:lnSpc>
                        <a:spcBef>
                          <a:spcPts val="0"/>
                        </a:spcBef>
                        <a:spcAft>
                          <a:spcPts val="0"/>
                        </a:spcAft>
                        <a:buClr>
                          <a:srgbClr val="000000"/>
                        </a:buClr>
                        <a:buSzPts val="1000"/>
                        <a:buFont typeface="Arial"/>
                        <a:buChar char="•"/>
                      </a:pPr>
                      <a:r>
                        <a:rPr lang="en-US" sz="1000" u="none" strike="noStrike" cap="none">
                          <a:solidFill>
                            <a:srgbClr val="002060"/>
                          </a:solidFill>
                          <a:latin typeface="Arial"/>
                          <a:ea typeface="Arial"/>
                          <a:cs typeface="Arial"/>
                          <a:sym typeface="Arial"/>
                        </a:rPr>
                        <a:t>Alirocumab 75 </a:t>
                      </a:r>
                      <a:endParaRPr sz="1000" u="none" strike="noStrike" cap="none">
                        <a:solidFill>
                          <a:srgbClr val="002060"/>
                        </a:solidFill>
                        <a:latin typeface="Arial"/>
                        <a:ea typeface="Arial"/>
                        <a:cs typeface="Arial"/>
                        <a:sym typeface="Arial"/>
                      </a:endParaRPr>
                    </a:p>
                  </a:txBody>
                  <a:tcPr marL="27175" marR="27175" marT="0" marB="0">
                    <a:lnL w="12700" cap="flat" cmpd="sng">
                      <a:solidFill>
                        <a:srgbClr val="999999"/>
                      </a:solidFill>
                      <a:prstDash val="solid"/>
                      <a:round/>
                      <a:headEnd type="none" w="sm" len="sm"/>
                      <a:tailEnd type="none" w="sm" len="sm"/>
                    </a:lnL>
                    <a:lnR w="12700" cap="flat" cmpd="sng">
                      <a:solidFill>
                        <a:srgbClr val="999999"/>
                      </a:solidFill>
                      <a:prstDash val="solid"/>
                      <a:round/>
                      <a:headEnd type="none" w="sm" len="sm"/>
                      <a:tailEnd type="none" w="sm" len="sm"/>
                    </a:lnR>
                    <a:lnT w="12700" cap="flat" cmpd="sng">
                      <a:solidFill>
                        <a:srgbClr val="999999"/>
                      </a:solidFill>
                      <a:prstDash val="solid"/>
                      <a:round/>
                      <a:headEnd type="none" w="sm" len="sm"/>
                      <a:tailEnd type="none" w="sm" len="sm"/>
                    </a:lnT>
                    <a:lnB w="12700" cap="flat" cmpd="sng">
                      <a:solidFill>
                        <a:srgbClr val="999999"/>
                      </a:solidFill>
                      <a:prstDash val="solid"/>
                      <a:round/>
                      <a:headEnd type="none" w="sm" len="sm"/>
                      <a:tailEnd type="none" w="sm" len="sm"/>
                    </a:lnB>
                    <a:solidFill>
                      <a:srgbClr val="FFFFFF"/>
                    </a:solidFill>
                  </a:tcPr>
                </a:tc>
                <a:tc>
                  <a:txBody>
                    <a:bodyPr/>
                    <a:lstStyle/>
                    <a:p>
                      <a:pPr marL="0" marR="0" lvl="0" indent="0" algn="l" rtl="0">
                        <a:lnSpc>
                          <a:spcPct val="120000"/>
                        </a:lnSpc>
                        <a:spcBef>
                          <a:spcPts val="0"/>
                        </a:spcBef>
                        <a:spcAft>
                          <a:spcPts val="0"/>
                        </a:spcAft>
                        <a:buClr>
                          <a:srgbClr val="000000"/>
                        </a:buClr>
                        <a:buSzPts val="1000"/>
                        <a:buFont typeface="Arial"/>
                        <a:buNone/>
                      </a:pPr>
                      <a:r>
                        <a:rPr lang="en-US" sz="1000" u="none" strike="noStrike" cap="none">
                          <a:solidFill>
                            <a:srgbClr val="002060"/>
                          </a:solidFill>
                          <a:latin typeface="Arial"/>
                          <a:ea typeface="Arial"/>
                          <a:cs typeface="Arial"/>
                          <a:sym typeface="Arial"/>
                        </a:rPr>
                        <a:t> </a:t>
                      </a:r>
                      <a:endParaRPr sz="1000" u="none" strike="noStrike" cap="none">
                        <a:solidFill>
                          <a:srgbClr val="002060"/>
                        </a:solidFill>
                        <a:latin typeface="Arial"/>
                        <a:ea typeface="Arial"/>
                        <a:cs typeface="Arial"/>
                        <a:sym typeface="Arial"/>
                      </a:endParaRPr>
                    </a:p>
                  </a:txBody>
                  <a:tcPr marL="27175" marR="27175" marT="0" marB="0">
                    <a:lnL w="12700" cap="flat" cmpd="sng">
                      <a:solidFill>
                        <a:srgbClr val="999999"/>
                      </a:solidFill>
                      <a:prstDash val="solid"/>
                      <a:round/>
                      <a:headEnd type="none" w="sm" len="sm"/>
                      <a:tailEnd type="none" w="sm" len="sm"/>
                    </a:lnL>
                    <a:lnR w="12700" cap="flat" cmpd="sng">
                      <a:solidFill>
                        <a:srgbClr val="999999"/>
                      </a:solidFill>
                      <a:prstDash val="solid"/>
                      <a:round/>
                      <a:headEnd type="none" w="sm" len="sm"/>
                      <a:tailEnd type="none" w="sm" len="sm"/>
                    </a:lnR>
                    <a:lnT w="12700" cap="flat" cmpd="sng">
                      <a:solidFill>
                        <a:srgbClr val="999999"/>
                      </a:solidFill>
                      <a:prstDash val="solid"/>
                      <a:round/>
                      <a:headEnd type="none" w="sm" len="sm"/>
                      <a:tailEnd type="none" w="sm" len="sm"/>
                    </a:lnT>
                    <a:lnB w="12700" cap="flat" cmpd="sng">
                      <a:solidFill>
                        <a:srgbClr val="999999"/>
                      </a:solidFill>
                      <a:prstDash val="solid"/>
                      <a:round/>
                      <a:headEnd type="none" w="sm" len="sm"/>
                      <a:tailEnd type="none" w="sm" len="sm"/>
                    </a:lnB>
                    <a:solidFill>
                      <a:srgbClr val="FFFFFF"/>
                    </a:solidFill>
                  </a:tcPr>
                </a:tc>
                <a:tc>
                  <a:txBody>
                    <a:bodyPr/>
                    <a:lstStyle/>
                    <a:p>
                      <a:pPr marL="171450" marR="0" lvl="0" indent="-171450" algn="l" rtl="0">
                        <a:lnSpc>
                          <a:spcPct val="120000"/>
                        </a:lnSpc>
                        <a:spcBef>
                          <a:spcPts val="0"/>
                        </a:spcBef>
                        <a:spcAft>
                          <a:spcPts val="0"/>
                        </a:spcAft>
                        <a:buClr>
                          <a:srgbClr val="000000"/>
                        </a:buClr>
                        <a:buSzPts val="1000"/>
                        <a:buFont typeface="Arial"/>
                        <a:buChar char="•"/>
                      </a:pPr>
                      <a:r>
                        <a:rPr lang="en-US" sz="1000" u="none" strike="noStrike" cap="none">
                          <a:solidFill>
                            <a:srgbClr val="002060"/>
                          </a:solidFill>
                          <a:latin typeface="Arial"/>
                          <a:ea typeface="Arial"/>
                          <a:cs typeface="Arial"/>
                          <a:sym typeface="Arial"/>
                        </a:rPr>
                        <a:t>Alirocumab 150</a:t>
                      </a:r>
                      <a:endParaRPr sz="1000" u="none" strike="noStrike" cap="none">
                        <a:solidFill>
                          <a:srgbClr val="002060"/>
                        </a:solidFill>
                        <a:latin typeface="Arial"/>
                        <a:ea typeface="Arial"/>
                        <a:cs typeface="Arial"/>
                        <a:sym typeface="Arial"/>
                      </a:endParaRPr>
                    </a:p>
                    <a:p>
                      <a:pPr marL="171450" marR="0" lvl="0" indent="-171450" algn="l" rtl="0">
                        <a:lnSpc>
                          <a:spcPct val="120000"/>
                        </a:lnSpc>
                        <a:spcBef>
                          <a:spcPts val="0"/>
                        </a:spcBef>
                        <a:spcAft>
                          <a:spcPts val="0"/>
                        </a:spcAft>
                        <a:buClr>
                          <a:srgbClr val="000000"/>
                        </a:buClr>
                        <a:buSzPts val="1000"/>
                        <a:buFont typeface="Arial"/>
                        <a:buChar char="•"/>
                      </a:pPr>
                      <a:r>
                        <a:rPr lang="en-US" sz="1000" u="none" strike="noStrike" cap="none">
                          <a:solidFill>
                            <a:srgbClr val="002060"/>
                          </a:solidFill>
                          <a:latin typeface="Arial"/>
                          <a:ea typeface="Arial"/>
                          <a:cs typeface="Arial"/>
                          <a:sym typeface="Arial"/>
                        </a:rPr>
                        <a:t>Evolocumab 140</a:t>
                      </a:r>
                      <a:endParaRPr sz="1000" u="none" strike="noStrike" cap="none">
                        <a:solidFill>
                          <a:srgbClr val="002060"/>
                        </a:solidFill>
                        <a:latin typeface="Arial"/>
                        <a:ea typeface="Arial"/>
                        <a:cs typeface="Arial"/>
                        <a:sym typeface="Arial"/>
                      </a:endParaRPr>
                    </a:p>
                    <a:p>
                      <a:pPr marL="171450" marR="0" lvl="0" indent="-171450" algn="l" rtl="0">
                        <a:lnSpc>
                          <a:spcPct val="120000"/>
                        </a:lnSpc>
                        <a:spcBef>
                          <a:spcPts val="0"/>
                        </a:spcBef>
                        <a:spcAft>
                          <a:spcPts val="0"/>
                        </a:spcAft>
                        <a:buClr>
                          <a:srgbClr val="000000"/>
                        </a:buClr>
                        <a:buSzPts val="1000"/>
                        <a:buFont typeface="Arial"/>
                        <a:buChar char="•"/>
                      </a:pPr>
                      <a:r>
                        <a:rPr lang="en-US" sz="1000" u="none" strike="noStrike" cap="none">
                          <a:solidFill>
                            <a:srgbClr val="002060"/>
                          </a:solidFill>
                          <a:latin typeface="Arial"/>
                          <a:ea typeface="Arial"/>
                          <a:cs typeface="Arial"/>
                          <a:sym typeface="Arial"/>
                        </a:rPr>
                        <a:t>Atorvastatina 10-20 + Alirocumab/Evolocumab*</a:t>
                      </a:r>
                      <a:endParaRPr sz="1000" u="none" strike="noStrike" cap="none">
                        <a:solidFill>
                          <a:srgbClr val="002060"/>
                        </a:solidFill>
                        <a:latin typeface="Arial"/>
                        <a:ea typeface="Arial"/>
                        <a:cs typeface="Arial"/>
                        <a:sym typeface="Arial"/>
                      </a:endParaRPr>
                    </a:p>
                    <a:p>
                      <a:pPr marL="171450" marR="0" lvl="0" indent="-171450" algn="l" rtl="0">
                        <a:lnSpc>
                          <a:spcPct val="120000"/>
                        </a:lnSpc>
                        <a:spcBef>
                          <a:spcPts val="0"/>
                        </a:spcBef>
                        <a:spcAft>
                          <a:spcPts val="0"/>
                        </a:spcAft>
                        <a:buClr>
                          <a:srgbClr val="000000"/>
                        </a:buClr>
                        <a:buSzPts val="1000"/>
                        <a:buFont typeface="Arial"/>
                        <a:buChar char="•"/>
                      </a:pPr>
                      <a:r>
                        <a:rPr lang="en-US" sz="1000" u="none" strike="noStrike" cap="none">
                          <a:solidFill>
                            <a:srgbClr val="002060"/>
                          </a:solidFill>
                          <a:latin typeface="Arial"/>
                          <a:ea typeface="Arial"/>
                          <a:cs typeface="Arial"/>
                          <a:sym typeface="Arial"/>
                        </a:rPr>
                        <a:t>Rosuvastatina 5-10 + Alirocumab/ Evolocumab</a:t>
                      </a:r>
                      <a:endParaRPr sz="1000" u="none" strike="noStrike" cap="none">
                        <a:solidFill>
                          <a:srgbClr val="002060"/>
                        </a:solidFill>
                        <a:latin typeface="Arial"/>
                        <a:ea typeface="Arial"/>
                        <a:cs typeface="Arial"/>
                        <a:sym typeface="Arial"/>
                      </a:endParaRPr>
                    </a:p>
                    <a:p>
                      <a:pPr marL="171450" marR="0" lvl="0" indent="-171450" algn="l" rtl="0">
                        <a:lnSpc>
                          <a:spcPct val="120000"/>
                        </a:lnSpc>
                        <a:spcBef>
                          <a:spcPts val="0"/>
                        </a:spcBef>
                        <a:spcAft>
                          <a:spcPts val="0"/>
                        </a:spcAft>
                        <a:buClr>
                          <a:srgbClr val="000000"/>
                        </a:buClr>
                        <a:buSzPts val="1000"/>
                        <a:buFont typeface="Arial"/>
                        <a:buChar char="•"/>
                      </a:pPr>
                      <a:r>
                        <a:rPr lang="en-US" sz="1000" u="none" strike="noStrike" cap="none">
                          <a:solidFill>
                            <a:srgbClr val="002060"/>
                          </a:solidFill>
                          <a:latin typeface="Arial"/>
                          <a:ea typeface="Arial"/>
                          <a:cs typeface="Arial"/>
                          <a:sym typeface="Arial"/>
                        </a:rPr>
                        <a:t>Simvastatina 40 + Alirocumab/Evolocumab</a:t>
                      </a:r>
                      <a:endParaRPr sz="1000" u="none" strike="noStrike" cap="none">
                        <a:solidFill>
                          <a:srgbClr val="002060"/>
                        </a:solidFill>
                        <a:latin typeface="Arial"/>
                        <a:ea typeface="Arial"/>
                        <a:cs typeface="Arial"/>
                        <a:sym typeface="Arial"/>
                      </a:endParaRPr>
                    </a:p>
                  </a:txBody>
                  <a:tcPr marL="27175" marR="27175" marT="0" marB="0">
                    <a:lnL w="12700" cap="flat" cmpd="sng">
                      <a:solidFill>
                        <a:srgbClr val="999999"/>
                      </a:solidFill>
                      <a:prstDash val="solid"/>
                      <a:round/>
                      <a:headEnd type="none" w="sm" len="sm"/>
                      <a:tailEnd type="none" w="sm" len="sm"/>
                    </a:lnL>
                    <a:lnR w="12700" cap="flat" cmpd="sng">
                      <a:solidFill>
                        <a:srgbClr val="999999"/>
                      </a:solidFill>
                      <a:prstDash val="solid"/>
                      <a:round/>
                      <a:headEnd type="none" w="sm" len="sm"/>
                      <a:tailEnd type="none" w="sm" len="sm"/>
                    </a:lnR>
                    <a:lnT w="12700" cap="flat" cmpd="sng">
                      <a:solidFill>
                        <a:srgbClr val="999999"/>
                      </a:solidFill>
                      <a:prstDash val="solid"/>
                      <a:round/>
                      <a:headEnd type="none" w="sm" len="sm"/>
                      <a:tailEnd type="none" w="sm" len="sm"/>
                    </a:lnT>
                    <a:lnB w="12700" cap="flat" cmpd="sng">
                      <a:solidFill>
                        <a:srgbClr val="999999"/>
                      </a:solidFill>
                      <a:prstDash val="solid"/>
                      <a:round/>
                      <a:headEnd type="none" w="sm" len="sm"/>
                      <a:tailEnd type="none" w="sm" len="sm"/>
                    </a:lnB>
                    <a:solidFill>
                      <a:srgbClr val="FFFFFF"/>
                    </a:solidFill>
                  </a:tcPr>
                </a:tc>
                <a:tc>
                  <a:txBody>
                    <a:bodyPr/>
                    <a:lstStyle/>
                    <a:p>
                      <a:pPr marL="171450" marR="0" lvl="0" indent="-171450" algn="l" rtl="0">
                        <a:lnSpc>
                          <a:spcPct val="120000"/>
                        </a:lnSpc>
                        <a:spcBef>
                          <a:spcPts val="0"/>
                        </a:spcBef>
                        <a:spcAft>
                          <a:spcPts val="0"/>
                        </a:spcAft>
                        <a:buClr>
                          <a:srgbClr val="000000"/>
                        </a:buClr>
                        <a:buSzPts val="1000"/>
                        <a:buFont typeface="Arial"/>
                        <a:buChar char="•"/>
                      </a:pPr>
                      <a:r>
                        <a:rPr lang="en-US" sz="1000" u="none" strike="noStrike" cap="none">
                          <a:solidFill>
                            <a:srgbClr val="002060"/>
                          </a:solidFill>
                          <a:latin typeface="Arial"/>
                          <a:ea typeface="Arial"/>
                          <a:cs typeface="Arial"/>
                          <a:sym typeface="Arial"/>
                        </a:rPr>
                        <a:t>Atorvastatina 40-80 + Alirocumab/Evolocumab</a:t>
                      </a:r>
                      <a:endParaRPr sz="1000" u="none" strike="noStrike" cap="none">
                        <a:solidFill>
                          <a:srgbClr val="002060"/>
                        </a:solidFill>
                        <a:latin typeface="Arial"/>
                        <a:ea typeface="Arial"/>
                        <a:cs typeface="Arial"/>
                        <a:sym typeface="Arial"/>
                      </a:endParaRPr>
                    </a:p>
                    <a:p>
                      <a:pPr marL="171450" marR="0" lvl="0" indent="-171450" algn="l" rtl="0">
                        <a:lnSpc>
                          <a:spcPct val="120000"/>
                        </a:lnSpc>
                        <a:spcBef>
                          <a:spcPts val="0"/>
                        </a:spcBef>
                        <a:spcAft>
                          <a:spcPts val="0"/>
                        </a:spcAft>
                        <a:buClr>
                          <a:srgbClr val="000000"/>
                        </a:buClr>
                        <a:buSzPts val="1000"/>
                        <a:buFont typeface="Arial"/>
                        <a:buChar char="•"/>
                      </a:pPr>
                      <a:r>
                        <a:rPr lang="en-US" sz="1000" u="none" strike="noStrike" cap="none">
                          <a:solidFill>
                            <a:srgbClr val="002060"/>
                          </a:solidFill>
                          <a:latin typeface="Arial"/>
                          <a:ea typeface="Arial"/>
                          <a:cs typeface="Arial"/>
                          <a:sym typeface="Arial"/>
                        </a:rPr>
                        <a:t>Rosuvastatina 20-40 + Alirocumab/Evolocumab</a:t>
                      </a:r>
                      <a:endParaRPr sz="1000" u="none" strike="noStrike" cap="none">
                        <a:solidFill>
                          <a:srgbClr val="002060"/>
                        </a:solidFill>
                        <a:latin typeface="Arial"/>
                        <a:ea typeface="Arial"/>
                        <a:cs typeface="Arial"/>
                        <a:sym typeface="Arial"/>
                      </a:endParaRPr>
                    </a:p>
                    <a:p>
                      <a:pPr marL="171450" marR="0" lvl="0" indent="-171450" algn="l" rtl="0">
                        <a:lnSpc>
                          <a:spcPct val="120000"/>
                        </a:lnSpc>
                        <a:spcBef>
                          <a:spcPts val="0"/>
                        </a:spcBef>
                        <a:spcAft>
                          <a:spcPts val="0"/>
                        </a:spcAft>
                        <a:buClr>
                          <a:srgbClr val="000000"/>
                        </a:buClr>
                        <a:buSzPts val="1000"/>
                        <a:buFont typeface="Arial"/>
                        <a:buChar char="•"/>
                      </a:pPr>
                      <a:r>
                        <a:rPr lang="en-US" sz="1000" u="none" strike="noStrike" cap="none">
                          <a:solidFill>
                            <a:srgbClr val="002060"/>
                          </a:solidFill>
                          <a:latin typeface="Arial"/>
                          <a:ea typeface="Arial"/>
                          <a:cs typeface="Arial"/>
                          <a:sym typeface="Arial"/>
                        </a:rPr>
                        <a:t>Atorvastatina 40-80 + Ezetimiba 10 + Alirocumab/Evolocumab</a:t>
                      </a:r>
                      <a:endParaRPr sz="1000" u="none" strike="noStrike" cap="none">
                        <a:solidFill>
                          <a:srgbClr val="002060"/>
                        </a:solidFill>
                        <a:latin typeface="Arial"/>
                        <a:ea typeface="Arial"/>
                        <a:cs typeface="Arial"/>
                        <a:sym typeface="Arial"/>
                      </a:endParaRPr>
                    </a:p>
                    <a:p>
                      <a:pPr marL="171450" marR="0" lvl="0" indent="-171450" algn="l" rtl="0">
                        <a:lnSpc>
                          <a:spcPct val="120000"/>
                        </a:lnSpc>
                        <a:spcBef>
                          <a:spcPts val="0"/>
                        </a:spcBef>
                        <a:spcAft>
                          <a:spcPts val="0"/>
                        </a:spcAft>
                        <a:buClr>
                          <a:srgbClr val="000000"/>
                        </a:buClr>
                        <a:buSzPts val="1000"/>
                        <a:buFont typeface="Arial"/>
                        <a:buChar char="•"/>
                      </a:pPr>
                      <a:r>
                        <a:rPr lang="en-US" sz="1000" u="none" strike="noStrike" cap="none">
                          <a:solidFill>
                            <a:srgbClr val="002060"/>
                          </a:solidFill>
                          <a:latin typeface="Arial"/>
                          <a:ea typeface="Arial"/>
                          <a:cs typeface="Arial"/>
                          <a:sym typeface="Arial"/>
                        </a:rPr>
                        <a:t>Rosuvastatina 20-40 + Ezetimiba 10 + Alirocumab/Evolocumab</a:t>
                      </a:r>
                      <a:endParaRPr sz="1000" u="none" strike="noStrike" cap="none">
                        <a:solidFill>
                          <a:srgbClr val="002060"/>
                        </a:solidFill>
                        <a:latin typeface="Arial"/>
                        <a:ea typeface="Arial"/>
                        <a:cs typeface="Arial"/>
                        <a:sym typeface="Arial"/>
                      </a:endParaRPr>
                    </a:p>
                  </a:txBody>
                  <a:tcPr marL="27175" marR="27175" marT="0" marB="0">
                    <a:lnL w="12700" cap="flat" cmpd="sng">
                      <a:solidFill>
                        <a:srgbClr val="999999"/>
                      </a:solidFill>
                      <a:prstDash val="solid"/>
                      <a:round/>
                      <a:headEnd type="none" w="sm" len="sm"/>
                      <a:tailEnd type="none" w="sm" len="sm"/>
                    </a:lnL>
                    <a:lnR w="12700" cap="flat" cmpd="sng">
                      <a:solidFill>
                        <a:srgbClr val="999999"/>
                      </a:solidFill>
                      <a:prstDash val="solid"/>
                      <a:round/>
                      <a:headEnd type="none" w="sm" len="sm"/>
                      <a:tailEnd type="none" w="sm" len="sm"/>
                    </a:lnR>
                    <a:lnT w="12700" cap="flat" cmpd="sng">
                      <a:solidFill>
                        <a:srgbClr val="999999"/>
                      </a:solidFill>
                      <a:prstDash val="solid"/>
                      <a:round/>
                      <a:headEnd type="none" w="sm" len="sm"/>
                      <a:tailEnd type="none" w="sm" len="sm"/>
                    </a:lnT>
                    <a:lnB w="12700" cap="flat" cmpd="sng">
                      <a:solidFill>
                        <a:srgbClr val="999999"/>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185425">
                <a:tc gridSpan="6">
                  <a:txBody>
                    <a:bodyPr/>
                    <a:lstStyle/>
                    <a:p>
                      <a:pPr marL="0" marR="0" lvl="0" indent="0" algn="l" rtl="0">
                        <a:lnSpc>
                          <a:spcPct val="150000"/>
                        </a:lnSpc>
                        <a:spcBef>
                          <a:spcPts val="0"/>
                        </a:spcBef>
                        <a:spcAft>
                          <a:spcPts val="0"/>
                        </a:spcAft>
                        <a:buClr>
                          <a:srgbClr val="000000"/>
                        </a:buClr>
                        <a:buSzPts val="1000"/>
                        <a:buFont typeface="Arial"/>
                        <a:buNone/>
                      </a:pPr>
                      <a:endParaRPr sz="1000" u="none" strike="noStrike" cap="none">
                        <a:solidFill>
                          <a:srgbClr val="000000"/>
                        </a:solidFill>
                        <a:latin typeface="Arial"/>
                        <a:ea typeface="Arial"/>
                        <a:cs typeface="Arial"/>
                        <a:sym typeface="Arial"/>
                      </a:endParaRPr>
                    </a:p>
                  </a:txBody>
                  <a:tcPr marL="27175" marR="27175" marT="0" marB="0" anchor="ctr">
                    <a:lnL w="12700" cap="flat" cmpd="sng">
                      <a:solidFill>
                        <a:srgbClr val="999999"/>
                      </a:solidFill>
                      <a:prstDash val="solid"/>
                      <a:round/>
                      <a:headEnd type="none" w="sm" len="sm"/>
                      <a:tailEnd type="none" w="sm" len="sm"/>
                    </a:lnL>
                    <a:lnR w="12700" cap="flat" cmpd="sng">
                      <a:solidFill>
                        <a:srgbClr val="999999"/>
                      </a:solidFill>
                      <a:prstDash val="solid"/>
                      <a:round/>
                      <a:headEnd type="none" w="sm" len="sm"/>
                      <a:tailEnd type="none" w="sm" len="sm"/>
                    </a:lnR>
                    <a:lnT w="12700" cap="flat" cmpd="sng">
                      <a:solidFill>
                        <a:srgbClr val="999999"/>
                      </a:solidFill>
                      <a:prstDash val="solid"/>
                      <a:round/>
                      <a:headEnd type="none" w="sm" len="sm"/>
                      <a:tailEnd type="none" w="sm" len="sm"/>
                    </a:lnT>
                    <a:lnB w="12700" cap="flat" cmpd="sng">
                      <a:solidFill>
                        <a:srgbClr val="999999"/>
                      </a:solidFill>
                      <a:prstDash val="solid"/>
                      <a:round/>
                      <a:headEnd type="none" w="sm" len="sm"/>
                      <a:tailEnd type="none" w="sm" len="sm"/>
                    </a:lnB>
                    <a:solidFill>
                      <a:srgbClr val="FFFFFF"/>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4"/>
                  </a:ext>
                </a:extLst>
              </a:tr>
            </a:tbl>
          </a:graphicData>
        </a:graphic>
      </p:graphicFrame>
      <p:sp>
        <p:nvSpPr>
          <p:cNvPr id="2" name="Google Shape;104;p66">
            <a:extLst>
              <a:ext uri="{FF2B5EF4-FFF2-40B4-BE49-F238E27FC236}">
                <a16:creationId xmlns:a16="http://schemas.microsoft.com/office/drawing/2014/main" id="{160D9B73-FDE2-0D86-9A6E-08DDEC263662}"/>
              </a:ext>
            </a:extLst>
          </p:cNvPr>
          <p:cNvSpPr txBox="1"/>
          <p:nvPr/>
        </p:nvSpPr>
        <p:spPr>
          <a:xfrm>
            <a:off x="274425" y="6299651"/>
            <a:ext cx="9593475" cy="369291"/>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800" b="0" i="0" u="none" strike="noStrike" cap="none">
                <a:solidFill>
                  <a:srgbClr val="002060"/>
                </a:solidFill>
                <a:latin typeface="Arial"/>
                <a:ea typeface="Arial"/>
                <a:cs typeface="Arial"/>
                <a:sym typeface="Arial"/>
              </a:rPr>
              <a:t>Masana et al. Curr </a:t>
            </a:r>
            <a:r>
              <a:rPr lang="en-US" sz="800" b="0" i="0" u="none" strike="noStrike" cap="none" err="1">
                <a:solidFill>
                  <a:srgbClr val="002060"/>
                </a:solidFill>
                <a:latin typeface="Arial"/>
                <a:ea typeface="Arial"/>
                <a:cs typeface="Arial"/>
                <a:sym typeface="Arial"/>
              </a:rPr>
              <a:t>Cardiol</a:t>
            </a:r>
            <a:r>
              <a:rPr lang="en-US" sz="800" b="0" i="0" u="none" strike="noStrike" cap="none">
                <a:solidFill>
                  <a:srgbClr val="002060"/>
                </a:solidFill>
                <a:latin typeface="Arial"/>
                <a:ea typeface="Arial"/>
                <a:cs typeface="Arial"/>
                <a:sym typeface="Arial"/>
              </a:rPr>
              <a:t> Rep (2020) 22: 66 </a:t>
            </a:r>
            <a:endParaRPr lang="en-US" sz="8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86"/>
          <p:cNvSpPr txBox="1">
            <a:spLocks noGrp="1"/>
          </p:cNvSpPr>
          <p:nvPr>
            <p:ph type="body" idx="1"/>
          </p:nvPr>
        </p:nvSpPr>
        <p:spPr>
          <a:xfrm>
            <a:off x="986832" y="1786921"/>
            <a:ext cx="10218336" cy="3032125"/>
          </a:xfrm>
          <a:prstGeom prst="rect">
            <a:avLst/>
          </a:prstGeom>
          <a:solidFill>
            <a:srgbClr val="D8E2F3"/>
          </a:solid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Clr>
                <a:srgbClr val="595959"/>
              </a:buClr>
              <a:buSzPts val="1800"/>
              <a:buChar char="•"/>
            </a:pPr>
            <a:r>
              <a:rPr lang="en-US">
                <a:solidFill>
                  <a:srgbClr val="002060"/>
                </a:solidFill>
                <a:latin typeface="Arial"/>
                <a:ea typeface="Arial"/>
                <a:cs typeface="Arial"/>
                <a:sym typeface="Arial"/>
              </a:rPr>
              <a:t>Estilos de vida saludables: mejorando su dieta y realizando ejercicio físico.</a:t>
            </a:r>
            <a:endParaRPr>
              <a:solidFill>
                <a:srgbClr val="002060"/>
              </a:solidFill>
              <a:latin typeface="Arial"/>
              <a:ea typeface="Arial"/>
              <a:cs typeface="Arial"/>
              <a:sym typeface="Arial"/>
            </a:endParaRPr>
          </a:p>
          <a:p>
            <a:pPr marL="457200" lvl="0" indent="-342900" algn="l" rtl="0">
              <a:lnSpc>
                <a:spcPct val="90000"/>
              </a:lnSpc>
              <a:spcBef>
                <a:spcPts val="1000"/>
              </a:spcBef>
              <a:spcAft>
                <a:spcPts val="0"/>
              </a:spcAft>
              <a:buClr>
                <a:srgbClr val="595959"/>
              </a:buClr>
              <a:buSzPts val="1800"/>
              <a:buChar char="•"/>
            </a:pPr>
            <a:r>
              <a:rPr lang="en-US">
                <a:solidFill>
                  <a:srgbClr val="002060"/>
                </a:solidFill>
                <a:latin typeface="Arial"/>
                <a:ea typeface="Arial"/>
                <a:cs typeface="Arial"/>
                <a:sym typeface="Arial"/>
              </a:rPr>
              <a:t>Controles con enfermería: peso y perímetro abdominal, PA y AMPA, consulta dietética de refuerzo.</a:t>
            </a:r>
            <a:endParaRPr>
              <a:solidFill>
                <a:srgbClr val="002060"/>
              </a:solidFill>
              <a:latin typeface="Arial"/>
              <a:ea typeface="Arial"/>
              <a:cs typeface="Arial"/>
              <a:sym typeface="Arial"/>
            </a:endParaRPr>
          </a:p>
          <a:p>
            <a:pPr marL="457200" lvl="0" indent="-342900" algn="l" rtl="0">
              <a:lnSpc>
                <a:spcPct val="90000"/>
              </a:lnSpc>
              <a:spcBef>
                <a:spcPts val="1000"/>
              </a:spcBef>
              <a:spcAft>
                <a:spcPts val="0"/>
              </a:spcAft>
              <a:buClr>
                <a:srgbClr val="595959"/>
              </a:buClr>
              <a:buSzPts val="1800"/>
              <a:buChar char="•"/>
            </a:pPr>
            <a:r>
              <a:rPr lang="en-US">
                <a:solidFill>
                  <a:srgbClr val="002060"/>
                </a:solidFill>
                <a:latin typeface="Arial"/>
                <a:ea typeface="Arial"/>
                <a:cs typeface="Arial"/>
                <a:sym typeface="Arial"/>
              </a:rPr>
              <a:t>Pautamos una </a:t>
            </a:r>
            <a:r>
              <a:rPr lang="en-US" b="1">
                <a:solidFill>
                  <a:srgbClr val="002060"/>
                </a:solidFill>
                <a:latin typeface="Arial"/>
                <a:ea typeface="Arial"/>
                <a:cs typeface="Arial"/>
                <a:sym typeface="Arial"/>
              </a:rPr>
              <a:t>Atorvastatina 20mg y Ramipril 5mg/24h.</a:t>
            </a:r>
            <a:endParaRPr>
              <a:solidFill>
                <a:srgbClr val="002060"/>
              </a:solidFill>
              <a:latin typeface="Arial"/>
              <a:ea typeface="Arial"/>
              <a:cs typeface="Arial"/>
              <a:sym typeface="Arial"/>
            </a:endParaRPr>
          </a:p>
          <a:p>
            <a:pPr marL="457200" lvl="0" indent="-342900" algn="l" rtl="0">
              <a:lnSpc>
                <a:spcPct val="90000"/>
              </a:lnSpc>
              <a:spcBef>
                <a:spcPts val="1000"/>
              </a:spcBef>
              <a:spcAft>
                <a:spcPts val="0"/>
              </a:spcAft>
              <a:buClr>
                <a:srgbClr val="595959"/>
              </a:buClr>
              <a:buSzPts val="1800"/>
              <a:buChar char="•"/>
            </a:pPr>
            <a:r>
              <a:rPr lang="en-US">
                <a:solidFill>
                  <a:srgbClr val="002060"/>
                </a:solidFill>
                <a:latin typeface="Arial"/>
                <a:ea typeface="Arial"/>
                <a:cs typeface="Arial"/>
                <a:sym typeface="Arial"/>
              </a:rPr>
              <a:t>Asimismo le pautamos un control analítico en 2 meses. </a:t>
            </a:r>
            <a:endParaRPr>
              <a:solidFill>
                <a:srgbClr val="002060"/>
              </a:solidFill>
              <a:latin typeface="Arial"/>
              <a:ea typeface="Arial"/>
              <a:cs typeface="Arial"/>
              <a:sym typeface="Arial"/>
            </a:endParaRPr>
          </a:p>
        </p:txBody>
      </p:sp>
      <p:sp>
        <p:nvSpPr>
          <p:cNvPr id="302" name="Google Shape;302;p86"/>
          <p:cNvSpPr txBox="1"/>
          <p:nvPr/>
        </p:nvSpPr>
        <p:spPr>
          <a:xfrm>
            <a:off x="495823" y="329004"/>
            <a:ext cx="9801663" cy="9540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1F3864"/>
                </a:solidFill>
                <a:latin typeface="Arial"/>
                <a:ea typeface="Arial"/>
                <a:cs typeface="Arial"/>
                <a:sym typeface="Arial"/>
              </a:rPr>
              <a:t>A nuestra paciente le indicamos como medidas terapéuticas: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87"/>
          <p:cNvSpPr txBox="1"/>
          <p:nvPr/>
        </p:nvSpPr>
        <p:spPr>
          <a:xfrm>
            <a:off x="1461366" y="1344473"/>
            <a:ext cx="3592956" cy="3985666"/>
          </a:xfrm>
          <a:prstGeom prst="rect">
            <a:avLst/>
          </a:prstGeom>
          <a:noFill/>
          <a:ln w="57150" cap="flat" cmpd="sng">
            <a:solidFill>
              <a:srgbClr val="00206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2553"/>
              <a:buFont typeface="Arial"/>
              <a:buNone/>
            </a:pPr>
            <a:endParaRPr sz="2000" b="1" i="0" u="none" strike="noStrike" cap="none">
              <a:solidFill>
                <a:srgbClr val="00206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553"/>
              <a:buFont typeface="Arial"/>
              <a:buNone/>
            </a:pPr>
            <a:r>
              <a:rPr lang="en-US" sz="2000" b="1" i="0" u="none" strike="noStrike" cap="none">
                <a:solidFill>
                  <a:srgbClr val="002060"/>
                </a:solidFill>
                <a:latin typeface="Arial"/>
                <a:ea typeface="Arial"/>
                <a:cs typeface="Arial"/>
                <a:sym typeface="Arial"/>
              </a:rPr>
              <a:t>PERFIL LIPÍDICO DE LA ANALITICA:</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553"/>
              <a:buFont typeface="Arial"/>
              <a:buNone/>
            </a:pPr>
            <a:endParaRPr sz="2000" b="0" i="0" u="none" strike="noStrike" cap="none">
              <a:solidFill>
                <a:srgbClr val="FF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553"/>
              <a:buFont typeface="Arial"/>
              <a:buNone/>
            </a:pPr>
            <a:r>
              <a:rPr lang="en-US" sz="2000" b="0" i="0" u="none" strike="noStrike" cap="none">
                <a:solidFill>
                  <a:srgbClr val="002060"/>
                </a:solidFill>
                <a:latin typeface="Arial"/>
                <a:ea typeface="Arial"/>
                <a:cs typeface="Arial"/>
                <a:sym typeface="Arial"/>
              </a:rPr>
              <a:t>CT 184,5 mg/dl</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553"/>
              <a:buFont typeface="Arial"/>
              <a:buNone/>
            </a:pPr>
            <a:r>
              <a:rPr lang="en-US" sz="2000" b="0" i="0" u="none" strike="noStrike" cap="none">
                <a:solidFill>
                  <a:srgbClr val="002060"/>
                </a:solidFill>
                <a:latin typeface="Arial"/>
                <a:ea typeface="Arial"/>
                <a:cs typeface="Arial"/>
                <a:sym typeface="Arial"/>
              </a:rPr>
              <a:t>TG</a:t>
            </a:r>
            <a:r>
              <a:rPr lang="en-US" sz="2000" b="0" i="0" u="none" strike="noStrike" cap="none">
                <a:solidFill>
                  <a:srgbClr val="FF0000"/>
                </a:solidFill>
                <a:latin typeface="Arial"/>
                <a:ea typeface="Arial"/>
                <a:cs typeface="Arial"/>
                <a:sym typeface="Arial"/>
              </a:rPr>
              <a:t> 156 </a:t>
            </a:r>
            <a:r>
              <a:rPr lang="en-US" sz="2000" b="0" i="0" u="none" strike="noStrike" cap="none">
                <a:solidFill>
                  <a:srgbClr val="002060"/>
                </a:solidFill>
                <a:latin typeface="Arial"/>
                <a:ea typeface="Arial"/>
                <a:cs typeface="Arial"/>
                <a:sym typeface="Arial"/>
              </a:rPr>
              <a:t>mg/dl</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553"/>
              <a:buFont typeface="Arial"/>
              <a:buNone/>
            </a:pPr>
            <a:r>
              <a:rPr lang="en-US" sz="2000" b="0" i="0" u="none" strike="noStrike" cap="none">
                <a:solidFill>
                  <a:srgbClr val="002060"/>
                </a:solidFill>
                <a:latin typeface="Arial"/>
                <a:ea typeface="Arial"/>
                <a:cs typeface="Arial"/>
                <a:sym typeface="Arial"/>
              </a:rPr>
              <a:t>cHDL</a:t>
            </a:r>
            <a:r>
              <a:rPr lang="en-US" sz="2000" b="0" i="0" u="none" strike="noStrike" cap="none">
                <a:solidFill>
                  <a:srgbClr val="FF0000"/>
                </a:solidFill>
                <a:latin typeface="Arial"/>
                <a:ea typeface="Arial"/>
                <a:cs typeface="Arial"/>
                <a:sym typeface="Arial"/>
              </a:rPr>
              <a:t> 43 </a:t>
            </a:r>
            <a:r>
              <a:rPr lang="en-US" sz="2000" b="0" i="0" u="none" strike="noStrike" cap="none">
                <a:solidFill>
                  <a:srgbClr val="002060"/>
                </a:solidFill>
                <a:latin typeface="Arial"/>
                <a:ea typeface="Arial"/>
                <a:cs typeface="Arial"/>
                <a:sym typeface="Arial"/>
              </a:rPr>
              <a:t>mg/dl</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553"/>
              <a:buFont typeface="Arial"/>
              <a:buNone/>
            </a:pPr>
            <a:r>
              <a:rPr lang="en-US" sz="2000" b="0" i="0" u="none" strike="noStrike" cap="none">
                <a:solidFill>
                  <a:srgbClr val="002060"/>
                </a:solidFill>
                <a:latin typeface="Arial"/>
                <a:ea typeface="Arial"/>
                <a:cs typeface="Arial"/>
                <a:sym typeface="Arial"/>
              </a:rPr>
              <a:t>cLDL</a:t>
            </a:r>
            <a:r>
              <a:rPr lang="en-US" sz="2000" b="0" i="0" u="none" strike="noStrike" cap="none">
                <a:solidFill>
                  <a:srgbClr val="FF0000"/>
                </a:solidFill>
                <a:latin typeface="Arial"/>
                <a:ea typeface="Arial"/>
                <a:cs typeface="Arial"/>
                <a:sym typeface="Arial"/>
              </a:rPr>
              <a:t> 110,3 </a:t>
            </a:r>
            <a:r>
              <a:rPr lang="en-US" sz="2000" b="0" i="0" u="none" strike="noStrike" cap="none">
                <a:solidFill>
                  <a:srgbClr val="002060"/>
                </a:solidFill>
                <a:latin typeface="Arial"/>
                <a:ea typeface="Arial"/>
                <a:cs typeface="Arial"/>
                <a:sym typeface="Arial"/>
              </a:rPr>
              <a:t>mg/dl</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553"/>
              <a:buFont typeface="Arial"/>
              <a:buNone/>
            </a:pPr>
            <a:r>
              <a:rPr lang="en-US" sz="2000" b="0" i="0" u="none" strike="noStrike" cap="none">
                <a:solidFill>
                  <a:srgbClr val="002060"/>
                </a:solidFill>
                <a:latin typeface="Arial"/>
                <a:ea typeface="Arial"/>
                <a:cs typeface="Arial"/>
                <a:sym typeface="Arial"/>
              </a:rPr>
              <a:t>C-no-HDL </a:t>
            </a:r>
            <a:r>
              <a:rPr lang="en-US" sz="2000" b="0" i="0" u="none" strike="noStrike" cap="none">
                <a:solidFill>
                  <a:srgbClr val="FF0000"/>
                </a:solidFill>
                <a:latin typeface="Arial"/>
                <a:ea typeface="Arial"/>
                <a:cs typeface="Arial"/>
                <a:sym typeface="Arial"/>
              </a:rPr>
              <a:t>141,5</a:t>
            </a:r>
            <a:r>
              <a:rPr lang="en-US" sz="2000" b="0" i="0" u="none" strike="noStrike" cap="none">
                <a:solidFill>
                  <a:srgbClr val="002060"/>
                </a:solidFill>
                <a:latin typeface="Arial"/>
                <a:ea typeface="Arial"/>
                <a:cs typeface="Arial"/>
                <a:sym typeface="Arial"/>
              </a:rPr>
              <a:t> mg/dl</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553"/>
              <a:buFont typeface="Arial"/>
              <a:buNone/>
            </a:pPr>
            <a:endParaRPr sz="2000" b="0" i="0" u="none" strike="noStrike" cap="none">
              <a:solidFill>
                <a:srgbClr val="00206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000"/>
              <a:buFont typeface="Arial"/>
              <a:buNone/>
            </a:pPr>
            <a:r>
              <a:rPr lang="en-US" sz="2000" b="1" i="0" u="none" strike="noStrike" cap="none">
                <a:solidFill>
                  <a:srgbClr val="FF0000"/>
                </a:solidFill>
                <a:latin typeface="Arial"/>
                <a:ea typeface="Arial"/>
                <a:cs typeface="Arial"/>
                <a:sym typeface="Arial"/>
              </a:rPr>
              <a:t>	RCV ALTO</a:t>
            </a:r>
            <a:endParaRPr sz="1400" b="0" i="0" u="none" strike="noStrike" cap="none">
              <a:solidFill>
                <a:srgbClr val="000000"/>
              </a:solidFill>
              <a:latin typeface="Arial"/>
              <a:ea typeface="Arial"/>
              <a:cs typeface="Arial"/>
              <a:sym typeface="Arial"/>
            </a:endParaRPr>
          </a:p>
        </p:txBody>
      </p:sp>
      <p:pic>
        <p:nvPicPr>
          <p:cNvPr id="308" name="Google Shape;308;p87"/>
          <p:cNvPicPr preferRelativeResize="0"/>
          <p:nvPr/>
        </p:nvPicPr>
        <p:blipFill rotWithShape="1">
          <a:blip r:embed="rId3">
            <a:alphaModFix/>
          </a:blip>
          <a:srcRect/>
          <a:stretch/>
        </p:blipFill>
        <p:spPr>
          <a:xfrm>
            <a:off x="6214049" y="852175"/>
            <a:ext cx="4083426" cy="5504124"/>
          </a:xfrm>
          <a:prstGeom prst="rect">
            <a:avLst/>
          </a:prstGeom>
          <a:noFill/>
          <a:ln>
            <a:noFill/>
          </a:ln>
        </p:spPr>
      </p:pic>
      <p:sp>
        <p:nvSpPr>
          <p:cNvPr id="309" name="Google Shape;309;p87"/>
          <p:cNvSpPr txBox="1"/>
          <p:nvPr/>
        </p:nvSpPr>
        <p:spPr>
          <a:xfrm>
            <a:off x="495823" y="329004"/>
            <a:ext cx="9801663"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1F3864"/>
                </a:solidFill>
                <a:latin typeface="Arial"/>
                <a:ea typeface="Arial"/>
                <a:cs typeface="Arial"/>
                <a:sym typeface="Arial"/>
              </a:rPr>
              <a:t>Resultados analítica a los 2 meses tras el tratamiento:</a:t>
            </a:r>
            <a:endParaRPr/>
          </a:p>
        </p:txBody>
      </p:sp>
      <p:sp>
        <p:nvSpPr>
          <p:cNvPr id="2" name="Google Shape;104;p66">
            <a:extLst>
              <a:ext uri="{FF2B5EF4-FFF2-40B4-BE49-F238E27FC236}">
                <a16:creationId xmlns:a16="http://schemas.microsoft.com/office/drawing/2014/main" id="{BFD8D0CA-8C67-55EB-4D44-FEB38F174F49}"/>
              </a:ext>
            </a:extLst>
          </p:cNvPr>
          <p:cNvSpPr txBox="1"/>
          <p:nvPr/>
        </p:nvSpPr>
        <p:spPr>
          <a:xfrm>
            <a:off x="274425" y="6299651"/>
            <a:ext cx="9593475" cy="492402"/>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800" b="0" i="0" u="none" strike="noStrike" cap="none">
                <a:solidFill>
                  <a:srgbClr val="1F3864"/>
                </a:solidFill>
                <a:latin typeface="Arial"/>
                <a:ea typeface="Arial"/>
                <a:cs typeface="Arial"/>
                <a:sym typeface="Arial"/>
              </a:rPr>
              <a:t>T. Arrobas </a:t>
            </a:r>
            <a:r>
              <a:rPr lang="en-US" sz="800" b="0" i="0" u="none" strike="noStrike" cap="none" err="1">
                <a:solidFill>
                  <a:srgbClr val="1F3864"/>
                </a:solidFill>
                <a:latin typeface="Arial"/>
                <a:ea typeface="Arial"/>
                <a:cs typeface="Arial"/>
                <a:sym typeface="Arial"/>
              </a:rPr>
              <a:t>Velilla</a:t>
            </a:r>
            <a:r>
              <a:rPr lang="en-US" sz="800" b="0" i="0" u="none" strike="noStrike" cap="none">
                <a:solidFill>
                  <a:srgbClr val="1F3864"/>
                </a:solidFill>
                <a:latin typeface="Arial"/>
                <a:ea typeface="Arial"/>
                <a:cs typeface="Arial"/>
                <a:sym typeface="Arial"/>
              </a:rPr>
              <a:t>, C. </a:t>
            </a:r>
            <a:r>
              <a:rPr lang="en-US" sz="800" b="0" i="0" u="none" strike="noStrike" cap="none" err="1">
                <a:solidFill>
                  <a:srgbClr val="1F3864"/>
                </a:solidFill>
                <a:latin typeface="Arial"/>
                <a:ea typeface="Arial"/>
                <a:cs typeface="Arial"/>
                <a:sym typeface="Arial"/>
              </a:rPr>
              <a:t>Guijarro</a:t>
            </a:r>
            <a:r>
              <a:rPr lang="en-US" sz="800" b="0" i="0" u="none" strike="noStrike" cap="none">
                <a:solidFill>
                  <a:srgbClr val="1F3864"/>
                </a:solidFill>
                <a:latin typeface="Arial"/>
                <a:ea typeface="Arial"/>
                <a:cs typeface="Arial"/>
                <a:sym typeface="Arial"/>
              </a:rPr>
              <a:t>, R. </a:t>
            </a:r>
            <a:r>
              <a:rPr lang="en-US" sz="800" b="0" i="0" u="none" strike="noStrike" cap="none" err="1">
                <a:solidFill>
                  <a:srgbClr val="1F3864"/>
                </a:solidFill>
                <a:latin typeface="Arial"/>
                <a:ea typeface="Arial"/>
                <a:cs typeface="Arial"/>
                <a:sym typeface="Arial"/>
              </a:rPr>
              <a:t>Campuzano</a:t>
            </a:r>
            <a:r>
              <a:rPr lang="en-US" sz="800" b="0" i="0" u="none" strike="noStrike" cap="none">
                <a:solidFill>
                  <a:srgbClr val="1F3864"/>
                </a:solidFill>
                <a:latin typeface="Arial"/>
                <a:ea typeface="Arial"/>
                <a:cs typeface="Arial"/>
                <a:sym typeface="Arial"/>
              </a:rPr>
              <a:t> Ruiz et al., </a:t>
            </a:r>
            <a:r>
              <a:rPr lang="en-US" sz="800" b="0" i="0" u="none" strike="noStrike" cap="none" err="1">
                <a:solidFill>
                  <a:srgbClr val="1F3864"/>
                </a:solidFill>
                <a:latin typeface="Arial"/>
                <a:ea typeface="Arial"/>
                <a:cs typeface="Arial"/>
                <a:sym typeface="Arial"/>
              </a:rPr>
              <a:t>Documento</a:t>
            </a:r>
            <a:r>
              <a:rPr lang="en-US" sz="800" b="0" i="0" u="none" strike="noStrike" cap="none">
                <a:solidFill>
                  <a:srgbClr val="1F3864"/>
                </a:solidFill>
                <a:latin typeface="Arial"/>
                <a:ea typeface="Arial"/>
                <a:cs typeface="Arial"/>
                <a:sym typeface="Arial"/>
              </a:rPr>
              <a:t> de </a:t>
            </a:r>
            <a:r>
              <a:rPr lang="en-US" sz="800" b="0" i="0" u="none" strike="noStrike" cap="none" err="1">
                <a:solidFill>
                  <a:srgbClr val="1F3864"/>
                </a:solidFill>
                <a:latin typeface="Arial"/>
                <a:ea typeface="Arial"/>
                <a:cs typeface="Arial"/>
                <a:sym typeface="Arial"/>
              </a:rPr>
              <a:t>consenso</a:t>
            </a:r>
            <a:r>
              <a:rPr lang="en-US" sz="800" b="0" i="0" u="none" strike="noStrike" cap="none">
                <a:solidFill>
                  <a:srgbClr val="1F3864"/>
                </a:solidFill>
                <a:latin typeface="Arial"/>
                <a:ea typeface="Arial"/>
                <a:cs typeface="Arial"/>
                <a:sym typeface="Arial"/>
              </a:rPr>
              <a:t> para la </a:t>
            </a:r>
            <a:r>
              <a:rPr lang="en-US" sz="800" b="0" i="0" u="none" strike="noStrike" cap="none" err="1">
                <a:solidFill>
                  <a:srgbClr val="1F3864"/>
                </a:solidFill>
                <a:latin typeface="Arial"/>
                <a:ea typeface="Arial"/>
                <a:cs typeface="Arial"/>
                <a:sym typeface="Arial"/>
              </a:rPr>
              <a:t>determinación</a:t>
            </a:r>
            <a:r>
              <a:rPr lang="en-US" sz="800" b="0" i="0" u="none" strike="noStrike" cap="none">
                <a:solidFill>
                  <a:srgbClr val="1F3864"/>
                </a:solidFill>
                <a:latin typeface="Arial"/>
                <a:ea typeface="Arial"/>
                <a:cs typeface="Arial"/>
                <a:sym typeface="Arial"/>
              </a:rPr>
              <a:t> e </a:t>
            </a:r>
            <a:r>
              <a:rPr lang="en-US" sz="800" b="0" i="0" u="none" strike="noStrike" cap="none" err="1">
                <a:solidFill>
                  <a:srgbClr val="1F3864"/>
                </a:solidFill>
                <a:latin typeface="Arial"/>
                <a:ea typeface="Arial"/>
                <a:cs typeface="Arial"/>
                <a:sym typeface="Arial"/>
              </a:rPr>
              <a:t>informe</a:t>
            </a:r>
            <a:r>
              <a:rPr lang="en-US" sz="800" b="0" i="0" u="none" strike="noStrike" cap="none">
                <a:solidFill>
                  <a:srgbClr val="1F3864"/>
                </a:solidFill>
                <a:latin typeface="Arial"/>
                <a:ea typeface="Arial"/>
                <a:cs typeface="Arial"/>
                <a:sym typeface="Arial"/>
              </a:rPr>
              <a:t> del </a:t>
            </a:r>
            <a:r>
              <a:rPr lang="en-US" sz="800" b="0" i="0" u="none" strike="noStrike" cap="none" err="1">
                <a:solidFill>
                  <a:srgbClr val="1F3864"/>
                </a:solidFill>
                <a:latin typeface="Arial"/>
                <a:ea typeface="Arial"/>
                <a:cs typeface="Arial"/>
                <a:sym typeface="Arial"/>
              </a:rPr>
              <a:t>perfil</a:t>
            </a:r>
            <a:r>
              <a:rPr lang="en-US" sz="800" b="0" i="0" u="none" strike="noStrike" cap="none">
                <a:solidFill>
                  <a:srgbClr val="1F3864"/>
                </a:solidFill>
                <a:latin typeface="Arial"/>
                <a:ea typeface="Arial"/>
                <a:cs typeface="Arial"/>
                <a:sym typeface="Arial"/>
              </a:rPr>
              <a:t> </a:t>
            </a:r>
            <a:r>
              <a:rPr lang="en-US" sz="800" b="0" i="0" u="none" strike="noStrike" cap="none" err="1">
                <a:solidFill>
                  <a:srgbClr val="1F3864"/>
                </a:solidFill>
                <a:latin typeface="Arial"/>
                <a:ea typeface="Arial"/>
                <a:cs typeface="Arial"/>
                <a:sym typeface="Arial"/>
              </a:rPr>
              <a:t>lipídico</a:t>
            </a:r>
            <a:r>
              <a:rPr lang="en-US" sz="800" b="0" i="0" u="none" strike="noStrike" cap="none">
                <a:solidFill>
                  <a:srgbClr val="1F3864"/>
                </a:solidFill>
                <a:latin typeface="Arial"/>
                <a:ea typeface="Arial"/>
                <a:cs typeface="Arial"/>
                <a:sym typeface="Arial"/>
              </a:rPr>
              <a:t> </a:t>
            </a:r>
            <a:r>
              <a:rPr lang="en-US" sz="800" b="0" i="0" u="none" strike="noStrike" cap="none" err="1">
                <a:solidFill>
                  <a:srgbClr val="1F3864"/>
                </a:solidFill>
                <a:latin typeface="Arial"/>
                <a:ea typeface="Arial"/>
                <a:cs typeface="Arial"/>
                <a:sym typeface="Arial"/>
              </a:rPr>
              <a:t>en</a:t>
            </a:r>
            <a:r>
              <a:rPr lang="en-US" sz="800" b="0" i="0" u="none" strike="noStrike" cap="none">
                <a:solidFill>
                  <a:srgbClr val="1F3864"/>
                </a:solidFill>
                <a:latin typeface="Arial"/>
                <a:ea typeface="Arial"/>
                <a:cs typeface="Arial"/>
                <a:sym typeface="Arial"/>
              </a:rPr>
              <a:t> </a:t>
            </a:r>
            <a:r>
              <a:rPr lang="en-US" sz="800" b="0" i="0" u="none" strike="noStrike" cap="none" err="1">
                <a:solidFill>
                  <a:srgbClr val="1F3864"/>
                </a:solidFill>
                <a:latin typeface="Arial"/>
                <a:ea typeface="Arial"/>
                <a:cs typeface="Arial"/>
                <a:sym typeface="Arial"/>
              </a:rPr>
              <a:t>laboratorios</a:t>
            </a:r>
            <a:r>
              <a:rPr lang="en-US" sz="800" b="0" i="0" u="none" strike="noStrike" cap="none">
                <a:solidFill>
                  <a:srgbClr val="1F3864"/>
                </a:solidFill>
                <a:latin typeface="Arial"/>
                <a:ea typeface="Arial"/>
                <a:cs typeface="Arial"/>
                <a:sym typeface="Arial"/>
              </a:rPr>
              <a:t> </a:t>
            </a:r>
            <a:r>
              <a:rPr lang="en-US" sz="800" b="0" i="0" u="none" strike="noStrike" cap="none" err="1">
                <a:solidFill>
                  <a:srgbClr val="1F3864"/>
                </a:solidFill>
                <a:latin typeface="Arial"/>
                <a:ea typeface="Arial"/>
                <a:cs typeface="Arial"/>
                <a:sym typeface="Arial"/>
              </a:rPr>
              <a:t>clínicos</a:t>
            </a:r>
            <a:r>
              <a:rPr lang="en-US" sz="800" b="0" i="0" u="none" strike="noStrike" cap="none">
                <a:solidFill>
                  <a:srgbClr val="1F3864"/>
                </a:solidFill>
                <a:latin typeface="Arial"/>
                <a:ea typeface="Arial"/>
                <a:cs typeface="Arial"/>
                <a:sym typeface="Arial"/>
              </a:rPr>
              <a:t> </a:t>
            </a:r>
            <a:r>
              <a:rPr lang="en-US" sz="800" b="0" i="0" u="none" strike="noStrike" cap="none" err="1">
                <a:solidFill>
                  <a:srgbClr val="1F3864"/>
                </a:solidFill>
                <a:latin typeface="Arial"/>
                <a:ea typeface="Arial"/>
                <a:cs typeface="Arial"/>
                <a:sym typeface="Arial"/>
              </a:rPr>
              <a:t>espan</a:t>
            </a:r>
            <a:r>
              <a:rPr lang="en-US" sz="800" b="0" i="0" u="none" strike="noStrike" cap="none">
                <a:solidFill>
                  <a:srgbClr val="1F3864"/>
                </a:solidFill>
                <a:latin typeface="Arial"/>
                <a:ea typeface="Arial"/>
                <a:cs typeface="Arial"/>
                <a:sym typeface="Arial"/>
              </a:rPr>
              <a:t> ̃</a:t>
            </a:r>
            <a:r>
              <a:rPr lang="en-US" sz="800" b="0" i="0" u="none" strike="noStrike" cap="none" err="1">
                <a:solidFill>
                  <a:srgbClr val="1F3864"/>
                </a:solidFill>
                <a:latin typeface="Arial"/>
                <a:ea typeface="Arial"/>
                <a:cs typeface="Arial"/>
                <a:sym typeface="Arial"/>
              </a:rPr>
              <a:t>oles</a:t>
            </a:r>
            <a:r>
              <a:rPr lang="en-US" sz="800" b="0" i="0" u="none" strike="noStrike" cap="none">
                <a:solidFill>
                  <a:srgbClr val="1F3864"/>
                </a:solidFill>
                <a:latin typeface="Arial"/>
                <a:ea typeface="Arial"/>
                <a:cs typeface="Arial"/>
                <a:sym typeface="Arial"/>
              </a:rPr>
              <a:t>. ¿Qué </a:t>
            </a:r>
            <a:r>
              <a:rPr lang="en-US" sz="800" b="0" i="0" u="none" strike="noStrike" cap="none" err="1">
                <a:solidFill>
                  <a:srgbClr val="1F3864"/>
                </a:solidFill>
                <a:latin typeface="Arial"/>
                <a:ea typeface="Arial"/>
                <a:cs typeface="Arial"/>
                <a:sym typeface="Arial"/>
              </a:rPr>
              <a:t>parámetros</a:t>
            </a:r>
            <a:r>
              <a:rPr lang="en-US" sz="800" b="0" i="0" u="none" strike="noStrike" cap="none">
                <a:solidFill>
                  <a:srgbClr val="1F3864"/>
                </a:solidFill>
                <a:latin typeface="Arial"/>
                <a:ea typeface="Arial"/>
                <a:cs typeface="Arial"/>
                <a:sym typeface="Arial"/>
              </a:rPr>
              <a:t> </a:t>
            </a:r>
            <a:r>
              <a:rPr lang="en-US" sz="800" b="0" i="0" u="none" strike="noStrike" cap="none" err="1">
                <a:solidFill>
                  <a:srgbClr val="1F3864"/>
                </a:solidFill>
                <a:latin typeface="Arial"/>
                <a:ea typeface="Arial"/>
                <a:cs typeface="Arial"/>
                <a:sym typeface="Arial"/>
              </a:rPr>
              <a:t>debe</a:t>
            </a:r>
            <a:r>
              <a:rPr lang="en-US" sz="800" b="0" i="0" u="none" strike="noStrike" cap="none">
                <a:solidFill>
                  <a:srgbClr val="1F3864"/>
                </a:solidFill>
                <a:latin typeface="Arial"/>
                <a:ea typeface="Arial"/>
                <a:cs typeface="Arial"/>
                <a:sym typeface="Arial"/>
              </a:rPr>
              <a:t> </a:t>
            </a:r>
            <a:r>
              <a:rPr lang="en-US" sz="800" b="0" i="0" u="none" strike="noStrike" cap="none" err="1">
                <a:solidFill>
                  <a:srgbClr val="1F3864"/>
                </a:solidFill>
                <a:latin typeface="Arial"/>
                <a:ea typeface="Arial"/>
                <a:cs typeface="Arial"/>
                <a:sym typeface="Arial"/>
              </a:rPr>
              <a:t>incluir</a:t>
            </a:r>
            <a:r>
              <a:rPr lang="en-US" sz="800" b="0" i="0" u="none" strike="noStrike" cap="none">
                <a:solidFill>
                  <a:srgbClr val="1F3864"/>
                </a:solidFill>
                <a:latin typeface="Arial"/>
                <a:ea typeface="Arial"/>
                <a:cs typeface="Arial"/>
                <a:sym typeface="Arial"/>
              </a:rPr>
              <a:t> un </a:t>
            </a:r>
            <a:r>
              <a:rPr lang="en-US" sz="800" b="0" i="0" u="none" strike="noStrike" cap="none" err="1">
                <a:solidFill>
                  <a:srgbClr val="1F3864"/>
                </a:solidFill>
                <a:latin typeface="Arial"/>
                <a:ea typeface="Arial"/>
                <a:cs typeface="Arial"/>
                <a:sym typeface="Arial"/>
              </a:rPr>
              <a:t>perfil</a:t>
            </a:r>
            <a:r>
              <a:rPr lang="en-US" sz="800" b="0" i="0" u="none" strike="noStrike" cap="none">
                <a:solidFill>
                  <a:srgbClr val="1F3864"/>
                </a:solidFill>
                <a:latin typeface="Arial"/>
                <a:ea typeface="Arial"/>
                <a:cs typeface="Arial"/>
                <a:sym typeface="Arial"/>
              </a:rPr>
              <a:t> </a:t>
            </a:r>
            <a:r>
              <a:rPr lang="en-US" sz="800" b="0" i="0" u="none" strike="noStrike" cap="none" err="1">
                <a:solidFill>
                  <a:srgbClr val="1F3864"/>
                </a:solidFill>
                <a:latin typeface="Arial"/>
                <a:ea typeface="Arial"/>
                <a:cs typeface="Arial"/>
                <a:sym typeface="Arial"/>
              </a:rPr>
              <a:t>lipídico</a:t>
            </a:r>
            <a:r>
              <a:rPr lang="en-US" sz="800" b="0" i="0" u="none" strike="noStrike" cap="none">
                <a:solidFill>
                  <a:srgbClr val="1F3864"/>
                </a:solidFill>
                <a:latin typeface="Arial"/>
                <a:ea typeface="Arial"/>
                <a:cs typeface="Arial"/>
                <a:sym typeface="Arial"/>
              </a:rPr>
              <a:t> </a:t>
            </a:r>
            <a:r>
              <a:rPr lang="en-US" sz="800" b="0" i="0" u="none" strike="noStrike" cap="none" err="1">
                <a:solidFill>
                  <a:srgbClr val="1F3864"/>
                </a:solidFill>
                <a:latin typeface="Arial"/>
                <a:ea typeface="Arial"/>
                <a:cs typeface="Arial"/>
                <a:sym typeface="Arial"/>
              </a:rPr>
              <a:t>básico</a:t>
            </a:r>
            <a:r>
              <a:rPr lang="en-US" sz="800" b="0" i="0" u="none" strike="noStrike" cap="none">
                <a:solidFill>
                  <a:srgbClr val="1F3864"/>
                </a:solidFill>
                <a:latin typeface="Arial"/>
                <a:ea typeface="Arial"/>
                <a:cs typeface="Arial"/>
                <a:sym typeface="Arial"/>
              </a:rPr>
              <a:t>? </a:t>
            </a:r>
            <a:r>
              <a:rPr lang="en-US" sz="800" b="0" i="0" u="none" strike="noStrike" cap="none" err="1">
                <a:solidFill>
                  <a:srgbClr val="1F3864"/>
                </a:solidFill>
                <a:latin typeface="Arial"/>
                <a:ea typeface="Arial"/>
                <a:cs typeface="Arial"/>
                <a:sym typeface="Arial"/>
              </a:rPr>
              <a:t>Clinica</a:t>
            </a:r>
            <a:r>
              <a:rPr lang="en-US" sz="800" b="0" i="0" u="none" strike="noStrike" cap="none">
                <a:solidFill>
                  <a:srgbClr val="1F3864"/>
                </a:solidFill>
                <a:latin typeface="Arial"/>
                <a:ea typeface="Arial"/>
                <a:cs typeface="Arial"/>
                <a:sym typeface="Arial"/>
              </a:rPr>
              <a:t> e </a:t>
            </a:r>
            <a:r>
              <a:rPr lang="en-US" sz="800" b="0" i="0" u="none" strike="noStrike" cap="none" err="1">
                <a:solidFill>
                  <a:srgbClr val="1F3864"/>
                </a:solidFill>
                <a:latin typeface="Arial"/>
                <a:ea typeface="Arial"/>
                <a:cs typeface="Arial"/>
                <a:sym typeface="Arial"/>
              </a:rPr>
              <a:t>Investigacion</a:t>
            </a:r>
            <a:r>
              <a:rPr lang="en-US" sz="800" b="0" i="0" u="none" strike="noStrike" cap="none">
                <a:solidFill>
                  <a:srgbClr val="1F3864"/>
                </a:solidFill>
                <a:latin typeface="Arial"/>
                <a:ea typeface="Arial"/>
                <a:cs typeface="Arial"/>
                <a:sym typeface="Arial"/>
              </a:rPr>
              <a:t> </a:t>
            </a:r>
            <a:r>
              <a:rPr lang="en-US" sz="800" b="0" i="0" u="none" strike="noStrike" cap="none" err="1">
                <a:solidFill>
                  <a:srgbClr val="1F3864"/>
                </a:solidFill>
                <a:latin typeface="Arial"/>
                <a:ea typeface="Arial"/>
                <a:cs typeface="Arial"/>
                <a:sym typeface="Arial"/>
              </a:rPr>
              <a:t>en</a:t>
            </a:r>
            <a:r>
              <a:rPr lang="en-US" sz="800" b="0" i="0" u="none" strike="noStrike" cap="none">
                <a:solidFill>
                  <a:srgbClr val="1F3864"/>
                </a:solidFill>
                <a:latin typeface="Arial"/>
                <a:ea typeface="Arial"/>
                <a:cs typeface="Arial"/>
                <a:sym typeface="Arial"/>
              </a:rPr>
              <a:t> Arteriosclerosis, https://doi.org/10.1016/j.arteri.2022.10.002 </a:t>
            </a:r>
            <a:endParaRPr lang="en-US" sz="8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88"/>
          <p:cNvSpPr/>
          <p:nvPr/>
        </p:nvSpPr>
        <p:spPr>
          <a:xfrm>
            <a:off x="692818" y="1194058"/>
            <a:ext cx="10806364" cy="1247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1800" b="0" i="0" u="none" strike="noStrike" cap="none">
                <a:solidFill>
                  <a:srgbClr val="1F3864"/>
                </a:solidFill>
                <a:latin typeface="Arial"/>
                <a:ea typeface="Arial"/>
                <a:cs typeface="Arial"/>
                <a:sym typeface="Arial"/>
              </a:rPr>
              <a:t>La dislipidemia aterogénic</a:t>
            </a:r>
            <a:r>
              <a:rPr lang="en-US" sz="1800">
                <a:solidFill>
                  <a:srgbClr val="1F3864"/>
                </a:solidFill>
              </a:rPr>
              <a:t>a</a:t>
            </a:r>
            <a:r>
              <a:rPr lang="en-US" sz="1800" b="0" i="0" u="none" strike="noStrike" cap="none">
                <a:solidFill>
                  <a:srgbClr val="1F3864"/>
                </a:solidFill>
                <a:latin typeface="Arial"/>
                <a:ea typeface="Arial"/>
                <a:cs typeface="Arial"/>
                <a:sym typeface="Arial"/>
              </a:rPr>
              <a:t> se caracteriza por un</a:t>
            </a:r>
            <a:r>
              <a:rPr lang="en-US" sz="1800" b="1" i="0" u="none" strike="noStrike" cap="none">
                <a:solidFill>
                  <a:srgbClr val="1F3864"/>
                </a:solidFill>
              </a:rPr>
              <a:t> incremento</a:t>
            </a:r>
            <a:r>
              <a:rPr lang="en-US" sz="1800" b="0" i="0" u="none" strike="noStrike" cap="none">
                <a:solidFill>
                  <a:srgbClr val="1F3864"/>
                </a:solidFill>
                <a:latin typeface="Arial"/>
                <a:ea typeface="Arial"/>
                <a:cs typeface="Arial"/>
                <a:sym typeface="Arial"/>
              </a:rPr>
              <a:t> de los niveles plasmáticos de </a:t>
            </a:r>
            <a:r>
              <a:rPr lang="en-US" sz="1800" b="1" i="0" u="none" strike="noStrike" cap="none">
                <a:solidFill>
                  <a:srgbClr val="1F3864"/>
                </a:solidFill>
              </a:rPr>
              <a:t>triglicéridos</a:t>
            </a:r>
            <a:r>
              <a:rPr lang="en-US" sz="1800" b="0" i="0" u="none" strike="noStrike" cap="none">
                <a:solidFill>
                  <a:srgbClr val="1F3864"/>
                </a:solidFill>
                <a:latin typeface="Arial"/>
                <a:ea typeface="Arial"/>
                <a:cs typeface="Arial"/>
                <a:sym typeface="Arial"/>
              </a:rPr>
              <a:t> totales (TG) y un</a:t>
            </a:r>
            <a:r>
              <a:rPr lang="en-US" sz="1800" b="1" i="0" u="none" strike="noStrike" cap="none">
                <a:solidFill>
                  <a:srgbClr val="1F3864"/>
                </a:solidFill>
              </a:rPr>
              <a:t> descenso</a:t>
            </a:r>
            <a:r>
              <a:rPr lang="en-US" sz="1800" b="0" i="0" u="none" strike="noStrike" cap="none">
                <a:solidFill>
                  <a:srgbClr val="1F3864"/>
                </a:solidFill>
                <a:latin typeface="Arial"/>
                <a:ea typeface="Arial"/>
                <a:cs typeface="Arial"/>
                <a:sym typeface="Arial"/>
              </a:rPr>
              <a:t> del colesterol de las lipoproteínas de alta densidad </a:t>
            </a:r>
            <a:r>
              <a:rPr lang="en-US" sz="1800" b="1" i="0" u="none" strike="noStrike" cap="none">
                <a:solidFill>
                  <a:srgbClr val="1F3864"/>
                </a:solidFill>
              </a:rPr>
              <a:t>(cHDL)</a:t>
            </a:r>
            <a:r>
              <a:rPr lang="en-US" sz="1800" b="0" i="0" u="none" strike="noStrike" cap="none">
                <a:solidFill>
                  <a:srgbClr val="1F3864"/>
                </a:solidFill>
                <a:latin typeface="Arial"/>
                <a:ea typeface="Arial"/>
                <a:cs typeface="Arial"/>
                <a:sym typeface="Arial"/>
              </a:rPr>
              <a:t> con </a:t>
            </a:r>
            <a:r>
              <a:rPr lang="en-US" sz="1800" b="1" i="0" u="none" strike="noStrike" cap="none">
                <a:solidFill>
                  <a:srgbClr val="1F3864"/>
                </a:solidFill>
              </a:rPr>
              <a:t>niveles normales de cLDL o moderadamente elevados</a:t>
            </a:r>
            <a:r>
              <a:rPr lang="en-US" sz="1800" b="0" i="0" u="none" strike="noStrike" cap="none">
                <a:solidFill>
                  <a:srgbClr val="1F3864"/>
                </a:solidFill>
                <a:latin typeface="Arial"/>
                <a:ea typeface="Arial"/>
                <a:cs typeface="Arial"/>
                <a:sym typeface="Arial"/>
              </a:rPr>
              <a:t> y un fenotipo de partículas de LDL pequeñas y densas.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1400" b="0" i="0" u="none" strike="noStrike" cap="none">
              <a:solidFill>
                <a:srgbClr val="1F3864"/>
              </a:solidFill>
              <a:latin typeface="Arial"/>
              <a:ea typeface="Arial"/>
              <a:cs typeface="Arial"/>
              <a:sym typeface="Arial"/>
            </a:endParaRPr>
          </a:p>
        </p:txBody>
      </p:sp>
      <p:graphicFrame>
        <p:nvGraphicFramePr>
          <p:cNvPr id="317" name="Google Shape;317;p88"/>
          <p:cNvGraphicFramePr/>
          <p:nvPr/>
        </p:nvGraphicFramePr>
        <p:xfrm>
          <a:off x="2169652" y="2664043"/>
          <a:ext cx="7361125" cy="1585170"/>
        </p:xfrm>
        <a:graphic>
          <a:graphicData uri="http://schemas.openxmlformats.org/drawingml/2006/table">
            <a:tbl>
              <a:tblPr>
                <a:gradFill>
                  <a:gsLst>
                    <a:gs pos="0">
                      <a:srgbClr val="9BCDFF"/>
                    </a:gs>
                    <a:gs pos="35000">
                      <a:srgbClr val="B8DCFF"/>
                    </a:gs>
                    <a:gs pos="100000">
                      <a:srgbClr val="E2F0FF"/>
                    </a:gs>
                  </a:gsLst>
                  <a:lin ang="16200000" scaled="0"/>
                </a:gradFill>
                <a:tableStyleId>{1FF41F42-F80D-44EC-9A30-8510197F2BE4}</a:tableStyleId>
              </a:tblPr>
              <a:tblGrid>
                <a:gridCol w="1575725">
                  <a:extLst>
                    <a:ext uri="{9D8B030D-6E8A-4147-A177-3AD203B41FA5}">
                      <a16:colId xmlns:a16="http://schemas.microsoft.com/office/drawing/2014/main" val="20000"/>
                    </a:ext>
                  </a:extLst>
                </a:gridCol>
                <a:gridCol w="5785400">
                  <a:extLst>
                    <a:ext uri="{9D8B030D-6E8A-4147-A177-3AD203B41FA5}">
                      <a16:colId xmlns:a16="http://schemas.microsoft.com/office/drawing/2014/main" val="20001"/>
                    </a:ext>
                  </a:extLst>
                </a:gridCol>
              </a:tblGrid>
              <a:tr h="426900">
                <a:tc gridSpan="2">
                  <a:txBody>
                    <a:bodyPr/>
                    <a:lstStyle/>
                    <a:p>
                      <a:pPr marL="0" marR="0" lvl="0" indent="0" algn="ctr" rtl="0">
                        <a:lnSpc>
                          <a:spcPct val="100000"/>
                        </a:lnSpc>
                        <a:spcBef>
                          <a:spcPts val="0"/>
                        </a:spcBef>
                        <a:spcAft>
                          <a:spcPts val="0"/>
                        </a:spcAft>
                        <a:buClr>
                          <a:srgbClr val="000000"/>
                        </a:buClr>
                        <a:buSzPts val="1900"/>
                        <a:buFont typeface="Arial"/>
                        <a:buNone/>
                      </a:pPr>
                      <a:r>
                        <a:rPr lang="en-US" sz="1900" u="none" strike="noStrike" cap="none">
                          <a:solidFill>
                            <a:srgbClr val="1F3864"/>
                          </a:solidFill>
                        </a:rPr>
                        <a:t>Criterios diagnósticos:  </a:t>
                      </a:r>
                      <a:r>
                        <a:rPr lang="en-US" sz="1900" b="1" u="none" strike="noStrike" cap="none">
                          <a:solidFill>
                            <a:srgbClr val="1F3864"/>
                          </a:solidFill>
                        </a:rPr>
                        <a:t>TRÍADA LIPÍDICA</a:t>
                      </a:r>
                      <a:endParaRPr sz="1900" b="1" u="none" strike="noStrike" cap="none">
                        <a:solidFill>
                          <a:srgbClr val="1F3864"/>
                        </a:solidFill>
                        <a:latin typeface="Calibri"/>
                        <a:ea typeface="Calibri"/>
                        <a:cs typeface="Calibri"/>
                        <a:sym typeface="Calibri"/>
                      </a:endParaRPr>
                    </a:p>
                  </a:txBody>
                  <a:tcPr marL="91475" marR="91475" marT="45725" marB="45725"/>
                </a:tc>
                <a:tc hMerge="1">
                  <a:txBody>
                    <a:bodyPr/>
                    <a:lstStyle/>
                    <a:p>
                      <a:endParaRPr lang="es-ES"/>
                    </a:p>
                  </a:txBody>
                  <a:tcPr/>
                </a:tc>
                <a:extLst>
                  <a:ext uri="{0D108BD9-81ED-4DB2-BD59-A6C34878D82A}">
                    <a16:rowId xmlns:a16="http://schemas.microsoft.com/office/drawing/2014/main" val="10000"/>
                  </a:ext>
                </a:extLst>
              </a:tr>
              <a:tr h="379675">
                <a:tc>
                  <a:txBody>
                    <a:bodyPr/>
                    <a:lstStyle/>
                    <a:p>
                      <a:pPr marL="0" marR="0" lvl="0" indent="0" algn="l" rtl="0">
                        <a:lnSpc>
                          <a:spcPct val="100000"/>
                        </a:lnSpc>
                        <a:spcBef>
                          <a:spcPts val="0"/>
                        </a:spcBef>
                        <a:spcAft>
                          <a:spcPts val="0"/>
                        </a:spcAft>
                        <a:buClr>
                          <a:srgbClr val="000000"/>
                        </a:buClr>
                        <a:buSzPts val="1900"/>
                        <a:buFont typeface="Arial"/>
                        <a:buNone/>
                      </a:pPr>
                      <a:r>
                        <a:rPr lang="en-US" sz="1900" u="none" strike="noStrike" cap="none">
                          <a:solidFill>
                            <a:srgbClr val="1F3864"/>
                          </a:solidFill>
                        </a:rPr>
                        <a:t>TG</a:t>
                      </a:r>
                      <a:endParaRPr sz="1500" u="none" strike="noStrike" cap="none">
                        <a:solidFill>
                          <a:srgbClr val="1F3864"/>
                        </a:solidFill>
                        <a:latin typeface="Calibri"/>
                        <a:ea typeface="Calibri"/>
                        <a:cs typeface="Calibri"/>
                        <a:sym typeface="Calibri"/>
                      </a:endParaRPr>
                    </a:p>
                  </a:txBody>
                  <a:tcPr marL="91475" marR="91475" marT="45725" marB="45725"/>
                </a:tc>
                <a:tc>
                  <a:txBody>
                    <a:bodyPr/>
                    <a:lstStyle/>
                    <a:p>
                      <a:pPr marL="0" marR="0" lvl="0" indent="0" algn="l" rtl="0">
                        <a:lnSpc>
                          <a:spcPct val="100000"/>
                        </a:lnSpc>
                        <a:spcBef>
                          <a:spcPts val="0"/>
                        </a:spcBef>
                        <a:spcAft>
                          <a:spcPts val="0"/>
                        </a:spcAft>
                        <a:buClr>
                          <a:srgbClr val="000000"/>
                        </a:buClr>
                        <a:buSzPts val="1900"/>
                        <a:buFont typeface="Arial"/>
                        <a:buNone/>
                      </a:pPr>
                      <a:r>
                        <a:rPr lang="en-US" sz="1900" u="none" strike="noStrike" cap="none">
                          <a:solidFill>
                            <a:srgbClr val="1F3864"/>
                          </a:solidFill>
                        </a:rPr>
                        <a:t>&gt; 150 mg/dl</a:t>
                      </a:r>
                      <a:endParaRPr sz="1500" u="none" strike="noStrike" cap="none">
                        <a:solidFill>
                          <a:srgbClr val="1F3864"/>
                        </a:solidFill>
                        <a:latin typeface="Calibri"/>
                        <a:ea typeface="Calibri"/>
                        <a:cs typeface="Calibri"/>
                        <a:sym typeface="Calibri"/>
                      </a:endParaRPr>
                    </a:p>
                  </a:txBody>
                  <a:tcPr marL="91475" marR="91475" marT="45725" marB="45725"/>
                </a:tc>
                <a:extLst>
                  <a:ext uri="{0D108BD9-81ED-4DB2-BD59-A6C34878D82A}">
                    <a16:rowId xmlns:a16="http://schemas.microsoft.com/office/drawing/2014/main" val="10001"/>
                  </a:ext>
                </a:extLst>
              </a:tr>
              <a:tr h="379675">
                <a:tc>
                  <a:txBody>
                    <a:bodyPr/>
                    <a:lstStyle/>
                    <a:p>
                      <a:pPr marL="0" marR="0" lvl="0" indent="0" algn="l" rtl="0">
                        <a:lnSpc>
                          <a:spcPct val="100000"/>
                        </a:lnSpc>
                        <a:spcBef>
                          <a:spcPts val="0"/>
                        </a:spcBef>
                        <a:spcAft>
                          <a:spcPts val="0"/>
                        </a:spcAft>
                        <a:buClr>
                          <a:srgbClr val="000000"/>
                        </a:buClr>
                        <a:buSzPts val="1900"/>
                        <a:buFont typeface="Arial"/>
                        <a:buNone/>
                      </a:pPr>
                      <a:r>
                        <a:rPr lang="en-US" sz="1900" u="none" strike="noStrike" cap="none">
                          <a:solidFill>
                            <a:srgbClr val="1F3864"/>
                          </a:solidFill>
                        </a:rPr>
                        <a:t>cHDL</a:t>
                      </a:r>
                      <a:endParaRPr sz="1900" u="none" strike="noStrike" cap="none">
                        <a:solidFill>
                          <a:srgbClr val="1F3864"/>
                        </a:solidFill>
                        <a:latin typeface="Calibri"/>
                        <a:ea typeface="Calibri"/>
                        <a:cs typeface="Calibri"/>
                        <a:sym typeface="Calibri"/>
                      </a:endParaRPr>
                    </a:p>
                  </a:txBody>
                  <a:tcPr marL="91475" marR="91475" marT="45725" marB="45725"/>
                </a:tc>
                <a:tc>
                  <a:txBody>
                    <a:bodyPr/>
                    <a:lstStyle/>
                    <a:p>
                      <a:pPr marL="0" marR="0" lvl="0" indent="0" algn="l" rtl="0">
                        <a:lnSpc>
                          <a:spcPct val="100000"/>
                        </a:lnSpc>
                        <a:spcBef>
                          <a:spcPts val="0"/>
                        </a:spcBef>
                        <a:spcAft>
                          <a:spcPts val="0"/>
                        </a:spcAft>
                        <a:buClr>
                          <a:srgbClr val="000000"/>
                        </a:buClr>
                        <a:buSzPts val="1900"/>
                        <a:buFont typeface="Arial"/>
                        <a:buNone/>
                      </a:pPr>
                      <a:r>
                        <a:rPr lang="en-US" sz="1900" u="none" strike="noStrike" cap="none">
                          <a:solidFill>
                            <a:srgbClr val="1F3864"/>
                          </a:solidFill>
                        </a:rPr>
                        <a:t>&lt; 40 mg/dl varones y  &lt;45 mg/dl mujeres</a:t>
                      </a:r>
                      <a:endParaRPr sz="1500" u="none" strike="noStrike" cap="none">
                        <a:solidFill>
                          <a:srgbClr val="1F3864"/>
                        </a:solidFill>
                        <a:latin typeface="Calibri"/>
                        <a:ea typeface="Calibri"/>
                        <a:cs typeface="Calibri"/>
                        <a:sym typeface="Calibri"/>
                      </a:endParaRPr>
                    </a:p>
                  </a:txBody>
                  <a:tcPr marL="91475" marR="91475" marT="45725" marB="45725"/>
                </a:tc>
                <a:extLst>
                  <a:ext uri="{0D108BD9-81ED-4DB2-BD59-A6C34878D82A}">
                    <a16:rowId xmlns:a16="http://schemas.microsoft.com/office/drawing/2014/main" val="10002"/>
                  </a:ext>
                </a:extLst>
              </a:tr>
              <a:tr h="379675">
                <a:tc>
                  <a:txBody>
                    <a:bodyPr/>
                    <a:lstStyle/>
                    <a:p>
                      <a:pPr marL="0" marR="0" lvl="0" indent="0" algn="l" rtl="0">
                        <a:lnSpc>
                          <a:spcPct val="100000"/>
                        </a:lnSpc>
                        <a:spcBef>
                          <a:spcPts val="0"/>
                        </a:spcBef>
                        <a:spcAft>
                          <a:spcPts val="0"/>
                        </a:spcAft>
                        <a:buClr>
                          <a:srgbClr val="000000"/>
                        </a:buClr>
                        <a:buSzPts val="1900"/>
                        <a:buFont typeface="Arial"/>
                        <a:buNone/>
                      </a:pPr>
                      <a:r>
                        <a:rPr lang="en-US" sz="1900" u="none" strike="noStrike" cap="none">
                          <a:solidFill>
                            <a:srgbClr val="1F3864"/>
                          </a:solidFill>
                        </a:rPr>
                        <a:t>cLDL</a:t>
                      </a:r>
                      <a:endParaRPr sz="1900" u="none" strike="noStrike" cap="none">
                        <a:solidFill>
                          <a:srgbClr val="1F3864"/>
                        </a:solidFill>
                        <a:latin typeface="Calibri"/>
                        <a:ea typeface="Calibri"/>
                        <a:cs typeface="Calibri"/>
                        <a:sym typeface="Calibri"/>
                      </a:endParaRPr>
                    </a:p>
                  </a:txBody>
                  <a:tcPr marL="91475" marR="91475" marT="45725" marB="45725"/>
                </a:tc>
                <a:tc>
                  <a:txBody>
                    <a:bodyPr/>
                    <a:lstStyle/>
                    <a:p>
                      <a:pPr marL="0" marR="0" lvl="0" indent="0" algn="l" rtl="0">
                        <a:lnSpc>
                          <a:spcPct val="100000"/>
                        </a:lnSpc>
                        <a:spcBef>
                          <a:spcPts val="0"/>
                        </a:spcBef>
                        <a:spcAft>
                          <a:spcPts val="0"/>
                        </a:spcAft>
                        <a:buClr>
                          <a:srgbClr val="000000"/>
                        </a:buClr>
                        <a:buSzPts val="1900"/>
                        <a:buFont typeface="Arial"/>
                        <a:buNone/>
                      </a:pPr>
                      <a:r>
                        <a:rPr lang="en-US" sz="2000" u="none" strike="noStrike" cap="none">
                          <a:solidFill>
                            <a:schemeClr val="dk1"/>
                          </a:solidFill>
                        </a:rPr>
                        <a:t>≥ 1</a:t>
                      </a:r>
                      <a:r>
                        <a:rPr lang="en-US" sz="1900" u="none" strike="noStrike" cap="none">
                          <a:solidFill>
                            <a:srgbClr val="1F3864"/>
                          </a:solidFill>
                        </a:rPr>
                        <a:t>00 mg/dl</a:t>
                      </a:r>
                      <a:endParaRPr sz="1500" u="none" strike="noStrike" cap="none">
                        <a:solidFill>
                          <a:srgbClr val="1F3864"/>
                        </a:solidFill>
                        <a:latin typeface="Calibri"/>
                        <a:ea typeface="Calibri"/>
                        <a:cs typeface="Calibri"/>
                        <a:sym typeface="Calibri"/>
                      </a:endParaRPr>
                    </a:p>
                  </a:txBody>
                  <a:tcPr marL="91475" marR="91475" marT="45725" marB="45725"/>
                </a:tc>
                <a:extLst>
                  <a:ext uri="{0D108BD9-81ED-4DB2-BD59-A6C34878D82A}">
                    <a16:rowId xmlns:a16="http://schemas.microsoft.com/office/drawing/2014/main" val="10003"/>
                  </a:ext>
                </a:extLst>
              </a:tr>
            </a:tbl>
          </a:graphicData>
        </a:graphic>
      </p:graphicFrame>
      <p:sp>
        <p:nvSpPr>
          <p:cNvPr id="318" name="Google Shape;318;p88"/>
          <p:cNvSpPr txBox="1"/>
          <p:nvPr/>
        </p:nvSpPr>
        <p:spPr>
          <a:xfrm>
            <a:off x="1793400" y="4528121"/>
            <a:ext cx="8874600" cy="1293000"/>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n-US" sz="2400" b="0" i="0" u="none" strike="noStrike" cap="none">
                <a:solidFill>
                  <a:srgbClr val="002855"/>
                </a:solidFill>
                <a:latin typeface="Arial"/>
                <a:ea typeface="Arial"/>
                <a:cs typeface="Arial"/>
                <a:sym typeface="Arial"/>
              </a:rPr>
              <a:t>Lo veremos en pacientes tratados y por ello se le considera  un </a:t>
            </a:r>
            <a:r>
              <a:rPr lang="en-US" sz="2400" b="1" i="0" u="none" strike="noStrike" cap="none">
                <a:solidFill>
                  <a:srgbClr val="002855"/>
                </a:solidFill>
                <a:latin typeface="Arial"/>
                <a:ea typeface="Arial"/>
                <a:cs typeface="Arial"/>
                <a:sym typeface="Arial"/>
              </a:rPr>
              <a:t>RIESGO RESIDUAL </a:t>
            </a:r>
            <a:r>
              <a:rPr lang="en-US" sz="2400" b="0" i="0" u="none" strike="noStrike" cap="none">
                <a:solidFill>
                  <a:srgbClr val="002855"/>
                </a:solidFill>
                <a:latin typeface="Arial"/>
                <a:ea typeface="Arial"/>
                <a:cs typeface="Arial"/>
                <a:sym typeface="Arial"/>
              </a:rPr>
              <a:t>de origen lipídico no LDL y que supone un incremento del RCV.</a:t>
            </a:r>
            <a:endParaRPr sz="2400" b="0" i="0" u="none" strike="noStrike" cap="none">
              <a:solidFill>
                <a:srgbClr val="002855"/>
              </a:solidFill>
              <a:latin typeface="Arial"/>
              <a:ea typeface="Arial"/>
              <a:cs typeface="Arial"/>
              <a:sym typeface="Arial"/>
            </a:endParaRPr>
          </a:p>
        </p:txBody>
      </p:sp>
      <p:sp>
        <p:nvSpPr>
          <p:cNvPr id="319" name="Google Shape;319;p88"/>
          <p:cNvSpPr txBox="1"/>
          <p:nvPr/>
        </p:nvSpPr>
        <p:spPr>
          <a:xfrm>
            <a:off x="495823" y="329004"/>
            <a:ext cx="9801663"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1F3864"/>
                </a:solidFill>
                <a:latin typeface="Arial"/>
                <a:ea typeface="Arial"/>
                <a:cs typeface="Arial"/>
                <a:sym typeface="Arial"/>
              </a:rPr>
              <a:t>Dislipemia aterogénica</a:t>
            </a:r>
            <a:endParaRPr sz="2800" b="1" i="0" u="none" strike="noStrike" cap="none">
              <a:solidFill>
                <a:srgbClr val="1F3864"/>
              </a:solidFill>
              <a:latin typeface="Arial"/>
              <a:ea typeface="Arial"/>
              <a:cs typeface="Arial"/>
              <a:sym typeface="Arial"/>
            </a:endParaRPr>
          </a:p>
        </p:txBody>
      </p:sp>
      <p:sp>
        <p:nvSpPr>
          <p:cNvPr id="2" name="Google Shape;104;p66">
            <a:extLst>
              <a:ext uri="{FF2B5EF4-FFF2-40B4-BE49-F238E27FC236}">
                <a16:creationId xmlns:a16="http://schemas.microsoft.com/office/drawing/2014/main" id="{D64711DB-3473-2253-64AC-7DB5333AC6AA}"/>
              </a:ext>
            </a:extLst>
          </p:cNvPr>
          <p:cNvSpPr txBox="1"/>
          <p:nvPr/>
        </p:nvSpPr>
        <p:spPr>
          <a:xfrm>
            <a:off x="274425" y="6299651"/>
            <a:ext cx="9593475" cy="492402"/>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800" b="0" i="0" u="none" strike="noStrike" cap="none" err="1">
                <a:solidFill>
                  <a:srgbClr val="1F3864"/>
                </a:solidFill>
                <a:latin typeface="Arial"/>
                <a:ea typeface="Arial"/>
                <a:cs typeface="Arial"/>
                <a:sym typeface="Arial"/>
              </a:rPr>
              <a:t>Ascaso</a:t>
            </a:r>
            <a:r>
              <a:rPr lang="en-US" sz="800" b="0" i="0" u="none" strike="noStrike" cap="none">
                <a:solidFill>
                  <a:srgbClr val="1F3864"/>
                </a:solidFill>
                <a:latin typeface="Arial"/>
                <a:ea typeface="Arial"/>
                <a:cs typeface="Arial"/>
                <a:sym typeface="Arial"/>
              </a:rPr>
              <a:t> JF, et al. </a:t>
            </a:r>
            <a:r>
              <a:rPr lang="en-US" sz="800" b="0" i="0" u="none" strike="noStrike" cap="none" err="1">
                <a:solidFill>
                  <a:srgbClr val="1F3864"/>
                </a:solidFill>
                <a:latin typeface="Arial"/>
                <a:ea typeface="Arial"/>
                <a:cs typeface="Arial"/>
                <a:sym typeface="Arial"/>
              </a:rPr>
              <a:t>Dislipidemia</a:t>
            </a:r>
            <a:r>
              <a:rPr lang="en-US" sz="800" b="0" i="0" u="none" strike="noStrike" cap="none">
                <a:solidFill>
                  <a:srgbClr val="1F3864"/>
                </a:solidFill>
                <a:latin typeface="Arial"/>
                <a:ea typeface="Arial"/>
                <a:cs typeface="Arial"/>
                <a:sym typeface="Arial"/>
              </a:rPr>
              <a:t> </a:t>
            </a:r>
            <a:r>
              <a:rPr lang="en-US" sz="800" b="0" i="0" u="none" strike="noStrike" cap="none" err="1">
                <a:solidFill>
                  <a:srgbClr val="1F3864"/>
                </a:solidFill>
                <a:latin typeface="Arial"/>
                <a:ea typeface="Arial"/>
                <a:cs typeface="Arial"/>
                <a:sym typeface="Arial"/>
              </a:rPr>
              <a:t>aterogénica</a:t>
            </a:r>
            <a:r>
              <a:rPr lang="en-US" sz="800" b="0" i="0" u="none" strike="noStrike" cap="none">
                <a:solidFill>
                  <a:srgbClr val="1F3864"/>
                </a:solidFill>
                <a:latin typeface="Arial"/>
                <a:ea typeface="Arial"/>
                <a:cs typeface="Arial"/>
                <a:sym typeface="Arial"/>
              </a:rPr>
              <a:t> 2019. </a:t>
            </a:r>
            <a:r>
              <a:rPr lang="en-US" sz="800" b="0" i="0" u="none" strike="noStrike" cap="none" err="1">
                <a:solidFill>
                  <a:srgbClr val="1F3864"/>
                </a:solidFill>
                <a:latin typeface="Arial"/>
                <a:ea typeface="Arial"/>
                <a:cs typeface="Arial"/>
                <a:sym typeface="Arial"/>
              </a:rPr>
              <a:t>Documento</a:t>
            </a:r>
            <a:r>
              <a:rPr lang="en-US" sz="800" b="0" i="0" u="none" strike="noStrike" cap="none">
                <a:solidFill>
                  <a:srgbClr val="1F3864"/>
                </a:solidFill>
                <a:latin typeface="Arial"/>
                <a:ea typeface="Arial"/>
                <a:cs typeface="Arial"/>
                <a:sym typeface="Arial"/>
              </a:rPr>
              <a:t> de </a:t>
            </a:r>
            <a:r>
              <a:rPr lang="en-US" sz="800" b="0" i="0" u="none" strike="noStrike" cap="none" err="1">
                <a:solidFill>
                  <a:srgbClr val="1F3864"/>
                </a:solidFill>
                <a:latin typeface="Arial"/>
                <a:ea typeface="Arial"/>
                <a:cs typeface="Arial"/>
                <a:sym typeface="Arial"/>
              </a:rPr>
              <a:t>consenso</a:t>
            </a:r>
            <a:r>
              <a:rPr lang="en-US" sz="800" b="0" i="0" u="none" strike="noStrike" cap="none">
                <a:solidFill>
                  <a:srgbClr val="1F3864"/>
                </a:solidFill>
                <a:latin typeface="Arial"/>
                <a:ea typeface="Arial"/>
                <a:cs typeface="Arial"/>
                <a:sym typeface="Arial"/>
              </a:rPr>
              <a:t> del Grupo de </a:t>
            </a:r>
            <a:r>
              <a:rPr lang="en-US" sz="800" b="0" i="0" u="none" strike="noStrike" cap="none" err="1">
                <a:solidFill>
                  <a:srgbClr val="1F3864"/>
                </a:solidFill>
                <a:latin typeface="Arial"/>
                <a:ea typeface="Arial"/>
                <a:cs typeface="Arial"/>
                <a:sym typeface="Arial"/>
              </a:rPr>
              <a:t>Dislipidemia</a:t>
            </a:r>
            <a:r>
              <a:rPr lang="en-US" sz="800" b="0" i="0" u="none" strike="noStrike" cap="none">
                <a:solidFill>
                  <a:srgbClr val="1F3864"/>
                </a:solidFill>
                <a:latin typeface="Arial"/>
                <a:ea typeface="Arial"/>
                <a:cs typeface="Arial"/>
                <a:sym typeface="Arial"/>
              </a:rPr>
              <a:t> </a:t>
            </a:r>
            <a:r>
              <a:rPr lang="en-US" sz="800" b="0" i="0" u="none" strike="noStrike" cap="none" err="1">
                <a:solidFill>
                  <a:srgbClr val="1F3864"/>
                </a:solidFill>
                <a:latin typeface="Arial"/>
                <a:ea typeface="Arial"/>
                <a:cs typeface="Arial"/>
                <a:sym typeface="Arial"/>
              </a:rPr>
              <a:t>Aterogénica</a:t>
            </a:r>
            <a:r>
              <a:rPr lang="en-US" sz="800" b="0" i="0" u="none" strike="noStrike" cap="none">
                <a:solidFill>
                  <a:srgbClr val="1F3864"/>
                </a:solidFill>
                <a:latin typeface="Arial"/>
                <a:ea typeface="Arial"/>
                <a:cs typeface="Arial"/>
                <a:sym typeface="Arial"/>
              </a:rPr>
              <a:t> de la Sociedad </a:t>
            </a:r>
            <a:r>
              <a:rPr lang="en-US" sz="800" b="0" i="0" u="none" strike="noStrike" cap="none" err="1">
                <a:solidFill>
                  <a:srgbClr val="1F3864"/>
                </a:solidFill>
                <a:latin typeface="Arial"/>
                <a:ea typeface="Arial"/>
                <a:cs typeface="Arial"/>
                <a:sym typeface="Arial"/>
              </a:rPr>
              <a:t>Espan</a:t>
            </a:r>
            <a:r>
              <a:rPr lang="en-US" sz="800" b="0" i="0" u="none" strike="noStrike" cap="none">
                <a:solidFill>
                  <a:srgbClr val="1F3864"/>
                </a:solidFill>
                <a:latin typeface="Arial"/>
                <a:ea typeface="Arial"/>
                <a:cs typeface="Arial"/>
                <a:sym typeface="Arial"/>
              </a:rPr>
              <a:t> ̃ola de Arteriosclerosis. Clin </a:t>
            </a:r>
            <a:r>
              <a:rPr lang="en-US" sz="800" b="0" i="0" u="none" strike="noStrike" cap="none" err="1">
                <a:solidFill>
                  <a:srgbClr val="1F3864"/>
                </a:solidFill>
                <a:latin typeface="Arial"/>
                <a:ea typeface="Arial"/>
                <a:cs typeface="Arial"/>
                <a:sym typeface="Arial"/>
              </a:rPr>
              <a:t>Investig</a:t>
            </a:r>
            <a:r>
              <a:rPr lang="en-US" sz="800" b="0" i="0" u="none" strike="noStrike" cap="none">
                <a:solidFill>
                  <a:srgbClr val="1F3864"/>
                </a:solidFill>
                <a:latin typeface="Arial"/>
                <a:ea typeface="Arial"/>
                <a:cs typeface="Arial"/>
                <a:sym typeface="Arial"/>
              </a:rPr>
              <a:t> </a:t>
            </a:r>
            <a:r>
              <a:rPr lang="en-US" sz="800" b="0" i="0" u="none" strike="noStrike" cap="none" err="1">
                <a:solidFill>
                  <a:srgbClr val="1F3864"/>
                </a:solidFill>
                <a:latin typeface="Arial"/>
                <a:ea typeface="Arial"/>
                <a:cs typeface="Arial"/>
                <a:sym typeface="Arial"/>
              </a:rPr>
              <a:t>Arterioscler</a:t>
            </a:r>
            <a:r>
              <a:rPr lang="en-US" sz="800" b="0" i="0" u="none" strike="noStrike" cap="none">
                <a:solidFill>
                  <a:srgbClr val="1F3864"/>
                </a:solidFill>
                <a:latin typeface="Arial"/>
                <a:ea typeface="Arial"/>
                <a:cs typeface="Arial"/>
                <a:sym typeface="Arial"/>
              </a:rPr>
              <a:t>. 2020. https://doi.org/10.1016/j.arteri.2019.11.004 </a:t>
            </a:r>
            <a:endParaRPr lang="en-US" sz="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6"/>
                                        </p:tgtEl>
                                        <p:attrNameLst>
                                          <p:attrName>style.visibility</p:attrName>
                                        </p:attrNameLst>
                                      </p:cBhvr>
                                      <p:to>
                                        <p:strVal val="visible"/>
                                      </p:to>
                                    </p:set>
                                    <p:animEffect transition="in" filter="fade">
                                      <p:cBhvr>
                                        <p:cTn id="7" dur="500"/>
                                        <p:tgtEl>
                                          <p:spTgt spid="3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7"/>
                                        </p:tgtEl>
                                        <p:attrNameLst>
                                          <p:attrName>style.visibility</p:attrName>
                                        </p:attrNameLst>
                                      </p:cBhvr>
                                      <p:to>
                                        <p:strVal val="visible"/>
                                      </p:to>
                                    </p:set>
                                    <p:animEffect transition="in" filter="fade">
                                      <p:cBhvr>
                                        <p:cTn id="12" dur="500"/>
                                        <p:tgtEl>
                                          <p:spTgt spid="3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8"/>
                                        </p:tgtEl>
                                        <p:attrNameLst>
                                          <p:attrName>style.visibility</p:attrName>
                                        </p:attrNameLst>
                                      </p:cBhvr>
                                      <p:to>
                                        <p:strVal val="visible"/>
                                      </p:to>
                                    </p:set>
                                    <p:animEffect transition="in" filter="fade">
                                      <p:cBhvr>
                                        <p:cTn id="17" dur="500"/>
                                        <p:tgtEl>
                                          <p:spTgt spid="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graphicFrame>
        <p:nvGraphicFramePr>
          <p:cNvPr id="325" name="Google Shape;325;p89"/>
          <p:cNvGraphicFramePr/>
          <p:nvPr>
            <p:extLst>
              <p:ext uri="{D42A27DB-BD31-4B8C-83A1-F6EECF244321}">
                <p14:modId xmlns:p14="http://schemas.microsoft.com/office/powerpoint/2010/main" val="2633802210"/>
              </p:ext>
            </p:extLst>
          </p:nvPr>
        </p:nvGraphicFramePr>
        <p:xfrm>
          <a:off x="6856063" y="2888243"/>
          <a:ext cx="4791650" cy="2743230"/>
        </p:xfrm>
        <a:graphic>
          <a:graphicData uri="http://schemas.openxmlformats.org/drawingml/2006/table">
            <a:tbl>
              <a:tblPr>
                <a:noFill/>
                <a:tableStyleId>{1FF41F42-F80D-44EC-9A30-8510197F2BE4}</a:tableStyleId>
              </a:tblPr>
              <a:tblGrid>
                <a:gridCol w="1025700">
                  <a:extLst>
                    <a:ext uri="{9D8B030D-6E8A-4147-A177-3AD203B41FA5}">
                      <a16:colId xmlns:a16="http://schemas.microsoft.com/office/drawing/2014/main" val="20000"/>
                    </a:ext>
                  </a:extLst>
                </a:gridCol>
                <a:gridCol w="3765950">
                  <a:extLst>
                    <a:ext uri="{9D8B030D-6E8A-4147-A177-3AD203B41FA5}">
                      <a16:colId xmlns:a16="http://schemas.microsoft.com/office/drawing/2014/main" val="20001"/>
                    </a:ext>
                  </a:extLst>
                </a:gridCol>
              </a:tblGrid>
              <a:tr h="580950">
                <a:tc gridSpan="2">
                  <a:txBody>
                    <a:bodyPr/>
                    <a:lstStyle/>
                    <a:p>
                      <a:pPr marL="0" marR="0" lvl="0" indent="0" algn="ctr" rtl="0">
                        <a:lnSpc>
                          <a:spcPct val="100000"/>
                        </a:lnSpc>
                        <a:spcBef>
                          <a:spcPts val="0"/>
                        </a:spcBef>
                        <a:spcAft>
                          <a:spcPts val="0"/>
                        </a:spcAft>
                        <a:buClr>
                          <a:srgbClr val="000000"/>
                        </a:buClr>
                        <a:buSzPts val="1900"/>
                        <a:buFont typeface="Arial"/>
                        <a:buNone/>
                      </a:pPr>
                      <a:r>
                        <a:rPr lang="en-US" sz="1800" b="1" u="none" strike="noStrike" cap="none">
                          <a:solidFill>
                            <a:srgbClr val="1F3864"/>
                          </a:solidFill>
                        </a:rPr>
                        <a:t>COCIENTES ATEROGÉNICOS de la </a:t>
                      </a:r>
                      <a:r>
                        <a:rPr lang="en-US" sz="1600" b="1" u="none" strike="noStrike" cap="none">
                          <a:solidFill>
                            <a:srgbClr val="1F3864"/>
                          </a:solidFill>
                        </a:rPr>
                        <a:t>DISLIPEMIA</a:t>
                      </a:r>
                      <a:r>
                        <a:rPr lang="en-US" sz="1800" b="1" u="none" strike="noStrike" cap="none">
                          <a:solidFill>
                            <a:srgbClr val="1F3864"/>
                          </a:solidFill>
                        </a:rPr>
                        <a:t> ATEROGÉNICA</a:t>
                      </a:r>
                      <a:endParaRPr sz="1800" b="1" u="none" strike="noStrike" cap="none">
                        <a:solidFill>
                          <a:srgbClr val="1F3864"/>
                        </a:solidFill>
                        <a:latin typeface="Calibri"/>
                        <a:ea typeface="Calibri"/>
                        <a:cs typeface="Calibri"/>
                        <a:sym typeface="Calibri"/>
                      </a:endParaRPr>
                    </a:p>
                  </a:txBody>
                  <a:tcPr marL="91475" marR="91475" marT="45725" marB="45725"/>
                </a:tc>
                <a:tc hMerge="1">
                  <a:txBody>
                    <a:bodyPr/>
                    <a:lstStyle/>
                    <a:p>
                      <a:endParaRPr lang="es-ES"/>
                    </a:p>
                  </a:txBody>
                  <a:tcPr/>
                </a:tc>
                <a:extLst>
                  <a:ext uri="{0D108BD9-81ED-4DB2-BD59-A6C34878D82A}">
                    <a16:rowId xmlns:a16="http://schemas.microsoft.com/office/drawing/2014/main" val="10000"/>
                  </a:ext>
                </a:extLst>
              </a:tr>
              <a:tr h="829925">
                <a:tc>
                  <a:txBody>
                    <a:bodyPr/>
                    <a:lstStyle/>
                    <a:p>
                      <a:pPr marL="0" marR="0" lvl="0" indent="0" algn="l" rtl="0">
                        <a:lnSpc>
                          <a:spcPct val="100000"/>
                        </a:lnSpc>
                        <a:spcBef>
                          <a:spcPts val="0"/>
                        </a:spcBef>
                        <a:spcAft>
                          <a:spcPts val="0"/>
                        </a:spcAft>
                        <a:buClr>
                          <a:srgbClr val="000000"/>
                        </a:buClr>
                        <a:buSzPts val="1900"/>
                        <a:buFont typeface="Arial"/>
                        <a:buNone/>
                      </a:pPr>
                      <a:r>
                        <a:rPr lang="en-US" sz="1800" u="none" strike="noStrike" cap="none">
                          <a:solidFill>
                            <a:srgbClr val="1F3864"/>
                          </a:solidFill>
                        </a:rPr>
                        <a:t>C total/ </a:t>
                      </a:r>
                      <a:r>
                        <a:rPr lang="en-US" sz="1800" u="none" strike="noStrike" cap="none" err="1">
                          <a:solidFill>
                            <a:srgbClr val="1F3864"/>
                          </a:solidFill>
                        </a:rPr>
                        <a:t>cHDL</a:t>
                      </a:r>
                      <a:endParaRPr sz="1800" u="none" strike="noStrike" cap="none" err="1">
                        <a:solidFill>
                          <a:srgbClr val="1F3864"/>
                        </a:solidFill>
                        <a:latin typeface="Calibri"/>
                        <a:ea typeface="Calibri"/>
                        <a:cs typeface="Calibri"/>
                        <a:sym typeface="Calibri"/>
                      </a:endParaRPr>
                    </a:p>
                  </a:txBody>
                  <a:tcPr marL="91475" marR="91475" marT="45725" marB="45725"/>
                </a:tc>
                <a:tc>
                  <a:txBody>
                    <a:bodyPr/>
                    <a:lstStyle/>
                    <a:p>
                      <a:pPr marL="342900" marR="0" lvl="0" indent="-342900" algn="l" rtl="0">
                        <a:lnSpc>
                          <a:spcPct val="100000"/>
                        </a:lnSpc>
                        <a:spcBef>
                          <a:spcPts val="0"/>
                        </a:spcBef>
                        <a:spcAft>
                          <a:spcPts val="0"/>
                        </a:spcAft>
                        <a:buClr>
                          <a:srgbClr val="000000"/>
                        </a:buClr>
                        <a:buSzPts val="1900"/>
                        <a:buFont typeface="Noto Sans Symbols"/>
                        <a:buChar char="⮚"/>
                      </a:pPr>
                      <a:r>
                        <a:rPr lang="en-US" sz="1800" u="none" strike="noStrike" cap="none">
                          <a:solidFill>
                            <a:srgbClr val="1F3864"/>
                          </a:solidFill>
                        </a:rPr>
                        <a:t>&gt;5 mg/dl varones y &gt;4,5 mg/dl mujeres </a:t>
                      </a:r>
                      <a:endParaRPr sz="1200" u="none" strike="noStrike" cap="none"/>
                    </a:p>
                    <a:p>
                      <a:pPr marL="342900" marR="0" lvl="0" indent="-342900" algn="l" rtl="0">
                        <a:lnSpc>
                          <a:spcPct val="100000"/>
                        </a:lnSpc>
                        <a:spcBef>
                          <a:spcPts val="0"/>
                        </a:spcBef>
                        <a:spcAft>
                          <a:spcPts val="0"/>
                        </a:spcAft>
                        <a:buClr>
                          <a:srgbClr val="000000"/>
                        </a:buClr>
                        <a:buSzPts val="1900"/>
                        <a:buFont typeface="Noto Sans Symbols"/>
                        <a:buChar char="⮚"/>
                      </a:pPr>
                      <a:r>
                        <a:rPr lang="en-US" sz="1800" b="1" u="none" strike="noStrike" cap="none" err="1">
                          <a:solidFill>
                            <a:srgbClr val="1F3864"/>
                          </a:solidFill>
                        </a:rPr>
                        <a:t>Cociente</a:t>
                      </a:r>
                      <a:r>
                        <a:rPr lang="en-US" sz="1800" b="1" u="none" strike="noStrike" cap="none">
                          <a:solidFill>
                            <a:srgbClr val="1F3864"/>
                          </a:solidFill>
                        </a:rPr>
                        <a:t> </a:t>
                      </a:r>
                      <a:r>
                        <a:rPr lang="en-US" sz="1800" b="1" u="none" strike="noStrike" cap="none" err="1">
                          <a:solidFill>
                            <a:srgbClr val="1F3864"/>
                          </a:solidFill>
                        </a:rPr>
                        <a:t>Aterogénico</a:t>
                      </a:r>
                      <a:r>
                        <a:rPr lang="en-US" sz="1800" b="1" u="none" strike="noStrike" cap="none">
                          <a:solidFill>
                            <a:srgbClr val="1F3864"/>
                          </a:solidFill>
                        </a:rPr>
                        <a:t> de Castelli </a:t>
                      </a:r>
                      <a:r>
                        <a:rPr lang="en-US" sz="1800" u="none" strike="noStrike" cap="none">
                          <a:solidFill>
                            <a:srgbClr val="1F3864"/>
                          </a:solidFill>
                        </a:rPr>
                        <a:t>predictor del RCV</a:t>
                      </a:r>
                      <a:endParaRPr sz="1600" u="none" strike="noStrike" cap="none">
                        <a:solidFill>
                          <a:srgbClr val="1F3864"/>
                        </a:solidFill>
                        <a:latin typeface="Calibri"/>
                        <a:ea typeface="Calibri"/>
                        <a:cs typeface="Calibri"/>
                        <a:sym typeface="Calibri"/>
                      </a:endParaRPr>
                    </a:p>
                  </a:txBody>
                  <a:tcPr marL="91475" marR="91475" marT="45725" marB="45725"/>
                </a:tc>
                <a:extLst>
                  <a:ext uri="{0D108BD9-81ED-4DB2-BD59-A6C34878D82A}">
                    <a16:rowId xmlns:a16="http://schemas.microsoft.com/office/drawing/2014/main" val="10001"/>
                  </a:ext>
                </a:extLst>
              </a:tr>
              <a:tr h="829925">
                <a:tc>
                  <a:txBody>
                    <a:bodyPr/>
                    <a:lstStyle/>
                    <a:p>
                      <a:pPr marL="0" marR="0" lvl="0" indent="0" algn="l" rtl="0">
                        <a:lnSpc>
                          <a:spcPct val="100000"/>
                        </a:lnSpc>
                        <a:spcBef>
                          <a:spcPts val="0"/>
                        </a:spcBef>
                        <a:spcAft>
                          <a:spcPts val="0"/>
                        </a:spcAft>
                        <a:buClr>
                          <a:srgbClr val="000000"/>
                        </a:buClr>
                        <a:buSzPts val="1900"/>
                        <a:buFont typeface="Arial"/>
                        <a:buNone/>
                      </a:pPr>
                      <a:r>
                        <a:rPr lang="en-US" sz="1800" u="none" strike="noStrike" cap="none">
                          <a:solidFill>
                            <a:srgbClr val="1F3864"/>
                          </a:solidFill>
                        </a:rPr>
                        <a:t>TG/ </a:t>
                      </a:r>
                      <a:r>
                        <a:rPr lang="en-US" sz="1800" u="none" strike="noStrike" cap="none" err="1">
                          <a:solidFill>
                            <a:srgbClr val="1F3864"/>
                          </a:solidFill>
                        </a:rPr>
                        <a:t>cHDL</a:t>
                      </a:r>
                      <a:endParaRPr sz="1800" u="none" strike="noStrike" cap="none" err="1">
                        <a:solidFill>
                          <a:srgbClr val="1F3864"/>
                        </a:solidFill>
                        <a:latin typeface="Calibri"/>
                        <a:ea typeface="Calibri"/>
                        <a:cs typeface="Calibri"/>
                        <a:sym typeface="Calibri"/>
                      </a:endParaRPr>
                    </a:p>
                  </a:txBody>
                  <a:tcPr marL="91475" marR="91475" marT="45725" marB="45725"/>
                </a:tc>
                <a:tc>
                  <a:txBody>
                    <a:bodyPr/>
                    <a:lstStyle/>
                    <a:p>
                      <a:pPr marL="342900" marR="0" lvl="0" indent="-342900" algn="l" rtl="0">
                        <a:lnSpc>
                          <a:spcPct val="100000"/>
                        </a:lnSpc>
                        <a:spcBef>
                          <a:spcPts val="0"/>
                        </a:spcBef>
                        <a:spcAft>
                          <a:spcPts val="0"/>
                        </a:spcAft>
                        <a:buClr>
                          <a:srgbClr val="000000"/>
                        </a:buClr>
                        <a:buSzPts val="1900"/>
                        <a:buFont typeface="Noto Sans Symbols"/>
                        <a:buChar char="⮚"/>
                      </a:pPr>
                      <a:r>
                        <a:rPr lang="en-US" sz="1800" u="none" strike="noStrike" cap="none">
                          <a:solidFill>
                            <a:srgbClr val="1F3864"/>
                          </a:solidFill>
                        </a:rPr>
                        <a:t>&gt;2  </a:t>
                      </a:r>
                      <a:endParaRPr sz="1200" u="none" strike="noStrike" cap="none"/>
                    </a:p>
                    <a:p>
                      <a:pPr marL="342900" marR="0" lvl="0" indent="-342900" algn="l" rtl="0">
                        <a:lnSpc>
                          <a:spcPct val="100000"/>
                        </a:lnSpc>
                        <a:spcBef>
                          <a:spcPts val="0"/>
                        </a:spcBef>
                        <a:spcAft>
                          <a:spcPts val="0"/>
                        </a:spcAft>
                        <a:buClr>
                          <a:srgbClr val="000000"/>
                        </a:buClr>
                        <a:buSzPts val="1900"/>
                        <a:buFont typeface="Noto Sans Symbols"/>
                        <a:buChar char="⮚"/>
                      </a:pPr>
                      <a:r>
                        <a:rPr lang="en-US" sz="1800" b="1" u="none" strike="noStrike" cap="none">
                          <a:solidFill>
                            <a:srgbClr val="1F3864"/>
                          </a:solidFill>
                        </a:rPr>
                        <a:t>INDICE DE MAYURANA </a:t>
                      </a:r>
                      <a:r>
                        <a:rPr lang="en-US" sz="1800" u="none" strike="noStrike" cap="none" err="1">
                          <a:solidFill>
                            <a:srgbClr val="1F3864"/>
                          </a:solidFill>
                        </a:rPr>
                        <a:t>estimador</a:t>
                      </a:r>
                      <a:r>
                        <a:rPr lang="en-US" sz="1800" u="none" strike="noStrike" cap="none">
                          <a:solidFill>
                            <a:srgbClr val="1F3864"/>
                          </a:solidFill>
                        </a:rPr>
                        <a:t> </a:t>
                      </a:r>
                      <a:r>
                        <a:rPr lang="en-US" sz="1800" u="none" strike="noStrike" cap="none" err="1">
                          <a:solidFill>
                            <a:srgbClr val="1F3864"/>
                          </a:solidFill>
                        </a:rPr>
                        <a:t>partículas</a:t>
                      </a:r>
                      <a:r>
                        <a:rPr lang="en-US" sz="1800" u="none" strike="noStrike" cap="none">
                          <a:solidFill>
                            <a:srgbClr val="1F3864"/>
                          </a:solidFill>
                        </a:rPr>
                        <a:t> </a:t>
                      </a:r>
                      <a:r>
                        <a:rPr lang="en-US" sz="1800" u="none" strike="noStrike" cap="none" err="1">
                          <a:solidFill>
                            <a:srgbClr val="1F3864"/>
                          </a:solidFill>
                        </a:rPr>
                        <a:t>LDLpd</a:t>
                      </a:r>
                      <a:endParaRPr sz="1600" u="none" strike="noStrike" cap="none" err="1">
                        <a:solidFill>
                          <a:srgbClr val="1F3864"/>
                        </a:solidFill>
                        <a:latin typeface="Calibri"/>
                        <a:ea typeface="Calibri"/>
                        <a:cs typeface="Calibri"/>
                        <a:sym typeface="Calibri"/>
                      </a:endParaRPr>
                    </a:p>
                  </a:txBody>
                  <a:tcPr marL="91475" marR="91475" marT="45725" marB="45725"/>
                </a:tc>
                <a:extLst>
                  <a:ext uri="{0D108BD9-81ED-4DB2-BD59-A6C34878D82A}">
                    <a16:rowId xmlns:a16="http://schemas.microsoft.com/office/drawing/2014/main" val="10002"/>
                  </a:ext>
                </a:extLst>
              </a:tr>
            </a:tbl>
          </a:graphicData>
        </a:graphic>
      </p:graphicFrame>
      <p:sp>
        <p:nvSpPr>
          <p:cNvPr id="326" name="Google Shape;326;p89"/>
          <p:cNvSpPr txBox="1"/>
          <p:nvPr/>
        </p:nvSpPr>
        <p:spPr>
          <a:xfrm>
            <a:off x="495823" y="1147408"/>
            <a:ext cx="11321031" cy="12002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n-US" sz="2400" b="0" i="0" u="none" strike="noStrike" cap="none">
                <a:solidFill>
                  <a:srgbClr val="002060"/>
                </a:solidFill>
                <a:latin typeface="Arial"/>
                <a:ea typeface="Arial"/>
                <a:cs typeface="Arial"/>
                <a:sym typeface="Arial"/>
              </a:rPr>
              <a:t>Prevalencia de un </a:t>
            </a:r>
            <a:r>
              <a:rPr lang="en-US" sz="2400" b="1" i="0" u="none" strike="noStrike" cap="none">
                <a:solidFill>
                  <a:srgbClr val="FF0000"/>
                </a:solidFill>
                <a:latin typeface="Arial"/>
                <a:ea typeface="Arial"/>
                <a:cs typeface="Arial"/>
                <a:sym typeface="Arial"/>
              </a:rPr>
              <a:t>5%</a:t>
            </a:r>
            <a:r>
              <a:rPr lang="en-US" sz="2400" b="0" i="0" u="none" strike="noStrike" cap="none">
                <a:solidFill>
                  <a:srgbClr val="002060"/>
                </a:solidFill>
                <a:latin typeface="Arial"/>
                <a:ea typeface="Arial"/>
                <a:cs typeface="Arial"/>
                <a:sym typeface="Arial"/>
              </a:rPr>
              <a:t> en población general,</a:t>
            </a:r>
            <a:r>
              <a:rPr lang="en-US" sz="2400" b="0" i="0" u="none" strike="noStrike" cap="none">
                <a:solidFill>
                  <a:srgbClr val="222A35"/>
                </a:solidFill>
                <a:latin typeface="Arial"/>
                <a:ea typeface="Arial"/>
                <a:cs typeface="Arial"/>
                <a:sym typeface="Arial"/>
              </a:rPr>
              <a:t> </a:t>
            </a: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r>
              <a:rPr lang="en-US" sz="2400" b="0" i="0" u="none" strike="noStrike" cap="none">
                <a:solidFill>
                  <a:srgbClr val="002060"/>
                </a:solidFill>
                <a:latin typeface="Arial"/>
                <a:ea typeface="Arial"/>
                <a:cs typeface="Arial"/>
                <a:sym typeface="Arial"/>
              </a:rPr>
              <a:t>de un </a:t>
            </a:r>
            <a:r>
              <a:rPr lang="en-US" sz="2400" b="1" i="0" u="none" strike="noStrike" cap="none">
                <a:solidFill>
                  <a:srgbClr val="FF0000"/>
                </a:solidFill>
                <a:latin typeface="Arial"/>
                <a:ea typeface="Arial"/>
                <a:cs typeface="Arial"/>
                <a:sym typeface="Arial"/>
              </a:rPr>
              <a:t>30%</a:t>
            </a:r>
            <a:r>
              <a:rPr lang="en-US" sz="2400" b="1" i="0" u="none" strike="noStrike" cap="none">
                <a:solidFill>
                  <a:srgbClr val="002060"/>
                </a:solidFill>
                <a:latin typeface="Arial"/>
                <a:ea typeface="Arial"/>
                <a:cs typeface="Arial"/>
                <a:sym typeface="Arial"/>
              </a:rPr>
              <a:t> </a:t>
            </a:r>
            <a:r>
              <a:rPr lang="en-US" sz="2400" b="0" i="0" u="none" strike="noStrike" cap="none">
                <a:solidFill>
                  <a:srgbClr val="002060"/>
                </a:solidFill>
                <a:latin typeface="Arial"/>
                <a:ea typeface="Arial"/>
                <a:cs typeface="Arial"/>
                <a:sym typeface="Arial"/>
              </a:rPr>
              <a:t>en consultas de AP </a:t>
            </a:r>
            <a:endParaRPr sz="1800" b="0" i="0" u="none" strike="noStrike" cap="none">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r>
              <a:rPr lang="en-US" sz="2400" b="0" i="0" u="none" strike="noStrike" cap="none">
                <a:solidFill>
                  <a:srgbClr val="002060"/>
                </a:solidFill>
                <a:latin typeface="Arial"/>
                <a:ea typeface="Arial"/>
                <a:cs typeface="Arial"/>
                <a:sym typeface="Arial"/>
              </a:rPr>
              <a:t>y de </a:t>
            </a:r>
            <a:r>
              <a:rPr lang="en-US" sz="2400" b="1" i="0" u="none" strike="noStrike" cap="none">
                <a:solidFill>
                  <a:srgbClr val="FF0000"/>
                </a:solidFill>
                <a:latin typeface="Arial"/>
                <a:ea typeface="Arial"/>
                <a:cs typeface="Arial"/>
                <a:sym typeface="Arial"/>
              </a:rPr>
              <a:t>más del 40% </a:t>
            </a:r>
            <a:r>
              <a:rPr lang="en-US" sz="2400" b="0" i="0" u="none" strike="noStrike" cap="none">
                <a:solidFill>
                  <a:srgbClr val="002060"/>
                </a:solidFill>
                <a:latin typeface="Arial"/>
                <a:ea typeface="Arial"/>
                <a:cs typeface="Arial"/>
                <a:sym typeface="Arial"/>
              </a:rPr>
              <a:t>en pacientes atendidos en Unidades de Lípidos</a:t>
            </a:r>
            <a:endParaRPr sz="1800" b="0" i="0" u="none" strike="noStrike" cap="none">
              <a:solidFill>
                <a:srgbClr val="002060"/>
              </a:solidFill>
              <a:latin typeface="Arial"/>
              <a:ea typeface="Arial"/>
              <a:cs typeface="Arial"/>
              <a:sym typeface="Arial"/>
            </a:endParaRPr>
          </a:p>
        </p:txBody>
      </p:sp>
      <p:grpSp>
        <p:nvGrpSpPr>
          <p:cNvPr id="327" name="Google Shape;327;p89"/>
          <p:cNvGrpSpPr/>
          <p:nvPr/>
        </p:nvGrpSpPr>
        <p:grpSpPr>
          <a:xfrm>
            <a:off x="244616" y="3162300"/>
            <a:ext cx="6285121" cy="2015136"/>
            <a:chOff x="0" y="0"/>
            <a:chExt cx="6285121" cy="2015136"/>
          </a:xfrm>
        </p:grpSpPr>
        <p:sp>
          <p:nvSpPr>
            <p:cNvPr id="328" name="Google Shape;328;p89"/>
            <p:cNvSpPr/>
            <p:nvPr/>
          </p:nvSpPr>
          <p:spPr>
            <a:xfrm>
              <a:off x="721" y="0"/>
              <a:ext cx="6284400" cy="601500"/>
            </a:xfrm>
            <a:prstGeom prst="roundRect">
              <a:avLst>
                <a:gd name="adj" fmla="val 10000"/>
              </a:avLst>
            </a:prstGeom>
            <a:solidFill>
              <a:srgbClr val="F4B08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89"/>
            <p:cNvSpPr txBox="1"/>
            <p:nvPr/>
          </p:nvSpPr>
          <p:spPr>
            <a:xfrm>
              <a:off x="18336" y="17615"/>
              <a:ext cx="6249000" cy="566100"/>
            </a:xfrm>
            <a:prstGeom prst="rect">
              <a:avLst/>
            </a:prstGeom>
            <a:noFill/>
            <a:ln>
              <a:noFill/>
            </a:ln>
          </p:spPr>
          <p:txBody>
            <a:bodyPr spcFirstLastPara="1" wrap="square" lIns="99075" tIns="99075" rIns="99075" bIns="99075" anchor="ctr" anchorCtr="0">
              <a:noAutofit/>
            </a:bodyPr>
            <a:lstStyle/>
            <a:p>
              <a:pPr marL="0" marR="0" lvl="0" indent="0" algn="ctr" rtl="0">
                <a:lnSpc>
                  <a:spcPct val="90000"/>
                </a:lnSpc>
                <a:spcBef>
                  <a:spcPts val="0"/>
                </a:spcBef>
                <a:spcAft>
                  <a:spcPts val="0"/>
                </a:spcAft>
                <a:buClr>
                  <a:srgbClr val="000000"/>
                </a:buClr>
                <a:buSzPts val="2700"/>
                <a:buFont typeface="Arial"/>
                <a:buNone/>
              </a:pPr>
              <a:r>
                <a:rPr lang="en-US" sz="2700" b="1" i="0" u="none" strike="noStrike" cap="none">
                  <a:solidFill>
                    <a:srgbClr val="222A35"/>
                  </a:solidFill>
                  <a:latin typeface="Calibri"/>
                  <a:ea typeface="Calibri"/>
                  <a:cs typeface="Calibri"/>
                  <a:sym typeface="Calibri"/>
                </a:rPr>
                <a:t>DM2</a:t>
              </a:r>
              <a:endParaRPr sz="1500" b="0" i="0" u="none" strike="noStrike" cap="none">
                <a:solidFill>
                  <a:srgbClr val="000000"/>
                </a:solidFill>
                <a:latin typeface="Arial"/>
                <a:ea typeface="Arial"/>
                <a:cs typeface="Arial"/>
                <a:sym typeface="Arial"/>
              </a:endParaRPr>
            </a:p>
          </p:txBody>
        </p:sp>
        <p:sp>
          <p:nvSpPr>
            <p:cNvPr id="330" name="Google Shape;330;p89"/>
            <p:cNvSpPr/>
            <p:nvPr/>
          </p:nvSpPr>
          <p:spPr>
            <a:xfrm>
              <a:off x="0" y="623460"/>
              <a:ext cx="4105200" cy="601500"/>
            </a:xfrm>
            <a:prstGeom prst="roundRect">
              <a:avLst>
                <a:gd name="adj" fmla="val 10000"/>
              </a:avLst>
            </a:prstGeom>
            <a:solidFill>
              <a:srgbClr val="FFD96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p89"/>
            <p:cNvSpPr txBox="1"/>
            <p:nvPr/>
          </p:nvSpPr>
          <p:spPr>
            <a:xfrm>
              <a:off x="17615" y="641075"/>
              <a:ext cx="4069800" cy="566100"/>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000000"/>
                </a:buClr>
                <a:buSzPts val="2800"/>
                <a:buFont typeface="Arial"/>
                <a:buNone/>
              </a:pPr>
              <a:r>
                <a:rPr lang="en-US" sz="2800" b="1" i="0" u="none" strike="noStrike" cap="none">
                  <a:solidFill>
                    <a:srgbClr val="222A35"/>
                  </a:solidFill>
                  <a:latin typeface="Calibri"/>
                  <a:ea typeface="Calibri"/>
                  <a:cs typeface="Calibri"/>
                  <a:sym typeface="Calibri"/>
                </a:rPr>
                <a:t>OBESIDAD</a:t>
              </a:r>
              <a:endParaRPr sz="1500" b="0" i="0" u="none" strike="noStrike" cap="none">
                <a:solidFill>
                  <a:srgbClr val="000000"/>
                </a:solidFill>
                <a:latin typeface="Arial"/>
                <a:ea typeface="Arial"/>
                <a:cs typeface="Arial"/>
                <a:sym typeface="Arial"/>
              </a:endParaRPr>
            </a:p>
          </p:txBody>
        </p:sp>
        <p:sp>
          <p:nvSpPr>
            <p:cNvPr id="332" name="Google Shape;332;p89"/>
            <p:cNvSpPr/>
            <p:nvPr/>
          </p:nvSpPr>
          <p:spPr>
            <a:xfrm>
              <a:off x="721" y="1413636"/>
              <a:ext cx="2010300" cy="601500"/>
            </a:xfrm>
            <a:prstGeom prst="roundRect">
              <a:avLst>
                <a:gd name="adj" fmla="val 10000"/>
              </a:avLst>
            </a:prstGeom>
            <a:solidFill>
              <a:srgbClr val="54813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 name="Google Shape;333;p89"/>
            <p:cNvSpPr txBox="1"/>
            <p:nvPr/>
          </p:nvSpPr>
          <p:spPr>
            <a:xfrm>
              <a:off x="18336" y="1431251"/>
              <a:ext cx="1975200" cy="566100"/>
            </a:xfrm>
            <a:prstGeom prst="rect">
              <a:avLst/>
            </a:prstGeom>
            <a:noFill/>
            <a:ln>
              <a:noFill/>
            </a:ln>
          </p:spPr>
          <p:txBody>
            <a:bodyPr spcFirstLastPara="1" wrap="square" lIns="64775" tIns="64775" rIns="64775" bIns="64775"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US" sz="1700" b="1" i="0" u="none" strike="noStrike" cap="none">
                  <a:solidFill>
                    <a:srgbClr val="222A35"/>
                  </a:solidFill>
                  <a:latin typeface="Calibri"/>
                  <a:ea typeface="Calibri"/>
                  <a:cs typeface="Calibri"/>
                  <a:sym typeface="Calibri"/>
                </a:rPr>
                <a:t>SDME </a:t>
              </a:r>
              <a:r>
                <a:rPr lang="en-US" sz="1900" b="1" i="0" u="none" strike="noStrike" cap="none">
                  <a:solidFill>
                    <a:srgbClr val="222A35"/>
                  </a:solidFill>
                  <a:latin typeface="Calibri"/>
                  <a:ea typeface="Calibri"/>
                  <a:cs typeface="Calibri"/>
                  <a:sym typeface="Calibri"/>
                </a:rPr>
                <a:t>METABÓLICO</a:t>
              </a:r>
              <a:endParaRPr sz="1700" b="1" i="0" u="none" strike="noStrike" cap="none">
                <a:solidFill>
                  <a:srgbClr val="222A35"/>
                </a:solidFill>
                <a:latin typeface="Calibri"/>
                <a:ea typeface="Calibri"/>
                <a:cs typeface="Calibri"/>
                <a:sym typeface="Calibri"/>
              </a:endParaRPr>
            </a:p>
          </p:txBody>
        </p:sp>
        <p:sp>
          <p:nvSpPr>
            <p:cNvPr id="334" name="Google Shape;334;p89"/>
            <p:cNvSpPr/>
            <p:nvPr/>
          </p:nvSpPr>
          <p:spPr>
            <a:xfrm>
              <a:off x="2095472" y="1413636"/>
              <a:ext cx="2010300" cy="601500"/>
            </a:xfrm>
            <a:prstGeom prst="roundRect">
              <a:avLst>
                <a:gd name="adj" fmla="val 10000"/>
              </a:avLst>
            </a:prstGeom>
            <a:solidFill>
              <a:srgbClr val="C0000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p89"/>
            <p:cNvSpPr txBox="1"/>
            <p:nvPr/>
          </p:nvSpPr>
          <p:spPr>
            <a:xfrm>
              <a:off x="2113087" y="1431251"/>
              <a:ext cx="1975200" cy="566100"/>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000000"/>
                </a:buClr>
                <a:buSzPts val="2800"/>
                <a:buFont typeface="Arial"/>
                <a:buNone/>
              </a:pPr>
              <a:r>
                <a:rPr lang="en-US" sz="2800" b="1" i="0" u="none" strike="noStrike" cap="none">
                  <a:solidFill>
                    <a:srgbClr val="222A35"/>
                  </a:solidFill>
                  <a:latin typeface="Calibri"/>
                  <a:ea typeface="Calibri"/>
                  <a:cs typeface="Calibri"/>
                  <a:sym typeface="Calibri"/>
                </a:rPr>
                <a:t>ERC</a:t>
              </a:r>
              <a:endParaRPr sz="1500" b="0" i="0" u="none" strike="noStrike" cap="none">
                <a:solidFill>
                  <a:srgbClr val="000000"/>
                </a:solidFill>
                <a:latin typeface="Arial"/>
                <a:ea typeface="Arial"/>
                <a:cs typeface="Arial"/>
                <a:sym typeface="Arial"/>
              </a:endParaRPr>
            </a:p>
          </p:txBody>
        </p:sp>
        <p:sp>
          <p:nvSpPr>
            <p:cNvPr id="336" name="Google Shape;336;p89"/>
            <p:cNvSpPr/>
            <p:nvPr/>
          </p:nvSpPr>
          <p:spPr>
            <a:xfrm>
              <a:off x="4274656" y="707216"/>
              <a:ext cx="2010300" cy="601500"/>
            </a:xfrm>
            <a:prstGeom prst="roundRect">
              <a:avLst>
                <a:gd name="adj" fmla="val 10000"/>
              </a:avLst>
            </a:prstGeom>
            <a:solidFill>
              <a:srgbClr val="FFD96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89"/>
            <p:cNvSpPr txBox="1"/>
            <p:nvPr/>
          </p:nvSpPr>
          <p:spPr>
            <a:xfrm>
              <a:off x="4292271" y="724831"/>
              <a:ext cx="1975200" cy="566100"/>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1" i="0" u="none" strike="noStrike" cap="none">
                  <a:solidFill>
                    <a:srgbClr val="222A35"/>
                  </a:solidFill>
                  <a:latin typeface="Calibri"/>
                  <a:ea typeface="Calibri"/>
                  <a:cs typeface="Calibri"/>
                  <a:sym typeface="Calibri"/>
                </a:rPr>
                <a:t>OVARIO POLIQUÍSTICO</a:t>
              </a:r>
              <a:endParaRPr sz="1500" b="0" i="0" u="none" strike="noStrike" cap="none">
                <a:solidFill>
                  <a:srgbClr val="000000"/>
                </a:solidFill>
                <a:latin typeface="Arial"/>
                <a:ea typeface="Arial"/>
                <a:cs typeface="Arial"/>
                <a:sym typeface="Arial"/>
              </a:endParaRPr>
            </a:p>
          </p:txBody>
        </p:sp>
        <p:sp>
          <p:nvSpPr>
            <p:cNvPr id="338" name="Google Shape;338;p89"/>
            <p:cNvSpPr/>
            <p:nvPr/>
          </p:nvSpPr>
          <p:spPr>
            <a:xfrm>
              <a:off x="4274656" y="1413636"/>
              <a:ext cx="2010300" cy="601500"/>
            </a:xfrm>
            <a:prstGeom prst="roundRect">
              <a:avLst>
                <a:gd name="adj" fmla="val 10000"/>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89"/>
            <p:cNvSpPr txBox="1"/>
            <p:nvPr/>
          </p:nvSpPr>
          <p:spPr>
            <a:xfrm>
              <a:off x="4292271" y="1431251"/>
              <a:ext cx="1975200" cy="566100"/>
            </a:xfrm>
            <a:prstGeom prst="rect">
              <a:avLst/>
            </a:prstGeom>
            <a:noFill/>
            <a:ln>
              <a:noFill/>
            </a:ln>
          </p:spPr>
          <p:txBody>
            <a:bodyPr spcFirstLastPara="1" wrap="square" lIns="57175" tIns="57175" rIns="57175" bIns="57175"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US" sz="1500" b="1" i="0" u="none" strike="noStrike" cap="none">
                  <a:solidFill>
                    <a:srgbClr val="222A35"/>
                  </a:solidFill>
                  <a:latin typeface="Calibri"/>
                  <a:ea typeface="Calibri"/>
                  <a:cs typeface="Calibri"/>
                  <a:sym typeface="Calibri"/>
                </a:rPr>
                <a:t>HIGADO GRASO NO ALCOHÓLICO</a:t>
              </a:r>
              <a:endParaRPr sz="1500" b="0" i="0" u="none" strike="noStrike" cap="none">
                <a:solidFill>
                  <a:srgbClr val="000000"/>
                </a:solidFill>
                <a:latin typeface="Arial"/>
                <a:ea typeface="Arial"/>
                <a:cs typeface="Arial"/>
                <a:sym typeface="Arial"/>
              </a:endParaRPr>
            </a:p>
          </p:txBody>
        </p:sp>
      </p:grpSp>
      <p:sp>
        <p:nvSpPr>
          <p:cNvPr id="340" name="Google Shape;340;p89"/>
          <p:cNvSpPr txBox="1"/>
          <p:nvPr/>
        </p:nvSpPr>
        <p:spPr>
          <a:xfrm>
            <a:off x="495823" y="329004"/>
            <a:ext cx="9801663"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1F3864"/>
                </a:solidFill>
                <a:latin typeface="Arial"/>
                <a:ea typeface="Arial"/>
                <a:cs typeface="Arial"/>
                <a:sym typeface="Arial"/>
              </a:rPr>
              <a:t>Dislipemia aterogénica</a:t>
            </a:r>
            <a:endParaRPr sz="2800" b="1" i="0" u="none" strike="noStrike" cap="none">
              <a:solidFill>
                <a:srgbClr val="1F3864"/>
              </a:solidFill>
              <a:latin typeface="Arial"/>
              <a:ea typeface="Arial"/>
              <a:cs typeface="Arial"/>
              <a:sym typeface="Arial"/>
            </a:endParaRPr>
          </a:p>
        </p:txBody>
      </p:sp>
      <p:sp>
        <p:nvSpPr>
          <p:cNvPr id="2" name="Google Shape;104;p66">
            <a:extLst>
              <a:ext uri="{FF2B5EF4-FFF2-40B4-BE49-F238E27FC236}">
                <a16:creationId xmlns:a16="http://schemas.microsoft.com/office/drawing/2014/main" id="{8F678C21-B211-B5FA-6AD3-8574497D2F18}"/>
              </a:ext>
            </a:extLst>
          </p:cNvPr>
          <p:cNvSpPr txBox="1"/>
          <p:nvPr/>
        </p:nvSpPr>
        <p:spPr>
          <a:xfrm>
            <a:off x="274425" y="6299651"/>
            <a:ext cx="9593475" cy="492402"/>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800" b="0" i="0" u="none" strike="noStrike" cap="none" err="1">
                <a:solidFill>
                  <a:srgbClr val="1F3864"/>
                </a:solidFill>
                <a:latin typeface="Arial"/>
                <a:ea typeface="Arial"/>
                <a:cs typeface="Arial"/>
                <a:sym typeface="Arial"/>
              </a:rPr>
              <a:t>Ascaso</a:t>
            </a:r>
            <a:r>
              <a:rPr lang="en-US" sz="800" b="0" i="0" u="none" strike="noStrike" cap="none">
                <a:solidFill>
                  <a:srgbClr val="1F3864"/>
                </a:solidFill>
                <a:latin typeface="Arial"/>
                <a:ea typeface="Arial"/>
                <a:cs typeface="Arial"/>
                <a:sym typeface="Arial"/>
              </a:rPr>
              <a:t> JF, et al. </a:t>
            </a:r>
            <a:r>
              <a:rPr lang="en-US" sz="800" b="0" i="0" u="none" strike="noStrike" cap="none" err="1">
                <a:solidFill>
                  <a:srgbClr val="1F3864"/>
                </a:solidFill>
                <a:latin typeface="Arial"/>
                <a:ea typeface="Arial"/>
                <a:cs typeface="Arial"/>
                <a:sym typeface="Arial"/>
              </a:rPr>
              <a:t>Dislipidemia</a:t>
            </a:r>
            <a:r>
              <a:rPr lang="en-US" sz="800" b="0" i="0" u="none" strike="noStrike" cap="none">
                <a:solidFill>
                  <a:srgbClr val="1F3864"/>
                </a:solidFill>
                <a:latin typeface="Arial"/>
                <a:ea typeface="Arial"/>
                <a:cs typeface="Arial"/>
                <a:sym typeface="Arial"/>
              </a:rPr>
              <a:t> </a:t>
            </a:r>
            <a:r>
              <a:rPr lang="en-US" sz="800" b="0" i="0" u="none" strike="noStrike" cap="none" err="1">
                <a:solidFill>
                  <a:srgbClr val="1F3864"/>
                </a:solidFill>
                <a:latin typeface="Arial"/>
                <a:ea typeface="Arial"/>
                <a:cs typeface="Arial"/>
                <a:sym typeface="Arial"/>
              </a:rPr>
              <a:t>aterogénica</a:t>
            </a:r>
            <a:r>
              <a:rPr lang="en-US" sz="800" b="0" i="0" u="none" strike="noStrike" cap="none">
                <a:solidFill>
                  <a:srgbClr val="1F3864"/>
                </a:solidFill>
                <a:latin typeface="Arial"/>
                <a:ea typeface="Arial"/>
                <a:cs typeface="Arial"/>
                <a:sym typeface="Arial"/>
              </a:rPr>
              <a:t> 2019. </a:t>
            </a:r>
            <a:r>
              <a:rPr lang="en-US" sz="800" b="0" i="0" u="none" strike="noStrike" cap="none" err="1">
                <a:solidFill>
                  <a:srgbClr val="1F3864"/>
                </a:solidFill>
                <a:latin typeface="Arial"/>
                <a:ea typeface="Arial"/>
                <a:cs typeface="Arial"/>
                <a:sym typeface="Arial"/>
              </a:rPr>
              <a:t>Documento</a:t>
            </a:r>
            <a:r>
              <a:rPr lang="en-US" sz="800" b="0" i="0" u="none" strike="noStrike" cap="none">
                <a:solidFill>
                  <a:srgbClr val="1F3864"/>
                </a:solidFill>
                <a:latin typeface="Arial"/>
                <a:ea typeface="Arial"/>
                <a:cs typeface="Arial"/>
                <a:sym typeface="Arial"/>
              </a:rPr>
              <a:t> de </a:t>
            </a:r>
            <a:r>
              <a:rPr lang="en-US" sz="800" b="0" i="0" u="none" strike="noStrike" cap="none" err="1">
                <a:solidFill>
                  <a:srgbClr val="1F3864"/>
                </a:solidFill>
                <a:latin typeface="Arial"/>
                <a:ea typeface="Arial"/>
                <a:cs typeface="Arial"/>
                <a:sym typeface="Arial"/>
              </a:rPr>
              <a:t>consenso</a:t>
            </a:r>
            <a:r>
              <a:rPr lang="en-US" sz="800" b="0" i="0" u="none" strike="noStrike" cap="none">
                <a:solidFill>
                  <a:srgbClr val="1F3864"/>
                </a:solidFill>
                <a:latin typeface="Arial"/>
                <a:ea typeface="Arial"/>
                <a:cs typeface="Arial"/>
                <a:sym typeface="Arial"/>
              </a:rPr>
              <a:t> del Grupo de </a:t>
            </a:r>
            <a:r>
              <a:rPr lang="en-US" sz="800" b="0" i="0" u="none" strike="noStrike" cap="none" err="1">
                <a:solidFill>
                  <a:srgbClr val="1F3864"/>
                </a:solidFill>
                <a:latin typeface="Arial"/>
                <a:ea typeface="Arial"/>
                <a:cs typeface="Arial"/>
                <a:sym typeface="Arial"/>
              </a:rPr>
              <a:t>Dislipidemia</a:t>
            </a:r>
            <a:r>
              <a:rPr lang="en-US" sz="800" b="0" i="0" u="none" strike="noStrike" cap="none">
                <a:solidFill>
                  <a:srgbClr val="1F3864"/>
                </a:solidFill>
                <a:latin typeface="Arial"/>
                <a:ea typeface="Arial"/>
                <a:cs typeface="Arial"/>
                <a:sym typeface="Arial"/>
              </a:rPr>
              <a:t> </a:t>
            </a:r>
            <a:r>
              <a:rPr lang="en-US" sz="800" b="0" i="0" u="none" strike="noStrike" cap="none" err="1">
                <a:solidFill>
                  <a:srgbClr val="1F3864"/>
                </a:solidFill>
                <a:latin typeface="Arial"/>
                <a:ea typeface="Arial"/>
                <a:cs typeface="Arial"/>
                <a:sym typeface="Arial"/>
              </a:rPr>
              <a:t>Aterogénica</a:t>
            </a:r>
            <a:r>
              <a:rPr lang="en-US" sz="800" b="0" i="0" u="none" strike="noStrike" cap="none">
                <a:solidFill>
                  <a:srgbClr val="1F3864"/>
                </a:solidFill>
                <a:latin typeface="Arial"/>
                <a:ea typeface="Arial"/>
                <a:cs typeface="Arial"/>
                <a:sym typeface="Arial"/>
              </a:rPr>
              <a:t> de la Sociedad </a:t>
            </a:r>
            <a:r>
              <a:rPr lang="en-US" sz="800" b="0" i="0" u="none" strike="noStrike" cap="none" err="1">
                <a:solidFill>
                  <a:srgbClr val="1F3864"/>
                </a:solidFill>
                <a:latin typeface="Arial"/>
                <a:ea typeface="Arial"/>
                <a:cs typeface="Arial"/>
                <a:sym typeface="Arial"/>
              </a:rPr>
              <a:t>Espan</a:t>
            </a:r>
            <a:r>
              <a:rPr lang="en-US" sz="800" b="0" i="0" u="none" strike="noStrike" cap="none">
                <a:solidFill>
                  <a:srgbClr val="1F3864"/>
                </a:solidFill>
                <a:latin typeface="Arial"/>
                <a:ea typeface="Arial"/>
                <a:cs typeface="Arial"/>
                <a:sym typeface="Arial"/>
              </a:rPr>
              <a:t> ̃ola de Arteriosclerosis. Clin </a:t>
            </a:r>
            <a:r>
              <a:rPr lang="en-US" sz="800" b="0" i="0" u="none" strike="noStrike" cap="none" err="1">
                <a:solidFill>
                  <a:srgbClr val="1F3864"/>
                </a:solidFill>
                <a:latin typeface="Arial"/>
                <a:ea typeface="Arial"/>
                <a:cs typeface="Arial"/>
                <a:sym typeface="Arial"/>
              </a:rPr>
              <a:t>Investig</a:t>
            </a:r>
            <a:r>
              <a:rPr lang="en-US" sz="800" b="0" i="0" u="none" strike="noStrike" cap="none">
                <a:solidFill>
                  <a:srgbClr val="1F3864"/>
                </a:solidFill>
                <a:latin typeface="Arial"/>
                <a:ea typeface="Arial"/>
                <a:cs typeface="Arial"/>
                <a:sym typeface="Arial"/>
              </a:rPr>
              <a:t> </a:t>
            </a:r>
            <a:r>
              <a:rPr lang="en-US" sz="800" b="0" i="0" u="none" strike="noStrike" cap="none" err="1">
                <a:solidFill>
                  <a:srgbClr val="1F3864"/>
                </a:solidFill>
                <a:latin typeface="Arial"/>
                <a:ea typeface="Arial"/>
                <a:cs typeface="Arial"/>
                <a:sym typeface="Arial"/>
              </a:rPr>
              <a:t>Arterioscler</a:t>
            </a:r>
            <a:r>
              <a:rPr lang="en-US" sz="800" b="0" i="0" u="none" strike="noStrike" cap="none">
                <a:solidFill>
                  <a:srgbClr val="1F3864"/>
                </a:solidFill>
                <a:latin typeface="Arial"/>
                <a:ea typeface="Arial"/>
                <a:cs typeface="Arial"/>
                <a:sym typeface="Arial"/>
              </a:rPr>
              <a:t>. 2020. https://doi.org/10.1016/j.arteri.2019.11.004 </a:t>
            </a:r>
            <a:endParaRPr lang="en-US" sz="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7"/>
                                        </p:tgtEl>
                                        <p:attrNameLst>
                                          <p:attrName>style.visibility</p:attrName>
                                        </p:attrNameLst>
                                      </p:cBhvr>
                                      <p:to>
                                        <p:strVal val="visible"/>
                                      </p:to>
                                    </p:set>
                                    <p:animEffect transition="in" filter="fade">
                                      <p:cBhvr>
                                        <p:cTn id="7" dur="500"/>
                                        <p:tgtEl>
                                          <p:spTgt spid="3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5"/>
                                        </p:tgtEl>
                                        <p:attrNameLst>
                                          <p:attrName>style.visibility</p:attrName>
                                        </p:attrNameLst>
                                      </p:cBhvr>
                                      <p:to>
                                        <p:strVal val="visible"/>
                                      </p:to>
                                    </p:set>
                                    <p:animEffect transition="in" filter="fade">
                                      <p:cBhvr>
                                        <p:cTn id="12" dur="500"/>
                                        <p:tgtEl>
                                          <p:spTgt spid="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pic>
        <p:nvPicPr>
          <p:cNvPr id="346" name="Google Shape;346;p90" descr="page5image55218864"/>
          <p:cNvPicPr preferRelativeResize="0"/>
          <p:nvPr/>
        </p:nvPicPr>
        <p:blipFill rotWithShape="1">
          <a:blip r:embed="rId3">
            <a:alphaModFix/>
          </a:blip>
          <a:srcRect/>
          <a:stretch/>
        </p:blipFill>
        <p:spPr>
          <a:xfrm>
            <a:off x="7565521" y="1348634"/>
            <a:ext cx="4320154" cy="3416279"/>
          </a:xfrm>
          <a:prstGeom prst="rect">
            <a:avLst/>
          </a:prstGeom>
          <a:solidFill>
            <a:srgbClr val="FFC000"/>
          </a:solidFill>
          <a:ln w="57150" cap="flat" cmpd="sng">
            <a:solidFill>
              <a:srgbClr val="FFC000"/>
            </a:solidFill>
            <a:prstDash val="solid"/>
            <a:round/>
            <a:headEnd type="none" w="sm" len="sm"/>
            <a:tailEnd type="none" w="sm" len="sm"/>
          </a:ln>
        </p:spPr>
      </p:pic>
      <p:sp>
        <p:nvSpPr>
          <p:cNvPr id="347" name="Google Shape;347;p90"/>
          <p:cNvSpPr txBox="1"/>
          <p:nvPr/>
        </p:nvSpPr>
        <p:spPr>
          <a:xfrm>
            <a:off x="495823" y="1720860"/>
            <a:ext cx="6570725" cy="3416279"/>
          </a:xfrm>
          <a:prstGeom prst="rect">
            <a:avLst/>
          </a:prstGeom>
          <a:solidFill>
            <a:schemeClr val="lt1"/>
          </a:solidFill>
          <a:ln w="38100" cap="flat" cmpd="sng">
            <a:solidFill>
              <a:srgbClr val="002060"/>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rgbClr val="002060"/>
                </a:solidFill>
                <a:latin typeface="Arial"/>
                <a:ea typeface="Arial"/>
                <a:cs typeface="Arial"/>
                <a:sym typeface="Arial"/>
              </a:rPr>
              <a:t>La estimación del </a:t>
            </a:r>
            <a:r>
              <a:rPr lang="en-US" sz="1800" b="1" i="0" u="none" strike="noStrike" cap="none">
                <a:solidFill>
                  <a:srgbClr val="11E8B6"/>
                </a:solidFill>
                <a:latin typeface="Arial"/>
                <a:ea typeface="Arial"/>
                <a:cs typeface="Arial"/>
                <a:sym typeface="Arial"/>
              </a:rPr>
              <a:t>c-no HDL </a:t>
            </a:r>
            <a:r>
              <a:rPr lang="en-US" sz="1800" b="0" i="0" u="none" strike="noStrike" cap="none">
                <a:solidFill>
                  <a:srgbClr val="002060"/>
                </a:solidFill>
                <a:latin typeface="Arial"/>
                <a:ea typeface="Arial"/>
                <a:cs typeface="Arial"/>
                <a:sym typeface="Arial"/>
              </a:rPr>
              <a:t>es un cálculo sencillo (c-T – c-HDL), </a:t>
            </a:r>
            <a:r>
              <a:rPr lang="en-US" sz="1800" b="1" i="0" u="none" strike="noStrike" cap="none">
                <a:solidFill>
                  <a:srgbClr val="002060"/>
                </a:solidFill>
                <a:latin typeface="Arial"/>
                <a:ea typeface="Arial"/>
                <a:cs typeface="Arial"/>
                <a:sym typeface="Arial"/>
              </a:rPr>
              <a:t>representa el colesterol de las lipoproteínas aterogénicas y tiene una elevada correlación con los niveles de Apo B.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rgbClr val="00206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rgbClr val="002060"/>
                </a:solidFill>
                <a:latin typeface="Arial"/>
                <a:ea typeface="Arial"/>
                <a:cs typeface="Arial"/>
                <a:sym typeface="Arial"/>
              </a:rPr>
              <a:t>Es el </a:t>
            </a:r>
            <a:r>
              <a:rPr lang="en-US" sz="1800" b="0" i="0" u="sng" strike="noStrike" cap="none">
                <a:solidFill>
                  <a:srgbClr val="002060"/>
                </a:solidFill>
                <a:latin typeface="Arial"/>
                <a:ea typeface="Arial"/>
                <a:cs typeface="Arial"/>
                <a:sym typeface="Arial"/>
              </a:rPr>
              <a:t>parámetro lipídico de referencia </a:t>
            </a:r>
            <a:r>
              <a:rPr lang="en-US" sz="1800" b="0" i="0" u="none" strike="noStrike" cap="none">
                <a:solidFill>
                  <a:srgbClr val="002060"/>
                </a:solidFill>
                <a:latin typeface="Arial"/>
                <a:ea typeface="Arial"/>
                <a:cs typeface="Arial"/>
                <a:sym typeface="Arial"/>
              </a:rPr>
              <a:t>para la estimación del riesgo vascular con las ecuaciones SCORE2 y SCOREOP.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rgbClr val="00206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rgbClr val="002060"/>
                </a:solidFill>
                <a:latin typeface="Arial"/>
                <a:ea typeface="Arial"/>
                <a:cs typeface="Arial"/>
                <a:sym typeface="Arial"/>
              </a:rPr>
              <a:t>Una ventaja adicional es que </a:t>
            </a:r>
            <a:r>
              <a:rPr lang="en-US" sz="1800" b="1" i="0" u="none" strike="noStrike" cap="none">
                <a:solidFill>
                  <a:srgbClr val="002060"/>
                </a:solidFill>
                <a:latin typeface="Arial"/>
                <a:ea typeface="Arial"/>
                <a:cs typeface="Arial"/>
                <a:sym typeface="Arial"/>
              </a:rPr>
              <a:t>no está afectado por el ayuno</a:t>
            </a:r>
            <a:r>
              <a:rPr lang="en-US" sz="1800" b="0" i="0" u="none" strike="noStrike" cap="none">
                <a:solidFill>
                  <a:srgbClr val="002060"/>
                </a:solidFill>
                <a:latin typeface="Arial"/>
                <a:ea typeface="Arial"/>
                <a:cs typeface="Arial"/>
                <a:sym typeface="Arial"/>
              </a:rPr>
              <a:t>, puede determinarse en pacientes con concentración de TG &gt; 400 mg/dL o servir de orientación en laboratorios que no dispongan de determinación de LDL directo o Apo B.</a:t>
            </a:r>
            <a:endParaRPr sz="1400" b="0" i="0" u="none" strike="noStrike" cap="none">
              <a:solidFill>
                <a:srgbClr val="000000"/>
              </a:solidFill>
              <a:latin typeface="Arial"/>
              <a:ea typeface="Arial"/>
              <a:cs typeface="Arial"/>
              <a:sym typeface="Arial"/>
            </a:endParaRPr>
          </a:p>
        </p:txBody>
      </p:sp>
      <p:sp>
        <p:nvSpPr>
          <p:cNvPr id="2" name="Google Shape;340;p89">
            <a:extLst>
              <a:ext uri="{FF2B5EF4-FFF2-40B4-BE49-F238E27FC236}">
                <a16:creationId xmlns:a16="http://schemas.microsoft.com/office/drawing/2014/main" id="{FB6A12B4-970E-1F78-8373-5DCCAB1D6AAD}"/>
              </a:ext>
            </a:extLst>
          </p:cNvPr>
          <p:cNvSpPr txBox="1"/>
          <p:nvPr/>
        </p:nvSpPr>
        <p:spPr>
          <a:xfrm>
            <a:off x="495823" y="329004"/>
            <a:ext cx="9801663"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1F3864"/>
                </a:solidFill>
                <a:latin typeface="Arial"/>
                <a:ea typeface="Arial"/>
                <a:cs typeface="Arial"/>
                <a:sym typeface="Arial"/>
              </a:rPr>
              <a:t>Dislipemia aterogénica</a:t>
            </a:r>
            <a:endParaRPr sz="2800" b="1" i="0" u="none" strike="noStrike" cap="none">
              <a:solidFill>
                <a:srgbClr val="1F3864"/>
              </a:solidFill>
              <a:latin typeface="Arial"/>
              <a:ea typeface="Arial"/>
              <a:cs typeface="Arial"/>
              <a:sym typeface="Arial"/>
            </a:endParaRPr>
          </a:p>
        </p:txBody>
      </p:sp>
      <p:sp>
        <p:nvSpPr>
          <p:cNvPr id="3" name="Google Shape;104;p66">
            <a:extLst>
              <a:ext uri="{FF2B5EF4-FFF2-40B4-BE49-F238E27FC236}">
                <a16:creationId xmlns:a16="http://schemas.microsoft.com/office/drawing/2014/main" id="{E265CF8F-9AB4-F004-B8C9-28E73CD3288D}"/>
              </a:ext>
            </a:extLst>
          </p:cNvPr>
          <p:cNvSpPr txBox="1"/>
          <p:nvPr/>
        </p:nvSpPr>
        <p:spPr>
          <a:xfrm>
            <a:off x="299251" y="6282795"/>
            <a:ext cx="9593475" cy="492402"/>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800" b="0" i="0" u="none" strike="noStrike" cap="none">
                <a:solidFill>
                  <a:srgbClr val="1F3864"/>
                </a:solidFill>
                <a:latin typeface="Arial"/>
                <a:ea typeface="Arial"/>
                <a:cs typeface="Arial"/>
                <a:sym typeface="Arial"/>
              </a:rPr>
              <a:t>T. Arrobas </a:t>
            </a:r>
            <a:r>
              <a:rPr lang="en-US" sz="800" b="0" i="0" u="none" strike="noStrike" cap="none" err="1">
                <a:solidFill>
                  <a:srgbClr val="1F3864"/>
                </a:solidFill>
                <a:latin typeface="Arial"/>
                <a:ea typeface="Arial"/>
                <a:cs typeface="Arial"/>
                <a:sym typeface="Arial"/>
              </a:rPr>
              <a:t>Velilla</a:t>
            </a:r>
            <a:r>
              <a:rPr lang="en-US" sz="800" b="0" i="0" u="none" strike="noStrike" cap="none">
                <a:solidFill>
                  <a:srgbClr val="1F3864"/>
                </a:solidFill>
                <a:latin typeface="Arial"/>
                <a:ea typeface="Arial"/>
                <a:cs typeface="Arial"/>
                <a:sym typeface="Arial"/>
              </a:rPr>
              <a:t>, C. </a:t>
            </a:r>
            <a:r>
              <a:rPr lang="en-US" sz="800" b="0" i="0" u="none" strike="noStrike" cap="none" err="1">
                <a:solidFill>
                  <a:srgbClr val="1F3864"/>
                </a:solidFill>
                <a:latin typeface="Arial"/>
                <a:ea typeface="Arial"/>
                <a:cs typeface="Arial"/>
                <a:sym typeface="Arial"/>
              </a:rPr>
              <a:t>Guijarro</a:t>
            </a:r>
            <a:r>
              <a:rPr lang="en-US" sz="800" b="0" i="0" u="none" strike="noStrike" cap="none">
                <a:solidFill>
                  <a:srgbClr val="1F3864"/>
                </a:solidFill>
                <a:latin typeface="Arial"/>
                <a:ea typeface="Arial"/>
                <a:cs typeface="Arial"/>
                <a:sym typeface="Arial"/>
              </a:rPr>
              <a:t>, R. </a:t>
            </a:r>
            <a:r>
              <a:rPr lang="en-US" sz="800" b="0" i="0" u="none" strike="noStrike" cap="none" err="1">
                <a:solidFill>
                  <a:srgbClr val="1F3864"/>
                </a:solidFill>
                <a:latin typeface="Arial"/>
                <a:ea typeface="Arial"/>
                <a:cs typeface="Arial"/>
                <a:sym typeface="Arial"/>
              </a:rPr>
              <a:t>Campuzano</a:t>
            </a:r>
            <a:r>
              <a:rPr lang="en-US" sz="800" b="0" i="0" u="none" strike="noStrike" cap="none">
                <a:solidFill>
                  <a:srgbClr val="1F3864"/>
                </a:solidFill>
                <a:latin typeface="Arial"/>
                <a:ea typeface="Arial"/>
                <a:cs typeface="Arial"/>
                <a:sym typeface="Arial"/>
              </a:rPr>
              <a:t> Ruiz et al., </a:t>
            </a:r>
            <a:r>
              <a:rPr lang="en-US" sz="800" b="0" i="0" u="none" strike="noStrike" cap="none" err="1">
                <a:solidFill>
                  <a:srgbClr val="1F3864"/>
                </a:solidFill>
                <a:latin typeface="Arial"/>
                <a:ea typeface="Arial"/>
                <a:cs typeface="Arial"/>
                <a:sym typeface="Arial"/>
              </a:rPr>
              <a:t>Documento</a:t>
            </a:r>
            <a:r>
              <a:rPr lang="en-US" sz="800" b="0" i="0" u="none" strike="noStrike" cap="none">
                <a:solidFill>
                  <a:srgbClr val="1F3864"/>
                </a:solidFill>
                <a:latin typeface="Arial"/>
                <a:ea typeface="Arial"/>
                <a:cs typeface="Arial"/>
                <a:sym typeface="Arial"/>
              </a:rPr>
              <a:t> de </a:t>
            </a:r>
            <a:r>
              <a:rPr lang="en-US" sz="800" b="0" i="0" u="none" strike="noStrike" cap="none" err="1">
                <a:solidFill>
                  <a:srgbClr val="1F3864"/>
                </a:solidFill>
                <a:latin typeface="Arial"/>
                <a:ea typeface="Arial"/>
                <a:cs typeface="Arial"/>
                <a:sym typeface="Arial"/>
              </a:rPr>
              <a:t>consenso</a:t>
            </a:r>
            <a:r>
              <a:rPr lang="en-US" sz="800" b="0" i="0" u="none" strike="noStrike" cap="none">
                <a:solidFill>
                  <a:srgbClr val="1F3864"/>
                </a:solidFill>
                <a:latin typeface="Arial"/>
                <a:ea typeface="Arial"/>
                <a:cs typeface="Arial"/>
                <a:sym typeface="Arial"/>
              </a:rPr>
              <a:t> para la </a:t>
            </a:r>
            <a:r>
              <a:rPr lang="en-US" sz="800" b="0" i="0" u="none" strike="noStrike" cap="none" err="1">
                <a:solidFill>
                  <a:srgbClr val="1F3864"/>
                </a:solidFill>
                <a:latin typeface="Arial"/>
                <a:ea typeface="Arial"/>
                <a:cs typeface="Arial"/>
                <a:sym typeface="Arial"/>
              </a:rPr>
              <a:t>determinación</a:t>
            </a:r>
            <a:r>
              <a:rPr lang="en-US" sz="800" b="0" i="0" u="none" strike="noStrike" cap="none">
                <a:solidFill>
                  <a:srgbClr val="1F3864"/>
                </a:solidFill>
                <a:latin typeface="Arial"/>
                <a:ea typeface="Arial"/>
                <a:cs typeface="Arial"/>
                <a:sym typeface="Arial"/>
              </a:rPr>
              <a:t> e </a:t>
            </a:r>
            <a:r>
              <a:rPr lang="en-US" sz="800" b="0" i="0" u="none" strike="noStrike" cap="none" err="1">
                <a:solidFill>
                  <a:srgbClr val="1F3864"/>
                </a:solidFill>
                <a:latin typeface="Arial"/>
                <a:ea typeface="Arial"/>
                <a:cs typeface="Arial"/>
                <a:sym typeface="Arial"/>
              </a:rPr>
              <a:t>informe</a:t>
            </a:r>
            <a:r>
              <a:rPr lang="en-US" sz="800" b="0" i="0" u="none" strike="noStrike" cap="none">
                <a:solidFill>
                  <a:srgbClr val="1F3864"/>
                </a:solidFill>
                <a:latin typeface="Arial"/>
                <a:ea typeface="Arial"/>
                <a:cs typeface="Arial"/>
                <a:sym typeface="Arial"/>
              </a:rPr>
              <a:t> del </a:t>
            </a:r>
            <a:r>
              <a:rPr lang="en-US" sz="800" b="0" i="0" u="none" strike="noStrike" cap="none" err="1">
                <a:solidFill>
                  <a:srgbClr val="1F3864"/>
                </a:solidFill>
                <a:latin typeface="Arial"/>
                <a:ea typeface="Arial"/>
                <a:cs typeface="Arial"/>
                <a:sym typeface="Arial"/>
              </a:rPr>
              <a:t>perfil</a:t>
            </a:r>
            <a:r>
              <a:rPr lang="en-US" sz="800" b="0" i="0" u="none" strike="noStrike" cap="none">
                <a:solidFill>
                  <a:srgbClr val="1F3864"/>
                </a:solidFill>
                <a:latin typeface="Arial"/>
                <a:ea typeface="Arial"/>
                <a:cs typeface="Arial"/>
                <a:sym typeface="Arial"/>
              </a:rPr>
              <a:t> </a:t>
            </a:r>
            <a:r>
              <a:rPr lang="en-US" sz="800" b="0" i="0" u="none" strike="noStrike" cap="none" err="1">
                <a:solidFill>
                  <a:srgbClr val="1F3864"/>
                </a:solidFill>
                <a:latin typeface="Arial"/>
                <a:ea typeface="Arial"/>
                <a:cs typeface="Arial"/>
                <a:sym typeface="Arial"/>
              </a:rPr>
              <a:t>lipídico</a:t>
            </a:r>
            <a:r>
              <a:rPr lang="en-US" sz="800" b="0" i="0" u="none" strike="noStrike" cap="none">
                <a:solidFill>
                  <a:srgbClr val="1F3864"/>
                </a:solidFill>
                <a:latin typeface="Arial"/>
                <a:ea typeface="Arial"/>
                <a:cs typeface="Arial"/>
                <a:sym typeface="Arial"/>
              </a:rPr>
              <a:t> </a:t>
            </a:r>
            <a:r>
              <a:rPr lang="en-US" sz="800" b="0" i="0" u="none" strike="noStrike" cap="none" err="1">
                <a:solidFill>
                  <a:srgbClr val="1F3864"/>
                </a:solidFill>
                <a:latin typeface="Arial"/>
                <a:ea typeface="Arial"/>
                <a:cs typeface="Arial"/>
                <a:sym typeface="Arial"/>
              </a:rPr>
              <a:t>en</a:t>
            </a:r>
            <a:r>
              <a:rPr lang="en-US" sz="800" b="0" i="0" u="none" strike="noStrike" cap="none">
                <a:solidFill>
                  <a:srgbClr val="1F3864"/>
                </a:solidFill>
                <a:latin typeface="Arial"/>
                <a:ea typeface="Arial"/>
                <a:cs typeface="Arial"/>
                <a:sym typeface="Arial"/>
              </a:rPr>
              <a:t> </a:t>
            </a:r>
            <a:r>
              <a:rPr lang="en-US" sz="800" b="0" i="0" u="none" strike="noStrike" cap="none" err="1">
                <a:solidFill>
                  <a:srgbClr val="1F3864"/>
                </a:solidFill>
                <a:latin typeface="Arial"/>
                <a:ea typeface="Arial"/>
                <a:cs typeface="Arial"/>
                <a:sym typeface="Arial"/>
              </a:rPr>
              <a:t>laboratorios</a:t>
            </a:r>
            <a:r>
              <a:rPr lang="en-US" sz="800" b="0" i="0" u="none" strike="noStrike" cap="none">
                <a:solidFill>
                  <a:srgbClr val="1F3864"/>
                </a:solidFill>
                <a:latin typeface="Arial"/>
                <a:ea typeface="Arial"/>
                <a:cs typeface="Arial"/>
                <a:sym typeface="Arial"/>
              </a:rPr>
              <a:t> </a:t>
            </a:r>
            <a:r>
              <a:rPr lang="en-US" sz="800" b="0" i="0" u="none" strike="noStrike" cap="none" err="1">
                <a:solidFill>
                  <a:srgbClr val="1F3864"/>
                </a:solidFill>
                <a:latin typeface="Arial"/>
                <a:ea typeface="Arial"/>
                <a:cs typeface="Arial"/>
                <a:sym typeface="Arial"/>
              </a:rPr>
              <a:t>clínicos</a:t>
            </a:r>
            <a:r>
              <a:rPr lang="en-US" sz="800" b="0" i="0" u="none" strike="noStrike" cap="none">
                <a:solidFill>
                  <a:srgbClr val="1F3864"/>
                </a:solidFill>
                <a:latin typeface="Arial"/>
                <a:ea typeface="Arial"/>
                <a:cs typeface="Arial"/>
                <a:sym typeface="Arial"/>
              </a:rPr>
              <a:t> </a:t>
            </a:r>
            <a:r>
              <a:rPr lang="en-US" sz="800" b="0" i="0" u="none" strike="noStrike" cap="none" err="1">
                <a:solidFill>
                  <a:srgbClr val="1F3864"/>
                </a:solidFill>
                <a:latin typeface="Arial"/>
                <a:ea typeface="Arial"/>
                <a:cs typeface="Arial"/>
                <a:sym typeface="Arial"/>
              </a:rPr>
              <a:t>espan</a:t>
            </a:r>
            <a:r>
              <a:rPr lang="en-US" sz="800" b="0" i="0" u="none" strike="noStrike" cap="none">
                <a:solidFill>
                  <a:srgbClr val="1F3864"/>
                </a:solidFill>
                <a:latin typeface="Arial"/>
                <a:ea typeface="Arial"/>
                <a:cs typeface="Arial"/>
                <a:sym typeface="Arial"/>
              </a:rPr>
              <a:t> ̃</a:t>
            </a:r>
            <a:r>
              <a:rPr lang="en-US" sz="800" b="0" i="0" u="none" strike="noStrike" cap="none" err="1">
                <a:solidFill>
                  <a:srgbClr val="1F3864"/>
                </a:solidFill>
                <a:latin typeface="Arial"/>
                <a:ea typeface="Arial"/>
                <a:cs typeface="Arial"/>
                <a:sym typeface="Arial"/>
              </a:rPr>
              <a:t>oles</a:t>
            </a:r>
            <a:r>
              <a:rPr lang="en-US" sz="800" b="0" i="0" u="none" strike="noStrike" cap="none">
                <a:solidFill>
                  <a:srgbClr val="1F3864"/>
                </a:solidFill>
                <a:latin typeface="Arial"/>
                <a:ea typeface="Arial"/>
                <a:cs typeface="Arial"/>
                <a:sym typeface="Arial"/>
              </a:rPr>
              <a:t>. ¿Qué </a:t>
            </a:r>
            <a:r>
              <a:rPr lang="en-US" sz="800" b="0" i="0" u="none" strike="noStrike" cap="none" err="1">
                <a:solidFill>
                  <a:srgbClr val="1F3864"/>
                </a:solidFill>
                <a:latin typeface="Arial"/>
                <a:ea typeface="Arial"/>
                <a:cs typeface="Arial"/>
                <a:sym typeface="Arial"/>
              </a:rPr>
              <a:t>parámetros</a:t>
            </a:r>
            <a:r>
              <a:rPr lang="en-US" sz="800" b="0" i="0" u="none" strike="noStrike" cap="none">
                <a:solidFill>
                  <a:srgbClr val="1F3864"/>
                </a:solidFill>
                <a:latin typeface="Arial"/>
                <a:ea typeface="Arial"/>
                <a:cs typeface="Arial"/>
                <a:sym typeface="Arial"/>
              </a:rPr>
              <a:t> </a:t>
            </a:r>
            <a:r>
              <a:rPr lang="en-US" sz="800" b="0" i="0" u="none" strike="noStrike" cap="none" err="1">
                <a:solidFill>
                  <a:srgbClr val="1F3864"/>
                </a:solidFill>
                <a:latin typeface="Arial"/>
                <a:ea typeface="Arial"/>
                <a:cs typeface="Arial"/>
                <a:sym typeface="Arial"/>
              </a:rPr>
              <a:t>debe</a:t>
            </a:r>
            <a:r>
              <a:rPr lang="en-US" sz="800" b="0" i="0" u="none" strike="noStrike" cap="none">
                <a:solidFill>
                  <a:srgbClr val="1F3864"/>
                </a:solidFill>
                <a:latin typeface="Arial"/>
                <a:ea typeface="Arial"/>
                <a:cs typeface="Arial"/>
                <a:sym typeface="Arial"/>
              </a:rPr>
              <a:t> </a:t>
            </a:r>
            <a:r>
              <a:rPr lang="en-US" sz="800" b="0" i="0" u="none" strike="noStrike" cap="none" err="1">
                <a:solidFill>
                  <a:srgbClr val="1F3864"/>
                </a:solidFill>
                <a:latin typeface="Arial"/>
                <a:ea typeface="Arial"/>
                <a:cs typeface="Arial"/>
                <a:sym typeface="Arial"/>
              </a:rPr>
              <a:t>incluir</a:t>
            </a:r>
            <a:r>
              <a:rPr lang="en-US" sz="800" b="0" i="0" u="none" strike="noStrike" cap="none">
                <a:solidFill>
                  <a:srgbClr val="1F3864"/>
                </a:solidFill>
                <a:latin typeface="Arial"/>
                <a:ea typeface="Arial"/>
                <a:cs typeface="Arial"/>
                <a:sym typeface="Arial"/>
              </a:rPr>
              <a:t> un </a:t>
            </a:r>
            <a:r>
              <a:rPr lang="en-US" sz="800" b="0" i="0" u="none" strike="noStrike" cap="none" err="1">
                <a:solidFill>
                  <a:srgbClr val="1F3864"/>
                </a:solidFill>
                <a:latin typeface="Arial"/>
                <a:ea typeface="Arial"/>
                <a:cs typeface="Arial"/>
                <a:sym typeface="Arial"/>
              </a:rPr>
              <a:t>perfil</a:t>
            </a:r>
            <a:r>
              <a:rPr lang="en-US" sz="800" b="0" i="0" u="none" strike="noStrike" cap="none">
                <a:solidFill>
                  <a:srgbClr val="1F3864"/>
                </a:solidFill>
                <a:latin typeface="Arial"/>
                <a:ea typeface="Arial"/>
                <a:cs typeface="Arial"/>
                <a:sym typeface="Arial"/>
              </a:rPr>
              <a:t> </a:t>
            </a:r>
            <a:r>
              <a:rPr lang="en-US" sz="800" b="0" i="0" u="none" strike="noStrike" cap="none" err="1">
                <a:solidFill>
                  <a:srgbClr val="1F3864"/>
                </a:solidFill>
                <a:latin typeface="Arial"/>
                <a:ea typeface="Arial"/>
                <a:cs typeface="Arial"/>
                <a:sym typeface="Arial"/>
              </a:rPr>
              <a:t>lipídico</a:t>
            </a:r>
            <a:r>
              <a:rPr lang="en-US" sz="800" b="0" i="0" u="none" strike="noStrike" cap="none">
                <a:solidFill>
                  <a:srgbClr val="1F3864"/>
                </a:solidFill>
                <a:latin typeface="Arial"/>
                <a:ea typeface="Arial"/>
                <a:cs typeface="Arial"/>
                <a:sym typeface="Arial"/>
              </a:rPr>
              <a:t> </a:t>
            </a:r>
            <a:r>
              <a:rPr lang="en-US" sz="800" b="0" i="0" u="none" strike="noStrike" cap="none" err="1">
                <a:solidFill>
                  <a:srgbClr val="1F3864"/>
                </a:solidFill>
                <a:latin typeface="Arial"/>
                <a:ea typeface="Arial"/>
                <a:cs typeface="Arial"/>
                <a:sym typeface="Arial"/>
              </a:rPr>
              <a:t>básico</a:t>
            </a:r>
            <a:r>
              <a:rPr lang="en-US" sz="800" b="0" i="0" u="none" strike="noStrike" cap="none">
                <a:solidFill>
                  <a:srgbClr val="1F3864"/>
                </a:solidFill>
                <a:latin typeface="Arial"/>
                <a:ea typeface="Arial"/>
                <a:cs typeface="Arial"/>
                <a:sym typeface="Arial"/>
              </a:rPr>
              <a:t>? </a:t>
            </a:r>
            <a:r>
              <a:rPr lang="en-US" sz="800" b="0" i="0" u="none" strike="noStrike" cap="none" err="1">
                <a:solidFill>
                  <a:srgbClr val="1F3864"/>
                </a:solidFill>
                <a:latin typeface="Arial"/>
                <a:ea typeface="Arial"/>
                <a:cs typeface="Arial"/>
                <a:sym typeface="Arial"/>
              </a:rPr>
              <a:t>Clinica</a:t>
            </a:r>
            <a:r>
              <a:rPr lang="en-US" sz="800" b="0" i="0" u="none" strike="noStrike" cap="none">
                <a:solidFill>
                  <a:srgbClr val="1F3864"/>
                </a:solidFill>
                <a:latin typeface="Arial"/>
                <a:ea typeface="Arial"/>
                <a:cs typeface="Arial"/>
                <a:sym typeface="Arial"/>
              </a:rPr>
              <a:t> e </a:t>
            </a:r>
            <a:r>
              <a:rPr lang="en-US" sz="800" b="0" i="0" u="none" strike="noStrike" cap="none" err="1">
                <a:solidFill>
                  <a:srgbClr val="1F3864"/>
                </a:solidFill>
                <a:latin typeface="Arial"/>
                <a:ea typeface="Arial"/>
                <a:cs typeface="Arial"/>
                <a:sym typeface="Arial"/>
              </a:rPr>
              <a:t>Investigacion</a:t>
            </a:r>
            <a:r>
              <a:rPr lang="en-US" sz="800" b="0" i="0" u="none" strike="noStrike" cap="none">
                <a:solidFill>
                  <a:srgbClr val="1F3864"/>
                </a:solidFill>
                <a:latin typeface="Arial"/>
                <a:ea typeface="Arial"/>
                <a:cs typeface="Arial"/>
                <a:sym typeface="Arial"/>
              </a:rPr>
              <a:t> </a:t>
            </a:r>
            <a:r>
              <a:rPr lang="en-US" sz="800" b="0" i="0" u="none" strike="noStrike" cap="none" err="1">
                <a:solidFill>
                  <a:srgbClr val="1F3864"/>
                </a:solidFill>
                <a:latin typeface="Arial"/>
                <a:ea typeface="Arial"/>
                <a:cs typeface="Arial"/>
                <a:sym typeface="Arial"/>
              </a:rPr>
              <a:t>en</a:t>
            </a:r>
            <a:r>
              <a:rPr lang="en-US" sz="800" b="0" i="0" u="none" strike="noStrike" cap="none">
                <a:solidFill>
                  <a:srgbClr val="1F3864"/>
                </a:solidFill>
                <a:latin typeface="Arial"/>
                <a:ea typeface="Arial"/>
                <a:cs typeface="Arial"/>
                <a:sym typeface="Arial"/>
              </a:rPr>
              <a:t> Arteriosclerosis, https://doi.org/10.1016/j.arteri.2022.10.002 </a:t>
            </a:r>
            <a:endParaRPr lang="en-US" sz="8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91"/>
          <p:cNvSpPr txBox="1"/>
          <p:nvPr/>
        </p:nvSpPr>
        <p:spPr>
          <a:xfrm>
            <a:off x="626825" y="381340"/>
            <a:ext cx="6294675" cy="996378"/>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3100"/>
              <a:buFont typeface="Calibri"/>
              <a:buNone/>
            </a:pPr>
            <a:r>
              <a:rPr lang="en-US" sz="3100" b="1" i="0" u="none" strike="noStrike" cap="none">
                <a:solidFill>
                  <a:srgbClr val="002060"/>
                </a:solidFill>
                <a:latin typeface="Arial"/>
                <a:ea typeface="Arial"/>
                <a:cs typeface="Arial"/>
                <a:sym typeface="Arial"/>
              </a:rPr>
              <a:t>Objetivos terapéuticos en la dislipemia aterogénica</a:t>
            </a:r>
            <a:endParaRPr sz="3100" b="0" i="0" u="none" strike="noStrike" cap="none">
              <a:solidFill>
                <a:srgbClr val="002060"/>
              </a:solidFill>
              <a:latin typeface="Arial"/>
              <a:ea typeface="Arial"/>
              <a:cs typeface="Arial"/>
              <a:sym typeface="Arial"/>
            </a:endParaRPr>
          </a:p>
        </p:txBody>
      </p:sp>
      <p:graphicFrame>
        <p:nvGraphicFramePr>
          <p:cNvPr id="354" name="Google Shape;354;p91"/>
          <p:cNvGraphicFramePr/>
          <p:nvPr/>
        </p:nvGraphicFramePr>
        <p:xfrm>
          <a:off x="626825" y="2179051"/>
          <a:ext cx="6180650" cy="3140440"/>
        </p:xfrm>
        <a:graphic>
          <a:graphicData uri="http://schemas.openxmlformats.org/drawingml/2006/table">
            <a:tbl>
              <a:tblPr>
                <a:noFill/>
                <a:tableStyleId>{1FF41F42-F80D-44EC-9A30-8510197F2BE4}</a:tableStyleId>
              </a:tblPr>
              <a:tblGrid>
                <a:gridCol w="3923475">
                  <a:extLst>
                    <a:ext uri="{9D8B030D-6E8A-4147-A177-3AD203B41FA5}">
                      <a16:colId xmlns:a16="http://schemas.microsoft.com/office/drawing/2014/main" val="20000"/>
                    </a:ext>
                  </a:extLst>
                </a:gridCol>
                <a:gridCol w="2257175">
                  <a:extLst>
                    <a:ext uri="{9D8B030D-6E8A-4147-A177-3AD203B41FA5}">
                      <a16:colId xmlns:a16="http://schemas.microsoft.com/office/drawing/2014/main" val="20001"/>
                    </a:ext>
                  </a:extLst>
                </a:gridCol>
              </a:tblGrid>
              <a:tr h="388325">
                <a:tc gridSpan="2">
                  <a:txBody>
                    <a:bodyPr/>
                    <a:lstStyle/>
                    <a:p>
                      <a:pPr marL="0" marR="0" lvl="0" indent="0" algn="l" rtl="0">
                        <a:lnSpc>
                          <a:spcPct val="100000"/>
                        </a:lnSpc>
                        <a:spcBef>
                          <a:spcPts val="0"/>
                        </a:spcBef>
                        <a:spcAft>
                          <a:spcPts val="0"/>
                        </a:spcAft>
                        <a:buClr>
                          <a:schemeClr val="lt1"/>
                        </a:buClr>
                        <a:buSzPts val="2800"/>
                        <a:buFont typeface="Calibri"/>
                        <a:buNone/>
                      </a:pPr>
                      <a:r>
                        <a:rPr lang="en-US" sz="2400" b="1" u="none" strike="noStrike" cap="none">
                          <a:solidFill>
                            <a:srgbClr val="002060"/>
                          </a:solidFill>
                        </a:rPr>
                        <a:t>Objetivo Primario: </a:t>
                      </a:r>
                      <a:r>
                        <a:rPr lang="en-US" sz="2400" b="0" u="none" strike="noStrike" cap="none">
                          <a:solidFill>
                            <a:srgbClr val="002060"/>
                          </a:solidFill>
                        </a:rPr>
                        <a:t>c-no-HDL</a:t>
                      </a:r>
                      <a:endParaRPr sz="2400" u="none" strike="noStrike" cap="none">
                        <a:solidFill>
                          <a:srgbClr val="002060"/>
                        </a:solidFill>
                      </a:endParaRPr>
                    </a:p>
                  </a:txBody>
                  <a:tcPr marL="76425" marR="76425" marT="38225" marB="38225"/>
                </a:tc>
                <a:tc hMerge="1">
                  <a:txBody>
                    <a:bodyPr/>
                    <a:lstStyle/>
                    <a:p>
                      <a:endParaRPr lang="es-ES"/>
                    </a:p>
                  </a:txBody>
                  <a:tcPr/>
                </a:tc>
                <a:extLst>
                  <a:ext uri="{0D108BD9-81ED-4DB2-BD59-A6C34878D82A}">
                    <a16:rowId xmlns:a16="http://schemas.microsoft.com/office/drawing/2014/main" val="10000"/>
                  </a:ext>
                </a:extLst>
              </a:tr>
              <a:tr h="604850">
                <a:tc>
                  <a:txBody>
                    <a:bodyPr/>
                    <a:lstStyle/>
                    <a:p>
                      <a:pPr marL="0" marR="0" lvl="0" indent="0" algn="l" rtl="0">
                        <a:lnSpc>
                          <a:spcPct val="100000"/>
                        </a:lnSpc>
                        <a:spcBef>
                          <a:spcPts val="0"/>
                        </a:spcBef>
                        <a:spcAft>
                          <a:spcPts val="0"/>
                        </a:spcAft>
                        <a:buClr>
                          <a:srgbClr val="000000"/>
                        </a:buClr>
                        <a:buSzPts val="2000"/>
                        <a:buFont typeface="Arial"/>
                        <a:buNone/>
                      </a:pPr>
                      <a:r>
                        <a:rPr lang="en-US" sz="1800" b="1" u="none" strike="noStrike" cap="none">
                          <a:solidFill>
                            <a:srgbClr val="002060"/>
                          </a:solidFill>
                        </a:rPr>
                        <a:t>Riesgo CV moderado </a:t>
                      </a:r>
                      <a:r>
                        <a:rPr lang="en-US" sz="1800" b="0" u="none" strike="noStrike" cap="none">
                          <a:solidFill>
                            <a:srgbClr val="002060"/>
                          </a:solidFill>
                        </a:rPr>
                        <a:t>(raras situaciones) </a:t>
                      </a:r>
                      <a:endParaRPr sz="1800" u="none" strike="noStrike" cap="none">
                        <a:solidFill>
                          <a:srgbClr val="002060"/>
                        </a:solidFill>
                      </a:endParaRPr>
                    </a:p>
                  </a:txBody>
                  <a:tcPr marL="76425" marR="76425" marT="38225" marB="38225"/>
                </a:tc>
                <a:tc>
                  <a:txBody>
                    <a:bodyPr/>
                    <a:lstStyle/>
                    <a:p>
                      <a:pPr marL="0" marR="0" lvl="0" indent="0" algn="l" rtl="0">
                        <a:lnSpc>
                          <a:spcPct val="100000"/>
                        </a:lnSpc>
                        <a:spcBef>
                          <a:spcPts val="0"/>
                        </a:spcBef>
                        <a:spcAft>
                          <a:spcPts val="0"/>
                        </a:spcAft>
                        <a:buClr>
                          <a:srgbClr val="000000"/>
                        </a:buClr>
                        <a:buSzPts val="2800"/>
                        <a:buFont typeface="Arial"/>
                        <a:buNone/>
                      </a:pPr>
                      <a:r>
                        <a:rPr lang="en-US" sz="2400" b="1" u="none" strike="noStrike" cap="none">
                          <a:solidFill>
                            <a:srgbClr val="002060"/>
                          </a:solidFill>
                        </a:rPr>
                        <a:t>&lt; 130 mg/dL</a:t>
                      </a:r>
                      <a:endParaRPr sz="2400" b="1" u="none" strike="noStrike" cap="none">
                        <a:solidFill>
                          <a:srgbClr val="002060"/>
                        </a:solidFill>
                      </a:endParaRPr>
                    </a:p>
                  </a:txBody>
                  <a:tcPr marL="76425" marR="76425" marT="38225" marB="38225"/>
                </a:tc>
                <a:extLst>
                  <a:ext uri="{0D108BD9-81ED-4DB2-BD59-A6C34878D82A}">
                    <a16:rowId xmlns:a16="http://schemas.microsoft.com/office/drawing/2014/main" val="10001"/>
                  </a:ext>
                </a:extLst>
              </a:tr>
              <a:tr h="789825">
                <a:tc>
                  <a:txBody>
                    <a:bodyPr/>
                    <a:lstStyle/>
                    <a:p>
                      <a:pPr marL="0" marR="0" lvl="0" indent="0" algn="l" rtl="0">
                        <a:lnSpc>
                          <a:spcPct val="100000"/>
                        </a:lnSpc>
                        <a:spcBef>
                          <a:spcPts val="0"/>
                        </a:spcBef>
                        <a:spcAft>
                          <a:spcPts val="0"/>
                        </a:spcAft>
                        <a:buClr>
                          <a:srgbClr val="000000"/>
                        </a:buClr>
                        <a:buSzPts val="2000"/>
                        <a:buFont typeface="Arial"/>
                        <a:buNone/>
                      </a:pPr>
                      <a:r>
                        <a:rPr lang="en-US" sz="1800" b="1" u="none" strike="noStrike" cap="none">
                          <a:solidFill>
                            <a:srgbClr val="002060"/>
                          </a:solidFill>
                        </a:rPr>
                        <a:t>Alto Riesgo CV</a:t>
                      </a:r>
                      <a:r>
                        <a:rPr lang="en-US" sz="1800" b="0" u="none" strike="noStrike" cap="none">
                          <a:solidFill>
                            <a:srgbClr val="002060"/>
                          </a:solidFill>
                        </a:rPr>
                        <a:t>: obesidad abdominal, síndrome metabólico, asociación de FRCV, diabetes </a:t>
                      </a:r>
                      <a:endParaRPr sz="1800" u="none" strike="noStrike" cap="none">
                        <a:solidFill>
                          <a:srgbClr val="002060"/>
                        </a:solidFill>
                      </a:endParaRPr>
                    </a:p>
                  </a:txBody>
                  <a:tcPr marL="76425" marR="76425" marT="38225" marB="38225"/>
                </a:tc>
                <a:tc>
                  <a:txBody>
                    <a:bodyPr/>
                    <a:lstStyle/>
                    <a:p>
                      <a:pPr marL="0" marR="0" lvl="0" indent="0" algn="l" rtl="0">
                        <a:lnSpc>
                          <a:spcPct val="100000"/>
                        </a:lnSpc>
                        <a:spcBef>
                          <a:spcPts val="0"/>
                        </a:spcBef>
                        <a:spcAft>
                          <a:spcPts val="0"/>
                        </a:spcAft>
                        <a:buClr>
                          <a:srgbClr val="000000"/>
                        </a:buClr>
                        <a:buSzPts val="2800"/>
                        <a:buFont typeface="Arial"/>
                        <a:buNone/>
                      </a:pPr>
                      <a:r>
                        <a:rPr lang="en-US" sz="2400" b="1" u="none" strike="noStrike" cap="none">
                          <a:solidFill>
                            <a:srgbClr val="002060"/>
                          </a:solidFill>
                        </a:rPr>
                        <a:t>&lt; 100 mg/dL</a:t>
                      </a:r>
                      <a:endParaRPr sz="2400" b="1" u="none" strike="noStrike" cap="none">
                        <a:solidFill>
                          <a:srgbClr val="002060"/>
                        </a:solidFill>
                      </a:endParaRPr>
                    </a:p>
                  </a:txBody>
                  <a:tcPr marL="76425" marR="76425" marT="38225" marB="38225"/>
                </a:tc>
                <a:extLst>
                  <a:ext uri="{0D108BD9-81ED-4DB2-BD59-A6C34878D82A}">
                    <a16:rowId xmlns:a16="http://schemas.microsoft.com/office/drawing/2014/main" val="10002"/>
                  </a:ext>
                </a:extLst>
              </a:tr>
              <a:tr h="1042050">
                <a:tc>
                  <a:txBody>
                    <a:bodyPr/>
                    <a:lstStyle/>
                    <a:p>
                      <a:pPr marL="0" marR="0" lvl="0" indent="0" algn="l" rtl="0">
                        <a:lnSpc>
                          <a:spcPct val="100000"/>
                        </a:lnSpc>
                        <a:spcBef>
                          <a:spcPts val="0"/>
                        </a:spcBef>
                        <a:spcAft>
                          <a:spcPts val="0"/>
                        </a:spcAft>
                        <a:buClr>
                          <a:schemeClr val="dk1"/>
                        </a:buClr>
                        <a:buSzPts val="2000"/>
                        <a:buFont typeface="Calibri"/>
                        <a:buNone/>
                      </a:pPr>
                      <a:r>
                        <a:rPr lang="en-US" sz="1800" b="1" u="none" strike="noStrike" cap="none">
                          <a:solidFill>
                            <a:srgbClr val="002060"/>
                          </a:solidFill>
                        </a:rPr>
                        <a:t>Muy Alto RCV</a:t>
                      </a:r>
                      <a:r>
                        <a:rPr lang="en-US" sz="1800" b="0" u="none" strike="noStrike" cap="none">
                          <a:solidFill>
                            <a:srgbClr val="002060"/>
                          </a:solidFill>
                        </a:rPr>
                        <a:t>: enfermedad cardiovascular, diabetes de tipo 2 con lesión de órgano diana o FRCV grave</a:t>
                      </a:r>
                      <a:endParaRPr sz="1800" u="none" strike="noStrike" cap="none">
                        <a:solidFill>
                          <a:srgbClr val="002060"/>
                        </a:solidFill>
                      </a:endParaRPr>
                    </a:p>
                  </a:txBody>
                  <a:tcPr marL="76425" marR="76425" marT="38225" marB="38225"/>
                </a:tc>
                <a:tc>
                  <a:txBody>
                    <a:bodyPr/>
                    <a:lstStyle/>
                    <a:p>
                      <a:pPr marL="0" marR="0" lvl="0" indent="0" algn="l" rtl="0">
                        <a:lnSpc>
                          <a:spcPct val="100000"/>
                        </a:lnSpc>
                        <a:spcBef>
                          <a:spcPts val="0"/>
                        </a:spcBef>
                        <a:spcAft>
                          <a:spcPts val="0"/>
                        </a:spcAft>
                        <a:buClr>
                          <a:srgbClr val="000000"/>
                        </a:buClr>
                        <a:buSzPts val="2800"/>
                        <a:buFont typeface="Arial"/>
                        <a:buNone/>
                      </a:pPr>
                      <a:r>
                        <a:rPr lang="en-US" sz="2400" b="1" u="none" strike="noStrike" cap="none">
                          <a:solidFill>
                            <a:srgbClr val="002060"/>
                          </a:solidFill>
                        </a:rPr>
                        <a:t>&lt; 85 mg/dL </a:t>
                      </a:r>
                      <a:endParaRPr sz="1400" u="none" strike="noStrike" cap="none">
                        <a:solidFill>
                          <a:srgbClr val="002060"/>
                        </a:solidFill>
                      </a:endParaRPr>
                    </a:p>
                  </a:txBody>
                  <a:tcPr marL="76425" marR="76425" marT="38225" marB="38225"/>
                </a:tc>
                <a:extLst>
                  <a:ext uri="{0D108BD9-81ED-4DB2-BD59-A6C34878D82A}">
                    <a16:rowId xmlns:a16="http://schemas.microsoft.com/office/drawing/2014/main" val="10003"/>
                  </a:ext>
                </a:extLst>
              </a:tr>
            </a:tbl>
          </a:graphicData>
        </a:graphic>
      </p:graphicFrame>
      <p:pic>
        <p:nvPicPr>
          <p:cNvPr id="355" name="Google Shape;355;p91"/>
          <p:cNvPicPr preferRelativeResize="0"/>
          <p:nvPr/>
        </p:nvPicPr>
        <p:blipFill rotWithShape="1">
          <a:blip r:embed="rId3">
            <a:alphaModFix/>
          </a:blip>
          <a:srcRect t="3959"/>
          <a:stretch/>
        </p:blipFill>
        <p:spPr>
          <a:xfrm>
            <a:off x="7343174" y="762003"/>
            <a:ext cx="4120612" cy="5274039"/>
          </a:xfrm>
          <a:prstGeom prst="rect">
            <a:avLst/>
          </a:prstGeom>
          <a:noFill/>
          <a:ln>
            <a:noFill/>
          </a:ln>
        </p:spPr>
      </p:pic>
      <p:sp>
        <p:nvSpPr>
          <p:cNvPr id="2" name="Google Shape;104;p66">
            <a:extLst>
              <a:ext uri="{FF2B5EF4-FFF2-40B4-BE49-F238E27FC236}">
                <a16:creationId xmlns:a16="http://schemas.microsoft.com/office/drawing/2014/main" id="{E0FD24BC-53BB-DE1B-5369-E462A1007437}"/>
              </a:ext>
            </a:extLst>
          </p:cNvPr>
          <p:cNvSpPr txBox="1"/>
          <p:nvPr/>
        </p:nvSpPr>
        <p:spPr>
          <a:xfrm>
            <a:off x="295112" y="6098752"/>
            <a:ext cx="9593475" cy="738623"/>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800" b="0" i="0" u="none" strike="noStrike" cap="none">
                <a:solidFill>
                  <a:srgbClr val="1F3864"/>
                </a:solidFill>
                <a:latin typeface="Arial"/>
                <a:ea typeface="Arial"/>
                <a:cs typeface="Arial"/>
                <a:sym typeface="Arial"/>
              </a:rPr>
              <a:t>T. Arrobas </a:t>
            </a:r>
            <a:r>
              <a:rPr lang="en-US" sz="800" b="0" i="0" u="none" strike="noStrike" cap="none" err="1">
                <a:solidFill>
                  <a:srgbClr val="1F3864"/>
                </a:solidFill>
                <a:latin typeface="Arial"/>
                <a:ea typeface="Arial"/>
                <a:cs typeface="Arial"/>
                <a:sym typeface="Arial"/>
              </a:rPr>
              <a:t>Velilla</a:t>
            </a:r>
            <a:r>
              <a:rPr lang="en-US" sz="800" b="0" i="0" u="none" strike="noStrike" cap="none">
                <a:solidFill>
                  <a:srgbClr val="1F3864"/>
                </a:solidFill>
                <a:latin typeface="Arial"/>
                <a:ea typeface="Arial"/>
                <a:cs typeface="Arial"/>
                <a:sym typeface="Arial"/>
              </a:rPr>
              <a:t>, C. </a:t>
            </a:r>
            <a:r>
              <a:rPr lang="en-US" sz="800" b="0" i="0" u="none" strike="noStrike" cap="none" err="1">
                <a:solidFill>
                  <a:srgbClr val="1F3864"/>
                </a:solidFill>
                <a:latin typeface="Arial"/>
                <a:ea typeface="Arial"/>
                <a:cs typeface="Arial"/>
                <a:sym typeface="Arial"/>
              </a:rPr>
              <a:t>Guijarro</a:t>
            </a:r>
            <a:r>
              <a:rPr lang="en-US" sz="800" b="0" i="0" u="none" strike="noStrike" cap="none">
                <a:solidFill>
                  <a:srgbClr val="1F3864"/>
                </a:solidFill>
                <a:latin typeface="Arial"/>
                <a:ea typeface="Arial"/>
                <a:cs typeface="Arial"/>
                <a:sym typeface="Arial"/>
              </a:rPr>
              <a:t>, R. </a:t>
            </a:r>
            <a:r>
              <a:rPr lang="en-US" sz="800" b="0" i="0" u="none" strike="noStrike" cap="none" err="1">
                <a:solidFill>
                  <a:srgbClr val="1F3864"/>
                </a:solidFill>
                <a:latin typeface="Arial"/>
                <a:ea typeface="Arial"/>
                <a:cs typeface="Arial"/>
                <a:sym typeface="Arial"/>
              </a:rPr>
              <a:t>Campuzano</a:t>
            </a:r>
            <a:r>
              <a:rPr lang="en-US" sz="800" b="0" i="0" u="none" strike="noStrike" cap="none">
                <a:solidFill>
                  <a:srgbClr val="1F3864"/>
                </a:solidFill>
                <a:latin typeface="Arial"/>
                <a:ea typeface="Arial"/>
                <a:cs typeface="Arial"/>
                <a:sym typeface="Arial"/>
              </a:rPr>
              <a:t> Ruiz et al., </a:t>
            </a:r>
            <a:r>
              <a:rPr lang="en-US" sz="800" b="0" i="0" u="none" strike="noStrike" cap="none" err="1">
                <a:solidFill>
                  <a:srgbClr val="1F3864"/>
                </a:solidFill>
                <a:latin typeface="Arial"/>
                <a:ea typeface="Arial"/>
                <a:cs typeface="Arial"/>
                <a:sym typeface="Arial"/>
              </a:rPr>
              <a:t>Documento</a:t>
            </a:r>
            <a:r>
              <a:rPr lang="en-US" sz="800" b="0" i="0" u="none" strike="noStrike" cap="none">
                <a:solidFill>
                  <a:srgbClr val="1F3864"/>
                </a:solidFill>
                <a:latin typeface="Arial"/>
                <a:ea typeface="Arial"/>
                <a:cs typeface="Arial"/>
                <a:sym typeface="Arial"/>
              </a:rPr>
              <a:t> de </a:t>
            </a:r>
            <a:r>
              <a:rPr lang="en-US" sz="800" b="0" i="0" u="none" strike="noStrike" cap="none" err="1">
                <a:solidFill>
                  <a:srgbClr val="1F3864"/>
                </a:solidFill>
                <a:latin typeface="Arial"/>
                <a:ea typeface="Arial"/>
                <a:cs typeface="Arial"/>
                <a:sym typeface="Arial"/>
              </a:rPr>
              <a:t>consenso</a:t>
            </a:r>
            <a:r>
              <a:rPr lang="en-US" sz="800" b="0" i="0" u="none" strike="noStrike" cap="none">
                <a:solidFill>
                  <a:srgbClr val="1F3864"/>
                </a:solidFill>
                <a:latin typeface="Arial"/>
                <a:ea typeface="Arial"/>
                <a:cs typeface="Arial"/>
                <a:sym typeface="Arial"/>
              </a:rPr>
              <a:t> para la </a:t>
            </a:r>
            <a:r>
              <a:rPr lang="en-US" sz="800" b="0" i="0" u="none" strike="noStrike" cap="none" err="1">
                <a:solidFill>
                  <a:srgbClr val="1F3864"/>
                </a:solidFill>
                <a:latin typeface="Arial"/>
                <a:ea typeface="Arial"/>
                <a:cs typeface="Arial"/>
                <a:sym typeface="Arial"/>
              </a:rPr>
              <a:t>determinación</a:t>
            </a:r>
            <a:r>
              <a:rPr lang="en-US" sz="800" b="0" i="0" u="none" strike="noStrike" cap="none">
                <a:solidFill>
                  <a:srgbClr val="1F3864"/>
                </a:solidFill>
                <a:latin typeface="Arial"/>
                <a:ea typeface="Arial"/>
                <a:cs typeface="Arial"/>
                <a:sym typeface="Arial"/>
              </a:rPr>
              <a:t> e </a:t>
            </a:r>
            <a:r>
              <a:rPr lang="en-US" sz="800" b="0" i="0" u="none" strike="noStrike" cap="none" err="1">
                <a:solidFill>
                  <a:srgbClr val="1F3864"/>
                </a:solidFill>
                <a:latin typeface="Arial"/>
                <a:ea typeface="Arial"/>
                <a:cs typeface="Arial"/>
                <a:sym typeface="Arial"/>
              </a:rPr>
              <a:t>informe</a:t>
            </a:r>
            <a:r>
              <a:rPr lang="en-US" sz="800" b="0" i="0" u="none" strike="noStrike" cap="none">
                <a:solidFill>
                  <a:srgbClr val="1F3864"/>
                </a:solidFill>
                <a:latin typeface="Arial"/>
                <a:ea typeface="Arial"/>
                <a:cs typeface="Arial"/>
                <a:sym typeface="Arial"/>
              </a:rPr>
              <a:t> del </a:t>
            </a:r>
            <a:r>
              <a:rPr lang="en-US" sz="800" b="0" i="0" u="none" strike="noStrike" cap="none" err="1">
                <a:solidFill>
                  <a:srgbClr val="1F3864"/>
                </a:solidFill>
                <a:latin typeface="Arial"/>
                <a:ea typeface="Arial"/>
                <a:cs typeface="Arial"/>
                <a:sym typeface="Arial"/>
              </a:rPr>
              <a:t>perfil</a:t>
            </a:r>
            <a:r>
              <a:rPr lang="en-US" sz="800" b="0" i="0" u="none" strike="noStrike" cap="none">
                <a:solidFill>
                  <a:srgbClr val="1F3864"/>
                </a:solidFill>
                <a:latin typeface="Arial"/>
                <a:ea typeface="Arial"/>
                <a:cs typeface="Arial"/>
                <a:sym typeface="Arial"/>
              </a:rPr>
              <a:t> </a:t>
            </a:r>
            <a:r>
              <a:rPr lang="en-US" sz="800" b="0" i="0" u="none" strike="noStrike" cap="none" err="1">
                <a:solidFill>
                  <a:srgbClr val="1F3864"/>
                </a:solidFill>
                <a:latin typeface="Arial"/>
                <a:ea typeface="Arial"/>
                <a:cs typeface="Arial"/>
                <a:sym typeface="Arial"/>
              </a:rPr>
              <a:t>lipídico</a:t>
            </a:r>
            <a:r>
              <a:rPr lang="en-US" sz="800" b="0" i="0" u="none" strike="noStrike" cap="none">
                <a:solidFill>
                  <a:srgbClr val="1F3864"/>
                </a:solidFill>
                <a:latin typeface="Arial"/>
                <a:ea typeface="Arial"/>
                <a:cs typeface="Arial"/>
                <a:sym typeface="Arial"/>
              </a:rPr>
              <a:t> </a:t>
            </a:r>
            <a:r>
              <a:rPr lang="en-US" sz="800" b="0" i="0" u="none" strike="noStrike" cap="none" err="1">
                <a:solidFill>
                  <a:srgbClr val="1F3864"/>
                </a:solidFill>
                <a:latin typeface="Arial"/>
                <a:ea typeface="Arial"/>
                <a:cs typeface="Arial"/>
                <a:sym typeface="Arial"/>
              </a:rPr>
              <a:t>en</a:t>
            </a:r>
            <a:r>
              <a:rPr lang="en-US" sz="800" b="0" i="0" u="none" strike="noStrike" cap="none">
                <a:solidFill>
                  <a:srgbClr val="1F3864"/>
                </a:solidFill>
                <a:latin typeface="Arial"/>
                <a:ea typeface="Arial"/>
                <a:cs typeface="Arial"/>
                <a:sym typeface="Arial"/>
              </a:rPr>
              <a:t> </a:t>
            </a:r>
            <a:r>
              <a:rPr lang="en-US" sz="800" b="0" i="0" u="none" strike="noStrike" cap="none" err="1">
                <a:solidFill>
                  <a:srgbClr val="1F3864"/>
                </a:solidFill>
                <a:latin typeface="Arial"/>
                <a:ea typeface="Arial"/>
                <a:cs typeface="Arial"/>
                <a:sym typeface="Arial"/>
              </a:rPr>
              <a:t>laboratorios</a:t>
            </a:r>
            <a:r>
              <a:rPr lang="en-US" sz="800" b="0" i="0" u="none" strike="noStrike" cap="none">
                <a:solidFill>
                  <a:srgbClr val="1F3864"/>
                </a:solidFill>
                <a:latin typeface="Arial"/>
                <a:ea typeface="Arial"/>
                <a:cs typeface="Arial"/>
                <a:sym typeface="Arial"/>
              </a:rPr>
              <a:t> </a:t>
            </a:r>
            <a:r>
              <a:rPr lang="en-US" sz="800" b="0" i="0" u="none" strike="noStrike" cap="none" err="1">
                <a:solidFill>
                  <a:srgbClr val="1F3864"/>
                </a:solidFill>
                <a:latin typeface="Arial"/>
                <a:ea typeface="Arial"/>
                <a:cs typeface="Arial"/>
                <a:sym typeface="Arial"/>
              </a:rPr>
              <a:t>clínicos</a:t>
            </a:r>
            <a:r>
              <a:rPr lang="en-US" sz="800" b="0" i="0" u="none" strike="noStrike" cap="none">
                <a:solidFill>
                  <a:srgbClr val="1F3864"/>
                </a:solidFill>
                <a:latin typeface="Arial"/>
                <a:ea typeface="Arial"/>
                <a:cs typeface="Arial"/>
                <a:sym typeface="Arial"/>
              </a:rPr>
              <a:t> </a:t>
            </a:r>
            <a:r>
              <a:rPr lang="en-US" sz="800" b="0" i="0" u="none" strike="noStrike" cap="none" err="1">
                <a:solidFill>
                  <a:srgbClr val="1F3864"/>
                </a:solidFill>
                <a:latin typeface="Arial"/>
                <a:ea typeface="Arial"/>
                <a:cs typeface="Arial"/>
                <a:sym typeface="Arial"/>
              </a:rPr>
              <a:t>españoles</a:t>
            </a:r>
            <a:r>
              <a:rPr lang="en-US" sz="800" b="0" i="0" u="none" strike="noStrike" cap="none">
                <a:solidFill>
                  <a:srgbClr val="1F3864"/>
                </a:solidFill>
                <a:latin typeface="Arial"/>
                <a:ea typeface="Arial"/>
                <a:cs typeface="Arial"/>
                <a:sym typeface="Arial"/>
              </a:rPr>
              <a:t>. ¿Qué </a:t>
            </a:r>
            <a:r>
              <a:rPr lang="en-US" sz="800" b="0" i="0" u="none" strike="noStrike" cap="none" err="1">
                <a:solidFill>
                  <a:srgbClr val="1F3864"/>
                </a:solidFill>
                <a:latin typeface="Arial"/>
                <a:ea typeface="Arial"/>
                <a:cs typeface="Arial"/>
                <a:sym typeface="Arial"/>
              </a:rPr>
              <a:t>parámetros</a:t>
            </a:r>
            <a:r>
              <a:rPr lang="en-US" sz="800" b="0" i="0" u="none" strike="noStrike" cap="none">
                <a:solidFill>
                  <a:srgbClr val="1F3864"/>
                </a:solidFill>
                <a:latin typeface="Arial"/>
                <a:ea typeface="Arial"/>
                <a:cs typeface="Arial"/>
                <a:sym typeface="Arial"/>
              </a:rPr>
              <a:t> </a:t>
            </a:r>
            <a:r>
              <a:rPr lang="en-US" sz="800" b="0" i="0" u="none" strike="noStrike" cap="none" err="1">
                <a:solidFill>
                  <a:srgbClr val="1F3864"/>
                </a:solidFill>
                <a:latin typeface="Arial"/>
                <a:ea typeface="Arial"/>
                <a:cs typeface="Arial"/>
                <a:sym typeface="Arial"/>
              </a:rPr>
              <a:t>debe</a:t>
            </a:r>
            <a:r>
              <a:rPr lang="en-US" sz="800" b="0" i="0" u="none" strike="noStrike" cap="none">
                <a:solidFill>
                  <a:srgbClr val="1F3864"/>
                </a:solidFill>
                <a:latin typeface="Arial"/>
                <a:ea typeface="Arial"/>
                <a:cs typeface="Arial"/>
                <a:sym typeface="Arial"/>
              </a:rPr>
              <a:t> </a:t>
            </a:r>
            <a:r>
              <a:rPr lang="en-US" sz="800" b="0" i="0" u="none" strike="noStrike" cap="none" err="1">
                <a:solidFill>
                  <a:srgbClr val="1F3864"/>
                </a:solidFill>
                <a:latin typeface="Arial"/>
                <a:ea typeface="Arial"/>
                <a:cs typeface="Arial"/>
                <a:sym typeface="Arial"/>
              </a:rPr>
              <a:t>incluir</a:t>
            </a:r>
            <a:r>
              <a:rPr lang="en-US" sz="800" b="0" i="0" u="none" strike="noStrike" cap="none">
                <a:solidFill>
                  <a:srgbClr val="1F3864"/>
                </a:solidFill>
                <a:latin typeface="Arial"/>
                <a:ea typeface="Arial"/>
                <a:cs typeface="Arial"/>
                <a:sym typeface="Arial"/>
              </a:rPr>
              <a:t> un </a:t>
            </a:r>
            <a:r>
              <a:rPr lang="en-US" sz="800" b="0" i="0" u="none" strike="noStrike" cap="none" err="1">
                <a:solidFill>
                  <a:srgbClr val="1F3864"/>
                </a:solidFill>
                <a:latin typeface="Arial"/>
                <a:ea typeface="Arial"/>
                <a:cs typeface="Arial"/>
                <a:sym typeface="Arial"/>
              </a:rPr>
              <a:t>perfil</a:t>
            </a:r>
            <a:r>
              <a:rPr lang="en-US" sz="800" b="0" i="0" u="none" strike="noStrike" cap="none">
                <a:solidFill>
                  <a:srgbClr val="1F3864"/>
                </a:solidFill>
                <a:latin typeface="Arial"/>
                <a:ea typeface="Arial"/>
                <a:cs typeface="Arial"/>
                <a:sym typeface="Arial"/>
              </a:rPr>
              <a:t> </a:t>
            </a:r>
            <a:r>
              <a:rPr lang="en-US" sz="800" b="0" i="0" u="none" strike="noStrike" cap="none" err="1">
                <a:solidFill>
                  <a:srgbClr val="1F3864"/>
                </a:solidFill>
                <a:latin typeface="Arial"/>
                <a:ea typeface="Arial"/>
                <a:cs typeface="Arial"/>
                <a:sym typeface="Arial"/>
              </a:rPr>
              <a:t>lipídico</a:t>
            </a:r>
            <a:r>
              <a:rPr lang="en-US" sz="800" b="0" i="0" u="none" strike="noStrike" cap="none">
                <a:solidFill>
                  <a:srgbClr val="1F3864"/>
                </a:solidFill>
                <a:latin typeface="Arial"/>
                <a:ea typeface="Arial"/>
                <a:cs typeface="Arial"/>
                <a:sym typeface="Arial"/>
              </a:rPr>
              <a:t> </a:t>
            </a:r>
            <a:r>
              <a:rPr lang="en-US" sz="800" b="0" i="0" u="none" strike="noStrike" cap="none" err="1">
                <a:solidFill>
                  <a:srgbClr val="1F3864"/>
                </a:solidFill>
                <a:latin typeface="Arial"/>
                <a:ea typeface="Arial"/>
                <a:cs typeface="Arial"/>
                <a:sym typeface="Arial"/>
              </a:rPr>
              <a:t>básico</a:t>
            </a:r>
            <a:r>
              <a:rPr lang="en-US" sz="800" b="0" i="0" u="none" strike="noStrike" cap="none">
                <a:solidFill>
                  <a:srgbClr val="1F3864"/>
                </a:solidFill>
                <a:latin typeface="Arial"/>
                <a:ea typeface="Arial"/>
                <a:cs typeface="Arial"/>
                <a:sym typeface="Arial"/>
              </a:rPr>
              <a:t>? </a:t>
            </a:r>
            <a:r>
              <a:rPr lang="en-US" sz="800" b="0" i="0" u="none" strike="noStrike" cap="none" err="1">
                <a:solidFill>
                  <a:srgbClr val="1F3864"/>
                </a:solidFill>
                <a:latin typeface="Arial"/>
                <a:ea typeface="Arial"/>
                <a:cs typeface="Arial"/>
                <a:sym typeface="Arial"/>
              </a:rPr>
              <a:t>Clinica</a:t>
            </a:r>
            <a:r>
              <a:rPr lang="en-US" sz="800" b="0" i="0" u="none" strike="noStrike" cap="none">
                <a:solidFill>
                  <a:srgbClr val="1F3864"/>
                </a:solidFill>
                <a:latin typeface="Arial"/>
                <a:ea typeface="Arial"/>
                <a:cs typeface="Arial"/>
                <a:sym typeface="Arial"/>
              </a:rPr>
              <a:t> e </a:t>
            </a:r>
            <a:r>
              <a:rPr lang="en-US" sz="800" b="0" i="0" u="none" strike="noStrike" cap="none" err="1">
                <a:solidFill>
                  <a:srgbClr val="1F3864"/>
                </a:solidFill>
                <a:latin typeface="Arial"/>
                <a:ea typeface="Arial"/>
                <a:cs typeface="Arial"/>
                <a:sym typeface="Arial"/>
              </a:rPr>
              <a:t>Investigacion</a:t>
            </a:r>
            <a:r>
              <a:rPr lang="en-US" sz="800" b="0" i="0" u="none" strike="noStrike" cap="none">
                <a:solidFill>
                  <a:srgbClr val="1F3864"/>
                </a:solidFill>
                <a:latin typeface="Arial"/>
                <a:ea typeface="Arial"/>
                <a:cs typeface="Arial"/>
                <a:sym typeface="Arial"/>
              </a:rPr>
              <a:t> </a:t>
            </a:r>
            <a:r>
              <a:rPr lang="en-US" sz="800" b="0" i="0" u="none" strike="noStrike" cap="none" err="1">
                <a:solidFill>
                  <a:srgbClr val="1F3864"/>
                </a:solidFill>
                <a:latin typeface="Arial"/>
                <a:ea typeface="Arial"/>
                <a:cs typeface="Arial"/>
                <a:sym typeface="Arial"/>
              </a:rPr>
              <a:t>en</a:t>
            </a:r>
            <a:r>
              <a:rPr lang="en-US" sz="800" b="0" i="0" u="none" strike="noStrike" cap="none">
                <a:solidFill>
                  <a:srgbClr val="1F3864"/>
                </a:solidFill>
                <a:latin typeface="Arial"/>
                <a:ea typeface="Arial"/>
                <a:cs typeface="Arial"/>
                <a:sym typeface="Arial"/>
              </a:rPr>
              <a:t> Arteriosclerosis, https://doi.org/10.1016/j.arteri.2022.10.002 </a:t>
            </a:r>
            <a:endParaRPr lang="en-US" sz="800"/>
          </a:p>
          <a:p>
            <a:pPr marL="0" marR="0" lvl="0" indent="0" algn="l" rtl="0">
              <a:lnSpc>
                <a:spcPct val="100000"/>
              </a:lnSpc>
              <a:spcBef>
                <a:spcPts val="0"/>
              </a:spcBef>
              <a:spcAft>
                <a:spcPts val="0"/>
              </a:spcAft>
              <a:buClr>
                <a:srgbClr val="000000"/>
              </a:buClr>
              <a:buSzPts val="1000"/>
              <a:buFont typeface="Arial"/>
              <a:buNone/>
            </a:pPr>
            <a:r>
              <a:rPr lang="en-US" sz="800" b="0" i="0" u="none" strike="noStrike" cap="none" err="1">
                <a:solidFill>
                  <a:srgbClr val="1F3864"/>
                </a:solidFill>
                <a:latin typeface="Arial"/>
                <a:ea typeface="Arial"/>
                <a:cs typeface="Arial"/>
                <a:sym typeface="Arial"/>
              </a:rPr>
              <a:t>Ascaso</a:t>
            </a:r>
            <a:r>
              <a:rPr lang="en-US" sz="800" b="0" i="0" u="none" strike="noStrike" cap="none">
                <a:solidFill>
                  <a:srgbClr val="1F3864"/>
                </a:solidFill>
                <a:latin typeface="Arial"/>
                <a:ea typeface="Arial"/>
                <a:cs typeface="Arial"/>
                <a:sym typeface="Arial"/>
              </a:rPr>
              <a:t> JF, et al. </a:t>
            </a:r>
            <a:r>
              <a:rPr lang="en-US" sz="800" b="0" i="0" u="none" strike="noStrike" cap="none" err="1">
                <a:solidFill>
                  <a:srgbClr val="1F3864"/>
                </a:solidFill>
                <a:latin typeface="Arial"/>
                <a:ea typeface="Arial"/>
                <a:cs typeface="Arial"/>
                <a:sym typeface="Arial"/>
              </a:rPr>
              <a:t>Dislipidemia</a:t>
            </a:r>
            <a:r>
              <a:rPr lang="en-US" sz="800" b="0" i="0" u="none" strike="noStrike" cap="none">
                <a:solidFill>
                  <a:srgbClr val="1F3864"/>
                </a:solidFill>
                <a:latin typeface="Arial"/>
                <a:ea typeface="Arial"/>
                <a:cs typeface="Arial"/>
                <a:sym typeface="Arial"/>
              </a:rPr>
              <a:t> </a:t>
            </a:r>
            <a:r>
              <a:rPr lang="en-US" sz="800" b="0" i="0" u="none" strike="noStrike" cap="none" err="1">
                <a:solidFill>
                  <a:srgbClr val="1F3864"/>
                </a:solidFill>
                <a:latin typeface="Arial"/>
                <a:ea typeface="Arial"/>
                <a:cs typeface="Arial"/>
                <a:sym typeface="Arial"/>
              </a:rPr>
              <a:t>aterogénica</a:t>
            </a:r>
            <a:r>
              <a:rPr lang="en-US" sz="800" b="0" i="0" u="none" strike="noStrike" cap="none">
                <a:solidFill>
                  <a:srgbClr val="1F3864"/>
                </a:solidFill>
                <a:latin typeface="Arial"/>
                <a:ea typeface="Arial"/>
                <a:cs typeface="Arial"/>
                <a:sym typeface="Arial"/>
              </a:rPr>
              <a:t> 2019. </a:t>
            </a:r>
            <a:r>
              <a:rPr lang="en-US" sz="800" b="0" i="0" u="none" strike="noStrike" cap="none" err="1">
                <a:solidFill>
                  <a:srgbClr val="1F3864"/>
                </a:solidFill>
                <a:latin typeface="Arial"/>
                <a:ea typeface="Arial"/>
                <a:cs typeface="Arial"/>
                <a:sym typeface="Arial"/>
              </a:rPr>
              <a:t>Documento</a:t>
            </a:r>
            <a:r>
              <a:rPr lang="en-US" sz="800" b="0" i="0" u="none" strike="noStrike" cap="none">
                <a:solidFill>
                  <a:srgbClr val="1F3864"/>
                </a:solidFill>
                <a:latin typeface="Arial"/>
                <a:ea typeface="Arial"/>
                <a:cs typeface="Arial"/>
                <a:sym typeface="Arial"/>
              </a:rPr>
              <a:t> de </a:t>
            </a:r>
            <a:r>
              <a:rPr lang="en-US" sz="800" b="0" i="0" u="none" strike="noStrike" cap="none" err="1">
                <a:solidFill>
                  <a:srgbClr val="1F3864"/>
                </a:solidFill>
                <a:latin typeface="Arial"/>
                <a:ea typeface="Arial"/>
                <a:cs typeface="Arial"/>
                <a:sym typeface="Arial"/>
              </a:rPr>
              <a:t>consenso</a:t>
            </a:r>
            <a:r>
              <a:rPr lang="en-US" sz="800" b="0" i="0" u="none" strike="noStrike" cap="none">
                <a:solidFill>
                  <a:srgbClr val="1F3864"/>
                </a:solidFill>
                <a:latin typeface="Arial"/>
                <a:ea typeface="Arial"/>
                <a:cs typeface="Arial"/>
                <a:sym typeface="Arial"/>
              </a:rPr>
              <a:t> del Grupo de </a:t>
            </a:r>
            <a:r>
              <a:rPr lang="en-US" sz="800" b="0" i="0" u="none" strike="noStrike" cap="none" err="1">
                <a:solidFill>
                  <a:srgbClr val="1F3864"/>
                </a:solidFill>
                <a:latin typeface="Arial"/>
                <a:ea typeface="Arial"/>
                <a:cs typeface="Arial"/>
                <a:sym typeface="Arial"/>
              </a:rPr>
              <a:t>Dislipidemia</a:t>
            </a:r>
            <a:r>
              <a:rPr lang="en-US" sz="800" b="0" i="0" u="none" strike="noStrike" cap="none">
                <a:solidFill>
                  <a:srgbClr val="1F3864"/>
                </a:solidFill>
                <a:latin typeface="Arial"/>
                <a:ea typeface="Arial"/>
                <a:cs typeface="Arial"/>
                <a:sym typeface="Arial"/>
              </a:rPr>
              <a:t> </a:t>
            </a:r>
            <a:r>
              <a:rPr lang="en-US" sz="800" b="0" i="0" u="none" strike="noStrike" cap="none" err="1">
                <a:solidFill>
                  <a:srgbClr val="1F3864"/>
                </a:solidFill>
                <a:latin typeface="Arial"/>
                <a:ea typeface="Arial"/>
                <a:cs typeface="Arial"/>
                <a:sym typeface="Arial"/>
              </a:rPr>
              <a:t>Aterogénica</a:t>
            </a:r>
            <a:r>
              <a:rPr lang="en-US" sz="800" b="0" i="0" u="none" strike="noStrike" cap="none">
                <a:solidFill>
                  <a:srgbClr val="1F3864"/>
                </a:solidFill>
                <a:latin typeface="Arial"/>
                <a:ea typeface="Arial"/>
                <a:cs typeface="Arial"/>
                <a:sym typeface="Arial"/>
              </a:rPr>
              <a:t> de la Sociedad </a:t>
            </a:r>
            <a:r>
              <a:rPr lang="en-US" sz="800" b="0" i="0" u="none" strike="noStrike" cap="none" err="1">
                <a:solidFill>
                  <a:srgbClr val="1F3864"/>
                </a:solidFill>
                <a:latin typeface="Arial"/>
                <a:ea typeface="Arial"/>
                <a:cs typeface="Arial"/>
                <a:sym typeface="Arial"/>
              </a:rPr>
              <a:t>Espan</a:t>
            </a:r>
            <a:r>
              <a:rPr lang="en-US" sz="800" b="0" i="0" u="none" strike="noStrike" cap="none">
                <a:solidFill>
                  <a:srgbClr val="1F3864"/>
                </a:solidFill>
                <a:latin typeface="Arial"/>
                <a:ea typeface="Arial"/>
                <a:cs typeface="Arial"/>
                <a:sym typeface="Arial"/>
              </a:rPr>
              <a:t> ̃ola de Arteriosclerosis. Clin </a:t>
            </a:r>
            <a:r>
              <a:rPr lang="en-US" sz="800" b="0" i="0" u="none" strike="noStrike" cap="none" err="1">
                <a:solidFill>
                  <a:srgbClr val="1F3864"/>
                </a:solidFill>
                <a:latin typeface="Arial"/>
                <a:ea typeface="Arial"/>
                <a:cs typeface="Arial"/>
                <a:sym typeface="Arial"/>
              </a:rPr>
              <a:t>Investig</a:t>
            </a:r>
            <a:r>
              <a:rPr lang="en-US" sz="800" b="0" i="0" u="none" strike="noStrike" cap="none">
                <a:solidFill>
                  <a:srgbClr val="1F3864"/>
                </a:solidFill>
                <a:latin typeface="Arial"/>
                <a:ea typeface="Arial"/>
                <a:cs typeface="Arial"/>
                <a:sym typeface="Arial"/>
              </a:rPr>
              <a:t> </a:t>
            </a:r>
            <a:r>
              <a:rPr lang="en-US" sz="800" b="0" i="0" u="none" strike="noStrike" cap="none" err="1">
                <a:solidFill>
                  <a:srgbClr val="1F3864"/>
                </a:solidFill>
                <a:latin typeface="Arial"/>
                <a:ea typeface="Arial"/>
                <a:cs typeface="Arial"/>
                <a:sym typeface="Arial"/>
              </a:rPr>
              <a:t>Arterioscler</a:t>
            </a:r>
            <a:r>
              <a:rPr lang="en-US" sz="800" b="0" i="0" u="none" strike="noStrike" cap="none">
                <a:solidFill>
                  <a:srgbClr val="1F3864"/>
                </a:solidFill>
                <a:latin typeface="Arial"/>
                <a:ea typeface="Arial"/>
                <a:cs typeface="Arial"/>
                <a:sym typeface="Arial"/>
              </a:rPr>
              <a:t>. 2020. https://doi.org/10.1016/j.arteri.2019.11.004 </a:t>
            </a:r>
            <a:endParaRPr lang="en-US" sz="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4"/>
                                        </p:tgtEl>
                                        <p:attrNameLst>
                                          <p:attrName>style.visibility</p:attrName>
                                        </p:attrNameLst>
                                      </p:cBhvr>
                                      <p:to>
                                        <p:strVal val="visible"/>
                                      </p:to>
                                    </p:set>
                                    <p:animEffect transition="in" filter="fade">
                                      <p:cBhvr>
                                        <p:cTn id="7" dur="500"/>
                                        <p:tgtEl>
                                          <p:spTgt spid="3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4"/>
          <p:cNvSpPr txBox="1">
            <a:spLocks noGrp="1"/>
          </p:cNvSpPr>
          <p:nvPr>
            <p:ph type="title"/>
          </p:nvPr>
        </p:nvSpPr>
        <p:spPr>
          <a:xfrm>
            <a:off x="422032" y="365125"/>
            <a:ext cx="926458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200"/>
              <a:buNone/>
            </a:pPr>
            <a:r>
              <a:rPr lang="en-US" sz="3200" b="1">
                <a:solidFill>
                  <a:srgbClr val="002754"/>
                </a:solidFill>
                <a:latin typeface="Arial"/>
                <a:ea typeface="Arial"/>
                <a:cs typeface="Arial"/>
                <a:sym typeface="Arial"/>
              </a:rPr>
              <a:t>Conflicto de intereses</a:t>
            </a:r>
            <a:endParaRPr sz="3200" b="1">
              <a:solidFill>
                <a:srgbClr val="002754"/>
              </a:solidFill>
              <a:latin typeface="Arial"/>
              <a:ea typeface="Arial"/>
              <a:cs typeface="Arial"/>
              <a:sym typeface="Arial"/>
            </a:endParaRPr>
          </a:p>
        </p:txBody>
      </p:sp>
      <p:sp>
        <p:nvSpPr>
          <p:cNvPr id="57" name="Google Shape;57;p4"/>
          <p:cNvSpPr txBox="1"/>
          <p:nvPr/>
        </p:nvSpPr>
        <p:spPr>
          <a:xfrm>
            <a:off x="1069675" y="2346386"/>
            <a:ext cx="9701957" cy="230828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1E4E79"/>
                </a:solidFill>
                <a:latin typeface="Arial"/>
                <a:ea typeface="Arial"/>
                <a:cs typeface="Arial"/>
                <a:sym typeface="Arial"/>
              </a:rPr>
              <a:t>He recibido honorarios por conferencias, presentaciones, manuscritos, eventos educativos y soporte en reuniones científicas de: Almirall, AstraZeneca, Boehringer Ingelheim, Lilly, Bristol-Myers Squibb, Esteve, GSK, Gruhnenthal, Organon, Sanofi, Servier, Schwabe Farma iberica, Viatris, Visofarmaceutica.</a:t>
            </a:r>
            <a:br>
              <a:rPr lang="en-US" sz="2400" b="0" i="0" u="none" strike="noStrike" cap="none">
                <a:solidFill>
                  <a:srgbClr val="1E4E79"/>
                </a:solidFill>
                <a:latin typeface="Arial"/>
                <a:ea typeface="Arial"/>
                <a:cs typeface="Arial"/>
                <a:sym typeface="Arial"/>
              </a:rPr>
            </a:b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92"/>
          <p:cNvSpPr txBox="1"/>
          <p:nvPr/>
        </p:nvSpPr>
        <p:spPr>
          <a:xfrm>
            <a:off x="393890" y="369179"/>
            <a:ext cx="10034624" cy="627834"/>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rgbClr val="000000"/>
              </a:buClr>
              <a:buSzPts val="3200"/>
              <a:buFont typeface="Arial"/>
              <a:buNone/>
            </a:pPr>
            <a:r>
              <a:rPr lang="en-US" sz="3200" b="1" i="0" u="none" strike="noStrike" cap="none">
                <a:solidFill>
                  <a:srgbClr val="002754"/>
                </a:solidFill>
                <a:latin typeface="Arial"/>
                <a:ea typeface="Arial"/>
                <a:cs typeface="Arial"/>
                <a:sym typeface="Arial"/>
              </a:rPr>
              <a:t>¿Se ha añadido algún factor a tener en cuenta?</a:t>
            </a:r>
            <a:endParaRPr sz="3200" b="0" i="0" u="none" strike="noStrike" cap="none">
              <a:solidFill>
                <a:srgbClr val="000000"/>
              </a:solidFill>
              <a:latin typeface="Arial"/>
              <a:ea typeface="Arial"/>
              <a:cs typeface="Arial"/>
              <a:sym typeface="Arial"/>
            </a:endParaRPr>
          </a:p>
        </p:txBody>
      </p:sp>
      <p:sp>
        <p:nvSpPr>
          <p:cNvPr id="362" name="Google Shape;362;p92"/>
          <p:cNvSpPr txBox="1"/>
          <p:nvPr/>
        </p:nvSpPr>
        <p:spPr>
          <a:xfrm>
            <a:off x="4489282" y="1292493"/>
            <a:ext cx="7115357" cy="1062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n-US" sz="1900" b="1" i="0" u="none" strike="noStrike" cap="none">
                <a:solidFill>
                  <a:srgbClr val="FF0000"/>
                </a:solidFill>
                <a:latin typeface="Arial"/>
                <a:ea typeface="Arial"/>
                <a:cs typeface="Arial"/>
                <a:sym typeface="Arial"/>
              </a:rPr>
              <a:t>Cociente de Castelli </a:t>
            </a:r>
            <a:r>
              <a:rPr lang="en-US" sz="1900" b="1" i="0" u="none" strike="noStrike" cap="none">
                <a:solidFill>
                  <a:srgbClr val="002060"/>
                </a:solidFill>
                <a:latin typeface="Arial"/>
                <a:ea typeface="Arial"/>
                <a:cs typeface="Arial"/>
                <a:sym typeface="Arial"/>
              </a:rPr>
              <a:t>CT/HDL 184,5/43</a:t>
            </a:r>
            <a:r>
              <a:rPr lang="en-US" sz="1900" b="1" i="0" u="none" strike="noStrike" cap="none">
                <a:solidFill>
                  <a:srgbClr val="FF0000"/>
                </a:solidFill>
                <a:latin typeface="Arial"/>
                <a:ea typeface="Arial"/>
                <a:cs typeface="Arial"/>
                <a:sym typeface="Arial"/>
              </a:rPr>
              <a:t> =  4,29 ALTO</a:t>
            </a:r>
            <a:endParaRPr sz="15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500"/>
              <a:buFont typeface="Calibri"/>
              <a:buNone/>
            </a:pPr>
            <a:endParaRPr sz="19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r>
              <a:rPr lang="en-US" sz="1900" b="1" i="0" u="none" strike="noStrike" cap="none">
                <a:solidFill>
                  <a:srgbClr val="FF0000"/>
                </a:solidFill>
                <a:latin typeface="Arial"/>
                <a:ea typeface="Arial"/>
                <a:cs typeface="Arial"/>
                <a:sym typeface="Arial"/>
              </a:rPr>
              <a:t>Indice de MAYURANA </a:t>
            </a:r>
            <a:r>
              <a:rPr lang="en-US" sz="1900" b="1" i="0" u="none" strike="noStrike" cap="none">
                <a:solidFill>
                  <a:srgbClr val="002060"/>
                </a:solidFill>
                <a:latin typeface="Arial"/>
                <a:ea typeface="Arial"/>
                <a:cs typeface="Arial"/>
                <a:sym typeface="Arial"/>
              </a:rPr>
              <a:t>TG/HDL  156/43</a:t>
            </a:r>
            <a:r>
              <a:rPr lang="en-US" sz="1900" b="1" i="0" u="none" strike="noStrike" cap="none">
                <a:solidFill>
                  <a:srgbClr val="FF0000"/>
                </a:solidFill>
                <a:latin typeface="Arial"/>
                <a:ea typeface="Arial"/>
                <a:cs typeface="Arial"/>
                <a:sym typeface="Arial"/>
              </a:rPr>
              <a:t> = 3,62  ALTO    </a:t>
            </a:r>
            <a:endParaRPr sz="1400" b="0" i="0" u="none" strike="noStrike" cap="none">
              <a:solidFill>
                <a:srgbClr val="000000"/>
              </a:solidFill>
              <a:latin typeface="Arial"/>
              <a:ea typeface="Arial"/>
              <a:cs typeface="Arial"/>
              <a:sym typeface="Arial"/>
            </a:endParaRPr>
          </a:p>
        </p:txBody>
      </p:sp>
      <p:pic>
        <p:nvPicPr>
          <p:cNvPr id="363" name="Google Shape;363;p92"/>
          <p:cNvPicPr preferRelativeResize="0"/>
          <p:nvPr/>
        </p:nvPicPr>
        <p:blipFill rotWithShape="1">
          <a:blip r:embed="rId3">
            <a:alphaModFix/>
          </a:blip>
          <a:srcRect/>
          <a:stretch/>
        </p:blipFill>
        <p:spPr>
          <a:xfrm>
            <a:off x="963250" y="2036774"/>
            <a:ext cx="2579025" cy="2642900"/>
          </a:xfrm>
          <a:prstGeom prst="rect">
            <a:avLst/>
          </a:prstGeom>
          <a:noFill/>
          <a:ln>
            <a:noFill/>
          </a:ln>
        </p:spPr>
      </p:pic>
      <p:sp>
        <p:nvSpPr>
          <p:cNvPr id="364" name="Google Shape;364;p92"/>
          <p:cNvSpPr txBox="1"/>
          <p:nvPr/>
        </p:nvSpPr>
        <p:spPr>
          <a:xfrm>
            <a:off x="4489282" y="3635688"/>
            <a:ext cx="6739466" cy="2321118"/>
          </a:xfrm>
          <a:prstGeom prst="rect">
            <a:avLst/>
          </a:prstGeom>
          <a:solidFill>
            <a:srgbClr val="002754"/>
          </a:solidFill>
          <a:ln w="57150" cap="flat" cmpd="sng">
            <a:solidFill>
              <a:srgbClr val="002060"/>
            </a:solidFill>
            <a:prstDash val="solid"/>
            <a:round/>
            <a:headEnd type="none" w="sm" len="sm"/>
            <a:tailEnd type="none" w="sm" len="sm"/>
          </a:ln>
        </p:spPr>
        <p:txBody>
          <a:bodyPr spcFirstLastPara="1" wrap="square" lIns="91425" tIns="91425" rIns="91425" bIns="91425" anchor="t" anchorCtr="0">
            <a:spAutoFit/>
          </a:bodyPr>
          <a:lstStyle/>
          <a:p>
            <a:pPr marL="0" marR="0" lvl="2" indent="0" algn="just" rtl="0">
              <a:lnSpc>
                <a:spcPct val="90000"/>
              </a:lnSpc>
              <a:spcBef>
                <a:spcPts val="500"/>
              </a:spcBef>
              <a:spcAft>
                <a:spcPts val="0"/>
              </a:spcAft>
              <a:buClr>
                <a:srgbClr val="000000"/>
              </a:buClr>
              <a:buSzPts val="2400"/>
              <a:buFont typeface="Arial"/>
              <a:buNone/>
            </a:pPr>
            <a:r>
              <a:rPr lang="en-US" sz="2400" b="0" i="0" u="none" strike="noStrike" cap="none">
                <a:solidFill>
                  <a:schemeClr val="lt1"/>
                </a:solidFill>
                <a:latin typeface="Arial"/>
                <a:ea typeface="Arial"/>
                <a:cs typeface="Arial"/>
                <a:sym typeface="Arial"/>
              </a:rPr>
              <a:t> ¿AUMENTAR LA POTENCIA DE ESTATINA?</a:t>
            </a:r>
            <a:endParaRPr sz="1400" b="0" i="0" u="none" strike="noStrike" cap="none">
              <a:solidFill>
                <a:srgbClr val="000000"/>
              </a:solidFill>
              <a:latin typeface="Arial"/>
              <a:ea typeface="Arial"/>
              <a:cs typeface="Arial"/>
              <a:sym typeface="Arial"/>
            </a:endParaRPr>
          </a:p>
          <a:p>
            <a:pPr marL="0" marR="0" lvl="2" indent="0" algn="just" rtl="0">
              <a:lnSpc>
                <a:spcPct val="90000"/>
              </a:lnSpc>
              <a:spcBef>
                <a:spcPts val="500"/>
              </a:spcBef>
              <a:spcAft>
                <a:spcPts val="0"/>
              </a:spcAft>
              <a:buClr>
                <a:srgbClr val="000000"/>
              </a:buClr>
              <a:buSzPts val="2400"/>
              <a:buFont typeface="Arial"/>
              <a:buNone/>
            </a:pPr>
            <a:r>
              <a:rPr lang="en-US" sz="2400" b="0" i="0" u="none" strike="noStrike" cap="none">
                <a:solidFill>
                  <a:schemeClr val="lt1"/>
                </a:solidFill>
                <a:latin typeface="Arial"/>
                <a:ea typeface="Arial"/>
                <a:cs typeface="Arial"/>
                <a:sym typeface="Arial"/>
              </a:rPr>
              <a:t>		¿TTO COMBINADO??</a:t>
            </a:r>
            <a:endParaRPr sz="1400" b="0" i="0" u="none" strike="noStrike" cap="none">
              <a:solidFill>
                <a:srgbClr val="000000"/>
              </a:solidFill>
              <a:latin typeface="Arial"/>
              <a:ea typeface="Arial"/>
              <a:cs typeface="Arial"/>
              <a:sym typeface="Arial"/>
            </a:endParaRPr>
          </a:p>
          <a:p>
            <a:pPr marL="0" marR="0" lvl="2" indent="0" algn="just" rtl="0">
              <a:lnSpc>
                <a:spcPct val="90000"/>
              </a:lnSpc>
              <a:spcBef>
                <a:spcPts val="500"/>
              </a:spcBef>
              <a:spcAft>
                <a:spcPts val="0"/>
              </a:spcAft>
              <a:buClr>
                <a:srgbClr val="000000"/>
              </a:buClr>
              <a:buSzPts val="2400"/>
              <a:buFont typeface="Arial"/>
              <a:buNone/>
            </a:pPr>
            <a:r>
              <a:rPr lang="en-US" sz="2400" b="0" i="0" u="none" strike="noStrike" cap="none">
                <a:solidFill>
                  <a:schemeClr val="lt1"/>
                </a:solidFill>
                <a:latin typeface="Arial"/>
                <a:ea typeface="Arial"/>
                <a:cs typeface="Arial"/>
                <a:sym typeface="Arial"/>
              </a:rPr>
              <a:t>		¿PONER FIBRATO?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110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a:p>
            <a:pPr marL="0" marR="0" lvl="0" indent="0" algn="ctr" rtl="0">
              <a:lnSpc>
                <a:spcPct val="90000"/>
              </a:lnSpc>
              <a:spcBef>
                <a:spcPts val="1100"/>
              </a:spcBef>
              <a:spcAft>
                <a:spcPts val="0"/>
              </a:spcAft>
              <a:buClr>
                <a:srgbClr val="000000"/>
              </a:buClr>
              <a:buSzPts val="2400"/>
              <a:buFont typeface="Arial"/>
              <a:buNone/>
            </a:pPr>
            <a:r>
              <a:rPr lang="en-US" sz="2400" b="1" i="0" u="none" strike="noStrike" cap="none">
                <a:solidFill>
                  <a:schemeClr val="lt1"/>
                </a:solidFill>
                <a:latin typeface="Arial"/>
                <a:ea typeface="Arial"/>
                <a:cs typeface="Arial"/>
                <a:sym typeface="Arial"/>
              </a:rPr>
              <a:t>     ¿Qué nos recomiendan las guías?</a:t>
            </a:r>
            <a:endParaRPr sz="2800" b="0" i="0" u="none" strike="noStrike" cap="none">
              <a:solidFill>
                <a:schemeClr val="lt1"/>
              </a:solidFill>
              <a:latin typeface="Arial"/>
              <a:ea typeface="Arial"/>
              <a:cs typeface="Arial"/>
              <a:sym typeface="Arial"/>
            </a:endParaRPr>
          </a:p>
        </p:txBody>
      </p:sp>
      <p:sp>
        <p:nvSpPr>
          <p:cNvPr id="365" name="Google Shape;365;p92"/>
          <p:cNvSpPr txBox="1"/>
          <p:nvPr/>
        </p:nvSpPr>
        <p:spPr>
          <a:xfrm>
            <a:off x="4389125" y="2883580"/>
            <a:ext cx="693978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002754"/>
                </a:solidFill>
                <a:latin typeface="Arial"/>
                <a:ea typeface="Arial"/>
                <a:cs typeface="Arial"/>
                <a:sym typeface="Arial"/>
              </a:rPr>
              <a:t>¿Cuál es nuestra actitud terapéutica? </a:t>
            </a:r>
            <a:endParaRPr sz="28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2"/>
                                        </p:tgtEl>
                                        <p:attrNameLst>
                                          <p:attrName>style.visibility</p:attrName>
                                        </p:attrNameLst>
                                      </p:cBhvr>
                                      <p:to>
                                        <p:strVal val="visible"/>
                                      </p:to>
                                    </p:set>
                                    <p:animEffect transition="in" filter="fade">
                                      <p:cBhvr>
                                        <p:cTn id="7" dur="500"/>
                                        <p:tgtEl>
                                          <p:spTgt spid="3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5"/>
                                        </p:tgtEl>
                                        <p:attrNameLst>
                                          <p:attrName>style.visibility</p:attrName>
                                        </p:attrNameLst>
                                      </p:cBhvr>
                                      <p:to>
                                        <p:strVal val="visible"/>
                                      </p:to>
                                    </p:set>
                                    <p:animEffect transition="in" filter="fade">
                                      <p:cBhvr>
                                        <p:cTn id="12" dur="500"/>
                                        <p:tgtEl>
                                          <p:spTgt spid="36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4"/>
                                        </p:tgtEl>
                                        <p:attrNameLst>
                                          <p:attrName>style.visibility</p:attrName>
                                        </p:attrNameLst>
                                      </p:cBhvr>
                                      <p:to>
                                        <p:strVal val="visible"/>
                                      </p:to>
                                    </p:set>
                                    <p:animEffect transition="in" filter="fade">
                                      <p:cBhvr>
                                        <p:cTn id="17" dur="500"/>
                                        <p:tgtEl>
                                          <p:spTgt spid="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93"/>
          <p:cNvSpPr/>
          <p:nvPr/>
        </p:nvSpPr>
        <p:spPr>
          <a:xfrm rot="10800000">
            <a:off x="5054330" y="1217667"/>
            <a:ext cx="813900" cy="571500"/>
          </a:xfrm>
          <a:prstGeom prst="leftArrow">
            <a:avLst>
              <a:gd name="adj1" fmla="val 50000"/>
              <a:gd name="adj2" fmla="val 50000"/>
            </a:avLst>
          </a:prstGeom>
          <a:solidFill>
            <a:srgbClr val="FF0000"/>
          </a:solidFill>
          <a:ln w="25400" cap="flat" cmpd="sng">
            <a:solidFill>
              <a:srgbClr val="1C305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71" name="Google Shape;371;p93"/>
          <p:cNvSpPr txBox="1"/>
          <p:nvPr/>
        </p:nvSpPr>
        <p:spPr>
          <a:xfrm>
            <a:off x="692175" y="252125"/>
            <a:ext cx="3455400" cy="2154900"/>
          </a:xfrm>
          <a:prstGeom prst="rect">
            <a:avLst/>
          </a:prstGeom>
          <a:noFill/>
          <a:ln w="38100" cap="flat" cmpd="sng">
            <a:solidFill>
              <a:srgbClr val="002060"/>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2754"/>
                </a:solidFill>
                <a:latin typeface="Arial"/>
                <a:ea typeface="Arial"/>
                <a:cs typeface="Arial"/>
                <a:sym typeface="Arial"/>
              </a:rPr>
              <a:t>PRECISA DE ENTRADA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2754"/>
                </a:solidFill>
                <a:latin typeface="Arial"/>
                <a:ea typeface="Arial"/>
                <a:cs typeface="Arial"/>
                <a:sym typeface="Arial"/>
              </a:rPr>
              <a:t>REDUCIR EL cLDL A</a:t>
            </a:r>
            <a:r>
              <a:rPr lang="en-US" sz="1600" b="1" i="0" u="none" strike="noStrike" cap="none">
                <a:solidFill>
                  <a:srgbClr val="FF0000"/>
                </a:solidFill>
                <a:latin typeface="Arial"/>
                <a:ea typeface="Arial"/>
                <a:cs typeface="Arial"/>
                <a:sym typeface="Arial"/>
              </a:rPr>
              <a:t> &lt;70mg/dl</a:t>
            </a: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2754"/>
                </a:solidFill>
                <a:latin typeface="Arial"/>
                <a:ea typeface="Arial"/>
                <a:cs typeface="Arial"/>
                <a:sym typeface="Arial"/>
              </a:rPr>
              <a:t>DEBEMOS USAR UNA ESTATINA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1F3864"/>
                </a:solidFill>
                <a:latin typeface="Arial"/>
                <a:ea typeface="Arial"/>
                <a:cs typeface="Arial"/>
                <a:sym typeface="Arial"/>
              </a:rPr>
              <a:t> QUE </a:t>
            </a:r>
            <a:r>
              <a:rPr lang="en-US" sz="1600" b="1" i="0" u="none" strike="noStrike" cap="none">
                <a:solidFill>
                  <a:srgbClr val="FF0000"/>
                </a:solidFill>
                <a:latin typeface="Arial"/>
                <a:ea typeface="Arial"/>
                <a:cs typeface="Arial"/>
                <a:sym typeface="Arial"/>
              </a:rPr>
              <a:t>REDUZCA un 50% el cLDL</a:t>
            </a:r>
            <a:endParaRPr sz="16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1F3864"/>
                </a:solidFill>
                <a:latin typeface="Arial"/>
                <a:ea typeface="Arial"/>
                <a:cs typeface="Arial"/>
                <a:sym typeface="Arial"/>
              </a:rPr>
              <a:t>y lo han demostrado:</a:t>
            </a:r>
            <a:endParaRPr sz="1600" b="1" i="0" u="none" strike="noStrike" cap="none">
              <a:solidFill>
                <a:srgbClr val="1F3864"/>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1F3864"/>
                </a:solidFill>
                <a:latin typeface="Arial"/>
                <a:ea typeface="Arial"/>
                <a:cs typeface="Arial"/>
                <a:sym typeface="Arial"/>
              </a:rPr>
              <a:t>Atorvastatina 80mg</a:t>
            </a:r>
            <a:endParaRPr sz="1600" b="1" i="0" u="none" strike="noStrike" cap="none">
              <a:solidFill>
                <a:srgbClr val="1F3864"/>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1F3864"/>
                </a:solidFill>
                <a:latin typeface="Arial"/>
                <a:ea typeface="Arial"/>
                <a:cs typeface="Arial"/>
                <a:sym typeface="Arial"/>
              </a:rPr>
              <a:t> y Rosuvastatina 20 mg </a:t>
            </a:r>
            <a:endParaRPr sz="1600" b="1" i="0" u="none" strike="noStrike" cap="none">
              <a:solidFill>
                <a:srgbClr val="1F3864"/>
              </a:solidFill>
              <a:latin typeface="Arial"/>
              <a:ea typeface="Arial"/>
              <a:cs typeface="Arial"/>
              <a:sym typeface="Arial"/>
            </a:endParaRPr>
          </a:p>
        </p:txBody>
      </p:sp>
      <p:sp>
        <p:nvSpPr>
          <p:cNvPr id="372" name="Google Shape;372;p93"/>
          <p:cNvSpPr txBox="1"/>
          <p:nvPr/>
        </p:nvSpPr>
        <p:spPr>
          <a:xfrm>
            <a:off x="6229238" y="1026275"/>
            <a:ext cx="3000000" cy="800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2060"/>
                </a:solidFill>
                <a:latin typeface="Arial"/>
                <a:ea typeface="Arial"/>
                <a:cs typeface="Arial"/>
                <a:sym typeface="Arial"/>
              </a:rPr>
              <a:t>Stone NJ et al. 2013 ACC/AHA Guideline on the Treatmenerotic Cardiovascular Risk in Adults Journal of the American College of Cardiology  2014 Vol. 63, No. 25, 2014</a:t>
            </a:r>
            <a:endParaRPr sz="1400" b="0" i="0" u="none" strike="noStrike" cap="none">
              <a:solidFill>
                <a:srgbClr val="002060"/>
              </a:solidFill>
              <a:latin typeface="Arial"/>
              <a:ea typeface="Arial"/>
              <a:cs typeface="Arial"/>
              <a:sym typeface="Arial"/>
            </a:endParaRPr>
          </a:p>
        </p:txBody>
      </p:sp>
      <p:pic>
        <p:nvPicPr>
          <p:cNvPr id="373" name="Google Shape;373;p93"/>
          <p:cNvPicPr preferRelativeResize="0"/>
          <p:nvPr/>
        </p:nvPicPr>
        <p:blipFill rotWithShape="1">
          <a:blip r:embed="rId3">
            <a:alphaModFix/>
          </a:blip>
          <a:srcRect/>
          <a:stretch/>
        </p:blipFill>
        <p:spPr>
          <a:xfrm>
            <a:off x="2077975" y="2606125"/>
            <a:ext cx="8599775" cy="3361175"/>
          </a:xfrm>
          <a:prstGeom prst="rect">
            <a:avLst/>
          </a:prstGeom>
          <a:noFill/>
          <a:ln>
            <a:noFill/>
          </a:ln>
        </p:spPr>
      </p:pic>
      <p:sp>
        <p:nvSpPr>
          <p:cNvPr id="2" name="Google Shape;104;p66">
            <a:extLst>
              <a:ext uri="{FF2B5EF4-FFF2-40B4-BE49-F238E27FC236}">
                <a16:creationId xmlns:a16="http://schemas.microsoft.com/office/drawing/2014/main" id="{B3B5BCE1-A62A-990E-F318-D2AE8C92D527}"/>
              </a:ext>
            </a:extLst>
          </p:cNvPr>
          <p:cNvSpPr txBox="1"/>
          <p:nvPr/>
        </p:nvSpPr>
        <p:spPr>
          <a:xfrm>
            <a:off x="299251" y="6282795"/>
            <a:ext cx="9593475" cy="492402"/>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s-ES" sz="800" b="0" i="0" u="none" strike="noStrike" cap="none">
                <a:solidFill>
                  <a:srgbClr val="1F3864"/>
                </a:solidFill>
                <a:latin typeface="Arial"/>
                <a:ea typeface="Arial"/>
                <a:cs typeface="Arial"/>
                <a:sym typeface="Arial"/>
              </a:rPr>
              <a:t>Diabetes &amp; Cardiovascular </a:t>
            </a:r>
            <a:r>
              <a:rPr lang="es-ES" sz="800" b="0" i="0" u="none" strike="noStrike" cap="none" err="1">
                <a:solidFill>
                  <a:srgbClr val="1F3864"/>
                </a:solidFill>
                <a:latin typeface="Arial"/>
                <a:ea typeface="Arial"/>
                <a:cs typeface="Arial"/>
                <a:sym typeface="Arial"/>
              </a:rPr>
              <a:t>Review</a:t>
            </a:r>
            <a:r>
              <a:rPr lang="es-ES" sz="800" b="0" i="0" u="none" strike="noStrike" cap="none">
                <a:solidFill>
                  <a:srgbClr val="1F3864"/>
                </a:solidFill>
                <a:latin typeface="Arial"/>
                <a:ea typeface="Arial"/>
                <a:cs typeface="Arial"/>
                <a:sym typeface="Arial"/>
              </a:rPr>
              <a:t> SEMERGEN. Consecución de objetivos lipídicos en atención primaria Dr. Ángel Díaz Rodríguez, Dr. David Fierro González  , Dra. Beatriz Díaz Fernández la edición de 2022: Agencia de Formación. Sociedad Española de Médicos de Atención Primaria (SEMERGEN)</a:t>
            </a:r>
            <a:endParaRPr lang="es-ES" sz="8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94"/>
          <p:cNvSpPr/>
          <p:nvPr/>
        </p:nvSpPr>
        <p:spPr>
          <a:xfrm>
            <a:off x="3575555" y="339098"/>
            <a:ext cx="4564847" cy="954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400" b="1" i="0" u="none" strike="noStrike" cap="none">
                <a:solidFill>
                  <a:srgbClr val="002754"/>
                </a:solidFill>
                <a:latin typeface="Arial"/>
                <a:ea typeface="Arial"/>
                <a:cs typeface="Arial"/>
                <a:sym typeface="Arial"/>
              </a:rPr>
              <a:t>Dislipemia aterogénica </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400" b="1" i="0" u="none" strike="noStrike" cap="none">
                <a:solidFill>
                  <a:srgbClr val="002754"/>
                </a:solidFill>
                <a:latin typeface="Arial"/>
                <a:ea typeface="Arial"/>
                <a:cs typeface="Arial"/>
                <a:sym typeface="Arial"/>
              </a:rPr>
              <a:t>(</a:t>
            </a:r>
            <a:r>
              <a:rPr lang="en-US" sz="1800" b="1" i="0" u="none" strike="noStrike" cap="none">
                <a:solidFill>
                  <a:srgbClr val="002754"/>
                </a:solidFill>
                <a:latin typeface="Arial"/>
                <a:ea typeface="Arial"/>
                <a:cs typeface="Arial"/>
                <a:sym typeface="Arial"/>
              </a:rPr>
              <a:t>↑</a:t>
            </a:r>
            <a:r>
              <a:rPr lang="en-US" sz="2400" b="1" i="0" u="none" strike="noStrike" cap="none">
                <a:solidFill>
                  <a:srgbClr val="002754"/>
                </a:solidFill>
                <a:latin typeface="Arial"/>
                <a:ea typeface="Arial"/>
                <a:cs typeface="Arial"/>
                <a:sym typeface="Arial"/>
              </a:rPr>
              <a:t>TG y </a:t>
            </a:r>
            <a:r>
              <a:rPr lang="en-US" sz="2000" b="1" i="0" u="none" strike="noStrike" cap="none">
                <a:solidFill>
                  <a:srgbClr val="002754"/>
                </a:solidFill>
                <a:latin typeface="Arial"/>
                <a:ea typeface="Arial"/>
                <a:cs typeface="Arial"/>
                <a:sym typeface="Arial"/>
              </a:rPr>
              <a:t>↓</a:t>
            </a:r>
            <a:r>
              <a:rPr lang="en-US" sz="2400" b="1" i="0" u="none" strike="noStrike" cap="none">
                <a:solidFill>
                  <a:srgbClr val="002060"/>
                </a:solidFill>
                <a:latin typeface="Arial"/>
                <a:ea typeface="Arial"/>
                <a:cs typeface="Arial"/>
                <a:sym typeface="Arial"/>
              </a:rPr>
              <a:t>cHDL</a:t>
            </a:r>
            <a:r>
              <a:rPr lang="en-US" sz="1800" b="1" i="0" u="none" strike="noStrike" cap="none">
                <a:solidFill>
                  <a:srgbClr val="002754"/>
                </a:solidFill>
                <a:latin typeface="Arial"/>
                <a:ea typeface="Arial"/>
                <a:cs typeface="Arial"/>
                <a:sym typeface="Arial"/>
              </a:rPr>
              <a:t>) </a:t>
            </a:r>
            <a:endParaRPr sz="1800" b="1" i="0" u="none" strike="noStrike" cap="none">
              <a:solidFill>
                <a:srgbClr val="002754"/>
              </a:solidFill>
              <a:latin typeface="Arial"/>
              <a:ea typeface="Arial"/>
              <a:cs typeface="Arial"/>
              <a:sym typeface="Arial"/>
            </a:endParaRPr>
          </a:p>
        </p:txBody>
      </p:sp>
      <p:sp>
        <p:nvSpPr>
          <p:cNvPr id="380" name="Google Shape;380;p94"/>
          <p:cNvSpPr/>
          <p:nvPr/>
        </p:nvSpPr>
        <p:spPr>
          <a:xfrm>
            <a:off x="1759739" y="2434535"/>
            <a:ext cx="7417416" cy="91658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900"/>
              <a:buFont typeface="Arial"/>
              <a:buNone/>
            </a:pPr>
            <a:r>
              <a:rPr lang="en-US" sz="1800" b="0" i="0" u="none" strike="noStrike" cap="none">
                <a:solidFill>
                  <a:srgbClr val="002060"/>
                </a:solidFill>
                <a:latin typeface="Arial"/>
                <a:ea typeface="Arial"/>
                <a:cs typeface="Arial"/>
                <a:sym typeface="Arial"/>
              </a:rPr>
              <a:t>Moderado RCV </a:t>
            </a:r>
            <a:endParaRPr sz="1800" b="0"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r>
              <a:rPr lang="en-US" sz="1800" b="0" i="0" u="none" strike="noStrike" cap="none">
                <a:solidFill>
                  <a:srgbClr val="002060"/>
                </a:solidFill>
                <a:latin typeface="Arial"/>
                <a:ea typeface="Arial"/>
                <a:cs typeface="Arial"/>
                <a:sym typeface="Arial"/>
              </a:rPr>
              <a:t>c-no-HDL ≥130 mg/dL</a:t>
            </a:r>
            <a:endParaRPr sz="1800" b="0"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r>
              <a:rPr lang="en-US" sz="1800" b="0" i="0" u="none" strike="noStrike" cap="none">
                <a:solidFill>
                  <a:srgbClr val="002060"/>
                </a:solidFill>
                <a:latin typeface="Arial"/>
                <a:ea typeface="Arial"/>
                <a:cs typeface="Arial"/>
                <a:sym typeface="Arial"/>
              </a:rPr>
              <a:t>Apo B ≥  100 mg/dL</a:t>
            </a:r>
            <a:endParaRPr sz="1800" b="0"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endParaRPr sz="1800" b="0" i="0" u="none" strike="noStrike" cap="none">
              <a:solidFill>
                <a:srgbClr val="002060"/>
              </a:solidFill>
              <a:latin typeface="Arial"/>
              <a:ea typeface="Arial"/>
              <a:cs typeface="Arial"/>
              <a:sym typeface="Arial"/>
            </a:endParaRPr>
          </a:p>
        </p:txBody>
      </p:sp>
      <p:sp>
        <p:nvSpPr>
          <p:cNvPr id="381" name="Google Shape;381;p94"/>
          <p:cNvSpPr/>
          <p:nvPr/>
        </p:nvSpPr>
        <p:spPr>
          <a:xfrm>
            <a:off x="5004239" y="1586802"/>
            <a:ext cx="3136163" cy="17770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900"/>
              <a:buFont typeface="Arial"/>
              <a:buNone/>
            </a:pPr>
            <a:r>
              <a:rPr lang="en-US" sz="1800" b="0" i="0" u="none" strike="noStrike" cap="none">
                <a:solidFill>
                  <a:srgbClr val="002060"/>
                </a:solidFill>
                <a:latin typeface="Arial"/>
                <a:ea typeface="Arial"/>
                <a:cs typeface="Arial"/>
                <a:sym typeface="Arial"/>
              </a:rPr>
              <a:t>Cambios estilo de vida</a:t>
            </a:r>
            <a:endParaRPr sz="1400" b="0"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endParaRPr sz="1800" b="0"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endParaRPr sz="1800" b="0"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r>
              <a:rPr lang="en-US" sz="1800" b="0" i="0" u="none" strike="noStrike" cap="none">
                <a:solidFill>
                  <a:srgbClr val="002060"/>
                </a:solidFill>
                <a:latin typeface="Arial"/>
                <a:ea typeface="Arial"/>
                <a:cs typeface="Arial"/>
                <a:sym typeface="Arial"/>
              </a:rPr>
              <a:t> Alto RCV</a:t>
            </a:r>
            <a:endParaRPr sz="1800" b="0"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r>
              <a:rPr lang="en-US" sz="1800" b="0" i="0" u="none" strike="noStrike" cap="none">
                <a:solidFill>
                  <a:srgbClr val="002060"/>
                </a:solidFill>
                <a:latin typeface="Arial"/>
                <a:ea typeface="Arial"/>
                <a:cs typeface="Arial"/>
                <a:sym typeface="Arial"/>
              </a:rPr>
              <a:t>C-no-HDL ≥100 mg/dL        Apo B ≥ 80 mg/dL </a:t>
            </a:r>
            <a:endParaRPr sz="1200" b="0"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endParaRPr sz="1800" b="0"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endParaRPr sz="1800" b="0"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r>
              <a:rPr lang="en-US" sz="1800" b="0" i="0" u="none" strike="noStrike" cap="none">
                <a:solidFill>
                  <a:srgbClr val="002060"/>
                </a:solidFill>
                <a:latin typeface="Arial"/>
                <a:ea typeface="Arial"/>
                <a:cs typeface="Arial"/>
                <a:sym typeface="Arial"/>
              </a:rPr>
              <a:t>  </a:t>
            </a:r>
            <a:endParaRPr sz="1800" b="0" i="0" u="none" strike="noStrike" cap="none">
              <a:solidFill>
                <a:srgbClr val="002060"/>
              </a:solidFill>
              <a:latin typeface="Arial"/>
              <a:ea typeface="Arial"/>
              <a:cs typeface="Arial"/>
              <a:sym typeface="Arial"/>
            </a:endParaRPr>
          </a:p>
        </p:txBody>
      </p:sp>
      <p:sp>
        <p:nvSpPr>
          <p:cNvPr id="382" name="Google Shape;382;p94"/>
          <p:cNvSpPr/>
          <p:nvPr/>
        </p:nvSpPr>
        <p:spPr>
          <a:xfrm>
            <a:off x="7809170" y="2146978"/>
            <a:ext cx="3210935" cy="106985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900"/>
              <a:buFont typeface="Arial"/>
              <a:buNone/>
            </a:pPr>
            <a:r>
              <a:rPr lang="en-US" sz="1800" b="0" i="0" u="none" strike="noStrike" cap="none">
                <a:solidFill>
                  <a:srgbClr val="002060"/>
                </a:solidFill>
                <a:latin typeface="Arial"/>
                <a:ea typeface="Arial"/>
                <a:cs typeface="Arial"/>
                <a:sym typeface="Arial"/>
              </a:rPr>
              <a:t>Muy alto RCV, diabetes o ECV </a:t>
            </a:r>
            <a:endParaRPr sz="1800" b="0"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r>
              <a:rPr lang="en-US" sz="1800" b="0" i="0" u="none" strike="noStrike" cap="none">
                <a:solidFill>
                  <a:srgbClr val="002060"/>
                </a:solidFill>
                <a:latin typeface="Arial"/>
                <a:ea typeface="Arial"/>
                <a:cs typeface="Arial"/>
                <a:sym typeface="Arial"/>
              </a:rPr>
              <a:t>c-no-HDL ≥85. mg/dL</a:t>
            </a:r>
            <a:endParaRPr sz="1800" b="0"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r>
              <a:rPr lang="en-US" sz="1800" b="0" i="0" u="none" strike="noStrike" cap="none">
                <a:solidFill>
                  <a:srgbClr val="002060"/>
                </a:solidFill>
                <a:latin typeface="Arial"/>
                <a:ea typeface="Arial"/>
                <a:cs typeface="Arial"/>
                <a:sym typeface="Arial"/>
              </a:rPr>
              <a:t> Apo B ≥ 65 mg/dL</a:t>
            </a:r>
            <a:endParaRPr sz="1800" b="0" i="0" u="none" strike="noStrike" cap="none">
              <a:solidFill>
                <a:srgbClr val="002060"/>
              </a:solidFill>
              <a:latin typeface="Arial"/>
              <a:ea typeface="Arial"/>
              <a:cs typeface="Arial"/>
              <a:sym typeface="Arial"/>
            </a:endParaRPr>
          </a:p>
        </p:txBody>
      </p:sp>
      <p:sp>
        <p:nvSpPr>
          <p:cNvPr id="383" name="Google Shape;383;p94"/>
          <p:cNvSpPr/>
          <p:nvPr/>
        </p:nvSpPr>
        <p:spPr>
          <a:xfrm>
            <a:off x="1260813" y="4415252"/>
            <a:ext cx="6855600" cy="2431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400" b="0" i="0" u="none" strike="noStrike" cap="none">
                <a:solidFill>
                  <a:srgbClr val="002060"/>
                </a:solidFill>
                <a:latin typeface="Arial"/>
                <a:ea typeface="Arial"/>
                <a:cs typeface="Arial"/>
                <a:sym typeface="Arial"/>
              </a:rPr>
              <a:t>Intensificar cambios de estilo de vida </a:t>
            </a:r>
            <a:endParaRPr sz="2400" b="0"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US" sz="2400" b="1" i="0" u="none" strike="noStrike" cap="none">
                <a:solidFill>
                  <a:srgbClr val="002060"/>
                </a:solidFill>
                <a:latin typeface="Arial"/>
                <a:ea typeface="Arial"/>
                <a:cs typeface="Arial"/>
                <a:sym typeface="Arial"/>
              </a:rPr>
              <a:t>+ Estatina </a:t>
            </a:r>
            <a:endParaRPr sz="1800" b="0"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endParaRPr sz="1800" b="0"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000" b="0" i="0" u="none" strike="noStrike" cap="none">
                <a:solidFill>
                  <a:srgbClr val="002060"/>
                </a:solidFill>
                <a:latin typeface="Arial"/>
                <a:ea typeface="Arial"/>
                <a:cs typeface="Arial"/>
                <a:sym typeface="Arial"/>
              </a:rPr>
              <a:t>No cumple objetivos TG y cHDL: Añadir </a:t>
            </a:r>
            <a:r>
              <a:rPr lang="en-US" sz="2000" b="1" i="0" u="none" strike="noStrike" cap="none">
                <a:solidFill>
                  <a:srgbClr val="002060"/>
                </a:solidFill>
                <a:latin typeface="Arial"/>
                <a:ea typeface="Arial"/>
                <a:cs typeface="Arial"/>
                <a:sym typeface="Arial"/>
              </a:rPr>
              <a:t>Fenofibrato </a:t>
            </a:r>
            <a:endParaRPr sz="2000" b="0" i="0" u="none" strike="noStrike" cap="none">
              <a:solidFill>
                <a:srgbClr val="002060"/>
              </a:solidFill>
              <a:latin typeface="Arial"/>
              <a:ea typeface="Arial"/>
              <a:cs typeface="Arial"/>
              <a:sym typeface="Arial"/>
            </a:endParaRPr>
          </a:p>
        </p:txBody>
      </p:sp>
      <p:sp>
        <p:nvSpPr>
          <p:cNvPr id="384" name="Google Shape;384;p94"/>
          <p:cNvSpPr/>
          <p:nvPr/>
        </p:nvSpPr>
        <p:spPr>
          <a:xfrm>
            <a:off x="7774135" y="4337405"/>
            <a:ext cx="2424000" cy="954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400" b="1" i="0" u="none" strike="noStrike" cap="none">
                <a:solidFill>
                  <a:srgbClr val="002060"/>
                </a:solidFill>
                <a:latin typeface="Arial"/>
                <a:ea typeface="Arial"/>
                <a:cs typeface="Arial"/>
                <a:sym typeface="Arial"/>
              </a:rPr>
              <a:t>Estatinas +</a:t>
            </a:r>
            <a:r>
              <a:rPr lang="en-US" sz="1800" b="1" i="0" u="none" strike="noStrike" cap="none">
                <a:solidFill>
                  <a:srgbClr val="002060"/>
                </a:solidFill>
                <a:latin typeface="Arial"/>
                <a:ea typeface="Arial"/>
                <a:cs typeface="Arial"/>
                <a:sym typeface="Arial"/>
              </a:rPr>
              <a:t> </a:t>
            </a:r>
            <a:r>
              <a:rPr lang="en-US" sz="2400" b="1" i="0" u="none" strike="noStrike" cap="none">
                <a:solidFill>
                  <a:srgbClr val="002060"/>
                </a:solidFill>
                <a:latin typeface="Arial"/>
                <a:ea typeface="Arial"/>
                <a:cs typeface="Arial"/>
                <a:sym typeface="Arial"/>
              </a:rPr>
              <a:t>Fenofibrato</a:t>
            </a:r>
            <a:r>
              <a:rPr lang="en-US" sz="1800" b="1" i="0" u="none" strike="noStrike" cap="none">
                <a:solidFill>
                  <a:srgbClr val="002060"/>
                </a:solidFill>
                <a:latin typeface="Arial"/>
                <a:ea typeface="Arial"/>
                <a:cs typeface="Arial"/>
                <a:sym typeface="Arial"/>
              </a:rPr>
              <a:t> </a:t>
            </a:r>
            <a:endParaRPr sz="1800" b="0" i="0" u="none" strike="noStrike" cap="none">
              <a:solidFill>
                <a:srgbClr val="002060"/>
              </a:solidFill>
              <a:latin typeface="Arial"/>
              <a:ea typeface="Arial"/>
              <a:cs typeface="Arial"/>
              <a:sym typeface="Arial"/>
            </a:endParaRPr>
          </a:p>
        </p:txBody>
      </p:sp>
      <p:sp>
        <p:nvSpPr>
          <p:cNvPr id="385" name="Google Shape;385;p94"/>
          <p:cNvSpPr/>
          <p:nvPr/>
        </p:nvSpPr>
        <p:spPr>
          <a:xfrm>
            <a:off x="2667556" y="3351119"/>
            <a:ext cx="484500" cy="978300"/>
          </a:xfrm>
          <a:prstGeom prst="downArrow">
            <a:avLst>
              <a:gd name="adj1" fmla="val 50000"/>
              <a:gd name="adj2" fmla="val 50000"/>
            </a:avLst>
          </a:prstGeom>
          <a:solidFill>
            <a:srgbClr val="00275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800" b="0" i="0" u="none" strike="noStrike" cap="none">
              <a:solidFill>
                <a:schemeClr val="lt1"/>
              </a:solidFill>
              <a:latin typeface="Arial"/>
              <a:ea typeface="Arial"/>
              <a:cs typeface="Arial"/>
              <a:sym typeface="Arial"/>
            </a:endParaRPr>
          </a:p>
        </p:txBody>
      </p:sp>
      <p:sp>
        <p:nvSpPr>
          <p:cNvPr id="386" name="Google Shape;386;p94"/>
          <p:cNvSpPr/>
          <p:nvPr/>
        </p:nvSpPr>
        <p:spPr>
          <a:xfrm>
            <a:off x="8501635" y="3261754"/>
            <a:ext cx="484500" cy="978300"/>
          </a:xfrm>
          <a:prstGeom prst="downArrow">
            <a:avLst>
              <a:gd name="adj1" fmla="val 50000"/>
              <a:gd name="adj2" fmla="val 50000"/>
            </a:avLst>
          </a:prstGeom>
          <a:solidFill>
            <a:srgbClr val="00275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800" b="0" i="0" u="none" strike="noStrike" cap="none">
              <a:solidFill>
                <a:schemeClr val="lt1"/>
              </a:solidFill>
              <a:latin typeface="Arial"/>
              <a:ea typeface="Arial"/>
              <a:cs typeface="Arial"/>
              <a:sym typeface="Arial"/>
            </a:endParaRPr>
          </a:p>
        </p:txBody>
      </p:sp>
      <p:sp>
        <p:nvSpPr>
          <p:cNvPr id="387" name="Google Shape;387;p94"/>
          <p:cNvSpPr/>
          <p:nvPr/>
        </p:nvSpPr>
        <p:spPr>
          <a:xfrm>
            <a:off x="4032974" y="4906665"/>
            <a:ext cx="484500" cy="606152"/>
          </a:xfrm>
          <a:prstGeom prst="downArrow">
            <a:avLst>
              <a:gd name="adj1" fmla="val 50000"/>
              <a:gd name="adj2" fmla="val 50000"/>
            </a:avLst>
          </a:prstGeom>
          <a:solidFill>
            <a:srgbClr val="00275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800" b="0" i="0" u="none" strike="noStrike" cap="none">
              <a:solidFill>
                <a:schemeClr val="lt1"/>
              </a:solidFill>
              <a:latin typeface="Arial"/>
              <a:ea typeface="Arial"/>
              <a:cs typeface="Arial"/>
              <a:sym typeface="Arial"/>
            </a:endParaRPr>
          </a:p>
        </p:txBody>
      </p:sp>
      <p:cxnSp>
        <p:nvCxnSpPr>
          <p:cNvPr id="388" name="Google Shape;388;p94"/>
          <p:cNvCxnSpPr/>
          <p:nvPr/>
        </p:nvCxnSpPr>
        <p:spPr>
          <a:xfrm>
            <a:off x="7774135" y="1204800"/>
            <a:ext cx="919500" cy="681600"/>
          </a:xfrm>
          <a:prstGeom prst="straightConnector1">
            <a:avLst/>
          </a:prstGeom>
          <a:noFill/>
          <a:ln w="9525" cap="flat" cmpd="sng">
            <a:solidFill>
              <a:srgbClr val="002754"/>
            </a:solidFill>
            <a:prstDash val="solid"/>
            <a:miter lim="800000"/>
            <a:headEnd type="none" w="sm" len="sm"/>
            <a:tailEnd type="triangle" w="med" len="med"/>
          </a:ln>
        </p:spPr>
      </p:cxnSp>
      <p:cxnSp>
        <p:nvCxnSpPr>
          <p:cNvPr id="389" name="Google Shape;389;p94"/>
          <p:cNvCxnSpPr/>
          <p:nvPr/>
        </p:nvCxnSpPr>
        <p:spPr>
          <a:xfrm flipH="1">
            <a:off x="2990507" y="1154950"/>
            <a:ext cx="817735" cy="923518"/>
          </a:xfrm>
          <a:prstGeom prst="straightConnector1">
            <a:avLst/>
          </a:prstGeom>
          <a:noFill/>
          <a:ln w="9525" cap="flat" cmpd="sng">
            <a:solidFill>
              <a:srgbClr val="002754"/>
            </a:solidFill>
            <a:prstDash val="solid"/>
            <a:miter lim="800000"/>
            <a:headEnd type="none" w="sm" len="sm"/>
            <a:tailEnd type="triangle" w="med" len="med"/>
          </a:ln>
        </p:spPr>
      </p:cxnSp>
      <p:sp>
        <p:nvSpPr>
          <p:cNvPr id="390" name="Google Shape;390;p94"/>
          <p:cNvSpPr/>
          <p:nvPr/>
        </p:nvSpPr>
        <p:spPr>
          <a:xfrm>
            <a:off x="5285505" y="3429520"/>
            <a:ext cx="484500" cy="978300"/>
          </a:xfrm>
          <a:prstGeom prst="downArrow">
            <a:avLst>
              <a:gd name="adj1" fmla="val 50000"/>
              <a:gd name="adj2" fmla="val 50000"/>
            </a:avLst>
          </a:prstGeom>
          <a:solidFill>
            <a:srgbClr val="00275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800" b="0" i="0" u="none" strike="noStrike" cap="none">
              <a:solidFill>
                <a:schemeClr val="lt1"/>
              </a:solidFill>
              <a:latin typeface="Arial"/>
              <a:ea typeface="Arial"/>
              <a:cs typeface="Arial"/>
              <a:sym typeface="Arial"/>
            </a:endParaRPr>
          </a:p>
        </p:txBody>
      </p:sp>
      <p:cxnSp>
        <p:nvCxnSpPr>
          <p:cNvPr id="391" name="Google Shape;391;p94"/>
          <p:cNvCxnSpPr/>
          <p:nvPr/>
        </p:nvCxnSpPr>
        <p:spPr>
          <a:xfrm>
            <a:off x="5645733" y="1956075"/>
            <a:ext cx="0" cy="399034"/>
          </a:xfrm>
          <a:prstGeom prst="straightConnector1">
            <a:avLst/>
          </a:prstGeom>
          <a:noFill/>
          <a:ln w="9525" cap="flat" cmpd="sng">
            <a:solidFill>
              <a:srgbClr val="002754"/>
            </a:solidFill>
            <a:prstDash val="solid"/>
            <a:miter lim="800000"/>
            <a:headEnd type="none" w="sm" len="sm"/>
            <a:tailEnd type="triangle" w="med" len="med"/>
          </a:ln>
        </p:spPr>
      </p:cxnSp>
      <p:sp>
        <p:nvSpPr>
          <p:cNvPr id="392" name="Google Shape;392;p94"/>
          <p:cNvSpPr/>
          <p:nvPr/>
        </p:nvSpPr>
        <p:spPr>
          <a:xfrm>
            <a:off x="1513003" y="2425371"/>
            <a:ext cx="2295239" cy="107814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800" b="0" i="0" u="none" strike="noStrike" cap="none">
              <a:solidFill>
                <a:schemeClr val="dk1"/>
              </a:solidFill>
              <a:latin typeface="Arial"/>
              <a:ea typeface="Arial"/>
              <a:cs typeface="Arial"/>
              <a:sym typeface="Arial"/>
            </a:endParaRPr>
          </a:p>
        </p:txBody>
      </p:sp>
      <p:sp>
        <p:nvSpPr>
          <p:cNvPr id="2" name="Google Shape;104;p66">
            <a:extLst>
              <a:ext uri="{FF2B5EF4-FFF2-40B4-BE49-F238E27FC236}">
                <a16:creationId xmlns:a16="http://schemas.microsoft.com/office/drawing/2014/main" id="{5E297942-A950-81F5-3937-A30B35ADB2BE}"/>
              </a:ext>
            </a:extLst>
          </p:cNvPr>
          <p:cNvSpPr txBox="1"/>
          <p:nvPr/>
        </p:nvSpPr>
        <p:spPr>
          <a:xfrm>
            <a:off x="299251" y="6282795"/>
            <a:ext cx="9593475" cy="492402"/>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800" b="0" i="0" u="none" strike="noStrike" cap="none" err="1">
                <a:solidFill>
                  <a:srgbClr val="1F3864"/>
                </a:solidFill>
                <a:latin typeface="Arial"/>
                <a:ea typeface="Arial"/>
                <a:cs typeface="Arial"/>
                <a:sym typeface="Arial"/>
              </a:rPr>
              <a:t>Ascaso</a:t>
            </a:r>
            <a:r>
              <a:rPr lang="en-US" sz="800" b="0" i="0" u="none" strike="noStrike" cap="none">
                <a:solidFill>
                  <a:srgbClr val="1F3864"/>
                </a:solidFill>
                <a:latin typeface="Arial"/>
                <a:ea typeface="Arial"/>
                <a:cs typeface="Arial"/>
                <a:sym typeface="Arial"/>
              </a:rPr>
              <a:t> JF, et al. </a:t>
            </a:r>
            <a:r>
              <a:rPr lang="en-US" sz="800" b="0" i="0" u="none" strike="noStrike" cap="none" err="1">
                <a:solidFill>
                  <a:srgbClr val="1F3864"/>
                </a:solidFill>
                <a:latin typeface="Arial"/>
                <a:ea typeface="Arial"/>
                <a:cs typeface="Arial"/>
                <a:sym typeface="Arial"/>
              </a:rPr>
              <a:t>Dislipidemia</a:t>
            </a:r>
            <a:r>
              <a:rPr lang="en-US" sz="800" b="0" i="0" u="none" strike="noStrike" cap="none">
                <a:solidFill>
                  <a:srgbClr val="1F3864"/>
                </a:solidFill>
                <a:latin typeface="Arial"/>
                <a:ea typeface="Arial"/>
                <a:cs typeface="Arial"/>
                <a:sym typeface="Arial"/>
              </a:rPr>
              <a:t> </a:t>
            </a:r>
            <a:r>
              <a:rPr lang="en-US" sz="800" b="0" i="0" u="none" strike="noStrike" cap="none" err="1">
                <a:solidFill>
                  <a:srgbClr val="1F3864"/>
                </a:solidFill>
                <a:latin typeface="Arial"/>
                <a:ea typeface="Arial"/>
                <a:cs typeface="Arial"/>
                <a:sym typeface="Arial"/>
              </a:rPr>
              <a:t>aterogénica</a:t>
            </a:r>
            <a:r>
              <a:rPr lang="en-US" sz="800" b="0" i="0" u="none" strike="noStrike" cap="none">
                <a:solidFill>
                  <a:srgbClr val="1F3864"/>
                </a:solidFill>
                <a:latin typeface="Arial"/>
                <a:ea typeface="Arial"/>
                <a:cs typeface="Arial"/>
                <a:sym typeface="Arial"/>
              </a:rPr>
              <a:t> 2019. </a:t>
            </a:r>
            <a:r>
              <a:rPr lang="en-US" sz="800" b="0" i="0" u="none" strike="noStrike" cap="none" err="1">
                <a:solidFill>
                  <a:srgbClr val="1F3864"/>
                </a:solidFill>
                <a:latin typeface="Arial"/>
                <a:ea typeface="Arial"/>
                <a:cs typeface="Arial"/>
                <a:sym typeface="Arial"/>
              </a:rPr>
              <a:t>Documento</a:t>
            </a:r>
            <a:r>
              <a:rPr lang="en-US" sz="800" b="0" i="0" u="none" strike="noStrike" cap="none">
                <a:solidFill>
                  <a:srgbClr val="1F3864"/>
                </a:solidFill>
                <a:latin typeface="Arial"/>
                <a:ea typeface="Arial"/>
                <a:cs typeface="Arial"/>
                <a:sym typeface="Arial"/>
              </a:rPr>
              <a:t> de </a:t>
            </a:r>
            <a:r>
              <a:rPr lang="en-US" sz="800" b="0" i="0" u="none" strike="noStrike" cap="none" err="1">
                <a:solidFill>
                  <a:srgbClr val="1F3864"/>
                </a:solidFill>
                <a:latin typeface="Arial"/>
                <a:ea typeface="Arial"/>
                <a:cs typeface="Arial"/>
                <a:sym typeface="Arial"/>
              </a:rPr>
              <a:t>consenso</a:t>
            </a:r>
            <a:r>
              <a:rPr lang="en-US" sz="800" b="0" i="0" u="none" strike="noStrike" cap="none">
                <a:solidFill>
                  <a:srgbClr val="1F3864"/>
                </a:solidFill>
                <a:latin typeface="Arial"/>
                <a:ea typeface="Arial"/>
                <a:cs typeface="Arial"/>
                <a:sym typeface="Arial"/>
              </a:rPr>
              <a:t> del Grupo de </a:t>
            </a:r>
            <a:r>
              <a:rPr lang="en-US" sz="800" b="0" i="0" u="none" strike="noStrike" cap="none" err="1">
                <a:solidFill>
                  <a:srgbClr val="1F3864"/>
                </a:solidFill>
                <a:latin typeface="Arial"/>
                <a:ea typeface="Arial"/>
                <a:cs typeface="Arial"/>
                <a:sym typeface="Arial"/>
              </a:rPr>
              <a:t>Dislipidemia</a:t>
            </a:r>
            <a:r>
              <a:rPr lang="en-US" sz="800" b="0" i="0" u="none" strike="noStrike" cap="none">
                <a:solidFill>
                  <a:srgbClr val="1F3864"/>
                </a:solidFill>
                <a:latin typeface="Arial"/>
                <a:ea typeface="Arial"/>
                <a:cs typeface="Arial"/>
                <a:sym typeface="Arial"/>
              </a:rPr>
              <a:t> </a:t>
            </a:r>
            <a:r>
              <a:rPr lang="en-US" sz="800" b="0" i="0" u="none" strike="noStrike" cap="none" err="1">
                <a:solidFill>
                  <a:srgbClr val="1F3864"/>
                </a:solidFill>
                <a:latin typeface="Arial"/>
                <a:ea typeface="Arial"/>
                <a:cs typeface="Arial"/>
                <a:sym typeface="Arial"/>
              </a:rPr>
              <a:t>Aterogénica</a:t>
            </a:r>
            <a:r>
              <a:rPr lang="en-US" sz="800" b="0" i="0" u="none" strike="noStrike" cap="none">
                <a:solidFill>
                  <a:srgbClr val="1F3864"/>
                </a:solidFill>
                <a:latin typeface="Arial"/>
                <a:ea typeface="Arial"/>
                <a:cs typeface="Arial"/>
                <a:sym typeface="Arial"/>
              </a:rPr>
              <a:t> de la Sociedad </a:t>
            </a:r>
            <a:r>
              <a:rPr lang="en-US" sz="800" b="0" i="0" u="none" strike="noStrike" cap="none" err="1">
                <a:solidFill>
                  <a:srgbClr val="1F3864"/>
                </a:solidFill>
                <a:latin typeface="Arial"/>
                <a:ea typeface="Arial"/>
                <a:cs typeface="Arial"/>
                <a:sym typeface="Arial"/>
              </a:rPr>
              <a:t>Espan</a:t>
            </a:r>
            <a:r>
              <a:rPr lang="en-US" sz="800" b="0" i="0" u="none" strike="noStrike" cap="none">
                <a:solidFill>
                  <a:srgbClr val="1F3864"/>
                </a:solidFill>
                <a:latin typeface="Arial"/>
                <a:ea typeface="Arial"/>
                <a:cs typeface="Arial"/>
                <a:sym typeface="Arial"/>
              </a:rPr>
              <a:t> ̃ola de Arteriosclerosis. Clin </a:t>
            </a:r>
            <a:r>
              <a:rPr lang="en-US" sz="800" b="0" i="0" u="none" strike="noStrike" cap="none" err="1">
                <a:solidFill>
                  <a:srgbClr val="1F3864"/>
                </a:solidFill>
                <a:latin typeface="Arial"/>
                <a:ea typeface="Arial"/>
                <a:cs typeface="Arial"/>
                <a:sym typeface="Arial"/>
              </a:rPr>
              <a:t>Investig</a:t>
            </a:r>
            <a:r>
              <a:rPr lang="en-US" sz="800" b="0" i="0" u="none" strike="noStrike" cap="none">
                <a:solidFill>
                  <a:srgbClr val="1F3864"/>
                </a:solidFill>
                <a:latin typeface="Arial"/>
                <a:ea typeface="Arial"/>
                <a:cs typeface="Arial"/>
                <a:sym typeface="Arial"/>
              </a:rPr>
              <a:t> </a:t>
            </a:r>
            <a:r>
              <a:rPr lang="en-US" sz="800" b="0" i="0" u="none" strike="noStrike" cap="none" err="1">
                <a:solidFill>
                  <a:srgbClr val="1F3864"/>
                </a:solidFill>
                <a:latin typeface="Arial"/>
                <a:ea typeface="Arial"/>
                <a:cs typeface="Arial"/>
                <a:sym typeface="Arial"/>
              </a:rPr>
              <a:t>Arterioscler</a:t>
            </a:r>
            <a:r>
              <a:rPr lang="en-US" sz="800" b="0" i="0" u="none" strike="noStrike" cap="none">
                <a:solidFill>
                  <a:srgbClr val="1F3864"/>
                </a:solidFill>
                <a:latin typeface="Arial"/>
                <a:ea typeface="Arial"/>
                <a:cs typeface="Arial"/>
                <a:sym typeface="Arial"/>
              </a:rPr>
              <a:t>. 2020. https://doi.org/10.1016/j.arteri.2019.11.004 </a:t>
            </a:r>
            <a:endParaRPr lang="en-US" sz="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3"/>
                                        </p:tgtEl>
                                        <p:attrNameLst>
                                          <p:attrName>style.visibility</p:attrName>
                                        </p:attrNameLst>
                                      </p:cBhvr>
                                      <p:to>
                                        <p:strVal val="visible"/>
                                      </p:to>
                                    </p:set>
                                    <p:animEffect transition="in" filter="fade">
                                      <p:cBhvr>
                                        <p:cTn id="7" dur="500"/>
                                        <p:tgtEl>
                                          <p:spTgt spid="38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4"/>
                                        </p:tgtEl>
                                        <p:attrNameLst>
                                          <p:attrName>style.visibility</p:attrName>
                                        </p:attrNameLst>
                                      </p:cBhvr>
                                      <p:to>
                                        <p:strVal val="visible"/>
                                      </p:to>
                                    </p:set>
                                    <p:animEffect transition="in" filter="fade">
                                      <p:cBhvr>
                                        <p:cTn id="12" dur="500"/>
                                        <p:tgtEl>
                                          <p:spTgt spid="3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grpSp>
        <p:nvGrpSpPr>
          <p:cNvPr id="398" name="Google Shape;398;p95"/>
          <p:cNvGrpSpPr/>
          <p:nvPr/>
        </p:nvGrpSpPr>
        <p:grpSpPr>
          <a:xfrm>
            <a:off x="0" y="418859"/>
            <a:ext cx="11903529" cy="6132424"/>
            <a:chOff x="376685" y="91055"/>
            <a:chExt cx="10630635" cy="6132424"/>
          </a:xfrm>
        </p:grpSpPr>
        <p:sp>
          <p:nvSpPr>
            <p:cNvPr id="399" name="Google Shape;399;p95"/>
            <p:cNvSpPr/>
            <p:nvPr/>
          </p:nvSpPr>
          <p:spPr>
            <a:xfrm>
              <a:off x="2894690" y="91055"/>
              <a:ext cx="5833438" cy="3283558"/>
            </a:xfrm>
            <a:prstGeom prst="ellipse">
              <a:avLst/>
            </a:prstGeom>
            <a:solidFill>
              <a:schemeClr val="accent2">
                <a:alpha val="49411"/>
              </a:scheme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0" name="Google Shape;400;p95"/>
            <p:cNvSpPr txBox="1"/>
            <p:nvPr/>
          </p:nvSpPr>
          <p:spPr>
            <a:xfrm>
              <a:off x="3567779" y="533073"/>
              <a:ext cx="4487260" cy="104189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3200"/>
                <a:buFont typeface="Arial"/>
                <a:buNone/>
              </a:pPr>
              <a:r>
                <a:rPr lang="en-US" sz="3200" b="1" i="0" u="none" strike="noStrike" cap="none">
                  <a:solidFill>
                    <a:srgbClr val="002060"/>
                  </a:solidFill>
                  <a:latin typeface="Arial"/>
                  <a:ea typeface="Arial"/>
                  <a:cs typeface="Arial"/>
                  <a:sym typeface="Arial"/>
                </a:rPr>
                <a:t>CONCLUSIONES</a:t>
              </a:r>
              <a:endParaRPr sz="3200" b="0" i="0" u="none" strike="noStrike" cap="none">
                <a:solidFill>
                  <a:srgbClr val="002060"/>
                </a:solidFill>
                <a:latin typeface="Arial"/>
                <a:ea typeface="Arial"/>
                <a:cs typeface="Arial"/>
                <a:sym typeface="Arial"/>
              </a:endParaRPr>
            </a:p>
          </p:txBody>
        </p:sp>
        <p:sp>
          <p:nvSpPr>
            <p:cNvPr id="401" name="Google Shape;401;p95"/>
            <p:cNvSpPr/>
            <p:nvPr/>
          </p:nvSpPr>
          <p:spPr>
            <a:xfrm>
              <a:off x="5067200" y="1487315"/>
              <a:ext cx="5940120" cy="3283558"/>
            </a:xfrm>
            <a:prstGeom prst="ellipse">
              <a:avLst/>
            </a:prstGeom>
            <a:solidFill>
              <a:schemeClr val="accent3">
                <a:alpha val="49411"/>
              </a:scheme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2" name="Google Shape;402;p95"/>
            <p:cNvSpPr txBox="1"/>
            <p:nvPr/>
          </p:nvSpPr>
          <p:spPr>
            <a:xfrm>
              <a:off x="6830959" y="1957637"/>
              <a:ext cx="3391725" cy="1527569"/>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en-US" sz="2000" b="1" i="0" u="none" strike="noStrike" cap="none">
                  <a:solidFill>
                    <a:srgbClr val="002060"/>
                  </a:solidFill>
                  <a:latin typeface="Arial"/>
                  <a:ea typeface="Arial"/>
                  <a:cs typeface="Arial"/>
                  <a:sym typeface="Arial"/>
                </a:rPr>
                <a:t>El </a:t>
              </a:r>
              <a:r>
                <a:rPr lang="en-US" sz="2000" b="1" i="0" u="none" strike="noStrike" cap="none">
                  <a:solidFill>
                    <a:srgbClr val="FF0000"/>
                  </a:solidFill>
                  <a:latin typeface="Arial"/>
                  <a:ea typeface="Arial"/>
                  <a:cs typeface="Arial"/>
                  <a:sym typeface="Arial"/>
                </a:rPr>
                <a:t>cáculo del RCV </a:t>
              </a:r>
              <a:r>
                <a:rPr lang="en-US" sz="2000" b="1" i="0" u="none" strike="noStrike" cap="none">
                  <a:solidFill>
                    <a:srgbClr val="002060"/>
                  </a:solidFill>
                  <a:latin typeface="Arial"/>
                  <a:ea typeface="Arial"/>
                  <a:cs typeface="Arial"/>
                  <a:sym typeface="Arial"/>
                </a:rPr>
                <a:t>de nuestros pacientes nos ayudará a tomar </a:t>
              </a:r>
              <a:r>
                <a:rPr lang="en-US" sz="2000" b="1" i="0" u="none" strike="noStrike" cap="none">
                  <a:solidFill>
                    <a:srgbClr val="FF0000"/>
                  </a:solidFill>
                  <a:latin typeface="Arial"/>
                  <a:ea typeface="Arial"/>
                  <a:cs typeface="Arial"/>
                  <a:sym typeface="Arial"/>
                </a:rPr>
                <a:t>decisiones terapéuticas </a:t>
              </a:r>
              <a:r>
                <a:rPr lang="en-US" sz="2000" b="1" i="0" u="none" strike="noStrike" cap="none">
                  <a:solidFill>
                    <a:srgbClr val="002060"/>
                  </a:solidFill>
                  <a:latin typeface="Arial"/>
                  <a:ea typeface="Arial"/>
                  <a:cs typeface="Arial"/>
                  <a:sym typeface="Arial"/>
                </a:rPr>
                <a:t>adecuadas e indicidualizadas.</a:t>
              </a:r>
              <a:endParaRPr sz="2000" b="0" i="0" u="none" strike="noStrike" cap="none">
                <a:solidFill>
                  <a:srgbClr val="002060"/>
                </a:solidFill>
                <a:latin typeface="Arial"/>
                <a:ea typeface="Arial"/>
                <a:cs typeface="Arial"/>
                <a:sym typeface="Arial"/>
              </a:endParaRPr>
            </a:p>
          </p:txBody>
        </p:sp>
        <p:sp>
          <p:nvSpPr>
            <p:cNvPr id="403" name="Google Shape;403;p95"/>
            <p:cNvSpPr/>
            <p:nvPr/>
          </p:nvSpPr>
          <p:spPr>
            <a:xfrm>
              <a:off x="2691438" y="3955528"/>
              <a:ext cx="6101475" cy="2267951"/>
            </a:xfrm>
            <a:prstGeom prst="ellipse">
              <a:avLst/>
            </a:prstGeom>
            <a:solidFill>
              <a:schemeClr val="accent4">
                <a:alpha val="49411"/>
              </a:scheme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4" name="Google Shape;404;p95"/>
            <p:cNvSpPr txBox="1"/>
            <p:nvPr/>
          </p:nvSpPr>
          <p:spPr>
            <a:xfrm>
              <a:off x="3411432" y="4790016"/>
              <a:ext cx="4799955" cy="1006473"/>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1" i="0" u="none" strike="noStrike" cap="none">
                  <a:solidFill>
                    <a:srgbClr val="002060"/>
                  </a:solidFill>
                  <a:latin typeface="Arial"/>
                  <a:ea typeface="Arial"/>
                  <a:cs typeface="Arial"/>
                  <a:sym typeface="Arial"/>
                </a:rPr>
                <a:t>Los </a:t>
              </a:r>
              <a:r>
                <a:rPr lang="en-US" sz="2000" b="1" i="0" u="none" strike="noStrike" cap="none">
                  <a:solidFill>
                    <a:srgbClr val="FF0000"/>
                  </a:solidFill>
                  <a:latin typeface="Arial"/>
                  <a:ea typeface="Arial"/>
                  <a:cs typeface="Arial"/>
                  <a:sym typeface="Arial"/>
                </a:rPr>
                <a:t>antecedentes personales y familiares</a:t>
              </a:r>
              <a:r>
                <a:rPr lang="en-US" sz="2000" b="1" i="0" u="none" strike="noStrike" cap="none">
                  <a:solidFill>
                    <a:srgbClr val="002060"/>
                  </a:solidFill>
                  <a:latin typeface="Arial"/>
                  <a:ea typeface="Arial"/>
                  <a:cs typeface="Arial"/>
                  <a:sym typeface="Arial"/>
                </a:rPr>
                <a:t> pueden resultar factores modificadores del riesgo de nuestros pacientes.</a:t>
              </a:r>
              <a:endParaRPr sz="2000" b="0" i="0" u="none" strike="noStrike" cap="none">
                <a:solidFill>
                  <a:srgbClr val="002060"/>
                </a:solidFill>
                <a:latin typeface="Arial"/>
                <a:ea typeface="Arial"/>
                <a:cs typeface="Arial"/>
                <a:sym typeface="Arial"/>
              </a:endParaRPr>
            </a:p>
          </p:txBody>
        </p:sp>
        <p:sp>
          <p:nvSpPr>
            <p:cNvPr id="405" name="Google Shape;405;p95"/>
            <p:cNvSpPr/>
            <p:nvPr/>
          </p:nvSpPr>
          <p:spPr>
            <a:xfrm>
              <a:off x="376685" y="1487315"/>
              <a:ext cx="6101475" cy="3283558"/>
            </a:xfrm>
            <a:prstGeom prst="ellipse">
              <a:avLst/>
            </a:prstGeom>
            <a:solidFill>
              <a:srgbClr val="599BD5">
                <a:alpha val="49411"/>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 name="Google Shape;406;p95"/>
            <p:cNvSpPr txBox="1"/>
            <p:nvPr/>
          </p:nvSpPr>
          <p:spPr>
            <a:xfrm>
              <a:off x="846029" y="1866187"/>
              <a:ext cx="3436535" cy="252581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en-US" sz="2400" b="1" i="0" u="none" strike="noStrike" cap="none">
                  <a:solidFill>
                    <a:srgbClr val="FF0000"/>
                  </a:solidFill>
                  <a:latin typeface="Arial"/>
                  <a:ea typeface="Arial"/>
                  <a:cs typeface="Arial"/>
                  <a:sym typeface="Arial"/>
                </a:rPr>
                <a:t>Intensificar</a:t>
              </a:r>
              <a:r>
                <a:rPr lang="en-US" sz="2400" b="0" i="0" u="none" strike="noStrike" cap="none">
                  <a:solidFill>
                    <a:srgbClr val="002060"/>
                  </a:solidFill>
                  <a:latin typeface="Arial"/>
                  <a:ea typeface="Arial"/>
                  <a:cs typeface="Arial"/>
                  <a:sym typeface="Arial"/>
                </a:rPr>
                <a:t> el tratamiento para disminuir el riesgo residual</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96"/>
          <p:cNvSpPr txBox="1"/>
          <p:nvPr/>
        </p:nvSpPr>
        <p:spPr>
          <a:xfrm>
            <a:off x="5392615" y="5516939"/>
            <a:ext cx="6519984" cy="73862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800" b="0" i="0" u="none" strike="noStrike" cap="none" err="1">
                <a:solidFill>
                  <a:schemeClr val="lt1"/>
                </a:solidFill>
                <a:latin typeface="Arial"/>
                <a:ea typeface="Arial"/>
                <a:cs typeface="Arial"/>
                <a:sym typeface="Arial"/>
              </a:rPr>
              <a:t>Pallarés-Carratalá</a:t>
            </a:r>
            <a:r>
              <a:rPr lang="en-US" sz="800" b="0" i="0" u="none" strike="noStrike" cap="none">
                <a:solidFill>
                  <a:schemeClr val="lt1"/>
                </a:solidFill>
                <a:latin typeface="Arial"/>
                <a:ea typeface="Arial"/>
                <a:cs typeface="Arial"/>
                <a:sym typeface="Arial"/>
              </a:rPr>
              <a:t> V, Barrios V, Fierro-González D, Polo-García J, </a:t>
            </a:r>
            <a:r>
              <a:rPr lang="en-US" sz="800" b="0" i="0" u="none" strike="noStrike" cap="none" err="1">
                <a:solidFill>
                  <a:schemeClr val="lt1"/>
                </a:solidFill>
                <a:latin typeface="Arial"/>
                <a:ea typeface="Arial"/>
                <a:cs typeface="Arial"/>
                <a:sym typeface="Arial"/>
              </a:rPr>
              <a:t>Cinza-Sanjurjo</a:t>
            </a:r>
            <a:r>
              <a:rPr lang="en-US" sz="800" b="0" i="0" u="none" strike="noStrike" cap="none">
                <a:solidFill>
                  <a:schemeClr val="lt1"/>
                </a:solidFill>
                <a:latin typeface="Arial"/>
                <a:ea typeface="Arial"/>
                <a:cs typeface="Arial"/>
                <a:sym typeface="Arial"/>
              </a:rPr>
              <a:t> S. </a:t>
            </a:r>
            <a:r>
              <a:rPr lang="en-US" sz="800" b="0" i="0" u="none" strike="noStrike" cap="none" err="1">
                <a:solidFill>
                  <a:schemeClr val="lt1"/>
                </a:solidFill>
                <a:latin typeface="Arial"/>
                <a:ea typeface="Arial"/>
                <a:cs typeface="Arial"/>
                <a:sym typeface="Arial"/>
              </a:rPr>
              <a:t>Riesgo</a:t>
            </a:r>
            <a:r>
              <a:rPr lang="en-US" sz="800" b="0" i="0" u="none" strike="noStrike" cap="none">
                <a:solidFill>
                  <a:schemeClr val="lt1"/>
                </a:solidFill>
                <a:latin typeface="Arial"/>
                <a:ea typeface="Arial"/>
                <a:cs typeface="Arial"/>
                <a:sym typeface="Arial"/>
              </a:rPr>
              <a:t> cardiovascular </a:t>
            </a:r>
            <a:r>
              <a:rPr lang="en-US" sz="800" b="0" i="0" u="none" strike="noStrike" cap="none" err="1">
                <a:solidFill>
                  <a:schemeClr val="lt1"/>
                </a:solidFill>
                <a:latin typeface="Arial"/>
                <a:ea typeface="Arial"/>
                <a:cs typeface="Arial"/>
                <a:sym typeface="Arial"/>
              </a:rPr>
              <a:t>en</a:t>
            </a:r>
            <a:r>
              <a:rPr lang="en-US" sz="800" b="0" i="0" u="none" strike="noStrike" cap="none">
                <a:solidFill>
                  <a:schemeClr val="lt1"/>
                </a:solidFill>
                <a:latin typeface="Arial"/>
                <a:ea typeface="Arial"/>
                <a:cs typeface="Arial"/>
                <a:sym typeface="Arial"/>
              </a:rPr>
              <a:t> </a:t>
            </a:r>
            <a:r>
              <a:rPr lang="en-US" sz="800" b="0" i="0" u="none" strike="noStrike" cap="none" err="1">
                <a:solidFill>
                  <a:schemeClr val="lt1"/>
                </a:solidFill>
                <a:latin typeface="Arial"/>
                <a:ea typeface="Arial"/>
                <a:cs typeface="Arial"/>
                <a:sym typeface="Arial"/>
              </a:rPr>
              <a:t>pacientes</a:t>
            </a:r>
            <a:r>
              <a:rPr lang="en-US" sz="800" b="0" i="0" u="none" strike="noStrike" cap="none">
                <a:solidFill>
                  <a:schemeClr val="lt1"/>
                </a:solidFill>
                <a:latin typeface="Arial"/>
                <a:ea typeface="Arial"/>
                <a:cs typeface="Arial"/>
                <a:sym typeface="Arial"/>
              </a:rPr>
              <a:t> con </a:t>
            </a:r>
            <a:r>
              <a:rPr lang="en-US" sz="800" b="0" i="0" u="none" strike="noStrike" cap="none" err="1">
                <a:solidFill>
                  <a:schemeClr val="lt1"/>
                </a:solidFill>
                <a:latin typeface="Arial"/>
                <a:ea typeface="Arial"/>
                <a:cs typeface="Arial"/>
                <a:sym typeface="Arial"/>
              </a:rPr>
              <a:t>dislipidemia</a:t>
            </a:r>
            <a:r>
              <a:rPr lang="en-US" sz="800" b="0" i="0" u="none" strike="noStrike" cap="none">
                <a:solidFill>
                  <a:schemeClr val="lt1"/>
                </a:solidFill>
                <a:latin typeface="Arial"/>
                <a:ea typeface="Arial"/>
                <a:cs typeface="Arial"/>
                <a:sym typeface="Arial"/>
              </a:rPr>
              <a:t> y </a:t>
            </a:r>
            <a:r>
              <a:rPr lang="en-US" sz="800" b="0" i="0" u="none" strike="noStrike" cap="none" err="1">
                <a:solidFill>
                  <a:schemeClr val="lt1"/>
                </a:solidFill>
                <a:latin typeface="Arial"/>
                <a:ea typeface="Arial"/>
                <a:cs typeface="Arial"/>
                <a:sym typeface="Arial"/>
              </a:rPr>
              <a:t>su</a:t>
            </a:r>
            <a:r>
              <a:rPr lang="en-US" sz="800" b="0" i="0" u="none" strike="noStrike" cap="none">
                <a:solidFill>
                  <a:schemeClr val="lt1"/>
                </a:solidFill>
                <a:latin typeface="Arial"/>
                <a:ea typeface="Arial"/>
                <a:cs typeface="Arial"/>
                <a:sym typeface="Arial"/>
              </a:rPr>
              <a:t> </a:t>
            </a:r>
            <a:r>
              <a:rPr lang="en-US" sz="800" b="0" i="0" u="none" strike="noStrike" cap="none" err="1">
                <a:solidFill>
                  <a:schemeClr val="lt1"/>
                </a:solidFill>
                <a:latin typeface="Arial"/>
                <a:ea typeface="Arial"/>
                <a:cs typeface="Arial"/>
                <a:sym typeface="Arial"/>
              </a:rPr>
              <a:t>título</a:t>
            </a:r>
            <a:r>
              <a:rPr lang="en-US" sz="800" b="0" i="0" u="none" strike="noStrike" cap="none">
                <a:solidFill>
                  <a:schemeClr val="lt1"/>
                </a:solidFill>
                <a:latin typeface="Arial"/>
                <a:ea typeface="Arial"/>
                <a:cs typeface="Arial"/>
                <a:sym typeface="Arial"/>
              </a:rPr>
              <a:t> de control </a:t>
            </a:r>
            <a:r>
              <a:rPr lang="en-US" sz="800" b="0" i="0" u="none" strike="noStrike" cap="none" err="1">
                <a:solidFill>
                  <a:schemeClr val="lt1"/>
                </a:solidFill>
                <a:latin typeface="Arial"/>
                <a:ea typeface="Arial"/>
                <a:cs typeface="Arial"/>
                <a:sym typeface="Arial"/>
              </a:rPr>
              <a:t>tal</a:t>
            </a:r>
            <a:r>
              <a:rPr lang="en-US" sz="800" b="0" i="0" u="none" strike="noStrike" cap="none">
                <a:solidFill>
                  <a:schemeClr val="lt1"/>
                </a:solidFill>
                <a:latin typeface="Arial"/>
                <a:ea typeface="Arial"/>
                <a:cs typeface="Arial"/>
                <a:sym typeface="Arial"/>
              </a:rPr>
              <a:t> </a:t>
            </a:r>
            <a:r>
              <a:rPr lang="en-US" sz="800" b="0" i="0" u="none" strike="noStrike" cap="none" err="1">
                <a:solidFill>
                  <a:schemeClr val="lt1"/>
                </a:solidFill>
                <a:latin typeface="Arial"/>
                <a:ea typeface="Arial"/>
                <a:cs typeface="Arial"/>
                <a:sym typeface="Arial"/>
              </a:rPr>
              <a:t>como</a:t>
            </a:r>
            <a:r>
              <a:rPr lang="en-US" sz="800" b="0" i="0" u="none" strike="noStrike" cap="none">
                <a:solidFill>
                  <a:schemeClr val="lt1"/>
                </a:solidFill>
                <a:latin typeface="Arial"/>
                <a:ea typeface="Arial"/>
                <a:cs typeface="Arial"/>
                <a:sym typeface="Arial"/>
              </a:rPr>
              <a:t> se </a:t>
            </a:r>
            <a:r>
              <a:rPr lang="en-US" sz="800" b="0" i="0" u="none" strike="noStrike" cap="none" err="1">
                <a:solidFill>
                  <a:schemeClr val="lt1"/>
                </a:solidFill>
                <a:latin typeface="Arial"/>
                <a:ea typeface="Arial"/>
                <a:cs typeface="Arial"/>
                <a:sym typeface="Arial"/>
              </a:rPr>
              <a:t>percibe</a:t>
            </a:r>
            <a:r>
              <a:rPr lang="en-US" sz="800" b="0" i="0" u="none" strike="noStrike" cap="none">
                <a:solidFill>
                  <a:schemeClr val="lt1"/>
                </a:solidFill>
                <a:latin typeface="Arial"/>
                <a:ea typeface="Arial"/>
                <a:cs typeface="Arial"/>
                <a:sym typeface="Arial"/>
              </a:rPr>
              <a:t> </a:t>
            </a:r>
            <a:r>
              <a:rPr lang="en-US" sz="800" b="0" i="0" u="none" strike="noStrike" cap="none" err="1">
                <a:solidFill>
                  <a:schemeClr val="lt1"/>
                </a:solidFill>
                <a:latin typeface="Arial"/>
                <a:ea typeface="Arial"/>
                <a:cs typeface="Arial"/>
                <a:sym typeface="Arial"/>
              </a:rPr>
              <a:t>por</a:t>
            </a:r>
            <a:r>
              <a:rPr lang="en-US" sz="800" b="0" i="0" u="none" strike="noStrike" cap="none">
                <a:solidFill>
                  <a:schemeClr val="lt1"/>
                </a:solidFill>
                <a:latin typeface="Arial"/>
                <a:ea typeface="Arial"/>
                <a:cs typeface="Arial"/>
                <a:sym typeface="Arial"/>
              </a:rPr>
              <a:t> </a:t>
            </a:r>
            <a:r>
              <a:rPr lang="en-US" sz="800" b="0" i="0" u="none" strike="noStrike" cap="none" err="1">
                <a:solidFill>
                  <a:schemeClr val="lt1"/>
                </a:solidFill>
                <a:latin typeface="Arial"/>
                <a:ea typeface="Arial"/>
                <a:cs typeface="Arial"/>
                <a:sym typeface="Arial"/>
              </a:rPr>
              <a:t>Médicos</a:t>
            </a:r>
            <a:r>
              <a:rPr lang="en-US" sz="800" b="0" i="0" u="none" strike="noStrike" cap="none">
                <a:solidFill>
                  <a:schemeClr val="lt1"/>
                </a:solidFill>
                <a:latin typeface="Arial"/>
                <a:ea typeface="Arial"/>
                <a:cs typeface="Arial"/>
                <a:sym typeface="Arial"/>
              </a:rPr>
              <a:t> de </a:t>
            </a:r>
            <a:r>
              <a:rPr lang="en-US" sz="800" b="0" i="0" u="none" strike="noStrike" cap="none" err="1">
                <a:solidFill>
                  <a:schemeClr val="lt1"/>
                </a:solidFill>
                <a:latin typeface="Arial"/>
                <a:ea typeface="Arial"/>
                <a:cs typeface="Arial"/>
                <a:sym typeface="Arial"/>
              </a:rPr>
              <a:t>Atención</a:t>
            </a:r>
            <a:r>
              <a:rPr lang="en-US" sz="800" b="0" i="0" u="none" strike="noStrike" cap="none">
                <a:solidFill>
                  <a:schemeClr val="lt1"/>
                </a:solidFill>
                <a:latin typeface="Arial"/>
                <a:ea typeface="Arial"/>
                <a:cs typeface="Arial"/>
                <a:sym typeface="Arial"/>
              </a:rPr>
              <a:t> Primaria </a:t>
            </a:r>
            <a:r>
              <a:rPr lang="en-US" sz="800" b="0" i="0" u="none" strike="noStrike" cap="none" err="1">
                <a:solidFill>
                  <a:schemeClr val="lt1"/>
                </a:solidFill>
                <a:latin typeface="Arial"/>
                <a:ea typeface="Arial"/>
                <a:cs typeface="Arial"/>
                <a:sym typeface="Arial"/>
              </a:rPr>
              <a:t>en</a:t>
            </a:r>
            <a:r>
              <a:rPr lang="en-US" sz="800" b="0" i="0" u="none" strike="noStrike" cap="none">
                <a:solidFill>
                  <a:schemeClr val="lt1"/>
                </a:solidFill>
                <a:latin typeface="Arial"/>
                <a:ea typeface="Arial"/>
                <a:cs typeface="Arial"/>
                <a:sym typeface="Arial"/>
              </a:rPr>
              <a:t> un </a:t>
            </a:r>
            <a:r>
              <a:rPr lang="en-US" sz="800" b="0" i="0" u="none" strike="noStrike" cap="none" err="1">
                <a:solidFill>
                  <a:schemeClr val="lt1"/>
                </a:solidFill>
                <a:latin typeface="Arial"/>
                <a:ea typeface="Arial"/>
                <a:cs typeface="Arial"/>
                <a:sym typeface="Arial"/>
              </a:rPr>
              <a:t>Estudio</a:t>
            </a:r>
            <a:r>
              <a:rPr lang="en-US" sz="800" b="0" i="0" u="none" strike="noStrike" cap="none">
                <a:solidFill>
                  <a:schemeClr val="lt1"/>
                </a:solidFill>
                <a:latin typeface="Arial"/>
                <a:ea typeface="Arial"/>
                <a:cs typeface="Arial"/>
                <a:sym typeface="Arial"/>
              </a:rPr>
              <a:t> de </a:t>
            </a:r>
            <a:r>
              <a:rPr lang="en-US" sz="800" b="0" i="0" u="none" strike="noStrike" cap="none" err="1">
                <a:solidFill>
                  <a:schemeClr val="lt1"/>
                </a:solidFill>
                <a:latin typeface="Arial"/>
                <a:ea typeface="Arial"/>
                <a:cs typeface="Arial"/>
                <a:sym typeface="Arial"/>
              </a:rPr>
              <a:t>Encuesta</a:t>
            </a:r>
            <a:r>
              <a:rPr lang="en-US" sz="800" b="0" i="0" u="none" strike="noStrike" cap="none">
                <a:solidFill>
                  <a:schemeClr val="lt1"/>
                </a:solidFill>
                <a:latin typeface="Arial"/>
                <a:ea typeface="Arial"/>
                <a:cs typeface="Arial"/>
                <a:sym typeface="Arial"/>
              </a:rPr>
              <a:t>-TERESA-</a:t>
            </a:r>
            <a:r>
              <a:rPr lang="en-US" sz="800" b="0" i="0" u="none" strike="noStrike" cap="none" err="1">
                <a:solidFill>
                  <a:schemeClr val="lt1"/>
                </a:solidFill>
                <a:latin typeface="Arial"/>
                <a:ea typeface="Arial"/>
                <a:cs typeface="Arial"/>
                <a:sym typeface="Arial"/>
              </a:rPr>
              <a:t>Opinión</a:t>
            </a:r>
            <a:r>
              <a:rPr lang="en-US" sz="800" b="0" i="0" u="none" strike="noStrike" cap="none">
                <a:solidFill>
                  <a:schemeClr val="lt1"/>
                </a:solidFill>
                <a:latin typeface="Arial"/>
                <a:ea typeface="Arial"/>
                <a:cs typeface="Arial"/>
                <a:sym typeface="Arial"/>
              </a:rPr>
              <a:t>. Int J Environ Res Public Health. 2023 Ene 29;20(3:2388. </a:t>
            </a:r>
            <a:r>
              <a:rPr lang="en-US" sz="800" b="0" i="0" u="none" strike="noStrike" cap="none" err="1">
                <a:solidFill>
                  <a:schemeClr val="lt1"/>
                </a:solidFill>
                <a:latin typeface="Arial"/>
                <a:ea typeface="Arial"/>
                <a:cs typeface="Arial"/>
                <a:sym typeface="Arial"/>
              </a:rPr>
              <a:t>doi</a:t>
            </a:r>
            <a:r>
              <a:rPr lang="en-US" sz="800" b="0" i="0" u="none" strike="noStrike" cap="none">
                <a:solidFill>
                  <a:schemeClr val="lt1"/>
                </a:solidFill>
                <a:latin typeface="Arial"/>
                <a:ea typeface="Arial"/>
                <a:cs typeface="Arial"/>
                <a:sym typeface="Arial"/>
              </a:rPr>
              <a:t>: 10.3390/ijerph20032388. PMID: 36767754; PMCID: PMC9915170. </a:t>
            </a:r>
            <a:endParaRPr sz="800"/>
          </a:p>
          <a:p>
            <a:pPr marL="0" marR="0" lvl="0" indent="0" algn="just" rtl="0">
              <a:lnSpc>
                <a:spcPct val="100000"/>
              </a:lnSpc>
              <a:spcBef>
                <a:spcPts val="0"/>
              </a:spcBef>
              <a:spcAft>
                <a:spcPts val="0"/>
              </a:spcAft>
              <a:buNone/>
            </a:pPr>
            <a:endParaRPr sz="1000" b="0" i="0" u="none" strike="noStrike" cap="none">
              <a:solidFill>
                <a:schemeClr val="lt1"/>
              </a:solidFill>
              <a:latin typeface="Arial"/>
              <a:ea typeface="Arial"/>
              <a:cs typeface="Arial"/>
              <a:sym typeface="Arial"/>
            </a:endParaRPr>
          </a:p>
          <a:p>
            <a:pPr marL="0" marR="0" lvl="0" indent="0" algn="just" rtl="0">
              <a:lnSpc>
                <a:spcPct val="100000"/>
              </a:lnSpc>
              <a:spcBef>
                <a:spcPts val="0"/>
              </a:spcBef>
              <a:spcAft>
                <a:spcPts val="0"/>
              </a:spcAft>
              <a:buNone/>
            </a:pPr>
            <a:r>
              <a:rPr lang="en-US" sz="800" b="0" i="0" u="none" strike="noStrike" cap="none">
                <a:solidFill>
                  <a:schemeClr val="lt1"/>
                </a:solidFill>
                <a:latin typeface="Arial"/>
                <a:ea typeface="Arial"/>
                <a:cs typeface="Arial"/>
                <a:sym typeface="Arial"/>
              </a:rPr>
              <a:t> </a:t>
            </a:r>
            <a:r>
              <a:rPr lang="en-US" sz="800" b="1" i="0" u="none" strike="noStrike" cap="none" err="1">
                <a:solidFill>
                  <a:schemeClr val="lt1"/>
                </a:solidFill>
                <a:latin typeface="Arial"/>
                <a:ea typeface="Arial"/>
                <a:cs typeface="Arial"/>
                <a:sym typeface="Arial"/>
              </a:rPr>
              <a:t>Artículo</a:t>
            </a:r>
            <a:r>
              <a:rPr lang="en-US" sz="800" b="1" i="0" u="none" strike="noStrike" cap="none">
                <a:solidFill>
                  <a:schemeClr val="lt1"/>
                </a:solidFill>
                <a:latin typeface="Arial"/>
                <a:ea typeface="Arial"/>
                <a:cs typeface="Arial"/>
                <a:sym typeface="Arial"/>
              </a:rPr>
              <a:t> </a:t>
            </a:r>
            <a:r>
              <a:rPr lang="en-US" sz="800" b="1" i="0" u="none" strike="noStrike" cap="none" err="1">
                <a:solidFill>
                  <a:schemeClr val="lt1"/>
                </a:solidFill>
                <a:latin typeface="Arial"/>
                <a:ea typeface="Arial"/>
                <a:cs typeface="Arial"/>
                <a:sym typeface="Arial"/>
              </a:rPr>
              <a:t>Financiado</a:t>
            </a:r>
            <a:r>
              <a:rPr lang="en-US" sz="800" b="1" i="0" u="none" strike="noStrike" cap="none">
                <a:solidFill>
                  <a:schemeClr val="lt1"/>
                </a:solidFill>
                <a:latin typeface="Arial"/>
                <a:ea typeface="Arial"/>
                <a:cs typeface="Arial"/>
                <a:sym typeface="Arial"/>
              </a:rPr>
              <a:t> </a:t>
            </a:r>
            <a:r>
              <a:rPr lang="en-US" sz="800" b="1" i="0" u="none" strike="noStrike" cap="none" err="1">
                <a:solidFill>
                  <a:schemeClr val="lt1"/>
                </a:solidFill>
                <a:latin typeface="Arial"/>
                <a:ea typeface="Arial"/>
                <a:cs typeface="Arial"/>
                <a:sym typeface="Arial"/>
              </a:rPr>
              <a:t>por</a:t>
            </a:r>
            <a:r>
              <a:rPr lang="en-US" sz="800" b="1" i="0" u="none" strike="noStrike" cap="none">
                <a:solidFill>
                  <a:schemeClr val="lt1"/>
                </a:solidFill>
                <a:latin typeface="Arial"/>
                <a:ea typeface="Arial"/>
                <a:cs typeface="Arial"/>
                <a:sym typeface="Arial"/>
              </a:rPr>
              <a:t> </a:t>
            </a:r>
            <a:r>
              <a:rPr lang="en-US" sz="800" b="1" i="0" u="none" strike="noStrike" cap="none" err="1">
                <a:solidFill>
                  <a:schemeClr val="lt1"/>
                </a:solidFill>
                <a:latin typeface="Arial"/>
                <a:ea typeface="Arial"/>
                <a:cs typeface="Arial"/>
                <a:sym typeface="Arial"/>
              </a:rPr>
              <a:t>Almirall</a:t>
            </a:r>
            <a:r>
              <a:rPr lang="en-US" sz="800" b="1" i="0" u="none" strike="noStrike" cap="none">
                <a:solidFill>
                  <a:schemeClr val="lt1"/>
                </a:solidFill>
                <a:latin typeface="Arial"/>
                <a:ea typeface="Arial"/>
                <a:cs typeface="Arial"/>
                <a:sym typeface="Arial"/>
              </a:rPr>
              <a:t> S.A.</a:t>
            </a:r>
            <a:endParaRPr sz="1100"/>
          </a:p>
        </p:txBody>
      </p:sp>
      <p:pic>
        <p:nvPicPr>
          <p:cNvPr id="412" name="Google Shape;412;p96" descr="Texto&#10;&#10;Descripción generada automáticamente"/>
          <p:cNvPicPr preferRelativeResize="0"/>
          <p:nvPr/>
        </p:nvPicPr>
        <p:blipFill rotWithShape="1">
          <a:blip r:embed="rId3">
            <a:alphaModFix/>
          </a:blip>
          <a:srcRect/>
          <a:stretch/>
        </p:blipFill>
        <p:spPr>
          <a:xfrm>
            <a:off x="547926" y="148590"/>
            <a:ext cx="4489489" cy="6560820"/>
          </a:xfrm>
          <a:prstGeom prst="rect">
            <a:avLst/>
          </a:prstGeom>
          <a:noFill/>
          <a:ln>
            <a:noFill/>
          </a:ln>
        </p:spPr>
      </p:pic>
      <p:sp>
        <p:nvSpPr>
          <p:cNvPr id="413" name="Google Shape;413;p96"/>
          <p:cNvSpPr txBox="1"/>
          <p:nvPr/>
        </p:nvSpPr>
        <p:spPr>
          <a:xfrm>
            <a:off x="5392615" y="1707635"/>
            <a:ext cx="6799385" cy="1973411"/>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None/>
            </a:pPr>
            <a:r>
              <a:rPr lang="en-US" sz="2800" b="1" i="0" u="none" strike="noStrike" cap="none">
                <a:solidFill>
                  <a:srgbClr val="002060"/>
                </a:solidFill>
                <a:latin typeface="Arial"/>
                <a:ea typeface="Arial"/>
                <a:cs typeface="Arial"/>
                <a:sym typeface="Arial"/>
              </a:rPr>
              <a:t>	</a:t>
            </a:r>
            <a:r>
              <a:rPr lang="en-US" sz="2800" b="1" i="0" u="none" strike="noStrike" cap="none">
                <a:solidFill>
                  <a:schemeClr val="lt1"/>
                </a:solidFill>
                <a:latin typeface="Arial"/>
                <a:ea typeface="Arial"/>
                <a:cs typeface="Arial"/>
                <a:sym typeface="Arial"/>
              </a:rPr>
              <a:t>Estudio TERESA:</a:t>
            </a:r>
            <a:endParaRPr/>
          </a:p>
          <a:p>
            <a:pPr marL="0" marR="0" lvl="0" indent="0" algn="l" rtl="0">
              <a:lnSpc>
                <a:spcPct val="90000"/>
              </a:lnSpc>
              <a:spcBef>
                <a:spcPts val="0"/>
              </a:spcBef>
              <a:spcAft>
                <a:spcPts val="0"/>
              </a:spcAft>
              <a:buNone/>
            </a:pPr>
            <a:r>
              <a:rPr lang="en-US" sz="2800" b="1" i="0" u="none" strike="noStrike" cap="none">
                <a:solidFill>
                  <a:schemeClr val="lt1"/>
                </a:solidFill>
                <a:latin typeface="Arial"/>
                <a:ea typeface="Arial"/>
                <a:cs typeface="Arial"/>
                <a:sym typeface="Arial"/>
              </a:rPr>
              <a:t>encuesta de opinión sobre la magnitud de la Dislipemia y su grado de control en la práctica clínica.</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pic>
        <p:nvPicPr>
          <p:cNvPr id="418" name="Google Shape;418;p97"/>
          <p:cNvPicPr preferRelativeResize="0"/>
          <p:nvPr/>
        </p:nvPicPr>
        <p:blipFill rotWithShape="1">
          <a:blip r:embed="rId3">
            <a:alphaModFix/>
          </a:blip>
          <a:srcRect/>
          <a:stretch/>
        </p:blipFill>
        <p:spPr>
          <a:xfrm>
            <a:off x="-469899" y="1736326"/>
            <a:ext cx="6819900" cy="3814400"/>
          </a:xfrm>
          <a:prstGeom prst="rect">
            <a:avLst/>
          </a:prstGeom>
          <a:noFill/>
          <a:ln>
            <a:noFill/>
          </a:ln>
        </p:spPr>
      </p:pic>
      <p:pic>
        <p:nvPicPr>
          <p:cNvPr id="419" name="Google Shape;419;p97"/>
          <p:cNvPicPr preferRelativeResize="0"/>
          <p:nvPr/>
        </p:nvPicPr>
        <p:blipFill rotWithShape="1">
          <a:blip r:embed="rId4">
            <a:alphaModFix/>
          </a:blip>
          <a:srcRect/>
          <a:stretch/>
        </p:blipFill>
        <p:spPr>
          <a:xfrm>
            <a:off x="5534514" y="1826052"/>
            <a:ext cx="6657486" cy="3814400"/>
          </a:xfrm>
          <a:prstGeom prst="rect">
            <a:avLst/>
          </a:prstGeom>
          <a:noFill/>
          <a:ln>
            <a:noFill/>
          </a:ln>
        </p:spPr>
      </p:pic>
      <p:sp>
        <p:nvSpPr>
          <p:cNvPr id="420" name="Google Shape;420;p97"/>
          <p:cNvSpPr txBox="1"/>
          <p:nvPr/>
        </p:nvSpPr>
        <p:spPr>
          <a:xfrm>
            <a:off x="733304" y="876127"/>
            <a:ext cx="7470896" cy="5860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800" b="0" i="0" u="none" strike="noStrike" cap="none">
                <a:solidFill>
                  <a:srgbClr val="000000"/>
                </a:solidFill>
                <a:latin typeface="Arial"/>
                <a:ea typeface="Arial"/>
                <a:cs typeface="Arial"/>
                <a:sym typeface="Arial"/>
              </a:rPr>
              <a:t> </a:t>
            </a:r>
            <a:r>
              <a:rPr lang="en-US" sz="2800" b="1" i="0" u="none" strike="noStrike" cap="none">
                <a:solidFill>
                  <a:srgbClr val="002060"/>
                </a:solidFill>
                <a:latin typeface="Arial"/>
                <a:ea typeface="Arial"/>
                <a:cs typeface="Arial"/>
                <a:sym typeface="Arial"/>
              </a:rPr>
              <a:t>Estudio TERESA opinión</a:t>
            </a:r>
            <a:endParaRPr/>
          </a:p>
        </p:txBody>
      </p:sp>
      <p:sp>
        <p:nvSpPr>
          <p:cNvPr id="421" name="Google Shape;421;p97"/>
          <p:cNvSpPr txBox="1"/>
          <p:nvPr/>
        </p:nvSpPr>
        <p:spPr>
          <a:xfrm>
            <a:off x="5988050" y="876127"/>
            <a:ext cx="6819900" cy="117844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2060"/>
              </a:buClr>
              <a:buSzPts val="2800"/>
              <a:buFont typeface="Arial"/>
              <a:buNone/>
            </a:pPr>
            <a:r>
              <a:rPr lang="en-US" sz="2800" b="1" i="0" u="none" strike="noStrike" cap="none">
                <a:solidFill>
                  <a:srgbClr val="002060"/>
                </a:solidFill>
                <a:latin typeface="Arial"/>
                <a:ea typeface="Arial"/>
                <a:cs typeface="Arial"/>
                <a:sym typeface="Arial"/>
              </a:rPr>
              <a:t>Estudio TERESA observacional</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98"/>
          <p:cNvSpPr txBox="1"/>
          <p:nvPr/>
        </p:nvSpPr>
        <p:spPr>
          <a:xfrm>
            <a:off x="6096000" y="885826"/>
            <a:ext cx="5310588" cy="65385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None/>
            </a:pPr>
            <a:r>
              <a:rPr lang="en-US" sz="2800" b="1" i="0" u="none" strike="noStrike" cap="none">
                <a:solidFill>
                  <a:srgbClr val="002060"/>
                </a:solidFill>
                <a:latin typeface="Arial"/>
                <a:ea typeface="Arial"/>
                <a:cs typeface="Arial"/>
                <a:sym typeface="Arial"/>
              </a:rPr>
              <a:t>Control lipídico</a:t>
            </a:r>
            <a:endParaRPr sz="2800" b="1" i="0" u="none" strike="noStrike" cap="none">
              <a:solidFill>
                <a:srgbClr val="002060"/>
              </a:solidFill>
              <a:latin typeface="Arial"/>
              <a:ea typeface="Arial"/>
              <a:cs typeface="Arial"/>
              <a:sym typeface="Arial"/>
            </a:endParaRPr>
          </a:p>
        </p:txBody>
      </p:sp>
      <p:pic>
        <p:nvPicPr>
          <p:cNvPr id="427" name="Google Shape;427;p98"/>
          <p:cNvPicPr preferRelativeResize="0"/>
          <p:nvPr/>
        </p:nvPicPr>
        <p:blipFill rotWithShape="1">
          <a:blip r:embed="rId3">
            <a:alphaModFix/>
          </a:blip>
          <a:srcRect l="12550" t="18875" r="14894" b="46803"/>
          <a:stretch/>
        </p:blipFill>
        <p:spPr>
          <a:xfrm>
            <a:off x="464902" y="1212751"/>
            <a:ext cx="5310588" cy="1662598"/>
          </a:xfrm>
          <a:prstGeom prst="rect">
            <a:avLst/>
          </a:prstGeom>
          <a:noFill/>
          <a:ln>
            <a:noFill/>
          </a:ln>
        </p:spPr>
      </p:pic>
      <p:pic>
        <p:nvPicPr>
          <p:cNvPr id="428" name="Google Shape;428;p98" descr="Sesenta Por Ciento De Descuento. Descuento Del 60%. Ilustración 3D Sobre  Fondo Blanco. Fotos, retratos, imágenes y fotografía de archivo libres de  derecho. Image 75536392"/>
          <p:cNvPicPr preferRelativeResize="0"/>
          <p:nvPr/>
        </p:nvPicPr>
        <p:blipFill rotWithShape="1">
          <a:blip r:embed="rId4">
            <a:alphaModFix/>
          </a:blip>
          <a:srcRect/>
          <a:stretch/>
        </p:blipFill>
        <p:spPr>
          <a:xfrm>
            <a:off x="977071" y="3281189"/>
            <a:ext cx="4286250" cy="2143125"/>
          </a:xfrm>
          <a:prstGeom prst="rect">
            <a:avLst/>
          </a:prstGeom>
          <a:noFill/>
          <a:ln>
            <a:noFill/>
          </a:ln>
        </p:spPr>
      </p:pic>
      <p:pic>
        <p:nvPicPr>
          <p:cNvPr id="429" name="Google Shape;429;p98" descr="How Walt Lives – Finding my marbles, one at a time."/>
          <p:cNvPicPr preferRelativeResize="0"/>
          <p:nvPr/>
        </p:nvPicPr>
        <p:blipFill rotWithShape="1">
          <a:blip r:embed="rId5">
            <a:alphaModFix/>
          </a:blip>
          <a:srcRect/>
          <a:stretch/>
        </p:blipFill>
        <p:spPr>
          <a:xfrm>
            <a:off x="7131881" y="2036499"/>
            <a:ext cx="3810000" cy="38100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99"/>
          <p:cNvSpPr txBox="1"/>
          <p:nvPr/>
        </p:nvSpPr>
        <p:spPr>
          <a:xfrm>
            <a:off x="352425" y="365126"/>
            <a:ext cx="9506100" cy="13077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None/>
            </a:pPr>
            <a:r>
              <a:rPr lang="en-US" sz="2800" b="1" i="0" u="none" strike="noStrike" cap="none">
                <a:solidFill>
                  <a:srgbClr val="002060"/>
                </a:solidFill>
                <a:latin typeface="Arial"/>
                <a:ea typeface="Arial"/>
                <a:cs typeface="Arial"/>
                <a:sym typeface="Arial"/>
              </a:rPr>
              <a:t>Efectos adversos</a:t>
            </a:r>
            <a:endParaRPr sz="2800" b="1" i="0" u="none" strike="noStrike" cap="none">
              <a:solidFill>
                <a:srgbClr val="002060"/>
              </a:solidFill>
              <a:latin typeface="Arial"/>
              <a:ea typeface="Arial"/>
              <a:cs typeface="Arial"/>
              <a:sym typeface="Arial"/>
            </a:endParaRPr>
          </a:p>
        </p:txBody>
      </p:sp>
      <p:pic>
        <p:nvPicPr>
          <p:cNvPr id="435" name="Google Shape;435;p99"/>
          <p:cNvPicPr preferRelativeResize="0"/>
          <p:nvPr/>
        </p:nvPicPr>
        <p:blipFill rotWithShape="1">
          <a:blip r:embed="rId3">
            <a:alphaModFix/>
          </a:blip>
          <a:srcRect l="12550" t="18875" r="14894" b="46803"/>
          <a:stretch/>
        </p:blipFill>
        <p:spPr>
          <a:xfrm>
            <a:off x="1609725" y="949277"/>
            <a:ext cx="5266612" cy="1846879"/>
          </a:xfrm>
          <a:prstGeom prst="rect">
            <a:avLst/>
          </a:prstGeom>
          <a:noFill/>
          <a:ln>
            <a:noFill/>
          </a:ln>
        </p:spPr>
      </p:pic>
      <p:graphicFrame>
        <p:nvGraphicFramePr>
          <p:cNvPr id="436" name="Google Shape;436;p99"/>
          <p:cNvGraphicFramePr/>
          <p:nvPr/>
        </p:nvGraphicFramePr>
        <p:xfrm>
          <a:off x="5642500" y="4599234"/>
          <a:ext cx="5038200" cy="1107470"/>
        </p:xfrm>
        <a:graphic>
          <a:graphicData uri="http://schemas.openxmlformats.org/drawingml/2006/table">
            <a:tbl>
              <a:tblPr firstRow="1" bandRow="1">
                <a:noFill/>
                <a:tableStyleId>{8E25C6F7-3445-4748-8B97-32DBC5AD2BD6}</a:tableStyleId>
              </a:tblPr>
              <a:tblGrid>
                <a:gridCol w="3554500">
                  <a:extLst>
                    <a:ext uri="{9D8B030D-6E8A-4147-A177-3AD203B41FA5}">
                      <a16:colId xmlns:a16="http://schemas.microsoft.com/office/drawing/2014/main" val="20000"/>
                    </a:ext>
                  </a:extLst>
                </a:gridCol>
                <a:gridCol w="1483700">
                  <a:extLst>
                    <a:ext uri="{9D8B030D-6E8A-4147-A177-3AD203B41FA5}">
                      <a16:colId xmlns:a16="http://schemas.microsoft.com/office/drawing/2014/main" val="20001"/>
                    </a:ext>
                  </a:extLst>
                </a:gridCol>
              </a:tblGrid>
              <a:tr h="228600">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solidFill>
                            <a:srgbClr val="002060"/>
                          </a:solidFill>
                          <a:latin typeface="Arial"/>
                          <a:ea typeface="Arial"/>
                          <a:cs typeface="Arial"/>
                          <a:sym typeface="Arial"/>
                        </a:rPr>
                        <a:t>CAMBIO DE ESTATINA</a:t>
                      </a:r>
                      <a:endParaRPr sz="1800" u="none" strike="noStrike" cap="none">
                        <a:solidFill>
                          <a:srgbClr val="002060"/>
                        </a:solidFill>
                        <a:latin typeface="Arial"/>
                        <a:ea typeface="Arial"/>
                        <a:cs typeface="Arial"/>
                        <a:sym typeface="Arial"/>
                      </a:endParaRPr>
                    </a:p>
                  </a:txBody>
                  <a:tcPr marL="91450" marR="91450" marT="45725" marB="45725">
                    <a:solidFill>
                      <a:schemeClr val="lt2"/>
                    </a:solidFill>
                  </a:tcPr>
                </a:tc>
                <a:tc>
                  <a:txBody>
                    <a:bodyPr/>
                    <a:lstStyle/>
                    <a:p>
                      <a:pPr marL="0" marR="0" lvl="0" indent="0" algn="r" rtl="0">
                        <a:lnSpc>
                          <a:spcPct val="100000"/>
                        </a:lnSpc>
                        <a:spcBef>
                          <a:spcPts val="0"/>
                        </a:spcBef>
                        <a:spcAft>
                          <a:spcPts val="0"/>
                        </a:spcAft>
                        <a:buClr>
                          <a:srgbClr val="000000"/>
                        </a:buClr>
                        <a:buSzPts val="1800"/>
                        <a:buFont typeface="Arial"/>
                        <a:buNone/>
                      </a:pPr>
                      <a:r>
                        <a:rPr lang="en-US" sz="1800" u="none" strike="noStrike" cap="none">
                          <a:solidFill>
                            <a:srgbClr val="002060"/>
                          </a:solidFill>
                          <a:latin typeface="Arial"/>
                          <a:ea typeface="Arial"/>
                          <a:cs typeface="Arial"/>
                          <a:sym typeface="Arial"/>
                        </a:rPr>
                        <a:t>40%</a:t>
                      </a:r>
                      <a:endParaRPr sz="1800" u="none" strike="noStrike" cap="none">
                        <a:solidFill>
                          <a:srgbClr val="002060"/>
                        </a:solidFill>
                        <a:latin typeface="Arial"/>
                        <a:ea typeface="Arial"/>
                        <a:cs typeface="Arial"/>
                        <a:sym typeface="Arial"/>
                      </a:endParaRPr>
                    </a:p>
                  </a:txBody>
                  <a:tcPr marL="91450" marR="91450" marT="45725" marB="45725">
                    <a:solidFill>
                      <a:schemeClr val="lt2"/>
                    </a:solidFill>
                  </a:tcPr>
                </a:tc>
                <a:extLst>
                  <a:ext uri="{0D108BD9-81ED-4DB2-BD59-A6C34878D82A}">
                    <a16:rowId xmlns:a16="http://schemas.microsoft.com/office/drawing/2014/main" val="10000"/>
                  </a:ext>
                </a:extLst>
              </a:tr>
              <a:tr h="370850">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solidFill>
                            <a:srgbClr val="002060"/>
                          </a:solidFill>
                          <a:latin typeface="Arial"/>
                          <a:ea typeface="Arial"/>
                          <a:cs typeface="Arial"/>
                          <a:sym typeface="Arial"/>
                        </a:rPr>
                        <a:t>DISMINUCIÓN DE DOSIS</a:t>
                      </a:r>
                      <a:endParaRPr sz="1800" b="1" u="none" strike="noStrike" cap="none">
                        <a:solidFill>
                          <a:srgbClr val="002060"/>
                        </a:solidFill>
                        <a:latin typeface="Arial"/>
                        <a:ea typeface="Arial"/>
                        <a:cs typeface="Arial"/>
                        <a:sym typeface="Arial"/>
                      </a:endParaRPr>
                    </a:p>
                  </a:txBody>
                  <a:tcPr marL="91450" marR="91450" marT="45725" marB="45725">
                    <a:solidFill>
                      <a:schemeClr val="lt2"/>
                    </a:solidFill>
                  </a:tcPr>
                </a:tc>
                <a:tc>
                  <a:txBody>
                    <a:bodyPr/>
                    <a:lstStyle/>
                    <a:p>
                      <a:pPr marL="0" marR="0" lvl="0" indent="0" algn="r" rtl="0">
                        <a:lnSpc>
                          <a:spcPct val="100000"/>
                        </a:lnSpc>
                        <a:spcBef>
                          <a:spcPts val="0"/>
                        </a:spcBef>
                        <a:spcAft>
                          <a:spcPts val="0"/>
                        </a:spcAft>
                        <a:buClr>
                          <a:srgbClr val="000000"/>
                        </a:buClr>
                        <a:buSzPts val="1800"/>
                        <a:buFont typeface="Arial"/>
                        <a:buNone/>
                      </a:pPr>
                      <a:r>
                        <a:rPr lang="en-US" sz="1800" b="1" u="none" strike="noStrike" cap="none">
                          <a:solidFill>
                            <a:srgbClr val="002060"/>
                          </a:solidFill>
                          <a:latin typeface="Arial"/>
                          <a:ea typeface="Arial"/>
                          <a:cs typeface="Arial"/>
                          <a:sym typeface="Arial"/>
                        </a:rPr>
                        <a:t>30%</a:t>
                      </a:r>
                      <a:endParaRPr sz="1800" b="1" u="none" strike="noStrike" cap="none">
                        <a:solidFill>
                          <a:srgbClr val="002060"/>
                        </a:solidFill>
                        <a:latin typeface="Arial"/>
                        <a:ea typeface="Arial"/>
                        <a:cs typeface="Arial"/>
                        <a:sym typeface="Arial"/>
                      </a:endParaRPr>
                    </a:p>
                  </a:txBody>
                  <a:tcPr marL="91450" marR="91450" marT="45725" marB="45725">
                    <a:solidFill>
                      <a:schemeClr val="lt2"/>
                    </a:solidFill>
                  </a:tcPr>
                </a:tc>
                <a:extLst>
                  <a:ext uri="{0D108BD9-81ED-4DB2-BD59-A6C34878D82A}">
                    <a16:rowId xmlns:a16="http://schemas.microsoft.com/office/drawing/2014/main" val="10001"/>
                  </a:ext>
                </a:extLst>
              </a:tr>
              <a:tr h="370850">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solidFill>
                            <a:srgbClr val="002060"/>
                          </a:solidFill>
                          <a:latin typeface="Arial"/>
                          <a:ea typeface="Arial"/>
                          <a:cs typeface="Arial"/>
                          <a:sym typeface="Arial"/>
                        </a:rPr>
                        <a:t>RETIRADA DE LA ESTATINA</a:t>
                      </a:r>
                      <a:endParaRPr sz="1800" b="1" u="none" strike="noStrike" cap="none">
                        <a:solidFill>
                          <a:srgbClr val="002060"/>
                        </a:solidFill>
                        <a:latin typeface="Arial"/>
                        <a:ea typeface="Arial"/>
                        <a:cs typeface="Arial"/>
                        <a:sym typeface="Arial"/>
                      </a:endParaRPr>
                    </a:p>
                  </a:txBody>
                  <a:tcPr marL="91450" marR="91450" marT="45725" marB="45725">
                    <a:solidFill>
                      <a:schemeClr val="lt2"/>
                    </a:solidFill>
                  </a:tcPr>
                </a:tc>
                <a:tc>
                  <a:txBody>
                    <a:bodyPr/>
                    <a:lstStyle/>
                    <a:p>
                      <a:pPr marL="0" marR="0" lvl="0" indent="0" algn="r" rtl="0">
                        <a:lnSpc>
                          <a:spcPct val="100000"/>
                        </a:lnSpc>
                        <a:spcBef>
                          <a:spcPts val="0"/>
                        </a:spcBef>
                        <a:spcAft>
                          <a:spcPts val="0"/>
                        </a:spcAft>
                        <a:buClr>
                          <a:srgbClr val="000000"/>
                        </a:buClr>
                        <a:buSzPts val="1800"/>
                        <a:buFont typeface="Arial"/>
                        <a:buNone/>
                      </a:pPr>
                      <a:r>
                        <a:rPr lang="en-US" sz="1800" b="1" u="none" strike="noStrike" cap="none">
                          <a:solidFill>
                            <a:srgbClr val="002060"/>
                          </a:solidFill>
                          <a:latin typeface="Arial"/>
                          <a:ea typeface="Arial"/>
                          <a:cs typeface="Arial"/>
                          <a:sym typeface="Arial"/>
                        </a:rPr>
                        <a:t>20%</a:t>
                      </a:r>
                      <a:endParaRPr sz="1800" b="1" u="none" strike="noStrike" cap="none">
                        <a:solidFill>
                          <a:srgbClr val="002060"/>
                        </a:solidFill>
                        <a:latin typeface="Arial"/>
                        <a:ea typeface="Arial"/>
                        <a:cs typeface="Arial"/>
                        <a:sym typeface="Arial"/>
                      </a:endParaRPr>
                    </a:p>
                  </a:txBody>
                  <a:tcPr marL="91450" marR="91450" marT="45725" marB="45725">
                    <a:solidFill>
                      <a:schemeClr val="lt2"/>
                    </a:solidFill>
                  </a:tcPr>
                </a:tc>
                <a:extLst>
                  <a:ext uri="{0D108BD9-81ED-4DB2-BD59-A6C34878D82A}">
                    <a16:rowId xmlns:a16="http://schemas.microsoft.com/office/drawing/2014/main" val="10002"/>
                  </a:ext>
                </a:extLst>
              </a:tr>
            </a:tbl>
          </a:graphicData>
        </a:graphic>
      </p:graphicFrame>
      <p:pic>
        <p:nvPicPr>
          <p:cNvPr id="437" name="Google Shape;437;p99" descr="Catorce Por Ciento De Descuento. Descuento Del 14%. Ilustración 3D Sobre  Fondo Blanco. Fotos, retratos, imágenes y fotografía de archivo libres de  derecho. Image 75536116"/>
          <p:cNvPicPr preferRelativeResize="0"/>
          <p:nvPr/>
        </p:nvPicPr>
        <p:blipFill rotWithShape="1">
          <a:blip r:embed="rId4">
            <a:alphaModFix/>
          </a:blip>
          <a:srcRect/>
          <a:stretch/>
        </p:blipFill>
        <p:spPr>
          <a:xfrm>
            <a:off x="7002770" y="2258551"/>
            <a:ext cx="3509912" cy="1754958"/>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100"/>
          <p:cNvSpPr txBox="1"/>
          <p:nvPr/>
        </p:nvSpPr>
        <p:spPr>
          <a:xfrm>
            <a:off x="352425" y="365126"/>
            <a:ext cx="9506100" cy="13077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None/>
            </a:pPr>
            <a:r>
              <a:rPr lang="en-US" sz="2800" b="1" i="0" u="none" strike="noStrike" cap="none">
                <a:solidFill>
                  <a:srgbClr val="002060"/>
                </a:solidFill>
                <a:latin typeface="Arial"/>
                <a:ea typeface="Arial"/>
                <a:cs typeface="Arial"/>
                <a:sym typeface="Arial"/>
              </a:rPr>
              <a:t>Efectos adversos</a:t>
            </a:r>
            <a:endParaRPr sz="2800" b="1" i="0" u="none" strike="noStrike" cap="none">
              <a:solidFill>
                <a:srgbClr val="002060"/>
              </a:solidFill>
              <a:latin typeface="Arial"/>
              <a:ea typeface="Arial"/>
              <a:cs typeface="Arial"/>
              <a:sym typeface="Arial"/>
            </a:endParaRPr>
          </a:p>
        </p:txBody>
      </p:sp>
      <p:graphicFrame>
        <p:nvGraphicFramePr>
          <p:cNvPr id="443" name="Google Shape;443;p100"/>
          <p:cNvGraphicFramePr/>
          <p:nvPr/>
        </p:nvGraphicFramePr>
        <p:xfrm>
          <a:off x="2347274" y="4305438"/>
          <a:ext cx="5759775" cy="1112550"/>
        </p:xfrm>
        <a:graphic>
          <a:graphicData uri="http://schemas.openxmlformats.org/drawingml/2006/table">
            <a:tbl>
              <a:tblPr firstRow="1" bandRow="1">
                <a:noFill/>
                <a:tableStyleId>{8E25C6F7-3445-4748-8B97-32DBC5AD2BD6}</a:tableStyleId>
              </a:tblPr>
              <a:tblGrid>
                <a:gridCol w="3139125">
                  <a:extLst>
                    <a:ext uri="{9D8B030D-6E8A-4147-A177-3AD203B41FA5}">
                      <a16:colId xmlns:a16="http://schemas.microsoft.com/office/drawing/2014/main" val="20000"/>
                    </a:ext>
                  </a:extLst>
                </a:gridCol>
                <a:gridCol w="1310325">
                  <a:extLst>
                    <a:ext uri="{9D8B030D-6E8A-4147-A177-3AD203B41FA5}">
                      <a16:colId xmlns:a16="http://schemas.microsoft.com/office/drawing/2014/main" val="20001"/>
                    </a:ext>
                  </a:extLst>
                </a:gridCol>
                <a:gridCol w="1310325">
                  <a:extLst>
                    <a:ext uri="{9D8B030D-6E8A-4147-A177-3AD203B41FA5}">
                      <a16:colId xmlns:a16="http://schemas.microsoft.com/office/drawing/2014/main" val="20002"/>
                    </a:ext>
                  </a:extLst>
                </a:gridCol>
              </a:tblGrid>
              <a:tr h="370850">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solidFill>
                            <a:srgbClr val="002060"/>
                          </a:solidFill>
                        </a:rPr>
                        <a:t>CAMBIO DE ESTATINA</a:t>
                      </a:r>
                      <a:endParaRPr sz="1800" u="none" strike="noStrike" cap="none">
                        <a:solidFill>
                          <a:srgbClr val="002060"/>
                        </a:solidFill>
                      </a:endParaRPr>
                    </a:p>
                  </a:txBody>
                  <a:tcPr marL="91450" marR="91450" marT="45725" marB="45725">
                    <a:solidFill>
                      <a:schemeClr val="lt2"/>
                    </a:solidFill>
                  </a:tcPr>
                </a:tc>
                <a:tc>
                  <a:txBody>
                    <a:bodyPr/>
                    <a:lstStyle/>
                    <a:p>
                      <a:pPr marL="0" marR="0" lvl="0" indent="0" algn="r" rtl="0">
                        <a:lnSpc>
                          <a:spcPct val="100000"/>
                        </a:lnSpc>
                        <a:spcBef>
                          <a:spcPts val="0"/>
                        </a:spcBef>
                        <a:spcAft>
                          <a:spcPts val="0"/>
                        </a:spcAft>
                        <a:buClr>
                          <a:srgbClr val="000000"/>
                        </a:buClr>
                        <a:buSzPts val="1800"/>
                        <a:buFont typeface="Arial"/>
                        <a:buNone/>
                      </a:pPr>
                      <a:r>
                        <a:rPr lang="en-US" sz="1800" b="0" u="none" strike="noStrike" cap="none">
                          <a:solidFill>
                            <a:srgbClr val="002060"/>
                          </a:solidFill>
                        </a:rPr>
                        <a:t>40%</a:t>
                      </a:r>
                      <a:endParaRPr sz="1800" b="0" u="none" strike="noStrike" cap="none">
                        <a:solidFill>
                          <a:srgbClr val="002060"/>
                        </a:solidFill>
                      </a:endParaRPr>
                    </a:p>
                  </a:txBody>
                  <a:tcPr marL="91450" marR="91450" marT="45725" marB="45725">
                    <a:solidFill>
                      <a:schemeClr val="lt2">
                        <a:alpha val="52549"/>
                      </a:schemeClr>
                    </a:solidFill>
                  </a:tcPr>
                </a:tc>
                <a:tc>
                  <a:txBody>
                    <a:bodyPr/>
                    <a:lstStyle/>
                    <a:p>
                      <a:pPr marL="0" marR="0" lvl="0" indent="0" algn="r" rtl="0">
                        <a:lnSpc>
                          <a:spcPct val="100000"/>
                        </a:lnSpc>
                        <a:spcBef>
                          <a:spcPts val="0"/>
                        </a:spcBef>
                        <a:spcAft>
                          <a:spcPts val="0"/>
                        </a:spcAft>
                        <a:buClr>
                          <a:srgbClr val="000000"/>
                        </a:buClr>
                        <a:buSzPts val="1800"/>
                        <a:buFont typeface="Arial"/>
                        <a:buNone/>
                      </a:pPr>
                      <a:r>
                        <a:rPr lang="en-US" sz="1800" u="none" strike="noStrike" cap="none">
                          <a:solidFill>
                            <a:srgbClr val="002060"/>
                          </a:solidFill>
                        </a:rPr>
                        <a:t>45,8%</a:t>
                      </a:r>
                      <a:endParaRPr sz="1800" u="none" strike="noStrike" cap="none">
                        <a:solidFill>
                          <a:srgbClr val="002060"/>
                        </a:solidFill>
                      </a:endParaRPr>
                    </a:p>
                  </a:txBody>
                  <a:tcPr marL="91450" marR="91450" marT="45725" marB="45725">
                    <a:solidFill>
                      <a:schemeClr val="lt2"/>
                    </a:solidFill>
                  </a:tcPr>
                </a:tc>
                <a:extLst>
                  <a:ext uri="{0D108BD9-81ED-4DB2-BD59-A6C34878D82A}">
                    <a16:rowId xmlns:a16="http://schemas.microsoft.com/office/drawing/2014/main" val="10000"/>
                  </a:ext>
                </a:extLst>
              </a:tr>
              <a:tr h="370850">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solidFill>
                            <a:srgbClr val="002060"/>
                          </a:solidFill>
                        </a:rPr>
                        <a:t>DISMINUCIÓN DE DOSIS</a:t>
                      </a:r>
                      <a:endParaRPr sz="1800" b="1" u="none" strike="noStrike" cap="none">
                        <a:solidFill>
                          <a:srgbClr val="002060"/>
                        </a:solidFill>
                      </a:endParaRPr>
                    </a:p>
                  </a:txBody>
                  <a:tcPr marL="91450" marR="91450" marT="45725" marB="45725">
                    <a:solidFill>
                      <a:schemeClr val="lt2"/>
                    </a:solidFill>
                  </a:tcPr>
                </a:tc>
                <a:tc>
                  <a:txBody>
                    <a:bodyPr/>
                    <a:lstStyle/>
                    <a:p>
                      <a:pPr marL="0" marR="0" lvl="0" indent="0" algn="r" rtl="0">
                        <a:lnSpc>
                          <a:spcPct val="100000"/>
                        </a:lnSpc>
                        <a:spcBef>
                          <a:spcPts val="0"/>
                        </a:spcBef>
                        <a:spcAft>
                          <a:spcPts val="0"/>
                        </a:spcAft>
                        <a:buClr>
                          <a:srgbClr val="000000"/>
                        </a:buClr>
                        <a:buSzPts val="1800"/>
                        <a:buFont typeface="Arial"/>
                        <a:buNone/>
                      </a:pPr>
                      <a:r>
                        <a:rPr lang="en-US" sz="1800" b="0" u="none" strike="noStrike" cap="none">
                          <a:solidFill>
                            <a:srgbClr val="002060"/>
                          </a:solidFill>
                        </a:rPr>
                        <a:t>30%</a:t>
                      </a:r>
                      <a:endParaRPr sz="1800" b="0" u="none" strike="noStrike" cap="none">
                        <a:solidFill>
                          <a:srgbClr val="002060"/>
                        </a:solidFill>
                      </a:endParaRPr>
                    </a:p>
                  </a:txBody>
                  <a:tcPr marL="91450" marR="91450" marT="45725" marB="45725">
                    <a:solidFill>
                      <a:schemeClr val="lt2">
                        <a:alpha val="52549"/>
                      </a:schemeClr>
                    </a:solidFill>
                  </a:tcPr>
                </a:tc>
                <a:tc>
                  <a:txBody>
                    <a:bodyPr/>
                    <a:lstStyle/>
                    <a:p>
                      <a:pPr marL="0" marR="0" lvl="0" indent="0" algn="r" rtl="0">
                        <a:lnSpc>
                          <a:spcPct val="100000"/>
                        </a:lnSpc>
                        <a:spcBef>
                          <a:spcPts val="0"/>
                        </a:spcBef>
                        <a:spcAft>
                          <a:spcPts val="0"/>
                        </a:spcAft>
                        <a:buClr>
                          <a:srgbClr val="000000"/>
                        </a:buClr>
                        <a:buSzPts val="1800"/>
                        <a:buFont typeface="Arial"/>
                        <a:buNone/>
                      </a:pPr>
                      <a:r>
                        <a:rPr lang="en-US" sz="1800" b="1" u="none" strike="noStrike" cap="none">
                          <a:solidFill>
                            <a:srgbClr val="002060"/>
                          </a:solidFill>
                        </a:rPr>
                        <a:t>25%</a:t>
                      </a:r>
                      <a:endParaRPr sz="1800" b="1" u="none" strike="noStrike" cap="none">
                        <a:solidFill>
                          <a:srgbClr val="002060"/>
                        </a:solidFill>
                      </a:endParaRPr>
                    </a:p>
                  </a:txBody>
                  <a:tcPr marL="91450" marR="91450" marT="45725" marB="45725">
                    <a:solidFill>
                      <a:schemeClr val="lt2"/>
                    </a:solidFill>
                  </a:tcPr>
                </a:tc>
                <a:extLst>
                  <a:ext uri="{0D108BD9-81ED-4DB2-BD59-A6C34878D82A}">
                    <a16:rowId xmlns:a16="http://schemas.microsoft.com/office/drawing/2014/main" val="10001"/>
                  </a:ext>
                </a:extLst>
              </a:tr>
              <a:tr h="370850">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solidFill>
                            <a:srgbClr val="002060"/>
                          </a:solidFill>
                        </a:rPr>
                        <a:t>RETIRADA DE LA ESTATINA</a:t>
                      </a:r>
                      <a:endParaRPr sz="1800" b="1" u="none" strike="noStrike" cap="none">
                        <a:solidFill>
                          <a:srgbClr val="002060"/>
                        </a:solidFill>
                      </a:endParaRPr>
                    </a:p>
                  </a:txBody>
                  <a:tcPr marL="91450" marR="91450" marT="45725" marB="45725">
                    <a:solidFill>
                      <a:schemeClr val="lt2"/>
                    </a:solidFill>
                  </a:tcPr>
                </a:tc>
                <a:tc>
                  <a:txBody>
                    <a:bodyPr/>
                    <a:lstStyle/>
                    <a:p>
                      <a:pPr marL="0" marR="0" lvl="0" indent="0" algn="r" rtl="0">
                        <a:lnSpc>
                          <a:spcPct val="100000"/>
                        </a:lnSpc>
                        <a:spcBef>
                          <a:spcPts val="0"/>
                        </a:spcBef>
                        <a:spcAft>
                          <a:spcPts val="0"/>
                        </a:spcAft>
                        <a:buClr>
                          <a:srgbClr val="000000"/>
                        </a:buClr>
                        <a:buSzPts val="1800"/>
                        <a:buFont typeface="Arial"/>
                        <a:buNone/>
                      </a:pPr>
                      <a:r>
                        <a:rPr lang="en-US" sz="1800" b="0" u="none" strike="noStrike" cap="none">
                          <a:solidFill>
                            <a:srgbClr val="002060"/>
                          </a:solidFill>
                        </a:rPr>
                        <a:t>20%</a:t>
                      </a:r>
                      <a:endParaRPr sz="1800" b="0" u="none" strike="noStrike" cap="none">
                        <a:solidFill>
                          <a:srgbClr val="002060"/>
                        </a:solidFill>
                      </a:endParaRPr>
                    </a:p>
                  </a:txBody>
                  <a:tcPr marL="91450" marR="91450" marT="45725" marB="45725">
                    <a:solidFill>
                      <a:schemeClr val="lt2">
                        <a:alpha val="52549"/>
                      </a:schemeClr>
                    </a:solidFill>
                  </a:tcPr>
                </a:tc>
                <a:tc>
                  <a:txBody>
                    <a:bodyPr/>
                    <a:lstStyle/>
                    <a:p>
                      <a:pPr marL="0" marR="0" lvl="0" indent="0" algn="r" rtl="0">
                        <a:lnSpc>
                          <a:spcPct val="100000"/>
                        </a:lnSpc>
                        <a:spcBef>
                          <a:spcPts val="0"/>
                        </a:spcBef>
                        <a:spcAft>
                          <a:spcPts val="0"/>
                        </a:spcAft>
                        <a:buClr>
                          <a:srgbClr val="000000"/>
                        </a:buClr>
                        <a:buSzPts val="1800"/>
                        <a:buFont typeface="Arial"/>
                        <a:buNone/>
                      </a:pPr>
                      <a:r>
                        <a:rPr lang="en-US" sz="1800" b="1" u="none" strike="noStrike" cap="none">
                          <a:solidFill>
                            <a:srgbClr val="002060"/>
                          </a:solidFill>
                        </a:rPr>
                        <a:t>29,2%</a:t>
                      </a:r>
                      <a:endParaRPr sz="1800" b="1" u="none" strike="noStrike" cap="none">
                        <a:solidFill>
                          <a:srgbClr val="002060"/>
                        </a:solidFill>
                      </a:endParaRPr>
                    </a:p>
                  </a:txBody>
                  <a:tcPr marL="91450" marR="91450" marT="45725" marB="45725">
                    <a:solidFill>
                      <a:schemeClr val="lt2"/>
                    </a:solidFill>
                  </a:tcPr>
                </a:tc>
                <a:extLst>
                  <a:ext uri="{0D108BD9-81ED-4DB2-BD59-A6C34878D82A}">
                    <a16:rowId xmlns:a16="http://schemas.microsoft.com/office/drawing/2014/main" val="10002"/>
                  </a:ext>
                </a:extLst>
              </a:tr>
            </a:tbl>
          </a:graphicData>
        </a:graphic>
      </p:graphicFrame>
      <p:pic>
        <p:nvPicPr>
          <p:cNvPr id="444" name="Google Shape;444;p100" descr="Qué es la realidad en filosofía"/>
          <p:cNvPicPr preferRelativeResize="0"/>
          <p:nvPr/>
        </p:nvPicPr>
        <p:blipFill rotWithShape="1">
          <a:blip r:embed="rId3">
            <a:alphaModFix/>
          </a:blip>
          <a:srcRect/>
          <a:stretch/>
        </p:blipFill>
        <p:spPr>
          <a:xfrm>
            <a:off x="865841" y="1054272"/>
            <a:ext cx="2180434" cy="1838227"/>
          </a:xfrm>
          <a:prstGeom prst="rect">
            <a:avLst/>
          </a:prstGeom>
          <a:noFill/>
          <a:ln>
            <a:noFill/>
          </a:ln>
        </p:spPr>
      </p:pic>
      <p:sp>
        <p:nvSpPr>
          <p:cNvPr id="445" name="Google Shape;445;p100"/>
          <p:cNvSpPr/>
          <p:nvPr/>
        </p:nvSpPr>
        <p:spPr>
          <a:xfrm rot="-5400000">
            <a:off x="6095704" y="3745389"/>
            <a:ext cx="1965900" cy="2270100"/>
          </a:xfrm>
          <a:prstGeom prst="ellipse">
            <a:avLst/>
          </a:prstGeom>
          <a:noFill/>
          <a:ln w="53975"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46" name="Google Shape;446;p100"/>
          <p:cNvSpPr txBox="1"/>
          <p:nvPr/>
        </p:nvSpPr>
        <p:spPr>
          <a:xfrm>
            <a:off x="600150" y="5649828"/>
            <a:ext cx="40338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030A0"/>
              </a:buClr>
              <a:buSzPts val="1400"/>
              <a:buFont typeface="Calibri"/>
              <a:buNone/>
            </a:pPr>
            <a:r>
              <a:rPr lang="en-US" sz="1400" b="0" i="0" u="none" strike="noStrike" cap="none">
                <a:solidFill>
                  <a:srgbClr val="002060"/>
                </a:solidFill>
                <a:latin typeface="Calibri"/>
                <a:ea typeface="Calibri"/>
                <a:cs typeface="Calibri"/>
                <a:sym typeface="Calibri"/>
              </a:rPr>
              <a:t> *En pacientes en tratamiento  con estatinas</a:t>
            </a:r>
            <a:r>
              <a:rPr lang="en-US" sz="1400" b="1" i="0" u="none" strike="noStrike" cap="none">
                <a:solidFill>
                  <a:srgbClr val="002060"/>
                </a:solidFill>
                <a:latin typeface="Calibri"/>
                <a:ea typeface="Calibri"/>
                <a:cs typeface="Calibri"/>
                <a:sym typeface="Calibri"/>
              </a:rPr>
              <a:t> </a:t>
            </a:r>
            <a:endParaRPr sz="1400" b="0" i="0" u="none" strike="noStrike" cap="none">
              <a:solidFill>
                <a:srgbClr val="002060"/>
              </a:solidFill>
              <a:latin typeface="Calibri"/>
              <a:ea typeface="Calibri"/>
              <a:cs typeface="Calibri"/>
              <a:sym typeface="Calibri"/>
            </a:endParaRPr>
          </a:p>
        </p:txBody>
      </p:sp>
      <p:pic>
        <p:nvPicPr>
          <p:cNvPr id="447" name="Google Shape;447;p100" descr="La baixada de l'IVA &quot;cultural&quot; al 10% ja és efectiva -"/>
          <p:cNvPicPr preferRelativeResize="0"/>
          <p:nvPr/>
        </p:nvPicPr>
        <p:blipFill rotWithShape="1">
          <a:blip r:embed="rId4">
            <a:alphaModFix/>
          </a:blip>
          <a:srcRect/>
          <a:stretch/>
        </p:blipFill>
        <p:spPr>
          <a:xfrm>
            <a:off x="4816475" y="883285"/>
            <a:ext cx="2762250" cy="1657350"/>
          </a:xfrm>
          <a:prstGeom prst="rect">
            <a:avLst/>
          </a:prstGeom>
          <a:noFill/>
          <a:ln>
            <a:noFill/>
          </a:ln>
        </p:spPr>
      </p:pic>
      <p:sp>
        <p:nvSpPr>
          <p:cNvPr id="448" name="Google Shape;448;p100"/>
          <p:cNvSpPr txBox="1"/>
          <p:nvPr/>
        </p:nvSpPr>
        <p:spPr>
          <a:xfrm>
            <a:off x="4202285" y="2660931"/>
            <a:ext cx="45012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030A0"/>
              </a:buClr>
              <a:buSzPts val="2400"/>
              <a:buFont typeface="Calibri"/>
              <a:buNone/>
            </a:pPr>
            <a:r>
              <a:rPr lang="en-US" sz="2400" b="1" i="0" u="none" strike="noStrike" cap="none">
                <a:solidFill>
                  <a:srgbClr val="002060"/>
                </a:solidFill>
                <a:latin typeface="Calibri"/>
                <a:ea typeface="Calibri"/>
                <a:cs typeface="Calibri"/>
                <a:sym typeface="Calibri"/>
              </a:rPr>
              <a:t>6 de cada 10 EA fueron mialgias</a:t>
            </a:r>
            <a:endParaRPr sz="2400" b="0" i="0" u="none" strike="noStrike" cap="none">
              <a:solidFill>
                <a:srgbClr val="002060"/>
              </a:solidFill>
              <a:latin typeface="Calibri"/>
              <a:ea typeface="Calibri"/>
              <a:cs typeface="Calibri"/>
              <a:sym typeface="Calibri"/>
            </a:endParaRPr>
          </a:p>
        </p:txBody>
      </p:sp>
      <p:sp>
        <p:nvSpPr>
          <p:cNvPr id="2" name="Google Shape;104;p66">
            <a:extLst>
              <a:ext uri="{FF2B5EF4-FFF2-40B4-BE49-F238E27FC236}">
                <a16:creationId xmlns:a16="http://schemas.microsoft.com/office/drawing/2014/main" id="{0E9B8EB4-087E-06E0-B40C-9C19D744CC8A}"/>
              </a:ext>
            </a:extLst>
          </p:cNvPr>
          <p:cNvSpPr txBox="1"/>
          <p:nvPr/>
        </p:nvSpPr>
        <p:spPr>
          <a:xfrm>
            <a:off x="299251" y="6282795"/>
            <a:ext cx="9593475" cy="369291"/>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800" b="0" i="0" u="none" strike="noStrike" cap="none" err="1">
                <a:solidFill>
                  <a:srgbClr val="1F3864"/>
                </a:solidFill>
                <a:latin typeface="Arial"/>
                <a:ea typeface="Arial"/>
                <a:cs typeface="Arial"/>
                <a:sym typeface="Arial"/>
              </a:rPr>
              <a:t>Cinza-Sanjurjo</a:t>
            </a:r>
            <a:r>
              <a:rPr lang="en-US" sz="800" b="0" i="0" u="none" strike="noStrike" cap="none">
                <a:solidFill>
                  <a:srgbClr val="1F3864"/>
                </a:solidFill>
                <a:latin typeface="Arial"/>
                <a:ea typeface="Arial"/>
                <a:cs typeface="Arial"/>
                <a:sym typeface="Arial"/>
              </a:rPr>
              <a:t> S et al. Achievement of LDL-Cholesterol Goals in patients receiving LLT in primary care. TERESA-AP Study. Cardiovascular Therapeutics. accepted</a:t>
            </a:r>
            <a:endParaRPr lang="en-US" sz="8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101"/>
          <p:cNvSpPr txBox="1"/>
          <p:nvPr/>
        </p:nvSpPr>
        <p:spPr>
          <a:xfrm>
            <a:off x="400646" y="223334"/>
            <a:ext cx="2751970" cy="13077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None/>
            </a:pPr>
            <a:r>
              <a:rPr lang="en-US" sz="2800" b="1" i="0" u="none" strike="noStrike" cap="none">
                <a:solidFill>
                  <a:srgbClr val="002060"/>
                </a:solidFill>
                <a:latin typeface="Arial"/>
                <a:ea typeface="Arial"/>
                <a:cs typeface="Arial"/>
                <a:sym typeface="Arial"/>
              </a:rPr>
              <a:t>Tratamiento</a:t>
            </a:r>
            <a:endParaRPr sz="2800" b="1" i="0" u="none" strike="noStrike" cap="none">
              <a:solidFill>
                <a:srgbClr val="002060"/>
              </a:solidFill>
              <a:latin typeface="Arial"/>
              <a:ea typeface="Arial"/>
              <a:cs typeface="Arial"/>
              <a:sym typeface="Arial"/>
            </a:endParaRPr>
          </a:p>
        </p:txBody>
      </p:sp>
      <p:sp>
        <p:nvSpPr>
          <p:cNvPr id="455" name="Google Shape;455;p101"/>
          <p:cNvSpPr txBox="1"/>
          <p:nvPr/>
        </p:nvSpPr>
        <p:spPr>
          <a:xfrm>
            <a:off x="932486" y="4380793"/>
            <a:ext cx="3061500" cy="1138733"/>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1800"/>
              <a:buFont typeface="Calibri"/>
              <a:buNone/>
            </a:pPr>
            <a:r>
              <a:rPr lang="en-US" sz="1600" b="0" i="0" u="none" strike="noStrike" cap="none">
                <a:solidFill>
                  <a:srgbClr val="002060"/>
                </a:solidFill>
                <a:latin typeface="Arial"/>
                <a:ea typeface="Arial"/>
                <a:cs typeface="Arial"/>
                <a:sym typeface="Arial"/>
              </a:rPr>
              <a:t>                     </a:t>
            </a:r>
            <a:r>
              <a:rPr lang="en-US" sz="3200" b="1" i="0" u="none" strike="noStrike" cap="none">
                <a:solidFill>
                  <a:srgbClr val="002060"/>
                </a:solidFill>
                <a:latin typeface="Arial"/>
                <a:ea typeface="Arial"/>
                <a:cs typeface="Arial"/>
                <a:sym typeface="Arial"/>
              </a:rPr>
              <a:t>49% </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2060"/>
              </a:buClr>
              <a:buSzPts val="2000"/>
              <a:buFont typeface="Calibri"/>
              <a:buNone/>
            </a:pPr>
            <a:r>
              <a:rPr lang="en-US" sz="1800" b="1" i="0" u="none" strike="noStrike" cap="none">
                <a:solidFill>
                  <a:srgbClr val="002060"/>
                </a:solidFill>
                <a:latin typeface="Arial"/>
                <a:ea typeface="Arial"/>
                <a:cs typeface="Arial"/>
                <a:sym typeface="Arial"/>
              </a:rPr>
              <a:t>tratamiento de </a:t>
            </a:r>
            <a:endParaRPr sz="1050" b="1" i="0" u="none" strike="noStrike" cap="none">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2060"/>
              </a:buClr>
              <a:buSzPts val="2000"/>
              <a:buFont typeface="Calibri"/>
              <a:buNone/>
            </a:pPr>
            <a:r>
              <a:rPr lang="en-US" sz="1800" b="1" i="0" u="none" strike="noStrike" cap="none">
                <a:solidFill>
                  <a:srgbClr val="002060"/>
                </a:solidFill>
                <a:latin typeface="Arial"/>
                <a:ea typeface="Arial"/>
                <a:cs typeface="Arial"/>
                <a:sym typeface="Arial"/>
              </a:rPr>
              <a:t>mayor potencia</a:t>
            </a:r>
            <a:endParaRPr sz="1050" b="1" i="0" u="none" strike="noStrike" cap="none">
              <a:solidFill>
                <a:srgbClr val="002060"/>
              </a:solidFill>
              <a:latin typeface="Arial"/>
              <a:ea typeface="Arial"/>
              <a:cs typeface="Arial"/>
              <a:sym typeface="Arial"/>
            </a:endParaRPr>
          </a:p>
        </p:txBody>
      </p:sp>
      <p:sp>
        <p:nvSpPr>
          <p:cNvPr id="456" name="Google Shape;456;p101"/>
          <p:cNvSpPr txBox="1"/>
          <p:nvPr/>
        </p:nvSpPr>
        <p:spPr>
          <a:xfrm>
            <a:off x="4693801" y="4427936"/>
            <a:ext cx="2804400" cy="1138733"/>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1800"/>
              <a:buFont typeface="Calibri"/>
              <a:buNone/>
            </a:pPr>
            <a:r>
              <a:rPr lang="en-US" sz="1600" b="0" i="0" u="none" strike="noStrike" cap="none">
                <a:solidFill>
                  <a:srgbClr val="002060"/>
                </a:solidFill>
                <a:latin typeface="Arial"/>
                <a:ea typeface="Arial"/>
                <a:cs typeface="Arial"/>
                <a:sym typeface="Arial"/>
              </a:rPr>
              <a:t>                 </a:t>
            </a:r>
            <a:r>
              <a:rPr lang="en-US" sz="3200" b="1" i="0" u="none" strike="noStrike" cap="none">
                <a:solidFill>
                  <a:srgbClr val="002060"/>
                </a:solidFill>
                <a:latin typeface="Arial"/>
                <a:ea typeface="Arial"/>
                <a:cs typeface="Arial"/>
                <a:sym typeface="Arial"/>
              </a:rPr>
              <a:t>42,7% </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2060"/>
              </a:buClr>
              <a:buSzPts val="2000"/>
              <a:buFont typeface="Calibri"/>
              <a:buNone/>
            </a:pPr>
            <a:r>
              <a:rPr lang="en-US" sz="1800" b="1" i="0" u="none" strike="noStrike" cap="none">
                <a:solidFill>
                  <a:srgbClr val="002060"/>
                </a:solidFill>
                <a:latin typeface="Arial"/>
                <a:ea typeface="Arial"/>
                <a:cs typeface="Arial"/>
                <a:sym typeface="Arial"/>
              </a:rPr>
              <a:t>tratamiento de </a:t>
            </a:r>
            <a:endParaRPr sz="1050" b="1" i="0" u="none" strike="noStrike" cap="none">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2060"/>
              </a:buClr>
              <a:buSzPts val="2000"/>
              <a:buFont typeface="Calibri"/>
              <a:buNone/>
            </a:pPr>
            <a:r>
              <a:rPr lang="en-US" sz="1800" b="1" i="0" u="none" strike="noStrike" cap="none">
                <a:solidFill>
                  <a:srgbClr val="002060"/>
                </a:solidFill>
                <a:latin typeface="Arial"/>
                <a:ea typeface="Arial"/>
                <a:cs typeface="Arial"/>
                <a:sym typeface="Arial"/>
              </a:rPr>
              <a:t>misma potencia</a:t>
            </a:r>
            <a:endParaRPr sz="1050" b="1" i="0" u="none" strike="noStrike" cap="none">
              <a:solidFill>
                <a:srgbClr val="002060"/>
              </a:solidFill>
              <a:latin typeface="Arial"/>
              <a:ea typeface="Arial"/>
              <a:cs typeface="Arial"/>
              <a:sym typeface="Arial"/>
            </a:endParaRPr>
          </a:p>
        </p:txBody>
      </p:sp>
      <p:sp>
        <p:nvSpPr>
          <p:cNvPr id="457" name="Google Shape;457;p101"/>
          <p:cNvSpPr txBox="1"/>
          <p:nvPr/>
        </p:nvSpPr>
        <p:spPr>
          <a:xfrm>
            <a:off x="8729856" y="4380793"/>
            <a:ext cx="2626200" cy="1138733"/>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1800"/>
              <a:buFont typeface="Calibri"/>
              <a:buNone/>
            </a:pPr>
            <a:r>
              <a:rPr lang="en-US" sz="1600" b="1" i="0" u="none" strike="noStrike" cap="none">
                <a:solidFill>
                  <a:srgbClr val="002060"/>
                </a:solidFill>
                <a:latin typeface="Arial"/>
                <a:ea typeface="Arial"/>
                <a:cs typeface="Arial"/>
                <a:sym typeface="Arial"/>
              </a:rPr>
              <a:t>                </a:t>
            </a:r>
            <a:r>
              <a:rPr lang="en-US" sz="3200" b="1" i="0" u="none" strike="noStrike" cap="none">
                <a:solidFill>
                  <a:srgbClr val="002060"/>
                </a:solidFill>
                <a:latin typeface="Arial"/>
                <a:ea typeface="Arial"/>
                <a:cs typeface="Arial"/>
                <a:sym typeface="Arial"/>
              </a:rPr>
              <a:t>8,4% </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2060"/>
              </a:buClr>
              <a:buSzPts val="2000"/>
              <a:buFont typeface="Calibri"/>
              <a:buNone/>
            </a:pPr>
            <a:r>
              <a:rPr lang="en-US" sz="1800" b="1" i="0" u="none" strike="noStrike" cap="none">
                <a:solidFill>
                  <a:srgbClr val="002060"/>
                </a:solidFill>
                <a:latin typeface="Arial"/>
                <a:ea typeface="Arial"/>
                <a:cs typeface="Arial"/>
                <a:sym typeface="Arial"/>
              </a:rPr>
              <a:t>tratamiento de </a:t>
            </a:r>
            <a:endParaRPr sz="1050" b="1" i="0" u="none" strike="noStrike" cap="none">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2060"/>
              </a:buClr>
              <a:buSzPts val="2000"/>
              <a:buFont typeface="Calibri"/>
              <a:buNone/>
            </a:pPr>
            <a:r>
              <a:rPr lang="en-US" sz="1800" b="1" i="0" u="none" strike="noStrike" cap="none">
                <a:solidFill>
                  <a:srgbClr val="002060"/>
                </a:solidFill>
                <a:latin typeface="Arial"/>
                <a:ea typeface="Arial"/>
                <a:cs typeface="Arial"/>
                <a:sym typeface="Arial"/>
              </a:rPr>
              <a:t>menor potencia</a:t>
            </a:r>
            <a:endParaRPr sz="1050" b="1" i="0" u="none" strike="noStrike" cap="none">
              <a:solidFill>
                <a:srgbClr val="002060"/>
              </a:solidFill>
              <a:latin typeface="Arial"/>
              <a:ea typeface="Arial"/>
              <a:cs typeface="Arial"/>
              <a:sym typeface="Arial"/>
            </a:endParaRPr>
          </a:p>
        </p:txBody>
      </p:sp>
      <p:sp>
        <p:nvSpPr>
          <p:cNvPr id="458" name="Google Shape;458;p101"/>
          <p:cNvSpPr/>
          <p:nvPr/>
        </p:nvSpPr>
        <p:spPr>
          <a:xfrm rot="1567247">
            <a:off x="2418645" y="3023567"/>
            <a:ext cx="484481" cy="1245749"/>
          </a:xfrm>
          <a:prstGeom prst="downArrow">
            <a:avLst>
              <a:gd name="adj1" fmla="val 50000"/>
              <a:gd name="adj2" fmla="val 50000"/>
            </a:avLst>
          </a:prstGeom>
          <a:solidFill>
            <a:schemeClr val="accent1"/>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600" b="0" i="0" u="none" strike="noStrike" cap="none">
              <a:solidFill>
                <a:srgbClr val="FFFFFF"/>
              </a:solidFill>
              <a:latin typeface="Arial"/>
              <a:ea typeface="Arial"/>
              <a:cs typeface="Arial"/>
              <a:sym typeface="Arial"/>
            </a:endParaRPr>
          </a:p>
        </p:txBody>
      </p:sp>
      <p:sp>
        <p:nvSpPr>
          <p:cNvPr id="459" name="Google Shape;459;p101"/>
          <p:cNvSpPr/>
          <p:nvPr/>
        </p:nvSpPr>
        <p:spPr>
          <a:xfrm>
            <a:off x="5816036" y="3010042"/>
            <a:ext cx="484500" cy="1231800"/>
          </a:xfrm>
          <a:prstGeom prst="downArrow">
            <a:avLst>
              <a:gd name="adj1" fmla="val 50000"/>
              <a:gd name="adj2" fmla="val 50000"/>
            </a:avLst>
          </a:prstGeom>
          <a:solidFill>
            <a:schemeClr val="accent1"/>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600" b="0" i="0" u="none" strike="noStrike" cap="none">
              <a:solidFill>
                <a:srgbClr val="FFFFFF"/>
              </a:solidFill>
              <a:latin typeface="Arial"/>
              <a:ea typeface="Arial"/>
              <a:cs typeface="Arial"/>
              <a:sym typeface="Arial"/>
            </a:endParaRPr>
          </a:p>
        </p:txBody>
      </p:sp>
      <p:sp>
        <p:nvSpPr>
          <p:cNvPr id="460" name="Google Shape;460;p101"/>
          <p:cNvSpPr/>
          <p:nvPr/>
        </p:nvSpPr>
        <p:spPr>
          <a:xfrm rot="-2192618">
            <a:off x="9194783" y="2955731"/>
            <a:ext cx="484688" cy="1340423"/>
          </a:xfrm>
          <a:prstGeom prst="downArrow">
            <a:avLst>
              <a:gd name="adj1" fmla="val 50000"/>
              <a:gd name="adj2" fmla="val 50000"/>
            </a:avLst>
          </a:prstGeom>
          <a:solidFill>
            <a:schemeClr val="accent1"/>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600" b="0" i="0" u="none" strike="noStrike" cap="none">
              <a:solidFill>
                <a:srgbClr val="FFFFFF"/>
              </a:solidFill>
              <a:latin typeface="Arial"/>
              <a:ea typeface="Arial"/>
              <a:cs typeface="Arial"/>
              <a:sym typeface="Arial"/>
            </a:endParaRPr>
          </a:p>
        </p:txBody>
      </p:sp>
      <p:sp>
        <p:nvSpPr>
          <p:cNvPr id="461" name="Google Shape;461;p101"/>
          <p:cNvSpPr txBox="1"/>
          <p:nvPr/>
        </p:nvSpPr>
        <p:spPr>
          <a:xfrm>
            <a:off x="2900296" y="2409392"/>
            <a:ext cx="6705600"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400"/>
              <a:buFont typeface="Calibri"/>
              <a:buNone/>
            </a:pPr>
            <a:r>
              <a:rPr lang="en-US" sz="2000" b="1" i="0" u="none" strike="noStrike" cap="none">
                <a:solidFill>
                  <a:srgbClr val="002060"/>
                </a:solidFill>
                <a:latin typeface="Arial"/>
                <a:ea typeface="Arial"/>
                <a:cs typeface="Arial"/>
                <a:sym typeface="Arial"/>
              </a:rPr>
              <a:t>El 30% de los pacientes cambiaron de tratamiento</a:t>
            </a:r>
            <a:endParaRPr sz="1200" b="0" i="0" u="none" strike="noStrike" cap="none">
              <a:solidFill>
                <a:srgbClr val="000000"/>
              </a:solidFill>
              <a:latin typeface="Arial"/>
              <a:ea typeface="Arial"/>
              <a:cs typeface="Arial"/>
              <a:sym typeface="Arial"/>
            </a:endParaRPr>
          </a:p>
        </p:txBody>
      </p:sp>
      <p:sp>
        <p:nvSpPr>
          <p:cNvPr id="462" name="Google Shape;462;p101"/>
          <p:cNvSpPr txBox="1"/>
          <p:nvPr/>
        </p:nvSpPr>
        <p:spPr>
          <a:xfrm>
            <a:off x="2572050" y="1218024"/>
            <a:ext cx="7362092" cy="107717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2060"/>
              </a:buClr>
              <a:buSzPts val="1800"/>
              <a:buFont typeface="Calibri"/>
              <a:buNone/>
            </a:pPr>
            <a:r>
              <a:rPr lang="en-US" sz="1600" b="0" i="0" u="none" strike="noStrike" cap="none">
                <a:solidFill>
                  <a:srgbClr val="002060"/>
                </a:solidFill>
                <a:latin typeface="Arial"/>
                <a:ea typeface="Arial"/>
                <a:cs typeface="Arial"/>
                <a:sym typeface="Arial"/>
              </a:rPr>
              <a:t>                               </a:t>
            </a:r>
            <a:r>
              <a:rPr lang="en-US" sz="3200" b="1" i="0" u="none" strike="noStrike" cap="none">
                <a:solidFill>
                  <a:srgbClr val="002060"/>
                </a:solidFill>
                <a:latin typeface="Arial"/>
                <a:ea typeface="Arial"/>
                <a:cs typeface="Arial"/>
                <a:sym typeface="Arial"/>
              </a:rPr>
              <a:t>4/5 pacientes</a:t>
            </a:r>
            <a:endParaRPr sz="1600" b="1" i="0" u="none" strike="noStrike" cap="none">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2060"/>
              </a:buClr>
              <a:buSzPts val="1800"/>
              <a:buFont typeface="Calibri"/>
              <a:buNone/>
            </a:pPr>
            <a:r>
              <a:rPr lang="en-US" sz="1600" b="0" i="0" u="none" strike="noStrike" cap="none">
                <a:solidFill>
                  <a:srgbClr val="002060"/>
                </a:solidFill>
                <a:latin typeface="Arial"/>
                <a:ea typeface="Arial"/>
                <a:cs typeface="Arial"/>
                <a:sym typeface="Arial"/>
              </a:rPr>
              <a:t>Tienen un riesgo cardiovascular alto o muy alto con una tendencia al tratamiento en monoterapia con estatinas de potencia intermedia</a:t>
            </a:r>
            <a:endParaRPr sz="1600" b="0" i="0" u="none" strike="noStrike" cap="none">
              <a:solidFill>
                <a:srgbClr val="002060"/>
              </a:solidFill>
              <a:latin typeface="Arial"/>
              <a:ea typeface="Arial"/>
              <a:cs typeface="Arial"/>
              <a:sym typeface="Arial"/>
            </a:endParaRPr>
          </a:p>
        </p:txBody>
      </p:sp>
      <p:sp>
        <p:nvSpPr>
          <p:cNvPr id="2" name="Google Shape;104;p66">
            <a:extLst>
              <a:ext uri="{FF2B5EF4-FFF2-40B4-BE49-F238E27FC236}">
                <a16:creationId xmlns:a16="http://schemas.microsoft.com/office/drawing/2014/main" id="{D0753D7D-3031-E791-F30E-5C5027C4C70B}"/>
              </a:ext>
            </a:extLst>
          </p:cNvPr>
          <p:cNvSpPr txBox="1"/>
          <p:nvPr/>
        </p:nvSpPr>
        <p:spPr>
          <a:xfrm>
            <a:off x="299251" y="6282795"/>
            <a:ext cx="9593475" cy="369291"/>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800" b="0" i="0" u="none" strike="noStrike" cap="none" err="1">
                <a:solidFill>
                  <a:srgbClr val="1F3864"/>
                </a:solidFill>
                <a:latin typeface="Arial"/>
                <a:ea typeface="Arial"/>
                <a:cs typeface="Arial"/>
                <a:sym typeface="Arial"/>
              </a:rPr>
              <a:t>Cinza-Sanjurjo</a:t>
            </a:r>
            <a:r>
              <a:rPr lang="en-US" sz="800" b="0" i="0" u="none" strike="noStrike" cap="none">
                <a:solidFill>
                  <a:srgbClr val="1F3864"/>
                </a:solidFill>
                <a:latin typeface="Arial"/>
                <a:ea typeface="Arial"/>
                <a:cs typeface="Arial"/>
                <a:sym typeface="Arial"/>
              </a:rPr>
              <a:t> S et al. Achievement of LDL-Cholesterol Goals in patients receiving LLT in primary care. TERESA-AP Study. Cardiovascular Therapeutics. accepted</a:t>
            </a:r>
            <a:endParaRPr lang="en-US" sz="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9"/>
          <p:cNvSpPr txBox="1">
            <a:spLocks noGrp="1"/>
          </p:cNvSpPr>
          <p:nvPr>
            <p:ph type="body" idx="1"/>
          </p:nvPr>
        </p:nvSpPr>
        <p:spPr>
          <a:xfrm>
            <a:off x="596099" y="1454817"/>
            <a:ext cx="3682500" cy="4555200"/>
          </a:xfrm>
          <a:prstGeom prst="rect">
            <a:avLst/>
          </a:prstGeom>
          <a:noFill/>
          <a:ln w="38100" cap="flat" cmpd="sng">
            <a:solidFill>
              <a:srgbClr val="002060"/>
            </a:solidFill>
            <a:prstDash val="solid"/>
            <a:round/>
            <a:headEnd type="none" w="sm" len="sm"/>
            <a:tailEnd type="none" w="sm" len="sm"/>
          </a:ln>
        </p:spPr>
        <p:txBody>
          <a:bodyPr spcFirstLastPara="1" wrap="square" lIns="121900" tIns="121900" rIns="121900" bIns="121900" anchor="t" anchorCtr="0">
            <a:normAutofit fontScale="92500"/>
          </a:bodyPr>
          <a:lstStyle/>
          <a:p>
            <a:pPr marL="190500" lvl="0" indent="0" algn="l" rtl="0">
              <a:lnSpc>
                <a:spcPct val="110000"/>
              </a:lnSpc>
              <a:spcBef>
                <a:spcPts val="0"/>
              </a:spcBef>
              <a:spcAft>
                <a:spcPts val="0"/>
              </a:spcAft>
              <a:buSzPct val="108107"/>
              <a:buNone/>
            </a:pPr>
            <a:r>
              <a:rPr lang="en-US" b="1">
                <a:solidFill>
                  <a:srgbClr val="15F4E2"/>
                </a:solidFill>
                <a:latin typeface="Arial"/>
                <a:ea typeface="Arial"/>
                <a:cs typeface="Arial"/>
                <a:sym typeface="Arial"/>
              </a:rPr>
              <a:t>ANAMNESIS</a:t>
            </a:r>
            <a:endParaRPr>
              <a:solidFill>
                <a:srgbClr val="15F4E2"/>
              </a:solidFill>
              <a:latin typeface="Arial"/>
              <a:ea typeface="Arial"/>
              <a:cs typeface="Arial"/>
              <a:sym typeface="Arial"/>
            </a:endParaRPr>
          </a:p>
          <a:p>
            <a:pPr marL="609600" lvl="0" indent="-425484" algn="just" rtl="0">
              <a:lnSpc>
                <a:spcPct val="110000"/>
              </a:lnSpc>
              <a:spcBef>
                <a:spcPts val="0"/>
              </a:spcBef>
              <a:spcAft>
                <a:spcPts val="0"/>
              </a:spcAft>
              <a:buSzPct val="108107"/>
              <a:buChar char="●"/>
            </a:pPr>
            <a:r>
              <a:rPr lang="en-US">
                <a:solidFill>
                  <a:srgbClr val="002060"/>
                </a:solidFill>
                <a:latin typeface="Arial"/>
                <a:ea typeface="Arial"/>
                <a:cs typeface="Arial"/>
                <a:sym typeface="Arial"/>
              </a:rPr>
              <a:t>Mujer de 26 años sin antecedentes patológicos de interés. </a:t>
            </a:r>
            <a:endParaRPr>
              <a:latin typeface="Arial"/>
              <a:ea typeface="Arial"/>
              <a:cs typeface="Arial"/>
              <a:sym typeface="Arial"/>
            </a:endParaRPr>
          </a:p>
          <a:p>
            <a:pPr marL="184150" lvl="0" indent="0" algn="just" rtl="0">
              <a:lnSpc>
                <a:spcPct val="110000"/>
              </a:lnSpc>
              <a:spcBef>
                <a:spcPts val="0"/>
              </a:spcBef>
              <a:spcAft>
                <a:spcPts val="0"/>
              </a:spcAft>
              <a:buSzPct val="108107"/>
              <a:buNone/>
            </a:pPr>
            <a:endParaRPr>
              <a:solidFill>
                <a:srgbClr val="002060"/>
              </a:solidFill>
              <a:latin typeface="Arial"/>
              <a:ea typeface="Arial"/>
              <a:cs typeface="Arial"/>
              <a:sym typeface="Arial"/>
            </a:endParaRPr>
          </a:p>
          <a:p>
            <a:pPr marL="609600" lvl="0" indent="-425484" algn="just" rtl="0">
              <a:lnSpc>
                <a:spcPct val="110000"/>
              </a:lnSpc>
              <a:spcBef>
                <a:spcPts val="0"/>
              </a:spcBef>
              <a:spcAft>
                <a:spcPts val="0"/>
              </a:spcAft>
              <a:buSzPct val="108107"/>
              <a:buChar char="●"/>
            </a:pPr>
            <a:r>
              <a:rPr lang="en-US">
                <a:solidFill>
                  <a:srgbClr val="002060"/>
                </a:solidFill>
                <a:latin typeface="Arial"/>
                <a:ea typeface="Arial"/>
                <a:cs typeface="Arial"/>
                <a:sym typeface="Arial"/>
              </a:rPr>
              <a:t>AF: </a:t>
            </a:r>
            <a:r>
              <a:rPr lang="en-US" b="1">
                <a:solidFill>
                  <a:srgbClr val="002060"/>
                </a:solidFill>
                <a:latin typeface="Arial"/>
                <a:ea typeface="Arial"/>
                <a:cs typeface="Arial"/>
                <a:sym typeface="Arial"/>
              </a:rPr>
              <a:t>ambos padres y familia materna con HTA.</a:t>
            </a:r>
            <a:endParaRPr>
              <a:latin typeface="Arial"/>
              <a:ea typeface="Arial"/>
              <a:cs typeface="Arial"/>
              <a:sym typeface="Arial"/>
            </a:endParaRPr>
          </a:p>
          <a:p>
            <a:pPr marL="184150" lvl="0" indent="0" algn="just" rtl="0">
              <a:lnSpc>
                <a:spcPct val="110000"/>
              </a:lnSpc>
              <a:spcBef>
                <a:spcPts val="0"/>
              </a:spcBef>
              <a:spcAft>
                <a:spcPts val="0"/>
              </a:spcAft>
              <a:buSzPct val="108107"/>
              <a:buNone/>
            </a:pPr>
            <a:endParaRPr b="1">
              <a:solidFill>
                <a:srgbClr val="002060"/>
              </a:solidFill>
              <a:latin typeface="Arial"/>
              <a:ea typeface="Arial"/>
              <a:cs typeface="Arial"/>
              <a:sym typeface="Arial"/>
            </a:endParaRPr>
          </a:p>
          <a:p>
            <a:pPr marL="609600" lvl="0" indent="-425484" algn="just" rtl="0">
              <a:lnSpc>
                <a:spcPct val="110000"/>
              </a:lnSpc>
              <a:spcBef>
                <a:spcPts val="0"/>
              </a:spcBef>
              <a:spcAft>
                <a:spcPts val="0"/>
              </a:spcAft>
              <a:buSzPct val="108107"/>
              <a:buChar char="●"/>
            </a:pPr>
            <a:r>
              <a:rPr lang="en-US">
                <a:solidFill>
                  <a:srgbClr val="002060"/>
                </a:solidFill>
                <a:latin typeface="Arial"/>
                <a:ea typeface="Arial"/>
                <a:cs typeface="Arial"/>
                <a:sym typeface="Arial"/>
              </a:rPr>
              <a:t>No tiene alergias.</a:t>
            </a:r>
            <a:endParaRPr>
              <a:latin typeface="Arial"/>
              <a:ea typeface="Arial"/>
              <a:cs typeface="Arial"/>
              <a:sym typeface="Arial"/>
            </a:endParaRPr>
          </a:p>
          <a:p>
            <a:pPr marL="609600" lvl="0" indent="-425484" algn="just" rtl="0">
              <a:lnSpc>
                <a:spcPct val="110000"/>
              </a:lnSpc>
              <a:spcBef>
                <a:spcPts val="0"/>
              </a:spcBef>
              <a:spcAft>
                <a:spcPts val="0"/>
              </a:spcAft>
              <a:buSzPct val="108107"/>
              <a:buChar char="●"/>
            </a:pPr>
            <a:r>
              <a:rPr lang="en-US">
                <a:solidFill>
                  <a:srgbClr val="002060"/>
                </a:solidFill>
                <a:latin typeface="Arial"/>
                <a:ea typeface="Arial"/>
                <a:cs typeface="Arial"/>
                <a:sym typeface="Arial"/>
              </a:rPr>
              <a:t>No  tiene hábitos tóxicos.</a:t>
            </a:r>
            <a:endParaRPr>
              <a:latin typeface="Arial"/>
              <a:ea typeface="Arial"/>
              <a:cs typeface="Arial"/>
              <a:sym typeface="Arial"/>
            </a:endParaRPr>
          </a:p>
          <a:p>
            <a:pPr marL="609600" lvl="0" indent="-304800" algn="just" rtl="0">
              <a:lnSpc>
                <a:spcPct val="110000"/>
              </a:lnSpc>
              <a:spcBef>
                <a:spcPts val="0"/>
              </a:spcBef>
              <a:spcAft>
                <a:spcPts val="0"/>
              </a:spcAft>
              <a:buSzPct val="108107"/>
              <a:buNone/>
            </a:pPr>
            <a:endParaRPr b="1">
              <a:solidFill>
                <a:srgbClr val="002060"/>
              </a:solidFill>
              <a:latin typeface="Arial"/>
              <a:ea typeface="Arial"/>
              <a:cs typeface="Arial"/>
              <a:sym typeface="Arial"/>
            </a:endParaRPr>
          </a:p>
          <a:p>
            <a:pPr marL="184150" lvl="0" indent="0" algn="just" rtl="0">
              <a:lnSpc>
                <a:spcPct val="110000"/>
              </a:lnSpc>
              <a:spcBef>
                <a:spcPts val="0"/>
              </a:spcBef>
              <a:spcAft>
                <a:spcPts val="0"/>
              </a:spcAft>
              <a:buSzPct val="108107"/>
              <a:buNone/>
            </a:pPr>
            <a:endParaRPr>
              <a:latin typeface="Arial"/>
              <a:ea typeface="Arial"/>
              <a:cs typeface="Arial"/>
              <a:sym typeface="Arial"/>
            </a:endParaRPr>
          </a:p>
          <a:p>
            <a:pPr marL="609600" lvl="0" indent="-425484" algn="just" rtl="0">
              <a:lnSpc>
                <a:spcPct val="110000"/>
              </a:lnSpc>
              <a:spcBef>
                <a:spcPts val="0"/>
              </a:spcBef>
              <a:spcAft>
                <a:spcPts val="0"/>
              </a:spcAft>
              <a:buSzPct val="108107"/>
              <a:buChar char="●"/>
            </a:pPr>
            <a:r>
              <a:rPr lang="en-US" b="1">
                <a:solidFill>
                  <a:srgbClr val="002060"/>
                </a:solidFill>
                <a:latin typeface="Arial"/>
                <a:ea typeface="Arial"/>
                <a:cs typeface="Arial"/>
                <a:sym typeface="Arial"/>
              </a:rPr>
              <a:t>Relata retrasos en las reglas y dismenorrea.</a:t>
            </a:r>
            <a:endParaRPr b="1">
              <a:latin typeface="Arial"/>
              <a:ea typeface="Arial"/>
              <a:cs typeface="Arial"/>
              <a:sym typeface="Arial"/>
            </a:endParaRPr>
          </a:p>
        </p:txBody>
      </p:sp>
      <p:sp>
        <p:nvSpPr>
          <p:cNvPr id="63" name="Google Shape;63;p19"/>
          <p:cNvSpPr txBox="1">
            <a:spLocks noGrp="1"/>
          </p:cNvSpPr>
          <p:nvPr>
            <p:ph type="body" idx="2"/>
          </p:nvPr>
        </p:nvSpPr>
        <p:spPr>
          <a:xfrm>
            <a:off x="7969907" y="1454816"/>
            <a:ext cx="3300836" cy="4555199"/>
          </a:xfrm>
          <a:prstGeom prst="rect">
            <a:avLst/>
          </a:prstGeom>
          <a:noFill/>
          <a:ln w="38100" cap="flat" cmpd="sng">
            <a:solidFill>
              <a:srgbClr val="002060"/>
            </a:solidFill>
            <a:prstDash val="solid"/>
            <a:round/>
            <a:headEnd type="none" w="sm" len="sm"/>
            <a:tailEnd type="none" w="sm" len="sm"/>
          </a:ln>
        </p:spPr>
        <p:txBody>
          <a:bodyPr spcFirstLastPara="1" wrap="square" lIns="121900" tIns="121900" rIns="121900" bIns="121900" anchor="t" anchorCtr="0">
            <a:normAutofit/>
          </a:bodyPr>
          <a:lstStyle/>
          <a:p>
            <a:pPr marL="0" lvl="0" indent="0" algn="l" rtl="0">
              <a:lnSpc>
                <a:spcPct val="100000"/>
              </a:lnSpc>
              <a:spcBef>
                <a:spcPts val="0"/>
              </a:spcBef>
              <a:spcAft>
                <a:spcPts val="0"/>
              </a:spcAft>
              <a:buSzPts val="1900"/>
              <a:buNone/>
            </a:pPr>
            <a:r>
              <a:rPr lang="en-US" sz="2000" b="1">
                <a:solidFill>
                  <a:srgbClr val="15F4E2"/>
                </a:solidFill>
              </a:rPr>
              <a:t>PARÁMETROS CLÍNICOS</a:t>
            </a:r>
            <a:r>
              <a:rPr lang="en-US" sz="2400" b="1">
                <a:solidFill>
                  <a:srgbClr val="15F4E2"/>
                </a:solidFill>
              </a:rPr>
              <a:t>:</a:t>
            </a:r>
            <a:endParaRPr/>
          </a:p>
          <a:p>
            <a:pPr marL="0" lvl="0" indent="0" algn="l" rtl="0">
              <a:lnSpc>
                <a:spcPct val="100000"/>
              </a:lnSpc>
              <a:spcBef>
                <a:spcPts val="0"/>
              </a:spcBef>
              <a:spcAft>
                <a:spcPts val="0"/>
              </a:spcAft>
              <a:buSzPts val="1900"/>
              <a:buNone/>
            </a:pPr>
            <a:endParaRPr sz="2400">
              <a:solidFill>
                <a:srgbClr val="002060"/>
              </a:solidFill>
            </a:endParaRPr>
          </a:p>
          <a:p>
            <a:pPr marL="0" lvl="0" indent="0" algn="l" rtl="0">
              <a:lnSpc>
                <a:spcPct val="100000"/>
              </a:lnSpc>
              <a:spcBef>
                <a:spcPts val="0"/>
              </a:spcBef>
              <a:spcAft>
                <a:spcPts val="0"/>
              </a:spcAft>
              <a:buSzPts val="1900"/>
              <a:buNone/>
            </a:pPr>
            <a:r>
              <a:rPr lang="en-US">
                <a:solidFill>
                  <a:srgbClr val="002060"/>
                </a:solidFill>
              </a:rPr>
              <a:t>Peso: 82Kg</a:t>
            </a:r>
            <a:endParaRPr/>
          </a:p>
          <a:p>
            <a:pPr marL="0" lvl="0" indent="0" algn="l" rtl="0">
              <a:lnSpc>
                <a:spcPct val="100000"/>
              </a:lnSpc>
              <a:spcBef>
                <a:spcPts val="0"/>
              </a:spcBef>
              <a:spcAft>
                <a:spcPts val="0"/>
              </a:spcAft>
              <a:buSzPts val="1900"/>
              <a:buNone/>
            </a:pPr>
            <a:r>
              <a:rPr lang="en-US">
                <a:solidFill>
                  <a:srgbClr val="002060"/>
                </a:solidFill>
              </a:rPr>
              <a:t>Talla 168cm</a:t>
            </a:r>
            <a:endParaRPr/>
          </a:p>
          <a:p>
            <a:pPr marL="0" lvl="0" indent="0" algn="l" rtl="0">
              <a:lnSpc>
                <a:spcPct val="100000"/>
              </a:lnSpc>
              <a:spcBef>
                <a:spcPts val="0"/>
              </a:spcBef>
              <a:spcAft>
                <a:spcPts val="0"/>
              </a:spcAft>
              <a:buSzPts val="1900"/>
              <a:buNone/>
            </a:pPr>
            <a:r>
              <a:rPr lang="en-US">
                <a:solidFill>
                  <a:srgbClr val="002060"/>
                </a:solidFill>
              </a:rPr>
              <a:t>IMC: 29,1 </a:t>
            </a:r>
            <a:r>
              <a:rPr lang="en-US" b="1">
                <a:solidFill>
                  <a:srgbClr val="002060"/>
                </a:solidFill>
              </a:rPr>
              <a:t>Sobrepeso </a:t>
            </a:r>
            <a:endParaRPr b="1"/>
          </a:p>
          <a:p>
            <a:pPr marL="0" lvl="0" indent="0" algn="l" rtl="0">
              <a:lnSpc>
                <a:spcPct val="100000"/>
              </a:lnSpc>
              <a:spcBef>
                <a:spcPts val="0"/>
              </a:spcBef>
              <a:spcAft>
                <a:spcPts val="0"/>
              </a:spcAft>
              <a:buSzPts val="1900"/>
              <a:buNone/>
            </a:pPr>
            <a:r>
              <a:rPr lang="en-US">
                <a:solidFill>
                  <a:srgbClr val="002060"/>
                </a:solidFill>
              </a:rPr>
              <a:t>Perímetro 86 cm</a:t>
            </a:r>
            <a:endParaRPr/>
          </a:p>
          <a:p>
            <a:pPr marL="0" lvl="0" indent="0" algn="l" rtl="0">
              <a:lnSpc>
                <a:spcPct val="100000"/>
              </a:lnSpc>
              <a:spcBef>
                <a:spcPts val="0"/>
              </a:spcBef>
              <a:spcAft>
                <a:spcPts val="0"/>
              </a:spcAft>
              <a:buSzPts val="1900"/>
              <a:buNone/>
            </a:pPr>
            <a:endParaRPr>
              <a:solidFill>
                <a:srgbClr val="002060"/>
              </a:solidFill>
            </a:endParaRPr>
          </a:p>
          <a:p>
            <a:pPr marL="0" lvl="0" indent="0" algn="l" rtl="0">
              <a:lnSpc>
                <a:spcPct val="100000"/>
              </a:lnSpc>
              <a:spcBef>
                <a:spcPts val="0"/>
              </a:spcBef>
              <a:spcAft>
                <a:spcPts val="0"/>
              </a:spcAft>
              <a:buSzPts val="1900"/>
              <a:buNone/>
            </a:pPr>
            <a:r>
              <a:rPr lang="en-US">
                <a:solidFill>
                  <a:srgbClr val="002060"/>
                </a:solidFill>
              </a:rPr>
              <a:t>PA  en consulta 126/79</a:t>
            </a:r>
            <a:endParaRPr/>
          </a:p>
          <a:p>
            <a:pPr marL="0" lvl="0" indent="0" algn="l" rtl="0">
              <a:lnSpc>
                <a:spcPct val="100000"/>
              </a:lnSpc>
              <a:spcBef>
                <a:spcPts val="0"/>
              </a:spcBef>
              <a:spcAft>
                <a:spcPts val="0"/>
              </a:spcAft>
              <a:buSzPts val="1900"/>
              <a:buNone/>
            </a:pPr>
            <a:r>
              <a:rPr lang="en-US">
                <a:solidFill>
                  <a:srgbClr val="002060"/>
                </a:solidFill>
              </a:rPr>
              <a:t>FC 81 lat x min</a:t>
            </a:r>
            <a:endParaRPr/>
          </a:p>
          <a:p>
            <a:pPr marL="609600" lvl="0" indent="-304800" algn="l" rtl="0">
              <a:lnSpc>
                <a:spcPct val="100000"/>
              </a:lnSpc>
              <a:spcBef>
                <a:spcPts val="0"/>
              </a:spcBef>
              <a:spcAft>
                <a:spcPts val="0"/>
              </a:spcAft>
              <a:buSzPts val="1900"/>
              <a:buNone/>
            </a:pPr>
            <a:endParaRPr/>
          </a:p>
        </p:txBody>
      </p:sp>
      <p:sp>
        <p:nvSpPr>
          <p:cNvPr id="64" name="Google Shape;64;p19"/>
          <p:cNvSpPr txBox="1"/>
          <p:nvPr/>
        </p:nvSpPr>
        <p:spPr>
          <a:xfrm>
            <a:off x="4372403" y="3378510"/>
            <a:ext cx="3503700" cy="707815"/>
          </a:xfrm>
          <a:prstGeom prst="rect">
            <a:avLst/>
          </a:prstGeom>
          <a:noFill/>
          <a:ln w="38100" cap="flat" cmpd="sng">
            <a:solidFill>
              <a:srgbClr val="002060"/>
            </a:solidFill>
            <a:prstDash val="solid"/>
            <a:round/>
            <a:headEnd type="none" w="sm" len="sm"/>
            <a:tailEnd type="none" w="sm" len="sm"/>
          </a:ln>
        </p:spPr>
        <p:txBody>
          <a:bodyPr spcFirstLastPara="1" wrap="square" lIns="121900" tIns="60925" rIns="121900" bIns="60925"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n-US" sz="1900" b="1" i="0" u="none" strike="noStrike" cap="none">
                <a:solidFill>
                  <a:srgbClr val="15F4E2"/>
                </a:solidFill>
                <a:latin typeface="Arial"/>
                <a:ea typeface="Arial"/>
                <a:cs typeface="Arial"/>
                <a:sym typeface="Arial"/>
              </a:rPr>
              <a:t>EXPLORACIÓN FÍSICA</a:t>
            </a:r>
            <a:endParaRPr sz="1900" b="0" i="0" u="none" strike="noStrike" cap="none">
              <a:solidFill>
                <a:srgbClr val="15F4E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rgbClr val="002060"/>
                </a:solidFill>
                <a:latin typeface="Arial"/>
                <a:ea typeface="Arial"/>
                <a:cs typeface="Arial"/>
                <a:sym typeface="Arial"/>
              </a:rPr>
              <a:t>Sin alteraciones de interés</a:t>
            </a:r>
            <a:endParaRPr sz="1900" b="0" i="0" u="none" strike="noStrike" cap="none">
              <a:solidFill>
                <a:srgbClr val="002060"/>
              </a:solidFill>
              <a:latin typeface="Arial"/>
              <a:ea typeface="Arial"/>
              <a:cs typeface="Arial"/>
              <a:sym typeface="Arial"/>
            </a:endParaRPr>
          </a:p>
        </p:txBody>
      </p:sp>
      <p:sp>
        <p:nvSpPr>
          <p:cNvPr id="65" name="Google Shape;65;p19"/>
          <p:cNvSpPr txBox="1"/>
          <p:nvPr/>
        </p:nvSpPr>
        <p:spPr>
          <a:xfrm>
            <a:off x="495823" y="329004"/>
            <a:ext cx="9801663"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754"/>
              </a:buClr>
              <a:buSzPts val="1300"/>
              <a:buFont typeface="Arial"/>
              <a:buNone/>
            </a:pPr>
            <a:r>
              <a:rPr lang="en-US" sz="2800" b="1" i="0" u="none" strike="noStrike" cap="none">
                <a:solidFill>
                  <a:srgbClr val="002060"/>
                </a:solidFill>
                <a:latin typeface="Arial"/>
                <a:ea typeface="Arial"/>
                <a:cs typeface="Arial"/>
                <a:sym typeface="Arial"/>
              </a:rPr>
              <a:t>Nuestra paciente es una mujer que a los 26 años acude en primera vista para solicitar una analítica</a:t>
            </a:r>
            <a:endParaRPr sz="2000" b="0" i="0" u="none" strike="noStrike" cap="none">
              <a:solidFill>
                <a:srgbClr val="00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48"/>
          <p:cNvSpPr txBox="1"/>
          <p:nvPr/>
        </p:nvSpPr>
        <p:spPr>
          <a:xfrm>
            <a:off x="10035068" y="2875017"/>
            <a:ext cx="1873689" cy="110796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FFC000"/>
              </a:buClr>
              <a:buSzPts val="3000"/>
              <a:buFont typeface="Calibri"/>
              <a:buNone/>
            </a:pPr>
            <a:r>
              <a:rPr lang="en-US" sz="3000" b="1" i="0" u="none" strike="noStrike" cap="none">
                <a:solidFill>
                  <a:srgbClr val="FFC000"/>
                </a:solidFill>
                <a:latin typeface="Calibri"/>
                <a:ea typeface="Calibri"/>
                <a:cs typeface="Calibri"/>
                <a:sym typeface="Calibri"/>
              </a:rPr>
              <a:t>MUCHAS GRACIAS</a:t>
            </a:r>
            <a:endParaRPr sz="3000" b="1" i="0" u="none" strike="noStrike" cap="none">
              <a:solidFill>
                <a:srgbClr val="FFC000"/>
              </a:solidFill>
              <a:latin typeface="Calibri"/>
              <a:ea typeface="Calibri"/>
              <a:cs typeface="Calibri"/>
              <a:sym typeface="Calibri"/>
            </a:endParaRPr>
          </a:p>
        </p:txBody>
      </p:sp>
      <p:pic>
        <p:nvPicPr>
          <p:cNvPr id="469" name="Google Shape;469;p48" descr="Texto&#10;&#10;Descripción generada automáticamente"/>
          <p:cNvPicPr preferRelativeResize="0"/>
          <p:nvPr/>
        </p:nvPicPr>
        <p:blipFill rotWithShape="1">
          <a:blip r:embed="rId3">
            <a:alphaModFix/>
          </a:blip>
          <a:srcRect/>
          <a:stretch/>
        </p:blipFill>
        <p:spPr>
          <a:xfrm rot="-335869">
            <a:off x="226297" y="705252"/>
            <a:ext cx="3764799" cy="4823927"/>
          </a:xfrm>
          <a:prstGeom prst="rect">
            <a:avLst/>
          </a:prstGeom>
          <a:noFill/>
          <a:ln>
            <a:noFill/>
          </a:ln>
        </p:spPr>
      </p:pic>
      <p:pic>
        <p:nvPicPr>
          <p:cNvPr id="470" name="Google Shape;470;p48" descr="Texto&#10;&#10;Descripción generada automáticamente"/>
          <p:cNvPicPr preferRelativeResize="0"/>
          <p:nvPr/>
        </p:nvPicPr>
        <p:blipFill rotWithShape="1">
          <a:blip r:embed="rId4">
            <a:alphaModFix/>
          </a:blip>
          <a:srcRect/>
          <a:stretch/>
        </p:blipFill>
        <p:spPr>
          <a:xfrm rot="269039">
            <a:off x="4160239" y="321402"/>
            <a:ext cx="2845654" cy="3827293"/>
          </a:xfrm>
          <a:prstGeom prst="rect">
            <a:avLst/>
          </a:prstGeom>
          <a:noFill/>
          <a:ln>
            <a:noFill/>
          </a:ln>
        </p:spPr>
      </p:pic>
      <p:pic>
        <p:nvPicPr>
          <p:cNvPr id="471" name="Google Shape;471;p48" descr="Texto&#10;&#10;Descripción generada automáticamente"/>
          <p:cNvPicPr preferRelativeResize="0"/>
          <p:nvPr/>
        </p:nvPicPr>
        <p:blipFill rotWithShape="1">
          <a:blip r:embed="rId5">
            <a:alphaModFix/>
          </a:blip>
          <a:srcRect/>
          <a:stretch/>
        </p:blipFill>
        <p:spPr>
          <a:xfrm rot="547752">
            <a:off x="6734809" y="2843993"/>
            <a:ext cx="2479597" cy="3082611"/>
          </a:xfrm>
          <a:prstGeom prst="rect">
            <a:avLst/>
          </a:prstGeom>
          <a:noFill/>
          <a:ln>
            <a:noFill/>
          </a:ln>
        </p:spPr>
      </p:pic>
      <p:pic>
        <p:nvPicPr>
          <p:cNvPr id="472" name="Google Shape;472;p48"/>
          <p:cNvPicPr preferRelativeResize="0"/>
          <p:nvPr/>
        </p:nvPicPr>
        <p:blipFill rotWithShape="1">
          <a:blip r:embed="rId6">
            <a:alphaModFix/>
          </a:blip>
          <a:srcRect/>
          <a:stretch/>
        </p:blipFill>
        <p:spPr>
          <a:xfrm>
            <a:off x="3430327" y="3165941"/>
            <a:ext cx="2165955" cy="3150479"/>
          </a:xfrm>
          <a:prstGeom prst="rect">
            <a:avLst/>
          </a:prstGeom>
          <a:noFill/>
          <a:ln>
            <a:noFill/>
          </a:ln>
        </p:spPr>
      </p:pic>
      <p:pic>
        <p:nvPicPr>
          <p:cNvPr id="473" name="Google Shape;473;p48"/>
          <p:cNvPicPr preferRelativeResize="0"/>
          <p:nvPr/>
        </p:nvPicPr>
        <p:blipFill rotWithShape="1">
          <a:blip r:embed="rId7">
            <a:alphaModFix/>
          </a:blip>
          <a:srcRect/>
          <a:stretch/>
        </p:blipFill>
        <p:spPr>
          <a:xfrm>
            <a:off x="7637096" y="1159109"/>
            <a:ext cx="3910232" cy="1466338"/>
          </a:xfrm>
          <a:prstGeom prst="rect">
            <a:avLst/>
          </a:prstGeom>
          <a:noFill/>
          <a:ln>
            <a:noFill/>
          </a:ln>
        </p:spPr>
      </p:pic>
      <p:pic>
        <p:nvPicPr>
          <p:cNvPr id="474" name="Google Shape;474;p48"/>
          <p:cNvPicPr preferRelativeResize="0"/>
          <p:nvPr/>
        </p:nvPicPr>
        <p:blipFill rotWithShape="1">
          <a:blip r:embed="rId8">
            <a:alphaModFix/>
          </a:blip>
          <a:srcRect/>
          <a:stretch/>
        </p:blipFill>
        <p:spPr>
          <a:xfrm>
            <a:off x="9692129" y="3916479"/>
            <a:ext cx="2216628" cy="1649405"/>
          </a:xfrm>
          <a:prstGeom prst="rect">
            <a:avLst/>
          </a:prstGeom>
          <a:noFill/>
          <a:ln>
            <a:noFill/>
          </a:ln>
        </p:spPr>
      </p:pic>
      <p:sp>
        <p:nvSpPr>
          <p:cNvPr id="475" name="Google Shape;475;p48"/>
          <p:cNvSpPr txBox="1"/>
          <p:nvPr/>
        </p:nvSpPr>
        <p:spPr>
          <a:xfrm rot="-5400000">
            <a:off x="8755968" y="5465856"/>
            <a:ext cx="6105524" cy="20005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700" b="0" i="0" u="none" strike="noStrike" cap="none">
                <a:solidFill>
                  <a:schemeClr val="lt1"/>
                </a:solidFill>
                <a:latin typeface="Arial"/>
                <a:ea typeface="Arial"/>
                <a:cs typeface="Arial"/>
                <a:sym typeface="Arial"/>
              </a:rPr>
              <a:t>ES-SIT-2400029</a:t>
            </a:r>
            <a:endParaRPr sz="7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62"/>
          <p:cNvSpPr txBox="1">
            <a:spLocks noGrp="1"/>
          </p:cNvSpPr>
          <p:nvPr>
            <p:ph type="body" idx="1"/>
          </p:nvPr>
        </p:nvSpPr>
        <p:spPr>
          <a:xfrm>
            <a:off x="415600" y="2141618"/>
            <a:ext cx="4063500" cy="2324100"/>
          </a:xfrm>
          <a:prstGeom prst="rect">
            <a:avLst/>
          </a:prstGeom>
          <a:solidFill>
            <a:srgbClr val="FBE4D4"/>
          </a:solidFill>
          <a:ln w="38100" cap="flat" cmpd="sng">
            <a:solidFill>
              <a:srgbClr val="002060"/>
            </a:solidFill>
            <a:prstDash val="solid"/>
            <a:round/>
            <a:headEnd type="none" w="sm" len="sm"/>
            <a:tailEnd type="none" w="sm" len="sm"/>
          </a:ln>
        </p:spPr>
        <p:txBody>
          <a:bodyPr spcFirstLastPara="1" wrap="square" lIns="121900" tIns="121900" rIns="121900" bIns="121900" anchor="t" anchorCtr="0">
            <a:normAutofit/>
          </a:bodyPr>
          <a:lstStyle/>
          <a:p>
            <a:pPr marL="457200" lvl="0" indent="-349250" algn="l" rtl="0">
              <a:lnSpc>
                <a:spcPct val="115000"/>
              </a:lnSpc>
              <a:spcBef>
                <a:spcPts val="0"/>
              </a:spcBef>
              <a:spcAft>
                <a:spcPts val="0"/>
              </a:spcAft>
              <a:buSzPts val="1900"/>
              <a:buChar char="●"/>
            </a:pPr>
            <a:r>
              <a:rPr lang="en-US">
                <a:solidFill>
                  <a:srgbClr val="002060"/>
                </a:solidFill>
                <a:latin typeface="Arial"/>
                <a:ea typeface="Arial"/>
                <a:cs typeface="Arial"/>
                <a:sym typeface="Arial"/>
              </a:rPr>
              <a:t>Analítica de sangre y orina</a:t>
            </a:r>
            <a:endParaRPr>
              <a:latin typeface="Arial"/>
              <a:ea typeface="Arial"/>
              <a:cs typeface="Arial"/>
              <a:sym typeface="Arial"/>
            </a:endParaRPr>
          </a:p>
          <a:p>
            <a:pPr marL="107950" lvl="0" indent="0" algn="l" rtl="0">
              <a:lnSpc>
                <a:spcPct val="115000"/>
              </a:lnSpc>
              <a:spcBef>
                <a:spcPts val="0"/>
              </a:spcBef>
              <a:spcAft>
                <a:spcPts val="0"/>
              </a:spcAft>
              <a:buSzPts val="1900"/>
              <a:buNone/>
            </a:pPr>
            <a:r>
              <a:rPr lang="en-US">
                <a:solidFill>
                  <a:srgbClr val="002060"/>
                </a:solidFill>
                <a:latin typeface="Arial"/>
                <a:ea typeface="Arial"/>
                <a:cs typeface="Arial"/>
                <a:sym typeface="Arial"/>
              </a:rPr>
              <a:t>	</a:t>
            </a:r>
            <a:endParaRPr>
              <a:latin typeface="Arial"/>
              <a:ea typeface="Arial"/>
              <a:cs typeface="Arial"/>
              <a:sym typeface="Arial"/>
            </a:endParaRPr>
          </a:p>
          <a:p>
            <a:pPr marL="457200" lvl="0" indent="-349250" algn="l" rtl="0">
              <a:lnSpc>
                <a:spcPct val="115000"/>
              </a:lnSpc>
              <a:spcBef>
                <a:spcPts val="0"/>
              </a:spcBef>
              <a:spcAft>
                <a:spcPts val="0"/>
              </a:spcAft>
              <a:buSzPts val="1900"/>
              <a:buChar char="●"/>
            </a:pPr>
            <a:r>
              <a:rPr lang="en-US">
                <a:solidFill>
                  <a:srgbClr val="002060"/>
                </a:solidFill>
                <a:latin typeface="Arial"/>
                <a:ea typeface="Arial"/>
                <a:cs typeface="Arial"/>
                <a:sym typeface="Arial"/>
              </a:rPr>
              <a:t>ECOGRAFÍA ABDOMINAL</a:t>
            </a:r>
            <a:endParaRPr>
              <a:latin typeface="Arial"/>
              <a:ea typeface="Arial"/>
              <a:cs typeface="Arial"/>
              <a:sym typeface="Arial"/>
            </a:endParaRPr>
          </a:p>
          <a:p>
            <a:pPr marL="107950" lvl="0" indent="0" algn="l" rtl="0">
              <a:lnSpc>
                <a:spcPct val="115000"/>
              </a:lnSpc>
              <a:spcBef>
                <a:spcPts val="0"/>
              </a:spcBef>
              <a:spcAft>
                <a:spcPts val="0"/>
              </a:spcAft>
              <a:buSzPts val="1900"/>
              <a:buNone/>
            </a:pPr>
            <a:endParaRPr>
              <a:solidFill>
                <a:srgbClr val="002060"/>
              </a:solidFill>
              <a:latin typeface="Arial"/>
              <a:ea typeface="Arial"/>
              <a:cs typeface="Arial"/>
              <a:sym typeface="Arial"/>
            </a:endParaRPr>
          </a:p>
          <a:p>
            <a:pPr marL="457200" lvl="0" indent="-349250" algn="l" rtl="0">
              <a:lnSpc>
                <a:spcPct val="115000"/>
              </a:lnSpc>
              <a:spcBef>
                <a:spcPts val="0"/>
              </a:spcBef>
              <a:spcAft>
                <a:spcPts val="0"/>
              </a:spcAft>
              <a:buSzPts val="1900"/>
              <a:buChar char="●"/>
            </a:pPr>
            <a:r>
              <a:rPr lang="en-US">
                <a:solidFill>
                  <a:srgbClr val="002060"/>
                </a:solidFill>
                <a:latin typeface="Arial"/>
                <a:ea typeface="Arial"/>
                <a:cs typeface="Arial"/>
                <a:sym typeface="Arial"/>
              </a:rPr>
              <a:t>Consulta con Gine / matrona</a:t>
            </a:r>
            <a:endParaRPr>
              <a:latin typeface="Arial"/>
              <a:ea typeface="Arial"/>
              <a:cs typeface="Arial"/>
              <a:sym typeface="Arial"/>
            </a:endParaRPr>
          </a:p>
        </p:txBody>
      </p:sp>
      <p:sp>
        <p:nvSpPr>
          <p:cNvPr id="71" name="Google Shape;71;p62"/>
          <p:cNvSpPr txBox="1">
            <a:spLocks noGrp="1"/>
          </p:cNvSpPr>
          <p:nvPr>
            <p:ph type="body" idx="2"/>
          </p:nvPr>
        </p:nvSpPr>
        <p:spPr>
          <a:xfrm>
            <a:off x="6392907" y="1356867"/>
            <a:ext cx="5034600" cy="947100"/>
          </a:xfrm>
          <a:prstGeom prst="rect">
            <a:avLst/>
          </a:prstGeom>
          <a:noFill/>
          <a:ln w="38100" cap="flat" cmpd="sng">
            <a:solidFill>
              <a:srgbClr val="002060"/>
            </a:solidFill>
            <a:prstDash val="solid"/>
            <a:round/>
            <a:headEnd type="none" w="sm" len="sm"/>
            <a:tailEnd type="none" w="sm" len="sm"/>
          </a:ln>
        </p:spPr>
        <p:txBody>
          <a:bodyPr spcFirstLastPara="1" wrap="square" lIns="121900" tIns="121900" rIns="121900" bIns="121900" anchor="t" anchorCtr="0">
            <a:noAutofit/>
          </a:bodyPr>
          <a:lstStyle/>
          <a:p>
            <a:pPr marL="107950" lvl="0" indent="0" algn="l" rtl="0">
              <a:lnSpc>
                <a:spcPct val="115000"/>
              </a:lnSpc>
              <a:spcBef>
                <a:spcPts val="0"/>
              </a:spcBef>
              <a:spcAft>
                <a:spcPts val="0"/>
              </a:spcAft>
              <a:buSzPts val="1900"/>
              <a:buNone/>
            </a:pPr>
            <a:r>
              <a:rPr lang="en-US" sz="1800">
                <a:solidFill>
                  <a:srgbClr val="002060"/>
                </a:solidFill>
                <a:latin typeface="Arial"/>
                <a:ea typeface="Arial"/>
                <a:cs typeface="Arial"/>
                <a:sym typeface="Arial"/>
              </a:rPr>
              <a:t>En la </a:t>
            </a:r>
            <a:r>
              <a:rPr lang="en-US" sz="2000" b="1">
                <a:solidFill>
                  <a:srgbClr val="002060"/>
                </a:solidFill>
                <a:latin typeface="Arial"/>
                <a:ea typeface="Arial"/>
                <a:cs typeface="Arial"/>
                <a:sym typeface="Arial"/>
              </a:rPr>
              <a:t>ECO ABDOMINAL</a:t>
            </a:r>
            <a:r>
              <a:rPr lang="en-US" sz="2000">
                <a:solidFill>
                  <a:srgbClr val="002060"/>
                </a:solidFill>
                <a:latin typeface="Arial"/>
                <a:ea typeface="Arial"/>
                <a:cs typeface="Arial"/>
                <a:sym typeface="Arial"/>
              </a:rPr>
              <a:t> </a:t>
            </a:r>
            <a:r>
              <a:rPr lang="en-US" sz="1800">
                <a:solidFill>
                  <a:srgbClr val="002060"/>
                </a:solidFill>
                <a:latin typeface="Arial"/>
                <a:ea typeface="Arial"/>
                <a:cs typeface="Arial"/>
                <a:sym typeface="Arial"/>
              </a:rPr>
              <a:t>se detectan dos quistes ováricos. </a:t>
            </a:r>
            <a:endParaRPr>
              <a:latin typeface="Arial"/>
              <a:ea typeface="Arial"/>
              <a:cs typeface="Arial"/>
              <a:sym typeface="Arial"/>
            </a:endParaRPr>
          </a:p>
        </p:txBody>
      </p:sp>
      <p:sp>
        <p:nvSpPr>
          <p:cNvPr id="72" name="Google Shape;72;p62"/>
          <p:cNvSpPr txBox="1"/>
          <p:nvPr/>
        </p:nvSpPr>
        <p:spPr>
          <a:xfrm>
            <a:off x="5314174" y="2716940"/>
            <a:ext cx="3929100" cy="3950272"/>
          </a:xfrm>
          <a:prstGeom prst="rect">
            <a:avLst/>
          </a:prstGeom>
          <a:noFill/>
          <a:ln w="57150" cap="flat" cmpd="sng">
            <a:solidFill>
              <a:srgbClr val="00206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2298"/>
              <a:buFont typeface="Arial"/>
              <a:buNone/>
            </a:pPr>
            <a:r>
              <a:rPr lang="en-US" sz="1800" b="1" i="0" u="none" strike="noStrike" cap="none">
                <a:solidFill>
                  <a:srgbClr val="3DEAC7"/>
                </a:solidFill>
                <a:latin typeface="Arial"/>
                <a:ea typeface="Arial"/>
                <a:cs typeface="Arial"/>
                <a:sym typeface="Arial"/>
              </a:rPr>
              <a:t>PERFIL LIPÍDICO DE LA ANALITICA:</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298"/>
              <a:buFont typeface="Arial"/>
              <a:buNone/>
            </a:pPr>
            <a:endParaRPr sz="1800" b="0" i="0" u="none" strike="noStrike" cap="none">
              <a:solidFill>
                <a:srgbClr val="FF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298"/>
              <a:buFont typeface="Arial"/>
              <a:buNone/>
            </a:pPr>
            <a:r>
              <a:rPr lang="en-US" sz="1800" b="0" i="0" u="none" strike="noStrike" cap="none">
                <a:solidFill>
                  <a:srgbClr val="002060"/>
                </a:solidFill>
                <a:latin typeface="Arial"/>
                <a:ea typeface="Arial"/>
                <a:cs typeface="Arial"/>
                <a:sym typeface="Arial"/>
              </a:rPr>
              <a:t>CT 185mg/dl</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298"/>
              <a:buFont typeface="Arial"/>
              <a:buNone/>
            </a:pPr>
            <a:r>
              <a:rPr lang="en-US" sz="1800" b="0" i="0" u="none" strike="noStrike" cap="none">
                <a:solidFill>
                  <a:srgbClr val="002060"/>
                </a:solidFill>
                <a:latin typeface="Arial"/>
                <a:ea typeface="Arial"/>
                <a:cs typeface="Arial"/>
                <a:sym typeface="Arial"/>
              </a:rPr>
              <a:t>TG </a:t>
            </a:r>
            <a:r>
              <a:rPr lang="en-US" sz="1800" b="0" i="0" u="none" strike="noStrike" cap="none">
                <a:solidFill>
                  <a:srgbClr val="FF0000"/>
                </a:solidFill>
                <a:latin typeface="Arial"/>
                <a:ea typeface="Arial"/>
                <a:cs typeface="Arial"/>
                <a:sym typeface="Arial"/>
              </a:rPr>
              <a:t>155</a:t>
            </a:r>
            <a:r>
              <a:rPr lang="en-US" sz="1800" b="0" i="0" u="none" strike="noStrike" cap="none">
                <a:solidFill>
                  <a:srgbClr val="002060"/>
                </a:solidFill>
                <a:latin typeface="Arial"/>
                <a:ea typeface="Arial"/>
                <a:cs typeface="Arial"/>
                <a:sym typeface="Arial"/>
              </a:rPr>
              <a:t>mg/dl</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298"/>
              <a:buFont typeface="Arial"/>
              <a:buNone/>
            </a:pPr>
            <a:r>
              <a:rPr lang="en-US" sz="1800" b="0" i="0" u="none" strike="noStrike" cap="none" err="1">
                <a:solidFill>
                  <a:srgbClr val="002060"/>
                </a:solidFill>
                <a:latin typeface="Arial"/>
                <a:ea typeface="Arial"/>
                <a:cs typeface="Arial"/>
                <a:sym typeface="Arial"/>
              </a:rPr>
              <a:t>cHDL</a:t>
            </a:r>
            <a:r>
              <a:rPr lang="en-US" sz="1800" b="0" i="0" u="none" strike="noStrike" cap="none">
                <a:solidFill>
                  <a:srgbClr val="002060"/>
                </a:solidFill>
                <a:latin typeface="Arial"/>
                <a:ea typeface="Arial"/>
                <a:cs typeface="Arial"/>
                <a:sym typeface="Arial"/>
              </a:rPr>
              <a:t> </a:t>
            </a:r>
            <a:r>
              <a:rPr lang="en-US" sz="1800" b="0" i="0" u="none" strike="noStrike" cap="none">
                <a:solidFill>
                  <a:srgbClr val="FF0000"/>
                </a:solidFill>
                <a:latin typeface="Arial"/>
                <a:ea typeface="Arial"/>
                <a:cs typeface="Arial"/>
                <a:sym typeface="Arial"/>
              </a:rPr>
              <a:t>45</a:t>
            </a:r>
            <a:r>
              <a:rPr lang="en-US" sz="1800" b="0" i="0" u="none" strike="noStrike" cap="none">
                <a:solidFill>
                  <a:srgbClr val="002060"/>
                </a:solidFill>
                <a:latin typeface="Arial"/>
                <a:ea typeface="Arial"/>
                <a:cs typeface="Arial"/>
                <a:sym typeface="Arial"/>
              </a:rPr>
              <a:t>  mg/dl</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298"/>
              <a:buFont typeface="Arial"/>
              <a:buNone/>
            </a:pPr>
            <a:r>
              <a:rPr lang="en-US" sz="1800" b="0" i="0" u="none" strike="noStrike" cap="none">
                <a:solidFill>
                  <a:srgbClr val="002060"/>
                </a:solidFill>
                <a:latin typeface="Arial"/>
                <a:ea typeface="Arial"/>
                <a:cs typeface="Arial"/>
                <a:sym typeface="Arial"/>
              </a:rPr>
              <a:t>cLDL 109 mg/dl</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298"/>
              <a:buFont typeface="Arial"/>
              <a:buNone/>
            </a:pPr>
            <a:r>
              <a:rPr lang="en-US" sz="1800" b="0" i="0" u="none" strike="noStrike" cap="none">
                <a:solidFill>
                  <a:srgbClr val="002060"/>
                </a:solidFill>
                <a:latin typeface="Arial"/>
                <a:ea typeface="Arial"/>
                <a:cs typeface="Arial"/>
                <a:sym typeface="Arial"/>
              </a:rPr>
              <a:t>C-no-HDL 140mg/dl</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298"/>
              <a:buFont typeface="Arial"/>
              <a:buNone/>
            </a:pPr>
            <a:endParaRPr sz="1800" b="0" i="0" u="none" strike="noStrike" cap="none">
              <a:solidFill>
                <a:srgbClr val="FF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298"/>
              <a:buFont typeface="Arial"/>
              <a:buNone/>
            </a:pPr>
            <a:r>
              <a:rPr lang="en-US" sz="1800" b="0" i="0" u="none" strike="noStrike" cap="none">
                <a:solidFill>
                  <a:srgbClr val="002060"/>
                </a:solidFill>
                <a:latin typeface="Arial"/>
                <a:ea typeface="Arial"/>
                <a:cs typeface="Arial"/>
                <a:sym typeface="Arial"/>
              </a:rPr>
              <a:t>Resto de </a:t>
            </a:r>
            <a:r>
              <a:rPr lang="en-US" sz="1800" b="0" i="0" u="none" strike="noStrike" cap="none" err="1">
                <a:solidFill>
                  <a:srgbClr val="002060"/>
                </a:solidFill>
                <a:latin typeface="Arial"/>
                <a:ea typeface="Arial"/>
                <a:cs typeface="Arial"/>
                <a:sym typeface="Arial"/>
              </a:rPr>
              <a:t>parámetros</a:t>
            </a:r>
            <a:r>
              <a:rPr lang="en-US" sz="1800" b="0" i="0" u="none" strike="noStrike" cap="none">
                <a:solidFill>
                  <a:srgbClr val="002060"/>
                </a:solidFill>
                <a:latin typeface="Arial"/>
                <a:ea typeface="Arial"/>
                <a:cs typeface="Arial"/>
                <a:sym typeface="Arial"/>
              </a:rPr>
              <a:t> </a:t>
            </a:r>
            <a:r>
              <a:rPr lang="en-US" sz="1800" b="0" i="0" u="none" strike="noStrike" cap="none" err="1">
                <a:solidFill>
                  <a:srgbClr val="002060"/>
                </a:solidFill>
                <a:latin typeface="Arial"/>
                <a:ea typeface="Arial"/>
                <a:cs typeface="Arial"/>
                <a:sym typeface="Arial"/>
              </a:rPr>
              <a:t>dentro</a:t>
            </a:r>
            <a:r>
              <a:rPr lang="en-US" sz="1800" b="0" i="0" u="none" strike="noStrike" cap="none">
                <a:solidFill>
                  <a:srgbClr val="002060"/>
                </a:solidFill>
                <a:latin typeface="Arial"/>
                <a:ea typeface="Arial"/>
                <a:cs typeface="Arial"/>
                <a:sym typeface="Arial"/>
              </a:rPr>
              <a:t> de la </a:t>
            </a:r>
            <a:r>
              <a:rPr lang="en-US" sz="1800" b="0" i="0" u="none" strike="noStrike" cap="none" err="1">
                <a:solidFill>
                  <a:srgbClr val="002060"/>
                </a:solidFill>
                <a:latin typeface="Arial"/>
                <a:ea typeface="Arial"/>
                <a:cs typeface="Arial"/>
                <a:sym typeface="Arial"/>
              </a:rPr>
              <a:t>normalidad</a:t>
            </a:r>
            <a:endParaRPr sz="1800" b="0" i="0" u="none" strike="noStrike" cap="none">
              <a:solidFill>
                <a:srgbClr val="00206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553"/>
              <a:buFont typeface="Arial"/>
              <a:buNone/>
            </a:pPr>
            <a:endParaRPr sz="2000" b="0" i="0" u="none" strike="noStrike" cap="none">
              <a:solidFill>
                <a:srgbClr val="002060"/>
              </a:solidFill>
              <a:latin typeface="Arial"/>
              <a:ea typeface="Arial"/>
              <a:cs typeface="Arial"/>
              <a:sym typeface="Arial"/>
            </a:endParaRPr>
          </a:p>
        </p:txBody>
      </p:sp>
      <p:sp>
        <p:nvSpPr>
          <p:cNvPr id="73" name="Google Shape;73;p62"/>
          <p:cNvSpPr txBox="1"/>
          <p:nvPr/>
        </p:nvSpPr>
        <p:spPr>
          <a:xfrm>
            <a:off x="495823" y="329004"/>
            <a:ext cx="9801663"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754"/>
              </a:buClr>
              <a:buSzPts val="1300"/>
              <a:buFont typeface="Arial"/>
              <a:buNone/>
            </a:pPr>
            <a:r>
              <a:rPr lang="en-US" sz="2800" b="1" i="0" u="none" strike="noStrike" cap="none">
                <a:solidFill>
                  <a:srgbClr val="002060"/>
                </a:solidFill>
                <a:latin typeface="Arial"/>
                <a:ea typeface="Arial"/>
                <a:cs typeface="Arial"/>
                <a:sym typeface="Arial"/>
              </a:rPr>
              <a:t>¿Qué otras pruebas solicitamos?</a:t>
            </a:r>
            <a:endParaRPr sz="20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0">
                                            <p:bg/>
                                          </p:spTgt>
                                        </p:tgtEl>
                                        <p:attrNameLst>
                                          <p:attrName>style.visibility</p:attrName>
                                        </p:attrNameLst>
                                      </p:cBhvr>
                                      <p:to>
                                        <p:strVal val="visible"/>
                                      </p:to>
                                    </p:set>
                                    <p:animEffect transition="in" filter="dissolve">
                                      <p:cBhvr>
                                        <p:cTn id="7" dur="500"/>
                                        <p:tgtEl>
                                          <p:spTgt spid="70">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0">
                                            <p:txEl>
                                              <p:pRg st="0" end="0"/>
                                            </p:txEl>
                                          </p:spTgt>
                                        </p:tgtEl>
                                        <p:attrNameLst>
                                          <p:attrName>style.visibility</p:attrName>
                                        </p:attrNameLst>
                                      </p:cBhvr>
                                      <p:to>
                                        <p:strVal val="visible"/>
                                      </p:to>
                                    </p:set>
                                    <p:animEffect transition="in" filter="dissolve">
                                      <p:cBhvr>
                                        <p:cTn id="12" dur="500"/>
                                        <p:tgtEl>
                                          <p:spTgt spid="7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0">
                                            <p:txEl>
                                              <p:pRg st="1" end="1"/>
                                            </p:txEl>
                                          </p:spTgt>
                                        </p:tgtEl>
                                        <p:attrNameLst>
                                          <p:attrName>style.visibility</p:attrName>
                                        </p:attrNameLst>
                                      </p:cBhvr>
                                      <p:to>
                                        <p:strVal val="visible"/>
                                      </p:to>
                                    </p:set>
                                    <p:animEffect transition="in" filter="dissolve">
                                      <p:cBhvr>
                                        <p:cTn id="17" dur="500"/>
                                        <p:tgtEl>
                                          <p:spTgt spid="7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0">
                                            <p:txEl>
                                              <p:pRg st="2" end="2"/>
                                            </p:txEl>
                                          </p:spTgt>
                                        </p:tgtEl>
                                        <p:attrNameLst>
                                          <p:attrName>style.visibility</p:attrName>
                                        </p:attrNameLst>
                                      </p:cBhvr>
                                      <p:to>
                                        <p:strVal val="visible"/>
                                      </p:to>
                                    </p:set>
                                    <p:animEffect transition="in" filter="dissolve">
                                      <p:cBhvr>
                                        <p:cTn id="22" dur="500"/>
                                        <p:tgtEl>
                                          <p:spTgt spid="7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0">
                                            <p:txEl>
                                              <p:pRg st="4" end="4"/>
                                            </p:txEl>
                                          </p:spTgt>
                                        </p:tgtEl>
                                        <p:attrNameLst>
                                          <p:attrName>style.visibility</p:attrName>
                                        </p:attrNameLst>
                                      </p:cBhvr>
                                      <p:to>
                                        <p:strVal val="visible"/>
                                      </p:to>
                                    </p:set>
                                    <p:animEffect transition="in" filter="dissolve">
                                      <p:cBhvr>
                                        <p:cTn id="27" dur="500"/>
                                        <p:tgtEl>
                                          <p:spTgt spid="7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1">
                                            <p:bg/>
                                          </p:spTgt>
                                        </p:tgtEl>
                                        <p:attrNameLst>
                                          <p:attrName>style.visibility</p:attrName>
                                        </p:attrNameLst>
                                      </p:cBhvr>
                                      <p:to>
                                        <p:strVal val="visible"/>
                                      </p:to>
                                    </p:set>
                                    <p:animEffect transition="in" filter="dissolve">
                                      <p:cBhvr>
                                        <p:cTn id="32" dur="500"/>
                                        <p:tgtEl>
                                          <p:spTgt spid="71">
                                            <p:bg/>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1">
                                            <p:txEl>
                                              <p:pRg st="0" end="0"/>
                                            </p:txEl>
                                          </p:spTgt>
                                        </p:tgtEl>
                                        <p:attrNameLst>
                                          <p:attrName>style.visibility</p:attrName>
                                        </p:attrNameLst>
                                      </p:cBhvr>
                                      <p:to>
                                        <p:strVal val="visible"/>
                                      </p:to>
                                    </p:set>
                                    <p:animEffect transition="in" filter="dissolve">
                                      <p:cBhvr>
                                        <p:cTn id="37" dur="500"/>
                                        <p:tgtEl>
                                          <p:spTgt spid="71">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72"/>
                                        </p:tgtEl>
                                        <p:attrNameLst>
                                          <p:attrName>style.visibility</p:attrName>
                                        </p:attrNameLst>
                                      </p:cBhvr>
                                      <p:to>
                                        <p:strVal val="visible"/>
                                      </p:to>
                                    </p:set>
                                    <p:animEffect transition="in" filter="dissolve">
                                      <p:cBhvr>
                                        <p:cTn id="4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build="p" animBg="1"/>
      <p:bldP spid="71" grpId="0" build="p" animBg="1"/>
      <p:bldP spid="7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9" name="Google Shape;79;p63"/>
          <p:cNvSpPr txBox="1"/>
          <p:nvPr/>
        </p:nvSpPr>
        <p:spPr>
          <a:xfrm>
            <a:off x="169333" y="1451303"/>
            <a:ext cx="3725334" cy="138499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002060"/>
                </a:solidFill>
                <a:latin typeface="Arial"/>
                <a:ea typeface="Arial"/>
                <a:cs typeface="Arial"/>
                <a:sym typeface="Arial"/>
              </a:rPr>
              <a:t>SÍNDROME DE OVARIOS POLIQUÍSTICOS </a:t>
            </a:r>
            <a:endParaRPr sz="2800" b="1" i="0" u="none" strike="noStrike" cap="none">
              <a:solidFill>
                <a:srgbClr val="002060"/>
              </a:solidFill>
              <a:latin typeface="Arial"/>
              <a:ea typeface="Arial"/>
              <a:cs typeface="Arial"/>
              <a:sym typeface="Arial"/>
            </a:endParaRPr>
          </a:p>
        </p:txBody>
      </p:sp>
      <p:sp>
        <p:nvSpPr>
          <p:cNvPr id="80" name="Google Shape;80;p63"/>
          <p:cNvSpPr txBox="1"/>
          <p:nvPr/>
        </p:nvSpPr>
        <p:spPr>
          <a:xfrm>
            <a:off x="3309928" y="453343"/>
            <a:ext cx="6838120" cy="5660740"/>
          </a:xfrm>
          <a:prstGeom prst="rect">
            <a:avLst/>
          </a:prstGeom>
          <a:solidFill>
            <a:srgbClr val="CBF7FF"/>
          </a:solid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2400"/>
              <a:buFont typeface="Arial"/>
              <a:buNone/>
            </a:pPr>
            <a:r>
              <a:rPr lang="en-US" sz="1900" b="0" i="0" u="none" strike="noStrike" cap="none">
                <a:solidFill>
                  <a:srgbClr val="00206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800100" marR="0" lvl="1" indent="-342900" algn="l" rtl="0">
              <a:lnSpc>
                <a:spcPct val="100000"/>
              </a:lnSpc>
              <a:spcBef>
                <a:spcPts val="0"/>
              </a:spcBef>
              <a:spcAft>
                <a:spcPts val="0"/>
              </a:spcAft>
              <a:buClr>
                <a:srgbClr val="000000"/>
              </a:buClr>
              <a:buSzPts val="2000"/>
              <a:buFont typeface="Arial"/>
              <a:buChar char="•"/>
            </a:pPr>
            <a:r>
              <a:rPr lang="en-US" sz="2000" b="0" i="0" u="none" strike="noStrike" cap="none" err="1">
                <a:solidFill>
                  <a:srgbClr val="002060"/>
                </a:solidFill>
                <a:latin typeface="Arial"/>
                <a:ea typeface="Arial"/>
                <a:cs typeface="Arial"/>
                <a:sym typeface="Arial"/>
              </a:rPr>
              <a:t>Alteraciones</a:t>
            </a:r>
            <a:r>
              <a:rPr lang="en-US" sz="2000" b="0" i="0" u="none" strike="noStrike" cap="none">
                <a:solidFill>
                  <a:srgbClr val="002060"/>
                </a:solidFill>
                <a:latin typeface="Arial"/>
                <a:ea typeface="Arial"/>
                <a:cs typeface="Arial"/>
                <a:sym typeface="Arial"/>
              </a:rPr>
              <a:t> </a:t>
            </a:r>
            <a:r>
              <a:rPr lang="en-US" sz="2000" b="0" i="0" u="none" strike="noStrike" cap="none" err="1">
                <a:solidFill>
                  <a:srgbClr val="002060"/>
                </a:solidFill>
                <a:latin typeface="Arial"/>
                <a:ea typeface="Arial"/>
                <a:cs typeface="Arial"/>
                <a:sym typeface="Arial"/>
              </a:rPr>
              <a:t>Dermatológicas:Hirsutismo</a:t>
            </a:r>
            <a:r>
              <a:rPr lang="en-US" sz="2000" b="0" i="0" u="none" strike="noStrike" cap="none">
                <a:solidFill>
                  <a:srgbClr val="002060"/>
                </a:solidFill>
                <a:latin typeface="Arial"/>
                <a:ea typeface="Arial"/>
                <a:cs typeface="Arial"/>
                <a:sym typeface="Arial"/>
              </a:rPr>
              <a:t>, Alopecia </a:t>
            </a:r>
            <a:r>
              <a:rPr lang="en-US" sz="2000" b="0" i="0" u="none" strike="noStrike" cap="none" err="1">
                <a:solidFill>
                  <a:srgbClr val="002060"/>
                </a:solidFill>
                <a:latin typeface="Arial"/>
                <a:ea typeface="Arial"/>
                <a:cs typeface="Arial"/>
                <a:sym typeface="Arial"/>
              </a:rPr>
              <a:t>Androgénica</a:t>
            </a:r>
            <a:r>
              <a:rPr lang="en-US" sz="2000" b="0" i="0" u="none" strike="noStrike" cap="none">
                <a:solidFill>
                  <a:srgbClr val="002060"/>
                </a:solidFill>
                <a:latin typeface="Arial"/>
                <a:ea typeface="Arial"/>
                <a:cs typeface="Arial"/>
                <a:sym typeface="Arial"/>
              </a:rPr>
              <a:t>, Acné.</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a:p>
            <a:pPr marL="800100" marR="0" lvl="1" indent="-342900" algn="l" rtl="0">
              <a:lnSpc>
                <a:spcPct val="100000"/>
              </a:lnSpc>
              <a:spcBef>
                <a:spcPts val="0"/>
              </a:spcBef>
              <a:spcAft>
                <a:spcPts val="0"/>
              </a:spcAft>
              <a:buClr>
                <a:srgbClr val="000000"/>
              </a:buClr>
              <a:buSzPts val="2000"/>
              <a:buFont typeface="Arial"/>
              <a:buChar char="•"/>
            </a:pPr>
            <a:r>
              <a:rPr lang="en-US" sz="2000" b="0" i="0" u="none" strike="noStrike" cap="none" err="1">
                <a:solidFill>
                  <a:srgbClr val="002060"/>
                </a:solidFill>
                <a:latin typeface="Arial"/>
                <a:ea typeface="Arial"/>
                <a:cs typeface="Arial"/>
                <a:sym typeface="Arial"/>
              </a:rPr>
              <a:t>Alteraciones</a:t>
            </a:r>
            <a:r>
              <a:rPr lang="en-US" sz="2000" b="0" i="0" u="none" strike="noStrike" cap="none">
                <a:solidFill>
                  <a:srgbClr val="002060"/>
                </a:solidFill>
                <a:latin typeface="Arial"/>
                <a:ea typeface="Arial"/>
                <a:cs typeface="Arial"/>
                <a:sym typeface="Arial"/>
              </a:rPr>
              <a:t> </a:t>
            </a:r>
            <a:r>
              <a:rPr lang="en-US" sz="2000" b="0" i="0" u="none" strike="noStrike" cap="none" err="1">
                <a:solidFill>
                  <a:srgbClr val="002060"/>
                </a:solidFill>
                <a:latin typeface="Arial"/>
                <a:ea typeface="Arial"/>
                <a:cs typeface="Arial"/>
                <a:sym typeface="Arial"/>
              </a:rPr>
              <a:t>Hormonales</a:t>
            </a:r>
            <a:r>
              <a:rPr lang="en-US" sz="2000" b="0" i="0" u="none" strike="noStrike" cap="none">
                <a:solidFill>
                  <a:srgbClr val="002060"/>
                </a:solidFill>
                <a:latin typeface="Arial"/>
                <a:ea typeface="Arial"/>
                <a:cs typeface="Arial"/>
                <a:sym typeface="Arial"/>
              </a:rPr>
              <a:t>: </a:t>
            </a:r>
            <a:r>
              <a:rPr lang="en-US" sz="2000" b="0" i="0" u="none" strike="noStrike" cap="none" err="1">
                <a:solidFill>
                  <a:srgbClr val="002060"/>
                </a:solidFill>
                <a:latin typeface="Arial"/>
                <a:ea typeface="Arial"/>
                <a:cs typeface="Arial"/>
                <a:sym typeface="Arial"/>
              </a:rPr>
              <a:t>Hemorragia</a:t>
            </a:r>
            <a:r>
              <a:rPr lang="en-US" sz="2000" b="0" i="0" u="none" strike="noStrike" cap="none">
                <a:solidFill>
                  <a:srgbClr val="002060"/>
                </a:solidFill>
                <a:latin typeface="Arial"/>
                <a:ea typeface="Arial"/>
                <a:cs typeface="Arial"/>
                <a:sym typeface="Arial"/>
              </a:rPr>
              <a:t> </a:t>
            </a:r>
            <a:r>
              <a:rPr lang="en-US" sz="2000" b="0" i="0" u="none" strike="noStrike" cap="none" err="1">
                <a:solidFill>
                  <a:srgbClr val="002060"/>
                </a:solidFill>
                <a:latin typeface="Arial"/>
                <a:ea typeface="Arial"/>
                <a:cs typeface="Arial"/>
                <a:sym typeface="Arial"/>
              </a:rPr>
              <a:t>Disfuncional</a:t>
            </a:r>
            <a:r>
              <a:rPr lang="en-US" sz="2000" b="0" i="0" u="none" strike="noStrike" cap="none">
                <a:solidFill>
                  <a:srgbClr val="002060"/>
                </a:solidFill>
                <a:latin typeface="Arial"/>
                <a:ea typeface="Arial"/>
                <a:cs typeface="Arial"/>
                <a:sym typeface="Arial"/>
              </a:rPr>
              <a:t>, Preeclampsia. </a:t>
            </a:r>
            <a:r>
              <a:rPr lang="en-US" sz="2000" b="0" i="0" u="none" strike="noStrike" cap="none" err="1">
                <a:solidFill>
                  <a:srgbClr val="002060"/>
                </a:solidFill>
                <a:latin typeface="Arial"/>
                <a:ea typeface="Arial"/>
                <a:cs typeface="Arial"/>
                <a:sym typeface="Arial"/>
              </a:rPr>
              <a:t>Infertilidad</a:t>
            </a:r>
            <a:r>
              <a:rPr lang="en-US" sz="2000" b="0" i="0" u="none" strike="noStrike" cap="none">
                <a:solidFill>
                  <a:srgbClr val="002060"/>
                </a:solidFill>
                <a:latin typeface="Arial"/>
                <a:ea typeface="Arial"/>
                <a:cs typeface="Arial"/>
                <a:sym typeface="Arial"/>
              </a:rPr>
              <a:t>, Carcinoma De </a:t>
            </a:r>
            <a:r>
              <a:rPr lang="en-US" sz="2000" b="0" i="0" u="none" strike="noStrike" cap="none" err="1">
                <a:solidFill>
                  <a:srgbClr val="002060"/>
                </a:solidFill>
                <a:latin typeface="Arial"/>
                <a:ea typeface="Arial"/>
                <a:cs typeface="Arial"/>
                <a:sym typeface="Arial"/>
              </a:rPr>
              <a:t>Endometrio</a:t>
            </a:r>
            <a:r>
              <a:rPr lang="en-US" sz="2000" b="0" i="0" u="none" strike="noStrike" cap="none">
                <a:solidFill>
                  <a:srgbClr val="00206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a:p>
            <a:pPr marL="800100" marR="0" lvl="1" indent="-342900" algn="l" rtl="0">
              <a:lnSpc>
                <a:spcPct val="100000"/>
              </a:lnSpc>
              <a:spcBef>
                <a:spcPts val="0"/>
              </a:spcBef>
              <a:spcAft>
                <a:spcPts val="0"/>
              </a:spcAft>
              <a:buClr>
                <a:srgbClr val="000000"/>
              </a:buClr>
              <a:buSzPts val="2000"/>
              <a:buFont typeface="Arial"/>
              <a:buChar char="•"/>
            </a:pPr>
            <a:r>
              <a:rPr lang="en-US" sz="2000" b="0" i="0" u="none" strike="noStrike" cap="none" err="1">
                <a:solidFill>
                  <a:srgbClr val="002060"/>
                </a:solidFill>
                <a:latin typeface="Arial"/>
                <a:ea typeface="Arial"/>
                <a:cs typeface="Arial"/>
                <a:sym typeface="Arial"/>
              </a:rPr>
              <a:t>Síndrome</a:t>
            </a:r>
            <a:r>
              <a:rPr lang="en-US" sz="2000" b="0" i="0" u="none" strike="noStrike" cap="none">
                <a:solidFill>
                  <a:srgbClr val="002060"/>
                </a:solidFill>
                <a:latin typeface="Arial"/>
                <a:ea typeface="Arial"/>
                <a:cs typeface="Arial"/>
                <a:sym typeface="Arial"/>
              </a:rPr>
              <a:t> </a:t>
            </a:r>
            <a:r>
              <a:rPr lang="en-US" sz="2000" b="0" i="0" u="none" strike="noStrike" cap="none" err="1">
                <a:solidFill>
                  <a:srgbClr val="002060"/>
                </a:solidFill>
                <a:latin typeface="Arial"/>
                <a:ea typeface="Arial"/>
                <a:cs typeface="Arial"/>
                <a:sym typeface="Arial"/>
              </a:rPr>
              <a:t>Ansioso-depresivo</a:t>
            </a:r>
            <a:r>
              <a:rPr lang="en-US" sz="2000" b="0" i="0" u="none" strike="noStrike" cap="none">
                <a:solidFill>
                  <a:srgbClr val="00206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a:p>
            <a:pPr marL="800100" marR="0" lvl="1" indent="-342900" algn="l" rtl="0">
              <a:lnSpc>
                <a:spcPct val="100000"/>
              </a:lnSpc>
              <a:spcBef>
                <a:spcPts val="0"/>
              </a:spcBef>
              <a:spcAft>
                <a:spcPts val="0"/>
              </a:spcAft>
              <a:buClr>
                <a:srgbClr val="000000"/>
              </a:buClr>
              <a:buSzPts val="2000"/>
              <a:buFont typeface="Arial"/>
              <a:buChar char="•"/>
            </a:pPr>
            <a:r>
              <a:rPr lang="en-US" sz="2000" b="0" i="0" u="none" strike="noStrike" cap="none" err="1">
                <a:solidFill>
                  <a:srgbClr val="FF0000"/>
                </a:solidFill>
                <a:latin typeface="Arial"/>
                <a:ea typeface="Arial"/>
                <a:cs typeface="Arial"/>
                <a:sym typeface="Arial"/>
              </a:rPr>
              <a:t>Alteraciones</a:t>
            </a:r>
            <a:r>
              <a:rPr lang="en-US" sz="2000" b="0" i="0" u="none" strike="noStrike" cap="none">
                <a:solidFill>
                  <a:srgbClr val="FF0000"/>
                </a:solidFill>
                <a:latin typeface="Arial"/>
                <a:ea typeface="Arial"/>
                <a:cs typeface="Arial"/>
                <a:sym typeface="Arial"/>
              </a:rPr>
              <a:t> </a:t>
            </a:r>
            <a:r>
              <a:rPr lang="en-US" sz="2000" b="0" i="0" u="none" strike="noStrike" cap="none" err="1">
                <a:solidFill>
                  <a:srgbClr val="FF0000"/>
                </a:solidFill>
                <a:latin typeface="Arial"/>
                <a:ea typeface="Arial"/>
                <a:cs typeface="Arial"/>
                <a:sym typeface="Arial"/>
              </a:rPr>
              <a:t>Cardiometabólicas</a:t>
            </a:r>
            <a:r>
              <a:rPr lang="en-US" sz="2000" b="0" i="0" u="none" strike="noStrike" cap="none">
                <a:solidFill>
                  <a:srgbClr val="FF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800100" marR="0" lvl="1" indent="-215900" algn="l" rtl="0">
              <a:lnSpc>
                <a:spcPct val="100000"/>
              </a:lnSpc>
              <a:spcBef>
                <a:spcPts val="0"/>
              </a:spcBef>
              <a:spcAft>
                <a:spcPts val="0"/>
              </a:spcAft>
              <a:buClr>
                <a:srgbClr val="000000"/>
              </a:buClr>
              <a:buSzPts val="2000"/>
              <a:buFont typeface="Arial"/>
              <a:buNone/>
            </a:pPr>
            <a:endParaRPr sz="2000" b="0" i="0" u="none" strike="noStrike" cap="none">
              <a:solidFill>
                <a:srgbClr val="FF0000"/>
              </a:solidFill>
              <a:latin typeface="Arial"/>
              <a:ea typeface="Arial"/>
              <a:cs typeface="Arial"/>
              <a:sym typeface="Arial"/>
            </a:endParaRPr>
          </a:p>
          <a:p>
            <a:pPr marL="1676400" marR="0" lvl="2" indent="-406400" algn="l" rtl="0">
              <a:lnSpc>
                <a:spcPct val="100000"/>
              </a:lnSpc>
              <a:spcBef>
                <a:spcPts val="0"/>
              </a:spcBef>
              <a:spcAft>
                <a:spcPts val="0"/>
              </a:spcAft>
              <a:buClr>
                <a:srgbClr val="000000"/>
              </a:buClr>
              <a:buSzPts val="1600"/>
              <a:buFont typeface="Arial"/>
              <a:buChar char="○"/>
            </a:pPr>
            <a:r>
              <a:rPr lang="en-US" sz="2000" b="0" i="0" u="none" strike="noStrike" cap="none">
                <a:solidFill>
                  <a:srgbClr val="002060"/>
                </a:solidFill>
                <a:latin typeface="Arial"/>
                <a:ea typeface="Arial"/>
                <a:cs typeface="Arial"/>
                <a:sym typeface="Arial"/>
              </a:rPr>
              <a:t>la </a:t>
            </a:r>
            <a:r>
              <a:rPr lang="en-US" sz="2000" b="0" i="0" u="none" strike="noStrike" cap="none" err="1">
                <a:solidFill>
                  <a:srgbClr val="002060"/>
                </a:solidFill>
                <a:latin typeface="Arial"/>
                <a:ea typeface="Arial"/>
                <a:cs typeface="Arial"/>
                <a:sym typeface="Arial"/>
              </a:rPr>
              <a:t>resistencia</a:t>
            </a:r>
            <a:r>
              <a:rPr lang="en-US" sz="2000" b="0" i="0" u="none" strike="noStrike" cap="none">
                <a:solidFill>
                  <a:srgbClr val="002060"/>
                </a:solidFill>
                <a:latin typeface="Arial"/>
                <a:ea typeface="Arial"/>
                <a:cs typeface="Arial"/>
                <a:sym typeface="Arial"/>
              </a:rPr>
              <a:t> a la </a:t>
            </a:r>
            <a:r>
              <a:rPr lang="en-US" sz="2000" b="0" i="0" u="none" strike="noStrike" cap="none" err="1">
                <a:solidFill>
                  <a:srgbClr val="002060"/>
                </a:solidFill>
                <a:latin typeface="Arial"/>
                <a:ea typeface="Arial"/>
                <a:cs typeface="Arial"/>
                <a:sym typeface="Arial"/>
              </a:rPr>
              <a:t>insulina</a:t>
            </a:r>
            <a:endParaRPr sz="2000" b="0" i="0" u="none" strike="noStrike" cap="none">
              <a:solidFill>
                <a:srgbClr val="002060"/>
              </a:solidFill>
              <a:latin typeface="Arial"/>
              <a:ea typeface="Arial"/>
              <a:cs typeface="Arial"/>
              <a:sym typeface="Arial"/>
            </a:endParaRPr>
          </a:p>
          <a:p>
            <a:pPr marL="1676400" marR="0" lvl="2" indent="-406400" algn="l" rtl="0">
              <a:lnSpc>
                <a:spcPct val="100000"/>
              </a:lnSpc>
              <a:spcBef>
                <a:spcPts val="0"/>
              </a:spcBef>
              <a:spcAft>
                <a:spcPts val="0"/>
              </a:spcAft>
              <a:buClr>
                <a:srgbClr val="000000"/>
              </a:buClr>
              <a:buSzPts val="1600"/>
              <a:buFont typeface="Arial"/>
              <a:buChar char="○"/>
            </a:pPr>
            <a:r>
              <a:rPr lang="en-US" sz="2000" b="0" i="0" u="none" strike="noStrike" cap="none" err="1">
                <a:solidFill>
                  <a:srgbClr val="002060"/>
                </a:solidFill>
                <a:latin typeface="Arial"/>
                <a:ea typeface="Arial"/>
                <a:cs typeface="Arial"/>
                <a:sym typeface="Arial"/>
              </a:rPr>
              <a:t>obesidad</a:t>
            </a:r>
            <a:r>
              <a:rPr lang="en-US" sz="2000" b="0" i="0" u="none" strike="noStrike" cap="none">
                <a:solidFill>
                  <a:srgbClr val="002060"/>
                </a:solidFill>
                <a:latin typeface="Arial"/>
                <a:ea typeface="Arial"/>
                <a:cs typeface="Arial"/>
                <a:sym typeface="Arial"/>
              </a:rPr>
              <a:t>, </a:t>
            </a:r>
            <a:r>
              <a:rPr lang="en-US" sz="2000" b="0" i="0" u="none" strike="noStrike" cap="none" err="1">
                <a:solidFill>
                  <a:srgbClr val="002060"/>
                </a:solidFill>
                <a:latin typeface="Arial"/>
                <a:ea typeface="Arial"/>
                <a:cs typeface="Arial"/>
                <a:sym typeface="Arial"/>
              </a:rPr>
              <a:t>obesidad</a:t>
            </a:r>
            <a:r>
              <a:rPr lang="en-US" sz="2000" b="0" i="0" u="none" strike="noStrike" cap="none">
                <a:solidFill>
                  <a:srgbClr val="002060"/>
                </a:solidFill>
                <a:latin typeface="Arial"/>
                <a:ea typeface="Arial"/>
                <a:cs typeface="Arial"/>
                <a:sym typeface="Arial"/>
              </a:rPr>
              <a:t> central</a:t>
            </a:r>
            <a:endParaRPr sz="1400" b="0" i="0" u="none" strike="noStrike" cap="none">
              <a:solidFill>
                <a:srgbClr val="000000"/>
              </a:solidFill>
              <a:latin typeface="Arial"/>
              <a:ea typeface="Arial"/>
              <a:cs typeface="Arial"/>
              <a:sym typeface="Arial"/>
            </a:endParaRPr>
          </a:p>
          <a:p>
            <a:pPr marL="1676400" marR="0" lvl="2" indent="-406400" algn="l" rtl="0">
              <a:lnSpc>
                <a:spcPct val="100000"/>
              </a:lnSpc>
              <a:spcBef>
                <a:spcPts val="0"/>
              </a:spcBef>
              <a:spcAft>
                <a:spcPts val="0"/>
              </a:spcAft>
              <a:buClr>
                <a:srgbClr val="000000"/>
              </a:buClr>
              <a:buSzPts val="1600"/>
              <a:buFont typeface="Arial"/>
              <a:buChar char="○"/>
            </a:pPr>
            <a:r>
              <a:rPr lang="en-US" sz="2000" b="0" i="0" u="none" strike="noStrike" cap="none">
                <a:solidFill>
                  <a:srgbClr val="002060"/>
                </a:solidFill>
                <a:latin typeface="Arial"/>
                <a:ea typeface="Arial"/>
                <a:cs typeface="Arial"/>
                <a:sym typeface="Arial"/>
              </a:rPr>
              <a:t>prediabetes, diabetes mellitus </a:t>
            </a:r>
            <a:r>
              <a:rPr lang="en-US" sz="2000" b="0" i="0" u="none" strike="noStrike" cap="none" err="1">
                <a:solidFill>
                  <a:srgbClr val="002060"/>
                </a:solidFill>
                <a:latin typeface="Arial"/>
                <a:ea typeface="Arial"/>
                <a:cs typeface="Arial"/>
                <a:sym typeface="Arial"/>
              </a:rPr>
              <a:t>tipo</a:t>
            </a:r>
            <a:r>
              <a:rPr lang="en-US" sz="2000" b="0" i="0" u="none" strike="noStrike" cap="none">
                <a:solidFill>
                  <a:srgbClr val="002060"/>
                </a:solidFill>
                <a:latin typeface="Arial"/>
                <a:ea typeface="Arial"/>
                <a:cs typeface="Arial"/>
                <a:sym typeface="Arial"/>
              </a:rPr>
              <a:t> 2</a:t>
            </a:r>
            <a:endParaRPr sz="1400" b="0" i="0" u="none" strike="noStrike" cap="none">
              <a:solidFill>
                <a:srgbClr val="000000"/>
              </a:solidFill>
              <a:latin typeface="Arial"/>
              <a:ea typeface="Arial"/>
              <a:cs typeface="Arial"/>
              <a:sym typeface="Arial"/>
            </a:endParaRPr>
          </a:p>
          <a:p>
            <a:pPr marL="1676400" marR="0" lvl="2" indent="-406400" algn="l" rtl="0">
              <a:lnSpc>
                <a:spcPct val="100000"/>
              </a:lnSpc>
              <a:spcBef>
                <a:spcPts val="0"/>
              </a:spcBef>
              <a:spcAft>
                <a:spcPts val="0"/>
              </a:spcAft>
              <a:buClr>
                <a:srgbClr val="000000"/>
              </a:buClr>
              <a:buSzPts val="1600"/>
              <a:buFont typeface="Arial"/>
              <a:buChar char="○"/>
            </a:pPr>
            <a:r>
              <a:rPr lang="en-US" sz="2000" b="0" i="0" u="none" strike="noStrike" cap="none" err="1">
                <a:solidFill>
                  <a:srgbClr val="002060"/>
                </a:solidFill>
                <a:latin typeface="Arial"/>
                <a:ea typeface="Arial"/>
                <a:cs typeface="Arial"/>
                <a:sym typeface="Arial"/>
              </a:rPr>
              <a:t>síndrome</a:t>
            </a:r>
            <a:r>
              <a:rPr lang="en-US" sz="2000" b="0" i="0" u="none" strike="noStrike" cap="none">
                <a:solidFill>
                  <a:srgbClr val="002060"/>
                </a:solidFill>
                <a:latin typeface="Arial"/>
                <a:ea typeface="Arial"/>
                <a:cs typeface="Arial"/>
                <a:sym typeface="Arial"/>
              </a:rPr>
              <a:t> </a:t>
            </a:r>
            <a:r>
              <a:rPr lang="en-US" sz="2000" b="0" i="0" u="none" strike="noStrike" cap="none" err="1">
                <a:solidFill>
                  <a:srgbClr val="002060"/>
                </a:solidFill>
                <a:latin typeface="Arial"/>
                <a:ea typeface="Arial"/>
                <a:cs typeface="Arial"/>
                <a:sym typeface="Arial"/>
              </a:rPr>
              <a:t>metabólico</a:t>
            </a:r>
            <a:endParaRPr sz="2000" b="0" i="0" u="none" strike="noStrike" cap="none">
              <a:solidFill>
                <a:srgbClr val="002060"/>
              </a:solidFill>
              <a:latin typeface="Arial"/>
              <a:ea typeface="Arial"/>
              <a:cs typeface="Arial"/>
              <a:sym typeface="Arial"/>
            </a:endParaRPr>
          </a:p>
          <a:p>
            <a:pPr marL="1676400" marR="0" lvl="2" indent="-406400" algn="l" rtl="0">
              <a:lnSpc>
                <a:spcPct val="100000"/>
              </a:lnSpc>
              <a:spcBef>
                <a:spcPts val="0"/>
              </a:spcBef>
              <a:spcAft>
                <a:spcPts val="0"/>
              </a:spcAft>
              <a:buClr>
                <a:srgbClr val="000000"/>
              </a:buClr>
              <a:buSzPts val="1600"/>
              <a:buFont typeface="Arial"/>
              <a:buChar char="○"/>
            </a:pPr>
            <a:r>
              <a:rPr lang="en-US" sz="2000" b="0" i="0" u="none" strike="noStrike" cap="none" err="1">
                <a:solidFill>
                  <a:srgbClr val="002060"/>
                </a:solidFill>
                <a:latin typeface="Arial"/>
                <a:ea typeface="Arial"/>
                <a:cs typeface="Arial"/>
                <a:sym typeface="Arial"/>
              </a:rPr>
              <a:t>dislipidemia</a:t>
            </a:r>
            <a:r>
              <a:rPr lang="en-US" sz="2000" b="0" i="0" u="none" strike="noStrike" cap="none">
                <a:solidFill>
                  <a:srgbClr val="00206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1676400" marR="0" lvl="2" indent="-406400" algn="l" rtl="0">
              <a:lnSpc>
                <a:spcPct val="100000"/>
              </a:lnSpc>
              <a:spcBef>
                <a:spcPts val="0"/>
              </a:spcBef>
              <a:spcAft>
                <a:spcPts val="0"/>
              </a:spcAft>
              <a:buClr>
                <a:srgbClr val="000000"/>
              </a:buClr>
              <a:buSzPts val="1600"/>
              <a:buFont typeface="Arial"/>
              <a:buChar char="○"/>
            </a:pPr>
            <a:r>
              <a:rPr lang="en-US" sz="2000" b="0" i="0" u="none" strike="noStrike" cap="none" err="1">
                <a:solidFill>
                  <a:srgbClr val="002060"/>
                </a:solidFill>
                <a:latin typeface="Arial"/>
                <a:ea typeface="Arial"/>
                <a:cs typeface="Arial"/>
                <a:sym typeface="Arial"/>
              </a:rPr>
              <a:t>hipertensión</a:t>
            </a:r>
            <a:r>
              <a:rPr lang="en-US" sz="2000" b="0" i="0" u="none" strike="noStrike" cap="none">
                <a:solidFill>
                  <a:srgbClr val="002060"/>
                </a:solidFill>
                <a:latin typeface="Arial"/>
                <a:ea typeface="Arial"/>
                <a:cs typeface="Arial"/>
                <a:sym typeface="Arial"/>
              </a:rPr>
              <a:t> arterial</a:t>
            </a:r>
            <a:endParaRPr sz="1400" b="0" i="0" u="none" strike="noStrike" cap="none">
              <a:solidFill>
                <a:srgbClr val="000000"/>
              </a:solidFill>
              <a:latin typeface="Arial"/>
              <a:ea typeface="Arial"/>
              <a:cs typeface="Arial"/>
              <a:sym typeface="Arial"/>
            </a:endParaRPr>
          </a:p>
        </p:txBody>
      </p:sp>
      <p:sp>
        <p:nvSpPr>
          <p:cNvPr id="81" name="Google Shape;81;p63"/>
          <p:cNvSpPr txBox="1"/>
          <p:nvPr/>
        </p:nvSpPr>
        <p:spPr>
          <a:xfrm rot="-1623518">
            <a:off x="1089244" y="3922508"/>
            <a:ext cx="2488182" cy="1323439"/>
          </a:xfrm>
          <a:prstGeom prst="rect">
            <a:avLst/>
          </a:prstGeom>
          <a:noFill/>
          <a:ln w="9525" cap="flat" cmpd="sng">
            <a:solidFill>
              <a:srgbClr val="00206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F0000"/>
                </a:solidFill>
                <a:latin typeface="Arial"/>
                <a:ea typeface="Arial"/>
                <a:cs typeface="Arial"/>
                <a:sym typeface="Arial"/>
              </a:rPr>
              <a:t>PUEDE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F0000"/>
                </a:solidFill>
                <a:latin typeface="Arial"/>
                <a:ea typeface="Arial"/>
                <a:cs typeface="Arial"/>
                <a:sym typeface="Arial"/>
              </a:rPr>
              <a:t>AUMENTAR EL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F0000"/>
                </a:solidFill>
                <a:latin typeface="Arial"/>
                <a:ea typeface="Arial"/>
                <a:cs typeface="Arial"/>
                <a:sym typeface="Arial"/>
              </a:rPr>
              <a:t>RIESGO DE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F0000"/>
                </a:solidFill>
                <a:latin typeface="Arial"/>
                <a:ea typeface="Arial"/>
                <a:cs typeface="Arial"/>
                <a:sym typeface="Arial"/>
              </a:rPr>
              <a:t>ENFERMEDAD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F0000"/>
                </a:solidFill>
                <a:latin typeface="Arial"/>
                <a:ea typeface="Arial"/>
                <a:cs typeface="Arial"/>
                <a:sym typeface="Arial"/>
              </a:rPr>
              <a:t>ARTERIOSCLERÓTICA </a:t>
            </a:r>
            <a:endParaRPr sz="1400" b="0" i="0" u="none" strike="noStrike" cap="none">
              <a:solidFill>
                <a:srgbClr val="000000"/>
              </a:solidFill>
              <a:latin typeface="Arial"/>
              <a:ea typeface="Arial"/>
              <a:cs typeface="Arial"/>
              <a:sym typeface="Arial"/>
            </a:endParaRPr>
          </a:p>
        </p:txBody>
      </p:sp>
      <p:sp>
        <p:nvSpPr>
          <p:cNvPr id="2" name="Google Shape;104;p66">
            <a:extLst>
              <a:ext uri="{FF2B5EF4-FFF2-40B4-BE49-F238E27FC236}">
                <a16:creationId xmlns:a16="http://schemas.microsoft.com/office/drawing/2014/main" id="{0F4C2D5B-48DB-EB1A-8500-5230FF915916}"/>
              </a:ext>
            </a:extLst>
          </p:cNvPr>
          <p:cNvSpPr txBox="1"/>
          <p:nvPr/>
        </p:nvSpPr>
        <p:spPr>
          <a:xfrm>
            <a:off x="283950" y="6204487"/>
            <a:ext cx="9593475" cy="369291"/>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s-ES" sz="800" b="0" i="0" u="none" strike="noStrike" cap="none">
                <a:solidFill>
                  <a:srgbClr val="002060"/>
                </a:solidFill>
                <a:latin typeface="Arial"/>
                <a:ea typeface="Arial"/>
                <a:cs typeface="Arial"/>
                <a:sym typeface="Arial"/>
              </a:rPr>
              <a:t>A. Ruiz-García, Venciendo al síndrome del ovario poliquístico con intervenciones en el estilo de vida, Medicina de Familia. SEMERGEN, https://doi.org/10.1016/j.semerg.2022.01.003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64"/>
          <p:cNvSpPr txBox="1"/>
          <p:nvPr/>
        </p:nvSpPr>
        <p:spPr>
          <a:xfrm>
            <a:off x="1148325" y="1297462"/>
            <a:ext cx="3929101" cy="3920176"/>
          </a:xfrm>
          <a:prstGeom prst="rect">
            <a:avLst/>
          </a:prstGeom>
          <a:noFill/>
          <a:ln w="57150" cap="flat" cmpd="sng">
            <a:solidFill>
              <a:srgbClr val="00206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2298"/>
              <a:buFont typeface="Arial"/>
              <a:buNone/>
            </a:pPr>
            <a:r>
              <a:rPr lang="en-US" sz="1800" b="1" i="0" u="none" strike="noStrike" cap="none">
                <a:solidFill>
                  <a:srgbClr val="3DEAC7"/>
                </a:solidFill>
                <a:latin typeface="Arial"/>
                <a:ea typeface="Arial"/>
                <a:cs typeface="Arial"/>
                <a:sym typeface="Arial"/>
              </a:rPr>
              <a:t>PERFIL LIPÍDICO DE LA ANALITICA:</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298"/>
              <a:buFont typeface="Arial"/>
              <a:buNone/>
            </a:pPr>
            <a:endParaRPr sz="1800" b="0" i="0" u="none" strike="noStrike" cap="none">
              <a:solidFill>
                <a:srgbClr val="FF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298"/>
              <a:buFont typeface="Arial"/>
              <a:buNone/>
            </a:pPr>
            <a:r>
              <a:rPr lang="en-US" sz="1800" b="0" i="0" u="none" strike="noStrike" cap="none">
                <a:solidFill>
                  <a:srgbClr val="002060"/>
                </a:solidFill>
                <a:latin typeface="Arial"/>
                <a:ea typeface="Arial"/>
                <a:cs typeface="Arial"/>
                <a:sym typeface="Arial"/>
              </a:rPr>
              <a:t>CT 185mg/dl</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298"/>
              <a:buFont typeface="Arial"/>
              <a:buNone/>
            </a:pPr>
            <a:r>
              <a:rPr lang="en-US" sz="1800" b="0" i="0" u="none" strike="noStrike" cap="none">
                <a:solidFill>
                  <a:srgbClr val="002060"/>
                </a:solidFill>
                <a:latin typeface="Arial"/>
                <a:ea typeface="Arial"/>
                <a:cs typeface="Arial"/>
                <a:sym typeface="Arial"/>
              </a:rPr>
              <a:t>TG </a:t>
            </a:r>
            <a:r>
              <a:rPr lang="en-US" sz="1800" b="0" i="0" u="none" strike="noStrike" cap="none">
                <a:solidFill>
                  <a:srgbClr val="FF0000"/>
                </a:solidFill>
                <a:latin typeface="Arial"/>
                <a:ea typeface="Arial"/>
                <a:cs typeface="Arial"/>
                <a:sym typeface="Arial"/>
              </a:rPr>
              <a:t>155</a:t>
            </a:r>
            <a:r>
              <a:rPr lang="en-US" sz="1800" b="0" i="0" u="none" strike="noStrike" cap="none">
                <a:solidFill>
                  <a:srgbClr val="002060"/>
                </a:solidFill>
                <a:latin typeface="Arial"/>
                <a:ea typeface="Arial"/>
                <a:cs typeface="Arial"/>
                <a:sym typeface="Arial"/>
              </a:rPr>
              <a:t>mg/dl</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298"/>
              <a:buFont typeface="Arial"/>
              <a:buNone/>
            </a:pPr>
            <a:r>
              <a:rPr lang="en-US" sz="1800" b="0" i="0" u="none" strike="noStrike" cap="none">
                <a:solidFill>
                  <a:srgbClr val="002060"/>
                </a:solidFill>
                <a:latin typeface="Arial"/>
                <a:ea typeface="Arial"/>
                <a:cs typeface="Arial"/>
                <a:sym typeface="Arial"/>
              </a:rPr>
              <a:t>cHDL </a:t>
            </a:r>
            <a:r>
              <a:rPr lang="en-US" sz="1800" b="0" i="0" u="none" strike="noStrike" cap="none">
                <a:solidFill>
                  <a:srgbClr val="FF0000"/>
                </a:solidFill>
                <a:latin typeface="Arial"/>
                <a:ea typeface="Arial"/>
                <a:cs typeface="Arial"/>
                <a:sym typeface="Arial"/>
              </a:rPr>
              <a:t>45</a:t>
            </a:r>
            <a:r>
              <a:rPr lang="en-US" sz="1800" b="0" i="0" u="none" strike="noStrike" cap="none">
                <a:solidFill>
                  <a:srgbClr val="002060"/>
                </a:solidFill>
                <a:latin typeface="Arial"/>
                <a:ea typeface="Arial"/>
                <a:cs typeface="Arial"/>
                <a:sym typeface="Arial"/>
              </a:rPr>
              <a:t>  mg/dl</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298"/>
              <a:buFont typeface="Arial"/>
              <a:buNone/>
            </a:pPr>
            <a:r>
              <a:rPr lang="en-US" sz="1800" b="0" i="0" u="none" strike="noStrike" cap="none">
                <a:solidFill>
                  <a:srgbClr val="002060"/>
                </a:solidFill>
                <a:latin typeface="Arial"/>
                <a:ea typeface="Arial"/>
                <a:cs typeface="Arial"/>
                <a:sym typeface="Arial"/>
              </a:rPr>
              <a:t>cLDL 109 mg/dl</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298"/>
              <a:buFont typeface="Arial"/>
              <a:buNone/>
            </a:pPr>
            <a:r>
              <a:rPr lang="en-US" sz="1800" b="0" i="0" u="none" strike="noStrike" cap="none">
                <a:solidFill>
                  <a:srgbClr val="002060"/>
                </a:solidFill>
                <a:latin typeface="Arial"/>
                <a:ea typeface="Arial"/>
                <a:cs typeface="Arial"/>
                <a:sym typeface="Arial"/>
              </a:rPr>
              <a:t>C-no-HDL 140mg/dl</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298"/>
              <a:buFont typeface="Arial"/>
              <a:buNone/>
            </a:pPr>
            <a:endParaRPr sz="1800" b="0" i="0" u="none" strike="noStrike" cap="none">
              <a:solidFill>
                <a:srgbClr val="FF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298"/>
              <a:buFont typeface="Arial"/>
              <a:buNone/>
            </a:pPr>
            <a:r>
              <a:rPr lang="en-US" sz="1800" b="0" i="0" u="none" strike="noStrike" cap="none">
                <a:solidFill>
                  <a:srgbClr val="002060"/>
                </a:solidFill>
                <a:latin typeface="Arial"/>
                <a:ea typeface="Arial"/>
                <a:cs typeface="Arial"/>
                <a:sym typeface="Arial"/>
              </a:rPr>
              <a:t>Resto de parámetros dentro de la normalidad</a:t>
            </a:r>
            <a:endParaRPr sz="1800" b="0" i="0" u="none" strike="noStrike" cap="none">
              <a:solidFill>
                <a:srgbClr val="00206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553"/>
              <a:buFont typeface="Arial"/>
              <a:buNone/>
            </a:pPr>
            <a:endParaRPr sz="2000" b="0" i="0" u="none" strike="noStrike" cap="none">
              <a:solidFill>
                <a:srgbClr val="002060"/>
              </a:solidFill>
              <a:latin typeface="Arial"/>
              <a:ea typeface="Arial"/>
              <a:cs typeface="Arial"/>
              <a:sym typeface="Arial"/>
            </a:endParaRPr>
          </a:p>
        </p:txBody>
      </p:sp>
      <p:sp>
        <p:nvSpPr>
          <p:cNvPr id="87" name="Google Shape;87;p64"/>
          <p:cNvSpPr txBox="1"/>
          <p:nvPr/>
        </p:nvSpPr>
        <p:spPr>
          <a:xfrm>
            <a:off x="5792684" y="1247320"/>
            <a:ext cx="5614298" cy="397031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rgbClr val="002060"/>
                </a:solidFill>
                <a:latin typeface="Arial"/>
                <a:ea typeface="Arial"/>
                <a:cs typeface="Arial"/>
                <a:sym typeface="Arial"/>
              </a:rPr>
              <a:t>La</a:t>
            </a:r>
            <a:r>
              <a:rPr lang="en-US" sz="1800" b="1" i="0" u="none" strike="noStrike" cap="none">
                <a:solidFill>
                  <a:srgbClr val="002060"/>
                </a:solidFill>
                <a:latin typeface="Arial"/>
                <a:ea typeface="Arial"/>
                <a:cs typeface="Arial"/>
                <a:sym typeface="Arial"/>
              </a:rPr>
              <a:t> dislipidemia </a:t>
            </a:r>
            <a:r>
              <a:rPr lang="en-US" sz="1800" b="0" i="0" u="none" strike="noStrike" cap="none">
                <a:solidFill>
                  <a:srgbClr val="002060"/>
                </a:solidFill>
                <a:latin typeface="Arial"/>
                <a:ea typeface="Arial"/>
                <a:cs typeface="Arial"/>
                <a:sym typeface="Arial"/>
              </a:rPr>
              <a:t>es una alteración metabólica muy común en mujeres con SOP.</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rgbClr val="00206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rgbClr val="002060"/>
                </a:solidFill>
                <a:latin typeface="Arial"/>
                <a:ea typeface="Arial"/>
                <a:cs typeface="Arial"/>
                <a:sym typeface="Arial"/>
              </a:rPr>
              <a:t>El perfil lipídico alterado influye sobre </a:t>
            </a:r>
            <a:r>
              <a:rPr lang="en-US" sz="1800" b="1" i="0" u="none" strike="noStrike" cap="none">
                <a:solidFill>
                  <a:srgbClr val="002060"/>
                </a:solidFill>
                <a:latin typeface="Arial"/>
                <a:ea typeface="Arial"/>
                <a:cs typeface="Arial"/>
                <a:sym typeface="Arial"/>
              </a:rPr>
              <a:t>la resistencia a la insulina, la hiperandrogenemia, el estrés oxidativo y la anovulación.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rgbClr val="00206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rgbClr val="002060"/>
                </a:solidFill>
                <a:latin typeface="Arial"/>
                <a:ea typeface="Arial"/>
                <a:cs typeface="Arial"/>
                <a:sym typeface="Arial"/>
              </a:rPr>
              <a:t>El perfil lipídico de las mujeres con SOP muestra una </a:t>
            </a:r>
            <a:r>
              <a:rPr lang="en-US" sz="1800" b="1" i="0" u="none" strike="noStrike" cap="none">
                <a:solidFill>
                  <a:srgbClr val="002060"/>
                </a:solidFill>
                <a:latin typeface="Arial"/>
                <a:ea typeface="Arial"/>
                <a:cs typeface="Arial"/>
                <a:sym typeface="Arial"/>
              </a:rPr>
              <a:t>menor concentración de c-HDL </a:t>
            </a:r>
            <a:r>
              <a:rPr lang="en-US" sz="1800" b="0" i="0" u="none" strike="noStrike" cap="none">
                <a:solidFill>
                  <a:srgbClr val="002060"/>
                </a:solidFill>
                <a:latin typeface="Arial"/>
                <a:ea typeface="Arial"/>
                <a:cs typeface="Arial"/>
                <a:sym typeface="Arial"/>
              </a:rPr>
              <a:t>(6 mg/dL</a:t>
            </a:r>
            <a:r>
              <a:rPr lang="en-US" sz="1800" b="1" i="0" u="none" strike="noStrike" cap="none">
                <a:solidFill>
                  <a:srgbClr val="002060"/>
                </a:solidFill>
                <a:latin typeface="Arial"/>
                <a:ea typeface="Arial"/>
                <a:cs typeface="Arial"/>
                <a:sym typeface="Arial"/>
              </a:rPr>
              <a:t>) y una mayor concentración de triglicéridos</a:t>
            </a:r>
            <a:r>
              <a:rPr lang="en-US" sz="1800" b="0" i="0" u="none" strike="noStrike" cap="none">
                <a:solidFill>
                  <a:srgbClr val="002060"/>
                </a:solidFill>
                <a:latin typeface="Arial"/>
                <a:ea typeface="Arial"/>
                <a:cs typeface="Arial"/>
                <a:sym typeface="Arial"/>
              </a:rPr>
              <a:t> (26 mg/dL)</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rgbClr val="00206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rgbClr val="002060"/>
                </a:solidFill>
                <a:latin typeface="Arial"/>
                <a:ea typeface="Arial"/>
                <a:cs typeface="Arial"/>
                <a:sym typeface="Arial"/>
              </a:rPr>
              <a:t>Las IEV mejoran el perfil lipídico por lo que se recomiendan como una estrategia de tratamiento de primera línea. </a:t>
            </a:r>
            <a:endParaRPr sz="2400" b="0" i="0" u="none" strike="noStrike" cap="none">
              <a:solidFill>
                <a:srgbClr val="002060"/>
              </a:solidFill>
              <a:latin typeface="Arial"/>
              <a:ea typeface="Arial"/>
              <a:cs typeface="Arial"/>
              <a:sym typeface="Arial"/>
            </a:endParaRPr>
          </a:p>
        </p:txBody>
      </p:sp>
      <p:sp>
        <p:nvSpPr>
          <p:cNvPr id="2" name="Google Shape;104;p66">
            <a:extLst>
              <a:ext uri="{FF2B5EF4-FFF2-40B4-BE49-F238E27FC236}">
                <a16:creationId xmlns:a16="http://schemas.microsoft.com/office/drawing/2014/main" id="{92B357D7-2213-BEFD-8946-3902B3FBADE0}"/>
              </a:ext>
            </a:extLst>
          </p:cNvPr>
          <p:cNvSpPr txBox="1"/>
          <p:nvPr/>
        </p:nvSpPr>
        <p:spPr>
          <a:xfrm>
            <a:off x="283950" y="6204487"/>
            <a:ext cx="9593475" cy="369291"/>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s-ES" sz="800" b="0" i="0" u="none" strike="noStrike" cap="none">
                <a:solidFill>
                  <a:srgbClr val="002060"/>
                </a:solidFill>
                <a:latin typeface="Arial"/>
                <a:ea typeface="Arial"/>
                <a:cs typeface="Arial"/>
                <a:sym typeface="Arial"/>
              </a:rPr>
              <a:t>A. Ruiz-García, Venciendo al síndrome del ovario poliquístico con intervenciones en el estilo de vida, Medicina de Familia. SEMERGEN, https://doi.org/10.1016/j.semerg.2022.01.003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65"/>
          <p:cNvSpPr txBox="1">
            <a:spLocks noGrp="1"/>
          </p:cNvSpPr>
          <p:nvPr>
            <p:ph type="body" idx="1"/>
          </p:nvPr>
        </p:nvSpPr>
        <p:spPr>
          <a:xfrm>
            <a:off x="3140850" y="1696917"/>
            <a:ext cx="5910300" cy="2740001"/>
          </a:xfrm>
          <a:prstGeom prst="rect">
            <a:avLst/>
          </a:prstGeom>
          <a:solidFill>
            <a:srgbClr val="FBE4D4"/>
          </a:solidFill>
          <a:ln w="9525" cap="flat" cmpd="sng">
            <a:solidFill>
              <a:srgbClr val="002060"/>
            </a:solidFill>
            <a:prstDash val="solid"/>
            <a:round/>
            <a:headEnd type="none" w="sm" len="sm"/>
            <a:tailEnd type="none" w="sm" len="sm"/>
          </a:ln>
        </p:spPr>
        <p:txBody>
          <a:bodyPr spcFirstLastPara="1" wrap="square" lIns="121900" tIns="121900" rIns="121900" bIns="121900" anchor="t" anchorCtr="0">
            <a:noAutofit/>
          </a:bodyPr>
          <a:lstStyle/>
          <a:p>
            <a:pPr marL="590550" lvl="0" indent="-285750" algn="l" rtl="0">
              <a:lnSpc>
                <a:spcPct val="115000"/>
              </a:lnSpc>
              <a:spcBef>
                <a:spcPts val="0"/>
              </a:spcBef>
              <a:spcAft>
                <a:spcPts val="0"/>
              </a:spcAft>
              <a:buClr>
                <a:srgbClr val="002060"/>
              </a:buClr>
              <a:buSzPts val="2000"/>
              <a:buChar char="●"/>
            </a:pPr>
            <a:r>
              <a:rPr lang="en-US" sz="2000">
                <a:solidFill>
                  <a:srgbClr val="002060"/>
                </a:solidFill>
                <a:latin typeface="Arial"/>
                <a:ea typeface="Arial"/>
                <a:cs typeface="Arial"/>
                <a:sym typeface="Arial"/>
              </a:rPr>
              <a:t>Intervención sobre estilos de vida: dieta y ejercicio físico</a:t>
            </a:r>
            <a:endParaRPr sz="3200">
              <a:latin typeface="Arial"/>
              <a:ea typeface="Arial"/>
              <a:cs typeface="Arial"/>
              <a:sym typeface="Arial"/>
            </a:endParaRPr>
          </a:p>
          <a:p>
            <a:pPr marL="590550" lvl="0" indent="-158750" algn="l" rtl="0">
              <a:lnSpc>
                <a:spcPct val="115000"/>
              </a:lnSpc>
              <a:spcBef>
                <a:spcPts val="0"/>
              </a:spcBef>
              <a:spcAft>
                <a:spcPts val="0"/>
              </a:spcAft>
              <a:buClr>
                <a:srgbClr val="002060"/>
              </a:buClr>
              <a:buSzPts val="2000"/>
              <a:buNone/>
            </a:pPr>
            <a:endParaRPr sz="2000">
              <a:solidFill>
                <a:srgbClr val="002060"/>
              </a:solidFill>
              <a:latin typeface="Arial"/>
              <a:ea typeface="Arial"/>
              <a:cs typeface="Arial"/>
              <a:sym typeface="Arial"/>
            </a:endParaRPr>
          </a:p>
          <a:p>
            <a:pPr marL="590550" lvl="0" indent="-285750" algn="l" rtl="0">
              <a:lnSpc>
                <a:spcPct val="115000"/>
              </a:lnSpc>
              <a:spcBef>
                <a:spcPts val="0"/>
              </a:spcBef>
              <a:spcAft>
                <a:spcPts val="0"/>
              </a:spcAft>
              <a:buClr>
                <a:srgbClr val="002060"/>
              </a:buClr>
              <a:buSzPts val="2000"/>
              <a:buChar char="●"/>
            </a:pPr>
            <a:r>
              <a:rPr lang="en-US" sz="2000">
                <a:solidFill>
                  <a:srgbClr val="002060"/>
                </a:solidFill>
                <a:latin typeface="Arial"/>
                <a:ea typeface="Arial"/>
                <a:cs typeface="Arial"/>
                <a:sym typeface="Arial"/>
              </a:rPr>
              <a:t>Anticonceptivos orales para regular la ovulación y mejorar la fertilidad</a:t>
            </a:r>
            <a:endParaRPr sz="3200">
              <a:latin typeface="Arial"/>
              <a:ea typeface="Arial"/>
              <a:cs typeface="Arial"/>
              <a:sym typeface="Arial"/>
            </a:endParaRPr>
          </a:p>
          <a:p>
            <a:pPr marL="742950" lvl="0" indent="-158750" algn="l" rtl="0">
              <a:lnSpc>
                <a:spcPct val="115000"/>
              </a:lnSpc>
              <a:spcBef>
                <a:spcPts val="0"/>
              </a:spcBef>
              <a:spcAft>
                <a:spcPts val="0"/>
              </a:spcAft>
              <a:buClr>
                <a:srgbClr val="002060"/>
              </a:buClr>
              <a:buSzPts val="2000"/>
              <a:buNone/>
            </a:pPr>
            <a:endParaRPr sz="2000">
              <a:solidFill>
                <a:srgbClr val="002060"/>
              </a:solidFill>
              <a:latin typeface="Arial"/>
              <a:ea typeface="Arial"/>
              <a:cs typeface="Arial"/>
              <a:sym typeface="Arial"/>
            </a:endParaRPr>
          </a:p>
          <a:p>
            <a:pPr marL="590550" lvl="0" indent="-285750" algn="l" rtl="0">
              <a:lnSpc>
                <a:spcPct val="115000"/>
              </a:lnSpc>
              <a:spcBef>
                <a:spcPts val="0"/>
              </a:spcBef>
              <a:spcAft>
                <a:spcPts val="0"/>
              </a:spcAft>
              <a:buClr>
                <a:srgbClr val="002060"/>
              </a:buClr>
              <a:buSzPts val="2000"/>
              <a:buChar char="●"/>
            </a:pPr>
            <a:r>
              <a:rPr lang="en-US" sz="2000">
                <a:solidFill>
                  <a:srgbClr val="002060"/>
                </a:solidFill>
                <a:latin typeface="Arial"/>
                <a:ea typeface="Arial"/>
                <a:cs typeface="Arial"/>
                <a:sym typeface="Arial"/>
              </a:rPr>
              <a:t>Cita de seguimiento en 3 meses</a:t>
            </a:r>
            <a:endParaRPr sz="2000">
              <a:solidFill>
                <a:srgbClr val="002060"/>
              </a:solidFill>
              <a:latin typeface="Arial"/>
              <a:ea typeface="Arial"/>
              <a:cs typeface="Arial"/>
              <a:sym typeface="Arial"/>
            </a:endParaRPr>
          </a:p>
        </p:txBody>
      </p:sp>
      <p:sp>
        <p:nvSpPr>
          <p:cNvPr id="94" name="Google Shape;94;p65"/>
          <p:cNvSpPr txBox="1"/>
          <p:nvPr/>
        </p:nvSpPr>
        <p:spPr>
          <a:xfrm>
            <a:off x="1017633" y="5927733"/>
            <a:ext cx="10348500" cy="415500"/>
          </a:xfrm>
          <a:prstGeom prst="rect">
            <a:avLst/>
          </a:prstGeom>
          <a:noFill/>
          <a:ln>
            <a:noFill/>
          </a:ln>
        </p:spPr>
        <p:txBody>
          <a:bodyPr spcFirstLastPara="1" wrap="square" lIns="121900" tIns="60925" rIns="121900" bIns="60925" anchor="t" anchorCtr="0">
            <a:sp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95" name="Google Shape;95;p65"/>
          <p:cNvSpPr txBox="1"/>
          <p:nvPr/>
        </p:nvSpPr>
        <p:spPr>
          <a:xfrm>
            <a:off x="495823" y="329004"/>
            <a:ext cx="9801663"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754"/>
              </a:buClr>
              <a:buSzPts val="1300"/>
              <a:buFont typeface="Arial"/>
              <a:buNone/>
            </a:pPr>
            <a:r>
              <a:rPr lang="en-US" sz="2800" b="1" i="0" u="none" strike="noStrike" cap="none">
                <a:solidFill>
                  <a:srgbClr val="002060"/>
                </a:solidFill>
                <a:latin typeface="Arial"/>
                <a:ea typeface="Arial"/>
                <a:cs typeface="Arial"/>
                <a:sym typeface="Arial"/>
              </a:rPr>
              <a:t>¿Qué tratamiento le pondremos?</a:t>
            </a:r>
            <a:endParaRPr sz="2000" b="0" i="0" u="none" strike="noStrike" cap="none">
              <a:solidFill>
                <a:srgbClr val="000000"/>
              </a:solidFill>
              <a:latin typeface="Arial"/>
              <a:ea typeface="Arial"/>
              <a:cs typeface="Arial"/>
              <a:sym typeface="Arial"/>
            </a:endParaRPr>
          </a:p>
        </p:txBody>
      </p:sp>
      <p:sp>
        <p:nvSpPr>
          <p:cNvPr id="2" name="Google Shape;104;p66">
            <a:extLst>
              <a:ext uri="{FF2B5EF4-FFF2-40B4-BE49-F238E27FC236}">
                <a16:creationId xmlns:a16="http://schemas.microsoft.com/office/drawing/2014/main" id="{AF2EDB9D-D0B4-135C-2ADA-661B88DBD86B}"/>
              </a:ext>
            </a:extLst>
          </p:cNvPr>
          <p:cNvSpPr txBox="1"/>
          <p:nvPr/>
        </p:nvSpPr>
        <p:spPr>
          <a:xfrm>
            <a:off x="283950" y="6204487"/>
            <a:ext cx="9593475" cy="369291"/>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s-ES" sz="800" b="0" i="0" u="none" strike="noStrike" cap="none">
                <a:solidFill>
                  <a:srgbClr val="002060"/>
                </a:solidFill>
                <a:latin typeface="Arial"/>
                <a:ea typeface="Arial"/>
                <a:cs typeface="Arial"/>
                <a:sym typeface="Arial"/>
              </a:rPr>
              <a:t>A. Ruiz-García, Venciendo al síndrome del ovario poliquístico con intervenciones en el estilo de vida, Medicina de Familia. SEMERGEN, https://doi.org/10.1016/j.semerg.2022.01.003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ortad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on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ntradilla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50</Slides>
  <Notes>50</Notes>
  <HiddenSlides>0</HiddenSlides>
  <ScaleCrop>false</ScaleCrop>
  <HeadingPairs>
    <vt:vector size="4" baseType="variant">
      <vt:variant>
        <vt:lpstr>Theme</vt:lpstr>
      </vt:variant>
      <vt:variant>
        <vt:i4>3</vt:i4>
      </vt:variant>
      <vt:variant>
        <vt:lpstr>Slide Titles</vt:lpstr>
      </vt:variant>
      <vt:variant>
        <vt:i4>50</vt:i4>
      </vt:variant>
    </vt:vector>
  </HeadingPairs>
  <TitlesOfParts>
    <vt:vector size="53" baseType="lpstr">
      <vt:lpstr>Portada</vt:lpstr>
      <vt:lpstr>Fondo</vt:lpstr>
      <vt:lpstr>Entradillas</vt:lpstr>
      <vt:lpstr>PowerPoint Presentation</vt:lpstr>
      <vt:lpstr>PowerPoint Presentation</vt:lpstr>
      <vt:lpstr>PowerPoint Presentation</vt:lpstr>
      <vt:lpstr>Conflicto de intereses</vt:lpstr>
      <vt:lpstr>PowerPoint Presentation</vt:lpstr>
      <vt:lpstr>PowerPoint Presentation</vt:lpstr>
      <vt:lpstr>PowerPoint Presentation</vt:lpstr>
      <vt:lpstr>PowerPoint Presentation</vt:lpstr>
      <vt:lpstr>PowerPoint Presentation</vt:lpstr>
      <vt:lpstr>    </vt:lpstr>
      <vt:lpstr>La paciente NO acudió a nuestra consulta  tras el parto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ESC CVD Risk calculation APP</vt:lpstr>
      <vt:lpstr>PowerPoint Presentation</vt:lpstr>
      <vt:lpstr>Calculamos SCORE2: 1,7%  Riesgo bajo / moderado   Pero si tenemos  en cuenta otros factores de su historia clínica…</vt:lpstr>
      <vt:lpstr>PowerPoint Presentation</vt:lpstr>
      <vt:lpstr>Recapitulando…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revision>1</cp:revision>
  <dcterms:created xsi:type="dcterms:W3CDTF">2024-01-12T08:35:59Z</dcterms:created>
  <dcterms:modified xsi:type="dcterms:W3CDTF">2024-05-23T19:33:38Z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33616b6-00a5-4cd1-b577-93208fa93eb1_Enabled">
    <vt:lpwstr>true</vt:lpwstr>
  </property>
  <property fmtid="{D5CDD505-2E9C-101B-9397-08002B2CF9AE}" pid="3" name="MSIP_Label_533616b6-00a5-4cd1-b577-93208fa93eb1_SetDate">
    <vt:lpwstr>2024-01-18T08:00:58Z</vt:lpwstr>
  </property>
  <property fmtid="{D5CDD505-2E9C-101B-9397-08002B2CF9AE}" pid="4" name="MSIP_Label_533616b6-00a5-4cd1-b577-93208fa93eb1_Method">
    <vt:lpwstr>Standard</vt:lpwstr>
  </property>
  <property fmtid="{D5CDD505-2E9C-101B-9397-08002B2CF9AE}" pid="5" name="MSIP_Label_533616b6-00a5-4cd1-b577-93208fa93eb1_Name">
    <vt:lpwstr>Internal Use</vt:lpwstr>
  </property>
  <property fmtid="{D5CDD505-2E9C-101B-9397-08002B2CF9AE}" pid="6" name="MSIP_Label_533616b6-00a5-4cd1-b577-93208fa93eb1_SiteId">
    <vt:lpwstr>342ace0e-1054-45ce-9b30-900fc0440b9d</vt:lpwstr>
  </property>
  <property fmtid="{D5CDD505-2E9C-101B-9397-08002B2CF9AE}" pid="7" name="MSIP_Label_533616b6-00a5-4cd1-b577-93208fa93eb1_ActionId">
    <vt:lpwstr>cd652ec7-4948-4719-87af-bc5ec6f6c908</vt:lpwstr>
  </property>
  <property fmtid="{D5CDD505-2E9C-101B-9397-08002B2CF9AE}" pid="8" name="MSIP_Label_533616b6-00a5-4cd1-b577-93208fa93eb1_ContentBits">
    <vt:lpwstr>1</vt:lpwstr>
  </property>
  <property fmtid="{D5CDD505-2E9C-101B-9397-08002B2CF9AE}" pid="9" name="ClassificationContentMarkingHeaderLocations">
    <vt:lpwstr>Portada:3\Entradillas:3\Fondo:3</vt:lpwstr>
  </property>
  <property fmtid="{D5CDD505-2E9C-101B-9397-08002B2CF9AE}" pid="10" name="ClassificationContentMarkingHeaderText">
    <vt:lpwstr>INTERNAL USE</vt:lpwstr>
  </property>
</Properties>
</file>