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2" r:id="rId3"/>
  </p:sldMasterIdLst>
  <p:sldIdLst>
    <p:sldId id="256" r:id="rId4"/>
    <p:sldId id="257" r:id="rId5"/>
    <p:sldId id="258" r:id="rId6"/>
    <p:sldId id="261" r:id="rId7"/>
    <p:sldId id="262" r:id="rId8"/>
    <p:sldId id="290" r:id="rId9"/>
    <p:sldId id="259" r:id="rId10"/>
    <p:sldId id="263" r:id="rId11"/>
    <p:sldId id="264" r:id="rId12"/>
    <p:sldId id="265" r:id="rId13"/>
    <p:sldId id="266" r:id="rId14"/>
    <p:sldId id="267" r:id="rId15"/>
    <p:sldId id="268" r:id="rId16"/>
    <p:sldId id="269" r:id="rId17"/>
    <p:sldId id="283" r:id="rId18"/>
    <p:sldId id="281" r:id="rId19"/>
    <p:sldId id="270" r:id="rId20"/>
    <p:sldId id="291" r:id="rId21"/>
    <p:sldId id="272" r:id="rId22"/>
    <p:sldId id="292" r:id="rId23"/>
    <p:sldId id="274" r:id="rId24"/>
    <p:sldId id="293" r:id="rId25"/>
    <p:sldId id="276" r:id="rId26"/>
    <p:sldId id="294" r:id="rId27"/>
    <p:sldId id="296" r:id="rId28"/>
    <p:sldId id="297" r:id="rId29"/>
    <p:sldId id="298" r:id="rId30"/>
    <p:sldId id="299" r:id="rId31"/>
    <p:sldId id="300" r:id="rId32"/>
    <p:sldId id="285" r:id="rId33"/>
    <p:sldId id="301" r:id="rId34"/>
    <p:sldId id="287" r:id="rId35"/>
    <p:sldId id="302" r:id="rId3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FDC9569-7482-2D96-CB93-10883D1B479F}" name="Cristina Mateos Diaz" initials="CM" userId="S::cmateos@almirall.com::bf9f2e32-26a6-42f3-9d5e-9cefe7a1469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855"/>
    <a:srgbClr val="00F0BE"/>
    <a:srgbClr val="6F6F6F"/>
    <a:srgbClr val="3C3C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3ABC4D-A0FF-92E1-DEEA-2762231AE774}" v="22" dt="2024-05-23T19:35:46.2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3"/>
    <p:restoredTop sz="93842" autoAdjust="0"/>
  </p:normalViewPr>
  <p:slideViewPr>
    <p:cSldViewPr snapToGrid="0">
      <p:cViewPr varScale="1">
        <p:scale>
          <a:sx n="103" d="100"/>
          <a:sy n="103" d="100"/>
        </p:scale>
        <p:origin x="58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42" Type="http://schemas.microsoft.com/office/2015/10/relationships/revisionInfo" Target="revisionInfo.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microsoft.com/office/2018/10/relationships/authors" Target="author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guasch" userId="S::mguasch_weareadn.com#ext#@almirall365.onmicrosoft.com::c05c0b79-4ee3-4ee9-80a3-e7825b92a50b" providerId="AD" clId="Web-{363ABC4D-A0FF-92E1-DEEA-2762231AE774}"/>
    <pc:docChg chg="modSld">
      <pc:chgData name="mguasch" userId="S::mguasch_weareadn.com#ext#@almirall365.onmicrosoft.com::c05c0b79-4ee3-4ee9-80a3-e7825b92a50b" providerId="AD" clId="Web-{363ABC4D-A0FF-92E1-DEEA-2762231AE774}" dt="2024-05-23T19:35:44.195" v="10" actId="20577"/>
      <pc:docMkLst>
        <pc:docMk/>
      </pc:docMkLst>
      <pc:sldChg chg="modSp">
        <pc:chgData name="mguasch" userId="S::mguasch_weareadn.com#ext#@almirall365.onmicrosoft.com::c05c0b79-4ee3-4ee9-80a3-e7825b92a50b" providerId="AD" clId="Web-{363ABC4D-A0FF-92E1-DEEA-2762231AE774}" dt="2024-05-23T19:35:03.537" v="7" actId="20577"/>
        <pc:sldMkLst>
          <pc:docMk/>
          <pc:sldMk cId="2426824994" sldId="257"/>
        </pc:sldMkLst>
        <pc:spChg chg="mod">
          <ac:chgData name="mguasch" userId="S::mguasch_weareadn.com#ext#@almirall365.onmicrosoft.com::c05c0b79-4ee3-4ee9-80a3-e7825b92a50b" providerId="AD" clId="Web-{363ABC4D-A0FF-92E1-DEEA-2762231AE774}" dt="2024-05-23T19:35:03.537" v="7" actId="20577"/>
          <ac:spMkLst>
            <pc:docMk/>
            <pc:sldMk cId="2426824994" sldId="257"/>
            <ac:spMk id="2" creationId="{4314DE0C-91C1-762C-F9B7-BE5CAEE553B6}"/>
          </ac:spMkLst>
        </pc:spChg>
      </pc:sldChg>
      <pc:sldChg chg="modSp">
        <pc:chgData name="mguasch" userId="S::mguasch_weareadn.com#ext#@almirall365.onmicrosoft.com::c05c0b79-4ee3-4ee9-80a3-e7825b92a50b" providerId="AD" clId="Web-{363ABC4D-A0FF-92E1-DEEA-2762231AE774}" dt="2024-05-23T19:35:44.195" v="10" actId="20577"/>
        <pc:sldMkLst>
          <pc:docMk/>
          <pc:sldMk cId="712655695" sldId="270"/>
        </pc:sldMkLst>
        <pc:spChg chg="mod">
          <ac:chgData name="mguasch" userId="S::mguasch_weareadn.com#ext#@almirall365.onmicrosoft.com::c05c0b79-4ee3-4ee9-80a3-e7825b92a50b" providerId="AD" clId="Web-{363ABC4D-A0FF-92E1-DEEA-2762231AE774}" dt="2024-05-23T19:35:44.195" v="10" actId="20577"/>
          <ac:spMkLst>
            <pc:docMk/>
            <pc:sldMk cId="712655695" sldId="270"/>
            <ac:spMk id="5" creationId="{9D37C907-A011-4012-B488-1A6A1DA65C75}"/>
          </ac:spMkLst>
        </pc:spChg>
      </pc:sldChg>
    </pc:docChg>
  </pc:docChgLst>
  <pc:docChgLst>
    <pc:chgData name="Cristina Mateos Diaz" userId="bf9f2e32-26a6-42f3-9d5e-9cefe7a1469d" providerId="ADAL" clId="{5239D662-6FF4-49B2-B9AC-FE44DE23AFCE}"/>
    <pc:docChg chg="custSel modMainMaster">
      <pc:chgData name="Cristina Mateos Diaz" userId="bf9f2e32-26a6-42f3-9d5e-9cefe7a1469d" providerId="ADAL" clId="{5239D662-6FF4-49B2-B9AC-FE44DE23AFCE}" dt="2024-05-03T07:55:58.161" v="0" actId="478"/>
      <pc:docMkLst>
        <pc:docMk/>
      </pc:docMkLst>
      <pc:sldMasterChg chg="delSp mod">
        <pc:chgData name="Cristina Mateos Diaz" userId="bf9f2e32-26a6-42f3-9d5e-9cefe7a1469d" providerId="ADAL" clId="{5239D662-6FF4-49B2-B9AC-FE44DE23AFCE}" dt="2024-05-03T07:55:58.161" v="0" actId="478"/>
        <pc:sldMasterMkLst>
          <pc:docMk/>
          <pc:sldMasterMk cId="2134807952" sldId="2147483652"/>
        </pc:sldMasterMkLst>
        <pc:spChg chg="del">
          <ac:chgData name="Cristina Mateos Diaz" userId="bf9f2e32-26a6-42f3-9d5e-9cefe7a1469d" providerId="ADAL" clId="{5239D662-6FF4-49B2-B9AC-FE44DE23AFCE}" dt="2024-05-03T07:55:58.161" v="0" actId="478"/>
          <ac:spMkLst>
            <pc:docMk/>
            <pc:sldMasterMk cId="2134807952" sldId="2147483652"/>
            <ac:spMk id="3" creationId="{6BFBCDCB-D376-5215-F892-DFBC46730A8E}"/>
          </ac:spMkLst>
        </pc:sp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3725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149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76044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7281567"/>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3587886"/>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4807952"/>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578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B066B4E-3A74-4055-942E-C7078ADE31CC}"/>
              </a:ext>
            </a:extLst>
          </p:cNvPr>
          <p:cNvPicPr>
            <a:picLocks noChangeAspect="1"/>
          </p:cNvPicPr>
          <p:nvPr/>
        </p:nvPicPr>
        <p:blipFill>
          <a:blip r:embed="rId2"/>
          <a:stretch>
            <a:fillRect/>
          </a:stretch>
        </p:blipFill>
        <p:spPr>
          <a:xfrm>
            <a:off x="1559857" y="1112319"/>
            <a:ext cx="9072287" cy="4633362"/>
          </a:xfrm>
          <a:prstGeom prst="rect">
            <a:avLst/>
          </a:prstGeom>
        </p:spPr>
      </p:pic>
      <p:sp>
        <p:nvSpPr>
          <p:cNvPr id="2" name="CuadroTexto 1">
            <a:extLst>
              <a:ext uri="{FF2B5EF4-FFF2-40B4-BE49-F238E27FC236}">
                <a16:creationId xmlns:a16="http://schemas.microsoft.com/office/drawing/2014/main" id="{5E1F57AB-A918-F70D-5B23-D7DD7D3254BC}"/>
              </a:ext>
            </a:extLst>
          </p:cNvPr>
          <p:cNvSpPr txBox="1"/>
          <p:nvPr/>
        </p:nvSpPr>
        <p:spPr>
          <a:xfrm>
            <a:off x="767080" y="289697"/>
            <a:ext cx="10576560" cy="646331"/>
          </a:xfrm>
          <a:prstGeom prst="rect">
            <a:avLst/>
          </a:prstGeom>
          <a:noFill/>
        </p:spPr>
        <p:txBody>
          <a:bodyPr wrap="square" rtlCol="0">
            <a:spAutoFit/>
          </a:bodyPr>
          <a:lstStyle/>
          <a:p>
            <a:pPr algn="ctr"/>
            <a:r>
              <a:rPr lang="es-ES_tradnl" sz="3600" b="1" dirty="0">
                <a:solidFill>
                  <a:srgbClr val="002060"/>
                </a:solidFill>
                <a:latin typeface="Arial" panose="020B0604020202020204" pitchFamily="34" charset="0"/>
                <a:cs typeface="Arial" panose="020B0604020202020204" pitchFamily="34" charset="0"/>
              </a:rPr>
              <a:t>MODIFICACIÓN 2020</a:t>
            </a:r>
            <a:endParaRPr lang="es-ES" sz="36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3989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3DA8306-8891-416B-BE38-C2C379E7AC84}"/>
              </a:ext>
            </a:extLst>
          </p:cNvPr>
          <p:cNvPicPr>
            <a:picLocks noChangeAspect="1"/>
          </p:cNvPicPr>
          <p:nvPr/>
        </p:nvPicPr>
        <p:blipFill>
          <a:blip r:embed="rId2"/>
          <a:stretch>
            <a:fillRect/>
          </a:stretch>
        </p:blipFill>
        <p:spPr>
          <a:xfrm>
            <a:off x="938337" y="1173285"/>
            <a:ext cx="10315326" cy="4511431"/>
          </a:xfrm>
          <a:prstGeom prst="rect">
            <a:avLst/>
          </a:prstGeom>
        </p:spPr>
      </p:pic>
      <p:sp>
        <p:nvSpPr>
          <p:cNvPr id="3" name="CuadroTexto 1">
            <a:extLst>
              <a:ext uri="{FF2B5EF4-FFF2-40B4-BE49-F238E27FC236}">
                <a16:creationId xmlns:a16="http://schemas.microsoft.com/office/drawing/2014/main" id="{635F9462-6EEA-D0FC-71A8-DB518EAA5D9E}"/>
              </a:ext>
            </a:extLst>
          </p:cNvPr>
          <p:cNvSpPr txBox="1"/>
          <p:nvPr/>
        </p:nvSpPr>
        <p:spPr>
          <a:xfrm>
            <a:off x="592908" y="289697"/>
            <a:ext cx="10576560" cy="646331"/>
          </a:xfrm>
          <a:prstGeom prst="rect">
            <a:avLst/>
          </a:prstGeom>
          <a:noFill/>
        </p:spPr>
        <p:txBody>
          <a:bodyPr wrap="square" rtlCol="0">
            <a:spAutoFit/>
          </a:bodyPr>
          <a:lstStyle/>
          <a:p>
            <a:pPr algn="ctr"/>
            <a:r>
              <a:rPr lang="es-ES_tradnl" sz="3600" b="1" dirty="0">
                <a:solidFill>
                  <a:srgbClr val="002060"/>
                </a:solidFill>
                <a:latin typeface="Arial" panose="020B0604020202020204" pitchFamily="34" charset="0"/>
                <a:cs typeface="Arial" panose="020B0604020202020204" pitchFamily="34" charset="0"/>
              </a:rPr>
              <a:t>RIESGO INFECCIOSO EN EL CADAVER</a:t>
            </a:r>
            <a:endParaRPr lang="es-ES" sz="36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7335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FF8B5DC-BBDF-4527-80F3-0997BDEF60EE}"/>
              </a:ext>
            </a:extLst>
          </p:cNvPr>
          <p:cNvPicPr>
            <a:picLocks noChangeAspect="1"/>
          </p:cNvPicPr>
          <p:nvPr/>
        </p:nvPicPr>
        <p:blipFill>
          <a:blip r:embed="rId2"/>
          <a:stretch>
            <a:fillRect/>
          </a:stretch>
        </p:blipFill>
        <p:spPr>
          <a:xfrm>
            <a:off x="1322419" y="1206816"/>
            <a:ext cx="9547163" cy="4444369"/>
          </a:xfrm>
          <a:prstGeom prst="rect">
            <a:avLst/>
          </a:prstGeom>
        </p:spPr>
      </p:pic>
      <p:sp>
        <p:nvSpPr>
          <p:cNvPr id="2" name="CuadroTexto 1">
            <a:extLst>
              <a:ext uri="{FF2B5EF4-FFF2-40B4-BE49-F238E27FC236}">
                <a16:creationId xmlns:a16="http://schemas.microsoft.com/office/drawing/2014/main" id="{E653E79C-1122-6C2D-D198-A6003628265A}"/>
              </a:ext>
            </a:extLst>
          </p:cNvPr>
          <p:cNvSpPr txBox="1"/>
          <p:nvPr/>
        </p:nvSpPr>
        <p:spPr>
          <a:xfrm>
            <a:off x="592908" y="289697"/>
            <a:ext cx="10576560" cy="646331"/>
          </a:xfrm>
          <a:prstGeom prst="rect">
            <a:avLst/>
          </a:prstGeom>
          <a:noFill/>
        </p:spPr>
        <p:txBody>
          <a:bodyPr wrap="square" rtlCol="0">
            <a:spAutoFit/>
          </a:bodyPr>
          <a:lstStyle/>
          <a:p>
            <a:pPr algn="ctr"/>
            <a:r>
              <a:rPr lang="es-ES" sz="3600" b="1" dirty="0">
                <a:solidFill>
                  <a:srgbClr val="002855"/>
                </a:solidFill>
                <a:latin typeface="Arial" panose="020B0604020202020204" pitchFamily="34" charset="0"/>
                <a:cs typeface="Arial" panose="020B0604020202020204" pitchFamily="34" charset="0"/>
              </a:rPr>
              <a:t>POSIBILIDAD DE INCINERACIÓN</a:t>
            </a:r>
          </a:p>
        </p:txBody>
      </p:sp>
    </p:spTree>
    <p:extLst>
      <p:ext uri="{BB962C8B-B14F-4D97-AF65-F5344CB8AC3E}">
        <p14:creationId xmlns:p14="http://schemas.microsoft.com/office/powerpoint/2010/main" val="2168801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F8486D63-894C-4A2C-9F0E-DE86D5DA8ABE}"/>
              </a:ext>
            </a:extLst>
          </p:cNvPr>
          <p:cNvPicPr>
            <a:picLocks noChangeAspect="1"/>
          </p:cNvPicPr>
          <p:nvPr/>
        </p:nvPicPr>
        <p:blipFill>
          <a:blip r:embed="rId2"/>
          <a:stretch>
            <a:fillRect/>
          </a:stretch>
        </p:blipFill>
        <p:spPr>
          <a:xfrm>
            <a:off x="1221826" y="1178560"/>
            <a:ext cx="9748349" cy="4500880"/>
          </a:xfrm>
          <a:prstGeom prst="rect">
            <a:avLst/>
          </a:prstGeom>
        </p:spPr>
      </p:pic>
      <p:sp>
        <p:nvSpPr>
          <p:cNvPr id="2" name="CuadroTexto 1">
            <a:extLst>
              <a:ext uri="{FF2B5EF4-FFF2-40B4-BE49-F238E27FC236}">
                <a16:creationId xmlns:a16="http://schemas.microsoft.com/office/drawing/2014/main" id="{D3C4ECAF-9A35-A5FF-38D1-384220E92783}"/>
              </a:ext>
            </a:extLst>
          </p:cNvPr>
          <p:cNvSpPr txBox="1"/>
          <p:nvPr/>
        </p:nvSpPr>
        <p:spPr>
          <a:xfrm>
            <a:off x="592908" y="289697"/>
            <a:ext cx="10576560" cy="646331"/>
          </a:xfrm>
          <a:prstGeom prst="rect">
            <a:avLst/>
          </a:prstGeom>
          <a:noFill/>
        </p:spPr>
        <p:txBody>
          <a:bodyPr wrap="square" rtlCol="0">
            <a:spAutoFit/>
          </a:bodyPr>
          <a:lstStyle/>
          <a:p>
            <a:pPr algn="ctr"/>
            <a:r>
              <a:rPr lang="es-ES" sz="3600" b="1" dirty="0">
                <a:solidFill>
                  <a:srgbClr val="002855"/>
                </a:solidFill>
                <a:latin typeface="Arial" panose="020B0604020202020204" pitchFamily="34" charset="0"/>
                <a:cs typeface="Arial" panose="020B0604020202020204" pitchFamily="34" charset="0"/>
              </a:rPr>
              <a:t>¿MUERTE VIOLENTA?</a:t>
            </a:r>
          </a:p>
        </p:txBody>
      </p:sp>
    </p:spTree>
    <p:extLst>
      <p:ext uri="{BB962C8B-B14F-4D97-AF65-F5344CB8AC3E}">
        <p14:creationId xmlns:p14="http://schemas.microsoft.com/office/powerpoint/2010/main" val="1756501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B5D20BA-C210-4793-9192-497EFEB4CAC7}"/>
              </a:ext>
            </a:extLst>
          </p:cNvPr>
          <p:cNvSpPr txBox="1"/>
          <p:nvPr/>
        </p:nvSpPr>
        <p:spPr>
          <a:xfrm>
            <a:off x="2458720" y="1605297"/>
            <a:ext cx="6705600" cy="646331"/>
          </a:xfrm>
          <a:prstGeom prst="rect">
            <a:avLst/>
          </a:prstGeom>
          <a:noFill/>
        </p:spPr>
        <p:txBody>
          <a:bodyPr wrap="square">
            <a:spAutoFit/>
          </a:bodyPr>
          <a:lstStyle/>
          <a:p>
            <a:pPr algn="ctr"/>
            <a:r>
              <a:rPr lang="es-ES" sz="3600" b="1" dirty="0">
                <a:solidFill>
                  <a:srgbClr val="002855"/>
                </a:solidFill>
                <a:latin typeface="Arial" panose="020B0604020202020204" pitchFamily="34" charset="0"/>
                <a:cs typeface="Arial" panose="020B0604020202020204" pitchFamily="34" charset="0"/>
              </a:rPr>
              <a:t>EUTANASIA LO 3/2021</a:t>
            </a:r>
            <a:endParaRPr lang="es-ES" sz="3600" dirty="0">
              <a:solidFill>
                <a:srgbClr val="002855"/>
              </a:solidFill>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181F1907-C5AD-42E4-A9A2-779CC77534DE}"/>
              </a:ext>
            </a:extLst>
          </p:cNvPr>
          <p:cNvSpPr txBox="1"/>
          <p:nvPr/>
        </p:nvSpPr>
        <p:spPr>
          <a:xfrm>
            <a:off x="1310640" y="2865140"/>
            <a:ext cx="9001760" cy="1938992"/>
          </a:xfrm>
          <a:prstGeom prst="rect">
            <a:avLst/>
          </a:prstGeom>
          <a:noFill/>
        </p:spPr>
        <p:txBody>
          <a:bodyPr wrap="square">
            <a:spAutoFit/>
          </a:bodyPr>
          <a:lstStyle/>
          <a:p>
            <a:pPr algn="ctr"/>
            <a:r>
              <a:rPr lang="es-ES" sz="4000" dirty="0">
                <a:solidFill>
                  <a:srgbClr val="002855"/>
                </a:solidFill>
                <a:latin typeface="Arial" panose="020B0604020202020204" pitchFamily="34" charset="0"/>
                <a:cs typeface="Arial" panose="020B0604020202020204" pitchFamily="34" charset="0"/>
              </a:rPr>
              <a:t>Disposición adicional primera: tendrá la consideración legal de </a:t>
            </a:r>
            <a:r>
              <a:rPr lang="es-ES" sz="4000" dirty="0">
                <a:solidFill>
                  <a:srgbClr val="FF0000"/>
                </a:solidFill>
                <a:latin typeface="Arial" panose="020B0604020202020204" pitchFamily="34" charset="0"/>
                <a:cs typeface="Arial" panose="020B0604020202020204" pitchFamily="34" charset="0"/>
              </a:rPr>
              <a:t>muerte natural</a:t>
            </a:r>
            <a:r>
              <a:rPr lang="es-ES" sz="4000" dirty="0">
                <a:solidFill>
                  <a:srgbClr val="002855"/>
                </a:solidFill>
                <a:latin typeface="Arial" panose="020B0604020202020204" pitchFamily="34" charset="0"/>
                <a:cs typeface="Arial" panose="020B0604020202020204" pitchFamily="34" charset="0"/>
              </a:rPr>
              <a:t> a todos los efectos</a:t>
            </a:r>
          </a:p>
        </p:txBody>
      </p:sp>
    </p:spTree>
    <p:extLst>
      <p:ext uri="{BB962C8B-B14F-4D97-AF65-F5344CB8AC3E}">
        <p14:creationId xmlns:p14="http://schemas.microsoft.com/office/powerpoint/2010/main" val="2221963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CC07F498-D96D-4FA0-AA6A-2B2DDF659E3F}"/>
              </a:ext>
            </a:extLst>
          </p:cNvPr>
          <p:cNvSpPr txBox="1"/>
          <p:nvPr/>
        </p:nvSpPr>
        <p:spPr>
          <a:xfrm>
            <a:off x="1053011" y="1489391"/>
            <a:ext cx="9656354" cy="3694409"/>
          </a:xfrm>
          <a:prstGeom prst="rect">
            <a:avLst/>
          </a:prstGeom>
          <a:noFill/>
        </p:spPr>
        <p:txBody>
          <a:bodyPr wrap="square">
            <a:spAutoFit/>
          </a:bodyPr>
          <a:lstStyle/>
          <a:p>
            <a:pPr marL="457200" indent="-457200">
              <a:lnSpc>
                <a:spcPct val="150000"/>
              </a:lnSpc>
              <a:buFont typeface="Arial" panose="020B0604020202020204" pitchFamily="34" charset="0"/>
              <a:buChar char="•"/>
            </a:pPr>
            <a:r>
              <a:rPr lang="es-ES" sz="3200" dirty="0">
                <a:solidFill>
                  <a:srgbClr val="002060"/>
                </a:solidFill>
                <a:latin typeface="Arial" panose="020B0604020202020204" pitchFamily="34" charset="0"/>
                <a:cs typeface="Arial" panose="020B0604020202020204" pitchFamily="34" charset="0"/>
              </a:rPr>
              <a:t>Exploración cadavérica</a:t>
            </a:r>
          </a:p>
          <a:p>
            <a:pPr marL="457200" indent="-457200">
              <a:lnSpc>
                <a:spcPct val="150000"/>
              </a:lnSpc>
              <a:buFont typeface="Arial" panose="020B0604020202020204" pitchFamily="34" charset="0"/>
              <a:buChar char="•"/>
            </a:pPr>
            <a:r>
              <a:rPr lang="es-ES" sz="3200" dirty="0">
                <a:solidFill>
                  <a:srgbClr val="002060"/>
                </a:solidFill>
                <a:latin typeface="Arial" panose="020B0604020202020204" pitchFamily="34" charset="0"/>
                <a:cs typeface="Arial" panose="020B0604020202020204" pitchFamily="34" charset="0"/>
              </a:rPr>
              <a:t>Entrevista familiar</a:t>
            </a:r>
          </a:p>
          <a:p>
            <a:pPr marL="457200" indent="-457200">
              <a:lnSpc>
                <a:spcPct val="150000"/>
              </a:lnSpc>
              <a:buFont typeface="Arial" panose="020B0604020202020204" pitchFamily="34" charset="0"/>
              <a:buChar char="•"/>
            </a:pPr>
            <a:r>
              <a:rPr lang="es-ES" sz="3200" dirty="0">
                <a:solidFill>
                  <a:srgbClr val="002060"/>
                </a:solidFill>
                <a:latin typeface="Arial" panose="020B0604020202020204" pitchFamily="34" charset="0"/>
                <a:cs typeface="Arial" panose="020B0604020202020204" pitchFamily="34" charset="0"/>
              </a:rPr>
              <a:t>Documentación acreditativa de patología de la que deducir lógicamente la causa de muerte</a:t>
            </a:r>
          </a:p>
          <a:p>
            <a:pPr marL="457200" indent="-457200">
              <a:lnSpc>
                <a:spcPct val="150000"/>
              </a:lnSpc>
              <a:buFont typeface="Arial" panose="020B0604020202020204" pitchFamily="34" charset="0"/>
              <a:buChar char="•"/>
            </a:pPr>
            <a:r>
              <a:rPr lang="es-ES" sz="3200" dirty="0">
                <a:solidFill>
                  <a:srgbClr val="002060"/>
                </a:solidFill>
                <a:latin typeface="Arial" panose="020B0604020202020204" pitchFamily="34" charset="0"/>
                <a:cs typeface="Arial" panose="020B0604020202020204" pitchFamily="34" charset="0"/>
              </a:rPr>
              <a:t>Causa fundamental: vejez</a:t>
            </a:r>
          </a:p>
        </p:txBody>
      </p:sp>
      <p:sp>
        <p:nvSpPr>
          <p:cNvPr id="2" name="CuadroTexto 1">
            <a:extLst>
              <a:ext uri="{FF2B5EF4-FFF2-40B4-BE49-F238E27FC236}">
                <a16:creationId xmlns:a16="http://schemas.microsoft.com/office/drawing/2014/main" id="{8F5B74EB-F04F-5B97-F665-4C3950D4734D}"/>
              </a:ext>
            </a:extLst>
          </p:cNvPr>
          <p:cNvSpPr txBox="1"/>
          <p:nvPr/>
        </p:nvSpPr>
        <p:spPr>
          <a:xfrm>
            <a:off x="592908" y="289697"/>
            <a:ext cx="10576560" cy="646331"/>
          </a:xfrm>
          <a:prstGeom prst="rect">
            <a:avLst/>
          </a:prstGeom>
          <a:noFill/>
        </p:spPr>
        <p:txBody>
          <a:bodyPr wrap="square" rtlCol="0">
            <a:spAutoFit/>
          </a:bodyPr>
          <a:lstStyle/>
          <a:p>
            <a:pPr algn="ctr"/>
            <a:r>
              <a:rPr lang="es-ES" sz="3600" b="1" dirty="0">
                <a:solidFill>
                  <a:srgbClr val="002855"/>
                </a:solidFill>
                <a:latin typeface="Arial" panose="020B0604020202020204" pitchFamily="34" charset="0"/>
                <a:cs typeface="Arial" panose="020B0604020202020204" pitchFamily="34" charset="0"/>
              </a:rPr>
              <a:t>RECOMENDACIONES</a:t>
            </a:r>
          </a:p>
        </p:txBody>
      </p:sp>
    </p:spTree>
    <p:extLst>
      <p:ext uri="{BB962C8B-B14F-4D97-AF65-F5344CB8AC3E}">
        <p14:creationId xmlns:p14="http://schemas.microsoft.com/office/powerpoint/2010/main" val="3252982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4DE0403-7BC0-47F4-91D2-83AFD47D903C}"/>
              </a:ext>
            </a:extLst>
          </p:cNvPr>
          <p:cNvSpPr txBox="1"/>
          <p:nvPr/>
        </p:nvSpPr>
        <p:spPr>
          <a:xfrm>
            <a:off x="1088572" y="2767281"/>
            <a:ext cx="10014857" cy="1323439"/>
          </a:xfrm>
          <a:prstGeom prst="rect">
            <a:avLst/>
          </a:prstGeom>
          <a:noFill/>
        </p:spPr>
        <p:txBody>
          <a:bodyPr wrap="square">
            <a:spAutoFit/>
          </a:bodyPr>
          <a:lstStyle/>
          <a:p>
            <a:pPr algn="ctr"/>
            <a:r>
              <a:rPr lang="es-ES" sz="4000" b="1" dirty="0">
                <a:solidFill>
                  <a:srgbClr val="002060"/>
                </a:solidFill>
                <a:latin typeface="Arial" panose="020B0604020202020204" pitchFamily="34" charset="0"/>
                <a:cs typeface="Arial" panose="020B0604020202020204" pitchFamily="34" charset="0"/>
              </a:rPr>
              <a:t>PARTE O COMUNICADO JUDICIAL DE DEFUNCIÓN </a:t>
            </a:r>
          </a:p>
        </p:txBody>
      </p:sp>
    </p:spTree>
    <p:extLst>
      <p:ext uri="{BB962C8B-B14F-4D97-AF65-F5344CB8AC3E}">
        <p14:creationId xmlns:p14="http://schemas.microsoft.com/office/powerpoint/2010/main" val="3702796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9D37C907-A011-4012-B488-1A6A1DA65C75}"/>
              </a:ext>
            </a:extLst>
          </p:cNvPr>
          <p:cNvSpPr txBox="1"/>
          <p:nvPr/>
        </p:nvSpPr>
        <p:spPr>
          <a:xfrm>
            <a:off x="1300843" y="1899920"/>
            <a:ext cx="9590315" cy="2893100"/>
          </a:xfrm>
          <a:prstGeom prst="rect">
            <a:avLst/>
          </a:prstGeom>
          <a:noFill/>
        </p:spPr>
        <p:txBody>
          <a:bodyPr wrap="square" lIns="91440" tIns="45720" rIns="91440" bIns="45720" rtlCol="0" anchor="t">
            <a:spAutoFit/>
          </a:bodyPr>
          <a:lstStyle/>
          <a:p>
            <a:endParaRPr lang="es-ES" sz="4400" b="1" dirty="0">
              <a:solidFill>
                <a:srgbClr val="002060"/>
              </a:solidFill>
              <a:latin typeface="Arial" panose="020B0604020202020204" pitchFamily="34" charset="0"/>
              <a:cs typeface="Arial" panose="020B0604020202020204" pitchFamily="34" charset="0"/>
            </a:endParaRPr>
          </a:p>
          <a:p>
            <a:endParaRPr lang="es-ES" dirty="0">
              <a:solidFill>
                <a:srgbClr val="002060"/>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s-ES" sz="4000" dirty="0">
                <a:solidFill>
                  <a:srgbClr val="002060"/>
                </a:solidFill>
                <a:latin typeface="Arial"/>
                <a:cs typeface="Arial"/>
              </a:rPr>
              <a:t>Sustituido por llamada a la policía</a:t>
            </a:r>
          </a:p>
          <a:p>
            <a:pPr marL="571500" indent="-571500">
              <a:buFont typeface="Arial" panose="020B0604020202020204" pitchFamily="34" charset="0"/>
              <a:buChar char="•"/>
            </a:pPr>
            <a:r>
              <a:rPr lang="es-ES" sz="4000" dirty="0">
                <a:solidFill>
                  <a:srgbClr val="002060"/>
                </a:solidFill>
                <a:latin typeface="Arial"/>
                <a:cs typeface="Arial"/>
              </a:rPr>
              <a:t>No hace falta quedarse en el domicilio</a:t>
            </a:r>
          </a:p>
          <a:p>
            <a:pPr marL="571500" indent="-571500">
              <a:buFont typeface="Arial" panose="020B0604020202020204" pitchFamily="34" charset="0"/>
              <a:buChar char="•"/>
            </a:pPr>
            <a:r>
              <a:rPr lang="es-ES" sz="4000" dirty="0">
                <a:solidFill>
                  <a:srgbClr val="002060"/>
                </a:solidFill>
                <a:latin typeface="Arial"/>
                <a:cs typeface="Arial"/>
              </a:rPr>
              <a:t>Constancia en la historia clínica</a:t>
            </a:r>
          </a:p>
        </p:txBody>
      </p:sp>
      <p:sp>
        <p:nvSpPr>
          <p:cNvPr id="2" name="CuadroTexto 1">
            <a:extLst>
              <a:ext uri="{FF2B5EF4-FFF2-40B4-BE49-F238E27FC236}">
                <a16:creationId xmlns:a16="http://schemas.microsoft.com/office/drawing/2014/main" id="{21218FE4-09D7-06EC-13DA-7BAE956C4D74}"/>
              </a:ext>
            </a:extLst>
          </p:cNvPr>
          <p:cNvSpPr txBox="1"/>
          <p:nvPr/>
        </p:nvSpPr>
        <p:spPr>
          <a:xfrm>
            <a:off x="592908" y="289697"/>
            <a:ext cx="10576560" cy="1200329"/>
          </a:xfrm>
          <a:prstGeom prst="rect">
            <a:avLst/>
          </a:prstGeom>
          <a:noFill/>
        </p:spPr>
        <p:txBody>
          <a:bodyPr wrap="square" rtlCol="0">
            <a:spAutoFit/>
          </a:bodyPr>
          <a:lstStyle/>
          <a:p>
            <a:pPr algn="ctr"/>
            <a:r>
              <a:rPr lang="es-ES" sz="3600" b="1" dirty="0">
                <a:solidFill>
                  <a:srgbClr val="002060"/>
                </a:solidFill>
                <a:latin typeface="Arial" panose="020B0604020202020204" pitchFamily="34" charset="0"/>
                <a:cs typeface="Arial" panose="020B0604020202020204" pitchFamily="34" charset="0"/>
              </a:rPr>
              <a:t>PARTE O COMUNICADO JUDICIAL DE DEFUNCIÓN </a:t>
            </a:r>
          </a:p>
        </p:txBody>
      </p:sp>
      <p:sp>
        <p:nvSpPr>
          <p:cNvPr id="4" name="CuadroTexto 3">
            <a:extLst>
              <a:ext uri="{FF2B5EF4-FFF2-40B4-BE49-F238E27FC236}">
                <a16:creationId xmlns:a16="http://schemas.microsoft.com/office/drawing/2014/main" id="{4345A37F-9EA5-4363-FB05-E249BB95D0FC}"/>
              </a:ext>
            </a:extLst>
          </p:cNvPr>
          <p:cNvSpPr txBox="1"/>
          <p:nvPr/>
        </p:nvSpPr>
        <p:spPr>
          <a:xfrm>
            <a:off x="1763486" y="6028848"/>
            <a:ext cx="8075364" cy="230832"/>
          </a:xfrm>
          <a:prstGeom prst="rect">
            <a:avLst/>
          </a:prstGeom>
          <a:noFill/>
        </p:spPr>
        <p:txBody>
          <a:bodyPr wrap="square" rtlCol="0">
            <a:spAutoFit/>
          </a:bodyPr>
          <a:lstStyle/>
          <a:p>
            <a:r>
              <a:rPr lang="es-ES" sz="900" dirty="0">
                <a:solidFill>
                  <a:srgbClr val="002855"/>
                </a:solidFill>
              </a:rPr>
              <a:t>Medicina Legal y Práctica Forense. Gisbert Calabuig. J. A. Villanueva, E. (2018). (7ª edición). Elsevier España.</a:t>
            </a:r>
          </a:p>
        </p:txBody>
      </p:sp>
    </p:spTree>
    <p:extLst>
      <p:ext uri="{BB962C8B-B14F-4D97-AF65-F5344CB8AC3E}">
        <p14:creationId xmlns:p14="http://schemas.microsoft.com/office/powerpoint/2010/main" val="712655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4DE0403-7BC0-47F4-91D2-83AFD47D903C}"/>
              </a:ext>
            </a:extLst>
          </p:cNvPr>
          <p:cNvSpPr txBox="1"/>
          <p:nvPr/>
        </p:nvSpPr>
        <p:spPr>
          <a:xfrm>
            <a:off x="1088572" y="2767281"/>
            <a:ext cx="10014857" cy="1323439"/>
          </a:xfrm>
          <a:prstGeom prst="rect">
            <a:avLst/>
          </a:prstGeom>
          <a:noFill/>
        </p:spPr>
        <p:txBody>
          <a:bodyPr wrap="square">
            <a:spAutoFit/>
          </a:bodyPr>
          <a:lstStyle/>
          <a:p>
            <a:pPr algn="ctr"/>
            <a:r>
              <a:rPr lang="es-ES" sz="4000" b="1" dirty="0">
                <a:solidFill>
                  <a:srgbClr val="002060"/>
                </a:solidFill>
                <a:latin typeface="Arial" panose="020B0604020202020204" pitchFamily="34" charset="0"/>
                <a:cs typeface="Arial" panose="020B0604020202020204" pitchFamily="34" charset="0"/>
              </a:rPr>
              <a:t>PARTE O COMUNICADO JUDICIAL DE LESIONES</a:t>
            </a:r>
          </a:p>
        </p:txBody>
      </p:sp>
    </p:spTree>
    <p:extLst>
      <p:ext uri="{BB962C8B-B14F-4D97-AF65-F5344CB8AC3E}">
        <p14:creationId xmlns:p14="http://schemas.microsoft.com/office/powerpoint/2010/main" val="1917551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C026D42C-C0B0-4D5C-877B-DA04BC49F283}"/>
              </a:ext>
            </a:extLst>
          </p:cNvPr>
          <p:cNvSpPr txBox="1"/>
          <p:nvPr/>
        </p:nvSpPr>
        <p:spPr>
          <a:xfrm>
            <a:off x="1158240" y="2086289"/>
            <a:ext cx="9875520" cy="3416320"/>
          </a:xfrm>
          <a:prstGeom prst="rect">
            <a:avLst/>
          </a:prstGeom>
          <a:noFill/>
        </p:spPr>
        <p:txBody>
          <a:bodyPr wrap="square" rtlCol="0">
            <a:spAutoFit/>
          </a:bodyPr>
          <a:lstStyle/>
          <a:p>
            <a:pPr marL="571500" indent="-571500">
              <a:buFont typeface="Arial" panose="020B0604020202020204" pitchFamily="34" charset="0"/>
              <a:buChar char="•"/>
            </a:pPr>
            <a:r>
              <a:rPr lang="es-ES" sz="3600" dirty="0">
                <a:solidFill>
                  <a:srgbClr val="002060"/>
                </a:solidFill>
                <a:latin typeface="Arial" panose="020B0604020202020204" pitchFamily="34" charset="0"/>
                <a:cs typeface="Arial" panose="020B0604020202020204" pitchFamily="34" charset="0"/>
              </a:rPr>
              <a:t>Breve con datos administrativos</a:t>
            </a:r>
          </a:p>
          <a:p>
            <a:pPr marL="571500" indent="-571500">
              <a:buFont typeface="Arial" panose="020B0604020202020204" pitchFamily="34" charset="0"/>
              <a:buChar char="•"/>
            </a:pPr>
            <a:r>
              <a:rPr lang="es-ES" sz="3600" dirty="0">
                <a:solidFill>
                  <a:srgbClr val="002060"/>
                </a:solidFill>
                <a:latin typeface="Arial" panose="020B0604020202020204" pitchFamily="34" charset="0"/>
                <a:cs typeface="Arial" panose="020B0604020202020204" pitchFamily="34" charset="0"/>
              </a:rPr>
              <a:t>Lesiones</a:t>
            </a:r>
          </a:p>
          <a:p>
            <a:pPr marL="571500" indent="-571500">
              <a:buFont typeface="Arial" panose="020B0604020202020204" pitchFamily="34" charset="0"/>
              <a:buChar char="•"/>
            </a:pPr>
            <a:r>
              <a:rPr lang="es-ES" sz="3600" dirty="0">
                <a:solidFill>
                  <a:srgbClr val="002060"/>
                </a:solidFill>
                <a:latin typeface="Arial" panose="020B0604020202020204" pitchFamily="34" charset="0"/>
                <a:cs typeface="Arial" panose="020B0604020202020204" pitchFamily="34" charset="0"/>
              </a:rPr>
              <a:t>Mecanismo </a:t>
            </a:r>
            <a:r>
              <a:rPr lang="es-ES" sz="3600" dirty="0">
                <a:solidFill>
                  <a:srgbClr val="FF0000"/>
                </a:solidFill>
                <a:latin typeface="Arial" panose="020B0604020202020204" pitchFamily="34" charset="0"/>
                <a:cs typeface="Arial" panose="020B0604020202020204" pitchFamily="34" charset="0"/>
              </a:rPr>
              <a:t>según manifiesta</a:t>
            </a:r>
          </a:p>
          <a:p>
            <a:pPr marL="571500" indent="-571500">
              <a:buFont typeface="Arial" panose="020B0604020202020204" pitchFamily="34" charset="0"/>
              <a:buChar char="•"/>
            </a:pPr>
            <a:r>
              <a:rPr lang="es-ES" sz="3600" dirty="0">
                <a:solidFill>
                  <a:srgbClr val="002060"/>
                </a:solidFill>
                <a:latin typeface="Arial" panose="020B0604020202020204" pitchFamily="34" charset="0"/>
                <a:cs typeface="Arial" panose="020B0604020202020204" pitchFamily="34" charset="0"/>
              </a:rPr>
              <a:t>Pronóstico</a:t>
            </a:r>
          </a:p>
          <a:p>
            <a:pPr marL="571500" indent="-571500">
              <a:buFont typeface="Arial" panose="020B0604020202020204" pitchFamily="34" charset="0"/>
              <a:buChar char="•"/>
            </a:pPr>
            <a:r>
              <a:rPr lang="es-ES" sz="3600" dirty="0">
                <a:solidFill>
                  <a:srgbClr val="FF0000"/>
                </a:solidFill>
                <a:latin typeface="Arial" panose="020B0604020202020204" pitchFamily="34" charset="0"/>
                <a:cs typeface="Arial" panose="020B0604020202020204" pitchFamily="34" charset="0"/>
              </a:rPr>
              <a:t>Tratamiento</a:t>
            </a:r>
          </a:p>
          <a:p>
            <a:pPr marL="571500" indent="-571500">
              <a:buFont typeface="Arial" panose="020B0604020202020204" pitchFamily="34" charset="0"/>
              <a:buChar char="•"/>
            </a:pPr>
            <a:r>
              <a:rPr lang="es-ES" sz="3600" dirty="0">
                <a:solidFill>
                  <a:srgbClr val="002060"/>
                </a:solidFill>
                <a:latin typeface="Arial" panose="020B0604020202020204" pitchFamily="34" charset="0"/>
                <a:cs typeface="Arial" panose="020B0604020202020204" pitchFamily="34" charset="0"/>
              </a:rPr>
              <a:t>Destino</a:t>
            </a:r>
          </a:p>
        </p:txBody>
      </p:sp>
      <p:sp>
        <p:nvSpPr>
          <p:cNvPr id="2" name="CuadroTexto 1">
            <a:extLst>
              <a:ext uri="{FF2B5EF4-FFF2-40B4-BE49-F238E27FC236}">
                <a16:creationId xmlns:a16="http://schemas.microsoft.com/office/drawing/2014/main" id="{65CCA707-D795-E96E-7C1F-6F4F1C9038A7}"/>
              </a:ext>
            </a:extLst>
          </p:cNvPr>
          <p:cNvSpPr txBox="1"/>
          <p:nvPr/>
        </p:nvSpPr>
        <p:spPr>
          <a:xfrm>
            <a:off x="592908" y="289697"/>
            <a:ext cx="10127965" cy="1200329"/>
          </a:xfrm>
          <a:prstGeom prst="rect">
            <a:avLst/>
          </a:prstGeom>
          <a:noFill/>
        </p:spPr>
        <p:txBody>
          <a:bodyPr wrap="square" rtlCol="0">
            <a:spAutoFit/>
          </a:bodyPr>
          <a:lstStyle/>
          <a:p>
            <a:pPr algn="ctr"/>
            <a:r>
              <a:rPr lang="es-ES" sz="3600" b="1" dirty="0">
                <a:solidFill>
                  <a:srgbClr val="002060"/>
                </a:solidFill>
                <a:latin typeface="Arial" panose="020B0604020202020204" pitchFamily="34" charset="0"/>
                <a:cs typeface="Arial" panose="020B0604020202020204" pitchFamily="34" charset="0"/>
              </a:rPr>
              <a:t>PARTE O COMUNICADO JUDICIAL DE LESIONES</a:t>
            </a:r>
          </a:p>
        </p:txBody>
      </p:sp>
    </p:spTree>
    <p:extLst>
      <p:ext uri="{BB962C8B-B14F-4D97-AF65-F5344CB8AC3E}">
        <p14:creationId xmlns:p14="http://schemas.microsoft.com/office/powerpoint/2010/main" val="3318047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314DE0C-91C1-762C-F9B7-BE5CAEE553B6}"/>
              </a:ext>
            </a:extLst>
          </p:cNvPr>
          <p:cNvSpPr txBox="1"/>
          <p:nvPr/>
        </p:nvSpPr>
        <p:spPr>
          <a:xfrm>
            <a:off x="696686" y="2521059"/>
            <a:ext cx="10820400" cy="2616101"/>
          </a:xfrm>
          <a:prstGeom prst="rect">
            <a:avLst/>
          </a:prstGeom>
          <a:noFill/>
        </p:spPr>
        <p:txBody>
          <a:bodyPr wrap="square" lIns="91440" tIns="45720" rIns="91440" bIns="45720" rtlCol="0" anchor="t">
            <a:spAutoFit/>
          </a:bodyPr>
          <a:lstStyle/>
          <a:p>
            <a:pPr algn="ctr"/>
            <a:r>
              <a:rPr lang="es-ES" sz="4400" b="1" dirty="0">
                <a:solidFill>
                  <a:srgbClr val="00F0BE"/>
                </a:solidFill>
                <a:latin typeface="Arial" panose="020B0604020202020204" pitchFamily="34" charset="0"/>
                <a:cs typeface="Arial" panose="020B0604020202020204" pitchFamily="34" charset="0"/>
              </a:rPr>
              <a:t>PONTE AL DÍA EN MEDICINA LEGAL</a:t>
            </a:r>
          </a:p>
          <a:p>
            <a:pPr algn="ctr"/>
            <a:endParaRPr lang="es-ES" sz="2400" dirty="0">
              <a:solidFill>
                <a:schemeClr val="bg1"/>
              </a:solidFill>
              <a:latin typeface="Arial"/>
              <a:cs typeface="Arial"/>
            </a:endParaRPr>
          </a:p>
          <a:p>
            <a:pPr algn="ctr"/>
            <a:r>
              <a:rPr lang="es-ES" sz="2400" dirty="0">
                <a:solidFill>
                  <a:schemeClr val="bg1"/>
                </a:solidFill>
                <a:latin typeface="Arial"/>
                <a:cs typeface="Arial"/>
              </a:rPr>
              <a:t>Dr. Josep Castellá García</a:t>
            </a:r>
            <a:endParaRPr lang="es-ES" dirty="0">
              <a:solidFill>
                <a:schemeClr val="bg1"/>
              </a:solidFill>
            </a:endParaRPr>
          </a:p>
          <a:p>
            <a:pPr algn="ctr"/>
            <a:r>
              <a:rPr lang="es-ES" sz="2400" dirty="0">
                <a:solidFill>
                  <a:schemeClr val="bg1"/>
                </a:solidFill>
                <a:latin typeface="Arial" panose="020B0604020202020204" pitchFamily="34" charset="0"/>
                <a:cs typeface="Arial" panose="020B0604020202020204" pitchFamily="34" charset="0"/>
              </a:rPr>
              <a:t>Especialista en Medicina Legal y Forense</a:t>
            </a:r>
          </a:p>
          <a:p>
            <a:pPr algn="ctr"/>
            <a:r>
              <a:rPr lang="es-ES" sz="2400" dirty="0">
                <a:solidFill>
                  <a:schemeClr val="bg1"/>
                </a:solidFill>
                <a:latin typeface="Arial" panose="020B0604020202020204" pitchFamily="34" charset="0"/>
                <a:cs typeface="Arial" panose="020B0604020202020204" pitchFamily="34" charset="0"/>
              </a:rPr>
              <a:t>Médico Forense del IMLCFC</a:t>
            </a:r>
          </a:p>
          <a:p>
            <a:pPr algn="ctr"/>
            <a:r>
              <a:rPr lang="es-ES" sz="2400" dirty="0">
                <a:solidFill>
                  <a:schemeClr val="bg1"/>
                </a:solidFill>
                <a:latin typeface="Arial" panose="020B0604020202020204" pitchFamily="34" charset="0"/>
                <a:cs typeface="Arial" panose="020B0604020202020204" pitchFamily="34" charset="0"/>
              </a:rPr>
              <a:t>Profesor asociado de Medicina Legal y Toxicología UAB </a:t>
            </a:r>
          </a:p>
        </p:txBody>
      </p:sp>
    </p:spTree>
    <p:extLst>
      <p:ext uri="{BB962C8B-B14F-4D97-AF65-F5344CB8AC3E}">
        <p14:creationId xmlns:p14="http://schemas.microsoft.com/office/powerpoint/2010/main" val="24268249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4DE0403-7BC0-47F4-91D2-83AFD47D903C}"/>
              </a:ext>
            </a:extLst>
          </p:cNvPr>
          <p:cNvSpPr txBox="1"/>
          <p:nvPr/>
        </p:nvSpPr>
        <p:spPr>
          <a:xfrm>
            <a:off x="1088572" y="2767281"/>
            <a:ext cx="10014857" cy="1323439"/>
          </a:xfrm>
          <a:prstGeom prst="rect">
            <a:avLst/>
          </a:prstGeom>
          <a:noFill/>
        </p:spPr>
        <p:txBody>
          <a:bodyPr wrap="square">
            <a:spAutoFit/>
          </a:bodyPr>
          <a:lstStyle/>
          <a:p>
            <a:pPr algn="ctr"/>
            <a:r>
              <a:rPr lang="es-ES" sz="4000" b="1" dirty="0">
                <a:solidFill>
                  <a:srgbClr val="002060"/>
                </a:solidFill>
                <a:latin typeface="Arial" panose="020B0604020202020204" pitchFamily="34" charset="0"/>
                <a:cs typeface="Arial" panose="020B0604020202020204" pitchFamily="34" charset="0"/>
              </a:rPr>
              <a:t>ASISTENCIA A LA PERSONA  DETENIDA</a:t>
            </a:r>
          </a:p>
        </p:txBody>
      </p:sp>
    </p:spTree>
    <p:extLst>
      <p:ext uri="{BB962C8B-B14F-4D97-AF65-F5344CB8AC3E}">
        <p14:creationId xmlns:p14="http://schemas.microsoft.com/office/powerpoint/2010/main" val="27363941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076C8E41-FC06-4709-ABE8-881ECD969B90}"/>
              </a:ext>
            </a:extLst>
          </p:cNvPr>
          <p:cNvSpPr txBox="1"/>
          <p:nvPr/>
        </p:nvSpPr>
        <p:spPr>
          <a:xfrm>
            <a:off x="1219200" y="1796868"/>
            <a:ext cx="9753600" cy="3416320"/>
          </a:xfrm>
          <a:prstGeom prst="rect">
            <a:avLst/>
          </a:prstGeom>
          <a:noFill/>
        </p:spPr>
        <p:txBody>
          <a:bodyPr wrap="square" rtlCol="0">
            <a:spAutoFit/>
          </a:bodyPr>
          <a:lstStyle/>
          <a:p>
            <a:pPr marL="571500" indent="-571500">
              <a:buFont typeface="Arial" panose="020B0604020202020204" pitchFamily="34" charset="0"/>
              <a:buChar char="•"/>
            </a:pPr>
            <a:r>
              <a:rPr lang="es-ES" sz="3600" dirty="0">
                <a:solidFill>
                  <a:srgbClr val="002060"/>
                </a:solidFill>
                <a:latin typeface="Arial" panose="020B0604020202020204" pitchFamily="34" charset="0"/>
                <a:cs typeface="Arial" panose="020B0604020202020204" pitchFamily="34" charset="0"/>
              </a:rPr>
              <a:t>Igual que en cualquier otra circunstancia</a:t>
            </a:r>
          </a:p>
          <a:p>
            <a:pPr marL="571500" indent="-571500">
              <a:buFont typeface="Arial" panose="020B0604020202020204" pitchFamily="34" charset="0"/>
              <a:buChar char="•"/>
            </a:pPr>
            <a:r>
              <a:rPr lang="es-ES" sz="3600" dirty="0">
                <a:solidFill>
                  <a:srgbClr val="002060"/>
                </a:solidFill>
                <a:latin typeface="Arial" panose="020B0604020202020204" pitchFamily="34" charset="0"/>
                <a:cs typeface="Arial" panose="020B0604020202020204" pitchFamily="34" charset="0"/>
              </a:rPr>
              <a:t>Consentimiento necesario</a:t>
            </a:r>
          </a:p>
          <a:p>
            <a:pPr marL="571500" indent="-571500">
              <a:buFont typeface="Arial" panose="020B0604020202020204" pitchFamily="34" charset="0"/>
              <a:buChar char="•"/>
            </a:pPr>
            <a:r>
              <a:rPr lang="es-ES" sz="3600" dirty="0">
                <a:solidFill>
                  <a:srgbClr val="002060"/>
                </a:solidFill>
                <a:latin typeface="Arial" panose="020B0604020202020204" pitchFamily="34" charset="0"/>
                <a:cs typeface="Arial" panose="020B0604020202020204" pitchFamily="34" charset="0"/>
              </a:rPr>
              <a:t>Parte o comunicado judicial</a:t>
            </a:r>
          </a:p>
          <a:p>
            <a:pPr marL="571500" indent="-571500">
              <a:buFont typeface="Arial" panose="020B0604020202020204" pitchFamily="34" charset="0"/>
              <a:buChar char="•"/>
            </a:pPr>
            <a:r>
              <a:rPr lang="es-ES" sz="3600" dirty="0">
                <a:solidFill>
                  <a:srgbClr val="002060"/>
                </a:solidFill>
                <a:latin typeface="Arial" panose="020B0604020202020204" pitchFamily="34" charset="0"/>
                <a:cs typeface="Arial" panose="020B0604020202020204" pitchFamily="34" charset="0"/>
              </a:rPr>
              <a:t>Tratamiento continuado por escrito</a:t>
            </a:r>
          </a:p>
          <a:p>
            <a:pPr marL="571500" indent="-571500">
              <a:buFont typeface="Arial" panose="020B0604020202020204" pitchFamily="34" charset="0"/>
              <a:buChar char="•"/>
            </a:pPr>
            <a:r>
              <a:rPr lang="es-ES" sz="3600" dirty="0">
                <a:solidFill>
                  <a:srgbClr val="002060"/>
                </a:solidFill>
                <a:latin typeface="Arial" panose="020B0604020202020204" pitchFamily="34" charset="0"/>
                <a:cs typeface="Arial" panose="020B0604020202020204" pitchFamily="34" charset="0"/>
              </a:rPr>
              <a:t>Prudencia por la dificultad de seguimiento. </a:t>
            </a:r>
            <a:r>
              <a:rPr lang="es-ES" sz="3600" dirty="0" err="1">
                <a:solidFill>
                  <a:srgbClr val="002060"/>
                </a:solidFill>
                <a:latin typeface="Arial" panose="020B0604020202020204" pitchFamily="34" charset="0"/>
                <a:cs typeface="Arial" panose="020B0604020202020204" pitchFamily="34" charset="0"/>
              </a:rPr>
              <a:t>Ej</a:t>
            </a:r>
            <a:r>
              <a:rPr lang="es-ES" sz="3600" dirty="0">
                <a:solidFill>
                  <a:srgbClr val="002060"/>
                </a:solidFill>
                <a:latin typeface="Arial" panose="020B0604020202020204" pitchFamily="34" charset="0"/>
                <a:cs typeface="Arial" panose="020B0604020202020204" pitchFamily="34" charset="0"/>
              </a:rPr>
              <a:t>: intoxicación</a:t>
            </a:r>
          </a:p>
        </p:txBody>
      </p:sp>
      <p:sp>
        <p:nvSpPr>
          <p:cNvPr id="2" name="CuadroTexto 1">
            <a:extLst>
              <a:ext uri="{FF2B5EF4-FFF2-40B4-BE49-F238E27FC236}">
                <a16:creationId xmlns:a16="http://schemas.microsoft.com/office/drawing/2014/main" id="{08162708-3CB8-4F58-DA2C-FDAB3918DE08}"/>
              </a:ext>
            </a:extLst>
          </p:cNvPr>
          <p:cNvSpPr txBox="1"/>
          <p:nvPr/>
        </p:nvSpPr>
        <p:spPr>
          <a:xfrm>
            <a:off x="592908" y="289697"/>
            <a:ext cx="1057656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ASISTENCIA A LA PERSONA  DETENIDA</a:t>
            </a:r>
          </a:p>
        </p:txBody>
      </p:sp>
      <p:sp>
        <p:nvSpPr>
          <p:cNvPr id="3" name="CuadroTexto 3">
            <a:extLst>
              <a:ext uri="{FF2B5EF4-FFF2-40B4-BE49-F238E27FC236}">
                <a16:creationId xmlns:a16="http://schemas.microsoft.com/office/drawing/2014/main" id="{26A50ED9-538E-A096-EE51-039975FF1D5A}"/>
              </a:ext>
            </a:extLst>
          </p:cNvPr>
          <p:cNvSpPr txBox="1"/>
          <p:nvPr/>
        </p:nvSpPr>
        <p:spPr>
          <a:xfrm>
            <a:off x="1763486" y="6028848"/>
            <a:ext cx="8075364" cy="230832"/>
          </a:xfrm>
          <a:prstGeom prst="rect">
            <a:avLst/>
          </a:prstGeom>
          <a:noFill/>
        </p:spPr>
        <p:txBody>
          <a:bodyPr wrap="square" rtlCol="0">
            <a:spAutoFit/>
          </a:bodyPr>
          <a:lstStyle/>
          <a:p>
            <a:r>
              <a:rPr lang="es-ES" sz="900" dirty="0">
                <a:solidFill>
                  <a:srgbClr val="002855"/>
                </a:solidFill>
              </a:rPr>
              <a:t>Ley 41/2002, de 14 de noviembre, básica reguladora de la autonomía del paciente y de derechos y obligaciones en materia de información y documentación clínica.</a:t>
            </a:r>
          </a:p>
        </p:txBody>
      </p:sp>
    </p:spTree>
    <p:extLst>
      <p:ext uri="{BB962C8B-B14F-4D97-AF65-F5344CB8AC3E}">
        <p14:creationId xmlns:p14="http://schemas.microsoft.com/office/powerpoint/2010/main" val="16601724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4DE0403-7BC0-47F4-91D2-83AFD47D903C}"/>
              </a:ext>
            </a:extLst>
          </p:cNvPr>
          <p:cNvSpPr txBox="1"/>
          <p:nvPr/>
        </p:nvSpPr>
        <p:spPr>
          <a:xfrm>
            <a:off x="1088572" y="2767281"/>
            <a:ext cx="10014857" cy="707886"/>
          </a:xfrm>
          <a:prstGeom prst="rect">
            <a:avLst/>
          </a:prstGeom>
          <a:noFill/>
        </p:spPr>
        <p:txBody>
          <a:bodyPr wrap="square">
            <a:spAutoFit/>
          </a:bodyPr>
          <a:lstStyle/>
          <a:p>
            <a:pPr algn="ctr"/>
            <a:r>
              <a:rPr lang="es-ES" sz="4000" b="1" dirty="0">
                <a:solidFill>
                  <a:srgbClr val="002060"/>
                </a:solidFill>
                <a:latin typeface="Arial" panose="020B0604020202020204" pitchFamily="34" charset="0"/>
                <a:cs typeface="Arial" panose="020B0604020202020204" pitchFamily="34" charset="0"/>
              </a:rPr>
              <a:t>CITACIÓN JUDICIAL</a:t>
            </a:r>
          </a:p>
        </p:txBody>
      </p:sp>
    </p:spTree>
    <p:extLst>
      <p:ext uri="{BB962C8B-B14F-4D97-AF65-F5344CB8AC3E}">
        <p14:creationId xmlns:p14="http://schemas.microsoft.com/office/powerpoint/2010/main" val="7230432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3E4E1AE6-CB3C-48A4-9F5D-026BD13109A7}"/>
              </a:ext>
            </a:extLst>
          </p:cNvPr>
          <p:cNvSpPr txBox="1"/>
          <p:nvPr/>
        </p:nvSpPr>
        <p:spPr>
          <a:xfrm>
            <a:off x="790462" y="1401012"/>
            <a:ext cx="9420337" cy="3539430"/>
          </a:xfrm>
          <a:prstGeom prst="rect">
            <a:avLst/>
          </a:prstGeom>
          <a:noFill/>
        </p:spPr>
        <p:txBody>
          <a:bodyPr wrap="square" rtlCol="0">
            <a:spAutoFit/>
          </a:bodyPr>
          <a:lstStyle/>
          <a:p>
            <a:r>
              <a:rPr lang="es-ES" sz="3200" dirty="0">
                <a:solidFill>
                  <a:srgbClr val="002060"/>
                </a:solidFill>
                <a:latin typeface="Arial" panose="020B0604020202020204" pitchFamily="34" charset="0"/>
                <a:cs typeface="Arial" panose="020B0604020202020204" pitchFamily="34" charset="0"/>
              </a:rPr>
              <a:t>Investigado: acudir</a:t>
            </a:r>
          </a:p>
          <a:p>
            <a:endParaRPr lang="es-ES" sz="3200" dirty="0">
              <a:solidFill>
                <a:srgbClr val="002060"/>
              </a:solidFill>
              <a:latin typeface="Arial" panose="020B0604020202020204" pitchFamily="34" charset="0"/>
              <a:cs typeface="Arial" panose="020B0604020202020204" pitchFamily="34" charset="0"/>
            </a:endParaRPr>
          </a:p>
          <a:p>
            <a:r>
              <a:rPr lang="es-ES" sz="3200" dirty="0">
                <a:solidFill>
                  <a:srgbClr val="002060"/>
                </a:solidFill>
                <a:latin typeface="Arial" panose="020B0604020202020204" pitchFamily="34" charset="0"/>
                <a:cs typeface="Arial" panose="020B0604020202020204" pitchFamily="34" charset="0"/>
              </a:rPr>
              <a:t>Testigo, perito, testigo-perito:</a:t>
            </a:r>
          </a:p>
          <a:p>
            <a:pPr marL="285750" indent="-285750">
              <a:buFont typeface="Arial" panose="020B0604020202020204" pitchFamily="34" charset="0"/>
              <a:buChar char="•"/>
            </a:pPr>
            <a:r>
              <a:rPr lang="es-ES" sz="3200" dirty="0">
                <a:solidFill>
                  <a:srgbClr val="002060"/>
                </a:solidFill>
                <a:latin typeface="Arial" panose="020B0604020202020204" pitchFamily="34" charset="0"/>
                <a:cs typeface="Arial" panose="020B0604020202020204" pitchFamily="34" charset="0"/>
              </a:rPr>
              <a:t>Siempre lleva un número de juzgado y diligencias</a:t>
            </a:r>
          </a:p>
          <a:p>
            <a:pPr marL="285750" indent="-285750">
              <a:buFont typeface="Arial" panose="020B0604020202020204" pitchFamily="34" charset="0"/>
              <a:buChar char="•"/>
            </a:pPr>
            <a:r>
              <a:rPr lang="es-ES" sz="3200" dirty="0">
                <a:solidFill>
                  <a:srgbClr val="002060"/>
                </a:solidFill>
                <a:latin typeface="Arial" panose="020B0604020202020204" pitchFamily="34" charset="0"/>
                <a:cs typeface="Arial" panose="020B0604020202020204" pitchFamily="34" charset="0"/>
              </a:rPr>
              <a:t>Llamada al juzgado (funcionario)</a:t>
            </a:r>
          </a:p>
          <a:p>
            <a:pPr marL="285750" indent="-285750">
              <a:buFont typeface="Arial" panose="020B0604020202020204" pitchFamily="34" charset="0"/>
              <a:buChar char="•"/>
            </a:pPr>
            <a:r>
              <a:rPr lang="es-ES" sz="3200" dirty="0">
                <a:solidFill>
                  <a:srgbClr val="002060"/>
                </a:solidFill>
                <a:latin typeface="Arial" panose="020B0604020202020204" pitchFamily="34" charset="0"/>
                <a:cs typeface="Arial" panose="020B0604020202020204" pitchFamily="34" charset="0"/>
              </a:rPr>
              <a:t>Conocer quién ha promovido la citación y por qué</a:t>
            </a:r>
          </a:p>
          <a:p>
            <a:pPr marL="285750" indent="-285750">
              <a:buFont typeface="Arial" panose="020B0604020202020204" pitchFamily="34" charset="0"/>
              <a:buChar char="•"/>
            </a:pPr>
            <a:r>
              <a:rPr lang="es-ES" sz="3200" dirty="0">
                <a:solidFill>
                  <a:srgbClr val="002060"/>
                </a:solidFill>
                <a:latin typeface="Arial" panose="020B0604020202020204" pitchFamily="34" charset="0"/>
                <a:cs typeface="Arial" panose="020B0604020202020204" pitchFamily="34" charset="0"/>
              </a:rPr>
              <a:t>Si es un abogado: </a:t>
            </a:r>
            <a:r>
              <a:rPr lang="es-ES" sz="3200" dirty="0">
                <a:solidFill>
                  <a:srgbClr val="FF0000"/>
                </a:solidFill>
                <a:latin typeface="Arial" panose="020B0604020202020204" pitchFamily="34" charset="0"/>
                <a:cs typeface="Arial" panose="020B0604020202020204" pitchFamily="34" charset="0"/>
              </a:rPr>
              <a:t>llamarle </a:t>
            </a:r>
          </a:p>
        </p:txBody>
      </p:sp>
      <p:sp>
        <p:nvSpPr>
          <p:cNvPr id="2" name="CuadroTexto 1">
            <a:extLst>
              <a:ext uri="{FF2B5EF4-FFF2-40B4-BE49-F238E27FC236}">
                <a16:creationId xmlns:a16="http://schemas.microsoft.com/office/drawing/2014/main" id="{CFE80D2F-3522-1584-825D-B37976370200}"/>
              </a:ext>
            </a:extLst>
          </p:cNvPr>
          <p:cNvSpPr txBox="1"/>
          <p:nvPr/>
        </p:nvSpPr>
        <p:spPr>
          <a:xfrm>
            <a:off x="592908" y="289697"/>
            <a:ext cx="10576560" cy="646331"/>
          </a:xfrm>
          <a:prstGeom prst="rect">
            <a:avLst/>
          </a:prstGeom>
          <a:noFill/>
        </p:spPr>
        <p:txBody>
          <a:bodyPr wrap="square" rtlCol="0">
            <a:spAutoFit/>
          </a:bodyPr>
          <a:lstStyle/>
          <a:p>
            <a:pPr algn="ctr"/>
            <a:r>
              <a:rPr lang="es-ES" sz="3600" b="1" dirty="0">
                <a:solidFill>
                  <a:srgbClr val="002855"/>
                </a:solidFill>
                <a:latin typeface="Arial" panose="020B0604020202020204" pitchFamily="34" charset="0"/>
                <a:cs typeface="Arial" panose="020B0604020202020204" pitchFamily="34" charset="0"/>
              </a:rPr>
              <a:t>CITACIÓN JUDICIAL</a:t>
            </a:r>
          </a:p>
        </p:txBody>
      </p:sp>
    </p:spTree>
    <p:extLst>
      <p:ext uri="{BB962C8B-B14F-4D97-AF65-F5344CB8AC3E}">
        <p14:creationId xmlns:p14="http://schemas.microsoft.com/office/powerpoint/2010/main" val="8400029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4DE0403-7BC0-47F4-91D2-83AFD47D903C}"/>
              </a:ext>
            </a:extLst>
          </p:cNvPr>
          <p:cNvSpPr txBox="1"/>
          <p:nvPr/>
        </p:nvSpPr>
        <p:spPr>
          <a:xfrm>
            <a:off x="1088572" y="2767281"/>
            <a:ext cx="10014857" cy="707886"/>
          </a:xfrm>
          <a:prstGeom prst="rect">
            <a:avLst/>
          </a:prstGeom>
          <a:noFill/>
        </p:spPr>
        <p:txBody>
          <a:bodyPr wrap="square">
            <a:spAutoFit/>
          </a:bodyPr>
          <a:lstStyle/>
          <a:p>
            <a:pPr algn="ctr"/>
            <a:r>
              <a:rPr lang="es-ES_tradnl" sz="4000" b="1" dirty="0">
                <a:solidFill>
                  <a:srgbClr val="002060"/>
                </a:solidFill>
                <a:latin typeface="Arial" panose="020B0604020202020204" pitchFamily="34" charset="0"/>
                <a:cs typeface="Arial" panose="020B0604020202020204" pitchFamily="34" charset="0"/>
              </a:rPr>
              <a:t>I</a:t>
            </a:r>
            <a:r>
              <a:rPr lang="es-ES" sz="4000" b="1" dirty="0">
                <a:solidFill>
                  <a:srgbClr val="002060"/>
                </a:solidFill>
                <a:latin typeface="Arial" panose="020B0604020202020204" pitchFamily="34" charset="0"/>
                <a:cs typeface="Arial" panose="020B0604020202020204" pitchFamily="34" charset="0"/>
              </a:rPr>
              <a:t>NFORMACIÓN Y CONSENTIMIENTO</a:t>
            </a:r>
          </a:p>
        </p:txBody>
      </p:sp>
    </p:spTree>
    <p:extLst>
      <p:ext uri="{BB962C8B-B14F-4D97-AF65-F5344CB8AC3E}">
        <p14:creationId xmlns:p14="http://schemas.microsoft.com/office/powerpoint/2010/main" val="30962555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FE80D2F-3522-1584-825D-B37976370200}"/>
              </a:ext>
            </a:extLst>
          </p:cNvPr>
          <p:cNvSpPr txBox="1"/>
          <p:nvPr/>
        </p:nvSpPr>
        <p:spPr>
          <a:xfrm>
            <a:off x="592908" y="289697"/>
            <a:ext cx="10576560" cy="646331"/>
          </a:xfrm>
          <a:prstGeom prst="rect">
            <a:avLst/>
          </a:prstGeom>
          <a:noFill/>
        </p:spPr>
        <p:txBody>
          <a:bodyPr wrap="square" rtlCol="0">
            <a:spAutoFit/>
          </a:bodyPr>
          <a:lstStyle/>
          <a:p>
            <a:pPr algn="ctr"/>
            <a:r>
              <a:rPr lang="es-ES" sz="3600" b="1" dirty="0">
                <a:solidFill>
                  <a:srgbClr val="002855"/>
                </a:solidFill>
                <a:latin typeface="Arial" panose="020B0604020202020204" pitchFamily="34" charset="0"/>
                <a:cs typeface="Arial" panose="020B0604020202020204" pitchFamily="34" charset="0"/>
              </a:rPr>
              <a:t>INFORMACIÓN Y CONSENTIMIENTO</a:t>
            </a:r>
          </a:p>
        </p:txBody>
      </p:sp>
      <p:sp>
        <p:nvSpPr>
          <p:cNvPr id="6" name="CuadroTexto 5">
            <a:extLst>
              <a:ext uri="{FF2B5EF4-FFF2-40B4-BE49-F238E27FC236}">
                <a16:creationId xmlns:a16="http://schemas.microsoft.com/office/drawing/2014/main" id="{EBA831D4-CF39-6E5B-83C4-8D764368FC44}"/>
              </a:ext>
            </a:extLst>
          </p:cNvPr>
          <p:cNvSpPr txBox="1"/>
          <p:nvPr/>
        </p:nvSpPr>
        <p:spPr>
          <a:xfrm>
            <a:off x="934720" y="1910641"/>
            <a:ext cx="10234748" cy="2554545"/>
          </a:xfrm>
          <a:prstGeom prst="rect">
            <a:avLst/>
          </a:prstGeom>
          <a:noFill/>
        </p:spPr>
        <p:txBody>
          <a:bodyPr wrap="square">
            <a:spAutoFit/>
          </a:bodyPr>
          <a:lstStyle/>
          <a:p>
            <a:endParaRPr lang="es-ES" sz="3200" dirty="0">
              <a:solidFill>
                <a:srgbClr val="002060"/>
              </a:solidFill>
              <a:latin typeface="Arial" panose="020B0604020202020204" pitchFamily="34" charset="0"/>
              <a:cs typeface="Arial" panose="020B0604020202020204" pitchFamily="34" charset="0"/>
            </a:endParaRPr>
          </a:p>
          <a:p>
            <a:r>
              <a:rPr lang="es-ES" sz="3200" dirty="0">
                <a:solidFill>
                  <a:srgbClr val="002060"/>
                </a:solidFill>
                <a:latin typeface="Arial" panose="020B0604020202020204" pitchFamily="34" charset="0"/>
                <a:cs typeface="Arial" panose="020B0604020202020204" pitchFamily="34" charset="0"/>
              </a:rPr>
              <a:t>Ley 41/2002 de Autonomía del Paciente:</a:t>
            </a:r>
          </a:p>
          <a:p>
            <a:pPr marL="457200" indent="-457200" algn="just">
              <a:buFont typeface="Arial" panose="020B0604020202020204" pitchFamily="34" charset="0"/>
              <a:buChar char="•"/>
            </a:pPr>
            <a:r>
              <a:rPr lang="es-ES" sz="3200" dirty="0">
                <a:solidFill>
                  <a:srgbClr val="002060"/>
                </a:solidFill>
                <a:latin typeface="Arial" panose="020B0604020202020204" pitchFamily="34" charset="0"/>
                <a:cs typeface="Arial" panose="020B0604020202020204" pitchFamily="34" charset="0"/>
              </a:rPr>
              <a:t>Titular el paciente</a:t>
            </a:r>
          </a:p>
          <a:p>
            <a:pPr marL="457200" indent="-457200" algn="just">
              <a:buFont typeface="Arial" panose="020B0604020202020204" pitchFamily="34" charset="0"/>
              <a:buChar char="•"/>
            </a:pPr>
            <a:r>
              <a:rPr lang="es-ES" sz="3200" dirty="0">
                <a:solidFill>
                  <a:srgbClr val="002060"/>
                </a:solidFill>
                <a:latin typeface="Arial" panose="020B0604020202020204" pitchFamily="34" charset="0"/>
                <a:cs typeface="Arial" panose="020B0604020202020204" pitchFamily="34" charset="0"/>
              </a:rPr>
              <a:t>A veces por escrito</a:t>
            </a:r>
          </a:p>
          <a:p>
            <a:pPr marL="457200" indent="-457200" algn="just">
              <a:buFont typeface="Arial" panose="020B0604020202020204" pitchFamily="34" charset="0"/>
              <a:buChar char="•"/>
            </a:pPr>
            <a:r>
              <a:rPr lang="es-ES" sz="3200" dirty="0">
                <a:solidFill>
                  <a:srgbClr val="002060"/>
                </a:solidFill>
                <a:latin typeface="Arial" panose="020B0604020202020204" pitchFamily="34" charset="0"/>
                <a:cs typeface="Arial" panose="020B0604020202020204" pitchFamily="34" charset="0"/>
              </a:rPr>
              <a:t>Documento específico</a:t>
            </a:r>
          </a:p>
        </p:txBody>
      </p:sp>
    </p:spTree>
    <p:extLst>
      <p:ext uri="{BB962C8B-B14F-4D97-AF65-F5344CB8AC3E}">
        <p14:creationId xmlns:p14="http://schemas.microsoft.com/office/powerpoint/2010/main" val="42148379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FE80D2F-3522-1584-825D-B37976370200}"/>
              </a:ext>
            </a:extLst>
          </p:cNvPr>
          <p:cNvSpPr txBox="1"/>
          <p:nvPr/>
        </p:nvSpPr>
        <p:spPr>
          <a:xfrm>
            <a:off x="592908" y="289697"/>
            <a:ext cx="10576560" cy="646331"/>
          </a:xfrm>
          <a:prstGeom prst="rect">
            <a:avLst/>
          </a:prstGeom>
          <a:noFill/>
        </p:spPr>
        <p:txBody>
          <a:bodyPr wrap="square" rtlCol="0">
            <a:spAutoFit/>
          </a:bodyPr>
          <a:lstStyle/>
          <a:p>
            <a:pPr algn="ctr"/>
            <a:r>
              <a:rPr lang="es-ES" sz="3600" b="1" dirty="0">
                <a:solidFill>
                  <a:srgbClr val="002855"/>
                </a:solidFill>
                <a:latin typeface="Arial" panose="020B0604020202020204" pitchFamily="34" charset="0"/>
                <a:cs typeface="Arial" panose="020B0604020202020204" pitchFamily="34" charset="0"/>
              </a:rPr>
              <a:t>DOCUMENTO ESPECÍFICO</a:t>
            </a:r>
          </a:p>
        </p:txBody>
      </p:sp>
      <p:sp>
        <p:nvSpPr>
          <p:cNvPr id="3" name="CuadroTexto 3">
            <a:extLst>
              <a:ext uri="{FF2B5EF4-FFF2-40B4-BE49-F238E27FC236}">
                <a16:creationId xmlns:a16="http://schemas.microsoft.com/office/drawing/2014/main" id="{105E27A0-3F6B-341B-4121-5A5662EE9E2D}"/>
              </a:ext>
            </a:extLst>
          </p:cNvPr>
          <p:cNvSpPr txBox="1"/>
          <p:nvPr/>
        </p:nvSpPr>
        <p:spPr>
          <a:xfrm>
            <a:off x="1752600" y="1720840"/>
            <a:ext cx="8686800" cy="3416320"/>
          </a:xfrm>
          <a:prstGeom prst="rect">
            <a:avLst/>
          </a:prstGeom>
          <a:noFill/>
        </p:spPr>
        <p:txBody>
          <a:bodyPr wrap="square">
            <a:spAutoFit/>
          </a:bodyPr>
          <a:lstStyle/>
          <a:p>
            <a:pPr marL="571500" indent="-571500">
              <a:buFont typeface="Arial" panose="020B0604020202020204" pitchFamily="34" charset="0"/>
              <a:buChar char="•"/>
            </a:pPr>
            <a:r>
              <a:rPr lang="es-ES" sz="3600" dirty="0">
                <a:solidFill>
                  <a:srgbClr val="002060"/>
                </a:solidFill>
                <a:latin typeface="Arial" panose="020B0604020202020204" pitchFamily="34" charset="0"/>
                <a:cs typeface="Arial" panose="020B0604020202020204" pitchFamily="34" charset="0"/>
              </a:rPr>
              <a:t>Tratamiento propuesto</a:t>
            </a:r>
          </a:p>
          <a:p>
            <a:pPr marL="571500" indent="-571500">
              <a:buFont typeface="Arial" panose="020B0604020202020204" pitchFamily="34" charset="0"/>
              <a:buChar char="•"/>
            </a:pPr>
            <a:r>
              <a:rPr lang="es-ES" sz="3600" dirty="0">
                <a:solidFill>
                  <a:srgbClr val="002060"/>
                </a:solidFill>
                <a:latin typeface="Arial" panose="020B0604020202020204" pitchFamily="34" charset="0"/>
                <a:cs typeface="Arial" panose="020B0604020202020204" pitchFamily="34" charset="0"/>
              </a:rPr>
              <a:t>Riesgos</a:t>
            </a:r>
          </a:p>
          <a:p>
            <a:pPr marL="571500" indent="-571500">
              <a:buFont typeface="Arial" panose="020B0604020202020204" pitchFamily="34" charset="0"/>
              <a:buChar char="•"/>
            </a:pPr>
            <a:r>
              <a:rPr lang="es-ES" sz="3600" dirty="0">
                <a:solidFill>
                  <a:srgbClr val="002060"/>
                </a:solidFill>
                <a:latin typeface="Arial" panose="020B0604020202020204" pitchFamily="34" charset="0"/>
                <a:cs typeface="Arial" panose="020B0604020202020204" pitchFamily="34" charset="0"/>
              </a:rPr>
              <a:t>Riesgos de la negativa</a:t>
            </a:r>
          </a:p>
          <a:p>
            <a:pPr marL="571500" indent="-571500">
              <a:buFont typeface="Arial" panose="020B0604020202020204" pitchFamily="34" charset="0"/>
              <a:buChar char="•"/>
            </a:pPr>
            <a:r>
              <a:rPr lang="es-ES" sz="3600" dirty="0">
                <a:solidFill>
                  <a:srgbClr val="002060"/>
                </a:solidFill>
                <a:latin typeface="Arial" panose="020B0604020202020204" pitchFamily="34" charset="0"/>
                <a:cs typeface="Arial" panose="020B0604020202020204" pitchFamily="34" charset="0"/>
              </a:rPr>
              <a:t>Alternativas terapéuticas</a:t>
            </a:r>
          </a:p>
          <a:p>
            <a:pPr marL="571500" indent="-571500">
              <a:buFont typeface="Arial" panose="020B0604020202020204" pitchFamily="34" charset="0"/>
              <a:buChar char="•"/>
            </a:pPr>
            <a:r>
              <a:rPr lang="es-ES" sz="3600" dirty="0">
                <a:solidFill>
                  <a:srgbClr val="002060"/>
                </a:solidFill>
                <a:latin typeface="Arial" panose="020B0604020202020204" pitchFamily="34" charset="0"/>
                <a:cs typeface="Arial" panose="020B0604020202020204" pitchFamily="34" charset="0"/>
              </a:rPr>
              <a:t>Constancia en historia clínica de la información y del consentimiento</a:t>
            </a:r>
          </a:p>
        </p:txBody>
      </p:sp>
    </p:spTree>
    <p:extLst>
      <p:ext uri="{BB962C8B-B14F-4D97-AF65-F5344CB8AC3E}">
        <p14:creationId xmlns:p14="http://schemas.microsoft.com/office/powerpoint/2010/main" val="16291089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4DE0403-7BC0-47F4-91D2-83AFD47D903C}"/>
              </a:ext>
            </a:extLst>
          </p:cNvPr>
          <p:cNvSpPr txBox="1"/>
          <p:nvPr/>
        </p:nvSpPr>
        <p:spPr>
          <a:xfrm>
            <a:off x="1088572" y="2767281"/>
            <a:ext cx="10014857" cy="707886"/>
          </a:xfrm>
          <a:prstGeom prst="rect">
            <a:avLst/>
          </a:prstGeom>
          <a:noFill/>
        </p:spPr>
        <p:txBody>
          <a:bodyPr wrap="square">
            <a:spAutoFit/>
          </a:bodyPr>
          <a:lstStyle/>
          <a:p>
            <a:pPr algn="ctr"/>
            <a:r>
              <a:rPr lang="es-ES_tradnl" sz="4000" b="1" dirty="0">
                <a:solidFill>
                  <a:srgbClr val="002060"/>
                </a:solidFill>
                <a:latin typeface="Arial" panose="020B0604020202020204" pitchFamily="34" charset="0"/>
                <a:cs typeface="Arial" panose="020B0604020202020204" pitchFamily="34" charset="0"/>
              </a:rPr>
              <a:t>HISTORIA CLÍNICA</a:t>
            </a:r>
            <a:endParaRPr lang="es-ES" sz="40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18425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FE80D2F-3522-1584-825D-B37976370200}"/>
              </a:ext>
            </a:extLst>
          </p:cNvPr>
          <p:cNvSpPr txBox="1"/>
          <p:nvPr/>
        </p:nvSpPr>
        <p:spPr>
          <a:xfrm>
            <a:off x="592908" y="289697"/>
            <a:ext cx="10576560" cy="646331"/>
          </a:xfrm>
          <a:prstGeom prst="rect">
            <a:avLst/>
          </a:prstGeom>
          <a:noFill/>
        </p:spPr>
        <p:txBody>
          <a:bodyPr wrap="square" rtlCol="0">
            <a:spAutoFit/>
          </a:bodyPr>
          <a:lstStyle/>
          <a:p>
            <a:pPr algn="ctr"/>
            <a:r>
              <a:rPr lang="es-ES" sz="3600" b="1" dirty="0">
                <a:solidFill>
                  <a:srgbClr val="002855"/>
                </a:solidFill>
                <a:latin typeface="Arial" panose="020B0604020202020204" pitchFamily="34" charset="0"/>
                <a:cs typeface="Arial" panose="020B0604020202020204" pitchFamily="34" charset="0"/>
              </a:rPr>
              <a:t>HISTORIA CLÍNICA</a:t>
            </a:r>
          </a:p>
        </p:txBody>
      </p:sp>
      <p:sp>
        <p:nvSpPr>
          <p:cNvPr id="3" name="CuadroTexto 3">
            <a:extLst>
              <a:ext uri="{FF2B5EF4-FFF2-40B4-BE49-F238E27FC236}">
                <a16:creationId xmlns:a16="http://schemas.microsoft.com/office/drawing/2014/main" id="{105E27A0-3F6B-341B-4121-5A5662EE9E2D}"/>
              </a:ext>
            </a:extLst>
          </p:cNvPr>
          <p:cNvSpPr txBox="1"/>
          <p:nvPr/>
        </p:nvSpPr>
        <p:spPr>
          <a:xfrm>
            <a:off x="876300" y="1383383"/>
            <a:ext cx="10439400" cy="4524315"/>
          </a:xfrm>
          <a:prstGeom prst="rect">
            <a:avLst/>
          </a:prstGeom>
          <a:noFill/>
        </p:spPr>
        <p:txBody>
          <a:bodyPr wrap="square">
            <a:spAutoFit/>
          </a:bodyPr>
          <a:lstStyle/>
          <a:p>
            <a:pPr marL="571500" indent="-571500">
              <a:buFont typeface="Arial" panose="020B0604020202020204" pitchFamily="34" charset="0"/>
              <a:buChar char="•"/>
            </a:pPr>
            <a:r>
              <a:rPr lang="es-ES" sz="3600" dirty="0">
                <a:solidFill>
                  <a:srgbClr val="002060"/>
                </a:solidFill>
                <a:latin typeface="Arial" panose="020B0604020202020204" pitchFamily="34" charset="0"/>
                <a:cs typeface="Arial" panose="020B0604020202020204" pitchFamily="34" charset="0"/>
              </a:rPr>
              <a:t>Informatizada: sin legislación específica. Ley 3/18 de Protección de Datos Personales y Derechos Digitales</a:t>
            </a:r>
          </a:p>
          <a:p>
            <a:pPr marL="571500" indent="-571500">
              <a:buFont typeface="Arial" panose="020B0604020202020204" pitchFamily="34" charset="0"/>
              <a:buChar char="•"/>
            </a:pPr>
            <a:r>
              <a:rPr lang="es-ES" sz="3600" dirty="0">
                <a:solidFill>
                  <a:srgbClr val="002060"/>
                </a:solidFill>
                <a:latin typeface="Arial" panose="020B0604020202020204" pitchFamily="34" charset="0"/>
                <a:cs typeface="Arial" panose="020B0604020202020204" pitchFamily="34" charset="0"/>
              </a:rPr>
              <a:t>Elemento clave en caso de reclamación</a:t>
            </a:r>
          </a:p>
          <a:p>
            <a:pPr marL="571500" indent="-571500">
              <a:buFont typeface="Arial" panose="020B0604020202020204" pitchFamily="34" charset="0"/>
              <a:buChar char="•"/>
            </a:pPr>
            <a:r>
              <a:rPr lang="es-ES" sz="3600" dirty="0">
                <a:solidFill>
                  <a:srgbClr val="002060"/>
                </a:solidFill>
                <a:latin typeface="Arial" panose="020B0604020202020204" pitchFamily="34" charset="0"/>
                <a:cs typeface="Arial" panose="020B0604020202020204" pitchFamily="34" charset="0"/>
              </a:rPr>
              <a:t>El usuario </a:t>
            </a:r>
            <a:r>
              <a:rPr lang="es-ES" sz="3600" dirty="0">
                <a:solidFill>
                  <a:srgbClr val="FF0000"/>
                </a:solidFill>
                <a:latin typeface="Arial" panose="020B0604020202020204" pitchFamily="34" charset="0"/>
                <a:cs typeface="Arial" panose="020B0604020202020204" pitchFamily="34" charset="0"/>
              </a:rPr>
              <a:t>tiene derecho a copia</a:t>
            </a:r>
            <a:r>
              <a:rPr lang="es-ES" sz="3600" dirty="0">
                <a:solidFill>
                  <a:srgbClr val="002060"/>
                </a:solidFill>
                <a:latin typeface="Arial" panose="020B0604020202020204" pitchFamily="34" charset="0"/>
                <a:cs typeface="Arial" panose="020B0604020202020204" pitchFamily="34" charset="0"/>
              </a:rPr>
              <a:t>:</a:t>
            </a:r>
          </a:p>
          <a:p>
            <a:pPr marL="1943100" lvl="3" indent="-571500">
              <a:buFont typeface="Wingdings" panose="05000000000000000000" pitchFamily="2" charset="2"/>
              <a:buChar char="§"/>
            </a:pPr>
            <a:r>
              <a:rPr lang="es-ES" sz="3600" dirty="0">
                <a:solidFill>
                  <a:srgbClr val="002060"/>
                </a:solidFill>
                <a:latin typeface="Arial" panose="020B0604020202020204" pitchFamily="34" charset="0"/>
                <a:cs typeface="Arial" panose="020B0604020202020204" pitchFamily="34" charset="0"/>
              </a:rPr>
              <a:t>Anotaciones subjetivas</a:t>
            </a:r>
          </a:p>
          <a:p>
            <a:pPr marL="1943100" lvl="3" indent="-571500">
              <a:buFont typeface="Wingdings" panose="05000000000000000000" pitchFamily="2" charset="2"/>
              <a:buChar char="§"/>
            </a:pPr>
            <a:r>
              <a:rPr lang="es-ES" sz="3600" dirty="0">
                <a:solidFill>
                  <a:srgbClr val="002060"/>
                </a:solidFill>
                <a:latin typeface="Arial" panose="020B0604020202020204" pitchFamily="34" charset="0"/>
                <a:cs typeface="Arial" panose="020B0604020202020204" pitchFamily="34" charset="0"/>
              </a:rPr>
              <a:t>Que afecten a terceros</a:t>
            </a:r>
          </a:p>
          <a:p>
            <a:pPr marL="571500" indent="-571500">
              <a:buFont typeface="Arial" panose="020B0604020202020204" pitchFamily="34" charset="0"/>
              <a:buChar char="•"/>
            </a:pPr>
            <a:r>
              <a:rPr lang="es-ES" sz="3600" dirty="0">
                <a:solidFill>
                  <a:srgbClr val="002060"/>
                </a:solidFill>
                <a:latin typeface="Arial" panose="020B0604020202020204" pitchFamily="34" charset="0"/>
                <a:cs typeface="Arial" panose="020B0604020202020204" pitchFamily="34" charset="0"/>
              </a:rPr>
              <a:t>La haces tú: tómate tu tiempo</a:t>
            </a:r>
          </a:p>
        </p:txBody>
      </p:sp>
    </p:spTree>
    <p:extLst>
      <p:ext uri="{BB962C8B-B14F-4D97-AF65-F5344CB8AC3E}">
        <p14:creationId xmlns:p14="http://schemas.microsoft.com/office/powerpoint/2010/main" val="19296919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4DE0403-7BC0-47F4-91D2-83AFD47D903C}"/>
              </a:ext>
            </a:extLst>
          </p:cNvPr>
          <p:cNvSpPr txBox="1"/>
          <p:nvPr/>
        </p:nvSpPr>
        <p:spPr>
          <a:xfrm>
            <a:off x="1088572" y="2767281"/>
            <a:ext cx="10014857" cy="707886"/>
          </a:xfrm>
          <a:prstGeom prst="rect">
            <a:avLst/>
          </a:prstGeom>
          <a:noFill/>
        </p:spPr>
        <p:txBody>
          <a:bodyPr wrap="square">
            <a:spAutoFit/>
          </a:bodyPr>
          <a:lstStyle/>
          <a:p>
            <a:pPr algn="ctr"/>
            <a:r>
              <a:rPr lang="es-ES_tradnl" sz="4000" b="1" dirty="0">
                <a:solidFill>
                  <a:srgbClr val="002060"/>
                </a:solidFill>
                <a:latin typeface="Arial" panose="020B0604020202020204" pitchFamily="34" charset="0"/>
                <a:cs typeface="Arial" panose="020B0604020202020204" pitchFamily="34" charset="0"/>
              </a:rPr>
              <a:t>CONSULTAS</a:t>
            </a:r>
            <a:endParaRPr lang="es-ES" sz="40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2719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D5A9D56-F87F-C400-9E69-9A79AB626240}"/>
              </a:ext>
            </a:extLst>
          </p:cNvPr>
          <p:cNvSpPr txBox="1"/>
          <p:nvPr/>
        </p:nvSpPr>
        <p:spPr>
          <a:xfrm>
            <a:off x="495823" y="329004"/>
            <a:ext cx="9801663" cy="954107"/>
          </a:xfrm>
          <a:prstGeom prst="rect">
            <a:avLst/>
          </a:prstGeom>
          <a:noFill/>
        </p:spPr>
        <p:txBody>
          <a:bodyPr wrap="square" rtlCol="0">
            <a:spAutoFit/>
          </a:bodyPr>
          <a:lstStyle/>
          <a:p>
            <a:r>
              <a:rPr lang="es-ES_tradnl" sz="2800" b="1" dirty="0">
                <a:solidFill>
                  <a:srgbClr val="002855"/>
                </a:solidFill>
                <a:latin typeface="Arial" panose="020B0604020202020204" pitchFamily="34" charset="0"/>
                <a:cs typeface="Arial" panose="020B0604020202020204" pitchFamily="34" charset="0"/>
              </a:rPr>
              <a:t>Exoneración de responsabilidad y uso de la presentación</a:t>
            </a:r>
            <a:endParaRPr lang="es-ES" sz="2800" b="1" dirty="0">
              <a:solidFill>
                <a:srgbClr val="002855"/>
              </a:solidFill>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30094B02-3AFA-42DB-D306-9FE70B3D32B7}"/>
              </a:ext>
            </a:extLst>
          </p:cNvPr>
          <p:cNvSpPr txBox="1"/>
          <p:nvPr/>
        </p:nvSpPr>
        <p:spPr>
          <a:xfrm>
            <a:off x="555944" y="1496472"/>
            <a:ext cx="9801663" cy="4678204"/>
          </a:xfrm>
          <a:prstGeom prst="rect">
            <a:avLst/>
          </a:prstGeom>
          <a:noFill/>
        </p:spPr>
        <p:txBody>
          <a:bodyPr wrap="square" rtlCol="0">
            <a:spAutoFit/>
          </a:bodyPr>
          <a:lstStyle/>
          <a:p>
            <a:pPr marL="0" lvl="0" indent="0" algn="just" rtl="0">
              <a:spcBef>
                <a:spcPts val="0"/>
              </a:spcBef>
              <a:spcAft>
                <a:spcPts val="0"/>
              </a:spcAft>
              <a:buClr>
                <a:schemeClr val="dk1"/>
              </a:buClr>
              <a:buFont typeface="Arial"/>
              <a:buNone/>
            </a:pPr>
            <a:r>
              <a:rPr lang="es-ES" sz="1400" dirty="0">
                <a:solidFill>
                  <a:srgbClr val="6F6F6F"/>
                </a:solidFill>
                <a:latin typeface="Arial" panose="020B0604020202020204" pitchFamily="34" charset="0"/>
                <a:cs typeface="Arial" panose="020B0604020202020204" pitchFamily="34" charset="0"/>
              </a:rPr>
              <a:t>Este documento (la “Presentación”) ha sido preparado exclusivamente para su uso en presentaciones y/o formaciones de Almirall, S.A. ("Almirall") dirigidas a la comunidad científica (“Uso Permitido”). Este documento incluye información resumida y no pretende ser exhaustivo. La divulgación, difusión o uso de este documento, para un uso distinto al Uso Permitido, sin la autorización previa, expresa y por escrito de Almirall está prohibida.</a:t>
            </a:r>
          </a:p>
          <a:p>
            <a:pPr marL="0" lvl="0" indent="0" algn="just" rtl="0">
              <a:spcBef>
                <a:spcPts val="0"/>
              </a:spcBef>
              <a:spcAft>
                <a:spcPts val="0"/>
              </a:spcAft>
              <a:buClr>
                <a:schemeClr val="dk1"/>
              </a:buClr>
              <a:buFont typeface="Arial"/>
              <a:buNone/>
            </a:pPr>
            <a:endParaRPr lang="es-ES" sz="1400" dirty="0">
              <a:solidFill>
                <a:srgbClr val="6F6F6F"/>
              </a:solidFill>
              <a:latin typeface="Arial" panose="020B0604020202020204" pitchFamily="34" charset="0"/>
              <a:cs typeface="Arial" panose="020B0604020202020204" pitchFamily="34" charset="0"/>
            </a:endParaRPr>
          </a:p>
          <a:p>
            <a:pPr marL="0" lvl="0" indent="0" algn="just" rtl="0">
              <a:spcBef>
                <a:spcPts val="0"/>
              </a:spcBef>
              <a:spcAft>
                <a:spcPts val="0"/>
              </a:spcAft>
              <a:buClr>
                <a:schemeClr val="dk1"/>
              </a:buClr>
              <a:buFont typeface="Arial"/>
              <a:buNone/>
            </a:pPr>
            <a:r>
              <a:rPr lang="es-ES" sz="1400" dirty="0">
                <a:solidFill>
                  <a:srgbClr val="6F6F6F"/>
                </a:solidFill>
                <a:latin typeface="Arial" panose="020B0604020202020204" pitchFamily="34" charset="0"/>
                <a:cs typeface="Arial" panose="020B0604020202020204" pitchFamily="34" charset="0"/>
              </a:rPr>
              <a:t>Almirall no otorga, ni implícita ni explícitamente, ninguna garantía de imparcialidad, precisión, integridad o exactitud de la información, opinión y declaraciones expresadas en dicha Presentación o en discusiones que puedan tener lugar durante su utilización. Tanto la Presentación como los contenidos incluidos en la misma (con carácter enunciativo, que no limitativo, imágenes, diseño gráfico, logos, textos, gráficos, ilustraciones, fotografías, y cualquier otro material susceptible de protección) están bajo la responsabilidad de Almirall y son titularidad exclusiva de Almirall o Almirall tiene sobre ellos la correspondiente autorización de uso. </a:t>
            </a:r>
          </a:p>
          <a:p>
            <a:pPr marL="0" lvl="0" indent="0" algn="just" rtl="0">
              <a:spcBef>
                <a:spcPts val="0"/>
              </a:spcBef>
              <a:spcAft>
                <a:spcPts val="0"/>
              </a:spcAft>
              <a:buClr>
                <a:schemeClr val="dk1"/>
              </a:buClr>
              <a:buFont typeface="Arial"/>
              <a:buNone/>
            </a:pPr>
            <a:endParaRPr lang="es-ES" sz="1400" dirty="0">
              <a:solidFill>
                <a:srgbClr val="6F6F6F"/>
              </a:solidFill>
              <a:latin typeface="Arial" panose="020B0604020202020204" pitchFamily="34" charset="0"/>
              <a:cs typeface="Arial" panose="020B0604020202020204" pitchFamily="34" charset="0"/>
            </a:endParaRPr>
          </a:p>
          <a:p>
            <a:pPr marL="0" lvl="0" indent="0" algn="just" rtl="0">
              <a:spcBef>
                <a:spcPts val="0"/>
              </a:spcBef>
              <a:spcAft>
                <a:spcPts val="0"/>
              </a:spcAft>
              <a:buClr>
                <a:schemeClr val="dk1"/>
              </a:buClr>
              <a:buFont typeface="Arial"/>
              <a:buNone/>
            </a:pPr>
            <a:r>
              <a:rPr lang="es-ES" sz="1400" dirty="0">
                <a:solidFill>
                  <a:srgbClr val="6F6F6F"/>
                </a:solidFill>
                <a:latin typeface="Arial" panose="020B0604020202020204" pitchFamily="34" charset="0"/>
                <a:cs typeface="Arial" panose="020B0604020202020204" pitchFamily="34" charset="0"/>
              </a:rPr>
              <a:t>Igualmente, todos los nombres comerciales, marcas o signos distintivos de cualquier clase contenidos en la Presentación están protegidos por la Ley. La reproducción, distribución, comercialización, transformación, comunicación pública y, en general, cualquier otra forma de explotación, por cualquier procedimiento, de todo o parte de la Presentación  o de la información contenida en la misma con fines distintos al Uso Permitido, podría constituir una infracción de los derechos de Propiedad Intelectual y/o Industrial de Almirall o del titular de los mismos y podría dar lugar al ejercicio de cuantas acciones judiciales o extrajudiciales pudieran corresponder en el ejercicio de sus derechos. Todo ello salvo que, previa solicitud, Almirall haya autorizado expresamente y por escrito el uso de los contenidos para un fin específico, en cuyo caso, el destinatario se compromete a citar la Almirall como fuente titular del contenido.</a:t>
            </a:r>
          </a:p>
          <a:p>
            <a:endParaRPr lang="es-ES" dirty="0">
              <a:solidFill>
                <a:srgbClr val="6F6F6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81052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1EFB46AF-9993-4736-A196-3BD11830ACF1}"/>
              </a:ext>
            </a:extLst>
          </p:cNvPr>
          <p:cNvSpPr txBox="1"/>
          <p:nvPr/>
        </p:nvSpPr>
        <p:spPr>
          <a:xfrm>
            <a:off x="1107441" y="1843951"/>
            <a:ext cx="9977119" cy="2862322"/>
          </a:xfrm>
          <a:prstGeom prst="rect">
            <a:avLst/>
          </a:prstGeom>
          <a:noFill/>
        </p:spPr>
        <p:txBody>
          <a:bodyPr wrap="square" rtlCol="0">
            <a:spAutoFit/>
          </a:bodyPr>
          <a:lstStyle/>
          <a:p>
            <a:pPr marL="571500" indent="-571500">
              <a:buFont typeface="Arial" panose="020B0604020202020204" pitchFamily="34" charset="0"/>
              <a:buChar char="•"/>
            </a:pPr>
            <a:r>
              <a:rPr lang="es-ES" sz="3600" dirty="0">
                <a:solidFill>
                  <a:srgbClr val="002060"/>
                </a:solidFill>
                <a:latin typeface="Arial" panose="020B0604020202020204" pitchFamily="34" charset="0"/>
                <a:cs typeface="Arial" panose="020B0604020202020204" pitchFamily="34" charset="0"/>
              </a:rPr>
              <a:t>El consultado firma</a:t>
            </a:r>
          </a:p>
          <a:p>
            <a:pPr marL="571500" indent="-571500">
              <a:buFont typeface="Arial" panose="020B0604020202020204" pitchFamily="34" charset="0"/>
              <a:buChar char="•"/>
            </a:pPr>
            <a:r>
              <a:rPr lang="es-ES" sz="3600" dirty="0">
                <a:solidFill>
                  <a:srgbClr val="002060"/>
                </a:solidFill>
                <a:latin typeface="Arial" panose="020B0604020202020204" pitchFamily="34" charset="0"/>
                <a:cs typeface="Arial" panose="020B0604020202020204" pitchFamily="34" charset="0"/>
              </a:rPr>
              <a:t>En su defecto, deje constancia en la historia clínica</a:t>
            </a:r>
          </a:p>
          <a:p>
            <a:pPr marL="571500" indent="-571500">
              <a:buFont typeface="Arial" panose="020B0604020202020204" pitchFamily="34" charset="0"/>
              <a:buChar char="•"/>
            </a:pPr>
            <a:r>
              <a:rPr lang="es-ES" sz="3600" dirty="0">
                <a:solidFill>
                  <a:srgbClr val="002060"/>
                </a:solidFill>
                <a:latin typeface="Arial" panose="020B0604020202020204" pitchFamily="34" charset="0"/>
                <a:cs typeface="Arial" panose="020B0604020202020204" pitchFamily="34" charset="0"/>
              </a:rPr>
              <a:t>Esta circunstancia no exime de responsabilidad</a:t>
            </a:r>
            <a:endParaRPr lang="es-ES" sz="1400" dirty="0">
              <a:solidFill>
                <a:srgbClr val="002060"/>
              </a:solidFill>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4FBABE4C-6425-43F1-FC7F-2E8175F7D1AC}"/>
              </a:ext>
            </a:extLst>
          </p:cNvPr>
          <p:cNvSpPr txBox="1"/>
          <p:nvPr/>
        </p:nvSpPr>
        <p:spPr>
          <a:xfrm>
            <a:off x="592908" y="289697"/>
            <a:ext cx="10576560" cy="646331"/>
          </a:xfrm>
          <a:prstGeom prst="rect">
            <a:avLst/>
          </a:prstGeom>
          <a:noFill/>
        </p:spPr>
        <p:txBody>
          <a:bodyPr wrap="square" rtlCol="0">
            <a:spAutoFit/>
          </a:bodyPr>
          <a:lstStyle/>
          <a:p>
            <a:pPr algn="ctr"/>
            <a:r>
              <a:rPr lang="es-ES_tradnl" sz="3600" b="1" dirty="0">
                <a:solidFill>
                  <a:srgbClr val="002855"/>
                </a:solidFill>
                <a:latin typeface="Arial" panose="020B0604020202020204" pitchFamily="34" charset="0"/>
                <a:cs typeface="Arial" panose="020B0604020202020204" pitchFamily="34" charset="0"/>
              </a:rPr>
              <a:t>C</a:t>
            </a:r>
            <a:r>
              <a:rPr lang="es-ES" sz="3600" b="1" dirty="0">
                <a:solidFill>
                  <a:srgbClr val="002855"/>
                </a:solidFill>
                <a:latin typeface="Arial" panose="020B0604020202020204" pitchFamily="34" charset="0"/>
                <a:cs typeface="Arial" panose="020B0604020202020204" pitchFamily="34" charset="0"/>
              </a:rPr>
              <a:t>ONSULTAS</a:t>
            </a:r>
          </a:p>
        </p:txBody>
      </p:sp>
    </p:spTree>
    <p:extLst>
      <p:ext uri="{BB962C8B-B14F-4D97-AF65-F5344CB8AC3E}">
        <p14:creationId xmlns:p14="http://schemas.microsoft.com/office/powerpoint/2010/main" val="41258066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4DE0403-7BC0-47F4-91D2-83AFD47D903C}"/>
              </a:ext>
            </a:extLst>
          </p:cNvPr>
          <p:cNvSpPr txBox="1"/>
          <p:nvPr/>
        </p:nvSpPr>
        <p:spPr>
          <a:xfrm>
            <a:off x="1088572" y="2767281"/>
            <a:ext cx="10014857" cy="707886"/>
          </a:xfrm>
          <a:prstGeom prst="rect">
            <a:avLst/>
          </a:prstGeom>
          <a:noFill/>
        </p:spPr>
        <p:txBody>
          <a:bodyPr wrap="square">
            <a:spAutoFit/>
          </a:bodyPr>
          <a:lstStyle/>
          <a:p>
            <a:pPr algn="ctr"/>
            <a:r>
              <a:rPr lang="es-ES_tradnl" sz="4000" b="1" dirty="0">
                <a:solidFill>
                  <a:srgbClr val="002060"/>
                </a:solidFill>
                <a:latin typeface="Arial" panose="020B0604020202020204" pitchFamily="34" charset="0"/>
                <a:cs typeface="Arial" panose="020B0604020202020204" pitchFamily="34" charset="0"/>
              </a:rPr>
              <a:t>TELECONSULTAS</a:t>
            </a:r>
            <a:endParaRPr lang="es-ES" sz="40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34364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FDD72C1-1E64-4020-9AC6-905EAE1F824F}"/>
              </a:ext>
            </a:extLst>
          </p:cNvPr>
          <p:cNvSpPr txBox="1"/>
          <p:nvPr/>
        </p:nvSpPr>
        <p:spPr>
          <a:xfrm>
            <a:off x="1310640" y="1257568"/>
            <a:ext cx="9570720" cy="4536819"/>
          </a:xfrm>
          <a:prstGeom prst="rect">
            <a:avLst/>
          </a:prstGeom>
          <a:noFill/>
        </p:spPr>
        <p:txBody>
          <a:bodyPr wrap="square" rtlCol="0">
            <a:spAutoFit/>
          </a:bodyPr>
          <a:lstStyle/>
          <a:p>
            <a:pPr marL="571500" indent="-571500">
              <a:lnSpc>
                <a:spcPct val="150000"/>
              </a:lnSpc>
              <a:buFont typeface="Arial" panose="020B0604020202020204" pitchFamily="34" charset="0"/>
              <a:buChar char="•"/>
            </a:pPr>
            <a:r>
              <a:rPr lang="es-ES" sz="2800" dirty="0">
                <a:solidFill>
                  <a:srgbClr val="002060"/>
                </a:solidFill>
                <a:latin typeface="Arial" panose="020B0604020202020204" pitchFamily="34" charset="0"/>
                <a:cs typeface="Arial" panose="020B0604020202020204" pitchFamily="34" charset="0"/>
              </a:rPr>
              <a:t>Verificación disponibilidad de material</a:t>
            </a:r>
          </a:p>
          <a:p>
            <a:pPr marL="571500" indent="-571500">
              <a:lnSpc>
                <a:spcPct val="150000"/>
              </a:lnSpc>
              <a:buFont typeface="Arial" panose="020B0604020202020204" pitchFamily="34" charset="0"/>
              <a:buChar char="•"/>
            </a:pPr>
            <a:r>
              <a:rPr lang="es-ES" sz="2800" dirty="0">
                <a:solidFill>
                  <a:srgbClr val="002060"/>
                </a:solidFill>
                <a:latin typeface="Arial" panose="020B0604020202020204" pitchFamily="34" charset="0"/>
                <a:cs typeface="Arial" panose="020B0604020202020204" pitchFamily="34" charset="0"/>
              </a:rPr>
              <a:t>Revisión de la HC</a:t>
            </a:r>
          </a:p>
          <a:p>
            <a:pPr marL="571500" indent="-571500">
              <a:lnSpc>
                <a:spcPct val="150000"/>
              </a:lnSpc>
              <a:buFont typeface="Arial" panose="020B0604020202020204" pitchFamily="34" charset="0"/>
              <a:buChar char="•"/>
            </a:pPr>
            <a:r>
              <a:rPr lang="es-ES" sz="2800" dirty="0">
                <a:solidFill>
                  <a:srgbClr val="002060"/>
                </a:solidFill>
                <a:latin typeface="Arial" panose="020B0604020202020204" pitchFamily="34" charset="0"/>
                <a:cs typeface="Arial" panose="020B0604020202020204" pitchFamily="34" charset="0"/>
              </a:rPr>
              <a:t>Informar de la agenda de la </a:t>
            </a:r>
            <a:r>
              <a:rPr lang="es-ES" sz="2800" dirty="0" err="1">
                <a:solidFill>
                  <a:srgbClr val="002060"/>
                </a:solidFill>
                <a:latin typeface="Arial" panose="020B0604020202020204" pitchFamily="34" charset="0"/>
                <a:cs typeface="Arial" panose="020B0604020202020204" pitchFamily="34" charset="0"/>
              </a:rPr>
              <a:t>teleconsulta</a:t>
            </a:r>
            <a:endParaRPr lang="es-ES" sz="2800" dirty="0">
              <a:solidFill>
                <a:srgbClr val="002060"/>
              </a:solidFill>
              <a:latin typeface="Arial" panose="020B0604020202020204" pitchFamily="34" charset="0"/>
              <a:cs typeface="Arial" panose="020B0604020202020204" pitchFamily="34" charset="0"/>
            </a:endParaRPr>
          </a:p>
          <a:p>
            <a:pPr marL="571500" indent="-571500">
              <a:lnSpc>
                <a:spcPct val="150000"/>
              </a:lnSpc>
              <a:buFont typeface="Arial" panose="020B0604020202020204" pitchFamily="34" charset="0"/>
              <a:buChar char="•"/>
            </a:pPr>
            <a:r>
              <a:rPr lang="es-ES" sz="2800" dirty="0">
                <a:solidFill>
                  <a:srgbClr val="002060"/>
                </a:solidFill>
                <a:latin typeface="Arial" panose="020B0604020202020204" pitchFamily="34" charset="0"/>
                <a:cs typeface="Arial" panose="020B0604020202020204" pitchFamily="34" charset="0"/>
              </a:rPr>
              <a:t>Identificación del profesional</a:t>
            </a:r>
          </a:p>
          <a:p>
            <a:pPr marL="571500" indent="-571500">
              <a:lnSpc>
                <a:spcPct val="150000"/>
              </a:lnSpc>
              <a:buFont typeface="Arial" panose="020B0604020202020204" pitchFamily="34" charset="0"/>
              <a:buChar char="•"/>
            </a:pPr>
            <a:r>
              <a:rPr lang="es-ES" sz="2800" dirty="0">
                <a:solidFill>
                  <a:srgbClr val="002060"/>
                </a:solidFill>
                <a:latin typeface="Arial" panose="020B0604020202020204" pitchFamily="34" charset="0"/>
                <a:cs typeface="Arial" panose="020B0604020202020204" pitchFamily="34" charset="0"/>
              </a:rPr>
              <a:t>Comprobación de comprensión de recomendaciones</a:t>
            </a:r>
          </a:p>
          <a:p>
            <a:pPr marL="571500" indent="-571500">
              <a:lnSpc>
                <a:spcPct val="150000"/>
              </a:lnSpc>
              <a:buFont typeface="Arial" panose="020B0604020202020204" pitchFamily="34" charset="0"/>
              <a:buChar char="•"/>
            </a:pPr>
            <a:r>
              <a:rPr lang="es-ES" sz="2800" dirty="0">
                <a:solidFill>
                  <a:srgbClr val="002060"/>
                </a:solidFill>
                <a:latin typeface="Arial" panose="020B0604020202020204" pitchFamily="34" charset="0"/>
                <a:cs typeface="Arial" panose="020B0604020202020204" pitchFamily="34" charset="0"/>
              </a:rPr>
              <a:t>Registro de la </a:t>
            </a:r>
            <a:r>
              <a:rPr lang="es-ES" sz="2800" dirty="0" err="1">
                <a:solidFill>
                  <a:srgbClr val="002060"/>
                </a:solidFill>
                <a:latin typeface="Arial" panose="020B0604020202020204" pitchFamily="34" charset="0"/>
                <a:cs typeface="Arial" panose="020B0604020202020204" pitchFamily="34" charset="0"/>
              </a:rPr>
              <a:t>teleconsulta</a:t>
            </a:r>
            <a:r>
              <a:rPr lang="es-ES" sz="2800" dirty="0">
                <a:solidFill>
                  <a:srgbClr val="002060"/>
                </a:solidFill>
                <a:latin typeface="Arial" panose="020B0604020202020204" pitchFamily="34" charset="0"/>
                <a:cs typeface="Arial" panose="020B0604020202020204" pitchFamily="34" charset="0"/>
              </a:rPr>
              <a:t> en la HC</a:t>
            </a:r>
          </a:p>
          <a:p>
            <a:pPr marL="571500" indent="-571500">
              <a:lnSpc>
                <a:spcPct val="150000"/>
              </a:lnSpc>
              <a:buFont typeface="Arial" panose="020B0604020202020204" pitchFamily="34" charset="0"/>
              <a:buChar char="•"/>
            </a:pPr>
            <a:r>
              <a:rPr lang="es-ES" sz="2800" dirty="0">
                <a:solidFill>
                  <a:srgbClr val="002060"/>
                </a:solidFill>
                <a:latin typeface="Arial" panose="020B0604020202020204" pitchFamily="34" charset="0"/>
                <a:cs typeface="Arial" panose="020B0604020202020204" pitchFamily="34" charset="0"/>
              </a:rPr>
              <a:t>Indicación de datos de nueva consulta </a:t>
            </a:r>
          </a:p>
        </p:txBody>
      </p:sp>
      <p:sp>
        <p:nvSpPr>
          <p:cNvPr id="3" name="CuadroTexto 1">
            <a:extLst>
              <a:ext uri="{FF2B5EF4-FFF2-40B4-BE49-F238E27FC236}">
                <a16:creationId xmlns:a16="http://schemas.microsoft.com/office/drawing/2014/main" id="{5819ADAA-350D-38C7-61C9-CB8B7B89B07D}"/>
              </a:ext>
            </a:extLst>
          </p:cNvPr>
          <p:cNvSpPr txBox="1"/>
          <p:nvPr/>
        </p:nvSpPr>
        <p:spPr>
          <a:xfrm>
            <a:off x="592908" y="289697"/>
            <a:ext cx="10576560" cy="646331"/>
          </a:xfrm>
          <a:prstGeom prst="rect">
            <a:avLst/>
          </a:prstGeom>
          <a:noFill/>
        </p:spPr>
        <p:txBody>
          <a:bodyPr wrap="square" rtlCol="0">
            <a:spAutoFit/>
          </a:bodyPr>
          <a:lstStyle/>
          <a:p>
            <a:pPr algn="ctr"/>
            <a:r>
              <a:rPr lang="es-ES_tradnl" sz="3600" b="1" dirty="0">
                <a:solidFill>
                  <a:srgbClr val="002855"/>
                </a:solidFill>
                <a:latin typeface="Arial" panose="020B0604020202020204" pitchFamily="34" charset="0"/>
                <a:cs typeface="Arial" panose="020B0604020202020204" pitchFamily="34" charset="0"/>
              </a:rPr>
              <a:t>TELEC</a:t>
            </a:r>
            <a:r>
              <a:rPr lang="es-ES" sz="3600" b="1" dirty="0">
                <a:solidFill>
                  <a:srgbClr val="002855"/>
                </a:solidFill>
                <a:latin typeface="Arial" panose="020B0604020202020204" pitchFamily="34" charset="0"/>
                <a:cs typeface="Arial" panose="020B0604020202020204" pitchFamily="34" charset="0"/>
              </a:rPr>
              <a:t>ONSULTAS</a:t>
            </a:r>
          </a:p>
        </p:txBody>
      </p:sp>
    </p:spTree>
    <p:extLst>
      <p:ext uri="{BB962C8B-B14F-4D97-AF65-F5344CB8AC3E}">
        <p14:creationId xmlns:p14="http://schemas.microsoft.com/office/powerpoint/2010/main" val="38402607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314DE0C-91C1-762C-F9B7-BE5CAEE553B6}"/>
              </a:ext>
            </a:extLst>
          </p:cNvPr>
          <p:cNvSpPr txBox="1"/>
          <p:nvPr/>
        </p:nvSpPr>
        <p:spPr>
          <a:xfrm>
            <a:off x="696686" y="1738862"/>
            <a:ext cx="10820400" cy="11387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400" b="1" i="0" u="none" strike="noStrike" kern="1200" cap="none" spc="0" normalizeH="0" baseline="0" noProof="0" dirty="0">
                <a:ln>
                  <a:noFill/>
                </a:ln>
                <a:solidFill>
                  <a:srgbClr val="00F0BE"/>
                </a:solidFill>
                <a:effectLst/>
                <a:uLnTx/>
                <a:uFillTx/>
                <a:latin typeface="Arial" panose="020B0604020202020204" pitchFamily="34" charset="0"/>
                <a:ea typeface="+mn-ea"/>
                <a:cs typeface="Arial" panose="020B0604020202020204" pitchFamily="34" charset="0"/>
              </a:rPr>
              <a:t>MUCHAS GRACIAS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6" name="Imagen 5">
            <a:extLst>
              <a:ext uri="{FF2B5EF4-FFF2-40B4-BE49-F238E27FC236}">
                <a16:creationId xmlns:a16="http://schemas.microsoft.com/office/drawing/2014/main" id="{0042ABE8-F4E9-49CA-B403-098196E89547}"/>
              </a:ext>
            </a:extLst>
          </p:cNvPr>
          <p:cNvPicPr>
            <a:picLocks noChangeAspect="1"/>
          </p:cNvPicPr>
          <p:nvPr/>
        </p:nvPicPr>
        <p:blipFill>
          <a:blip r:embed="rId2"/>
          <a:stretch>
            <a:fillRect/>
          </a:stretch>
        </p:blipFill>
        <p:spPr>
          <a:xfrm>
            <a:off x="3414084" y="2522707"/>
            <a:ext cx="5363831" cy="3071939"/>
          </a:xfrm>
          <a:prstGeom prst="rect">
            <a:avLst/>
          </a:prstGeom>
        </p:spPr>
      </p:pic>
      <p:sp>
        <p:nvSpPr>
          <p:cNvPr id="3" name="TextBox 2">
            <a:extLst>
              <a:ext uri="{FF2B5EF4-FFF2-40B4-BE49-F238E27FC236}">
                <a16:creationId xmlns:a16="http://schemas.microsoft.com/office/drawing/2014/main" id="{67C545DB-BE22-A79E-07C3-E818D9C25A4E}"/>
              </a:ext>
            </a:extLst>
          </p:cNvPr>
          <p:cNvSpPr txBox="1"/>
          <p:nvPr/>
        </p:nvSpPr>
        <p:spPr>
          <a:xfrm rot="16200000">
            <a:off x="10801350" y="4800600"/>
            <a:ext cx="1931670" cy="261610"/>
          </a:xfrm>
          <a:prstGeom prst="rect">
            <a:avLst/>
          </a:prstGeom>
          <a:noFill/>
        </p:spPr>
        <p:txBody>
          <a:bodyPr wrap="square" rtlCol="0">
            <a:spAutoFit/>
          </a:bodyPr>
          <a:lstStyle/>
          <a:p>
            <a:pPr algn="ctr"/>
            <a:r>
              <a:rPr lang="es-ES_tradnl" sz="1100" dirty="0">
                <a:solidFill>
                  <a:schemeClr val="bg1"/>
                </a:solidFill>
                <a:latin typeface="Arial" panose="020B0604020202020204" pitchFamily="34" charset="0"/>
                <a:cs typeface="Arial" panose="020B0604020202020204" pitchFamily="34" charset="0"/>
              </a:rPr>
              <a:t>ES-MPT-2400018</a:t>
            </a:r>
            <a:endParaRPr lang="es-ES" sz="11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0801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240C6A4-2AF9-4A50-860C-79876F56A07A}"/>
              </a:ext>
            </a:extLst>
          </p:cNvPr>
          <p:cNvSpPr txBox="1"/>
          <p:nvPr/>
        </p:nvSpPr>
        <p:spPr>
          <a:xfrm>
            <a:off x="848360" y="362857"/>
            <a:ext cx="10495280" cy="5386090"/>
          </a:xfrm>
          <a:prstGeom prst="rect">
            <a:avLst/>
          </a:prstGeom>
          <a:noFill/>
        </p:spPr>
        <p:txBody>
          <a:bodyPr wrap="square" rtlCol="0">
            <a:spAutoFit/>
          </a:bodyPr>
          <a:lstStyle/>
          <a:p>
            <a:pPr algn="ctr"/>
            <a:r>
              <a:rPr lang="es-ES" sz="3600" b="1" dirty="0">
                <a:solidFill>
                  <a:srgbClr val="002060"/>
                </a:solidFill>
                <a:latin typeface="Arial" panose="020B0604020202020204" pitchFamily="34" charset="0"/>
                <a:cs typeface="Arial" panose="020B0604020202020204" pitchFamily="34" charset="0"/>
              </a:rPr>
              <a:t>ÍNDICE</a:t>
            </a:r>
          </a:p>
          <a:p>
            <a:pPr marL="285750" indent="-285750">
              <a:buFont typeface="Arial" panose="020B0604020202020204" pitchFamily="34" charset="0"/>
              <a:buChar char="•"/>
            </a:pPr>
            <a:endParaRPr lang="es-ES" sz="2800"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sz="2800" dirty="0">
                <a:solidFill>
                  <a:srgbClr val="002060"/>
                </a:solidFill>
                <a:latin typeface="Arial" panose="020B0604020202020204" pitchFamily="34" charset="0"/>
                <a:cs typeface="Arial" panose="020B0604020202020204" pitchFamily="34" charset="0"/>
              </a:rPr>
              <a:t>Relación con el juzgado:</a:t>
            </a:r>
          </a:p>
          <a:p>
            <a:pPr marL="742950" lvl="1" indent="-285750">
              <a:buFont typeface="Wingdings" panose="05000000000000000000" pitchFamily="2" charset="2"/>
              <a:buChar char="§"/>
            </a:pPr>
            <a:r>
              <a:rPr lang="es-ES" sz="2800" dirty="0">
                <a:solidFill>
                  <a:srgbClr val="002060"/>
                </a:solidFill>
                <a:latin typeface="Arial" panose="020B0604020202020204" pitchFamily="34" charset="0"/>
                <a:cs typeface="Arial" panose="020B0604020202020204" pitchFamily="34" charset="0"/>
              </a:rPr>
              <a:t>Certificado de defunción</a:t>
            </a:r>
          </a:p>
          <a:p>
            <a:pPr marL="742950" lvl="1" indent="-285750">
              <a:buFont typeface="Wingdings" panose="05000000000000000000" pitchFamily="2" charset="2"/>
              <a:buChar char="§"/>
            </a:pPr>
            <a:r>
              <a:rPr lang="es-ES" sz="2800" dirty="0">
                <a:solidFill>
                  <a:srgbClr val="002060"/>
                </a:solidFill>
                <a:latin typeface="Arial" panose="020B0604020202020204" pitchFamily="34" charset="0"/>
                <a:cs typeface="Arial" panose="020B0604020202020204" pitchFamily="34" charset="0"/>
              </a:rPr>
              <a:t>Parte o comunicado de defunción</a:t>
            </a:r>
          </a:p>
          <a:p>
            <a:pPr marL="742950" lvl="1" indent="-285750">
              <a:buFont typeface="Wingdings" panose="05000000000000000000" pitchFamily="2" charset="2"/>
              <a:buChar char="§"/>
            </a:pPr>
            <a:r>
              <a:rPr lang="es-ES" sz="2800" dirty="0">
                <a:solidFill>
                  <a:srgbClr val="002060"/>
                </a:solidFill>
                <a:latin typeface="Arial" panose="020B0604020202020204" pitchFamily="34" charset="0"/>
                <a:cs typeface="Arial" panose="020B0604020202020204" pitchFamily="34" charset="0"/>
              </a:rPr>
              <a:t>Parte de lesiones</a:t>
            </a:r>
          </a:p>
          <a:p>
            <a:pPr marL="742950" lvl="1" indent="-285750">
              <a:buFont typeface="Wingdings" panose="05000000000000000000" pitchFamily="2" charset="2"/>
              <a:buChar char="§"/>
            </a:pPr>
            <a:r>
              <a:rPr lang="es-ES" sz="2800" dirty="0">
                <a:solidFill>
                  <a:srgbClr val="002060"/>
                </a:solidFill>
                <a:latin typeface="Arial" panose="020B0604020202020204" pitchFamily="34" charset="0"/>
                <a:cs typeface="Arial" panose="020B0604020202020204" pitchFamily="34" charset="0"/>
              </a:rPr>
              <a:t>Asistencia al detenido</a:t>
            </a:r>
          </a:p>
          <a:p>
            <a:pPr marL="742950" lvl="1" indent="-285750">
              <a:buFont typeface="Wingdings" panose="05000000000000000000" pitchFamily="2" charset="2"/>
              <a:buChar char="§"/>
            </a:pPr>
            <a:r>
              <a:rPr lang="es-ES" sz="2800" dirty="0">
                <a:solidFill>
                  <a:srgbClr val="002060"/>
                </a:solidFill>
                <a:latin typeface="Arial" panose="020B0604020202020204" pitchFamily="34" charset="0"/>
                <a:cs typeface="Arial" panose="020B0604020202020204" pitchFamily="34" charset="0"/>
              </a:rPr>
              <a:t>Citación judicial</a:t>
            </a:r>
          </a:p>
          <a:p>
            <a:pPr marL="285750" indent="-285750">
              <a:buFont typeface="Arial" panose="020B0604020202020204" pitchFamily="34" charset="0"/>
              <a:buChar char="•"/>
            </a:pPr>
            <a:r>
              <a:rPr lang="es-ES" sz="2800" dirty="0">
                <a:solidFill>
                  <a:srgbClr val="002060"/>
                </a:solidFill>
                <a:latin typeface="Arial" panose="020B0604020202020204" pitchFamily="34" charset="0"/>
                <a:cs typeface="Arial" panose="020B0604020202020204" pitchFamily="34" charset="0"/>
              </a:rPr>
              <a:t>Información y consentimiento</a:t>
            </a:r>
          </a:p>
          <a:p>
            <a:pPr marL="285750" indent="-285750">
              <a:buFont typeface="Arial" panose="020B0604020202020204" pitchFamily="34" charset="0"/>
              <a:buChar char="•"/>
            </a:pPr>
            <a:r>
              <a:rPr lang="es-ES" sz="2800" dirty="0">
                <a:solidFill>
                  <a:srgbClr val="002060"/>
                </a:solidFill>
                <a:latin typeface="Arial" panose="020B0604020202020204" pitchFamily="34" charset="0"/>
                <a:cs typeface="Arial" panose="020B0604020202020204" pitchFamily="34" charset="0"/>
              </a:rPr>
              <a:t>Historia clínica</a:t>
            </a:r>
          </a:p>
          <a:p>
            <a:pPr marL="285750" indent="-285750">
              <a:buFont typeface="Arial" panose="020B0604020202020204" pitchFamily="34" charset="0"/>
              <a:buChar char="•"/>
            </a:pPr>
            <a:r>
              <a:rPr lang="es-ES" sz="2800" dirty="0">
                <a:solidFill>
                  <a:srgbClr val="002060"/>
                </a:solidFill>
                <a:latin typeface="Arial" panose="020B0604020202020204" pitchFamily="34" charset="0"/>
                <a:cs typeface="Arial" panose="020B0604020202020204" pitchFamily="34" charset="0"/>
              </a:rPr>
              <a:t>Consultas</a:t>
            </a:r>
          </a:p>
          <a:p>
            <a:pPr marL="285750" indent="-285750">
              <a:buFont typeface="Arial" panose="020B0604020202020204" pitchFamily="34" charset="0"/>
              <a:buChar char="•"/>
            </a:pPr>
            <a:r>
              <a:rPr lang="es-ES" sz="2800" dirty="0" err="1">
                <a:solidFill>
                  <a:srgbClr val="002060"/>
                </a:solidFill>
                <a:latin typeface="Arial" panose="020B0604020202020204" pitchFamily="34" charset="0"/>
                <a:cs typeface="Arial" panose="020B0604020202020204" pitchFamily="34" charset="0"/>
              </a:rPr>
              <a:t>Teleconsultas</a:t>
            </a:r>
            <a:endParaRPr lang="es-ES" sz="28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270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7CB42B0-BDDF-4852-B205-579C3E4BDA2C}"/>
              </a:ext>
            </a:extLst>
          </p:cNvPr>
          <p:cNvSpPr txBox="1"/>
          <p:nvPr/>
        </p:nvSpPr>
        <p:spPr>
          <a:xfrm>
            <a:off x="807720" y="2705725"/>
            <a:ext cx="10576560" cy="1323439"/>
          </a:xfrm>
          <a:prstGeom prst="rect">
            <a:avLst/>
          </a:prstGeom>
          <a:noFill/>
        </p:spPr>
        <p:txBody>
          <a:bodyPr wrap="square" rtlCol="0">
            <a:spAutoFit/>
          </a:bodyPr>
          <a:lstStyle/>
          <a:p>
            <a:pPr algn="ctr"/>
            <a:r>
              <a:rPr lang="es-ES" sz="4000" b="1" dirty="0">
                <a:solidFill>
                  <a:srgbClr val="002060"/>
                </a:solidFill>
                <a:latin typeface="Arial" panose="020B0604020202020204" pitchFamily="34" charset="0"/>
                <a:cs typeface="Arial" panose="020B0604020202020204" pitchFamily="34" charset="0"/>
              </a:rPr>
              <a:t>CERTIFICADO DE DEFUNCIÓN Y PARTE O COMUNICADO JUDICIAL DE DEFUNCIÓN </a:t>
            </a:r>
          </a:p>
        </p:txBody>
      </p:sp>
    </p:spTree>
    <p:extLst>
      <p:ext uri="{BB962C8B-B14F-4D97-AF65-F5344CB8AC3E}">
        <p14:creationId xmlns:p14="http://schemas.microsoft.com/office/powerpoint/2010/main" val="1017049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7CB42B0-BDDF-4852-B205-579C3E4BDA2C}"/>
              </a:ext>
            </a:extLst>
          </p:cNvPr>
          <p:cNvSpPr txBox="1"/>
          <p:nvPr/>
        </p:nvSpPr>
        <p:spPr>
          <a:xfrm>
            <a:off x="720038" y="2482205"/>
            <a:ext cx="10576560" cy="1323439"/>
          </a:xfrm>
          <a:prstGeom prst="rect">
            <a:avLst/>
          </a:prstGeom>
          <a:noFill/>
        </p:spPr>
        <p:txBody>
          <a:bodyPr wrap="square" rtlCol="0">
            <a:spAutoFit/>
          </a:bodyPr>
          <a:lstStyle/>
          <a:p>
            <a:pPr algn="ctr"/>
            <a:r>
              <a:rPr lang="es-ES" sz="4000" b="1" dirty="0">
                <a:solidFill>
                  <a:srgbClr val="002060"/>
                </a:solidFill>
                <a:latin typeface="Arial" panose="020B0604020202020204" pitchFamily="34" charset="0"/>
                <a:cs typeface="Arial" panose="020B0604020202020204" pitchFamily="34" charset="0"/>
              </a:rPr>
              <a:t>MUERTE NATURAL, VIOLENTA Y SOSPECHOSA DE CRIMINALIDAD </a:t>
            </a:r>
          </a:p>
        </p:txBody>
      </p:sp>
    </p:spTree>
    <p:extLst>
      <p:ext uri="{BB962C8B-B14F-4D97-AF65-F5344CB8AC3E}">
        <p14:creationId xmlns:p14="http://schemas.microsoft.com/office/powerpoint/2010/main" val="1562751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506DEB1-A23B-4EF3-8D3F-C16C0ED7B175}"/>
              </a:ext>
            </a:extLst>
          </p:cNvPr>
          <p:cNvPicPr>
            <a:picLocks noChangeAspect="1"/>
          </p:cNvPicPr>
          <p:nvPr/>
        </p:nvPicPr>
        <p:blipFill rotWithShape="1">
          <a:blip r:embed="rId2"/>
          <a:srcRect l="8774" t="21652" r="14927" b="5173"/>
          <a:stretch/>
        </p:blipFill>
        <p:spPr>
          <a:xfrm>
            <a:off x="1763486" y="997583"/>
            <a:ext cx="8665028" cy="4924248"/>
          </a:xfrm>
          <a:prstGeom prst="rect">
            <a:avLst/>
          </a:prstGeom>
        </p:spPr>
      </p:pic>
      <p:sp>
        <p:nvSpPr>
          <p:cNvPr id="2" name="CuadroTexto 1">
            <a:extLst>
              <a:ext uri="{FF2B5EF4-FFF2-40B4-BE49-F238E27FC236}">
                <a16:creationId xmlns:a16="http://schemas.microsoft.com/office/drawing/2014/main" id="{0A1E9916-8C13-08DC-2CA3-0E77EB03576C}"/>
              </a:ext>
            </a:extLst>
          </p:cNvPr>
          <p:cNvSpPr txBox="1"/>
          <p:nvPr/>
        </p:nvSpPr>
        <p:spPr>
          <a:xfrm>
            <a:off x="767080" y="289697"/>
            <a:ext cx="10576560" cy="646331"/>
          </a:xfrm>
          <a:prstGeom prst="rect">
            <a:avLst/>
          </a:prstGeom>
          <a:noFill/>
        </p:spPr>
        <p:txBody>
          <a:bodyPr wrap="square" rtlCol="0">
            <a:spAutoFit/>
          </a:bodyPr>
          <a:lstStyle/>
          <a:p>
            <a:pPr algn="ctr"/>
            <a:r>
              <a:rPr lang="es-ES_tradnl" sz="3600" b="1" dirty="0">
                <a:solidFill>
                  <a:srgbClr val="002060"/>
                </a:solidFill>
                <a:latin typeface="Arial" panose="020B0604020202020204" pitchFamily="34" charset="0"/>
                <a:cs typeface="Arial" panose="020B0604020202020204" pitchFamily="34" charset="0"/>
              </a:rPr>
              <a:t>C</a:t>
            </a:r>
            <a:r>
              <a:rPr lang="es-ES" sz="3600" b="1" dirty="0">
                <a:solidFill>
                  <a:srgbClr val="002060"/>
                </a:solidFill>
                <a:latin typeface="Arial" panose="020B0604020202020204" pitchFamily="34" charset="0"/>
                <a:cs typeface="Arial" panose="020B0604020202020204" pitchFamily="34" charset="0"/>
              </a:rPr>
              <a:t>AUSAS DE MUERTE</a:t>
            </a:r>
          </a:p>
        </p:txBody>
      </p:sp>
      <p:sp>
        <p:nvSpPr>
          <p:cNvPr id="6" name="CuadroTexto 5">
            <a:extLst>
              <a:ext uri="{FF2B5EF4-FFF2-40B4-BE49-F238E27FC236}">
                <a16:creationId xmlns:a16="http://schemas.microsoft.com/office/drawing/2014/main" id="{39220F95-9D9A-4FB4-9BC9-0AD0C08B0000}"/>
              </a:ext>
            </a:extLst>
          </p:cNvPr>
          <p:cNvSpPr txBox="1"/>
          <p:nvPr/>
        </p:nvSpPr>
        <p:spPr>
          <a:xfrm>
            <a:off x="1763486" y="6028847"/>
            <a:ext cx="8075364" cy="369332"/>
          </a:xfrm>
          <a:prstGeom prst="rect">
            <a:avLst/>
          </a:prstGeom>
          <a:noFill/>
        </p:spPr>
        <p:txBody>
          <a:bodyPr wrap="square" rtlCol="0">
            <a:spAutoFit/>
          </a:bodyPr>
          <a:lstStyle/>
          <a:p>
            <a:endParaRPr lang="es-ES" dirty="0"/>
          </a:p>
        </p:txBody>
      </p:sp>
      <p:sp>
        <p:nvSpPr>
          <p:cNvPr id="4" name="CuadroTexto 3">
            <a:extLst>
              <a:ext uri="{FF2B5EF4-FFF2-40B4-BE49-F238E27FC236}">
                <a16:creationId xmlns:a16="http://schemas.microsoft.com/office/drawing/2014/main" id="{41B2BB41-E9FF-4DCB-AB28-0968A8EE2ABB}"/>
              </a:ext>
            </a:extLst>
          </p:cNvPr>
          <p:cNvSpPr txBox="1"/>
          <p:nvPr/>
        </p:nvSpPr>
        <p:spPr>
          <a:xfrm>
            <a:off x="1763486" y="6028848"/>
            <a:ext cx="8075364" cy="230832"/>
          </a:xfrm>
          <a:prstGeom prst="rect">
            <a:avLst/>
          </a:prstGeom>
          <a:noFill/>
        </p:spPr>
        <p:txBody>
          <a:bodyPr wrap="square" rtlCol="0">
            <a:spAutoFit/>
          </a:bodyPr>
          <a:lstStyle/>
          <a:p>
            <a:r>
              <a:rPr lang="es-ES" sz="900" dirty="0">
                <a:solidFill>
                  <a:srgbClr val="002855"/>
                </a:solidFill>
              </a:rPr>
              <a:t>Medicina Legal y Práctica Forense. Gisbert Calabuig. J. A. Villanueva, E. (2018). (7ª edición). Elsevier España.</a:t>
            </a:r>
          </a:p>
        </p:txBody>
      </p:sp>
    </p:spTree>
    <p:extLst>
      <p:ext uri="{BB962C8B-B14F-4D97-AF65-F5344CB8AC3E}">
        <p14:creationId xmlns:p14="http://schemas.microsoft.com/office/powerpoint/2010/main" val="1143785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1">
            <a:extLst>
              <a:ext uri="{FF2B5EF4-FFF2-40B4-BE49-F238E27FC236}">
                <a16:creationId xmlns:a16="http://schemas.microsoft.com/office/drawing/2014/main" id="{45372944-54B3-448D-BAC8-E427F4069228}"/>
              </a:ext>
            </a:extLst>
          </p:cNvPr>
          <p:cNvPicPr>
            <a:picLocks noChangeAspect="1"/>
          </p:cNvPicPr>
          <p:nvPr/>
        </p:nvPicPr>
        <p:blipFill>
          <a:blip r:embed="rId2"/>
          <a:stretch>
            <a:fillRect/>
          </a:stretch>
        </p:blipFill>
        <p:spPr>
          <a:xfrm>
            <a:off x="941385" y="946813"/>
            <a:ext cx="10309230" cy="4964374"/>
          </a:xfrm>
          <a:prstGeom prst="rect">
            <a:avLst/>
          </a:prstGeom>
        </p:spPr>
      </p:pic>
    </p:spTree>
    <p:extLst>
      <p:ext uri="{BB962C8B-B14F-4D97-AF65-F5344CB8AC3E}">
        <p14:creationId xmlns:p14="http://schemas.microsoft.com/office/powerpoint/2010/main" val="866586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
            <a:extLst>
              <a:ext uri="{FF2B5EF4-FFF2-40B4-BE49-F238E27FC236}">
                <a16:creationId xmlns:a16="http://schemas.microsoft.com/office/drawing/2014/main" id="{95F414D2-4042-4BF3-A55B-7AE41C90D0F8}"/>
              </a:ext>
            </a:extLst>
          </p:cNvPr>
          <p:cNvPicPr>
            <a:picLocks noChangeAspect="1"/>
          </p:cNvPicPr>
          <p:nvPr/>
        </p:nvPicPr>
        <p:blipFill>
          <a:blip r:embed="rId2"/>
          <a:stretch>
            <a:fillRect/>
          </a:stretch>
        </p:blipFill>
        <p:spPr>
          <a:xfrm>
            <a:off x="1272038" y="995073"/>
            <a:ext cx="9449619" cy="4867855"/>
          </a:xfrm>
          <a:prstGeom prst="rect">
            <a:avLst/>
          </a:prstGeom>
        </p:spPr>
      </p:pic>
    </p:spTree>
    <p:extLst>
      <p:ext uri="{BB962C8B-B14F-4D97-AF65-F5344CB8AC3E}">
        <p14:creationId xmlns:p14="http://schemas.microsoft.com/office/powerpoint/2010/main" val="1334930552"/>
      </p:ext>
    </p:extLst>
  </p:cSld>
  <p:clrMapOvr>
    <a:masterClrMapping/>
  </p:clrMapOvr>
</p:sld>
</file>

<file path=ppt/theme/theme1.xml><?xml version="1.0" encoding="utf-8"?>
<a:theme xmlns:a="http://schemas.openxmlformats.org/drawingml/2006/main" name="Portad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ntradilla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on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TotalTime>
  <Words>857</Words>
  <Application>Microsoft Office PowerPoint</Application>
  <PresentationFormat>Panorámica</PresentationFormat>
  <Paragraphs>108</Paragraphs>
  <Slides>33</Slides>
  <Notes>0</Notes>
  <HiddenSlides>0</HiddenSlides>
  <MMClips>0</MMClips>
  <ScaleCrop>false</ScaleCrop>
  <HeadingPairs>
    <vt:vector size="4" baseType="variant">
      <vt:variant>
        <vt:lpstr>Tema</vt:lpstr>
      </vt:variant>
      <vt:variant>
        <vt:i4>3</vt:i4>
      </vt:variant>
      <vt:variant>
        <vt:lpstr>Títulos de diapositiva</vt:lpstr>
      </vt:variant>
      <vt:variant>
        <vt:i4>33</vt:i4>
      </vt:variant>
    </vt:vector>
  </HeadingPairs>
  <TitlesOfParts>
    <vt:vector size="36" baseType="lpstr">
      <vt:lpstr>Portada</vt:lpstr>
      <vt:lpstr>Entradillas</vt:lpstr>
      <vt:lpstr>Fondo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Cristina Mateos Diaz</cp:lastModifiedBy>
  <cp:revision>33</cp:revision>
  <dcterms:created xsi:type="dcterms:W3CDTF">2024-01-12T08:35:59Z</dcterms:created>
  <dcterms:modified xsi:type="dcterms:W3CDTF">2024-05-23T19:35:50Z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33616b6-00a5-4cd1-b577-93208fa93eb1_Enabled">
    <vt:lpwstr>true</vt:lpwstr>
  </property>
  <property fmtid="{D5CDD505-2E9C-101B-9397-08002B2CF9AE}" pid="3" name="MSIP_Label_533616b6-00a5-4cd1-b577-93208fa93eb1_SetDate">
    <vt:lpwstr>2024-04-09T19:23:33Z</vt:lpwstr>
  </property>
  <property fmtid="{D5CDD505-2E9C-101B-9397-08002B2CF9AE}" pid="4" name="MSIP_Label_533616b6-00a5-4cd1-b577-93208fa93eb1_Method">
    <vt:lpwstr>Standard</vt:lpwstr>
  </property>
  <property fmtid="{D5CDD505-2E9C-101B-9397-08002B2CF9AE}" pid="5" name="MSIP_Label_533616b6-00a5-4cd1-b577-93208fa93eb1_Name">
    <vt:lpwstr>Internal Use</vt:lpwstr>
  </property>
  <property fmtid="{D5CDD505-2E9C-101B-9397-08002B2CF9AE}" pid="6" name="MSIP_Label_533616b6-00a5-4cd1-b577-93208fa93eb1_SiteId">
    <vt:lpwstr>342ace0e-1054-45ce-9b30-900fc0440b9d</vt:lpwstr>
  </property>
  <property fmtid="{D5CDD505-2E9C-101B-9397-08002B2CF9AE}" pid="7" name="MSIP_Label_533616b6-00a5-4cd1-b577-93208fa93eb1_ActionId">
    <vt:lpwstr>7b3e786b-df9d-4512-8afb-071398566aa3</vt:lpwstr>
  </property>
  <property fmtid="{D5CDD505-2E9C-101B-9397-08002B2CF9AE}" pid="8" name="MSIP_Label_533616b6-00a5-4cd1-b577-93208fa93eb1_ContentBits">
    <vt:lpwstr>1</vt:lpwstr>
  </property>
  <property fmtid="{D5CDD505-2E9C-101B-9397-08002B2CF9AE}" pid="9" name="ClassificationContentMarkingHeaderLocations">
    <vt:lpwstr>Portada:3\Entradillas:3\Fondo:3</vt:lpwstr>
  </property>
  <property fmtid="{D5CDD505-2E9C-101B-9397-08002B2CF9AE}" pid="10" name="ClassificationContentMarkingHeaderText">
    <vt:lpwstr>INTERNAL USE</vt:lpwstr>
  </property>
</Properties>
</file>