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comments/modernComment_130_0.xml" ContentType="application/vnd.ms-powerpoint.comments+xml"/>
  <Override PartName="/ppt/comments/modernComment_147_C2063072.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Lst>
  <p:sldIdLst>
    <p:sldId id="256" r:id="rId4"/>
    <p:sldId id="332" r:id="rId5"/>
    <p:sldId id="334" r:id="rId6"/>
    <p:sldId id="258" r:id="rId7"/>
    <p:sldId id="265" r:id="rId8"/>
    <p:sldId id="271" r:id="rId9"/>
    <p:sldId id="277" r:id="rId10"/>
    <p:sldId id="268" r:id="rId11"/>
    <p:sldId id="325" r:id="rId12"/>
    <p:sldId id="303" r:id="rId13"/>
    <p:sldId id="304" r:id="rId14"/>
    <p:sldId id="327" r:id="rId15"/>
    <p:sldId id="331" r:id="rId16"/>
    <p:sldId id="261" r:id="rId17"/>
    <p:sldId id="262" r:id="rId18"/>
    <p:sldId id="328" r:id="rId19"/>
    <p:sldId id="259" r:id="rId20"/>
    <p:sldId id="330" r:id="rId21"/>
    <p:sldId id="263" r:id="rId22"/>
    <p:sldId id="267" r:id="rId23"/>
    <p:sldId id="260" r:id="rId24"/>
    <p:sldId id="264" r:id="rId25"/>
    <p:sldId id="333" r:id="rId2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DC9569-7482-2D96-CB93-10883D1B479F}" name="Cristina Mateos Diaz" initials="CM" userId="S::cmateos@almirall.com::bf9f2e32-26a6-42f3-9d5e-9cefe7a1469d" providerId="AD"/>
  <p188:author id="{0C7E7BCF-B1F3-6331-C544-65E9ED470E70}" name="Bea morillo paramio" initials="Bm" userId="e84ffd0125cb2ea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0BE"/>
    <a:srgbClr val="5F86CD"/>
    <a:srgbClr val="002855"/>
    <a:srgbClr val="3C3C3C"/>
    <a:srgbClr val="6F6F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699221-7C64-9DE7-8388-4FFDCBD0E9C4}" v="96" dt="2024-05-23T19:12:05.7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74"/>
  </p:normalViewPr>
  <p:slideViewPr>
    <p:cSldViewPr snapToGrid="0">
      <p:cViewPr>
        <p:scale>
          <a:sx n="40" d="100"/>
          <a:sy n="40" d="100"/>
        </p:scale>
        <p:origin x="1452"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guasch" userId="S::mguasch_weareadn.com#ext#@almirall365.onmicrosoft.com::c05c0b79-4ee3-4ee9-80a3-e7825b92a50b" providerId="AD" clId="Web-{43699221-7C64-9DE7-8388-4FFDCBD0E9C4}"/>
    <pc:docChg chg="modSld">
      <pc:chgData name="mguasch" userId="S::mguasch_weareadn.com#ext#@almirall365.onmicrosoft.com::c05c0b79-4ee3-4ee9-80a3-e7825b92a50b" providerId="AD" clId="Web-{43699221-7C64-9DE7-8388-4FFDCBD0E9C4}" dt="2024-05-23T19:12:05.515" v="47" actId="20577"/>
      <pc:docMkLst>
        <pc:docMk/>
      </pc:docMkLst>
      <pc:sldChg chg="modSp">
        <pc:chgData name="mguasch" userId="S::mguasch_weareadn.com#ext#@almirall365.onmicrosoft.com::c05c0b79-4ee3-4ee9-80a3-e7825b92a50b" providerId="AD" clId="Web-{43699221-7C64-9DE7-8388-4FFDCBD0E9C4}" dt="2024-05-23T19:04:09.900" v="6" actId="20577"/>
        <pc:sldMkLst>
          <pc:docMk/>
          <pc:sldMk cId="2028105203" sldId="258"/>
        </pc:sldMkLst>
        <pc:spChg chg="mod">
          <ac:chgData name="mguasch" userId="S::mguasch_weareadn.com#ext#@almirall365.onmicrosoft.com::c05c0b79-4ee3-4ee9-80a3-e7825b92a50b" providerId="AD" clId="Web-{43699221-7C64-9DE7-8388-4FFDCBD0E9C4}" dt="2024-05-23T19:04:09.900" v="6" actId="20577"/>
          <ac:spMkLst>
            <pc:docMk/>
            <pc:sldMk cId="2028105203" sldId="258"/>
            <ac:spMk id="3" creationId="{82A79D4A-A276-1FE5-C9C9-FEEF41C79B2F}"/>
          </ac:spMkLst>
        </pc:spChg>
      </pc:sldChg>
      <pc:sldChg chg="modSp">
        <pc:chgData name="mguasch" userId="S::mguasch_weareadn.com#ext#@almirall365.onmicrosoft.com::c05c0b79-4ee3-4ee9-80a3-e7825b92a50b" providerId="AD" clId="Web-{43699221-7C64-9DE7-8388-4FFDCBD0E9C4}" dt="2024-05-23T19:09:54.185" v="37" actId="20577"/>
        <pc:sldMkLst>
          <pc:docMk/>
          <pc:sldMk cId="1143785519" sldId="259"/>
        </pc:sldMkLst>
        <pc:spChg chg="mod">
          <ac:chgData name="mguasch" userId="S::mguasch_weareadn.com#ext#@almirall365.onmicrosoft.com::c05c0b79-4ee3-4ee9-80a3-e7825b92a50b" providerId="AD" clId="Web-{43699221-7C64-9DE7-8388-4FFDCBD0E9C4}" dt="2024-05-23T19:09:54.185" v="37" actId="20577"/>
          <ac:spMkLst>
            <pc:docMk/>
            <pc:sldMk cId="1143785519" sldId="259"/>
            <ac:spMk id="7" creationId="{481BA909-1F3E-01E6-E43C-388E52BD7F4F}"/>
          </ac:spMkLst>
        </pc:spChg>
      </pc:sldChg>
      <pc:sldChg chg="modSp">
        <pc:chgData name="mguasch" userId="S::mguasch_weareadn.com#ext#@almirall365.onmicrosoft.com::c05c0b79-4ee3-4ee9-80a3-e7825b92a50b" providerId="AD" clId="Web-{43699221-7C64-9DE7-8388-4FFDCBD0E9C4}" dt="2024-05-23T19:09:06.419" v="27" actId="20577"/>
        <pc:sldMkLst>
          <pc:docMk/>
          <pc:sldMk cId="1783131765" sldId="261"/>
        </pc:sldMkLst>
        <pc:spChg chg="mod">
          <ac:chgData name="mguasch" userId="S::mguasch_weareadn.com#ext#@almirall365.onmicrosoft.com::c05c0b79-4ee3-4ee9-80a3-e7825b92a50b" providerId="AD" clId="Web-{43699221-7C64-9DE7-8388-4FFDCBD0E9C4}" dt="2024-05-23T19:09:06.419" v="27" actId="20577"/>
          <ac:spMkLst>
            <pc:docMk/>
            <pc:sldMk cId="1783131765" sldId="261"/>
            <ac:spMk id="2" creationId="{BC645E3F-8F79-8C74-D82F-73EDB067AEA5}"/>
          </ac:spMkLst>
        </pc:spChg>
      </pc:sldChg>
      <pc:sldChg chg="modSp">
        <pc:chgData name="mguasch" userId="S::mguasch_weareadn.com#ext#@almirall365.onmicrosoft.com::c05c0b79-4ee3-4ee9-80a3-e7825b92a50b" providerId="AD" clId="Web-{43699221-7C64-9DE7-8388-4FFDCBD0E9C4}" dt="2024-05-23T19:12:05.515" v="47" actId="20577"/>
        <pc:sldMkLst>
          <pc:docMk/>
          <pc:sldMk cId="4109688931" sldId="267"/>
        </pc:sldMkLst>
        <pc:spChg chg="mod">
          <ac:chgData name="mguasch" userId="S::mguasch_weareadn.com#ext#@almirall365.onmicrosoft.com::c05c0b79-4ee3-4ee9-80a3-e7825b92a50b" providerId="AD" clId="Web-{43699221-7C64-9DE7-8388-4FFDCBD0E9C4}" dt="2024-05-23T19:12:05.515" v="47" actId="20577"/>
          <ac:spMkLst>
            <pc:docMk/>
            <pc:sldMk cId="4109688931" sldId="267"/>
            <ac:spMk id="4" creationId="{8B230039-1C2F-F90F-1AC5-8E3CC8056230}"/>
          </ac:spMkLst>
        </pc:spChg>
      </pc:sldChg>
      <pc:sldChg chg="modSp">
        <pc:chgData name="mguasch" userId="S::mguasch_weareadn.com#ext#@almirall365.onmicrosoft.com::c05c0b79-4ee3-4ee9-80a3-e7825b92a50b" providerId="AD" clId="Web-{43699221-7C64-9DE7-8388-4FFDCBD0E9C4}" dt="2024-05-23T19:08:00.902" v="18" actId="20577"/>
        <pc:sldMkLst>
          <pc:docMk/>
          <pc:sldMk cId="1024672984" sldId="268"/>
        </pc:sldMkLst>
        <pc:spChg chg="mod">
          <ac:chgData name="mguasch" userId="S::mguasch_weareadn.com#ext#@almirall365.onmicrosoft.com::c05c0b79-4ee3-4ee9-80a3-e7825b92a50b" providerId="AD" clId="Web-{43699221-7C64-9DE7-8388-4FFDCBD0E9C4}" dt="2024-05-23T19:08:00.902" v="18" actId="20577"/>
          <ac:spMkLst>
            <pc:docMk/>
            <pc:sldMk cId="1024672984" sldId="268"/>
            <ac:spMk id="5" creationId="{3051A33D-03BA-0D1D-CF8E-CA0726404A43}"/>
          </ac:spMkLst>
        </pc:spChg>
      </pc:sldChg>
      <pc:sldChg chg="modSp">
        <pc:chgData name="mguasch" userId="S::mguasch_weareadn.com#ext#@almirall365.onmicrosoft.com::c05c0b79-4ee3-4ee9-80a3-e7825b92a50b" providerId="AD" clId="Web-{43699221-7C64-9DE7-8388-4FFDCBD0E9C4}" dt="2024-05-23T19:07:31.777" v="14" actId="20577"/>
        <pc:sldMkLst>
          <pc:docMk/>
          <pc:sldMk cId="0" sldId="271"/>
        </pc:sldMkLst>
        <pc:spChg chg="mod">
          <ac:chgData name="mguasch" userId="S::mguasch_weareadn.com#ext#@almirall365.onmicrosoft.com::c05c0b79-4ee3-4ee9-80a3-e7825b92a50b" providerId="AD" clId="Web-{43699221-7C64-9DE7-8388-4FFDCBD0E9C4}" dt="2024-05-23T19:07:31.777" v="14" actId="20577"/>
          <ac:spMkLst>
            <pc:docMk/>
            <pc:sldMk cId="0" sldId="271"/>
            <ac:spMk id="3" creationId="{50E0F2B9-5995-40ED-543B-79495E52B816}"/>
          </ac:spMkLst>
        </pc:spChg>
      </pc:sldChg>
      <pc:sldChg chg="modSp">
        <pc:chgData name="mguasch" userId="S::mguasch_weareadn.com#ext#@almirall365.onmicrosoft.com::c05c0b79-4ee3-4ee9-80a3-e7825b92a50b" providerId="AD" clId="Web-{43699221-7C64-9DE7-8388-4FFDCBD0E9C4}" dt="2024-05-23T19:07:17.027" v="13" actId="1076"/>
        <pc:sldMkLst>
          <pc:docMk/>
          <pc:sldMk cId="0" sldId="277"/>
        </pc:sldMkLst>
        <pc:spChg chg="mod">
          <ac:chgData name="mguasch" userId="S::mguasch_weareadn.com#ext#@almirall365.onmicrosoft.com::c05c0b79-4ee3-4ee9-80a3-e7825b92a50b" providerId="AD" clId="Web-{43699221-7C64-9DE7-8388-4FFDCBD0E9C4}" dt="2024-05-23T19:07:17.027" v="13" actId="1076"/>
          <ac:spMkLst>
            <pc:docMk/>
            <pc:sldMk cId="0" sldId="277"/>
            <ac:spMk id="9219" creationId="{1CE4208F-BDC5-359F-88A3-AD06C71AF1F1}"/>
          </ac:spMkLst>
        </pc:spChg>
      </pc:sldChg>
      <pc:sldChg chg="modSp">
        <pc:chgData name="mguasch" userId="S::mguasch_weareadn.com#ext#@almirall365.onmicrosoft.com::c05c0b79-4ee3-4ee9-80a3-e7825b92a50b" providerId="AD" clId="Web-{43699221-7C64-9DE7-8388-4FFDCBD0E9C4}" dt="2024-05-23T19:09:22.903" v="29" actId="20577"/>
        <pc:sldMkLst>
          <pc:docMk/>
          <pc:sldMk cId="10855163" sldId="328"/>
        </pc:sldMkLst>
        <pc:spChg chg="mod">
          <ac:chgData name="mguasch" userId="S::mguasch_weareadn.com#ext#@almirall365.onmicrosoft.com::c05c0b79-4ee3-4ee9-80a3-e7825b92a50b" providerId="AD" clId="Web-{43699221-7C64-9DE7-8388-4FFDCBD0E9C4}" dt="2024-05-23T19:09:22.903" v="29" actId="20577"/>
          <ac:spMkLst>
            <pc:docMk/>
            <pc:sldMk cId="10855163" sldId="328"/>
            <ac:spMk id="5" creationId="{589784B7-160E-6B63-C7BF-383084D26323}"/>
          </ac:spMkLst>
        </pc:spChg>
      </pc:sldChg>
      <pc:sldChg chg="modSp">
        <pc:chgData name="mguasch" userId="S::mguasch_weareadn.com#ext#@almirall365.onmicrosoft.com::c05c0b79-4ee3-4ee9-80a3-e7825b92a50b" providerId="AD" clId="Web-{43699221-7C64-9DE7-8388-4FFDCBD0E9C4}" dt="2024-05-23T19:03:50.056" v="5" actId="20577"/>
        <pc:sldMkLst>
          <pc:docMk/>
          <pc:sldMk cId="2460787586" sldId="332"/>
        </pc:sldMkLst>
        <pc:spChg chg="mod">
          <ac:chgData name="mguasch" userId="S::mguasch_weareadn.com#ext#@almirall365.onmicrosoft.com::c05c0b79-4ee3-4ee9-80a3-e7825b92a50b" providerId="AD" clId="Web-{43699221-7C64-9DE7-8388-4FFDCBD0E9C4}" dt="2024-05-23T19:03:50.056" v="5" actId="20577"/>
          <ac:spMkLst>
            <pc:docMk/>
            <pc:sldMk cId="2460787586" sldId="332"/>
            <ac:spMk id="3" creationId="{48AB6F78-7306-6DEE-34CC-11AB9502BBAF}"/>
          </ac:spMkLst>
        </pc:spChg>
      </pc:sldChg>
    </pc:docChg>
  </pc:docChgLst>
</pc:chgInfo>
</file>

<file path=ppt/comments/modernComment_130_0.xml><?xml version="1.0" encoding="utf-8"?>
<p188:cmLst xmlns:a="http://schemas.openxmlformats.org/drawingml/2006/main" xmlns:r="http://schemas.openxmlformats.org/officeDocument/2006/relationships" xmlns:p188="http://schemas.microsoft.com/office/powerpoint/2018/8/main">
  <p188:cm id="{79444841-9BFA-4561-A116-C98F4BF0C88C}" authorId="{7FDC9569-7482-2D96-CB93-10883D1B479F}" created="2024-04-29T19:04:25.611">
    <ac:deMkLst xmlns:ac="http://schemas.microsoft.com/office/drawing/2013/main/command">
      <pc:docMk xmlns:pc="http://schemas.microsoft.com/office/powerpoint/2013/main/command"/>
      <pc:sldMk xmlns:pc="http://schemas.microsoft.com/office/powerpoint/2013/main/command" cId="0" sldId="304"/>
      <ac:spMk id="3" creationId="{9AE82077-B9F5-5F6F-EEB4-39F5CFB511C3}"/>
    </ac:deMkLst>
    <p188:txBody>
      <a:bodyPr/>
      <a:lstStyle/>
      <a:p>
        <a:r>
          <a:rPr lang="es-ES"/>
          <a:t>Convendria incluir referencias si es posible</a:t>
        </a:r>
      </a:p>
    </p188:txBody>
  </p188:cm>
</p188:cmLst>
</file>

<file path=ppt/comments/modernComment_147_C2063072.xml><?xml version="1.0" encoding="utf-8"?>
<p188:cmLst xmlns:a="http://schemas.openxmlformats.org/drawingml/2006/main" xmlns:r="http://schemas.openxmlformats.org/officeDocument/2006/relationships" xmlns:p188="http://schemas.microsoft.com/office/powerpoint/2018/8/main">
  <p188:cm id="{1E501C10-5745-469B-8403-5402E5FAC6F5}" authorId="{7FDC9569-7482-2D96-CB93-10883D1B479F}" created="2024-04-29T19:05:00.303">
    <ac:txMkLst xmlns:ac="http://schemas.microsoft.com/office/drawing/2013/main/command">
      <pc:docMk xmlns:pc="http://schemas.microsoft.com/office/powerpoint/2013/main/command"/>
      <pc:sldMk xmlns:pc="http://schemas.microsoft.com/office/powerpoint/2013/main/command" cId="3255185522" sldId="327"/>
      <ac:spMk id="3" creationId="{D3C4A797-F436-CDF4-3DB3-6E038E6B537E}"/>
      <ac:txMk cp="164" len="84">
        <ac:context len="681" hash="4271585039"/>
      </ac:txMk>
    </ac:txMkLst>
    <p188:pos x="9080380" y="1139019"/>
    <p188:txBody>
      <a:bodyPr/>
      <a:lstStyle/>
      <a:p>
        <a:r>
          <a:rPr lang="es-ES"/>
          <a:t>Incluir referencia si es posible</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725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49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604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7ECBEA8-9E2E-5776-385C-9CF5C16B285A}"/>
              </a:ext>
            </a:extLst>
          </p:cNvPr>
          <p:cNvSpPr>
            <a:spLocks noGrp="1"/>
          </p:cNvSpPr>
          <p:nvPr>
            <p:ph type="dt" sz="half" idx="10"/>
          </p:nvPr>
        </p:nvSpPr>
        <p:spPr/>
        <p:txBody>
          <a:bodyPr/>
          <a:lstStyle>
            <a:lvl1pPr>
              <a:defRPr/>
            </a:lvl1pPr>
          </a:lstStyle>
          <a:p>
            <a:pPr>
              <a:defRPr/>
            </a:pPr>
            <a:fld id="{8F5BE448-6431-4E76-84EC-817CC3ED329C}" type="datetimeFigureOut">
              <a:rPr lang="es-ES"/>
              <a:pPr>
                <a:defRPr/>
              </a:pPr>
              <a:t>23/05/2024</a:t>
            </a:fld>
            <a:endParaRPr lang="es-ES"/>
          </a:p>
        </p:txBody>
      </p:sp>
      <p:sp>
        <p:nvSpPr>
          <p:cNvPr id="5" name="Marcador de pie de página 4">
            <a:extLst>
              <a:ext uri="{FF2B5EF4-FFF2-40B4-BE49-F238E27FC236}">
                <a16:creationId xmlns:a16="http://schemas.microsoft.com/office/drawing/2014/main" id="{61E1BC98-D847-D6DF-9396-3F52A3C3A531}"/>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9A33F713-1401-ABCB-2ABE-C480448A5324}"/>
              </a:ext>
            </a:extLst>
          </p:cNvPr>
          <p:cNvSpPr>
            <a:spLocks noGrp="1"/>
          </p:cNvSpPr>
          <p:nvPr>
            <p:ph type="sldNum" sz="quarter" idx="12"/>
          </p:nvPr>
        </p:nvSpPr>
        <p:spPr/>
        <p:txBody>
          <a:bodyPr/>
          <a:lstStyle>
            <a:lvl1pPr>
              <a:defRPr/>
            </a:lvl1pPr>
          </a:lstStyle>
          <a:p>
            <a:pPr>
              <a:defRPr/>
            </a:pPr>
            <a:fld id="{404C5C6F-663A-467E-AEC5-68FF15898A43}" type="slidenum">
              <a:rPr lang="es-ES"/>
              <a:pPr>
                <a:defRPr/>
              </a:pPr>
              <a:t>‹Nº›</a:t>
            </a:fld>
            <a:endParaRPr lang="es-ES"/>
          </a:p>
        </p:txBody>
      </p:sp>
    </p:spTree>
    <p:extLst>
      <p:ext uri="{BB962C8B-B14F-4D97-AF65-F5344CB8AC3E}">
        <p14:creationId xmlns:p14="http://schemas.microsoft.com/office/powerpoint/2010/main" val="2626616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96D72595-1751-78AA-1D18-06F67EC70434}"/>
              </a:ext>
            </a:extLst>
          </p:cNvPr>
          <p:cNvSpPr>
            <a:spLocks noGrp="1"/>
          </p:cNvSpPr>
          <p:nvPr>
            <p:ph type="dt" sz="half" idx="10"/>
          </p:nvPr>
        </p:nvSpPr>
        <p:spPr/>
        <p:txBody>
          <a:bodyPr/>
          <a:lstStyle>
            <a:lvl1pPr>
              <a:defRPr/>
            </a:lvl1pPr>
          </a:lstStyle>
          <a:p>
            <a:pPr>
              <a:defRPr/>
            </a:pPr>
            <a:fld id="{2629EA1C-F1D5-40D3-ACA8-834B228F3434}" type="datetimeFigureOut">
              <a:rPr lang="es-ES"/>
              <a:pPr>
                <a:defRPr/>
              </a:pPr>
              <a:t>23/05/2024</a:t>
            </a:fld>
            <a:endParaRPr lang="es-ES"/>
          </a:p>
        </p:txBody>
      </p:sp>
      <p:sp>
        <p:nvSpPr>
          <p:cNvPr id="3" name="Marcador de pie de página 4">
            <a:extLst>
              <a:ext uri="{FF2B5EF4-FFF2-40B4-BE49-F238E27FC236}">
                <a16:creationId xmlns:a16="http://schemas.microsoft.com/office/drawing/2014/main" id="{E34CE0B8-68EC-FB75-F602-7B7CDDEB18CC}"/>
              </a:ext>
            </a:extLst>
          </p:cNvPr>
          <p:cNvSpPr>
            <a:spLocks noGrp="1"/>
          </p:cNvSpPr>
          <p:nvPr>
            <p:ph type="ftr" sz="quarter" idx="11"/>
          </p:nvPr>
        </p:nvSpPr>
        <p:spPr/>
        <p:txBody>
          <a:bodyPr/>
          <a:lstStyle>
            <a:lvl1pPr>
              <a:defRPr/>
            </a:lvl1pPr>
          </a:lstStyle>
          <a:p>
            <a:pPr>
              <a:defRPr/>
            </a:pPr>
            <a:endParaRPr lang="es-ES"/>
          </a:p>
        </p:txBody>
      </p:sp>
      <p:sp>
        <p:nvSpPr>
          <p:cNvPr id="4" name="Marcador de número de diapositiva 5">
            <a:extLst>
              <a:ext uri="{FF2B5EF4-FFF2-40B4-BE49-F238E27FC236}">
                <a16:creationId xmlns:a16="http://schemas.microsoft.com/office/drawing/2014/main" id="{19CF0015-F130-5828-556B-B1C855ED87F3}"/>
              </a:ext>
            </a:extLst>
          </p:cNvPr>
          <p:cNvSpPr>
            <a:spLocks noGrp="1"/>
          </p:cNvSpPr>
          <p:nvPr>
            <p:ph type="sldNum" sz="quarter" idx="12"/>
          </p:nvPr>
        </p:nvSpPr>
        <p:spPr/>
        <p:txBody>
          <a:bodyPr/>
          <a:lstStyle>
            <a:lvl1pPr>
              <a:defRPr/>
            </a:lvl1pPr>
          </a:lstStyle>
          <a:p>
            <a:pPr>
              <a:defRPr/>
            </a:pPr>
            <a:fld id="{86F3C9EF-B356-4A7A-8657-C1B1595FCFA3}" type="slidenum">
              <a:rPr lang="es-ES"/>
              <a:pPr>
                <a:defRPr/>
              </a:pPr>
              <a:t>‹Nº›</a:t>
            </a:fld>
            <a:endParaRPr lang="es-ES"/>
          </a:p>
        </p:txBody>
      </p:sp>
    </p:spTree>
    <p:extLst>
      <p:ext uri="{BB962C8B-B14F-4D97-AF65-F5344CB8AC3E}">
        <p14:creationId xmlns:p14="http://schemas.microsoft.com/office/powerpoint/2010/main" val="41509524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28156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587886"/>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80795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130_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147_C206307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AyInqn_Hw_E"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78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1">
            <a:extLst>
              <a:ext uri="{FF2B5EF4-FFF2-40B4-BE49-F238E27FC236}">
                <a16:creationId xmlns:a16="http://schemas.microsoft.com/office/drawing/2014/main" id="{05A530C0-DE5B-25B3-B396-452DB5ECBA78}"/>
              </a:ext>
            </a:extLst>
          </p:cNvPr>
          <p:cNvSpPr txBox="1"/>
          <p:nvPr/>
        </p:nvSpPr>
        <p:spPr>
          <a:xfrm>
            <a:off x="467543" y="442126"/>
            <a:ext cx="10037666" cy="800219"/>
          </a:xfrm>
          <a:prstGeom prst="rect">
            <a:avLst/>
          </a:prstGeom>
          <a:noFill/>
        </p:spPr>
        <p:txBody>
          <a:bodyPr wrap="square" rtlCol="0">
            <a:spAutoFit/>
          </a:bodyPr>
          <a:lstStyle/>
          <a:p>
            <a:pPr>
              <a:defRPr/>
            </a:pPr>
            <a:r>
              <a:rPr lang="es-ES" sz="2800" b="1" dirty="0">
                <a:solidFill>
                  <a:srgbClr val="002855"/>
                </a:solidFill>
                <a:latin typeface="Arial" panose="020B0604020202020204" pitchFamily="34" charset="0"/>
                <a:cs typeface="Arial" panose="020B0604020202020204" pitchFamily="34" charset="0"/>
              </a:rPr>
              <a:t>Vía subcutánea</a:t>
            </a:r>
          </a:p>
          <a:p>
            <a:endParaRPr lang="es-ES" dirty="0">
              <a:solidFill>
                <a:srgbClr val="6F6F6F"/>
              </a:solidFill>
              <a:latin typeface="Arial" panose="020B0604020202020204" pitchFamily="34" charset="0"/>
              <a:cs typeface="Arial" panose="020B0604020202020204" pitchFamily="34" charset="0"/>
            </a:endParaRPr>
          </a:p>
        </p:txBody>
      </p:sp>
      <p:sp>
        <p:nvSpPr>
          <p:cNvPr id="27651" name="CuadroTexto 2">
            <a:extLst>
              <a:ext uri="{FF2B5EF4-FFF2-40B4-BE49-F238E27FC236}">
                <a16:creationId xmlns:a16="http://schemas.microsoft.com/office/drawing/2014/main" id="{EECE5844-FEF9-4438-7D48-76A43760DF13}"/>
              </a:ext>
            </a:extLst>
          </p:cNvPr>
          <p:cNvSpPr txBox="1">
            <a:spLocks noChangeArrowheads="1"/>
          </p:cNvSpPr>
          <p:nvPr/>
        </p:nvSpPr>
        <p:spPr bwMode="auto">
          <a:xfrm>
            <a:off x="403225" y="1263650"/>
            <a:ext cx="11515148"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1800" dirty="0"/>
              <a:t> </a:t>
            </a:r>
            <a:endParaRPr lang="es-ES" altLang="es-ES" sz="1800" dirty="0">
              <a:latin typeface="Arial" panose="020B0604020202020204" pitchFamily="34" charset="0"/>
              <a:cs typeface="Arial" panose="020B0604020202020204" pitchFamily="34" charset="0"/>
            </a:endParaRPr>
          </a:p>
          <a:p>
            <a:pPr>
              <a:lnSpc>
                <a:spcPct val="100000"/>
              </a:lnSpc>
              <a:spcBef>
                <a:spcPct val="0"/>
              </a:spcBef>
              <a:buFontTx/>
              <a:buNone/>
            </a:pPr>
            <a:endParaRPr lang="es-ES" altLang="es-ES" sz="1600" dirty="0">
              <a:latin typeface="Arial" panose="020B0604020202020204" pitchFamily="34" charset="0"/>
              <a:cs typeface="Arial" panose="020B0604020202020204" pitchFamily="34" charset="0"/>
            </a:endParaRPr>
          </a:p>
          <a:p>
            <a:pPr>
              <a:lnSpc>
                <a:spcPct val="100000"/>
              </a:lnSpc>
              <a:spcBef>
                <a:spcPct val="0"/>
              </a:spcBef>
              <a:buFontTx/>
              <a:buNone/>
            </a:pPr>
            <a:r>
              <a:rPr lang="es-ES" altLang="es-ES" sz="1600" dirty="0">
                <a:solidFill>
                  <a:srgbClr val="002060"/>
                </a:solidFill>
                <a:latin typeface="Arial" panose="020B0604020202020204" pitchFamily="34" charset="0"/>
                <a:cs typeface="Arial" panose="020B0604020202020204" pitchFamily="34" charset="0"/>
              </a:rPr>
              <a:t>Objetivo :</a:t>
            </a:r>
            <a:r>
              <a:rPr lang="es-ES" altLang="es-ES" sz="1600" dirty="0">
                <a:latin typeface="Arial" panose="020B0604020202020204" pitchFamily="34" charset="0"/>
                <a:cs typeface="Arial" panose="020B0604020202020204" pitchFamily="34" charset="0"/>
              </a:rPr>
              <a:t> </a:t>
            </a:r>
            <a:r>
              <a:rPr lang="es-ES" altLang="es-ES" sz="1600" b="1" dirty="0">
                <a:solidFill>
                  <a:srgbClr val="5F86CD"/>
                </a:solidFill>
                <a:latin typeface="Arial" panose="020B0604020202020204" pitchFamily="34" charset="0"/>
                <a:cs typeface="Arial" panose="020B0604020202020204" pitchFamily="34" charset="0"/>
              </a:rPr>
              <a:t>Control de síntomas cuando no es posible uso de la vía oral </a:t>
            </a:r>
          </a:p>
          <a:p>
            <a:pPr>
              <a:lnSpc>
                <a:spcPct val="100000"/>
              </a:lnSpc>
              <a:spcBef>
                <a:spcPct val="0"/>
              </a:spcBef>
              <a:buFontTx/>
              <a:buNone/>
            </a:pPr>
            <a:r>
              <a:rPr lang="es-ES" altLang="es-ES" sz="1600" dirty="0">
                <a:latin typeface="Arial" panose="020B0604020202020204" pitchFamily="34" charset="0"/>
                <a:cs typeface="Arial" panose="020B0604020202020204" pitchFamily="34" charset="0"/>
              </a:rPr>
              <a:t> </a:t>
            </a:r>
          </a:p>
          <a:p>
            <a:pPr>
              <a:lnSpc>
                <a:spcPct val="100000"/>
              </a:lnSpc>
              <a:spcBef>
                <a:spcPct val="0"/>
              </a:spcBef>
              <a:buFontTx/>
              <a:buNone/>
            </a:pPr>
            <a:r>
              <a:rPr lang="es-ES" altLang="es-ES" sz="1600" dirty="0">
                <a:solidFill>
                  <a:srgbClr val="002060"/>
                </a:solidFill>
                <a:latin typeface="Arial" panose="020B0604020202020204" pitchFamily="34" charset="0"/>
                <a:cs typeface="Arial" panose="020B0604020202020204" pitchFamily="34" charset="0"/>
              </a:rPr>
              <a:t>Dolor, agitación, náuseas, vómitos, secreciones excesivas, convulsiones, disnea…</a:t>
            </a:r>
          </a:p>
          <a:p>
            <a:pPr>
              <a:lnSpc>
                <a:spcPct val="100000"/>
              </a:lnSpc>
              <a:spcBef>
                <a:spcPct val="0"/>
              </a:spcBef>
              <a:buFontTx/>
              <a:buNone/>
            </a:pPr>
            <a:endParaRPr lang="es-ES" altLang="es-ES" sz="1600" dirty="0">
              <a:latin typeface="Arial" panose="020B0604020202020204" pitchFamily="34" charset="0"/>
              <a:cs typeface="Arial" panose="020B0604020202020204" pitchFamily="34" charset="0"/>
            </a:endParaRPr>
          </a:p>
          <a:p>
            <a:pPr>
              <a:lnSpc>
                <a:spcPct val="100000"/>
              </a:lnSpc>
              <a:spcBef>
                <a:spcPct val="0"/>
              </a:spcBef>
              <a:buFontTx/>
              <a:buNone/>
            </a:pPr>
            <a:endParaRPr lang="es-ES" altLang="es-ES" sz="1600" dirty="0">
              <a:latin typeface="Arial" panose="020B0604020202020204" pitchFamily="34" charset="0"/>
              <a:cs typeface="Arial" panose="020B0604020202020204" pitchFamily="34" charset="0"/>
            </a:endParaRPr>
          </a:p>
          <a:p>
            <a:pPr>
              <a:lnSpc>
                <a:spcPct val="100000"/>
              </a:lnSpc>
              <a:spcBef>
                <a:spcPct val="0"/>
              </a:spcBef>
              <a:buFontTx/>
              <a:buNone/>
            </a:pPr>
            <a:endParaRPr lang="es-ES" altLang="es-ES" sz="1600" dirty="0">
              <a:latin typeface="Arial" panose="020B0604020202020204" pitchFamily="34" charset="0"/>
              <a:cs typeface="Arial" panose="020B0604020202020204" pitchFamily="34" charset="0"/>
            </a:endParaRPr>
          </a:p>
          <a:p>
            <a:pPr>
              <a:lnSpc>
                <a:spcPct val="100000"/>
              </a:lnSpc>
              <a:spcBef>
                <a:spcPct val="0"/>
              </a:spcBef>
              <a:buFontTx/>
              <a:buNone/>
            </a:pPr>
            <a:endParaRPr lang="es-ES" altLang="es-ES" sz="1600" dirty="0">
              <a:latin typeface="Arial" panose="020B0604020202020204" pitchFamily="34" charset="0"/>
              <a:cs typeface="Arial" panose="020B0604020202020204" pitchFamily="34" charset="0"/>
            </a:endParaRPr>
          </a:p>
          <a:p>
            <a:pPr>
              <a:lnSpc>
                <a:spcPct val="100000"/>
              </a:lnSpc>
              <a:spcBef>
                <a:spcPct val="0"/>
              </a:spcBef>
              <a:buFontTx/>
              <a:buNone/>
            </a:pPr>
            <a:r>
              <a:rPr lang="es-ES" altLang="es-ES" sz="1600" dirty="0">
                <a:solidFill>
                  <a:srgbClr val="002060"/>
                </a:solidFill>
                <a:latin typeface="Arial" panose="020B0604020202020204" pitchFamily="34" charset="0"/>
                <a:cs typeface="Arial" panose="020B0604020202020204" pitchFamily="34" charset="0"/>
              </a:rPr>
              <a:t>Vía subcutánea                Situación de últimos días                    </a:t>
            </a:r>
            <a:r>
              <a:rPr lang="es-ES" altLang="es-ES" sz="1600" i="1" dirty="0">
                <a:solidFill>
                  <a:srgbClr val="002060"/>
                </a:solidFill>
                <a:latin typeface="Arial" panose="020B0604020202020204" pitchFamily="34" charset="0"/>
                <a:cs typeface="Arial" panose="020B0604020202020204" pitchFamily="34" charset="0"/>
              </a:rPr>
              <a:t>En situación de últimos días suele usar vía </a:t>
            </a:r>
            <a:r>
              <a:rPr lang="es-ES" altLang="es-ES" sz="1600" i="1" dirty="0" err="1">
                <a:solidFill>
                  <a:srgbClr val="002060"/>
                </a:solidFill>
                <a:latin typeface="Arial" panose="020B0604020202020204" pitchFamily="34" charset="0"/>
                <a:cs typeface="Arial" panose="020B0604020202020204" pitchFamily="34" charset="0"/>
              </a:rPr>
              <a:t>sc</a:t>
            </a:r>
            <a:endParaRPr lang="es-ES" altLang="es-ES" sz="1600" i="1" dirty="0">
              <a:solidFill>
                <a:srgbClr val="002060"/>
              </a:solidFill>
              <a:latin typeface="Arial" panose="020B0604020202020204" pitchFamily="34" charset="0"/>
              <a:cs typeface="Arial" panose="020B0604020202020204" pitchFamily="34" charset="0"/>
            </a:endParaRPr>
          </a:p>
          <a:p>
            <a:pPr>
              <a:lnSpc>
                <a:spcPct val="100000"/>
              </a:lnSpc>
              <a:spcBef>
                <a:spcPct val="0"/>
              </a:spcBef>
              <a:buFontTx/>
              <a:buNone/>
            </a:pPr>
            <a:endParaRPr lang="es-ES" altLang="es-ES" sz="1600" dirty="0">
              <a:latin typeface="Arial" panose="020B0604020202020204" pitchFamily="34" charset="0"/>
              <a:cs typeface="Arial" panose="020B0604020202020204" pitchFamily="34" charset="0"/>
            </a:endParaRPr>
          </a:p>
          <a:p>
            <a:pPr>
              <a:lnSpc>
                <a:spcPct val="100000"/>
              </a:lnSpc>
              <a:spcBef>
                <a:spcPct val="0"/>
              </a:spcBef>
              <a:buFontTx/>
              <a:buNone/>
            </a:pPr>
            <a:endParaRPr lang="es-ES" altLang="es-ES" sz="1600" dirty="0">
              <a:latin typeface="Arial" panose="020B0604020202020204" pitchFamily="34" charset="0"/>
              <a:cs typeface="Arial" panose="020B0604020202020204" pitchFamily="34" charset="0"/>
            </a:endParaRPr>
          </a:p>
          <a:p>
            <a:pPr>
              <a:lnSpc>
                <a:spcPct val="100000"/>
              </a:lnSpc>
              <a:spcBef>
                <a:spcPct val="0"/>
              </a:spcBef>
              <a:buFontTx/>
              <a:buNone/>
            </a:pPr>
            <a:endParaRPr lang="es-ES" altLang="es-ES" sz="1600" dirty="0">
              <a:latin typeface="Arial" panose="020B0604020202020204" pitchFamily="34" charset="0"/>
              <a:cs typeface="Arial" panose="020B0604020202020204" pitchFamily="34" charset="0"/>
            </a:endParaRPr>
          </a:p>
          <a:p>
            <a:pPr>
              <a:lnSpc>
                <a:spcPct val="100000"/>
              </a:lnSpc>
              <a:spcBef>
                <a:spcPct val="0"/>
              </a:spcBef>
              <a:buFontTx/>
              <a:buNone/>
            </a:pPr>
            <a:r>
              <a:rPr lang="es-ES" altLang="es-ES" sz="1600" dirty="0">
                <a:solidFill>
                  <a:srgbClr val="002060"/>
                </a:solidFill>
                <a:latin typeface="Arial" panose="020B0604020202020204" pitchFamily="34" charset="0"/>
                <a:cs typeface="Arial" panose="020B0604020202020204" pitchFamily="34" charset="0"/>
              </a:rPr>
              <a:t>Vía subcutánea                 Sedación                                            </a:t>
            </a:r>
            <a:r>
              <a:rPr lang="es-ES" altLang="es-ES" sz="1600" i="1" dirty="0">
                <a:solidFill>
                  <a:srgbClr val="002060"/>
                </a:solidFill>
                <a:latin typeface="Arial" panose="020B0604020202020204" pitchFamily="34" charset="0"/>
                <a:cs typeface="Arial" panose="020B0604020202020204" pitchFamily="34" charset="0"/>
              </a:rPr>
              <a:t>Para sedación paliativa en domicilio se usa la vía </a:t>
            </a:r>
            <a:r>
              <a:rPr lang="es-ES" altLang="es-ES" sz="1600" i="1" dirty="0" err="1">
                <a:solidFill>
                  <a:srgbClr val="002060"/>
                </a:solidFill>
                <a:latin typeface="Arial" panose="020B0604020202020204" pitchFamily="34" charset="0"/>
                <a:cs typeface="Arial" panose="020B0604020202020204" pitchFamily="34" charset="0"/>
              </a:rPr>
              <a:t>sc</a:t>
            </a:r>
            <a:endParaRPr lang="es-ES" altLang="es-ES" sz="1600" i="1" dirty="0">
              <a:solidFill>
                <a:srgbClr val="002060"/>
              </a:solidFill>
              <a:latin typeface="Arial" panose="020B0604020202020204" pitchFamily="34" charset="0"/>
              <a:cs typeface="Arial" panose="020B0604020202020204" pitchFamily="34" charset="0"/>
            </a:endParaRPr>
          </a:p>
          <a:p>
            <a:pPr>
              <a:lnSpc>
                <a:spcPct val="100000"/>
              </a:lnSpc>
              <a:spcBef>
                <a:spcPct val="0"/>
              </a:spcBef>
              <a:buFontTx/>
              <a:buNone/>
            </a:pPr>
            <a:endParaRPr lang="es-ES" altLang="es-ES" sz="1600" dirty="0">
              <a:latin typeface="Arial" panose="020B0604020202020204" pitchFamily="34" charset="0"/>
              <a:cs typeface="Arial" panose="020B0604020202020204" pitchFamily="34" charset="0"/>
            </a:endParaRPr>
          </a:p>
          <a:p>
            <a:pPr>
              <a:lnSpc>
                <a:spcPct val="100000"/>
              </a:lnSpc>
              <a:spcBef>
                <a:spcPct val="0"/>
              </a:spcBef>
              <a:buFontTx/>
              <a:buNone/>
            </a:pPr>
            <a:endParaRPr lang="es-ES" altLang="es-ES" sz="1600" dirty="0">
              <a:latin typeface="Arial" panose="020B0604020202020204" pitchFamily="34" charset="0"/>
              <a:cs typeface="Arial" panose="020B0604020202020204" pitchFamily="34" charset="0"/>
            </a:endParaRPr>
          </a:p>
          <a:p>
            <a:pPr>
              <a:lnSpc>
                <a:spcPct val="100000"/>
              </a:lnSpc>
              <a:spcBef>
                <a:spcPct val="0"/>
              </a:spcBef>
              <a:buFontTx/>
              <a:buNone/>
            </a:pPr>
            <a:endParaRPr lang="es-ES" altLang="es-ES" sz="1600" dirty="0">
              <a:latin typeface="Arial" panose="020B0604020202020204" pitchFamily="34" charset="0"/>
              <a:cs typeface="Arial" panose="020B0604020202020204" pitchFamily="34" charset="0"/>
            </a:endParaRPr>
          </a:p>
          <a:p>
            <a:pPr>
              <a:lnSpc>
                <a:spcPct val="100000"/>
              </a:lnSpc>
              <a:spcBef>
                <a:spcPct val="0"/>
              </a:spcBef>
              <a:buFontTx/>
              <a:buNone/>
            </a:pPr>
            <a:endParaRPr lang="es-ES" altLang="es-ES" sz="1600" i="1" dirty="0">
              <a:latin typeface="Arial" panose="020B0604020202020204" pitchFamily="34" charset="0"/>
              <a:cs typeface="Arial" panose="020B0604020202020204" pitchFamily="34" charset="0"/>
            </a:endParaRPr>
          </a:p>
          <a:p>
            <a:pPr>
              <a:lnSpc>
                <a:spcPct val="100000"/>
              </a:lnSpc>
              <a:spcBef>
                <a:spcPct val="0"/>
              </a:spcBef>
              <a:buFontTx/>
              <a:buNone/>
            </a:pPr>
            <a:r>
              <a:rPr lang="es-ES" altLang="es-ES" sz="1600" i="1" dirty="0">
                <a:solidFill>
                  <a:srgbClr val="002060"/>
                </a:solidFill>
                <a:latin typeface="Arial" panose="020B0604020202020204" pitchFamily="34" charset="0"/>
                <a:cs typeface="Arial" panose="020B0604020202020204" pitchFamily="34" charset="0"/>
              </a:rPr>
              <a:t>Es importante no considerar  vía </a:t>
            </a:r>
            <a:r>
              <a:rPr lang="es-ES" altLang="es-ES" sz="1600" i="1" dirty="0" err="1">
                <a:solidFill>
                  <a:srgbClr val="002060"/>
                </a:solidFill>
                <a:latin typeface="Arial" panose="020B0604020202020204" pitchFamily="34" charset="0"/>
                <a:cs typeface="Arial" panose="020B0604020202020204" pitchFamily="34" charset="0"/>
              </a:rPr>
              <a:t>sc</a:t>
            </a:r>
            <a:r>
              <a:rPr lang="es-ES" altLang="es-ES" sz="1600" i="1" dirty="0">
                <a:solidFill>
                  <a:srgbClr val="002060"/>
                </a:solidFill>
                <a:latin typeface="Arial" panose="020B0604020202020204" pitchFamily="34" charset="0"/>
                <a:cs typeface="Arial" panose="020B0604020202020204" pitchFamily="34" charset="0"/>
              </a:rPr>
              <a:t>-situación de últimos días-sedación paliativa como sinónimos de un mismo procedimiento</a:t>
            </a:r>
            <a:endParaRPr lang="es-ES" altLang="es-ES" sz="1600" dirty="0">
              <a:solidFill>
                <a:srgbClr val="002060"/>
              </a:solidFill>
              <a:latin typeface="Arial" panose="020B0604020202020204" pitchFamily="34" charset="0"/>
              <a:cs typeface="Arial" panose="020B0604020202020204" pitchFamily="34" charset="0"/>
            </a:endParaRPr>
          </a:p>
        </p:txBody>
      </p:sp>
      <p:sp>
        <p:nvSpPr>
          <p:cNvPr id="5" name="Distinto de 4">
            <a:extLst>
              <a:ext uri="{FF2B5EF4-FFF2-40B4-BE49-F238E27FC236}">
                <a16:creationId xmlns:a16="http://schemas.microsoft.com/office/drawing/2014/main" id="{A2D28D8D-27A7-49AC-68A6-6F6EA46E6925}"/>
              </a:ext>
            </a:extLst>
          </p:cNvPr>
          <p:cNvSpPr/>
          <p:nvPr/>
        </p:nvSpPr>
        <p:spPr>
          <a:xfrm>
            <a:off x="2085975" y="3516313"/>
            <a:ext cx="514350" cy="255587"/>
          </a:xfrm>
          <a:prstGeom prst="mathNotEqua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sp>
        <p:nvSpPr>
          <p:cNvPr id="6" name="Distinto de 5">
            <a:extLst>
              <a:ext uri="{FF2B5EF4-FFF2-40B4-BE49-F238E27FC236}">
                <a16:creationId xmlns:a16="http://schemas.microsoft.com/office/drawing/2014/main" id="{13AE95B7-1643-113C-ADBF-672D1E9C2E2D}"/>
              </a:ext>
            </a:extLst>
          </p:cNvPr>
          <p:cNvSpPr/>
          <p:nvPr/>
        </p:nvSpPr>
        <p:spPr>
          <a:xfrm>
            <a:off x="2119745" y="4514918"/>
            <a:ext cx="514350" cy="255587"/>
          </a:xfrm>
          <a:prstGeom prst="mathNotEqua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pic>
        <p:nvPicPr>
          <p:cNvPr id="27654" name="Imagen 6" descr="Dibujo en blanco y negro&#10;&#10;Descripción generada automáticamente con confianza baja">
            <a:extLst>
              <a:ext uri="{FF2B5EF4-FFF2-40B4-BE49-F238E27FC236}">
                <a16:creationId xmlns:a16="http://schemas.microsoft.com/office/drawing/2014/main" id="{430247E9-CFAE-0B8F-77BE-06190569B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8590" y="1263650"/>
            <a:ext cx="1559570" cy="216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AE82077-B9F5-5F6F-EEB4-39F5CFB511C3}"/>
              </a:ext>
            </a:extLst>
          </p:cNvPr>
          <p:cNvSpPr txBox="1"/>
          <p:nvPr/>
        </p:nvSpPr>
        <p:spPr>
          <a:xfrm>
            <a:off x="871682" y="971982"/>
            <a:ext cx="4762500" cy="4955203"/>
          </a:xfrm>
          <a:prstGeom prst="rect">
            <a:avLst/>
          </a:prstGeom>
          <a:noFill/>
        </p:spPr>
        <p:txBody>
          <a:bodyPr>
            <a:spAutoFit/>
          </a:bodyPr>
          <a:lstStyle/>
          <a:p>
            <a:pPr>
              <a:defRPr/>
            </a:pPr>
            <a:endParaRPr lang="es-ES" sz="3200" b="1" dirty="0">
              <a:solidFill>
                <a:srgbClr val="002855"/>
              </a:solidFill>
              <a:latin typeface="Arial" panose="020B0604020202020204" pitchFamily="34" charset="0"/>
              <a:cs typeface="Arial" panose="020B0604020202020204" pitchFamily="34" charset="0"/>
            </a:endParaRPr>
          </a:p>
          <a:p>
            <a:pPr marL="342900" indent="-342900">
              <a:buFontTx/>
              <a:buAutoNum type="arabicPeriod"/>
              <a:defRPr/>
            </a:pPr>
            <a:r>
              <a:rPr lang="es-ES" sz="2000" dirty="0" err="1">
                <a:solidFill>
                  <a:schemeClr val="accent1">
                    <a:lumMod val="75000"/>
                  </a:schemeClr>
                </a:solidFill>
                <a:latin typeface="Arial" panose="020B0604020202020204" pitchFamily="34" charset="0"/>
                <a:cs typeface="Arial" panose="020B0604020202020204" pitchFamily="34" charset="0"/>
              </a:rPr>
              <a:t>Bolus</a:t>
            </a:r>
            <a:r>
              <a:rPr lang="es-ES" sz="2000" dirty="0">
                <a:solidFill>
                  <a:schemeClr val="accent1">
                    <a:lumMod val="75000"/>
                  </a:schemeClr>
                </a:solidFill>
                <a:latin typeface="Arial" panose="020B0604020202020204" pitchFamily="34" charset="0"/>
                <a:cs typeface="Arial" panose="020B0604020202020204" pitchFamily="34" charset="0"/>
              </a:rPr>
              <a:t>/Infusión intermitente</a:t>
            </a:r>
          </a:p>
          <a:p>
            <a:pPr>
              <a:defRPr/>
            </a:pPr>
            <a:endParaRPr lang="es-ES" sz="2000" dirty="0">
              <a:latin typeface="Arial" panose="020B0604020202020204" pitchFamily="34" charset="0"/>
              <a:cs typeface="Arial" panose="020B0604020202020204" pitchFamily="34" charset="0"/>
            </a:endParaRPr>
          </a:p>
          <a:p>
            <a:pPr>
              <a:defRPr/>
            </a:pPr>
            <a:r>
              <a:rPr lang="es-ES" sz="2000" dirty="0">
                <a:solidFill>
                  <a:srgbClr val="002060"/>
                </a:solidFill>
                <a:latin typeface="Arial" panose="020B0604020202020204" pitchFamily="34" charset="0"/>
                <a:cs typeface="Arial" panose="020B0604020202020204" pitchFamily="34" charset="0"/>
              </a:rPr>
              <a:t>-    3 </a:t>
            </a:r>
            <a:r>
              <a:rPr lang="es-ES" sz="2000" dirty="0" err="1">
                <a:solidFill>
                  <a:srgbClr val="002060"/>
                </a:solidFill>
                <a:latin typeface="Arial" panose="020B0604020202020204" pitchFamily="34" charset="0"/>
                <a:cs typeface="Arial" panose="020B0604020202020204" pitchFamily="34" charset="0"/>
              </a:rPr>
              <a:t>mL</a:t>
            </a:r>
            <a:r>
              <a:rPr lang="es-ES" sz="2000" dirty="0">
                <a:solidFill>
                  <a:srgbClr val="002060"/>
                </a:solidFill>
                <a:latin typeface="Arial" panose="020B0604020202020204" pitchFamily="34" charset="0"/>
                <a:cs typeface="Arial" panose="020B0604020202020204" pitchFamily="34" charset="0"/>
              </a:rPr>
              <a:t> volumen </a:t>
            </a:r>
            <a:r>
              <a:rPr lang="es-ES" sz="2000" dirty="0" err="1">
                <a:solidFill>
                  <a:srgbClr val="002060"/>
                </a:solidFill>
                <a:latin typeface="Arial" panose="020B0604020202020204" pitchFamily="34" charset="0"/>
                <a:cs typeface="Arial" panose="020B0604020202020204" pitchFamily="34" charset="0"/>
              </a:rPr>
              <a:t>máx</a:t>
            </a:r>
            <a:endParaRPr lang="es-ES" sz="2000" dirty="0">
              <a:solidFill>
                <a:srgbClr val="002060"/>
              </a:solidFill>
              <a:latin typeface="Arial" panose="020B0604020202020204" pitchFamily="34" charset="0"/>
              <a:cs typeface="Arial" panose="020B0604020202020204" pitchFamily="34" charset="0"/>
            </a:endParaRPr>
          </a:p>
          <a:p>
            <a:pPr marL="285750" indent="-285750">
              <a:buFontTx/>
              <a:buChar char="-"/>
              <a:defRPr/>
            </a:pPr>
            <a:r>
              <a:rPr lang="es-ES" sz="2000" dirty="0">
                <a:solidFill>
                  <a:srgbClr val="002060"/>
                </a:solidFill>
                <a:latin typeface="Arial" panose="020B0604020202020204" pitchFamily="34" charset="0"/>
                <a:cs typeface="Arial" panose="020B0604020202020204" pitchFamily="34" charset="0"/>
              </a:rPr>
              <a:t>Mejor control de síntomas agudos</a:t>
            </a:r>
          </a:p>
          <a:p>
            <a:pPr marL="285750" indent="-285750">
              <a:buFontTx/>
              <a:buChar char="-"/>
              <a:defRPr/>
            </a:pPr>
            <a:r>
              <a:rPr lang="es-ES" sz="2000" dirty="0">
                <a:solidFill>
                  <a:srgbClr val="002060"/>
                </a:solidFill>
                <a:latin typeface="Arial" panose="020B0604020202020204" pitchFamily="34" charset="0"/>
                <a:cs typeface="Arial" panose="020B0604020202020204" pitchFamily="34" charset="0"/>
              </a:rPr>
              <a:t>Manejable por cuidadoras informales</a:t>
            </a:r>
          </a:p>
          <a:p>
            <a:pPr marL="285750" indent="-285750">
              <a:buFontTx/>
              <a:buChar char="-"/>
              <a:defRPr/>
            </a:pPr>
            <a:endParaRPr lang="es-ES" sz="2000" dirty="0">
              <a:latin typeface="Arial" panose="020B0604020202020204" pitchFamily="34" charset="0"/>
              <a:cs typeface="Arial" panose="020B0604020202020204" pitchFamily="34" charset="0"/>
            </a:endParaRPr>
          </a:p>
          <a:p>
            <a:pPr marL="285750" indent="-285750">
              <a:buFontTx/>
              <a:buChar char="-"/>
              <a:defRPr/>
            </a:pPr>
            <a:endParaRPr lang="es-ES" sz="2000" dirty="0">
              <a:solidFill>
                <a:schemeClr val="accent1">
                  <a:lumMod val="75000"/>
                </a:schemeClr>
              </a:solidFill>
              <a:latin typeface="Arial" panose="020B0604020202020204" pitchFamily="34" charset="0"/>
              <a:cs typeface="Arial" panose="020B0604020202020204" pitchFamily="34" charset="0"/>
            </a:endParaRPr>
          </a:p>
          <a:p>
            <a:pPr marL="342900" indent="-342900">
              <a:buFontTx/>
              <a:buAutoNum type="arabicPeriod" startAt="2"/>
              <a:defRPr/>
            </a:pPr>
            <a:r>
              <a:rPr lang="es-ES" sz="2000" dirty="0">
                <a:solidFill>
                  <a:schemeClr val="accent1">
                    <a:lumMod val="75000"/>
                  </a:schemeClr>
                </a:solidFill>
                <a:latin typeface="Arial" panose="020B0604020202020204" pitchFamily="34" charset="0"/>
                <a:cs typeface="Arial" panose="020B0604020202020204" pitchFamily="34" charset="0"/>
              </a:rPr>
              <a:t>Infusión continua</a:t>
            </a:r>
          </a:p>
          <a:p>
            <a:pPr marL="342900" indent="-342900">
              <a:buFontTx/>
              <a:buAutoNum type="arabicPeriod" startAt="2"/>
              <a:defRPr/>
            </a:pPr>
            <a:endParaRPr lang="es-ES" sz="2000" dirty="0">
              <a:latin typeface="Arial" panose="020B0604020202020204" pitchFamily="34" charset="0"/>
              <a:cs typeface="Arial" panose="020B0604020202020204" pitchFamily="34" charset="0"/>
            </a:endParaRPr>
          </a:p>
          <a:p>
            <a:pPr marL="285750" indent="-285750">
              <a:buFontTx/>
              <a:buChar char="-"/>
              <a:defRPr/>
            </a:pPr>
            <a:r>
              <a:rPr lang="es-ES" sz="2000" dirty="0">
                <a:solidFill>
                  <a:srgbClr val="002060"/>
                </a:solidFill>
                <a:latin typeface="Arial" panose="020B0604020202020204" pitchFamily="34" charset="0"/>
                <a:cs typeface="Arial" panose="020B0604020202020204" pitchFamily="34" charset="0"/>
              </a:rPr>
              <a:t>Posibilidad de mayor volumen administrado</a:t>
            </a:r>
          </a:p>
          <a:p>
            <a:pPr marL="285750" indent="-285750">
              <a:buFontTx/>
              <a:buChar char="-"/>
              <a:defRPr/>
            </a:pPr>
            <a:r>
              <a:rPr lang="es-ES" sz="2000" dirty="0">
                <a:solidFill>
                  <a:srgbClr val="002060"/>
                </a:solidFill>
                <a:latin typeface="Arial" panose="020B0604020202020204" pitchFamily="34" charset="0"/>
                <a:cs typeface="Arial" panose="020B0604020202020204" pitchFamily="34" charset="0"/>
              </a:rPr>
              <a:t>Síntomas conocidos que precisen dosis altas mantenidas</a:t>
            </a:r>
          </a:p>
          <a:p>
            <a:pPr>
              <a:defRPr/>
            </a:pPr>
            <a:endParaRPr lang="es-ES" sz="2400" dirty="0"/>
          </a:p>
        </p:txBody>
      </p:sp>
      <p:pic>
        <p:nvPicPr>
          <p:cNvPr id="4" name="Imagen 3" descr="Imagen que contiene interior, tabla, pequeño, agua&#10;&#10;Descripción generada automáticamente">
            <a:extLst>
              <a:ext uri="{FF2B5EF4-FFF2-40B4-BE49-F238E27FC236}">
                <a16:creationId xmlns:a16="http://schemas.microsoft.com/office/drawing/2014/main" id="{D8C4F433-73C2-D2CD-3178-F16D68A568CC}"/>
              </a:ext>
            </a:extLst>
          </p:cNvPr>
          <p:cNvPicPr>
            <a:picLocks noChangeAspect="1"/>
          </p:cNvPicPr>
          <p:nvPr/>
        </p:nvPicPr>
        <p:blipFill>
          <a:blip r:embed="rId3"/>
          <a:stretch>
            <a:fillRect/>
          </a:stretch>
        </p:blipFill>
        <p:spPr>
          <a:xfrm>
            <a:off x="8050464" y="1684090"/>
            <a:ext cx="2113039" cy="3161654"/>
          </a:xfrm>
          <a:prstGeom prst="rect">
            <a:avLst/>
          </a:prstGeom>
        </p:spPr>
      </p:pic>
      <p:sp>
        <p:nvSpPr>
          <p:cNvPr id="2" name="CuadroTexto 1">
            <a:extLst>
              <a:ext uri="{FF2B5EF4-FFF2-40B4-BE49-F238E27FC236}">
                <a16:creationId xmlns:a16="http://schemas.microsoft.com/office/drawing/2014/main" id="{AC8F1C2F-CF1A-1166-E3C1-77A295EA854B}"/>
              </a:ext>
            </a:extLst>
          </p:cNvPr>
          <p:cNvSpPr txBox="1"/>
          <p:nvPr/>
        </p:nvSpPr>
        <p:spPr>
          <a:xfrm>
            <a:off x="467543" y="442126"/>
            <a:ext cx="10037666" cy="800219"/>
          </a:xfrm>
          <a:prstGeom prst="rect">
            <a:avLst/>
          </a:prstGeom>
          <a:noFill/>
        </p:spPr>
        <p:txBody>
          <a:bodyPr wrap="square" rtlCol="0">
            <a:spAutoFit/>
          </a:bodyPr>
          <a:lstStyle/>
          <a:p>
            <a:pPr>
              <a:defRPr/>
            </a:pPr>
            <a:r>
              <a:rPr lang="es-ES" sz="2800" b="1" dirty="0">
                <a:solidFill>
                  <a:srgbClr val="002855"/>
                </a:solidFill>
                <a:latin typeface="Arial" panose="020B0604020202020204" pitchFamily="34" charset="0"/>
                <a:cs typeface="Arial" panose="020B0604020202020204" pitchFamily="34" charset="0"/>
              </a:rPr>
              <a:t>Vía subcutánea</a:t>
            </a:r>
          </a:p>
          <a:p>
            <a:endParaRPr lang="es-ES" dirty="0">
              <a:solidFill>
                <a:srgbClr val="6F6F6F"/>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1AEF2CC3-197E-254A-2B3C-6AB15D4F3725}"/>
              </a:ext>
            </a:extLst>
          </p:cNvPr>
          <p:cNvSpPr txBox="1"/>
          <p:nvPr/>
        </p:nvSpPr>
        <p:spPr>
          <a:xfrm>
            <a:off x="313907" y="6161160"/>
            <a:ext cx="9133608" cy="230832"/>
          </a:xfrm>
          <a:prstGeom prst="rect">
            <a:avLst/>
          </a:prstGeom>
          <a:noFill/>
        </p:spPr>
        <p:txBody>
          <a:bodyPr wrap="square" rtlCol="0">
            <a:spAutoFit/>
          </a:bodyPr>
          <a:lstStyle/>
          <a:p>
            <a:pPr algn="l"/>
            <a:r>
              <a:rPr lang="es-ES" sz="900" dirty="0">
                <a:solidFill>
                  <a:srgbClr val="002060"/>
                </a:solidFill>
                <a:latin typeface="Arial" panose="020B0604020202020204" pitchFamily="34" charset="0"/>
                <a:cs typeface="Arial" panose="020B0604020202020204" pitchFamily="34" charset="0"/>
              </a:rPr>
              <a:t>* </a:t>
            </a:r>
            <a:r>
              <a:rPr lang="es-ES" sz="900" dirty="0" err="1">
                <a:solidFill>
                  <a:srgbClr val="002060"/>
                </a:solidFill>
                <a:latin typeface="Arial" panose="020B0604020202020204" pitchFamily="34" charset="0"/>
                <a:cs typeface="Arial" panose="020B0604020202020204" pitchFamily="34" charset="0"/>
              </a:rPr>
              <a:t>Gallardo</a:t>
            </a:r>
            <a:r>
              <a:rPr lang="es-ES" sz="900" dirty="0">
                <a:solidFill>
                  <a:srgbClr val="002060"/>
                </a:solidFill>
                <a:latin typeface="Arial" panose="020B0604020202020204" pitchFamily="34" charset="0"/>
                <a:cs typeface="Arial" panose="020B0604020202020204" pitchFamily="34" charset="0"/>
              </a:rPr>
              <a:t> Avilés R, Gamboa </a:t>
            </a:r>
            <a:r>
              <a:rPr lang="es-ES" sz="900" dirty="0" err="1">
                <a:solidFill>
                  <a:srgbClr val="002060"/>
                </a:solidFill>
                <a:latin typeface="Arial" panose="020B0604020202020204" pitchFamily="34" charset="0"/>
                <a:cs typeface="Arial" panose="020B0604020202020204" pitchFamily="34" charset="0"/>
              </a:rPr>
              <a:t>Antiñolo</a:t>
            </a:r>
            <a:r>
              <a:rPr lang="es-ES" sz="900" dirty="0">
                <a:solidFill>
                  <a:srgbClr val="002060"/>
                </a:solidFill>
                <a:latin typeface="Arial" panose="020B0604020202020204" pitchFamily="34" charset="0"/>
                <a:cs typeface="Arial" panose="020B0604020202020204" pitchFamily="34" charset="0"/>
              </a:rPr>
              <a:t> F. Uso de la vía subcutánea en cuidados paliativos. Monografía SECPAL; 2013.</a:t>
            </a:r>
          </a:p>
        </p:txBody>
      </p:sp>
    </p:spTree>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3C4A797-F436-CDF4-3DB3-6E038E6B537E}"/>
              </a:ext>
            </a:extLst>
          </p:cNvPr>
          <p:cNvSpPr txBox="1"/>
          <p:nvPr/>
        </p:nvSpPr>
        <p:spPr>
          <a:xfrm>
            <a:off x="692270" y="1085019"/>
            <a:ext cx="11131135" cy="4970591"/>
          </a:xfrm>
          <a:prstGeom prst="rect">
            <a:avLst/>
          </a:prstGeom>
          <a:noFill/>
        </p:spPr>
        <p:txBody>
          <a:bodyPr wrap="square">
            <a:spAutoFit/>
          </a:bodyPr>
          <a:lstStyle/>
          <a:p>
            <a:r>
              <a:rPr lang="es-ES" b="0" i="0" dirty="0">
                <a:solidFill>
                  <a:srgbClr val="002060"/>
                </a:solidFill>
                <a:effectLst/>
                <a:latin typeface="Arial" panose="020B0604020202020204" pitchFamily="34" charset="0"/>
                <a:cs typeface="Arial" panose="020B0604020202020204" pitchFamily="34" charset="0"/>
              </a:rPr>
              <a:t>«Dolor causado por una lesión o enfermedad del sistema nervioso somatosensorial</a:t>
            </a:r>
            <a:endParaRPr lang="es-ES" dirty="0">
              <a:solidFill>
                <a:srgbClr val="002060"/>
              </a:solidFill>
              <a:latin typeface="Arial" panose="020B0604020202020204" pitchFamily="34" charset="0"/>
              <a:cs typeface="Arial" panose="020B0604020202020204" pitchFamily="34" charset="0"/>
            </a:endParaRPr>
          </a:p>
          <a:p>
            <a:r>
              <a:rPr lang="es-ES" dirty="0">
                <a:solidFill>
                  <a:srgbClr val="002060"/>
                </a:solidFill>
                <a:latin typeface="Arial" panose="020B0604020202020204" pitchFamily="34" charset="0"/>
                <a:cs typeface="Arial" panose="020B0604020202020204" pitchFamily="34" charset="0"/>
              </a:rPr>
              <a:t> &gt;50% D</a:t>
            </a:r>
            <a:r>
              <a:rPr lang="es-ES" b="0" i="0" dirty="0">
                <a:solidFill>
                  <a:srgbClr val="002060"/>
                </a:solidFill>
                <a:effectLst/>
                <a:latin typeface="Arial" panose="020B0604020202020204" pitchFamily="34" charset="0"/>
                <a:cs typeface="Arial" panose="020B0604020202020204" pitchFamily="34" charset="0"/>
              </a:rPr>
              <a:t>olor neuropático localizado [DNL]): se localiza y afecta un área específica</a:t>
            </a:r>
          </a:p>
          <a:p>
            <a:endParaRPr lang="es-ES" dirty="0">
              <a:solidFill>
                <a:srgbClr val="002060"/>
              </a:solidFill>
              <a:latin typeface="Arial" panose="020B0604020202020204" pitchFamily="34" charset="0"/>
              <a:cs typeface="Arial" panose="020B0604020202020204" pitchFamily="34" charset="0"/>
            </a:endParaRPr>
          </a:p>
          <a:p>
            <a:r>
              <a:rPr lang="es-ES" dirty="0">
                <a:solidFill>
                  <a:srgbClr val="002060"/>
                </a:solidFill>
                <a:latin typeface="Arial" panose="020B0604020202020204" pitchFamily="34" charset="0"/>
                <a:cs typeface="Arial" panose="020B0604020202020204" pitchFamily="34" charset="0"/>
              </a:rPr>
              <a:t>Propuesta desde el  </a:t>
            </a:r>
            <a:r>
              <a:rPr lang="es-ES" b="0" i="1" dirty="0" err="1">
                <a:solidFill>
                  <a:srgbClr val="002060"/>
                </a:solidFill>
                <a:effectLst/>
                <a:latin typeface="Arial" panose="020B0604020202020204" pitchFamily="34" charset="0"/>
                <a:cs typeface="Arial" panose="020B0604020202020204" pitchFamily="34" charset="0"/>
              </a:rPr>
              <a:t>Special</a:t>
            </a:r>
            <a:r>
              <a:rPr lang="es-ES" b="0" i="1" dirty="0">
                <a:solidFill>
                  <a:srgbClr val="002060"/>
                </a:solidFill>
                <a:effectLst/>
                <a:latin typeface="Arial" panose="020B0604020202020204" pitchFamily="34" charset="0"/>
                <a:cs typeface="Arial" panose="020B0604020202020204" pitchFamily="34" charset="0"/>
              </a:rPr>
              <a:t> </a:t>
            </a:r>
            <a:r>
              <a:rPr lang="es-ES" b="0" i="1" dirty="0" err="1">
                <a:solidFill>
                  <a:srgbClr val="002060"/>
                </a:solidFill>
                <a:effectLst/>
                <a:latin typeface="Arial" panose="020B0604020202020204" pitchFamily="34" charset="0"/>
                <a:cs typeface="Arial" panose="020B0604020202020204" pitchFamily="34" charset="0"/>
              </a:rPr>
              <a:t>Interest</a:t>
            </a:r>
            <a:r>
              <a:rPr lang="es-ES" b="0" i="1" dirty="0">
                <a:solidFill>
                  <a:srgbClr val="002060"/>
                </a:solidFill>
                <a:effectLst/>
                <a:latin typeface="Arial" panose="020B0604020202020204" pitchFamily="34" charset="0"/>
                <a:cs typeface="Arial" panose="020B0604020202020204" pitchFamily="34" charset="0"/>
              </a:rPr>
              <a:t> </a:t>
            </a:r>
            <a:r>
              <a:rPr lang="es-ES" b="0" i="1" dirty="0" err="1">
                <a:solidFill>
                  <a:srgbClr val="002060"/>
                </a:solidFill>
                <a:effectLst/>
                <a:latin typeface="Arial" panose="020B0604020202020204" pitchFamily="34" charset="0"/>
                <a:cs typeface="Arial" panose="020B0604020202020204" pitchFamily="34" charset="0"/>
              </a:rPr>
              <a:t>Group</a:t>
            </a:r>
            <a:r>
              <a:rPr lang="es-ES" b="0" i="1" dirty="0">
                <a:solidFill>
                  <a:srgbClr val="002060"/>
                </a:solidFill>
                <a:effectLst/>
                <a:latin typeface="Arial" panose="020B0604020202020204" pitchFamily="34" charset="0"/>
                <a:cs typeface="Arial" panose="020B0604020202020204" pitchFamily="34" charset="0"/>
              </a:rPr>
              <a:t> </a:t>
            </a:r>
            <a:r>
              <a:rPr lang="es-ES" b="0" i="1" dirty="0" err="1">
                <a:solidFill>
                  <a:srgbClr val="002060"/>
                </a:solidFill>
                <a:effectLst/>
                <a:latin typeface="Arial" panose="020B0604020202020204" pitchFamily="34" charset="0"/>
                <a:cs typeface="Arial" panose="020B0604020202020204" pitchFamily="34" charset="0"/>
              </a:rPr>
              <a:t>on</a:t>
            </a:r>
            <a:r>
              <a:rPr lang="es-ES" b="0" i="1" dirty="0">
                <a:solidFill>
                  <a:srgbClr val="002060"/>
                </a:solidFill>
                <a:effectLst/>
                <a:latin typeface="Arial" panose="020B0604020202020204" pitchFamily="34" charset="0"/>
                <a:cs typeface="Arial" panose="020B0604020202020204" pitchFamily="34" charset="0"/>
              </a:rPr>
              <a:t> </a:t>
            </a:r>
            <a:r>
              <a:rPr lang="es-ES" b="0" i="1" dirty="0" err="1">
                <a:solidFill>
                  <a:srgbClr val="002060"/>
                </a:solidFill>
                <a:effectLst/>
                <a:latin typeface="Arial" panose="020B0604020202020204" pitchFamily="34" charset="0"/>
                <a:cs typeface="Arial" panose="020B0604020202020204" pitchFamily="34" charset="0"/>
              </a:rPr>
              <a:t>Neuropathic</a:t>
            </a:r>
            <a:r>
              <a:rPr lang="es-ES" b="0" i="1" dirty="0">
                <a:solidFill>
                  <a:srgbClr val="002060"/>
                </a:solidFill>
                <a:effectLst/>
                <a:latin typeface="Arial" panose="020B0604020202020204" pitchFamily="34" charset="0"/>
                <a:cs typeface="Arial" panose="020B0604020202020204" pitchFamily="34" charset="0"/>
              </a:rPr>
              <a:t> </a:t>
            </a:r>
            <a:r>
              <a:rPr lang="es-ES" b="0" i="1" dirty="0" err="1">
                <a:solidFill>
                  <a:srgbClr val="002060"/>
                </a:solidFill>
                <a:effectLst/>
                <a:latin typeface="Arial" panose="020B0604020202020204" pitchFamily="34" charset="0"/>
                <a:cs typeface="Arial" panose="020B0604020202020204" pitchFamily="34" charset="0"/>
              </a:rPr>
              <a:t>Pain</a:t>
            </a:r>
            <a:r>
              <a:rPr lang="es-ES" b="0" i="0" dirty="0">
                <a:solidFill>
                  <a:srgbClr val="002060"/>
                </a:solidFill>
                <a:effectLst/>
                <a:latin typeface="Arial" panose="020B0604020202020204" pitchFamily="34" charset="0"/>
                <a:cs typeface="Arial" panose="020B0604020202020204" pitchFamily="34" charset="0"/>
              </a:rPr>
              <a:t> (</a:t>
            </a:r>
            <a:r>
              <a:rPr lang="es-ES" b="0" i="0" dirty="0" err="1">
                <a:solidFill>
                  <a:srgbClr val="002060"/>
                </a:solidFill>
                <a:effectLst/>
                <a:latin typeface="Arial" panose="020B0604020202020204" pitchFamily="34" charset="0"/>
                <a:cs typeface="Arial" panose="020B0604020202020204" pitchFamily="34" charset="0"/>
              </a:rPr>
              <a:t>NeuPSIG</a:t>
            </a:r>
            <a:r>
              <a:rPr lang="es-ES" b="0" i="0" dirty="0">
                <a:solidFill>
                  <a:srgbClr val="002060"/>
                </a:solidFill>
                <a:effectLst/>
                <a:latin typeface="Arial" panose="020B0604020202020204" pitchFamily="34" charset="0"/>
                <a:cs typeface="Arial" panose="020B0604020202020204" pitchFamily="34" charset="0"/>
              </a:rPr>
              <a:t>) de la IASP </a:t>
            </a:r>
          </a:p>
          <a:p>
            <a:endParaRPr lang="es-ES" b="0" i="0" dirty="0">
              <a:solidFill>
                <a:srgbClr val="002060"/>
              </a:solidFill>
              <a:effectLst/>
              <a:latin typeface="Arial" panose="020B0604020202020204" pitchFamily="34" charset="0"/>
              <a:cs typeface="Arial" panose="020B0604020202020204" pitchFamily="34" charset="0"/>
            </a:endParaRPr>
          </a:p>
          <a:p>
            <a:r>
              <a:rPr lang="es-ES" dirty="0">
                <a:solidFill>
                  <a:srgbClr val="002060"/>
                </a:solidFill>
                <a:latin typeface="Arial" panose="020B0604020202020204" pitchFamily="34" charset="0"/>
                <a:cs typeface="Arial" panose="020B0604020202020204" pitchFamily="34" charset="0"/>
              </a:rPr>
              <a:t>1ª  línea: </a:t>
            </a:r>
            <a:r>
              <a:rPr lang="es-ES" b="0" i="0" dirty="0" err="1">
                <a:solidFill>
                  <a:srgbClr val="002060"/>
                </a:solidFill>
                <a:effectLst/>
                <a:latin typeface="Arial" panose="020B0604020202020204" pitchFamily="34" charset="0"/>
                <a:cs typeface="Arial" panose="020B0604020202020204" pitchFamily="34" charset="0"/>
              </a:rPr>
              <a:t>pregabalina</a:t>
            </a:r>
            <a:r>
              <a:rPr lang="es-ES" b="0" i="0" dirty="0">
                <a:solidFill>
                  <a:srgbClr val="002060"/>
                </a:solidFill>
                <a:effectLst/>
                <a:latin typeface="Arial" panose="020B0604020202020204" pitchFamily="34" charset="0"/>
                <a:cs typeface="Arial" panose="020B0604020202020204" pitchFamily="34" charset="0"/>
              </a:rPr>
              <a:t>, gabapentina, amitriptilina, venlafaxina, </a:t>
            </a:r>
            <a:r>
              <a:rPr lang="es-ES" b="0" i="0" dirty="0" err="1">
                <a:solidFill>
                  <a:srgbClr val="002060"/>
                </a:solidFill>
                <a:effectLst/>
                <a:latin typeface="Arial" panose="020B0604020202020204" pitchFamily="34" charset="0"/>
                <a:cs typeface="Arial" panose="020B0604020202020204" pitchFamily="34" charset="0"/>
              </a:rPr>
              <a:t>duloxetina</a:t>
            </a:r>
            <a:r>
              <a:rPr lang="es-ES" b="0" i="0" dirty="0">
                <a:solidFill>
                  <a:srgbClr val="002060"/>
                </a:solidFill>
                <a:effectLst/>
                <a:latin typeface="Arial" panose="020B0604020202020204" pitchFamily="34" charset="0"/>
                <a:cs typeface="Arial" panose="020B0604020202020204" pitchFamily="34" charset="0"/>
              </a:rPr>
              <a:t> </a:t>
            </a:r>
          </a:p>
          <a:p>
            <a:endParaRPr lang="es-ES" b="0" i="0" dirty="0">
              <a:solidFill>
                <a:srgbClr val="002060"/>
              </a:solidFill>
              <a:effectLst/>
              <a:latin typeface="Arial" panose="020B0604020202020204" pitchFamily="34" charset="0"/>
              <a:cs typeface="Arial" panose="020B0604020202020204" pitchFamily="34" charset="0"/>
            </a:endParaRPr>
          </a:p>
          <a:p>
            <a:r>
              <a:rPr lang="es-ES" b="0" i="0" dirty="0">
                <a:solidFill>
                  <a:srgbClr val="002060"/>
                </a:solidFill>
                <a:effectLst/>
                <a:latin typeface="Arial" panose="020B0604020202020204" pitchFamily="34" charset="0"/>
                <a:cs typeface="Arial" panose="020B0604020202020204" pitchFamily="34" charset="0"/>
              </a:rPr>
              <a:t>2ª  línea: combinación de fármacos de 1ª línea con distintos mecanismos de acción, tramadol, parches de lidocaína al 5%) o capsaicina al 8%** </a:t>
            </a:r>
          </a:p>
          <a:p>
            <a:endParaRPr lang="es-ES" dirty="0">
              <a:solidFill>
                <a:srgbClr val="002060"/>
              </a:solidFill>
              <a:latin typeface="Arial" panose="020B0604020202020204" pitchFamily="34" charset="0"/>
              <a:cs typeface="Arial" panose="020B0604020202020204" pitchFamily="34" charset="0"/>
            </a:endParaRPr>
          </a:p>
          <a:p>
            <a:r>
              <a:rPr lang="es-ES" dirty="0">
                <a:solidFill>
                  <a:srgbClr val="002060"/>
                </a:solidFill>
                <a:latin typeface="Arial" panose="020B0604020202020204" pitchFamily="34" charset="0"/>
                <a:cs typeface="Arial" panose="020B0604020202020204" pitchFamily="34" charset="0"/>
              </a:rPr>
              <a:t>3ª  </a:t>
            </a:r>
            <a:r>
              <a:rPr lang="es-ES" b="0" i="0" dirty="0">
                <a:solidFill>
                  <a:srgbClr val="002060"/>
                </a:solidFill>
                <a:effectLst/>
                <a:latin typeface="Arial" panose="020B0604020202020204" pitchFamily="34" charset="0"/>
                <a:cs typeface="Arial" panose="020B0604020202020204" pitchFamily="34" charset="0"/>
              </a:rPr>
              <a:t>línea: opioides potentes</a:t>
            </a:r>
          </a:p>
          <a:p>
            <a:endParaRPr lang="es-ES" b="1" dirty="0">
              <a:solidFill>
                <a:srgbClr val="002060"/>
              </a:solidFill>
              <a:latin typeface="Arial" panose="020B0604020202020204" pitchFamily="34" charset="0"/>
              <a:cs typeface="Arial" panose="020B0604020202020204" pitchFamily="34" charset="0"/>
            </a:endParaRPr>
          </a:p>
          <a:p>
            <a:endParaRPr lang="es-ES" b="1" i="1" dirty="0">
              <a:solidFill>
                <a:schemeClr val="accent5"/>
              </a:solidFill>
              <a:effectLst/>
              <a:latin typeface="Arial" panose="020B0604020202020204" pitchFamily="34" charset="0"/>
              <a:cs typeface="Arial" panose="020B0604020202020204" pitchFamily="34" charset="0"/>
            </a:endParaRPr>
          </a:p>
          <a:p>
            <a:r>
              <a:rPr lang="es-ES" b="1" i="1" dirty="0">
                <a:solidFill>
                  <a:schemeClr val="accent5"/>
                </a:solidFill>
                <a:effectLst/>
                <a:latin typeface="Arial" panose="020B0604020202020204" pitchFamily="34" charset="0"/>
                <a:cs typeface="Arial" panose="020B0604020202020204" pitchFamily="34" charset="0"/>
              </a:rPr>
              <a:t>En enfermedad oncológica: opioides 2ª línea, corticoides (no en vascular), ketamina </a:t>
            </a:r>
          </a:p>
          <a:p>
            <a:endParaRPr lang="es-ES" b="1" i="1" dirty="0">
              <a:solidFill>
                <a:schemeClr val="accent5"/>
              </a:solidFill>
              <a:latin typeface="Arial" panose="020B0604020202020204" pitchFamily="34" charset="0"/>
              <a:cs typeface="Arial" panose="020B0604020202020204" pitchFamily="34" charset="0"/>
            </a:endParaRPr>
          </a:p>
          <a:p>
            <a:r>
              <a:rPr lang="es-ES" b="1" i="1" dirty="0">
                <a:solidFill>
                  <a:schemeClr val="accent5"/>
                </a:solidFill>
                <a:latin typeface="Arial" panose="020B0604020202020204" pitchFamily="34" charset="0"/>
                <a:cs typeface="Arial" panose="020B0604020202020204" pitchFamily="34" charset="0"/>
              </a:rPr>
              <a:t>En DNL: puede intentarse vía tópica como 1ª línea</a:t>
            </a:r>
          </a:p>
          <a:p>
            <a:endParaRPr lang="es-ES" sz="1100" dirty="0">
              <a:latin typeface="Arial" panose="020B0604020202020204" pitchFamily="34" charset="0"/>
              <a:cs typeface="Arial" panose="020B0604020202020204" pitchFamily="34" charset="0"/>
            </a:endParaRPr>
          </a:p>
          <a:p>
            <a:r>
              <a:rPr lang="es-ES" dirty="0">
                <a:solidFill>
                  <a:srgbClr val="002060"/>
                </a:solidFill>
                <a:latin typeface="Arial" panose="020B0604020202020204" pitchFamily="34" charset="0"/>
                <a:cs typeface="Arial" panose="020B0604020202020204" pitchFamily="34" charset="0"/>
              </a:rPr>
              <a:t>Técnicas no farmacológicas: </a:t>
            </a:r>
            <a:r>
              <a:rPr lang="es-ES" dirty="0" err="1">
                <a:solidFill>
                  <a:srgbClr val="002060"/>
                </a:solidFill>
                <a:latin typeface="Arial" panose="020B0604020202020204" pitchFamily="34" charset="0"/>
                <a:cs typeface="Arial" panose="020B0604020202020204" pitchFamily="34" charset="0"/>
              </a:rPr>
              <a:t>ud</a:t>
            </a:r>
            <a:r>
              <a:rPr lang="es-ES" dirty="0">
                <a:solidFill>
                  <a:srgbClr val="002060"/>
                </a:solidFill>
                <a:latin typeface="Arial" panose="020B0604020202020204" pitchFamily="34" charset="0"/>
                <a:cs typeface="Arial" panose="020B0604020202020204" pitchFamily="34" charset="0"/>
              </a:rPr>
              <a:t> del dolor</a:t>
            </a:r>
          </a:p>
        </p:txBody>
      </p:sp>
      <p:sp>
        <p:nvSpPr>
          <p:cNvPr id="2" name="CuadroTexto 1">
            <a:extLst>
              <a:ext uri="{FF2B5EF4-FFF2-40B4-BE49-F238E27FC236}">
                <a16:creationId xmlns:a16="http://schemas.microsoft.com/office/drawing/2014/main" id="{C774972D-7BD8-2457-E20F-FC97DF2DDCC3}"/>
              </a:ext>
            </a:extLst>
          </p:cNvPr>
          <p:cNvSpPr txBox="1"/>
          <p:nvPr/>
        </p:nvSpPr>
        <p:spPr>
          <a:xfrm>
            <a:off x="467543" y="442126"/>
            <a:ext cx="10037666" cy="800219"/>
          </a:xfrm>
          <a:prstGeom prst="rect">
            <a:avLst/>
          </a:prstGeom>
          <a:noFill/>
        </p:spPr>
        <p:txBody>
          <a:bodyPr wrap="square" rtlCol="0">
            <a:spAutoFit/>
          </a:bodyPr>
          <a:lstStyle/>
          <a:p>
            <a:pPr>
              <a:defRPr/>
            </a:pPr>
            <a:r>
              <a:rPr lang="es-ES" sz="2800" b="1" dirty="0">
                <a:solidFill>
                  <a:srgbClr val="002855"/>
                </a:solidFill>
                <a:latin typeface="Arial" panose="020B0604020202020204" pitchFamily="34" charset="0"/>
                <a:cs typeface="Arial" panose="020B0604020202020204" pitchFamily="34" charset="0"/>
              </a:rPr>
              <a:t>Dolor Neuropático</a:t>
            </a:r>
          </a:p>
          <a:p>
            <a:endParaRPr lang="es-ES" dirty="0">
              <a:solidFill>
                <a:srgbClr val="6F6F6F"/>
              </a:solidFill>
              <a:latin typeface="Arial" panose="020B0604020202020204" pitchFamily="34" charset="0"/>
              <a:cs typeface="Arial" panose="020B0604020202020204" pitchFamily="34" charset="0"/>
            </a:endParaRPr>
          </a:p>
        </p:txBody>
      </p:sp>
      <p:sp>
        <p:nvSpPr>
          <p:cNvPr id="5" name="CuadroTexto 5">
            <a:extLst>
              <a:ext uri="{FF2B5EF4-FFF2-40B4-BE49-F238E27FC236}">
                <a16:creationId xmlns:a16="http://schemas.microsoft.com/office/drawing/2014/main" id="{0DDF1908-0E61-65B6-CD40-6637E31012FB}"/>
              </a:ext>
            </a:extLst>
          </p:cNvPr>
          <p:cNvSpPr txBox="1"/>
          <p:nvPr/>
        </p:nvSpPr>
        <p:spPr>
          <a:xfrm>
            <a:off x="313907" y="6161160"/>
            <a:ext cx="9133608" cy="369332"/>
          </a:xfrm>
          <a:prstGeom prst="rect">
            <a:avLst/>
          </a:prstGeom>
          <a:noFill/>
        </p:spPr>
        <p:txBody>
          <a:bodyPr wrap="square" rtlCol="0">
            <a:spAutoFit/>
          </a:bodyPr>
          <a:lstStyle/>
          <a:p>
            <a:pPr algn="l"/>
            <a:r>
              <a:rPr lang="es-ES" sz="900" dirty="0">
                <a:solidFill>
                  <a:srgbClr val="002060"/>
                </a:solidFill>
                <a:latin typeface="Arial" panose="020B0604020202020204" pitchFamily="34" charset="0"/>
                <a:cs typeface="Arial" panose="020B0604020202020204" pitchFamily="34" charset="0"/>
              </a:rPr>
              <a:t>* </a:t>
            </a:r>
            <a:r>
              <a:rPr lang="es-ES" sz="900" dirty="0" err="1">
                <a:solidFill>
                  <a:srgbClr val="002060"/>
                </a:solidFill>
                <a:latin typeface="Arial" panose="020B0604020202020204" pitchFamily="34" charset="0"/>
                <a:cs typeface="Arial" panose="020B0604020202020204" pitchFamily="34" charset="0"/>
              </a:rPr>
              <a:t>Finnerup</a:t>
            </a:r>
            <a:r>
              <a:rPr lang="es-ES" sz="900" dirty="0">
                <a:solidFill>
                  <a:srgbClr val="002060"/>
                </a:solidFill>
                <a:latin typeface="Arial" panose="020B0604020202020204" pitchFamily="34" charset="0"/>
                <a:cs typeface="Arial" panose="020B0604020202020204" pitchFamily="34" charset="0"/>
              </a:rPr>
              <a:t> NB, </a:t>
            </a:r>
            <a:r>
              <a:rPr lang="es-ES" sz="900" dirty="0" err="1">
                <a:solidFill>
                  <a:srgbClr val="002060"/>
                </a:solidFill>
                <a:latin typeface="Arial" panose="020B0604020202020204" pitchFamily="34" charset="0"/>
                <a:cs typeface="Arial" panose="020B0604020202020204" pitchFamily="34" charset="0"/>
              </a:rPr>
              <a:t>Attal</a:t>
            </a:r>
            <a:r>
              <a:rPr lang="es-ES" sz="900" dirty="0">
                <a:solidFill>
                  <a:srgbClr val="002060"/>
                </a:solidFill>
                <a:latin typeface="Arial" panose="020B0604020202020204" pitchFamily="34" charset="0"/>
                <a:cs typeface="Arial" panose="020B0604020202020204" pitchFamily="34" charset="0"/>
              </a:rPr>
              <a:t> N, </a:t>
            </a:r>
            <a:r>
              <a:rPr lang="es-ES" sz="900" dirty="0" err="1">
                <a:solidFill>
                  <a:srgbClr val="002060"/>
                </a:solidFill>
                <a:latin typeface="Arial" panose="020B0604020202020204" pitchFamily="34" charset="0"/>
                <a:cs typeface="Arial" panose="020B0604020202020204" pitchFamily="34" charset="0"/>
              </a:rPr>
              <a:t>Haroutounian</a:t>
            </a:r>
            <a:r>
              <a:rPr lang="es-ES" sz="900" dirty="0">
                <a:solidFill>
                  <a:srgbClr val="002060"/>
                </a:solidFill>
                <a:latin typeface="Arial" panose="020B0604020202020204" pitchFamily="34" charset="0"/>
                <a:cs typeface="Arial" panose="020B0604020202020204" pitchFamily="34" charset="0"/>
              </a:rPr>
              <a:t> S, </a:t>
            </a:r>
            <a:r>
              <a:rPr lang="es-ES" sz="900" dirty="0" err="1">
                <a:solidFill>
                  <a:srgbClr val="002060"/>
                </a:solidFill>
                <a:latin typeface="Arial" panose="020B0604020202020204" pitchFamily="34" charset="0"/>
                <a:cs typeface="Arial" panose="020B0604020202020204" pitchFamily="34" charset="0"/>
              </a:rPr>
              <a:t>McNicol</a:t>
            </a:r>
            <a:r>
              <a:rPr lang="es-ES" sz="900" dirty="0">
                <a:solidFill>
                  <a:srgbClr val="002060"/>
                </a:solidFill>
                <a:latin typeface="Arial" panose="020B0604020202020204" pitchFamily="34" charset="0"/>
                <a:cs typeface="Arial" panose="020B0604020202020204" pitchFamily="34" charset="0"/>
              </a:rPr>
              <a:t> E, </a:t>
            </a:r>
            <a:r>
              <a:rPr lang="es-ES" sz="900" dirty="0" err="1">
                <a:solidFill>
                  <a:srgbClr val="002060"/>
                </a:solidFill>
                <a:latin typeface="Arial" panose="020B0604020202020204" pitchFamily="34" charset="0"/>
                <a:cs typeface="Arial" panose="020B0604020202020204" pitchFamily="34" charset="0"/>
              </a:rPr>
              <a:t>Baron</a:t>
            </a:r>
            <a:r>
              <a:rPr lang="es-ES" sz="900" dirty="0">
                <a:solidFill>
                  <a:srgbClr val="002060"/>
                </a:solidFill>
                <a:latin typeface="Arial" panose="020B0604020202020204" pitchFamily="34" charset="0"/>
                <a:cs typeface="Arial" panose="020B0604020202020204" pitchFamily="34" charset="0"/>
              </a:rPr>
              <a:t> R, Dworkin RH, et al. </a:t>
            </a:r>
            <a:r>
              <a:rPr lang="es-ES" sz="900" dirty="0" err="1">
                <a:solidFill>
                  <a:srgbClr val="002060"/>
                </a:solidFill>
                <a:latin typeface="Arial" panose="020B0604020202020204" pitchFamily="34" charset="0"/>
                <a:cs typeface="Arial" panose="020B0604020202020204" pitchFamily="34" charset="0"/>
              </a:rPr>
              <a:t>Pharmacotherapy</a:t>
            </a:r>
            <a:r>
              <a:rPr lang="es-ES" sz="900" dirty="0">
                <a:solidFill>
                  <a:srgbClr val="002060"/>
                </a:solidFill>
                <a:latin typeface="Arial" panose="020B0604020202020204" pitchFamily="34" charset="0"/>
                <a:cs typeface="Arial" panose="020B0604020202020204" pitchFamily="34" charset="0"/>
              </a:rPr>
              <a:t> </a:t>
            </a:r>
            <a:r>
              <a:rPr lang="es-ES" sz="900" dirty="0" err="1">
                <a:solidFill>
                  <a:srgbClr val="002060"/>
                </a:solidFill>
                <a:latin typeface="Arial" panose="020B0604020202020204" pitchFamily="34" charset="0"/>
                <a:cs typeface="Arial" panose="020B0604020202020204" pitchFamily="34" charset="0"/>
              </a:rPr>
              <a:t>for</a:t>
            </a:r>
            <a:r>
              <a:rPr lang="es-ES" sz="900" dirty="0">
                <a:solidFill>
                  <a:srgbClr val="002060"/>
                </a:solidFill>
                <a:latin typeface="Arial" panose="020B0604020202020204" pitchFamily="34" charset="0"/>
                <a:cs typeface="Arial" panose="020B0604020202020204" pitchFamily="34" charset="0"/>
              </a:rPr>
              <a:t> </a:t>
            </a:r>
            <a:r>
              <a:rPr lang="es-ES" sz="900" dirty="0" err="1">
                <a:solidFill>
                  <a:srgbClr val="002060"/>
                </a:solidFill>
                <a:latin typeface="Arial" panose="020B0604020202020204" pitchFamily="34" charset="0"/>
                <a:cs typeface="Arial" panose="020B0604020202020204" pitchFamily="34" charset="0"/>
              </a:rPr>
              <a:t>neuropathic</a:t>
            </a:r>
            <a:r>
              <a:rPr lang="es-ES" sz="900" dirty="0">
                <a:solidFill>
                  <a:srgbClr val="002060"/>
                </a:solidFill>
                <a:latin typeface="Arial" panose="020B0604020202020204" pitchFamily="34" charset="0"/>
                <a:cs typeface="Arial" panose="020B0604020202020204" pitchFamily="34" charset="0"/>
              </a:rPr>
              <a:t> </a:t>
            </a:r>
            <a:r>
              <a:rPr lang="es-ES" sz="900" dirty="0" err="1">
                <a:solidFill>
                  <a:srgbClr val="002060"/>
                </a:solidFill>
                <a:latin typeface="Arial" panose="020B0604020202020204" pitchFamily="34" charset="0"/>
                <a:cs typeface="Arial" panose="020B0604020202020204" pitchFamily="34" charset="0"/>
              </a:rPr>
              <a:t>pain</a:t>
            </a:r>
            <a:r>
              <a:rPr lang="es-ES" sz="900" dirty="0">
                <a:solidFill>
                  <a:srgbClr val="002060"/>
                </a:solidFill>
                <a:latin typeface="Arial" panose="020B0604020202020204" pitchFamily="34" charset="0"/>
                <a:cs typeface="Arial" panose="020B0604020202020204" pitchFamily="34" charset="0"/>
              </a:rPr>
              <a:t> in </a:t>
            </a:r>
            <a:r>
              <a:rPr lang="es-ES" sz="900" dirty="0" err="1">
                <a:solidFill>
                  <a:srgbClr val="002060"/>
                </a:solidFill>
                <a:latin typeface="Arial" panose="020B0604020202020204" pitchFamily="34" charset="0"/>
                <a:cs typeface="Arial" panose="020B0604020202020204" pitchFamily="34" charset="0"/>
              </a:rPr>
              <a:t>adults</a:t>
            </a:r>
            <a:r>
              <a:rPr lang="es-ES" sz="900" dirty="0">
                <a:solidFill>
                  <a:srgbClr val="002060"/>
                </a:solidFill>
                <a:latin typeface="Arial" panose="020B0604020202020204" pitchFamily="34" charset="0"/>
                <a:cs typeface="Arial" panose="020B0604020202020204" pitchFamily="34" charset="0"/>
              </a:rPr>
              <a:t>: a </a:t>
            </a:r>
            <a:r>
              <a:rPr lang="es-ES" sz="900" dirty="0" err="1">
                <a:solidFill>
                  <a:srgbClr val="002060"/>
                </a:solidFill>
                <a:latin typeface="Arial" panose="020B0604020202020204" pitchFamily="34" charset="0"/>
                <a:cs typeface="Arial" panose="020B0604020202020204" pitchFamily="34" charset="0"/>
              </a:rPr>
              <a:t>systematic</a:t>
            </a:r>
            <a:r>
              <a:rPr lang="es-ES" sz="900" dirty="0">
                <a:solidFill>
                  <a:srgbClr val="002060"/>
                </a:solidFill>
                <a:latin typeface="Arial" panose="020B0604020202020204" pitchFamily="34" charset="0"/>
                <a:cs typeface="Arial" panose="020B0604020202020204" pitchFamily="34" charset="0"/>
              </a:rPr>
              <a:t> </a:t>
            </a:r>
            <a:r>
              <a:rPr lang="es-ES" sz="900" dirty="0" err="1">
                <a:solidFill>
                  <a:srgbClr val="002060"/>
                </a:solidFill>
                <a:latin typeface="Arial" panose="020B0604020202020204" pitchFamily="34" charset="0"/>
                <a:cs typeface="Arial" panose="020B0604020202020204" pitchFamily="34" charset="0"/>
              </a:rPr>
              <a:t>review</a:t>
            </a:r>
            <a:r>
              <a:rPr lang="es-ES" sz="900" dirty="0">
                <a:solidFill>
                  <a:srgbClr val="002060"/>
                </a:solidFill>
                <a:latin typeface="Arial" panose="020B0604020202020204" pitchFamily="34" charset="0"/>
                <a:cs typeface="Arial" panose="020B0604020202020204" pitchFamily="34" charset="0"/>
              </a:rPr>
              <a:t> and meta-</a:t>
            </a:r>
            <a:r>
              <a:rPr lang="es-ES" sz="900" dirty="0" err="1">
                <a:solidFill>
                  <a:srgbClr val="002060"/>
                </a:solidFill>
                <a:latin typeface="Arial" panose="020B0604020202020204" pitchFamily="34" charset="0"/>
                <a:cs typeface="Arial" panose="020B0604020202020204" pitchFamily="34" charset="0"/>
              </a:rPr>
              <a:t>analysis</a:t>
            </a:r>
            <a:r>
              <a:rPr lang="es-ES" sz="900" dirty="0">
                <a:solidFill>
                  <a:srgbClr val="002060"/>
                </a:solidFill>
                <a:latin typeface="Arial" panose="020B0604020202020204" pitchFamily="34" charset="0"/>
                <a:cs typeface="Arial" panose="020B0604020202020204" pitchFamily="34" charset="0"/>
              </a:rPr>
              <a:t>. </a:t>
            </a:r>
            <a:r>
              <a:rPr lang="es-ES" sz="900" dirty="0" err="1">
                <a:solidFill>
                  <a:srgbClr val="002060"/>
                </a:solidFill>
                <a:latin typeface="Arial" panose="020B0604020202020204" pitchFamily="34" charset="0"/>
                <a:cs typeface="Arial" panose="020B0604020202020204" pitchFamily="34" charset="0"/>
              </a:rPr>
              <a:t>The</a:t>
            </a:r>
            <a:r>
              <a:rPr lang="es-ES" sz="900" dirty="0">
                <a:solidFill>
                  <a:srgbClr val="002060"/>
                </a:solidFill>
                <a:latin typeface="Arial" panose="020B0604020202020204" pitchFamily="34" charset="0"/>
                <a:cs typeface="Arial" panose="020B0604020202020204" pitchFamily="34" charset="0"/>
              </a:rPr>
              <a:t> Lancet </a:t>
            </a:r>
            <a:r>
              <a:rPr lang="es-ES" sz="900" dirty="0" err="1">
                <a:solidFill>
                  <a:srgbClr val="002060"/>
                </a:solidFill>
                <a:latin typeface="Arial" panose="020B0604020202020204" pitchFamily="34" charset="0"/>
                <a:cs typeface="Arial" panose="020B0604020202020204" pitchFamily="34" charset="0"/>
              </a:rPr>
              <a:t>Neurology</a:t>
            </a:r>
            <a:r>
              <a:rPr lang="es-ES" sz="900" dirty="0">
                <a:solidFill>
                  <a:srgbClr val="002060"/>
                </a:solidFill>
                <a:latin typeface="Arial" panose="020B0604020202020204" pitchFamily="34" charset="0"/>
                <a:cs typeface="Arial" panose="020B0604020202020204" pitchFamily="34" charset="0"/>
              </a:rPr>
              <a:t> [Internet]. 2015 Feb;14(2):162–73</a:t>
            </a:r>
          </a:p>
        </p:txBody>
      </p:sp>
    </p:spTree>
    <p:extLst>
      <p:ext uri="{BB962C8B-B14F-4D97-AF65-F5344CB8AC3E}">
        <p14:creationId xmlns:p14="http://schemas.microsoft.com/office/powerpoint/2010/main" val="3255185522"/>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D11B5A-96AC-9B7F-8A7A-92395A0589CF}"/>
              </a:ext>
            </a:extLst>
          </p:cNvPr>
          <p:cNvSpPr txBox="1"/>
          <p:nvPr/>
        </p:nvSpPr>
        <p:spPr>
          <a:xfrm>
            <a:off x="467543" y="442126"/>
            <a:ext cx="8416684" cy="800219"/>
          </a:xfrm>
          <a:prstGeom prst="rect">
            <a:avLst/>
          </a:prstGeom>
          <a:noFill/>
        </p:spPr>
        <p:txBody>
          <a:bodyPr wrap="square" rtlCol="0">
            <a:spAutoFit/>
          </a:bodyPr>
          <a:lstStyle/>
          <a:p>
            <a:r>
              <a:rPr lang="es-ES" sz="2800" b="1" dirty="0">
                <a:solidFill>
                  <a:srgbClr val="002855"/>
                </a:solidFill>
                <a:latin typeface="Arial" panose="020B0604020202020204" pitchFamily="34" charset="0"/>
                <a:cs typeface="Arial" panose="020B0604020202020204" pitchFamily="34" charset="0"/>
              </a:rPr>
              <a:t>Conversaciones difíciles en final de vida</a:t>
            </a:r>
          </a:p>
          <a:p>
            <a:endParaRPr lang="es-ES" dirty="0">
              <a:solidFill>
                <a:srgbClr val="6F6F6F"/>
              </a:solidFill>
              <a:latin typeface="Arial" panose="020B0604020202020204" pitchFamily="34" charset="0"/>
              <a:cs typeface="Arial" panose="020B0604020202020204" pitchFamily="34" charset="0"/>
            </a:endParaRPr>
          </a:p>
        </p:txBody>
      </p:sp>
      <p:sp>
        <p:nvSpPr>
          <p:cNvPr id="4" name="Elipse 3">
            <a:extLst>
              <a:ext uri="{FF2B5EF4-FFF2-40B4-BE49-F238E27FC236}">
                <a16:creationId xmlns:a16="http://schemas.microsoft.com/office/drawing/2014/main" id="{C6E13AEB-FA27-68CE-26F9-8D852BEA42B6}"/>
              </a:ext>
            </a:extLst>
          </p:cNvPr>
          <p:cNvSpPr/>
          <p:nvPr/>
        </p:nvSpPr>
        <p:spPr>
          <a:xfrm>
            <a:off x="4530436" y="3169227"/>
            <a:ext cx="2452255" cy="987137"/>
          </a:xfrm>
          <a:prstGeom prst="ellipse">
            <a:avLst/>
          </a:prstGeom>
          <a:noFill/>
          <a:ln w="38100">
            <a:solidFill>
              <a:srgbClr val="00F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Un cuerpo de agua&#10;&#10;Descripción generada automáticamente con confianza media">
            <a:extLst>
              <a:ext uri="{FF2B5EF4-FFF2-40B4-BE49-F238E27FC236}">
                <a16:creationId xmlns:a16="http://schemas.microsoft.com/office/drawing/2014/main" id="{E01FD3AA-496B-DA63-EBEC-C64D41066DF1}"/>
              </a:ext>
            </a:extLst>
          </p:cNvPr>
          <p:cNvPicPr>
            <a:picLocks noChangeAspect="1"/>
          </p:cNvPicPr>
          <p:nvPr/>
        </p:nvPicPr>
        <p:blipFill>
          <a:blip r:embed="rId2"/>
          <a:stretch>
            <a:fillRect/>
          </a:stretch>
        </p:blipFill>
        <p:spPr>
          <a:xfrm>
            <a:off x="2612572" y="1828680"/>
            <a:ext cx="7051187" cy="3948665"/>
          </a:xfrm>
          <a:prstGeom prst="rect">
            <a:avLst/>
          </a:prstGeom>
        </p:spPr>
      </p:pic>
    </p:spTree>
    <p:extLst>
      <p:ext uri="{BB962C8B-B14F-4D97-AF65-F5344CB8AC3E}">
        <p14:creationId xmlns:p14="http://schemas.microsoft.com/office/powerpoint/2010/main" val="2502315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D11B5A-96AC-9B7F-8A7A-92395A0589CF}"/>
              </a:ext>
            </a:extLst>
          </p:cNvPr>
          <p:cNvSpPr txBox="1"/>
          <p:nvPr/>
        </p:nvSpPr>
        <p:spPr>
          <a:xfrm>
            <a:off x="467543" y="442126"/>
            <a:ext cx="8416684" cy="800219"/>
          </a:xfrm>
          <a:prstGeom prst="rect">
            <a:avLst/>
          </a:prstGeom>
          <a:noFill/>
        </p:spPr>
        <p:txBody>
          <a:bodyPr wrap="square" rtlCol="0">
            <a:spAutoFit/>
          </a:bodyPr>
          <a:lstStyle/>
          <a:p>
            <a:r>
              <a:rPr lang="es-ES" sz="2800" b="1" dirty="0">
                <a:solidFill>
                  <a:srgbClr val="002855"/>
                </a:solidFill>
                <a:latin typeface="Arial" panose="020B0604020202020204" pitchFamily="34" charset="0"/>
                <a:cs typeface="Arial" panose="020B0604020202020204" pitchFamily="34" charset="0"/>
              </a:rPr>
              <a:t>Conversaciones difíciles en final de vida</a:t>
            </a:r>
          </a:p>
          <a:p>
            <a:endParaRPr lang="es-ES" dirty="0">
              <a:solidFill>
                <a:srgbClr val="6F6F6F"/>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BC645E3F-8F79-8C74-D82F-73EDB067AEA5}"/>
              </a:ext>
            </a:extLst>
          </p:cNvPr>
          <p:cNvSpPr txBox="1"/>
          <p:nvPr/>
        </p:nvSpPr>
        <p:spPr>
          <a:xfrm>
            <a:off x="503307" y="290066"/>
            <a:ext cx="11221150" cy="6247864"/>
          </a:xfrm>
          <a:prstGeom prst="rect">
            <a:avLst/>
          </a:prstGeom>
          <a:noFill/>
        </p:spPr>
        <p:txBody>
          <a:bodyPr wrap="square" lIns="91440" tIns="45720" rIns="91440" bIns="45720" rtlCol="0" anchor="t">
            <a:spAutoFit/>
          </a:bodyPr>
          <a:lstStyle/>
          <a:p>
            <a:endParaRPr lang="es-ES" sz="2000" dirty="0">
              <a:solidFill>
                <a:srgbClr val="002060"/>
              </a:solidFill>
              <a:latin typeface="Arial" panose="020B0604020202020204" pitchFamily="34" charset="0"/>
              <a:cs typeface="Arial" panose="020B0604020202020204" pitchFamily="34" charset="0"/>
            </a:endParaRPr>
          </a:p>
          <a:p>
            <a:endParaRPr lang="es-ES" sz="2000" dirty="0">
              <a:solidFill>
                <a:srgbClr val="002060"/>
              </a:solidFill>
              <a:latin typeface="Arial" panose="020B0604020202020204" pitchFamily="34" charset="0"/>
              <a:cs typeface="Arial" panose="020B0604020202020204" pitchFamily="34" charset="0"/>
            </a:endParaRPr>
          </a:p>
          <a:p>
            <a:r>
              <a:rPr lang="es-ES" sz="2000" dirty="0">
                <a:solidFill>
                  <a:srgbClr val="002060"/>
                </a:solidFill>
                <a:latin typeface="Arial" panose="020B0604020202020204" pitchFamily="34" charset="0"/>
                <a:cs typeface="Arial" panose="020B0604020202020204" pitchFamily="34" charset="0"/>
              </a:rPr>
              <a:t>Es nuestra responsabilidad </a:t>
            </a:r>
            <a:r>
              <a:rPr lang="es-ES" sz="2000" b="1" dirty="0">
                <a:solidFill>
                  <a:schemeClr val="accent5"/>
                </a:solidFill>
                <a:latin typeface="Arial" panose="020B0604020202020204" pitchFamily="34" charset="0"/>
                <a:cs typeface="Arial" panose="020B0604020202020204" pitchFamily="34" charset="0"/>
              </a:rPr>
              <a:t>generar un espacio </a:t>
            </a:r>
            <a:r>
              <a:rPr lang="es-ES" sz="2000" dirty="0">
                <a:solidFill>
                  <a:srgbClr val="002060"/>
                </a:solidFill>
                <a:latin typeface="Arial" panose="020B0604020202020204" pitchFamily="34" charset="0"/>
                <a:cs typeface="Arial" panose="020B0604020202020204" pitchFamily="34" charset="0"/>
              </a:rPr>
              <a:t>en el que la persona pueda verbalizar sus dudas, miedos, expectativas cuando ella quiera, haciéndole saber que la conversación puede parar o seguir en otro momento cuando ella lo desee</a:t>
            </a:r>
          </a:p>
          <a:p>
            <a:endParaRPr lang="es-ES" sz="2000" dirty="0">
              <a:solidFill>
                <a:srgbClr val="002060"/>
              </a:solidFill>
              <a:latin typeface="Arial" panose="020B0604020202020204" pitchFamily="34" charset="0"/>
              <a:cs typeface="Arial" panose="020B0604020202020204" pitchFamily="34" charset="0"/>
            </a:endParaRPr>
          </a:p>
          <a:p>
            <a:r>
              <a:rPr lang="es-ES" sz="2000" dirty="0">
                <a:solidFill>
                  <a:srgbClr val="002060"/>
                </a:solidFill>
                <a:latin typeface="Arial" panose="020B0604020202020204" pitchFamily="34" charset="0"/>
                <a:cs typeface="Arial" panose="020B0604020202020204" pitchFamily="34" charset="0"/>
              </a:rPr>
              <a:t>¿ Qué necesitamos para ello?</a:t>
            </a:r>
          </a:p>
          <a:p>
            <a:endParaRPr lang="es-ES" sz="2000" dirty="0">
              <a:solidFill>
                <a:srgbClr val="002060"/>
              </a:solidFill>
              <a:latin typeface="Arial" panose="020B0604020202020204" pitchFamily="34" charset="0"/>
              <a:cs typeface="Arial" panose="020B0604020202020204" pitchFamily="34" charset="0"/>
            </a:endParaRPr>
          </a:p>
          <a:p>
            <a:r>
              <a:rPr lang="es-ES" sz="2000" b="1" dirty="0">
                <a:solidFill>
                  <a:schemeClr val="accent5"/>
                </a:solidFill>
                <a:latin typeface="Arial"/>
                <a:cs typeface="Arial"/>
              </a:rPr>
              <a:t>                                                            PRESENCIA </a:t>
            </a:r>
            <a:endParaRPr lang="es-ES" sz="2000" b="1" dirty="0">
              <a:solidFill>
                <a:schemeClr val="accent5"/>
              </a:solidFill>
              <a:latin typeface="Arial" panose="020B0604020202020204" pitchFamily="34" charset="0"/>
              <a:cs typeface="Arial" panose="020B0604020202020204" pitchFamily="34" charset="0"/>
            </a:endParaRPr>
          </a:p>
          <a:p>
            <a:endParaRPr lang="es-ES" sz="2000" b="1" dirty="0">
              <a:solidFill>
                <a:schemeClr val="accent5"/>
              </a:solidFill>
              <a:latin typeface="Arial"/>
              <a:cs typeface="Arial"/>
            </a:endParaRPr>
          </a:p>
          <a:p>
            <a:r>
              <a:rPr lang="es-ES" sz="2000" dirty="0">
                <a:solidFill>
                  <a:srgbClr val="002060"/>
                </a:solidFill>
                <a:latin typeface="Arial" panose="020B0604020202020204" pitchFamily="34" charset="0"/>
                <a:cs typeface="Arial" panose="020B0604020202020204" pitchFamily="34" charset="0"/>
              </a:rPr>
              <a:t>¿ De dónde partimos?</a:t>
            </a:r>
          </a:p>
          <a:p>
            <a:endParaRPr lang="es-ES" sz="2000" dirty="0">
              <a:solidFill>
                <a:srgbClr val="002060"/>
              </a:solidFill>
              <a:latin typeface="Arial" panose="020B0604020202020204" pitchFamily="34" charset="0"/>
              <a:cs typeface="Arial" panose="020B0604020202020204" pitchFamily="34" charset="0"/>
            </a:endParaRPr>
          </a:p>
          <a:p>
            <a:pPr marL="342900" indent="-342900">
              <a:buFont typeface="Arial"/>
              <a:buChar char="•"/>
            </a:pPr>
            <a:r>
              <a:rPr lang="es-ES" sz="2000" dirty="0">
                <a:solidFill>
                  <a:srgbClr val="002060"/>
                </a:solidFill>
                <a:latin typeface="Arial"/>
                <a:cs typeface="Arial"/>
              </a:rPr>
              <a:t>Relación previa con la persona (encuentros previos, acompañamiento durante el proceso de enfermedad…)</a:t>
            </a:r>
          </a:p>
          <a:p>
            <a:pPr marL="342900" indent="-342900">
              <a:buFont typeface="Arial"/>
              <a:buChar char="•"/>
            </a:pPr>
            <a:endParaRPr lang="es-ES" sz="2000" dirty="0">
              <a:solidFill>
                <a:srgbClr val="002060"/>
              </a:solidFill>
              <a:latin typeface="Arial" panose="020B0604020202020204" pitchFamily="34" charset="0"/>
              <a:cs typeface="Arial" panose="020B0604020202020204" pitchFamily="34" charset="0"/>
            </a:endParaRPr>
          </a:p>
          <a:p>
            <a:pPr marL="342900" indent="-342900">
              <a:buFont typeface="Arial"/>
              <a:buChar char="•"/>
            </a:pPr>
            <a:r>
              <a:rPr lang="es-ES" sz="2000" dirty="0">
                <a:solidFill>
                  <a:srgbClr val="002060"/>
                </a:solidFill>
                <a:latin typeface="Arial" panose="020B0604020202020204" pitchFamily="34" charset="0"/>
                <a:cs typeface="Arial" panose="020B0604020202020204" pitchFamily="34" charset="0"/>
              </a:rPr>
              <a:t>El proceso de enfermedad de la persona (diagnóstico reciente, proceso de larga data, clínica asociada…)</a:t>
            </a:r>
          </a:p>
          <a:p>
            <a:pPr marL="342900" indent="-342900">
              <a:buFont typeface="Arial"/>
              <a:buChar char="•"/>
            </a:pPr>
            <a:endParaRPr lang="es-ES" sz="2000" dirty="0">
              <a:solidFill>
                <a:srgbClr val="002060"/>
              </a:solidFill>
              <a:latin typeface="Arial" panose="020B0604020202020204" pitchFamily="34" charset="0"/>
              <a:cs typeface="Arial" panose="020B0604020202020204" pitchFamily="34" charset="0"/>
            </a:endParaRPr>
          </a:p>
          <a:p>
            <a:pPr marL="342900" indent="-342900">
              <a:buFont typeface="Arial"/>
              <a:buChar char="•"/>
            </a:pPr>
            <a:r>
              <a:rPr lang="es-ES" sz="2000" dirty="0">
                <a:solidFill>
                  <a:srgbClr val="002060"/>
                </a:solidFill>
                <a:latin typeface="Arial" panose="020B0604020202020204" pitchFamily="34" charset="0"/>
                <a:cs typeface="Arial" panose="020B0604020202020204" pitchFamily="34" charset="0"/>
              </a:rPr>
              <a:t>Mis defensas y habilidades (¿cómo me siento yo en esta situación?¿qué me asusta a mí?¿qué herramientas tengo?)</a:t>
            </a:r>
            <a:endParaRPr lang="es-ES" sz="2000" dirty="0">
              <a:solidFill>
                <a:srgbClr val="002060"/>
              </a:solidFill>
              <a:ea typeface="Calibri" panose="020F0502020204030204"/>
              <a:cs typeface="Calibri" panose="020F0502020204030204"/>
            </a:endParaRPr>
          </a:p>
        </p:txBody>
      </p:sp>
      <p:sp>
        <p:nvSpPr>
          <p:cNvPr id="4" name="Elipse 3">
            <a:extLst>
              <a:ext uri="{FF2B5EF4-FFF2-40B4-BE49-F238E27FC236}">
                <a16:creationId xmlns:a16="http://schemas.microsoft.com/office/drawing/2014/main" id="{C6E13AEB-FA27-68CE-26F9-8D852BEA42B6}"/>
              </a:ext>
            </a:extLst>
          </p:cNvPr>
          <p:cNvSpPr/>
          <p:nvPr/>
        </p:nvSpPr>
        <p:spPr>
          <a:xfrm>
            <a:off x="4296519" y="2477434"/>
            <a:ext cx="2452255" cy="987137"/>
          </a:xfrm>
          <a:prstGeom prst="ellipse">
            <a:avLst/>
          </a:prstGeom>
          <a:noFill/>
          <a:ln w="38100">
            <a:solidFill>
              <a:srgbClr val="00F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83131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74DA8306-9F84-D9A8-B4B7-B035CC808E85}"/>
              </a:ext>
            </a:extLst>
          </p:cNvPr>
          <p:cNvSpPr txBox="1"/>
          <p:nvPr/>
        </p:nvSpPr>
        <p:spPr>
          <a:xfrm>
            <a:off x="467543" y="442126"/>
            <a:ext cx="8416684" cy="800219"/>
          </a:xfrm>
          <a:prstGeom prst="rect">
            <a:avLst/>
          </a:prstGeom>
          <a:noFill/>
        </p:spPr>
        <p:txBody>
          <a:bodyPr wrap="square" rtlCol="0">
            <a:spAutoFit/>
          </a:bodyPr>
          <a:lstStyle/>
          <a:p>
            <a:r>
              <a:rPr lang="es-ES" sz="2800" b="1" dirty="0">
                <a:solidFill>
                  <a:srgbClr val="002855"/>
                </a:solidFill>
                <a:latin typeface="Arial" panose="020B0604020202020204" pitchFamily="34" charset="0"/>
                <a:cs typeface="Arial" panose="020B0604020202020204" pitchFamily="34" charset="0"/>
              </a:rPr>
              <a:t>Conversaciones difíciles: sostener el malestar</a:t>
            </a:r>
          </a:p>
          <a:p>
            <a:endParaRPr lang="es-ES" dirty="0">
              <a:solidFill>
                <a:srgbClr val="6F6F6F"/>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589784B7-160E-6B63-C7BF-383084D26323}"/>
              </a:ext>
            </a:extLst>
          </p:cNvPr>
          <p:cNvSpPr txBox="1"/>
          <p:nvPr/>
        </p:nvSpPr>
        <p:spPr>
          <a:xfrm>
            <a:off x="571757" y="1420630"/>
            <a:ext cx="10183091" cy="4401205"/>
          </a:xfrm>
          <a:prstGeom prst="rect">
            <a:avLst/>
          </a:prstGeom>
          <a:noFill/>
        </p:spPr>
        <p:txBody>
          <a:bodyPr wrap="square" rtlCol="0">
            <a:spAutoFit/>
          </a:bodyPr>
          <a:lstStyle/>
          <a:p>
            <a:r>
              <a:rPr lang="es-ES" sz="2000" b="1" dirty="0">
                <a:solidFill>
                  <a:srgbClr val="5F86CD"/>
                </a:solidFill>
                <a:latin typeface="Arial" panose="020B0604020202020204" pitchFamily="34" charset="0"/>
                <a:cs typeface="Arial" panose="020B0604020202020204" pitchFamily="34" charset="0"/>
              </a:rPr>
              <a:t>Intentemos evitar</a:t>
            </a:r>
          </a:p>
          <a:p>
            <a:endParaRPr lang="es-ES" sz="2000" dirty="0">
              <a:latin typeface="Arial" panose="020B0604020202020204" pitchFamily="34" charset="0"/>
              <a:cs typeface="Arial" panose="020B0604020202020204" pitchFamily="34" charset="0"/>
            </a:endParaRPr>
          </a:p>
          <a:p>
            <a:endParaRPr lang="es-ES" sz="2000" dirty="0">
              <a:latin typeface="Arial" panose="020B0604020202020204" pitchFamily="34" charset="0"/>
              <a:cs typeface="Arial" panose="020B0604020202020204" pitchFamily="34" charset="0"/>
            </a:endParaRPr>
          </a:p>
          <a:p>
            <a:pPr marL="285750" indent="-285750">
              <a:buFontTx/>
              <a:buChar char="-"/>
            </a:pPr>
            <a:r>
              <a:rPr lang="es-ES" sz="2000" dirty="0">
                <a:solidFill>
                  <a:srgbClr val="002060"/>
                </a:solidFill>
                <a:latin typeface="Arial" panose="020B0604020202020204" pitchFamily="34" charset="0"/>
                <a:cs typeface="Arial" panose="020B0604020202020204" pitchFamily="34" charset="0"/>
              </a:rPr>
              <a:t>Identificarnos</a:t>
            </a:r>
          </a:p>
          <a:p>
            <a:pPr marL="285750" indent="-285750">
              <a:buFontTx/>
              <a:buChar char="-"/>
            </a:pPr>
            <a:endParaRPr lang="es-ES" sz="2000" dirty="0">
              <a:solidFill>
                <a:srgbClr val="002060"/>
              </a:solidFill>
              <a:latin typeface="Arial" panose="020B0604020202020204" pitchFamily="34" charset="0"/>
              <a:cs typeface="Arial" panose="020B0604020202020204" pitchFamily="34" charset="0"/>
            </a:endParaRPr>
          </a:p>
          <a:p>
            <a:pPr marL="285750" indent="-285750">
              <a:buFontTx/>
              <a:buChar char="-"/>
            </a:pPr>
            <a:r>
              <a:rPr lang="es-ES" sz="2000" dirty="0">
                <a:solidFill>
                  <a:srgbClr val="002060"/>
                </a:solidFill>
                <a:latin typeface="Arial" panose="020B0604020202020204" pitchFamily="34" charset="0"/>
                <a:cs typeface="Arial" panose="020B0604020202020204" pitchFamily="34" charset="0"/>
              </a:rPr>
              <a:t>Bloquear el discurso: </a:t>
            </a:r>
            <a:r>
              <a:rPr lang="es-ES" sz="2000" i="1" dirty="0">
                <a:solidFill>
                  <a:srgbClr val="002060"/>
                </a:solidFill>
                <a:latin typeface="Arial" panose="020B0604020202020204" pitchFamily="34" charset="0"/>
                <a:cs typeface="Arial" panose="020B0604020202020204" pitchFamily="34" charset="0"/>
              </a:rPr>
              <a:t>“tú no pienses en eso”</a:t>
            </a:r>
          </a:p>
          <a:p>
            <a:pPr marL="285750" indent="-285750">
              <a:buFontTx/>
              <a:buChar char="-"/>
            </a:pPr>
            <a:endParaRPr lang="es-ES" sz="2000" dirty="0">
              <a:solidFill>
                <a:srgbClr val="002060"/>
              </a:solidFill>
              <a:latin typeface="Arial" panose="020B0604020202020204" pitchFamily="34" charset="0"/>
              <a:cs typeface="Arial" panose="020B0604020202020204" pitchFamily="34" charset="0"/>
            </a:endParaRPr>
          </a:p>
          <a:p>
            <a:pPr marL="285750" indent="-285750">
              <a:buFontTx/>
              <a:buChar char="-"/>
            </a:pPr>
            <a:r>
              <a:rPr lang="es-ES" sz="2000" dirty="0">
                <a:solidFill>
                  <a:srgbClr val="002060"/>
                </a:solidFill>
                <a:latin typeface="Arial" panose="020B0604020202020204" pitchFamily="34" charset="0"/>
                <a:cs typeface="Arial" panose="020B0604020202020204" pitchFamily="34" charset="0"/>
              </a:rPr>
              <a:t>Desviar el discurso: </a:t>
            </a:r>
            <a:r>
              <a:rPr lang="es-ES" sz="2000" i="1" dirty="0">
                <a:solidFill>
                  <a:srgbClr val="002060"/>
                </a:solidFill>
                <a:latin typeface="Arial" panose="020B0604020202020204" pitchFamily="34" charset="0"/>
                <a:cs typeface="Arial" panose="020B0604020202020204" pitchFamily="34" charset="0"/>
              </a:rPr>
              <a:t>“pero fíjate en lo bueno de…”</a:t>
            </a:r>
          </a:p>
          <a:p>
            <a:pPr marL="285750" indent="-285750">
              <a:buFontTx/>
              <a:buChar char="-"/>
            </a:pPr>
            <a:endParaRPr lang="es-ES" sz="2000" dirty="0">
              <a:solidFill>
                <a:srgbClr val="002060"/>
              </a:solidFill>
              <a:latin typeface="Arial" panose="020B0604020202020204" pitchFamily="34" charset="0"/>
              <a:cs typeface="Arial" panose="020B0604020202020204" pitchFamily="34" charset="0"/>
            </a:endParaRPr>
          </a:p>
          <a:p>
            <a:pPr marL="285750" indent="-285750">
              <a:buFontTx/>
              <a:buChar char="-"/>
            </a:pPr>
            <a:r>
              <a:rPr lang="es-ES" sz="2000" dirty="0">
                <a:solidFill>
                  <a:srgbClr val="002060"/>
                </a:solidFill>
                <a:latin typeface="Arial" panose="020B0604020202020204" pitchFamily="34" charset="0"/>
                <a:cs typeface="Arial" panose="020B0604020202020204" pitchFamily="34" charset="0"/>
              </a:rPr>
              <a:t>Desviar la atención hacia nosotras: </a:t>
            </a:r>
            <a:r>
              <a:rPr lang="es-ES" sz="2000" i="1" dirty="0">
                <a:solidFill>
                  <a:srgbClr val="002060"/>
                </a:solidFill>
                <a:latin typeface="Arial" panose="020B0604020202020204" pitchFamily="34" charset="0"/>
                <a:cs typeface="Arial" panose="020B0604020202020204" pitchFamily="34" charset="0"/>
              </a:rPr>
              <a:t>“¿en qué puedo ayudarte?” “ ¿qué necesitas de mí?”</a:t>
            </a:r>
          </a:p>
          <a:p>
            <a:pPr marL="285750" indent="-285750">
              <a:buFontTx/>
              <a:buChar char="-"/>
            </a:pPr>
            <a:endParaRPr lang="es-ES" sz="2000" i="1" dirty="0">
              <a:solidFill>
                <a:srgbClr val="002060"/>
              </a:solidFill>
              <a:latin typeface="Arial" panose="020B0604020202020204" pitchFamily="34" charset="0"/>
              <a:cs typeface="Arial" panose="020B0604020202020204" pitchFamily="34" charset="0"/>
            </a:endParaRPr>
          </a:p>
          <a:p>
            <a:pPr marL="285750" indent="-285750">
              <a:buFontTx/>
              <a:buChar char="-"/>
            </a:pPr>
            <a:r>
              <a:rPr lang="es-ES" sz="2000" dirty="0">
                <a:solidFill>
                  <a:srgbClr val="002060"/>
                </a:solidFill>
                <a:latin typeface="Arial" panose="020B0604020202020204" pitchFamily="34" charset="0"/>
                <a:cs typeface="Arial" panose="020B0604020202020204" pitchFamily="34" charset="0"/>
              </a:rPr>
              <a:t>Establecer paralelismos con otros discursos: </a:t>
            </a:r>
            <a:r>
              <a:rPr lang="es-ES" sz="2000" i="1" dirty="0">
                <a:solidFill>
                  <a:srgbClr val="002060"/>
                </a:solidFill>
                <a:latin typeface="Arial" panose="020B0604020202020204" pitchFamily="34" charset="0"/>
                <a:cs typeface="Arial" panose="020B0604020202020204" pitchFamily="34" charset="0"/>
              </a:rPr>
              <a:t>“ hay otra paciente que...”</a:t>
            </a:r>
          </a:p>
          <a:p>
            <a:pPr marL="285750" indent="-285750">
              <a:buFontTx/>
              <a:buChar char="-"/>
            </a:pPr>
            <a:endParaRPr lang="es-ES" sz="2000" dirty="0">
              <a:solidFill>
                <a:srgbClr val="002060"/>
              </a:solidFill>
              <a:latin typeface="Arial" panose="020B0604020202020204" pitchFamily="34" charset="0"/>
              <a:cs typeface="Arial" panose="020B0604020202020204" pitchFamily="34" charset="0"/>
            </a:endParaRPr>
          </a:p>
        </p:txBody>
      </p:sp>
      <p:pic>
        <p:nvPicPr>
          <p:cNvPr id="7" name="Imagen 6" descr="Patrón de fondo&#10;&#10;Descripción generada automáticamente">
            <a:extLst>
              <a:ext uri="{FF2B5EF4-FFF2-40B4-BE49-F238E27FC236}">
                <a16:creationId xmlns:a16="http://schemas.microsoft.com/office/drawing/2014/main" id="{FE0A73F2-C2EF-8025-8EF1-F2AE3CBACBF9}"/>
              </a:ext>
            </a:extLst>
          </p:cNvPr>
          <p:cNvPicPr>
            <a:picLocks noChangeAspect="1"/>
          </p:cNvPicPr>
          <p:nvPr/>
        </p:nvPicPr>
        <p:blipFill>
          <a:blip r:embed="rId2"/>
          <a:stretch>
            <a:fillRect/>
          </a:stretch>
        </p:blipFill>
        <p:spPr>
          <a:xfrm>
            <a:off x="8546507" y="1978503"/>
            <a:ext cx="2783645" cy="1798111"/>
          </a:xfrm>
          <a:prstGeom prst="rect">
            <a:avLst/>
          </a:prstGeom>
        </p:spPr>
      </p:pic>
    </p:spTree>
    <p:extLst>
      <p:ext uri="{BB962C8B-B14F-4D97-AF65-F5344CB8AC3E}">
        <p14:creationId xmlns:p14="http://schemas.microsoft.com/office/powerpoint/2010/main" val="170221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a caricatura de una persona&#10;&#10;Descripción generada automáticamente con confianza baja">
            <a:hlinkClick r:id="rId2"/>
            <a:extLst>
              <a:ext uri="{FF2B5EF4-FFF2-40B4-BE49-F238E27FC236}">
                <a16:creationId xmlns:a16="http://schemas.microsoft.com/office/drawing/2014/main" id="{7ACD4867-5693-08DD-FC6D-BED690CEB3A7}"/>
              </a:ext>
            </a:extLst>
          </p:cNvPr>
          <p:cNvPicPr>
            <a:picLocks noChangeAspect="1"/>
          </p:cNvPicPr>
          <p:nvPr/>
        </p:nvPicPr>
        <p:blipFill>
          <a:blip r:embed="rId3"/>
          <a:stretch>
            <a:fillRect/>
          </a:stretch>
        </p:blipFill>
        <p:spPr>
          <a:xfrm>
            <a:off x="8910382" y="1722987"/>
            <a:ext cx="2262115" cy="1492996"/>
          </a:xfrm>
          <a:prstGeom prst="rect">
            <a:avLst/>
          </a:prstGeom>
        </p:spPr>
      </p:pic>
      <p:sp>
        <p:nvSpPr>
          <p:cNvPr id="2" name="CuadroTexto 2">
            <a:extLst>
              <a:ext uri="{FF2B5EF4-FFF2-40B4-BE49-F238E27FC236}">
                <a16:creationId xmlns:a16="http://schemas.microsoft.com/office/drawing/2014/main" id="{26B43AE2-8B26-B090-0F49-03E07DD27084}"/>
              </a:ext>
            </a:extLst>
          </p:cNvPr>
          <p:cNvSpPr txBox="1"/>
          <p:nvPr/>
        </p:nvSpPr>
        <p:spPr>
          <a:xfrm>
            <a:off x="467543" y="442126"/>
            <a:ext cx="8416684" cy="800219"/>
          </a:xfrm>
          <a:prstGeom prst="rect">
            <a:avLst/>
          </a:prstGeom>
          <a:noFill/>
        </p:spPr>
        <p:txBody>
          <a:bodyPr wrap="square" rtlCol="0">
            <a:spAutoFit/>
          </a:bodyPr>
          <a:lstStyle/>
          <a:p>
            <a:r>
              <a:rPr lang="es-ES" sz="2800" b="1" dirty="0">
                <a:solidFill>
                  <a:srgbClr val="002855"/>
                </a:solidFill>
                <a:latin typeface="Arial" panose="020B0604020202020204" pitchFamily="34" charset="0"/>
                <a:cs typeface="Arial" panose="020B0604020202020204" pitchFamily="34" charset="0"/>
              </a:rPr>
              <a:t>Conversaciones difíciles: sostener el malestar</a:t>
            </a:r>
          </a:p>
          <a:p>
            <a:endParaRPr lang="es-ES" dirty="0">
              <a:solidFill>
                <a:srgbClr val="6F6F6F"/>
              </a:solidFill>
              <a:latin typeface="Arial" panose="020B0604020202020204" pitchFamily="34" charset="0"/>
              <a:cs typeface="Arial" panose="020B0604020202020204" pitchFamily="34" charset="0"/>
            </a:endParaRPr>
          </a:p>
        </p:txBody>
      </p:sp>
      <p:sp>
        <p:nvSpPr>
          <p:cNvPr id="5" name="CuadroTexto 5">
            <a:hlinkClick r:id="rId2"/>
            <a:extLst>
              <a:ext uri="{FF2B5EF4-FFF2-40B4-BE49-F238E27FC236}">
                <a16:creationId xmlns:a16="http://schemas.microsoft.com/office/drawing/2014/main" id="{589784B7-160E-6B63-C7BF-383084D26323}"/>
              </a:ext>
            </a:extLst>
          </p:cNvPr>
          <p:cNvSpPr txBox="1"/>
          <p:nvPr/>
        </p:nvSpPr>
        <p:spPr>
          <a:xfrm>
            <a:off x="582476" y="823504"/>
            <a:ext cx="10183091" cy="5940088"/>
          </a:xfrm>
          <a:prstGeom prst="rect">
            <a:avLst/>
          </a:prstGeom>
          <a:noFill/>
        </p:spPr>
        <p:txBody>
          <a:bodyPr wrap="square" lIns="91440" tIns="45720" rIns="91440" bIns="45720" rtlCol="0" anchor="t">
            <a:spAutoFit/>
          </a:bodyPr>
          <a:lstStyle/>
          <a:p>
            <a:pPr marL="285750" indent="-285750">
              <a:buFontTx/>
              <a:buChar char="-"/>
            </a:pPr>
            <a:endParaRPr lang="es-ES" sz="2000" b="1" dirty="0">
              <a:solidFill>
                <a:srgbClr val="5F86CD"/>
              </a:solidFill>
              <a:latin typeface="Arial" panose="020B0604020202020204" pitchFamily="34" charset="0"/>
              <a:cs typeface="Arial" panose="020B0604020202020204" pitchFamily="34" charset="0"/>
            </a:endParaRPr>
          </a:p>
          <a:p>
            <a:endParaRPr lang="es-ES" sz="2000" b="1" dirty="0">
              <a:solidFill>
                <a:srgbClr val="5F86CD"/>
              </a:solidFill>
              <a:latin typeface="Arial" panose="020B0604020202020204" pitchFamily="34" charset="0"/>
              <a:cs typeface="Arial" panose="020B0604020202020204" pitchFamily="34" charset="0"/>
            </a:endParaRPr>
          </a:p>
          <a:p>
            <a:r>
              <a:rPr lang="es-ES" sz="2000" b="1" dirty="0">
                <a:solidFill>
                  <a:srgbClr val="5F86CD"/>
                </a:solidFill>
                <a:latin typeface="Arial" panose="020B0604020202020204" pitchFamily="34" charset="0"/>
                <a:cs typeface="Arial" panose="020B0604020202020204" pitchFamily="34" charset="0"/>
              </a:rPr>
              <a:t>Algunas ideas de qué podemos hacer</a:t>
            </a:r>
          </a:p>
          <a:p>
            <a:endParaRPr lang="es-ES" sz="2000" dirty="0">
              <a:latin typeface="Arial" panose="020B0604020202020204" pitchFamily="34" charset="0"/>
              <a:cs typeface="Arial" panose="020B0604020202020204" pitchFamily="34" charset="0"/>
            </a:endParaRPr>
          </a:p>
          <a:p>
            <a:pPr marL="285750" indent="-285750">
              <a:buFontTx/>
              <a:buChar char="-"/>
            </a:pPr>
            <a:r>
              <a:rPr lang="es-ES" sz="2000" dirty="0">
                <a:solidFill>
                  <a:srgbClr val="002060"/>
                </a:solidFill>
                <a:latin typeface="Arial" panose="020B0604020202020204" pitchFamily="34" charset="0"/>
                <a:cs typeface="Arial" panose="020B0604020202020204" pitchFamily="34" charset="0"/>
              </a:rPr>
              <a:t>Mostrarnos conectadas: escuchar</a:t>
            </a:r>
          </a:p>
          <a:p>
            <a:pPr marL="285750" indent="-285750">
              <a:buFontTx/>
              <a:buChar char="-"/>
            </a:pPr>
            <a:endParaRPr lang="es-ES" sz="2000" dirty="0">
              <a:solidFill>
                <a:srgbClr val="002060"/>
              </a:solidFill>
              <a:latin typeface="Arial" panose="020B0604020202020204" pitchFamily="34" charset="0"/>
              <a:cs typeface="Arial" panose="020B0604020202020204" pitchFamily="34" charset="0"/>
            </a:endParaRPr>
          </a:p>
          <a:p>
            <a:pPr marL="285750" indent="-285750">
              <a:buFontTx/>
              <a:buChar char="-"/>
            </a:pPr>
            <a:r>
              <a:rPr lang="es-ES" sz="2000" dirty="0">
                <a:solidFill>
                  <a:srgbClr val="002060"/>
                </a:solidFill>
                <a:latin typeface="Arial" panose="020B0604020202020204" pitchFamily="34" charset="0"/>
                <a:cs typeface="Arial" panose="020B0604020202020204" pitchFamily="34" charset="0"/>
              </a:rPr>
              <a:t>Aceptar los silencios: evitar los rellenos, repetir su última frase</a:t>
            </a:r>
          </a:p>
          <a:p>
            <a:pPr marL="285750" indent="-285750">
              <a:buFontTx/>
              <a:buChar char="-"/>
            </a:pPr>
            <a:endParaRPr lang="es-ES" sz="2000" dirty="0">
              <a:solidFill>
                <a:srgbClr val="002060"/>
              </a:solidFill>
              <a:latin typeface="Arial" panose="020B0604020202020204" pitchFamily="34" charset="0"/>
              <a:cs typeface="Arial" panose="020B0604020202020204" pitchFamily="34" charset="0"/>
            </a:endParaRPr>
          </a:p>
          <a:p>
            <a:pPr marL="285750" indent="-285750">
              <a:buFontTx/>
              <a:buChar char="-"/>
            </a:pPr>
            <a:r>
              <a:rPr lang="es-ES" sz="2000" dirty="0">
                <a:solidFill>
                  <a:srgbClr val="002060"/>
                </a:solidFill>
                <a:latin typeface="Arial" panose="020B0604020202020204" pitchFamily="34" charset="0"/>
                <a:cs typeface="Arial" panose="020B0604020202020204" pitchFamily="34" charset="0"/>
              </a:rPr>
              <a:t>Invitar a seguir el discurso: </a:t>
            </a:r>
            <a:r>
              <a:rPr lang="es-ES" sz="2000" i="1" dirty="0">
                <a:solidFill>
                  <a:srgbClr val="002060"/>
                </a:solidFill>
                <a:latin typeface="Arial" panose="020B0604020202020204" pitchFamily="34" charset="0"/>
                <a:cs typeface="Arial" panose="020B0604020202020204" pitchFamily="34" charset="0"/>
              </a:rPr>
              <a:t>“háblame más sobre ello” “me gustaría que me contaras más sobre esto”</a:t>
            </a:r>
          </a:p>
          <a:p>
            <a:pPr marL="285750" indent="-285750">
              <a:buFontTx/>
              <a:buChar char="-"/>
            </a:pPr>
            <a:endParaRPr lang="es-ES" sz="2000" dirty="0">
              <a:solidFill>
                <a:srgbClr val="002060"/>
              </a:solidFill>
              <a:latin typeface="Arial" panose="020B0604020202020204" pitchFamily="34" charset="0"/>
              <a:cs typeface="Arial" panose="020B0604020202020204" pitchFamily="34" charset="0"/>
            </a:endParaRPr>
          </a:p>
          <a:p>
            <a:pPr marL="285750" indent="-285750">
              <a:buFontTx/>
              <a:buChar char="-"/>
            </a:pPr>
            <a:r>
              <a:rPr lang="es-ES" sz="2000" dirty="0">
                <a:solidFill>
                  <a:srgbClr val="002060"/>
                </a:solidFill>
                <a:latin typeface="Arial"/>
                <a:cs typeface="Arial"/>
              </a:rPr>
              <a:t>Intervenir con preguntas abiertas: </a:t>
            </a:r>
            <a:r>
              <a:rPr lang="es-ES" sz="2000" i="1" dirty="0">
                <a:solidFill>
                  <a:srgbClr val="002060"/>
                </a:solidFill>
                <a:latin typeface="Arial"/>
                <a:cs typeface="Arial"/>
              </a:rPr>
              <a:t>“¿ qué te preocupa?” “¿a qué te refieres con?”</a:t>
            </a:r>
          </a:p>
          <a:p>
            <a:pPr marL="285750" indent="-285750">
              <a:buFontTx/>
              <a:buChar char="-"/>
            </a:pPr>
            <a:endParaRPr lang="es-ES" sz="2000" dirty="0">
              <a:solidFill>
                <a:srgbClr val="002060"/>
              </a:solidFill>
              <a:latin typeface="Arial" panose="020B0604020202020204" pitchFamily="34" charset="0"/>
              <a:cs typeface="Arial" panose="020B0604020202020204" pitchFamily="34" charset="0"/>
            </a:endParaRPr>
          </a:p>
          <a:p>
            <a:pPr marL="285750" indent="-285750">
              <a:buFontTx/>
              <a:buChar char="-"/>
            </a:pPr>
            <a:r>
              <a:rPr lang="es-ES" sz="2000" dirty="0">
                <a:solidFill>
                  <a:srgbClr val="002060"/>
                </a:solidFill>
                <a:latin typeface="Arial"/>
                <a:cs typeface="Arial"/>
              </a:rPr>
              <a:t>No anticiparnos pero sí  implicarnos en la conversación: </a:t>
            </a:r>
            <a:r>
              <a:rPr lang="es-ES" sz="2000" b="1" dirty="0">
                <a:solidFill>
                  <a:srgbClr val="5F86CD"/>
                </a:solidFill>
                <a:latin typeface="Arial"/>
                <a:cs typeface="Arial"/>
              </a:rPr>
              <a:t>Indagación*</a:t>
            </a:r>
          </a:p>
          <a:p>
            <a:pPr marL="285750" indent="-285750">
              <a:buFontTx/>
              <a:buChar char="-"/>
            </a:pPr>
            <a:endParaRPr lang="es-ES" sz="2000" dirty="0">
              <a:latin typeface="Arial" panose="020B0604020202020204" pitchFamily="34" charset="0"/>
              <a:cs typeface="Arial" panose="020B0604020202020204" pitchFamily="34" charset="0"/>
            </a:endParaRPr>
          </a:p>
          <a:p>
            <a:pPr marL="285750" indent="-285750">
              <a:buFontTx/>
              <a:buChar char="-"/>
            </a:pPr>
            <a:endParaRPr lang="es-ES" sz="2000" dirty="0"/>
          </a:p>
          <a:p>
            <a:pPr marL="285750" indent="-285750">
              <a:buFontTx/>
              <a:buChar char="-"/>
            </a:pPr>
            <a:endParaRPr lang="es-ES" sz="2000" dirty="0"/>
          </a:p>
          <a:p>
            <a:endParaRPr lang="es-ES" sz="2000" dirty="0"/>
          </a:p>
          <a:p>
            <a:pPr marL="285750" indent="-285750">
              <a:buFontTx/>
              <a:buChar char="-"/>
            </a:pPr>
            <a:endParaRPr lang="es-ES" sz="2000" dirty="0"/>
          </a:p>
        </p:txBody>
      </p:sp>
    </p:spTree>
    <p:extLst>
      <p:ext uri="{BB962C8B-B14F-4D97-AF65-F5344CB8AC3E}">
        <p14:creationId xmlns:p14="http://schemas.microsoft.com/office/powerpoint/2010/main" val="10855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a:extLst>
              <a:ext uri="{FF2B5EF4-FFF2-40B4-BE49-F238E27FC236}">
                <a16:creationId xmlns:a16="http://schemas.microsoft.com/office/drawing/2014/main" id="{E9941AD4-7213-4025-60A1-B0DBC38B3E32}"/>
              </a:ext>
            </a:extLst>
          </p:cNvPr>
          <p:cNvSpPr/>
          <p:nvPr/>
        </p:nvSpPr>
        <p:spPr>
          <a:xfrm>
            <a:off x="484023" y="4599309"/>
            <a:ext cx="2265218" cy="768927"/>
          </a:xfrm>
          <a:prstGeom prst="ellipse">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D376AA1-5699-1EC4-6530-103A720338F7}"/>
              </a:ext>
            </a:extLst>
          </p:cNvPr>
          <p:cNvSpPr txBox="1"/>
          <p:nvPr/>
        </p:nvSpPr>
        <p:spPr>
          <a:xfrm>
            <a:off x="467542" y="442126"/>
            <a:ext cx="10420197" cy="800219"/>
          </a:xfrm>
          <a:prstGeom prst="rect">
            <a:avLst/>
          </a:prstGeom>
          <a:noFill/>
        </p:spPr>
        <p:txBody>
          <a:bodyPr wrap="square" rtlCol="0">
            <a:spAutoFit/>
          </a:bodyPr>
          <a:lstStyle/>
          <a:p>
            <a:r>
              <a:rPr lang="es-ES" sz="2800" b="1" dirty="0">
                <a:solidFill>
                  <a:srgbClr val="002855"/>
                </a:solidFill>
                <a:latin typeface="Arial" panose="020B0604020202020204" pitchFamily="34" charset="0"/>
                <a:cs typeface="Arial" panose="020B0604020202020204" pitchFamily="34" charset="0"/>
              </a:rPr>
              <a:t>Conversaciones difíciles: incomodarnos para conectarnos</a:t>
            </a:r>
            <a:endParaRPr lang="es-ES" sz="2800" dirty="0">
              <a:solidFill>
                <a:srgbClr val="6F6F6F"/>
              </a:solidFill>
              <a:latin typeface="Arial" panose="020B0604020202020204" pitchFamily="34" charset="0"/>
              <a:cs typeface="Arial" panose="020B0604020202020204" pitchFamily="34" charset="0"/>
            </a:endParaRPr>
          </a:p>
          <a:p>
            <a:endParaRPr lang="es-ES" dirty="0">
              <a:solidFill>
                <a:srgbClr val="6F6F6F"/>
              </a:solidFill>
              <a:latin typeface="Arial" panose="020B0604020202020204" pitchFamily="34" charset="0"/>
              <a:cs typeface="Arial" panose="020B0604020202020204" pitchFamily="34" charset="0"/>
            </a:endParaRPr>
          </a:p>
        </p:txBody>
      </p:sp>
      <p:sp>
        <p:nvSpPr>
          <p:cNvPr id="7" name="CuadroTexto 3">
            <a:extLst>
              <a:ext uri="{FF2B5EF4-FFF2-40B4-BE49-F238E27FC236}">
                <a16:creationId xmlns:a16="http://schemas.microsoft.com/office/drawing/2014/main" id="{481BA909-1F3E-01E6-E43C-388E52BD7F4F}"/>
              </a:ext>
            </a:extLst>
          </p:cNvPr>
          <p:cNvSpPr txBox="1"/>
          <p:nvPr/>
        </p:nvSpPr>
        <p:spPr>
          <a:xfrm>
            <a:off x="544432" y="1432013"/>
            <a:ext cx="10561818" cy="5016758"/>
          </a:xfrm>
          <a:prstGeom prst="rect">
            <a:avLst/>
          </a:prstGeom>
          <a:noFill/>
        </p:spPr>
        <p:txBody>
          <a:bodyPr wrap="square" lIns="91440" tIns="45720" rIns="91440" bIns="45720" rtlCol="0" anchor="t">
            <a:spAutoFit/>
          </a:bodyPr>
          <a:lstStyle/>
          <a:p>
            <a:r>
              <a:rPr lang="es-ES" sz="2000" dirty="0">
                <a:solidFill>
                  <a:srgbClr val="002060"/>
                </a:solidFill>
                <a:latin typeface="Arial"/>
                <a:cs typeface="Arial"/>
              </a:rPr>
              <a:t>¿Qué puedo encontrarme cuando acompaño a una persona con un proceso de enfermedad avanzada?</a:t>
            </a:r>
          </a:p>
          <a:p>
            <a:endParaRPr lang="es-ES" sz="2000" dirty="0">
              <a:solidFill>
                <a:srgbClr val="002060"/>
              </a:solidFill>
              <a:latin typeface="Arial" panose="020B0604020202020204" pitchFamily="34" charset="0"/>
              <a:cs typeface="Arial" panose="020B0604020202020204" pitchFamily="34" charset="0"/>
            </a:endParaRPr>
          </a:p>
          <a:p>
            <a:pPr marL="285750" indent="-285750">
              <a:buFontTx/>
              <a:buChar char="-"/>
            </a:pPr>
            <a:r>
              <a:rPr lang="es-ES" sz="2000">
                <a:solidFill>
                  <a:srgbClr val="002060"/>
                </a:solidFill>
                <a:latin typeface="Arial"/>
                <a:cs typeface="Arial"/>
              </a:rPr>
              <a:t>Defensas: Negación / Evitación / Minimización</a:t>
            </a:r>
          </a:p>
          <a:p>
            <a:pPr marL="285750" indent="-285750">
              <a:buFontTx/>
              <a:buChar char="-"/>
            </a:pPr>
            <a:endParaRPr lang="es-ES" sz="2000" dirty="0">
              <a:solidFill>
                <a:srgbClr val="002060"/>
              </a:solidFill>
              <a:latin typeface="Arial" panose="020B0604020202020204" pitchFamily="34" charset="0"/>
              <a:cs typeface="Arial" panose="020B0604020202020204" pitchFamily="34" charset="0"/>
            </a:endParaRPr>
          </a:p>
          <a:p>
            <a:pPr marL="285750" indent="-285750">
              <a:buFontTx/>
              <a:buChar char="-"/>
            </a:pPr>
            <a:r>
              <a:rPr lang="es-ES" sz="2000" dirty="0">
                <a:solidFill>
                  <a:srgbClr val="002060"/>
                </a:solidFill>
                <a:latin typeface="Arial" panose="020B0604020202020204" pitchFamily="34" charset="0"/>
                <a:cs typeface="Arial" panose="020B0604020202020204" pitchFamily="34" charset="0"/>
              </a:rPr>
              <a:t>Enfado</a:t>
            </a:r>
          </a:p>
          <a:p>
            <a:pPr marL="285750" indent="-285750">
              <a:buFontTx/>
              <a:buChar char="-"/>
            </a:pPr>
            <a:endParaRPr lang="es-ES" sz="2000" dirty="0">
              <a:solidFill>
                <a:srgbClr val="002060"/>
              </a:solidFill>
              <a:latin typeface="Arial" panose="020B0604020202020204" pitchFamily="34" charset="0"/>
              <a:cs typeface="Arial" panose="020B0604020202020204" pitchFamily="34" charset="0"/>
            </a:endParaRPr>
          </a:p>
          <a:p>
            <a:pPr marL="285750" indent="-285750">
              <a:buFontTx/>
              <a:buChar char="-"/>
            </a:pPr>
            <a:r>
              <a:rPr lang="es-ES" sz="2000" dirty="0">
                <a:solidFill>
                  <a:srgbClr val="002060"/>
                </a:solidFill>
                <a:latin typeface="Arial" panose="020B0604020202020204" pitchFamily="34" charset="0"/>
                <a:cs typeface="Arial" panose="020B0604020202020204" pitchFamily="34" charset="0"/>
              </a:rPr>
              <a:t>Miedo</a:t>
            </a:r>
          </a:p>
          <a:p>
            <a:pPr marL="285750" indent="-285750">
              <a:buFontTx/>
              <a:buChar char="-"/>
            </a:pPr>
            <a:endParaRPr lang="es-ES" sz="2000" dirty="0">
              <a:solidFill>
                <a:srgbClr val="002060"/>
              </a:solidFill>
              <a:latin typeface="Arial" panose="020B0604020202020204" pitchFamily="34" charset="0"/>
              <a:cs typeface="Arial" panose="020B0604020202020204" pitchFamily="34" charset="0"/>
            </a:endParaRPr>
          </a:p>
          <a:p>
            <a:pPr marL="285750" indent="-285750">
              <a:buFontTx/>
              <a:buChar char="-"/>
            </a:pPr>
            <a:r>
              <a:rPr lang="es-ES" sz="2000" dirty="0">
                <a:solidFill>
                  <a:srgbClr val="002060"/>
                </a:solidFill>
                <a:latin typeface="Arial" panose="020B0604020202020204" pitchFamily="34" charset="0"/>
                <a:cs typeface="Arial" panose="020B0604020202020204" pitchFamily="34" charset="0"/>
              </a:rPr>
              <a:t>Tristeza</a:t>
            </a:r>
          </a:p>
          <a:p>
            <a:pPr marL="285750" indent="-285750">
              <a:buFontTx/>
              <a:buChar char="-"/>
            </a:pPr>
            <a:endParaRPr lang="es-ES" sz="2000" dirty="0">
              <a:solidFill>
                <a:srgbClr val="002060"/>
              </a:solidFill>
              <a:latin typeface="Arial" panose="020B0604020202020204" pitchFamily="34" charset="0"/>
              <a:cs typeface="Arial" panose="020B0604020202020204" pitchFamily="34" charset="0"/>
            </a:endParaRPr>
          </a:p>
          <a:p>
            <a:pPr marL="285750" indent="-285750">
              <a:buFontTx/>
              <a:buChar char="-"/>
            </a:pPr>
            <a:r>
              <a:rPr lang="es-ES" sz="2000" dirty="0">
                <a:solidFill>
                  <a:srgbClr val="002060"/>
                </a:solidFill>
                <a:latin typeface="Arial" panose="020B0604020202020204" pitchFamily="34" charset="0"/>
                <a:cs typeface="Arial" panose="020B0604020202020204" pitchFamily="34" charset="0"/>
              </a:rPr>
              <a:t>Desesperanza</a:t>
            </a:r>
          </a:p>
          <a:p>
            <a:endParaRPr lang="es-ES" sz="2000" dirty="0">
              <a:solidFill>
                <a:srgbClr val="002060"/>
              </a:solidFill>
              <a:latin typeface="Arial" panose="020B0604020202020204" pitchFamily="34" charset="0"/>
              <a:cs typeface="Arial" panose="020B0604020202020204" pitchFamily="34" charset="0"/>
            </a:endParaRPr>
          </a:p>
          <a:p>
            <a:endParaRPr lang="es-ES" sz="2000" dirty="0">
              <a:solidFill>
                <a:srgbClr val="002060"/>
              </a:solidFill>
              <a:latin typeface="Arial" panose="020B0604020202020204" pitchFamily="34" charset="0"/>
              <a:cs typeface="Arial" panose="020B0604020202020204" pitchFamily="34" charset="0"/>
            </a:endParaRPr>
          </a:p>
          <a:p>
            <a:r>
              <a:rPr lang="es-ES" sz="2000" dirty="0">
                <a:solidFill>
                  <a:srgbClr val="002060"/>
                </a:solidFill>
                <a:latin typeface="Arial"/>
                <a:cs typeface="Arial"/>
              </a:rPr>
              <a:t>Preguntas que nos asustan:  </a:t>
            </a:r>
            <a:r>
              <a:rPr lang="es-ES" sz="2000" i="1" dirty="0">
                <a:solidFill>
                  <a:srgbClr val="002060"/>
                </a:solidFill>
                <a:latin typeface="Arial"/>
                <a:cs typeface="Arial"/>
              </a:rPr>
              <a:t>“¿Me voy a curar?”   “¿Voy a morir?”  “¿Tiene sentido seguir sabiendo el final?”</a:t>
            </a:r>
          </a:p>
        </p:txBody>
      </p:sp>
    </p:spTree>
    <p:extLst>
      <p:ext uri="{BB962C8B-B14F-4D97-AF65-F5344CB8AC3E}">
        <p14:creationId xmlns:p14="http://schemas.microsoft.com/office/powerpoint/2010/main" val="1143785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Un dibujo de un pez en la mano&#10;&#10;Descripción generada automáticamente con confianza baja">
            <a:extLst>
              <a:ext uri="{FF2B5EF4-FFF2-40B4-BE49-F238E27FC236}">
                <a16:creationId xmlns:a16="http://schemas.microsoft.com/office/drawing/2014/main" id="{F62EF10B-D772-1EFC-2280-0A5D32098598}"/>
              </a:ext>
            </a:extLst>
          </p:cNvPr>
          <p:cNvPicPr>
            <a:picLocks noChangeAspect="1"/>
          </p:cNvPicPr>
          <p:nvPr/>
        </p:nvPicPr>
        <p:blipFill>
          <a:blip r:embed="rId2"/>
          <a:stretch>
            <a:fillRect/>
          </a:stretch>
        </p:blipFill>
        <p:spPr>
          <a:xfrm>
            <a:off x="3685310" y="1974272"/>
            <a:ext cx="4273616" cy="4278662"/>
          </a:xfrm>
          <a:prstGeom prst="rect">
            <a:avLst/>
          </a:prstGeom>
        </p:spPr>
      </p:pic>
      <p:sp>
        <p:nvSpPr>
          <p:cNvPr id="3" name="CuadroTexto 2">
            <a:extLst>
              <a:ext uri="{FF2B5EF4-FFF2-40B4-BE49-F238E27FC236}">
                <a16:creationId xmlns:a16="http://schemas.microsoft.com/office/drawing/2014/main" id="{828ED7EB-0857-0D20-519A-44461BB70DD2}"/>
              </a:ext>
            </a:extLst>
          </p:cNvPr>
          <p:cNvSpPr txBox="1"/>
          <p:nvPr/>
        </p:nvSpPr>
        <p:spPr>
          <a:xfrm>
            <a:off x="467542" y="442126"/>
            <a:ext cx="12940114" cy="1231106"/>
          </a:xfrm>
          <a:prstGeom prst="rect">
            <a:avLst/>
          </a:prstGeom>
          <a:noFill/>
        </p:spPr>
        <p:txBody>
          <a:bodyPr wrap="square" rtlCol="0">
            <a:spAutoFit/>
          </a:bodyPr>
          <a:lstStyle/>
          <a:p>
            <a:r>
              <a:rPr lang="es-ES" sz="2800" b="1" dirty="0">
                <a:solidFill>
                  <a:srgbClr val="002855"/>
                </a:solidFill>
                <a:latin typeface="Arial" panose="020B0604020202020204" pitchFamily="34" charset="0"/>
                <a:cs typeface="Arial" panose="020B0604020202020204" pitchFamily="34" charset="0"/>
              </a:rPr>
              <a:t>Conversaciones difíciles relacionadas con la </a:t>
            </a:r>
          </a:p>
          <a:p>
            <a:r>
              <a:rPr lang="es-ES" sz="2800" b="1" dirty="0">
                <a:solidFill>
                  <a:srgbClr val="002855"/>
                </a:solidFill>
                <a:latin typeface="Arial" panose="020B0604020202020204" pitchFamily="34" charset="0"/>
                <a:cs typeface="Arial" panose="020B0604020202020204" pitchFamily="34" charset="0"/>
              </a:rPr>
              <a:t>información/desinformación</a:t>
            </a:r>
          </a:p>
          <a:p>
            <a:endParaRPr lang="es-ES" dirty="0">
              <a:solidFill>
                <a:srgbClr val="6F6F6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429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5C7F26C-D55D-9A9C-7F71-BBC069B64D97}"/>
              </a:ext>
            </a:extLst>
          </p:cNvPr>
          <p:cNvSpPr txBox="1"/>
          <p:nvPr/>
        </p:nvSpPr>
        <p:spPr>
          <a:xfrm>
            <a:off x="492239" y="1698549"/>
            <a:ext cx="11118273" cy="4585871"/>
          </a:xfrm>
          <a:prstGeom prst="rect">
            <a:avLst/>
          </a:prstGeom>
          <a:noFill/>
          <a:ln>
            <a:noFill/>
          </a:ln>
        </p:spPr>
        <p:txBody>
          <a:bodyPr wrap="square" rtlCol="0">
            <a:spAutoFit/>
          </a:bodyPr>
          <a:lstStyle/>
          <a:p>
            <a:r>
              <a:rPr lang="es-ES" dirty="0">
                <a:solidFill>
                  <a:schemeClr val="accent5"/>
                </a:solidFill>
              </a:rPr>
              <a:t>               </a:t>
            </a:r>
            <a:r>
              <a:rPr lang="es-ES" sz="1600" b="1" dirty="0">
                <a:solidFill>
                  <a:schemeClr val="accent5"/>
                </a:solidFill>
                <a:latin typeface="Arial" panose="020B0604020202020204" pitchFamily="34" charset="0"/>
                <a:cs typeface="Arial" panose="020B0604020202020204" pitchFamily="34" charset="0"/>
              </a:rPr>
              <a:t>PACTO DE SILENCIO   </a:t>
            </a:r>
            <a:r>
              <a:rPr lang="es-ES" sz="1600" b="1" dirty="0">
                <a:solidFill>
                  <a:srgbClr val="002060"/>
                </a:solidFill>
                <a:latin typeface="Arial" panose="020B0604020202020204" pitchFamily="34" charset="0"/>
                <a:cs typeface="Arial" panose="020B0604020202020204" pitchFamily="34" charset="0"/>
              </a:rPr>
              <a:t>VS    </a:t>
            </a:r>
            <a:r>
              <a:rPr lang="es-ES" sz="1600" dirty="0">
                <a:solidFill>
                  <a:srgbClr val="002060"/>
                </a:solidFill>
                <a:latin typeface="Arial" panose="020B0604020202020204" pitchFamily="34" charset="0"/>
                <a:cs typeface="Arial" panose="020B0604020202020204" pitchFamily="34" charset="0"/>
              </a:rPr>
              <a:t>CONSPIRACIÓN     </a:t>
            </a:r>
            <a:r>
              <a:rPr lang="es-ES" sz="1600" b="1" dirty="0">
                <a:solidFill>
                  <a:schemeClr val="accent5"/>
                </a:solidFill>
                <a:latin typeface="Arial" panose="020B0604020202020204" pitchFamily="34" charset="0"/>
                <a:cs typeface="Arial" panose="020B0604020202020204" pitchFamily="34" charset="0"/>
              </a:rPr>
              <a:t>CONFLICTO DE SILENCIO</a:t>
            </a:r>
          </a:p>
          <a:p>
            <a:endParaRPr lang="es-ES" sz="1600" dirty="0">
              <a:solidFill>
                <a:schemeClr val="accent5"/>
              </a:solidFill>
              <a:latin typeface="Arial" panose="020B0604020202020204" pitchFamily="34" charset="0"/>
              <a:cs typeface="Arial" panose="020B0604020202020204" pitchFamily="34" charset="0"/>
            </a:endParaRPr>
          </a:p>
          <a:p>
            <a:endParaRPr lang="es-ES" sz="1600" dirty="0">
              <a:solidFill>
                <a:srgbClr val="002060"/>
              </a:solidFill>
              <a:latin typeface="Arial" panose="020B0604020202020204" pitchFamily="34" charset="0"/>
              <a:cs typeface="Arial" panose="020B0604020202020204" pitchFamily="34" charset="0"/>
            </a:endParaRPr>
          </a:p>
          <a:p>
            <a:r>
              <a:rPr lang="es-ES" sz="1600" dirty="0">
                <a:solidFill>
                  <a:srgbClr val="002060"/>
                </a:solidFill>
                <a:latin typeface="Arial" panose="020B0604020202020204" pitchFamily="34" charset="0"/>
                <a:cs typeface="Arial" panose="020B0604020202020204" pitchFamily="34" charset="0"/>
              </a:rPr>
              <a:t>Punto común: el entorno afectivo de la persona tiene más información del proceso de enfermedad que ella misma</a:t>
            </a:r>
          </a:p>
          <a:p>
            <a:endParaRPr lang="es-ES" sz="1600" dirty="0">
              <a:solidFill>
                <a:srgbClr val="002060"/>
              </a:solidFill>
              <a:latin typeface="Arial" panose="020B0604020202020204" pitchFamily="34" charset="0"/>
              <a:cs typeface="Arial" panose="020B0604020202020204" pitchFamily="34" charset="0"/>
            </a:endParaRPr>
          </a:p>
          <a:p>
            <a:r>
              <a:rPr lang="es-ES" sz="1600" dirty="0">
                <a:solidFill>
                  <a:srgbClr val="002060"/>
                </a:solidFill>
                <a:latin typeface="Arial" panose="020B0604020202020204" pitchFamily="34" charset="0"/>
                <a:cs typeface="Arial" panose="020B0604020202020204" pitchFamily="34" charset="0"/>
              </a:rPr>
              <a:t>Discrepancia: El deseo de la persona  ¿ Qué quiere saber?</a:t>
            </a:r>
          </a:p>
          <a:p>
            <a:endParaRPr lang="es-ES" sz="1600" dirty="0">
              <a:solidFill>
                <a:srgbClr val="002060"/>
              </a:solidFill>
              <a:latin typeface="Arial" panose="020B0604020202020204" pitchFamily="34" charset="0"/>
              <a:cs typeface="Arial" panose="020B0604020202020204" pitchFamily="34" charset="0"/>
            </a:endParaRPr>
          </a:p>
          <a:p>
            <a:endParaRPr lang="es-ES" sz="1600" dirty="0">
              <a:solidFill>
                <a:srgbClr val="002060"/>
              </a:solidFill>
              <a:latin typeface="Arial" panose="020B0604020202020204" pitchFamily="34" charset="0"/>
              <a:cs typeface="Arial" panose="020B0604020202020204" pitchFamily="34" charset="0"/>
            </a:endParaRPr>
          </a:p>
          <a:p>
            <a:r>
              <a:rPr lang="es-ES" sz="1600" dirty="0">
                <a:solidFill>
                  <a:srgbClr val="002060"/>
                </a:solidFill>
                <a:latin typeface="Arial" panose="020B0604020202020204" pitchFamily="34" charset="0"/>
                <a:cs typeface="Arial" panose="020B0604020202020204" pitchFamily="34" charset="0"/>
              </a:rPr>
              <a:t>Algunas ideas cuando hay un </a:t>
            </a:r>
            <a:r>
              <a:rPr lang="es-ES" sz="1600" b="1" dirty="0">
                <a:solidFill>
                  <a:srgbClr val="002060"/>
                </a:solidFill>
                <a:latin typeface="Arial" panose="020B0604020202020204" pitchFamily="34" charset="0"/>
                <a:cs typeface="Arial" panose="020B0604020202020204" pitchFamily="34" charset="0"/>
              </a:rPr>
              <a:t>conflicto de silencio</a:t>
            </a:r>
            <a:r>
              <a:rPr lang="es-ES" sz="1600" dirty="0">
                <a:solidFill>
                  <a:srgbClr val="002060"/>
                </a:solidFill>
                <a:latin typeface="Arial" panose="020B0604020202020204" pitchFamily="34" charset="0"/>
                <a:cs typeface="Arial" panose="020B0604020202020204" pitchFamily="34" charset="0"/>
              </a:rPr>
              <a:t>:</a:t>
            </a:r>
          </a:p>
          <a:p>
            <a:endParaRPr lang="es-ES" sz="1600" dirty="0">
              <a:solidFill>
                <a:srgbClr val="002060"/>
              </a:solidFill>
              <a:latin typeface="Arial" panose="020B0604020202020204" pitchFamily="34" charset="0"/>
              <a:cs typeface="Arial" panose="020B0604020202020204" pitchFamily="34" charset="0"/>
            </a:endParaRPr>
          </a:p>
          <a:p>
            <a:pPr marL="285750" indent="-285750">
              <a:buFontTx/>
              <a:buChar char="-"/>
            </a:pPr>
            <a:r>
              <a:rPr lang="es-ES" sz="1600" dirty="0">
                <a:solidFill>
                  <a:srgbClr val="002060"/>
                </a:solidFill>
                <a:latin typeface="Arial" panose="020B0604020202020204" pitchFamily="34" charset="0"/>
                <a:cs typeface="Arial" panose="020B0604020202020204" pitchFamily="34" charset="0"/>
              </a:rPr>
              <a:t>Evitar intervenciones fugaces y bruscas </a:t>
            </a:r>
          </a:p>
          <a:p>
            <a:pPr marL="285750" indent="-285750">
              <a:buFontTx/>
              <a:buChar char="-"/>
            </a:pPr>
            <a:endParaRPr lang="es-ES" sz="1600" dirty="0">
              <a:solidFill>
                <a:srgbClr val="002060"/>
              </a:solidFill>
              <a:latin typeface="Arial" panose="020B0604020202020204" pitchFamily="34" charset="0"/>
              <a:cs typeface="Arial" panose="020B0604020202020204" pitchFamily="34" charset="0"/>
            </a:endParaRPr>
          </a:p>
          <a:p>
            <a:pPr marL="285750" indent="-285750">
              <a:buFontTx/>
              <a:buChar char="-"/>
            </a:pPr>
            <a:r>
              <a:rPr lang="es-ES" sz="1600" dirty="0">
                <a:solidFill>
                  <a:srgbClr val="002060"/>
                </a:solidFill>
                <a:latin typeface="Arial" panose="020B0604020202020204" pitchFamily="34" charset="0"/>
                <a:cs typeface="Arial" panose="020B0604020202020204" pitchFamily="34" charset="0"/>
              </a:rPr>
              <a:t>Empatizar con el entorno afectivo: acercarnos a sus porqués</a:t>
            </a:r>
          </a:p>
          <a:p>
            <a:pPr marL="285750" indent="-285750">
              <a:buFontTx/>
              <a:buChar char="-"/>
            </a:pPr>
            <a:endParaRPr lang="es-ES" sz="1600" dirty="0">
              <a:solidFill>
                <a:srgbClr val="002060"/>
              </a:solidFill>
              <a:latin typeface="Arial" panose="020B0604020202020204" pitchFamily="34" charset="0"/>
              <a:cs typeface="Arial" panose="020B0604020202020204" pitchFamily="34" charset="0"/>
            </a:endParaRPr>
          </a:p>
          <a:p>
            <a:pPr marL="285750" indent="-285750">
              <a:buFontTx/>
              <a:buChar char="-"/>
            </a:pPr>
            <a:r>
              <a:rPr lang="es-ES" sz="1600" dirty="0">
                <a:solidFill>
                  <a:srgbClr val="002060"/>
                </a:solidFill>
                <a:latin typeface="Arial" panose="020B0604020202020204" pitchFamily="34" charset="0"/>
                <a:cs typeface="Arial" panose="020B0604020202020204" pitchFamily="34" charset="0"/>
              </a:rPr>
              <a:t>Indagar sobre el deseo de la persona con el proceso de enfermedad</a:t>
            </a:r>
          </a:p>
          <a:p>
            <a:pPr marL="285750" indent="-285750">
              <a:buFontTx/>
              <a:buChar char="-"/>
            </a:pPr>
            <a:endParaRPr lang="es-ES" sz="1600" dirty="0">
              <a:solidFill>
                <a:srgbClr val="002060"/>
              </a:solidFill>
              <a:latin typeface="Arial" panose="020B0604020202020204" pitchFamily="34" charset="0"/>
              <a:cs typeface="Arial" panose="020B0604020202020204" pitchFamily="34" charset="0"/>
            </a:endParaRPr>
          </a:p>
          <a:p>
            <a:pPr marL="285750" indent="-285750">
              <a:buFontTx/>
              <a:buChar char="-"/>
            </a:pPr>
            <a:r>
              <a:rPr lang="es-ES" sz="1600" dirty="0">
                <a:solidFill>
                  <a:srgbClr val="002060"/>
                </a:solidFill>
                <a:latin typeface="Arial" panose="020B0604020202020204" pitchFamily="34" charset="0"/>
                <a:cs typeface="Arial" panose="020B0604020202020204" pitchFamily="34" charset="0"/>
              </a:rPr>
              <a:t>Reflexionar sobre cuándo y cómo confrontar</a:t>
            </a:r>
          </a:p>
          <a:p>
            <a:pPr marL="285750" indent="-285750">
              <a:buFontTx/>
              <a:buChar char="-"/>
            </a:pPr>
            <a:endParaRPr lang="es-ES" dirty="0">
              <a:solidFill>
                <a:srgbClr val="002060"/>
              </a:solidFill>
            </a:endParaRPr>
          </a:p>
        </p:txBody>
      </p:sp>
      <p:sp>
        <p:nvSpPr>
          <p:cNvPr id="6" name="Signo menos 5">
            <a:extLst>
              <a:ext uri="{FF2B5EF4-FFF2-40B4-BE49-F238E27FC236}">
                <a16:creationId xmlns:a16="http://schemas.microsoft.com/office/drawing/2014/main" id="{40940130-32E4-E1D4-9EDC-E6192E6F769C}"/>
              </a:ext>
            </a:extLst>
          </p:cNvPr>
          <p:cNvSpPr/>
          <p:nvPr/>
        </p:nvSpPr>
        <p:spPr>
          <a:xfrm>
            <a:off x="3744592" y="1833630"/>
            <a:ext cx="2306783" cy="114300"/>
          </a:xfrm>
          <a:prstGeom prst="mathMinus">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Un dibujo de un pez en la mano&#10;&#10;Descripción generada automáticamente con confianza baja">
            <a:extLst>
              <a:ext uri="{FF2B5EF4-FFF2-40B4-BE49-F238E27FC236}">
                <a16:creationId xmlns:a16="http://schemas.microsoft.com/office/drawing/2014/main" id="{F62EF10B-D772-1EFC-2280-0A5D32098598}"/>
              </a:ext>
            </a:extLst>
          </p:cNvPr>
          <p:cNvPicPr>
            <a:picLocks noChangeAspect="1"/>
          </p:cNvPicPr>
          <p:nvPr/>
        </p:nvPicPr>
        <p:blipFill>
          <a:blip r:embed="rId2"/>
          <a:stretch>
            <a:fillRect/>
          </a:stretch>
        </p:blipFill>
        <p:spPr>
          <a:xfrm>
            <a:off x="9820928" y="3745558"/>
            <a:ext cx="1632901" cy="1634829"/>
          </a:xfrm>
          <a:prstGeom prst="rect">
            <a:avLst/>
          </a:prstGeom>
        </p:spPr>
      </p:pic>
      <p:sp>
        <p:nvSpPr>
          <p:cNvPr id="3" name="CuadroTexto 2">
            <a:extLst>
              <a:ext uri="{FF2B5EF4-FFF2-40B4-BE49-F238E27FC236}">
                <a16:creationId xmlns:a16="http://schemas.microsoft.com/office/drawing/2014/main" id="{8BB51260-A653-0299-00B7-BD7EB5E2B949}"/>
              </a:ext>
            </a:extLst>
          </p:cNvPr>
          <p:cNvSpPr txBox="1"/>
          <p:nvPr/>
        </p:nvSpPr>
        <p:spPr>
          <a:xfrm>
            <a:off x="467542" y="442126"/>
            <a:ext cx="12940114" cy="1231106"/>
          </a:xfrm>
          <a:prstGeom prst="rect">
            <a:avLst/>
          </a:prstGeom>
          <a:noFill/>
        </p:spPr>
        <p:txBody>
          <a:bodyPr wrap="square" rtlCol="0">
            <a:spAutoFit/>
          </a:bodyPr>
          <a:lstStyle/>
          <a:p>
            <a:r>
              <a:rPr lang="es-ES" sz="2800" b="1" dirty="0">
                <a:solidFill>
                  <a:srgbClr val="002855"/>
                </a:solidFill>
                <a:latin typeface="Arial" panose="020B0604020202020204" pitchFamily="34" charset="0"/>
                <a:cs typeface="Arial" panose="020B0604020202020204" pitchFamily="34" charset="0"/>
              </a:rPr>
              <a:t>Conversaciones difíciles relacionadas con la </a:t>
            </a:r>
          </a:p>
          <a:p>
            <a:r>
              <a:rPr lang="es-ES" sz="2800" b="1" dirty="0">
                <a:solidFill>
                  <a:srgbClr val="002855"/>
                </a:solidFill>
                <a:latin typeface="Arial" panose="020B0604020202020204" pitchFamily="34" charset="0"/>
                <a:cs typeface="Arial" panose="020B0604020202020204" pitchFamily="34" charset="0"/>
              </a:rPr>
              <a:t>información/desinformación</a:t>
            </a:r>
          </a:p>
          <a:p>
            <a:endParaRPr lang="es-ES" dirty="0">
              <a:solidFill>
                <a:srgbClr val="6F6F6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5287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1">
            <a:extLst>
              <a:ext uri="{FF2B5EF4-FFF2-40B4-BE49-F238E27FC236}">
                <a16:creationId xmlns:a16="http://schemas.microsoft.com/office/drawing/2014/main" id="{48AB6F78-7306-6DEE-34CC-11AB9502BBAF}"/>
              </a:ext>
            </a:extLst>
          </p:cNvPr>
          <p:cNvSpPr txBox="1"/>
          <p:nvPr/>
        </p:nvSpPr>
        <p:spPr>
          <a:xfrm>
            <a:off x="762000" y="1782396"/>
            <a:ext cx="10668000" cy="329320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a:noFill/>
                </a:ln>
                <a:solidFill>
                  <a:srgbClr val="00F0BE"/>
                </a:solidFill>
                <a:effectLst/>
                <a:uLnTx/>
                <a:uFillTx/>
                <a:latin typeface="Arial" panose="020B0604020202020204" pitchFamily="34" charset="0"/>
                <a:ea typeface="+mn-ea"/>
                <a:cs typeface="Arial" panose="020B0604020202020204" pitchFamily="34" charset="0"/>
              </a:rPr>
              <a:t>Acompañamiento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a:noFill/>
                </a:ln>
                <a:solidFill>
                  <a:srgbClr val="00F0BE"/>
                </a:solidFill>
                <a:effectLst/>
                <a:uLnTx/>
                <a:uFillTx/>
                <a:latin typeface="Arial" panose="020B0604020202020204" pitchFamily="34" charset="0"/>
                <a:ea typeface="+mn-ea"/>
                <a:cs typeface="Arial" panose="020B0604020202020204" pitchFamily="34" charset="0"/>
              </a:rPr>
              <a:t> en final de vida.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00F0BE"/>
                </a:solidFill>
                <a:effectLst/>
                <a:uLnTx/>
                <a:uFillTx/>
                <a:latin typeface="Arial" panose="020B0604020202020204" pitchFamily="34" charset="0"/>
                <a:ea typeface="+mn-ea"/>
                <a:cs typeface="Arial" panose="020B0604020202020204" pitchFamily="34" charset="0"/>
              </a:rPr>
              <a:t>Manejo del dolor y conversaciones difíciles en cuidados paliativos</a:t>
            </a:r>
          </a:p>
          <a:p>
            <a:pPr algn="ctr"/>
            <a:endParaRPr lang="es-ES" sz="2400" dirty="0">
              <a:solidFill>
                <a:schemeClr val="bg1"/>
              </a:solidFill>
              <a:latin typeface="Arial" panose="020B0604020202020204" pitchFamily="34" charset="0"/>
              <a:cs typeface="Arial" panose="020B0604020202020204" pitchFamily="34" charset="0"/>
            </a:endParaRPr>
          </a:p>
          <a:p>
            <a:pPr algn="ctr"/>
            <a:r>
              <a:rPr lang="es-ES" sz="2400" dirty="0">
                <a:solidFill>
                  <a:schemeClr val="bg1"/>
                </a:solidFill>
                <a:latin typeface="Arial"/>
                <a:cs typeface="Arial"/>
              </a:rPr>
              <a:t>Dra. Beatriz Morillo </a:t>
            </a:r>
            <a:r>
              <a:rPr lang="es-ES" sz="2400" dirty="0" err="1">
                <a:solidFill>
                  <a:schemeClr val="bg1"/>
                </a:solidFill>
                <a:latin typeface="Arial"/>
                <a:cs typeface="Arial"/>
              </a:rPr>
              <a:t>Paramio</a:t>
            </a:r>
            <a:endParaRPr lang="es-ES" sz="2400" dirty="0">
              <a:solidFill>
                <a:schemeClr val="bg1"/>
              </a:solidFill>
              <a:latin typeface="Arial"/>
              <a:cs typeface="Arial"/>
            </a:endParaRPr>
          </a:p>
          <a:p>
            <a:pPr algn="ctr"/>
            <a:r>
              <a:rPr lang="pt-BR" sz="1600" dirty="0">
                <a:solidFill>
                  <a:schemeClr val="bg1"/>
                </a:solidFill>
                <a:latin typeface="Arial" panose="020B0604020202020204" pitchFamily="34" charset="0"/>
                <a:cs typeface="Arial" panose="020B0604020202020204" pitchFamily="34" charset="0"/>
              </a:rPr>
              <a:t>Médica ESCP Área Nordeste Granada</a:t>
            </a:r>
            <a:endParaRPr lang="es-E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0787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B230039-1C2F-F90F-1AC5-8E3CC8056230}"/>
              </a:ext>
            </a:extLst>
          </p:cNvPr>
          <p:cNvSpPr txBox="1"/>
          <p:nvPr/>
        </p:nvSpPr>
        <p:spPr>
          <a:xfrm>
            <a:off x="467542" y="1225689"/>
            <a:ext cx="10796155" cy="5324535"/>
          </a:xfrm>
          <a:prstGeom prst="rect">
            <a:avLst/>
          </a:prstGeom>
          <a:noFill/>
        </p:spPr>
        <p:txBody>
          <a:bodyPr wrap="square" lIns="91440" tIns="45720" rIns="91440" bIns="45720" rtlCol="0" anchor="t">
            <a:spAutoFit/>
          </a:bodyPr>
          <a:lstStyle/>
          <a:p>
            <a:pPr marL="285750" indent="-285750">
              <a:buFontTx/>
              <a:buChar char="-"/>
            </a:pPr>
            <a:r>
              <a:rPr lang="es-ES" sz="2000" dirty="0">
                <a:solidFill>
                  <a:srgbClr val="002060"/>
                </a:solidFill>
                <a:latin typeface="Arial" panose="020B0604020202020204" pitchFamily="34" charset="0"/>
                <a:cs typeface="Arial" panose="020B0604020202020204" pitchFamily="34" charset="0"/>
              </a:rPr>
              <a:t>Aparecerán muy probablemente con el entorno afectivo de la paciente</a:t>
            </a:r>
          </a:p>
          <a:p>
            <a:pPr marL="285750" indent="-285750">
              <a:buFontTx/>
              <a:buChar char="-"/>
            </a:pPr>
            <a:endParaRPr lang="es-ES" sz="2000" dirty="0">
              <a:solidFill>
                <a:srgbClr val="002060"/>
              </a:solidFill>
              <a:latin typeface="Arial" panose="020B0604020202020204" pitchFamily="34" charset="0"/>
              <a:cs typeface="Arial" panose="020B0604020202020204" pitchFamily="34" charset="0"/>
            </a:endParaRPr>
          </a:p>
          <a:p>
            <a:pPr marL="285750" indent="-285750">
              <a:buFontTx/>
              <a:buChar char="-"/>
            </a:pPr>
            <a:r>
              <a:rPr lang="es-ES" sz="2000" dirty="0">
                <a:solidFill>
                  <a:srgbClr val="002060"/>
                </a:solidFill>
                <a:latin typeface="Arial" panose="020B0604020202020204" pitchFamily="34" charset="0"/>
                <a:cs typeface="Arial" panose="020B0604020202020204" pitchFamily="34" charset="0"/>
              </a:rPr>
              <a:t>Explicar la evolución esperable en este escenario aportará calma y reforzará el vínculo que tengan con nosotras/os</a:t>
            </a:r>
          </a:p>
          <a:p>
            <a:pPr marL="285750" indent="-285750">
              <a:buFontTx/>
              <a:buChar char="-"/>
            </a:pPr>
            <a:endParaRPr lang="es-ES" sz="2000" dirty="0">
              <a:solidFill>
                <a:srgbClr val="002060"/>
              </a:solidFill>
              <a:latin typeface="Arial" panose="020B0604020202020204" pitchFamily="34" charset="0"/>
              <a:cs typeface="Arial" panose="020B0604020202020204" pitchFamily="34" charset="0"/>
            </a:endParaRPr>
          </a:p>
          <a:p>
            <a:pPr marL="285750" indent="-285750">
              <a:buFontTx/>
              <a:buChar char="-"/>
            </a:pPr>
            <a:r>
              <a:rPr lang="es-ES" sz="2000" dirty="0">
                <a:solidFill>
                  <a:srgbClr val="002060"/>
                </a:solidFill>
                <a:latin typeface="Arial" panose="020B0604020202020204" pitchFamily="34" charset="0"/>
                <a:cs typeface="Arial" panose="020B0604020202020204" pitchFamily="34" charset="0"/>
              </a:rPr>
              <a:t>Las dudas en este escenario son muchas y pueden ser resueltas de manera honesta y amable si hemos hecho previamente nuestras tareas : estar presentes con implicación, respetar los tiempos de la persona y su entorno, estar dispuestas/os a sostener el malestar </a:t>
            </a:r>
          </a:p>
          <a:p>
            <a:pPr marL="285750" indent="-285750">
              <a:buFontTx/>
              <a:buChar char="-"/>
            </a:pPr>
            <a:endParaRPr lang="es-ES" sz="2000" dirty="0">
              <a:solidFill>
                <a:srgbClr val="002060"/>
              </a:solidFill>
              <a:latin typeface="Arial" panose="020B0604020202020204" pitchFamily="34" charset="0"/>
              <a:cs typeface="Arial" panose="020B0604020202020204" pitchFamily="34" charset="0"/>
            </a:endParaRPr>
          </a:p>
          <a:p>
            <a:pPr marL="285750" indent="-285750">
              <a:buFontTx/>
              <a:buChar char="-"/>
            </a:pPr>
            <a:r>
              <a:rPr lang="es-ES" sz="2000" dirty="0">
                <a:solidFill>
                  <a:srgbClr val="002060"/>
                </a:solidFill>
                <a:latin typeface="Arial" panose="020B0604020202020204" pitchFamily="34" charset="0"/>
                <a:cs typeface="Arial" panose="020B0604020202020204" pitchFamily="34" charset="0"/>
              </a:rPr>
              <a:t>Algunas dudas que pueden generar conversaciones difíciles:</a:t>
            </a:r>
          </a:p>
          <a:p>
            <a:r>
              <a:rPr lang="es-ES" sz="2000" dirty="0">
                <a:solidFill>
                  <a:srgbClr val="002060"/>
                </a:solidFill>
                <a:latin typeface="Arial" panose="020B0604020202020204" pitchFamily="34" charset="0"/>
                <a:cs typeface="Arial" panose="020B0604020202020204" pitchFamily="34" charset="0"/>
              </a:rPr>
              <a:t>                      </a:t>
            </a:r>
          </a:p>
          <a:p>
            <a:r>
              <a:rPr lang="es-ES" sz="2000" dirty="0">
                <a:solidFill>
                  <a:srgbClr val="002060"/>
                </a:solidFill>
                <a:latin typeface="Arial"/>
                <a:cs typeface="Arial"/>
              </a:rPr>
              <a:t>              </a:t>
            </a:r>
            <a:r>
              <a:rPr lang="es-ES" sz="2000" i="1" dirty="0">
                <a:solidFill>
                  <a:srgbClr val="002060"/>
                </a:solidFill>
                <a:latin typeface="Arial"/>
                <a:cs typeface="Arial"/>
              </a:rPr>
              <a:t>                                “¿Tiempo estimado en SUD?”</a:t>
            </a:r>
          </a:p>
          <a:p>
            <a:r>
              <a:rPr lang="es-ES" sz="2000" i="1" dirty="0">
                <a:solidFill>
                  <a:srgbClr val="002060"/>
                </a:solidFill>
                <a:latin typeface="Arial"/>
                <a:cs typeface="Arial"/>
              </a:rPr>
              <a:t>                                                                                      “¿Hidratación y alimentación en SUD?”</a:t>
            </a:r>
          </a:p>
          <a:p>
            <a:r>
              <a:rPr lang="es-ES" sz="2000" i="1" dirty="0">
                <a:solidFill>
                  <a:srgbClr val="002060"/>
                </a:solidFill>
                <a:latin typeface="Arial"/>
                <a:cs typeface="Arial"/>
              </a:rPr>
              <a:t>      “¿En casa o en el hospital?”</a:t>
            </a:r>
          </a:p>
          <a:p>
            <a:r>
              <a:rPr lang="es-ES" sz="2000" i="1" dirty="0">
                <a:solidFill>
                  <a:srgbClr val="002060"/>
                </a:solidFill>
                <a:latin typeface="Arial" panose="020B0604020202020204" pitchFamily="34" charset="0"/>
                <a:cs typeface="Arial" panose="020B0604020202020204" pitchFamily="34" charset="0"/>
              </a:rPr>
              <a:t>                                                                        “Lo sedaréis, ¿no?”</a:t>
            </a:r>
          </a:p>
          <a:p>
            <a:r>
              <a:rPr lang="es-ES" sz="2000" i="1" dirty="0">
                <a:solidFill>
                  <a:srgbClr val="002060"/>
                </a:solidFill>
                <a:latin typeface="Arial" panose="020B0604020202020204" pitchFamily="34" charset="0"/>
                <a:cs typeface="Arial" panose="020B0604020202020204" pitchFamily="34" charset="0"/>
              </a:rPr>
              <a:t>                             “No lo sedaréis, ¿no?”</a:t>
            </a:r>
          </a:p>
          <a:p>
            <a:r>
              <a:rPr lang="es-ES" sz="2000" dirty="0">
                <a:solidFill>
                  <a:srgbClr val="002060"/>
                </a:solidFill>
              </a:rPr>
              <a:t>                  </a:t>
            </a:r>
          </a:p>
        </p:txBody>
      </p:sp>
      <p:sp>
        <p:nvSpPr>
          <p:cNvPr id="5" name="CuadroTexto 2">
            <a:extLst>
              <a:ext uri="{FF2B5EF4-FFF2-40B4-BE49-F238E27FC236}">
                <a16:creationId xmlns:a16="http://schemas.microsoft.com/office/drawing/2014/main" id="{AC075F7B-94A7-C273-96D0-F728B26973E1}"/>
              </a:ext>
            </a:extLst>
          </p:cNvPr>
          <p:cNvSpPr txBox="1"/>
          <p:nvPr/>
        </p:nvSpPr>
        <p:spPr>
          <a:xfrm>
            <a:off x="467542" y="442126"/>
            <a:ext cx="10420197" cy="800219"/>
          </a:xfrm>
          <a:prstGeom prst="rect">
            <a:avLst/>
          </a:prstGeom>
          <a:noFill/>
        </p:spPr>
        <p:txBody>
          <a:bodyPr wrap="square" rtlCol="0">
            <a:spAutoFit/>
          </a:bodyPr>
          <a:lstStyle/>
          <a:p>
            <a:r>
              <a:rPr lang="es-ES" sz="2800" b="1" dirty="0">
                <a:solidFill>
                  <a:srgbClr val="002855"/>
                </a:solidFill>
                <a:latin typeface="Arial" panose="020B0604020202020204" pitchFamily="34" charset="0"/>
                <a:cs typeface="Arial" panose="020B0604020202020204" pitchFamily="34" charset="0"/>
              </a:rPr>
              <a:t>Conversaciones difíciles en situación de últimos días</a:t>
            </a:r>
            <a:endParaRPr lang="es-ES" sz="2800" dirty="0">
              <a:solidFill>
                <a:srgbClr val="6F6F6F"/>
              </a:solidFill>
              <a:latin typeface="Arial" panose="020B0604020202020204" pitchFamily="34" charset="0"/>
              <a:cs typeface="Arial" panose="020B0604020202020204" pitchFamily="34" charset="0"/>
            </a:endParaRPr>
          </a:p>
          <a:p>
            <a:endParaRPr lang="es-ES" dirty="0">
              <a:solidFill>
                <a:srgbClr val="6F6F6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9688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95B7EC-0820-2686-4A28-A412D7770142}"/>
              </a:ext>
            </a:extLst>
          </p:cNvPr>
          <p:cNvSpPr txBox="1"/>
          <p:nvPr/>
        </p:nvSpPr>
        <p:spPr>
          <a:xfrm>
            <a:off x="537031" y="1242345"/>
            <a:ext cx="11445861" cy="3477875"/>
          </a:xfrm>
          <a:prstGeom prst="rect">
            <a:avLst/>
          </a:prstGeom>
          <a:noFill/>
        </p:spPr>
        <p:txBody>
          <a:bodyPr wrap="square" rtlCol="0">
            <a:spAutoFit/>
          </a:bodyPr>
          <a:lstStyle/>
          <a:p>
            <a:endParaRPr lang="es-ES" sz="2000" dirty="0">
              <a:solidFill>
                <a:srgbClr val="002060"/>
              </a:solidFill>
              <a:latin typeface="Arial" panose="020B0604020202020204" pitchFamily="34" charset="0"/>
              <a:cs typeface="Arial" panose="020B0604020202020204" pitchFamily="34" charset="0"/>
            </a:endParaRPr>
          </a:p>
          <a:p>
            <a:r>
              <a:rPr lang="es-ES" sz="2000" dirty="0">
                <a:solidFill>
                  <a:srgbClr val="002060"/>
                </a:solidFill>
                <a:latin typeface="Arial" panose="020B0604020202020204" pitchFamily="34" charset="0"/>
                <a:cs typeface="Arial" panose="020B0604020202020204" pitchFamily="34" charset="0"/>
              </a:rPr>
              <a:t>-   Intentar conectar: presencia-implicación-compromiso-respeto</a:t>
            </a:r>
          </a:p>
          <a:p>
            <a:endParaRPr lang="es-ES" sz="2000" dirty="0">
              <a:solidFill>
                <a:srgbClr val="002060"/>
              </a:solidFill>
              <a:latin typeface="Arial" panose="020B0604020202020204" pitchFamily="34" charset="0"/>
              <a:cs typeface="Arial" panose="020B0604020202020204" pitchFamily="34" charset="0"/>
            </a:endParaRPr>
          </a:p>
          <a:p>
            <a:pPr marL="285750" indent="-285750">
              <a:buFontTx/>
              <a:buChar char="-"/>
            </a:pPr>
            <a:r>
              <a:rPr lang="es-ES" sz="2000" dirty="0">
                <a:solidFill>
                  <a:srgbClr val="002060"/>
                </a:solidFill>
                <a:latin typeface="Arial" panose="020B0604020202020204" pitchFamily="34" charset="0"/>
                <a:cs typeface="Arial" panose="020B0604020202020204" pitchFamily="34" charset="0"/>
              </a:rPr>
              <a:t>Crear una red segura con los recursos sociosanitarios que tenemos: coordinación y consenso</a:t>
            </a:r>
          </a:p>
          <a:p>
            <a:pPr marL="285750" indent="-285750">
              <a:buFontTx/>
              <a:buChar char="-"/>
            </a:pPr>
            <a:endParaRPr lang="es-ES" sz="2000" dirty="0">
              <a:solidFill>
                <a:srgbClr val="002060"/>
              </a:solidFill>
              <a:latin typeface="Arial" panose="020B0604020202020204" pitchFamily="34" charset="0"/>
              <a:cs typeface="Arial" panose="020B0604020202020204" pitchFamily="34" charset="0"/>
            </a:endParaRPr>
          </a:p>
          <a:p>
            <a:pPr marL="285750" indent="-285750">
              <a:buFontTx/>
              <a:buChar char="-"/>
            </a:pPr>
            <a:r>
              <a:rPr lang="es-ES" sz="2000" dirty="0">
                <a:solidFill>
                  <a:srgbClr val="002060"/>
                </a:solidFill>
                <a:latin typeface="Arial" panose="020B0604020202020204" pitchFamily="34" charset="0"/>
                <a:cs typeface="Arial" panose="020B0604020202020204" pitchFamily="34" charset="0"/>
              </a:rPr>
              <a:t>Revisar de manera constante cómo estamos participando en el acompañamiento y qué responsabilidad tenemos en el mismo.</a:t>
            </a:r>
          </a:p>
          <a:p>
            <a:pPr marL="285750" indent="-285750">
              <a:buFontTx/>
              <a:buChar char="-"/>
            </a:pPr>
            <a:endParaRPr lang="es-ES" sz="2000" dirty="0">
              <a:solidFill>
                <a:srgbClr val="002060"/>
              </a:solidFill>
              <a:latin typeface="Arial" panose="020B0604020202020204" pitchFamily="34" charset="0"/>
              <a:cs typeface="Arial" panose="020B0604020202020204" pitchFamily="34" charset="0"/>
            </a:endParaRPr>
          </a:p>
          <a:p>
            <a:pPr marL="285750" indent="-285750">
              <a:buFontTx/>
              <a:buChar char="-"/>
            </a:pPr>
            <a:r>
              <a:rPr lang="es-ES" sz="2000" dirty="0">
                <a:solidFill>
                  <a:srgbClr val="002060"/>
                </a:solidFill>
                <a:latin typeface="Arial" panose="020B0604020202020204" pitchFamily="34" charset="0"/>
                <a:cs typeface="Arial" panose="020B0604020202020204" pitchFamily="34" charset="0"/>
              </a:rPr>
              <a:t>Autocrítica y autocompasión</a:t>
            </a:r>
          </a:p>
          <a:p>
            <a:endParaRPr lang="es-ES" sz="2000" dirty="0">
              <a:solidFill>
                <a:srgbClr val="002060"/>
              </a:solidFill>
            </a:endParaRPr>
          </a:p>
          <a:p>
            <a:pPr marL="285750" indent="-285750">
              <a:buFontTx/>
              <a:buChar char="-"/>
            </a:pPr>
            <a:endParaRPr lang="es-ES" sz="2000" dirty="0">
              <a:solidFill>
                <a:srgbClr val="002060"/>
              </a:solidFill>
            </a:endParaRPr>
          </a:p>
        </p:txBody>
      </p:sp>
      <p:sp>
        <p:nvSpPr>
          <p:cNvPr id="4" name="CuadroTexto 2">
            <a:extLst>
              <a:ext uri="{FF2B5EF4-FFF2-40B4-BE49-F238E27FC236}">
                <a16:creationId xmlns:a16="http://schemas.microsoft.com/office/drawing/2014/main" id="{ADD66DAE-894F-261C-7BF2-808F22398780}"/>
              </a:ext>
            </a:extLst>
          </p:cNvPr>
          <p:cNvSpPr txBox="1"/>
          <p:nvPr/>
        </p:nvSpPr>
        <p:spPr>
          <a:xfrm>
            <a:off x="467542" y="442126"/>
            <a:ext cx="10420197" cy="800219"/>
          </a:xfrm>
          <a:prstGeom prst="rect">
            <a:avLst/>
          </a:prstGeom>
          <a:noFill/>
        </p:spPr>
        <p:txBody>
          <a:bodyPr wrap="square" rtlCol="0">
            <a:spAutoFit/>
          </a:bodyPr>
          <a:lstStyle/>
          <a:p>
            <a:r>
              <a:rPr lang="es-ES" sz="2800" b="1" dirty="0">
                <a:solidFill>
                  <a:srgbClr val="002855"/>
                </a:solidFill>
                <a:latin typeface="Arial" panose="020B0604020202020204" pitchFamily="34" charset="0"/>
                <a:cs typeface="Arial" panose="020B0604020202020204" pitchFamily="34" charset="0"/>
              </a:rPr>
              <a:t>Conversaciones difíciles</a:t>
            </a:r>
            <a:endParaRPr lang="es-ES" sz="2800" dirty="0">
              <a:solidFill>
                <a:srgbClr val="6F6F6F"/>
              </a:solidFill>
              <a:latin typeface="Arial" panose="020B0604020202020204" pitchFamily="34" charset="0"/>
              <a:cs typeface="Arial" panose="020B0604020202020204" pitchFamily="34" charset="0"/>
            </a:endParaRPr>
          </a:p>
          <a:p>
            <a:endParaRPr lang="es-ES" dirty="0">
              <a:solidFill>
                <a:srgbClr val="6F6F6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4345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Un coral en el mar&#10;&#10;Descripción generada automáticamente con confianza media">
            <a:extLst>
              <a:ext uri="{FF2B5EF4-FFF2-40B4-BE49-F238E27FC236}">
                <a16:creationId xmlns:a16="http://schemas.microsoft.com/office/drawing/2014/main" id="{309B5713-8AE9-8D10-B061-B20CE27495F5}"/>
              </a:ext>
            </a:extLst>
          </p:cNvPr>
          <p:cNvPicPr>
            <a:picLocks noChangeAspect="1"/>
          </p:cNvPicPr>
          <p:nvPr/>
        </p:nvPicPr>
        <p:blipFill>
          <a:blip r:embed="rId2"/>
          <a:stretch>
            <a:fillRect/>
          </a:stretch>
        </p:blipFill>
        <p:spPr>
          <a:xfrm>
            <a:off x="1995054" y="1194954"/>
            <a:ext cx="7644741" cy="4281055"/>
          </a:xfrm>
          <a:prstGeom prst="rect">
            <a:avLst/>
          </a:prstGeom>
        </p:spPr>
      </p:pic>
    </p:spTree>
    <p:extLst>
      <p:ext uri="{BB962C8B-B14F-4D97-AF65-F5344CB8AC3E}">
        <p14:creationId xmlns:p14="http://schemas.microsoft.com/office/powerpoint/2010/main" val="3838710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1">
            <a:extLst>
              <a:ext uri="{FF2B5EF4-FFF2-40B4-BE49-F238E27FC236}">
                <a16:creationId xmlns:a16="http://schemas.microsoft.com/office/drawing/2014/main" id="{48AB6F78-7306-6DEE-34CC-11AB9502BBAF}"/>
              </a:ext>
            </a:extLst>
          </p:cNvPr>
          <p:cNvSpPr txBox="1"/>
          <p:nvPr/>
        </p:nvSpPr>
        <p:spPr>
          <a:xfrm>
            <a:off x="762000" y="3044280"/>
            <a:ext cx="10668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a:noFill/>
                </a:ln>
                <a:solidFill>
                  <a:srgbClr val="00F0BE"/>
                </a:solidFill>
                <a:effectLst/>
                <a:uLnTx/>
                <a:uFillTx/>
                <a:latin typeface="Arial" panose="020B0604020202020204" pitchFamily="34" charset="0"/>
                <a:ea typeface="+mn-ea"/>
                <a:cs typeface="Arial" panose="020B0604020202020204" pitchFamily="34" charset="0"/>
              </a:rPr>
              <a:t>Gracias</a:t>
            </a:r>
            <a:endParaRPr kumimoji="0" lang="es-E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E641C37D-2EA2-407D-5013-3EF52B3E875E}"/>
              </a:ext>
            </a:extLst>
          </p:cNvPr>
          <p:cNvSpPr txBox="1"/>
          <p:nvPr/>
        </p:nvSpPr>
        <p:spPr>
          <a:xfrm rot="16200000">
            <a:off x="10801350" y="4800600"/>
            <a:ext cx="1931670" cy="261610"/>
          </a:xfrm>
          <a:prstGeom prst="rect">
            <a:avLst/>
          </a:prstGeom>
          <a:noFill/>
        </p:spPr>
        <p:txBody>
          <a:bodyPr wrap="square" rtlCol="0">
            <a:spAutoFit/>
          </a:bodyPr>
          <a:lstStyle/>
          <a:p>
            <a:pPr algn="ctr"/>
            <a:r>
              <a:rPr lang="es-ES_tradnl" sz="1100" dirty="0">
                <a:solidFill>
                  <a:schemeClr val="bg1"/>
                </a:solidFill>
                <a:latin typeface="Arial" panose="020B0604020202020204" pitchFamily="34" charset="0"/>
                <a:cs typeface="Arial" panose="020B0604020202020204" pitchFamily="34" charset="0"/>
              </a:rPr>
              <a:t>ES-MPT-2400024</a:t>
            </a:r>
            <a:endParaRPr lang="es-ES"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2797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D5A9D56-F87F-C400-9E69-9A79AB626240}"/>
              </a:ext>
            </a:extLst>
          </p:cNvPr>
          <p:cNvSpPr txBox="1"/>
          <p:nvPr/>
        </p:nvSpPr>
        <p:spPr>
          <a:xfrm>
            <a:off x="495823" y="329004"/>
            <a:ext cx="980166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800" b="1" i="0" u="none" strike="noStrike" kern="1200" cap="none" spc="0" normalizeH="0" baseline="0" noProof="0" dirty="0">
                <a:ln>
                  <a:noFill/>
                </a:ln>
                <a:solidFill>
                  <a:srgbClr val="002855"/>
                </a:solidFill>
                <a:effectLst/>
                <a:uLnTx/>
                <a:uFillTx/>
                <a:latin typeface="Arial" panose="020B0604020202020204" pitchFamily="34" charset="0"/>
                <a:ea typeface="+mn-ea"/>
                <a:cs typeface="Arial" panose="020B0604020202020204" pitchFamily="34" charset="0"/>
              </a:rPr>
              <a:t>Exoneración de responsabilidad y uso de la presentación</a:t>
            </a:r>
            <a:endParaRPr kumimoji="0" lang="es-ES" sz="2800" b="1" i="0" u="none" strike="noStrike" kern="1200" cap="none" spc="0" normalizeH="0" baseline="0" noProof="0" dirty="0">
              <a:ln>
                <a:noFill/>
              </a:ln>
              <a:solidFill>
                <a:srgbClr val="002855"/>
              </a:solidFill>
              <a:effectLst/>
              <a:uLnTx/>
              <a:uFillTx/>
              <a:latin typeface="Arial" panose="020B0604020202020204" pitchFamily="34" charset="0"/>
              <a:ea typeface="+mn-ea"/>
              <a:cs typeface="Arial" panose="020B0604020202020204" pitchFamily="34" charset="0"/>
            </a:endParaRPr>
          </a:p>
        </p:txBody>
      </p:sp>
      <p:sp>
        <p:nvSpPr>
          <p:cNvPr id="2" name="CuadroTexto 1">
            <a:extLst>
              <a:ext uri="{FF2B5EF4-FFF2-40B4-BE49-F238E27FC236}">
                <a16:creationId xmlns:a16="http://schemas.microsoft.com/office/drawing/2014/main" id="{30094B02-3AFA-42DB-D306-9FE70B3D32B7}"/>
              </a:ext>
            </a:extLst>
          </p:cNvPr>
          <p:cNvSpPr txBox="1"/>
          <p:nvPr/>
        </p:nvSpPr>
        <p:spPr>
          <a:xfrm>
            <a:off x="555944" y="1496472"/>
            <a:ext cx="9801663" cy="467820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prstClr val="black"/>
              </a:buClr>
              <a:buSzTx/>
              <a:buFont typeface="Arial"/>
              <a:buNone/>
              <a:tabLst/>
              <a:defRPr/>
            </a:pPr>
            <a:r>
              <a:rPr kumimoji="0" lang="es-ES" sz="1400" b="0" i="0" u="none" strike="noStrike" kern="1200" cap="none" spc="0" normalizeH="0" baseline="0" noProof="0" dirty="0">
                <a:ln>
                  <a:noFill/>
                </a:ln>
                <a:solidFill>
                  <a:srgbClr val="6F6F6F"/>
                </a:solidFill>
                <a:effectLst/>
                <a:uLnTx/>
                <a:uFillTx/>
                <a:latin typeface="Arial" panose="020B0604020202020204" pitchFamily="34" charset="0"/>
                <a:ea typeface="+mn-ea"/>
                <a:cs typeface="Arial" panose="020B0604020202020204" pitchFamily="34" charset="0"/>
              </a:rPr>
              <a:t>Este documento (la “Presentación”) ha sido preparado exclusivamente para su uso en presentaciones y/o formaciones de Almirall, S.A. ("Almirall") dirigidas a la comunidad científica (“Uso Permitido”). Este documento incluye información resumida y no pretende ser exhaustivo. La divulgación, difusión o uso de este documento, para un uso distinto al Uso Permitido, sin la autorización previa, expresa y por escrito de Almirall está prohibida.</a:t>
            </a:r>
          </a:p>
          <a:p>
            <a:pPr marL="0" marR="0" lvl="0" indent="0" algn="just" defTabSz="914400" rtl="0" eaLnBrk="1" fontAlgn="auto" latinLnBrk="0" hangingPunct="1">
              <a:lnSpc>
                <a:spcPct val="100000"/>
              </a:lnSpc>
              <a:spcBef>
                <a:spcPts val="0"/>
              </a:spcBef>
              <a:spcAft>
                <a:spcPts val="0"/>
              </a:spcAft>
              <a:buClr>
                <a:prstClr val="black"/>
              </a:buClr>
              <a:buSzTx/>
              <a:buFont typeface="Arial"/>
              <a:buNone/>
              <a:tabLst/>
              <a:defRPr/>
            </a:pPr>
            <a:endParaRPr kumimoji="0" lang="es-ES" sz="1400" b="0" i="0" u="none" strike="noStrike" kern="1200" cap="none" spc="0" normalizeH="0" baseline="0" noProof="0" dirty="0">
              <a:ln>
                <a:noFill/>
              </a:ln>
              <a:solidFill>
                <a:srgbClr val="6F6F6F"/>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
                <a:prstClr val="black"/>
              </a:buClr>
              <a:buSzTx/>
              <a:buFont typeface="Arial"/>
              <a:buNone/>
              <a:tabLst/>
              <a:defRPr/>
            </a:pPr>
            <a:r>
              <a:rPr kumimoji="0" lang="es-ES" sz="1400" b="0" i="0" u="none" strike="noStrike" kern="1200" cap="none" spc="0" normalizeH="0" baseline="0" noProof="0" dirty="0">
                <a:ln>
                  <a:noFill/>
                </a:ln>
                <a:solidFill>
                  <a:srgbClr val="6F6F6F"/>
                </a:solidFill>
                <a:effectLst/>
                <a:uLnTx/>
                <a:uFillTx/>
                <a:latin typeface="Arial" panose="020B0604020202020204" pitchFamily="34" charset="0"/>
                <a:ea typeface="+mn-ea"/>
                <a:cs typeface="Arial" panose="020B0604020202020204" pitchFamily="34" charset="0"/>
              </a:rPr>
              <a:t>Almirall no otorga, ni implícita ni explícitamente, ninguna garantía de imparcialidad, precisión, integridad o exactitud de la información, opinión y declaraciones expresadas en dicha Presentación o en discusiones que puedan tener lugar durante su utilización. Tanto la Presentación como los contenidos incluidos en la misma (con carácter enunciativo, que no limitativo, imágenes, diseño gráfico, logos, textos, gráficos, ilustraciones, fotografías, y cualquier otro material susceptible de protección) están bajo la responsabilidad de Almirall y son titularidad exclusiva de Almirall o Almirall tiene sobre ellos la correspondiente autorización de uso. </a:t>
            </a:r>
          </a:p>
          <a:p>
            <a:pPr marL="0" marR="0" lvl="0" indent="0" algn="just" defTabSz="914400" rtl="0" eaLnBrk="1" fontAlgn="auto" latinLnBrk="0" hangingPunct="1">
              <a:lnSpc>
                <a:spcPct val="100000"/>
              </a:lnSpc>
              <a:spcBef>
                <a:spcPts val="0"/>
              </a:spcBef>
              <a:spcAft>
                <a:spcPts val="0"/>
              </a:spcAft>
              <a:buClr>
                <a:prstClr val="black"/>
              </a:buClr>
              <a:buSzTx/>
              <a:buFont typeface="Arial"/>
              <a:buNone/>
              <a:tabLst/>
              <a:defRPr/>
            </a:pPr>
            <a:endParaRPr kumimoji="0" lang="es-ES" sz="1400" b="0" i="0" u="none" strike="noStrike" kern="1200" cap="none" spc="0" normalizeH="0" baseline="0" noProof="0" dirty="0">
              <a:ln>
                <a:noFill/>
              </a:ln>
              <a:solidFill>
                <a:srgbClr val="6F6F6F"/>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
                <a:prstClr val="black"/>
              </a:buClr>
              <a:buSzTx/>
              <a:buFont typeface="Arial"/>
              <a:buNone/>
              <a:tabLst/>
              <a:defRPr/>
            </a:pPr>
            <a:r>
              <a:rPr kumimoji="0" lang="es-ES" sz="1400" b="0" i="0" u="none" strike="noStrike" kern="1200" cap="none" spc="0" normalizeH="0" baseline="0" noProof="0" dirty="0">
                <a:ln>
                  <a:noFill/>
                </a:ln>
                <a:solidFill>
                  <a:srgbClr val="6F6F6F"/>
                </a:solidFill>
                <a:effectLst/>
                <a:uLnTx/>
                <a:uFillTx/>
                <a:latin typeface="Arial" panose="020B0604020202020204" pitchFamily="34" charset="0"/>
                <a:ea typeface="+mn-ea"/>
                <a:cs typeface="Arial" panose="020B0604020202020204" pitchFamily="34" charset="0"/>
              </a:rPr>
              <a:t>Igualmente, todos los nombres comerciales, marcas o signos distintivos de cualquier clase contenidos en la Presentación están protegidos por la Ley. La reproducción, distribución, comercialización, transformación, comunicación pública y, en general, cualquier otra forma de explotación, por cualquier procedimiento, de todo o parte de la Presentación  o de la información contenida en la misma con fines distintos al Uso Permitido, podría constituir una infracción de los derechos de Propiedad Intelectual y/o Industrial de Almirall o del titular de los mismos y podría dar lugar al ejercicio de cuantas acciones judiciales o extrajudiciales pudieran corresponder en el ejercicio de sus derechos. Todo ello salvo que, previa solicitud, Almirall haya autorizado expresamente y por escrito el uso de los contenidos para un fin específico, en cuyo caso, el destinatario se compromete a citar la Almirall como fuente titular del contenido.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6F6F6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46738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BAE318D-FD69-403E-3D9B-537D81C27B84}"/>
              </a:ext>
            </a:extLst>
          </p:cNvPr>
          <p:cNvSpPr txBox="1"/>
          <p:nvPr/>
        </p:nvSpPr>
        <p:spPr>
          <a:xfrm>
            <a:off x="467543" y="442126"/>
            <a:ext cx="10037666" cy="800219"/>
          </a:xfrm>
          <a:prstGeom prst="rect">
            <a:avLst/>
          </a:prstGeom>
          <a:noFill/>
        </p:spPr>
        <p:txBody>
          <a:bodyPr wrap="square" rtlCol="0">
            <a:spAutoFit/>
          </a:bodyPr>
          <a:lstStyle/>
          <a:p>
            <a:r>
              <a:rPr lang="es-ES" sz="2800" b="1" dirty="0">
                <a:solidFill>
                  <a:srgbClr val="002855"/>
                </a:solidFill>
                <a:latin typeface="Arial" panose="020B0604020202020204" pitchFamily="34" charset="0"/>
                <a:cs typeface="Arial" panose="020B0604020202020204" pitchFamily="34" charset="0"/>
              </a:rPr>
              <a:t>Acompañamiento en etapa de final de vida </a:t>
            </a:r>
          </a:p>
          <a:p>
            <a:endParaRPr lang="es-ES" dirty="0">
              <a:solidFill>
                <a:srgbClr val="6F6F6F"/>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82A79D4A-A276-1FE5-C9C9-FEEF41C79B2F}"/>
              </a:ext>
            </a:extLst>
          </p:cNvPr>
          <p:cNvSpPr txBox="1"/>
          <p:nvPr/>
        </p:nvSpPr>
        <p:spPr>
          <a:xfrm>
            <a:off x="1077168" y="1533195"/>
            <a:ext cx="10037665" cy="4401205"/>
          </a:xfrm>
          <a:prstGeom prst="rect">
            <a:avLst/>
          </a:prstGeom>
          <a:noFill/>
        </p:spPr>
        <p:txBody>
          <a:bodyPr wrap="square" lIns="91440" tIns="45720" rIns="91440" bIns="45720" rtlCol="0" anchor="t">
            <a:spAutoFit/>
          </a:bodyPr>
          <a:lstStyle/>
          <a:p>
            <a:pPr marL="285750" indent="-285750">
              <a:buFontTx/>
              <a:buChar char="-"/>
            </a:pPr>
            <a:r>
              <a:rPr lang="es-ES" sz="2000" dirty="0">
                <a:latin typeface="Arial" panose="020B0604020202020204" pitchFamily="34" charset="0"/>
                <a:cs typeface="Arial" panose="020B0604020202020204" pitchFamily="34" charset="0"/>
              </a:rPr>
              <a:t>Personas con </a:t>
            </a:r>
            <a:r>
              <a:rPr lang="es-ES" sz="2000" b="1" dirty="0">
                <a:solidFill>
                  <a:srgbClr val="5F86CD"/>
                </a:solidFill>
                <a:latin typeface="Arial" panose="020B0604020202020204" pitchFamily="34" charset="0"/>
                <a:cs typeface="Arial" panose="020B0604020202020204" pitchFamily="34" charset="0"/>
              </a:rPr>
              <a:t>procesos de enfermedad avanzada</a:t>
            </a:r>
          </a:p>
          <a:p>
            <a:pPr marL="285750" indent="-285750">
              <a:buFontTx/>
              <a:buChar char="-"/>
            </a:pPr>
            <a:endParaRPr lang="es-ES" sz="2000" dirty="0">
              <a:latin typeface="Arial" panose="020B0604020202020204" pitchFamily="34" charset="0"/>
              <a:cs typeface="Arial" panose="020B0604020202020204" pitchFamily="34" charset="0"/>
            </a:endParaRPr>
          </a:p>
          <a:p>
            <a:pPr marL="285750" indent="-285750">
              <a:buFontTx/>
              <a:buChar char="-"/>
            </a:pPr>
            <a:r>
              <a:rPr lang="es-ES" sz="2000" b="1" dirty="0">
                <a:solidFill>
                  <a:srgbClr val="5F86CD"/>
                </a:solidFill>
                <a:latin typeface="Arial" panose="020B0604020202020204" pitchFamily="34" charset="0"/>
                <a:cs typeface="Arial" panose="020B0604020202020204" pitchFamily="34" charset="0"/>
              </a:rPr>
              <a:t>Actitud paliativa</a:t>
            </a:r>
            <a:r>
              <a:rPr lang="es-ES" sz="2000" dirty="0">
                <a:latin typeface="Arial" panose="020B0604020202020204" pitchFamily="34" charset="0"/>
                <a:cs typeface="Arial" panose="020B0604020202020204" pitchFamily="34" charset="0"/>
              </a:rPr>
              <a:t>: el pronóstico exige cambios en nuestro acompañamiento y propuesta terapéutica</a:t>
            </a:r>
          </a:p>
          <a:p>
            <a:pPr marL="285750" indent="-285750">
              <a:buFontTx/>
              <a:buChar char="-"/>
            </a:pPr>
            <a:endParaRPr lang="es-ES" sz="2000" dirty="0">
              <a:latin typeface="Arial" panose="020B0604020202020204" pitchFamily="34" charset="0"/>
              <a:cs typeface="Arial" panose="020B0604020202020204" pitchFamily="34" charset="0"/>
            </a:endParaRPr>
          </a:p>
          <a:p>
            <a:pPr marL="285750" indent="-285750">
              <a:buFontTx/>
              <a:buChar char="-"/>
            </a:pPr>
            <a:r>
              <a:rPr lang="es-ES" sz="2000" b="1" dirty="0">
                <a:solidFill>
                  <a:srgbClr val="5F86CD"/>
                </a:solidFill>
                <a:latin typeface="Arial" panose="020B0604020202020204" pitchFamily="34" charset="0"/>
                <a:cs typeface="Arial" panose="020B0604020202020204" pitchFamily="34" charset="0"/>
              </a:rPr>
              <a:t>Revisión de roles y responsabilidades </a:t>
            </a:r>
            <a:r>
              <a:rPr lang="es-ES" sz="2000" dirty="0">
                <a:latin typeface="Arial" panose="020B0604020202020204" pitchFamily="34" charset="0"/>
                <a:cs typeface="Arial" panose="020B0604020202020204" pitchFamily="34" charset="0"/>
              </a:rPr>
              <a:t>en la relación profesional-paciente.</a:t>
            </a:r>
          </a:p>
          <a:p>
            <a:pPr marL="285750" indent="-285750">
              <a:buFontTx/>
              <a:buChar char="-"/>
            </a:pPr>
            <a:endParaRPr lang="es-ES" sz="2000" b="1" dirty="0">
              <a:solidFill>
                <a:srgbClr val="5F86CD"/>
              </a:solidFill>
              <a:latin typeface="Arial" panose="020B0604020202020204" pitchFamily="34" charset="0"/>
              <a:cs typeface="Arial" panose="020B0604020202020204" pitchFamily="34" charset="0"/>
            </a:endParaRPr>
          </a:p>
          <a:p>
            <a:pPr marL="285750" indent="-285750">
              <a:buFontTx/>
              <a:buChar char="-"/>
            </a:pPr>
            <a:r>
              <a:rPr lang="es-ES" sz="2000" b="1" dirty="0">
                <a:solidFill>
                  <a:srgbClr val="5F86CD"/>
                </a:solidFill>
                <a:latin typeface="Arial" panose="020B0604020202020204" pitchFamily="34" charset="0"/>
                <a:cs typeface="Arial" panose="020B0604020202020204" pitchFamily="34" charset="0"/>
              </a:rPr>
              <a:t>Coordinación y consenso </a:t>
            </a:r>
            <a:r>
              <a:rPr lang="es-ES" sz="2000" dirty="0">
                <a:latin typeface="Arial" panose="020B0604020202020204" pitchFamily="34" charset="0"/>
                <a:cs typeface="Arial" panose="020B0604020202020204" pitchFamily="34" charset="0"/>
              </a:rPr>
              <a:t>en las propuestas por parte de los diferentes recursos con las pacientes: AP, CP, especialidades hospitalarias…</a:t>
            </a:r>
          </a:p>
          <a:p>
            <a:pPr marL="285750" indent="-285750">
              <a:buFontTx/>
              <a:buChar char="-"/>
            </a:pPr>
            <a:endParaRPr lang="es-ES" sz="2000" dirty="0">
              <a:latin typeface="Arial" panose="020B0604020202020204" pitchFamily="34" charset="0"/>
              <a:cs typeface="Arial" panose="020B0604020202020204" pitchFamily="34" charset="0"/>
            </a:endParaRPr>
          </a:p>
          <a:p>
            <a:pPr marL="285750" indent="-285750">
              <a:buFontTx/>
              <a:buChar char="-"/>
            </a:pPr>
            <a:r>
              <a:rPr lang="es-ES" sz="2000" b="1" dirty="0">
                <a:solidFill>
                  <a:srgbClr val="5F86CD"/>
                </a:solidFill>
                <a:latin typeface="Arial"/>
                <a:cs typeface="Arial"/>
              </a:rPr>
              <a:t>Proceso reflexivo con nosotras mismas</a:t>
            </a:r>
            <a:r>
              <a:rPr lang="es-ES" sz="2000" dirty="0">
                <a:latin typeface="Arial"/>
                <a:cs typeface="Arial"/>
              </a:rPr>
              <a:t>: ¿qué genera en mí el acompañamiento de este proceso?</a:t>
            </a:r>
          </a:p>
          <a:p>
            <a:pPr marL="285750" indent="-285750">
              <a:buFontTx/>
              <a:buChar char="-"/>
            </a:pPr>
            <a:endParaRPr lang="es-ES" sz="2000" dirty="0"/>
          </a:p>
          <a:p>
            <a:endParaRPr lang="es-ES" sz="2000" dirty="0"/>
          </a:p>
        </p:txBody>
      </p:sp>
      <p:pic>
        <p:nvPicPr>
          <p:cNvPr id="5" name="Imagen 4" descr="Imagen que contiene pastel, colorido, pájaro, tren&#10;&#10;Descripción generada automáticamente">
            <a:extLst>
              <a:ext uri="{FF2B5EF4-FFF2-40B4-BE49-F238E27FC236}">
                <a16:creationId xmlns:a16="http://schemas.microsoft.com/office/drawing/2014/main" id="{79C33573-2A65-67CC-FE02-81F4B93FC91A}"/>
              </a:ext>
            </a:extLst>
          </p:cNvPr>
          <p:cNvPicPr>
            <a:picLocks noChangeAspect="1"/>
          </p:cNvPicPr>
          <p:nvPr/>
        </p:nvPicPr>
        <p:blipFill>
          <a:blip r:embed="rId2"/>
          <a:stretch>
            <a:fillRect/>
          </a:stretch>
        </p:blipFill>
        <p:spPr>
          <a:xfrm>
            <a:off x="10481928" y="1083008"/>
            <a:ext cx="1242529" cy="1606924"/>
          </a:xfrm>
          <a:prstGeom prst="rect">
            <a:avLst/>
          </a:prstGeom>
        </p:spPr>
      </p:pic>
    </p:spTree>
    <p:extLst>
      <p:ext uri="{BB962C8B-B14F-4D97-AF65-F5344CB8AC3E}">
        <p14:creationId xmlns:p14="http://schemas.microsoft.com/office/powerpoint/2010/main" val="2028105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194393-F368-4B89-1605-DA158A8700D1}"/>
              </a:ext>
            </a:extLst>
          </p:cNvPr>
          <p:cNvSpPr txBox="1"/>
          <p:nvPr/>
        </p:nvSpPr>
        <p:spPr>
          <a:xfrm>
            <a:off x="467543" y="442126"/>
            <a:ext cx="10037666" cy="800219"/>
          </a:xfrm>
          <a:prstGeom prst="rect">
            <a:avLst/>
          </a:prstGeom>
          <a:noFill/>
        </p:spPr>
        <p:txBody>
          <a:bodyPr wrap="square" rtlCol="0">
            <a:spAutoFit/>
          </a:bodyPr>
          <a:lstStyle/>
          <a:p>
            <a:r>
              <a:rPr lang="es-ES" sz="2800" b="1" dirty="0">
                <a:solidFill>
                  <a:srgbClr val="002855"/>
                </a:solidFill>
                <a:latin typeface="Arial" panose="020B0604020202020204" pitchFamily="34" charset="0"/>
                <a:cs typeface="Arial" panose="020B0604020202020204" pitchFamily="34" charset="0"/>
              </a:rPr>
              <a:t>Acompañamiento en etapa de final de vida</a:t>
            </a:r>
          </a:p>
          <a:p>
            <a:endParaRPr lang="es-ES" dirty="0">
              <a:solidFill>
                <a:srgbClr val="6F6F6F"/>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71950E69-62EF-8C54-5C8E-98501F771525}"/>
              </a:ext>
            </a:extLst>
          </p:cNvPr>
          <p:cNvSpPr txBox="1"/>
          <p:nvPr/>
        </p:nvSpPr>
        <p:spPr>
          <a:xfrm>
            <a:off x="473282" y="1749108"/>
            <a:ext cx="10962409" cy="3477875"/>
          </a:xfrm>
          <a:prstGeom prst="rect">
            <a:avLst/>
          </a:prstGeom>
          <a:noFill/>
        </p:spPr>
        <p:txBody>
          <a:bodyPr wrap="square" rtlCol="0">
            <a:spAutoFit/>
          </a:bodyPr>
          <a:lstStyle/>
          <a:p>
            <a:pPr marL="0" indent="0" eaLnBrk="1" hangingPunct="1">
              <a:buFont typeface="Arial" panose="020B0604020202020204" pitchFamily="34" charset="0"/>
              <a:buNone/>
            </a:pPr>
            <a:endParaRPr lang="es-ES" altLang="es-ES" sz="2000"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r>
              <a:rPr lang="es-ES" altLang="es-ES" sz="2000" dirty="0">
                <a:latin typeface="Arial" panose="020B0604020202020204" pitchFamily="34" charset="0"/>
                <a:cs typeface="Arial" panose="020B0604020202020204" pitchFamily="34" charset="0"/>
              </a:rPr>
              <a:t>      </a:t>
            </a:r>
          </a:p>
          <a:p>
            <a:pPr marL="0" indent="0" eaLnBrk="1" hangingPunct="1">
              <a:buFont typeface="Arial" panose="020B0604020202020204" pitchFamily="34" charset="0"/>
              <a:buNone/>
            </a:pPr>
            <a:r>
              <a:rPr lang="es-ES" altLang="es-ES" sz="2000" b="1" dirty="0">
                <a:latin typeface="Arial" panose="020B0604020202020204" pitchFamily="34" charset="0"/>
                <a:cs typeface="Arial" panose="020B0604020202020204" pitchFamily="34" charset="0"/>
              </a:rPr>
              <a:t>                      </a:t>
            </a:r>
            <a:r>
              <a:rPr lang="es-ES" altLang="es-ES" sz="2000" b="1" dirty="0">
                <a:solidFill>
                  <a:srgbClr val="5F86CD"/>
                </a:solidFill>
                <a:latin typeface="Arial" panose="020B0604020202020204" pitchFamily="34" charset="0"/>
                <a:cs typeface="Arial" panose="020B0604020202020204" pitchFamily="34" charset="0"/>
              </a:rPr>
              <a:t>Naturaleza multidimensional                         Atención integral</a:t>
            </a:r>
          </a:p>
          <a:p>
            <a:pPr marL="0" indent="0" eaLnBrk="1" hangingPunct="1">
              <a:buFont typeface="Arial" panose="020B0604020202020204" pitchFamily="34" charset="0"/>
              <a:buNone/>
            </a:pPr>
            <a:endParaRPr lang="es-ES" altLang="es-ES" sz="2000" i="1"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es-ES" altLang="es-ES" sz="2000" i="1"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r>
              <a:rPr lang="es-ES" altLang="es-ES" sz="2000" i="1" dirty="0">
                <a:solidFill>
                  <a:srgbClr val="002060"/>
                </a:solidFill>
                <a:latin typeface="Arial" panose="020B0604020202020204" pitchFamily="34" charset="0"/>
                <a:cs typeface="Arial" panose="020B0604020202020204" pitchFamily="34" charset="0"/>
              </a:rPr>
              <a:t>                       «Cuando la/el paciente dice que le duele, quiere decir que le duele»</a:t>
            </a:r>
            <a:endParaRPr lang="es-ES" altLang="es-ES" sz="2000" dirty="0">
              <a:solidFill>
                <a:srgbClr val="002060"/>
              </a:solidFill>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es-ES" altLang="es-ES" sz="2000" dirty="0">
              <a:solidFill>
                <a:srgbClr val="002060"/>
              </a:solidFill>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es-ES" altLang="es-ES" sz="2000" dirty="0">
              <a:solidFill>
                <a:srgbClr val="002060"/>
              </a:solidFill>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es-ES" altLang="es-ES" sz="2000" dirty="0">
              <a:solidFill>
                <a:srgbClr val="002060"/>
              </a:solidFill>
              <a:latin typeface="Arial" panose="020B0604020202020204" pitchFamily="34" charset="0"/>
              <a:cs typeface="Arial" panose="020B0604020202020204" pitchFamily="34" charset="0"/>
            </a:endParaRPr>
          </a:p>
          <a:p>
            <a:pPr marL="533400" eaLnBrk="1" hangingPunct="1">
              <a:buFont typeface="Arial" panose="020B0604020202020204" pitchFamily="34" charset="0"/>
              <a:buNone/>
            </a:pPr>
            <a:r>
              <a:rPr lang="es-ES" altLang="es-ES" sz="2000" dirty="0">
                <a:solidFill>
                  <a:srgbClr val="002060"/>
                </a:solidFill>
                <a:latin typeface="Arial" panose="020B0604020202020204" pitchFamily="34" charset="0"/>
                <a:cs typeface="Arial" panose="020B0604020202020204" pitchFamily="34" charset="0"/>
              </a:rPr>
              <a:t>* </a:t>
            </a:r>
            <a:r>
              <a:rPr lang="es-ES" altLang="es-ES" sz="2000" b="1" dirty="0">
                <a:solidFill>
                  <a:srgbClr val="002060"/>
                </a:solidFill>
                <a:latin typeface="Arial" panose="020B0604020202020204" pitchFamily="34" charset="0"/>
                <a:cs typeface="Arial" panose="020B0604020202020204" pitchFamily="34" charset="0"/>
              </a:rPr>
              <a:t>Dolor total</a:t>
            </a:r>
            <a:r>
              <a:rPr lang="es-ES" altLang="es-ES" sz="2000" dirty="0">
                <a:solidFill>
                  <a:srgbClr val="002060"/>
                </a:solidFill>
                <a:latin typeface="Arial" panose="020B0604020202020204" pitchFamily="34" charset="0"/>
                <a:cs typeface="Arial" panose="020B0604020202020204" pitchFamily="34" charset="0"/>
              </a:rPr>
              <a:t>: sensación nociceptiva en la que influyen los aspectos psicológicos, sociales y espirituales de cada persona </a:t>
            </a:r>
            <a:endParaRPr lang="es-ES" sz="2000" dirty="0">
              <a:solidFill>
                <a:srgbClr val="002060"/>
              </a:solidFill>
            </a:endParaRPr>
          </a:p>
        </p:txBody>
      </p:sp>
      <p:sp>
        <p:nvSpPr>
          <p:cNvPr id="5" name="Flecha: a la derecha 4">
            <a:extLst>
              <a:ext uri="{FF2B5EF4-FFF2-40B4-BE49-F238E27FC236}">
                <a16:creationId xmlns:a16="http://schemas.microsoft.com/office/drawing/2014/main" id="{070FB575-463A-5F65-BBFA-46376DAB0008}"/>
              </a:ext>
            </a:extLst>
          </p:cNvPr>
          <p:cNvSpPr/>
          <p:nvPr/>
        </p:nvSpPr>
        <p:spPr>
          <a:xfrm>
            <a:off x="6041548" y="2450520"/>
            <a:ext cx="758536" cy="266422"/>
          </a:xfrm>
          <a:prstGeom prst="rightArrow">
            <a:avLst/>
          </a:prstGeom>
          <a:solidFill>
            <a:schemeClr val="accent4">
              <a:lumMod val="60000"/>
              <a:lumOff val="40000"/>
            </a:schemeClr>
          </a:solidFill>
          <a:ln w="317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Imagen que contiene naturaleza, estrella&#10;&#10;Descripción generada automáticamente">
            <a:extLst>
              <a:ext uri="{FF2B5EF4-FFF2-40B4-BE49-F238E27FC236}">
                <a16:creationId xmlns:a16="http://schemas.microsoft.com/office/drawing/2014/main" id="{59C42B25-6195-15E6-A97D-AD87F903D2C3}"/>
              </a:ext>
            </a:extLst>
          </p:cNvPr>
          <p:cNvPicPr>
            <a:picLocks noChangeAspect="1"/>
          </p:cNvPicPr>
          <p:nvPr/>
        </p:nvPicPr>
        <p:blipFill>
          <a:blip r:embed="rId2"/>
          <a:stretch>
            <a:fillRect/>
          </a:stretch>
        </p:blipFill>
        <p:spPr>
          <a:xfrm>
            <a:off x="10018135" y="2453380"/>
            <a:ext cx="1688956" cy="1123923"/>
          </a:xfrm>
          <a:prstGeom prst="rect">
            <a:avLst/>
          </a:prstGeom>
        </p:spPr>
      </p:pic>
    </p:spTree>
    <p:extLst>
      <p:ext uri="{BB962C8B-B14F-4D97-AF65-F5344CB8AC3E}">
        <p14:creationId xmlns:p14="http://schemas.microsoft.com/office/powerpoint/2010/main" val="76207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a:extLst>
              <a:ext uri="{FF2B5EF4-FFF2-40B4-BE49-F238E27FC236}">
                <a16:creationId xmlns:a16="http://schemas.microsoft.com/office/drawing/2014/main" id="{50E0F2B9-5995-40ED-543B-79495E52B816}"/>
              </a:ext>
            </a:extLst>
          </p:cNvPr>
          <p:cNvSpPr>
            <a:spLocks noGrp="1"/>
          </p:cNvSpPr>
          <p:nvPr>
            <p:ph idx="1"/>
          </p:nvPr>
        </p:nvSpPr>
        <p:spPr>
          <a:xfrm>
            <a:off x="315687" y="1124857"/>
            <a:ext cx="11433834" cy="5297714"/>
          </a:xfrm>
        </p:spPr>
        <p:txBody>
          <a:bodyPr lIns="91440" tIns="45720" rIns="91440" bIns="45720" anchor="t">
            <a:normAutofit/>
          </a:bodyPr>
          <a:lstStyle/>
          <a:p>
            <a:pPr>
              <a:defRPr/>
            </a:pPr>
            <a:r>
              <a:rPr lang="es-ES" sz="2000" b="1" dirty="0">
                <a:solidFill>
                  <a:schemeClr val="accent2">
                    <a:lumMod val="75000"/>
                  </a:schemeClr>
                </a:solidFill>
                <a:latin typeface="Arial"/>
                <a:cs typeface="Arial"/>
              </a:rPr>
              <a:t>Evaluar detalladamente el dolor</a:t>
            </a:r>
            <a:r>
              <a:rPr lang="es-ES" sz="2000" dirty="0">
                <a:latin typeface="Arial"/>
                <a:cs typeface="Arial"/>
              </a:rPr>
              <a:t>: su intensidad, localización, cronología y repercusiones en cada persona</a:t>
            </a:r>
          </a:p>
          <a:p>
            <a:pPr marL="0" indent="0" eaLnBrk="1" hangingPunct="1">
              <a:buFont typeface="Arial" panose="020B0604020202020204" pitchFamily="34" charset="0"/>
              <a:buNone/>
              <a:defRPr/>
            </a:pPr>
            <a:r>
              <a:rPr lang="es-ES" sz="2000" dirty="0">
                <a:latin typeface="Arial" panose="020B0604020202020204" pitchFamily="34" charset="0"/>
                <a:cs typeface="Arial" panose="020B0604020202020204" pitchFamily="34" charset="0"/>
              </a:rPr>
              <a:t>                             - Exacerbación de su dolor “habitual”</a:t>
            </a:r>
          </a:p>
          <a:p>
            <a:pPr marL="0" indent="0" eaLnBrk="1" hangingPunct="1">
              <a:buFont typeface="Arial" panose="020B0604020202020204" pitchFamily="34" charset="0"/>
              <a:buNone/>
              <a:defRPr/>
            </a:pPr>
            <a:r>
              <a:rPr lang="es-ES" sz="2000" dirty="0">
                <a:latin typeface="Arial" panose="020B0604020202020204" pitchFamily="34" charset="0"/>
                <a:cs typeface="Arial" panose="020B0604020202020204" pitchFamily="34" charset="0"/>
              </a:rPr>
              <a:t>                             - Dolor de nueva aparición</a:t>
            </a:r>
          </a:p>
          <a:p>
            <a:pPr marL="0" indent="0" eaLnBrk="1" hangingPunct="1">
              <a:buFont typeface="Arial" panose="020B0604020202020204" pitchFamily="34" charset="0"/>
              <a:buNone/>
              <a:defRPr/>
            </a:pPr>
            <a:endParaRPr lang="es-ES" sz="2000" dirty="0">
              <a:latin typeface="Arial" panose="020B0604020202020204" pitchFamily="34" charset="0"/>
              <a:cs typeface="Arial" panose="020B0604020202020204" pitchFamily="34" charset="0"/>
            </a:endParaRPr>
          </a:p>
          <a:p>
            <a:pPr eaLnBrk="1" hangingPunct="1">
              <a:defRPr/>
            </a:pPr>
            <a:r>
              <a:rPr lang="es-ES" sz="2000" b="1" dirty="0">
                <a:solidFill>
                  <a:schemeClr val="accent2">
                    <a:lumMod val="75000"/>
                  </a:schemeClr>
                </a:solidFill>
                <a:latin typeface="Arial" panose="020B0604020202020204" pitchFamily="34" charset="0"/>
                <a:cs typeface="Arial" panose="020B0604020202020204" pitchFamily="34" charset="0"/>
              </a:rPr>
              <a:t>Conocer tratamiento </a:t>
            </a:r>
            <a:r>
              <a:rPr lang="es-ES" sz="2000" dirty="0">
                <a:latin typeface="Arial" panose="020B0604020202020204" pitchFamily="34" charset="0"/>
                <a:cs typeface="Arial" panose="020B0604020202020204" pitchFamily="34" charset="0"/>
              </a:rPr>
              <a:t>y última hora de administración</a:t>
            </a:r>
          </a:p>
          <a:p>
            <a:pPr marL="0" indent="0" eaLnBrk="1" hangingPunct="1">
              <a:buFont typeface="Arial" panose="020B0604020202020204" pitchFamily="34" charset="0"/>
              <a:buNone/>
              <a:defRPr/>
            </a:pPr>
            <a:r>
              <a:rPr lang="es-ES" sz="2000" dirty="0">
                <a:latin typeface="Arial" panose="020B0604020202020204" pitchFamily="34" charset="0"/>
                <a:cs typeface="Arial" panose="020B0604020202020204" pitchFamily="34" charset="0"/>
              </a:rPr>
              <a:t>                             - Paciente con tratamiento previo: </a:t>
            </a:r>
            <a:r>
              <a:rPr lang="es-ES" sz="2000" b="1" dirty="0">
                <a:solidFill>
                  <a:srgbClr val="5F86CD"/>
                </a:solidFill>
                <a:latin typeface="Arial" panose="020B0604020202020204" pitchFamily="34" charset="0"/>
                <a:cs typeface="Arial" panose="020B0604020202020204" pitchFamily="34" charset="0"/>
              </a:rPr>
              <a:t>MUY IMPORTANTE </a:t>
            </a:r>
            <a:r>
              <a:rPr lang="es-ES" sz="2000" dirty="0">
                <a:latin typeface="Arial" panose="020B0604020202020204" pitchFamily="34" charset="0"/>
                <a:cs typeface="Arial" panose="020B0604020202020204" pitchFamily="34" charset="0"/>
              </a:rPr>
              <a:t>considerarlo</a:t>
            </a:r>
          </a:p>
          <a:p>
            <a:pPr marL="0" indent="0" eaLnBrk="1" hangingPunct="1">
              <a:buFont typeface="Arial" panose="020B0604020202020204" pitchFamily="34" charset="0"/>
              <a:buNone/>
              <a:defRPr/>
            </a:pPr>
            <a:r>
              <a:rPr lang="es-ES" sz="2000" dirty="0">
                <a:latin typeface="Arial" panose="020B0604020202020204" pitchFamily="34" charset="0"/>
                <a:cs typeface="Arial" panose="020B0604020202020204" pitchFamily="34" charset="0"/>
              </a:rPr>
              <a:t>                             - Sin tratamiento pautado: Comenzar por el escalón analgésico más adecuado </a:t>
            </a:r>
          </a:p>
          <a:p>
            <a:pPr marL="0" indent="0" eaLnBrk="1" hangingPunct="1">
              <a:buFont typeface="Arial" panose="020B0604020202020204" pitchFamily="34" charset="0"/>
              <a:buNone/>
              <a:defRPr/>
            </a:pPr>
            <a:r>
              <a:rPr lang="es-ES" sz="2000" dirty="0">
                <a:latin typeface="Arial" panose="020B0604020202020204" pitchFamily="34" charset="0"/>
                <a:cs typeface="Arial" panose="020B0604020202020204" pitchFamily="34" charset="0"/>
              </a:rPr>
              <a:t>                              </a:t>
            </a:r>
          </a:p>
          <a:p>
            <a:pPr eaLnBrk="1" hangingPunct="1">
              <a:defRPr/>
            </a:pPr>
            <a:r>
              <a:rPr lang="es-ES" sz="2000" b="1" dirty="0">
                <a:solidFill>
                  <a:schemeClr val="accent2">
                    <a:lumMod val="75000"/>
                  </a:schemeClr>
                </a:solidFill>
                <a:latin typeface="Arial" panose="020B0604020202020204" pitchFamily="34" charset="0"/>
                <a:cs typeface="Arial" panose="020B0604020202020204" pitchFamily="34" charset="0"/>
              </a:rPr>
              <a:t>Seguir la respuesta analgésica</a:t>
            </a:r>
            <a:endParaRPr lang="es-ES" sz="2000" dirty="0">
              <a:latin typeface="Arial" panose="020B0604020202020204" pitchFamily="34" charset="0"/>
              <a:cs typeface="Arial" panose="020B0604020202020204" pitchFamily="34" charset="0"/>
            </a:endParaRPr>
          </a:p>
          <a:p>
            <a:pPr eaLnBrk="1" hangingPunct="1">
              <a:defRPr/>
            </a:pPr>
            <a:r>
              <a:rPr lang="es-ES" sz="2000" dirty="0">
                <a:latin typeface="Arial" panose="020B0604020202020204" pitchFamily="34" charset="0"/>
                <a:cs typeface="Arial" panose="020B0604020202020204" pitchFamily="34" charset="0"/>
              </a:rPr>
              <a:t>Adelantarse a posibles efectos secundarios de los fármacos con </a:t>
            </a:r>
            <a:r>
              <a:rPr lang="es-ES" sz="2000" b="1" dirty="0">
                <a:solidFill>
                  <a:schemeClr val="accent2">
                    <a:lumMod val="75000"/>
                  </a:schemeClr>
                </a:solidFill>
                <a:latin typeface="Arial" panose="020B0604020202020204" pitchFamily="34" charset="0"/>
                <a:cs typeface="Arial" panose="020B0604020202020204" pitchFamily="34" charset="0"/>
              </a:rPr>
              <a:t>medidas preventivas</a:t>
            </a:r>
            <a:endParaRPr lang="es-ES" sz="2000" dirty="0">
              <a:latin typeface="Arial" panose="020B0604020202020204" pitchFamily="34" charset="0"/>
              <a:cs typeface="Arial" panose="020B0604020202020204" pitchFamily="34" charset="0"/>
            </a:endParaRPr>
          </a:p>
          <a:p>
            <a:pPr eaLnBrk="1" hangingPunct="1">
              <a:defRPr/>
            </a:pPr>
            <a:r>
              <a:rPr lang="es-ES" sz="2000" dirty="0">
                <a:latin typeface="Arial" panose="020B0604020202020204" pitchFamily="34" charset="0"/>
                <a:cs typeface="Arial" panose="020B0604020202020204" pitchFamily="34" charset="0"/>
              </a:rPr>
              <a:t>Abordar a la persona con una actitud terapéutica comprometida.</a:t>
            </a:r>
            <a:r>
              <a:rPr lang="es-ES" sz="2000" b="1" dirty="0">
                <a:solidFill>
                  <a:schemeClr val="accent2">
                    <a:lumMod val="75000"/>
                  </a:schemeClr>
                </a:solidFill>
                <a:latin typeface="Arial" panose="020B0604020202020204" pitchFamily="34" charset="0"/>
                <a:cs typeface="Arial" panose="020B0604020202020204" pitchFamily="34" charset="0"/>
              </a:rPr>
              <a:t> </a:t>
            </a:r>
            <a:r>
              <a:rPr lang="es-ES" sz="2000" b="1" dirty="0">
                <a:solidFill>
                  <a:srgbClr val="5F86CD"/>
                </a:solidFill>
                <a:latin typeface="Arial" panose="020B0604020202020204" pitchFamily="34" charset="0"/>
                <a:cs typeface="Arial" panose="020B0604020202020204" pitchFamily="34" charset="0"/>
              </a:rPr>
              <a:t>DOLOR TOTAL*</a:t>
            </a:r>
          </a:p>
        </p:txBody>
      </p:sp>
      <p:sp>
        <p:nvSpPr>
          <p:cNvPr id="2" name="CuadroTexto 1">
            <a:extLst>
              <a:ext uri="{FF2B5EF4-FFF2-40B4-BE49-F238E27FC236}">
                <a16:creationId xmlns:a16="http://schemas.microsoft.com/office/drawing/2014/main" id="{16A0A2C2-5CA4-37BE-08DA-9A93C4CB2A62}"/>
              </a:ext>
            </a:extLst>
          </p:cNvPr>
          <p:cNvSpPr txBox="1"/>
          <p:nvPr/>
        </p:nvSpPr>
        <p:spPr>
          <a:xfrm>
            <a:off x="467543" y="442126"/>
            <a:ext cx="10037666" cy="800219"/>
          </a:xfrm>
          <a:prstGeom prst="rect">
            <a:avLst/>
          </a:prstGeom>
          <a:noFill/>
        </p:spPr>
        <p:txBody>
          <a:bodyPr wrap="square" rtlCol="0">
            <a:spAutoFit/>
          </a:bodyPr>
          <a:lstStyle/>
          <a:p>
            <a:r>
              <a:rPr lang="es-ES" sz="2800" b="1" dirty="0">
                <a:solidFill>
                  <a:srgbClr val="002855"/>
                </a:solidFill>
                <a:latin typeface="Arial" panose="020B0604020202020204" pitchFamily="34" charset="0"/>
                <a:cs typeface="Arial" panose="020B0604020202020204" pitchFamily="34" charset="0"/>
              </a:rPr>
              <a:t>Principios generales</a:t>
            </a:r>
          </a:p>
          <a:p>
            <a:endParaRPr lang="es-ES" dirty="0">
              <a:solidFill>
                <a:srgbClr val="6F6F6F"/>
              </a:solidFill>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uadroTexto 2">
            <a:extLst>
              <a:ext uri="{FF2B5EF4-FFF2-40B4-BE49-F238E27FC236}">
                <a16:creationId xmlns:a16="http://schemas.microsoft.com/office/drawing/2014/main" id="{1CE4208F-BDC5-359F-88A3-AD06C71AF1F1}"/>
              </a:ext>
            </a:extLst>
          </p:cNvPr>
          <p:cNvSpPr txBox="1">
            <a:spLocks noChangeArrowheads="1"/>
          </p:cNvSpPr>
          <p:nvPr/>
        </p:nvSpPr>
        <p:spPr bwMode="auto">
          <a:xfrm>
            <a:off x="457200" y="1115345"/>
            <a:ext cx="11267257" cy="5016758"/>
          </a:xfrm>
          <a:prstGeom prst="rect">
            <a:avLst/>
          </a:prstGeom>
          <a:noFill/>
          <a:ln>
            <a:noFill/>
          </a:ln>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342900" indent="-342900">
              <a:buFont typeface="Arial" panose="020B0604020202020204" pitchFamily="34" charset="0"/>
              <a:buChar char="•"/>
              <a:defRPr/>
            </a:pPr>
            <a:r>
              <a:rPr lang="es-ES" altLang="es-ES" sz="2000" dirty="0">
                <a:latin typeface="Arial" panose="020B0604020202020204" pitchFamily="34" charset="0"/>
                <a:cs typeface="Arial" panose="020B0604020202020204" pitchFamily="34" charset="0"/>
              </a:rPr>
              <a:t>Paciente que acude por </a:t>
            </a:r>
            <a:r>
              <a:rPr lang="es-ES" altLang="es-ES" sz="2000" dirty="0">
                <a:solidFill>
                  <a:srgbClr val="C00000"/>
                </a:solidFill>
                <a:latin typeface="Arial" panose="020B0604020202020204" pitchFamily="34" charset="0"/>
                <a:cs typeface="Arial" panose="020B0604020202020204" pitchFamily="34" charset="0"/>
              </a:rPr>
              <a:t>aumento del dolor que padecía previamente </a:t>
            </a:r>
            <a:r>
              <a:rPr lang="es-ES" altLang="es-ES" sz="2000" dirty="0">
                <a:latin typeface="Arial" panose="020B0604020202020204" pitchFamily="34" charset="0"/>
                <a:cs typeface="Arial" panose="020B0604020202020204" pitchFamily="34" charset="0"/>
              </a:rPr>
              <a:t>y que </a:t>
            </a:r>
            <a:r>
              <a:rPr lang="es-ES" altLang="es-ES" sz="2000" dirty="0">
                <a:solidFill>
                  <a:srgbClr val="5F86CD"/>
                </a:solidFill>
                <a:latin typeface="Arial" panose="020B0604020202020204" pitchFamily="34" charset="0"/>
                <a:cs typeface="Arial" panose="020B0604020202020204" pitchFamily="34" charset="0"/>
              </a:rPr>
              <a:t>tiene tratamiento en la actualidad</a:t>
            </a:r>
            <a:r>
              <a:rPr lang="es-ES" altLang="es-ES" sz="20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defRPr/>
            </a:pPr>
            <a:endParaRPr lang="es-ES" sz="2000" b="1" dirty="0">
              <a:solidFill>
                <a:schemeClr val="bg2">
                  <a:lumMod val="2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s-ES" sz="2000" dirty="0">
                <a:latin typeface="Arial" panose="020B0604020202020204" pitchFamily="34" charset="0"/>
                <a:cs typeface="Arial" panose="020B0604020202020204" pitchFamily="34" charset="0"/>
              </a:rPr>
              <a:t>Conocer tratamiento previo y posología real</a:t>
            </a:r>
            <a:endParaRPr lang="es-ES" altLang="es-E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endParaRPr lang="es-ES" sz="2000" dirty="0">
              <a:latin typeface="Arial"/>
              <a:cs typeface="Arial"/>
            </a:endParaRPr>
          </a:p>
          <a:p>
            <a:pPr marL="342900" indent="-342900">
              <a:buFont typeface="Arial" panose="020B0604020202020204" pitchFamily="34" charset="0"/>
              <a:buChar char="•"/>
              <a:defRPr/>
            </a:pPr>
            <a:r>
              <a:rPr lang="es-ES" altLang="es-ES" sz="2000" dirty="0">
                <a:latin typeface="Arial" panose="020B0604020202020204" pitchFamily="34" charset="0"/>
                <a:cs typeface="Arial" panose="020B0604020202020204" pitchFamily="34" charset="0"/>
              </a:rPr>
              <a:t>Evitemos “dosis estándar”: preguntar por el tratamiento habitual es imprescindible para la decisión de qué fármaco/s y dosis proponer</a:t>
            </a:r>
          </a:p>
          <a:p>
            <a:pPr>
              <a:defRPr/>
            </a:pPr>
            <a:endParaRPr lang="es-ES" altLang="es-E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s-ES" altLang="es-ES" sz="2000" dirty="0">
                <a:latin typeface="Arial" panose="020B0604020202020204" pitchFamily="34" charset="0"/>
                <a:cs typeface="Arial" panose="020B0604020202020204" pitchFamily="34" charset="0"/>
              </a:rPr>
              <a:t>Paciente con </a:t>
            </a:r>
            <a:r>
              <a:rPr lang="es-ES" altLang="es-ES" sz="2000" dirty="0">
                <a:solidFill>
                  <a:srgbClr val="C00000"/>
                </a:solidFill>
                <a:latin typeface="Arial" panose="020B0604020202020204" pitchFamily="34" charset="0"/>
                <a:cs typeface="Arial" panose="020B0604020202020204" pitchFamily="34" charset="0"/>
              </a:rPr>
              <a:t>dolor de nueva aparición </a:t>
            </a:r>
            <a:r>
              <a:rPr lang="es-ES" altLang="es-ES" sz="2000" dirty="0">
                <a:latin typeface="Arial" panose="020B0604020202020204" pitchFamily="34" charset="0"/>
                <a:cs typeface="Arial" panose="020B0604020202020204" pitchFamily="34" charset="0"/>
              </a:rPr>
              <a:t>y </a:t>
            </a:r>
            <a:r>
              <a:rPr lang="es-ES" altLang="es-ES" sz="2000" dirty="0">
                <a:solidFill>
                  <a:srgbClr val="5F86CD"/>
                </a:solidFill>
                <a:latin typeface="Arial" panose="020B0604020202020204" pitchFamily="34" charset="0"/>
                <a:cs typeface="Arial" panose="020B0604020202020204" pitchFamily="34" charset="0"/>
              </a:rPr>
              <a:t>atribuible a su proceso de enfermedad</a:t>
            </a:r>
          </a:p>
          <a:p>
            <a:pPr marL="342900" indent="-342900">
              <a:buFont typeface="Arial" panose="020B0604020202020204" pitchFamily="34" charset="0"/>
              <a:buChar char="•"/>
              <a:defRPr/>
            </a:pPr>
            <a:endParaRPr lang="es-ES" altLang="es-E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s-ES" altLang="es-ES" sz="2000" dirty="0">
                <a:latin typeface="Arial"/>
                <a:cs typeface="Arial"/>
              </a:rPr>
              <a:t> Filiar dolor / Comenzar por el escalón analgésico más adecuado/ asociar fármacos </a:t>
            </a:r>
            <a:endParaRPr lang="es-ES" altLang="es-ES" sz="2000" dirty="0">
              <a:latin typeface="Arial" panose="020B0604020202020204" pitchFamily="34" charset="0"/>
              <a:cs typeface="Arial" panose="020B0604020202020204" pitchFamily="34" charset="0"/>
            </a:endParaRPr>
          </a:p>
          <a:p>
            <a:pPr>
              <a:defRPr/>
            </a:pPr>
            <a:endParaRPr lang="es-ES" altLang="es-E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endParaRPr lang="es-ES" altLang="es-E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s-ES" altLang="es-ES" sz="2000" dirty="0">
                <a:latin typeface="Arial" panose="020B0604020202020204" pitchFamily="34" charset="0"/>
                <a:cs typeface="Arial" panose="020B0604020202020204" pitchFamily="34" charset="0"/>
              </a:rPr>
              <a:t>Paciente con </a:t>
            </a:r>
            <a:r>
              <a:rPr lang="es-ES" altLang="es-ES" sz="2000" dirty="0">
                <a:solidFill>
                  <a:srgbClr val="C00000"/>
                </a:solidFill>
                <a:latin typeface="Arial" panose="020B0604020202020204" pitchFamily="34" charset="0"/>
                <a:cs typeface="Arial" panose="020B0604020202020204" pitchFamily="34" charset="0"/>
              </a:rPr>
              <a:t>dolor de nueva aparición </a:t>
            </a:r>
            <a:r>
              <a:rPr lang="es-ES" altLang="es-ES" sz="2000" dirty="0">
                <a:solidFill>
                  <a:srgbClr val="5F86CD"/>
                </a:solidFill>
                <a:latin typeface="Arial" panose="020B0604020202020204" pitchFamily="34" charset="0"/>
                <a:cs typeface="Arial" panose="020B0604020202020204" pitchFamily="34" charset="0"/>
              </a:rPr>
              <a:t>NO atribuible a su proceso de enfermedad</a:t>
            </a:r>
          </a:p>
          <a:p>
            <a:pPr>
              <a:defRPr/>
            </a:pPr>
            <a:r>
              <a:rPr lang="es-ES" altLang="es-ES" sz="20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defRPr/>
            </a:pPr>
            <a:r>
              <a:rPr lang="es-ES" altLang="es-ES" sz="2000" dirty="0">
                <a:latin typeface="Arial"/>
                <a:cs typeface="Arial"/>
              </a:rPr>
              <a:t>Aliviar síntoma + Investigar etiología (como con cualquier paciente) + tratamiento especifico</a:t>
            </a:r>
          </a:p>
        </p:txBody>
      </p:sp>
      <p:sp>
        <p:nvSpPr>
          <p:cNvPr id="5" name="CuadroTexto 1">
            <a:extLst>
              <a:ext uri="{FF2B5EF4-FFF2-40B4-BE49-F238E27FC236}">
                <a16:creationId xmlns:a16="http://schemas.microsoft.com/office/drawing/2014/main" id="{F902C1EE-9C7F-D6FE-CBC0-ACB7F5E8805C}"/>
              </a:ext>
            </a:extLst>
          </p:cNvPr>
          <p:cNvSpPr txBox="1"/>
          <p:nvPr/>
        </p:nvSpPr>
        <p:spPr>
          <a:xfrm>
            <a:off x="467543" y="442126"/>
            <a:ext cx="10037666" cy="800219"/>
          </a:xfrm>
          <a:prstGeom prst="rect">
            <a:avLst/>
          </a:prstGeom>
          <a:noFill/>
        </p:spPr>
        <p:txBody>
          <a:bodyPr wrap="square" rtlCol="0">
            <a:spAutoFit/>
          </a:bodyPr>
          <a:lstStyle/>
          <a:p>
            <a:r>
              <a:rPr lang="es-ES" sz="2800" b="1" dirty="0">
                <a:solidFill>
                  <a:srgbClr val="002855"/>
                </a:solidFill>
                <a:latin typeface="Arial" panose="020B0604020202020204" pitchFamily="34" charset="0"/>
                <a:cs typeface="Arial" panose="020B0604020202020204" pitchFamily="34" charset="0"/>
              </a:rPr>
              <a:t>Posibles escenarios</a:t>
            </a:r>
          </a:p>
          <a:p>
            <a:endParaRPr lang="es-ES" dirty="0">
              <a:solidFill>
                <a:srgbClr val="6F6F6F"/>
              </a:solidFill>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249DFF5-D8CD-26E4-D2CC-35E79D6BA979}"/>
              </a:ext>
            </a:extLst>
          </p:cNvPr>
          <p:cNvSpPr txBox="1"/>
          <p:nvPr/>
        </p:nvSpPr>
        <p:spPr>
          <a:xfrm>
            <a:off x="467543" y="631596"/>
            <a:ext cx="10561818" cy="369332"/>
          </a:xfrm>
          <a:prstGeom prst="rect">
            <a:avLst/>
          </a:prstGeom>
          <a:noFill/>
        </p:spPr>
        <p:txBody>
          <a:bodyPr wrap="square" rtlCol="0">
            <a:spAutoFit/>
          </a:bodyPr>
          <a:lstStyle/>
          <a:p>
            <a:endParaRPr lang="es-ES" dirty="0">
              <a:solidFill>
                <a:srgbClr val="6F6F6F"/>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E70F68C2-3044-5584-66E6-83C79C931618}"/>
              </a:ext>
            </a:extLst>
          </p:cNvPr>
          <p:cNvSpPr txBox="1"/>
          <p:nvPr/>
        </p:nvSpPr>
        <p:spPr>
          <a:xfrm>
            <a:off x="558192" y="2410692"/>
            <a:ext cx="10089573" cy="646331"/>
          </a:xfrm>
          <a:prstGeom prst="rect">
            <a:avLst/>
          </a:prstGeom>
          <a:noFill/>
        </p:spPr>
        <p:txBody>
          <a:bodyPr wrap="square" rtlCol="0">
            <a:spAutoFit/>
          </a:bodyPr>
          <a:lstStyle/>
          <a:p>
            <a:pPr marL="285750" indent="-285750">
              <a:buFontTx/>
              <a:buChar char="-"/>
            </a:pPr>
            <a:endParaRPr lang="es-ES" dirty="0"/>
          </a:p>
          <a:p>
            <a:pPr marL="285750" indent="-285750">
              <a:buFontTx/>
              <a:buChar char="-"/>
            </a:pPr>
            <a:endParaRPr lang="es-ES" dirty="0"/>
          </a:p>
        </p:txBody>
      </p:sp>
      <p:sp>
        <p:nvSpPr>
          <p:cNvPr id="5" name="CuadroTexto 4">
            <a:extLst>
              <a:ext uri="{FF2B5EF4-FFF2-40B4-BE49-F238E27FC236}">
                <a16:creationId xmlns:a16="http://schemas.microsoft.com/office/drawing/2014/main" id="{3051A33D-03BA-0D1D-CF8E-CA0726404A43}"/>
              </a:ext>
            </a:extLst>
          </p:cNvPr>
          <p:cNvSpPr txBox="1"/>
          <p:nvPr/>
        </p:nvSpPr>
        <p:spPr>
          <a:xfrm>
            <a:off x="467543" y="1474619"/>
            <a:ext cx="7460672" cy="3908762"/>
          </a:xfrm>
          <a:prstGeom prst="rect">
            <a:avLst/>
          </a:prstGeom>
          <a:noFill/>
        </p:spPr>
        <p:txBody>
          <a:bodyPr wrap="square" lIns="91440" tIns="45720" rIns="91440" bIns="45720" rtlCol="0" anchor="t">
            <a:spAutoFit/>
          </a:bodyPr>
          <a:lstStyle/>
          <a:p>
            <a:r>
              <a:rPr lang="es-ES" sz="2000" dirty="0">
                <a:solidFill>
                  <a:srgbClr val="002060"/>
                </a:solidFill>
                <a:latin typeface="Arial"/>
                <a:cs typeface="Arial"/>
              </a:rPr>
              <a:t>Algunos aspectos a considerar:</a:t>
            </a:r>
          </a:p>
          <a:p>
            <a:endParaRPr lang="es-ES" sz="2000" dirty="0">
              <a:solidFill>
                <a:srgbClr val="002060"/>
              </a:solidFill>
              <a:latin typeface="Arial" panose="020B0604020202020204" pitchFamily="34" charset="0"/>
              <a:cs typeface="Arial" panose="020B0604020202020204" pitchFamily="34" charset="0"/>
            </a:endParaRPr>
          </a:p>
          <a:p>
            <a:pPr marL="342900" indent="-342900">
              <a:buFont typeface="Arial"/>
              <a:buChar char="•"/>
            </a:pPr>
            <a:r>
              <a:rPr lang="es-ES" sz="2000" dirty="0">
                <a:solidFill>
                  <a:srgbClr val="002060"/>
                </a:solidFill>
                <a:latin typeface="Arial"/>
                <a:cs typeface="Arial"/>
              </a:rPr>
              <a:t>El deseo / posibilidad de la/el paciente</a:t>
            </a:r>
          </a:p>
          <a:p>
            <a:pPr marL="342900" indent="-342900">
              <a:buFont typeface="Arial"/>
              <a:buChar char="•"/>
            </a:pPr>
            <a:endParaRPr lang="es-ES" sz="2000" dirty="0">
              <a:solidFill>
                <a:srgbClr val="002060"/>
              </a:solidFill>
              <a:latin typeface="Arial" panose="020B0604020202020204" pitchFamily="34" charset="0"/>
              <a:cs typeface="Arial" panose="020B0604020202020204" pitchFamily="34" charset="0"/>
            </a:endParaRPr>
          </a:p>
          <a:p>
            <a:pPr marL="342900" indent="-342900">
              <a:buFont typeface="Arial"/>
              <a:buChar char="•"/>
            </a:pPr>
            <a:r>
              <a:rPr lang="es-ES" sz="2000" dirty="0">
                <a:solidFill>
                  <a:srgbClr val="002060"/>
                </a:solidFill>
                <a:latin typeface="Arial" panose="020B0604020202020204" pitchFamily="34" charset="0"/>
                <a:cs typeface="Arial" panose="020B0604020202020204" pitchFamily="34" charset="0"/>
              </a:rPr>
              <a:t>Proceso de enfermedad y evolución esperable</a:t>
            </a:r>
          </a:p>
          <a:p>
            <a:pPr marL="342900" indent="-342900">
              <a:buFont typeface="Arial"/>
              <a:buChar char="•"/>
            </a:pPr>
            <a:endParaRPr lang="es-ES" sz="2000" dirty="0">
              <a:solidFill>
                <a:srgbClr val="002060"/>
              </a:solidFill>
              <a:latin typeface="Arial" panose="020B0604020202020204" pitchFamily="34" charset="0"/>
              <a:cs typeface="Arial" panose="020B0604020202020204" pitchFamily="34" charset="0"/>
            </a:endParaRPr>
          </a:p>
          <a:p>
            <a:pPr marL="342900" indent="-342900">
              <a:buFont typeface="Arial"/>
              <a:buChar char="•"/>
            </a:pPr>
            <a:r>
              <a:rPr lang="es-ES" sz="2000" dirty="0">
                <a:solidFill>
                  <a:srgbClr val="002060"/>
                </a:solidFill>
                <a:latin typeface="Arial" panose="020B0604020202020204" pitchFamily="34" charset="0"/>
                <a:cs typeface="Arial" panose="020B0604020202020204" pitchFamily="34" charset="0"/>
              </a:rPr>
              <a:t>El tipo de dolor</a:t>
            </a:r>
          </a:p>
          <a:p>
            <a:pPr marL="342900" indent="-342900">
              <a:buFont typeface="Arial"/>
              <a:buChar char="•"/>
            </a:pPr>
            <a:endParaRPr lang="es-ES" sz="2000" dirty="0">
              <a:solidFill>
                <a:srgbClr val="002060"/>
              </a:solidFill>
              <a:latin typeface="Arial" panose="020B0604020202020204" pitchFamily="34" charset="0"/>
              <a:cs typeface="Arial" panose="020B0604020202020204" pitchFamily="34" charset="0"/>
            </a:endParaRPr>
          </a:p>
          <a:p>
            <a:pPr marL="342900" indent="-342900">
              <a:buFont typeface="Arial"/>
              <a:buChar char="•"/>
            </a:pPr>
            <a:r>
              <a:rPr lang="es-ES" sz="2000" dirty="0">
                <a:solidFill>
                  <a:srgbClr val="002060"/>
                </a:solidFill>
                <a:latin typeface="Arial" panose="020B0604020202020204" pitchFamily="34" charset="0"/>
                <a:cs typeface="Arial" panose="020B0604020202020204" pitchFamily="34" charset="0"/>
              </a:rPr>
              <a:t>Localización</a:t>
            </a:r>
          </a:p>
          <a:p>
            <a:pPr marL="342900" indent="-342900">
              <a:buFont typeface="Arial"/>
              <a:buChar char="•"/>
            </a:pPr>
            <a:endParaRPr lang="es-ES" sz="2000" dirty="0">
              <a:solidFill>
                <a:srgbClr val="002060"/>
              </a:solidFill>
              <a:latin typeface="Arial" panose="020B0604020202020204" pitchFamily="34" charset="0"/>
              <a:cs typeface="Arial" panose="020B0604020202020204" pitchFamily="34" charset="0"/>
            </a:endParaRPr>
          </a:p>
          <a:p>
            <a:pPr marL="342900" indent="-342900">
              <a:buFont typeface="Arial"/>
              <a:buChar char="•"/>
            </a:pPr>
            <a:r>
              <a:rPr lang="es-ES" sz="2000" dirty="0">
                <a:solidFill>
                  <a:srgbClr val="002060"/>
                </a:solidFill>
                <a:latin typeface="Arial" panose="020B0604020202020204" pitchFamily="34" charset="0"/>
                <a:cs typeface="Arial" panose="020B0604020202020204" pitchFamily="34" charset="0"/>
              </a:rPr>
              <a:t>Mi experiencia y seguridad usando ese fármaco</a:t>
            </a:r>
          </a:p>
          <a:p>
            <a:endParaRPr lang="es-ES" sz="2000" dirty="0">
              <a:solidFill>
                <a:srgbClr val="002060"/>
              </a:solidFill>
            </a:endParaRPr>
          </a:p>
        </p:txBody>
      </p:sp>
      <p:pic>
        <p:nvPicPr>
          <p:cNvPr id="9" name="Imagen 8" descr="Gráfico, Gráfico radial&#10;&#10;Descripción generada automáticamente">
            <a:extLst>
              <a:ext uri="{FF2B5EF4-FFF2-40B4-BE49-F238E27FC236}">
                <a16:creationId xmlns:a16="http://schemas.microsoft.com/office/drawing/2014/main" id="{53D96FBA-1019-1C26-FE18-46B0FC597891}"/>
              </a:ext>
            </a:extLst>
          </p:cNvPr>
          <p:cNvPicPr>
            <a:picLocks noChangeAspect="1"/>
          </p:cNvPicPr>
          <p:nvPr/>
        </p:nvPicPr>
        <p:blipFill>
          <a:blip r:embed="rId2"/>
          <a:stretch>
            <a:fillRect/>
          </a:stretch>
        </p:blipFill>
        <p:spPr>
          <a:xfrm>
            <a:off x="7261223" y="1502751"/>
            <a:ext cx="4372585" cy="4163006"/>
          </a:xfrm>
          <a:prstGeom prst="rect">
            <a:avLst/>
          </a:prstGeom>
        </p:spPr>
      </p:pic>
      <p:sp>
        <p:nvSpPr>
          <p:cNvPr id="4" name="CuadroTexto 1">
            <a:extLst>
              <a:ext uri="{FF2B5EF4-FFF2-40B4-BE49-F238E27FC236}">
                <a16:creationId xmlns:a16="http://schemas.microsoft.com/office/drawing/2014/main" id="{BFED9D35-A7A2-865A-767D-4FDA6039914C}"/>
              </a:ext>
            </a:extLst>
          </p:cNvPr>
          <p:cNvSpPr txBox="1"/>
          <p:nvPr/>
        </p:nvSpPr>
        <p:spPr>
          <a:xfrm>
            <a:off x="467543" y="442126"/>
            <a:ext cx="10037666" cy="800219"/>
          </a:xfrm>
          <a:prstGeom prst="rect">
            <a:avLst/>
          </a:prstGeom>
          <a:noFill/>
        </p:spPr>
        <p:txBody>
          <a:bodyPr wrap="square" rtlCol="0">
            <a:spAutoFit/>
          </a:bodyPr>
          <a:lstStyle/>
          <a:p>
            <a:r>
              <a:rPr lang="es-ES" sz="2800" b="1" dirty="0">
                <a:solidFill>
                  <a:srgbClr val="002855"/>
                </a:solidFill>
                <a:latin typeface="Arial" panose="020B0604020202020204" pitchFamily="34" charset="0"/>
                <a:cs typeface="Arial" panose="020B0604020202020204" pitchFamily="34" charset="0"/>
              </a:rPr>
              <a:t>Opioides…¿cuál propongo?</a:t>
            </a:r>
          </a:p>
          <a:p>
            <a:endParaRPr lang="es-ES" dirty="0">
              <a:solidFill>
                <a:srgbClr val="6F6F6F"/>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1C740EC4-292E-4EFB-8478-903AB96A79E9}"/>
              </a:ext>
            </a:extLst>
          </p:cNvPr>
          <p:cNvSpPr txBox="1"/>
          <p:nvPr/>
        </p:nvSpPr>
        <p:spPr>
          <a:xfrm>
            <a:off x="313907" y="6161160"/>
            <a:ext cx="9133608" cy="230832"/>
          </a:xfrm>
          <a:prstGeom prst="rect">
            <a:avLst/>
          </a:prstGeom>
          <a:noFill/>
        </p:spPr>
        <p:txBody>
          <a:bodyPr wrap="square" rtlCol="0">
            <a:spAutoFit/>
          </a:bodyPr>
          <a:lstStyle/>
          <a:p>
            <a:pPr algn="l"/>
            <a:r>
              <a:rPr lang="es-ES" sz="900" dirty="0">
                <a:solidFill>
                  <a:srgbClr val="002060"/>
                </a:solidFill>
                <a:latin typeface="Arial" panose="020B0604020202020204" pitchFamily="34" charset="0"/>
                <a:cs typeface="Arial" panose="020B0604020202020204" pitchFamily="34" charset="0"/>
              </a:rPr>
              <a:t> Guerra de Hoyos J.A, Sanz Amores, et al. </a:t>
            </a:r>
            <a:r>
              <a:rPr lang="es-ES" sz="900" i="1" dirty="0">
                <a:solidFill>
                  <a:srgbClr val="002060"/>
                </a:solidFill>
                <a:latin typeface="Arial" panose="020B0604020202020204" pitchFamily="34" charset="0"/>
                <a:cs typeface="Arial" panose="020B0604020202020204" pitchFamily="34" charset="0"/>
              </a:rPr>
              <a:t>Uso seguro de opioides en pacientes en situación terminal. </a:t>
            </a:r>
            <a:r>
              <a:rPr lang="es-ES" sz="900" dirty="0">
                <a:solidFill>
                  <a:srgbClr val="002060"/>
                </a:solidFill>
                <a:latin typeface="Arial" panose="020B0604020202020204" pitchFamily="34" charset="0"/>
                <a:cs typeface="Arial" panose="020B0604020202020204" pitchFamily="34" charset="0"/>
              </a:rPr>
              <a:t>Consejería de Salud; 2010</a:t>
            </a:r>
            <a:endParaRPr lang="es-ES" sz="900" b="1" i="0" dirty="0">
              <a:solidFill>
                <a:srgbClr val="002060"/>
              </a:solidFill>
              <a:effectLst/>
              <a:highlight>
                <a:srgbClr val="FFFFFF"/>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4672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Marcador de contenido 2">
            <a:extLst>
              <a:ext uri="{FF2B5EF4-FFF2-40B4-BE49-F238E27FC236}">
                <a16:creationId xmlns:a16="http://schemas.microsoft.com/office/drawing/2014/main" id="{9D21881E-90E8-FDC4-6092-F0E8FB068D74}"/>
              </a:ext>
            </a:extLst>
          </p:cNvPr>
          <p:cNvSpPr>
            <a:spLocks noGrp="1" noChangeArrowheads="1"/>
          </p:cNvSpPr>
          <p:nvPr>
            <p:ph idx="1"/>
          </p:nvPr>
        </p:nvSpPr>
        <p:spPr>
          <a:xfrm>
            <a:off x="473220" y="1371600"/>
            <a:ext cx="11860212" cy="5635336"/>
          </a:xfrm>
        </p:spPr>
        <p:txBody>
          <a:bodyPr/>
          <a:lstStyle/>
          <a:p>
            <a:pPr marL="0" indent="0">
              <a:buFont typeface="Arial" panose="020B0604020202020204" pitchFamily="34" charset="0"/>
              <a:buNone/>
              <a:defRPr/>
            </a:pPr>
            <a:r>
              <a:rPr lang="es-ES" altLang="es-ES" sz="1600" dirty="0">
                <a:solidFill>
                  <a:srgbClr val="002060"/>
                </a:solidFill>
                <a:latin typeface="Arial" panose="020B0604020202020204" pitchFamily="34" charset="0"/>
                <a:cs typeface="Arial" panose="020B0604020202020204" pitchFamily="34" charset="0"/>
              </a:rPr>
              <a:t>Opioide de elección:  </a:t>
            </a:r>
            <a:r>
              <a:rPr lang="es-ES" altLang="es-ES" sz="1600" b="1" dirty="0">
                <a:solidFill>
                  <a:srgbClr val="5F86CD"/>
                </a:solidFill>
                <a:latin typeface="Arial" panose="020B0604020202020204" pitchFamily="34" charset="0"/>
                <a:cs typeface="Arial" panose="020B0604020202020204" pitchFamily="34" charset="0"/>
              </a:rPr>
              <a:t>Cl mórfico</a:t>
            </a:r>
          </a:p>
          <a:p>
            <a:pPr marL="0" indent="0">
              <a:buFont typeface="Arial" panose="020B0604020202020204" pitchFamily="34" charset="0"/>
              <a:buNone/>
              <a:defRPr/>
            </a:pPr>
            <a:r>
              <a:rPr lang="es-ES" altLang="es-ES" sz="1600" dirty="0">
                <a:solidFill>
                  <a:srgbClr val="002060"/>
                </a:solidFill>
                <a:latin typeface="Arial" panose="020B0604020202020204" pitchFamily="34" charset="0"/>
                <a:cs typeface="Arial" panose="020B0604020202020204" pitchFamily="34" charset="0"/>
              </a:rPr>
              <a:t>( </a:t>
            </a:r>
            <a:r>
              <a:rPr lang="es-ES" altLang="es-ES" sz="1400" dirty="0">
                <a:solidFill>
                  <a:srgbClr val="002060"/>
                </a:solidFill>
                <a:latin typeface="Arial" panose="020B0604020202020204" pitchFamily="34" charset="0"/>
                <a:cs typeface="Arial" panose="020B0604020202020204" pitchFamily="34" charset="0"/>
              </a:rPr>
              <a:t>Elegiremos la vía de administración considerando la preferencia de la paciente, el ámbito de atención y nuestra propia experiencia)</a:t>
            </a:r>
          </a:p>
          <a:p>
            <a:pPr marL="0" indent="0">
              <a:buFont typeface="Arial" panose="020B0604020202020204" pitchFamily="34" charset="0"/>
              <a:buNone/>
              <a:defRPr/>
            </a:pPr>
            <a:endParaRPr lang="es-ES" altLang="es-ES" sz="1600" dirty="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s-ES" altLang="es-ES" sz="1600" dirty="0">
                <a:solidFill>
                  <a:srgbClr val="002060"/>
                </a:solidFill>
                <a:latin typeface="Arial" panose="020B0604020202020204" pitchFamily="34" charset="0"/>
                <a:cs typeface="Arial" panose="020B0604020202020204" pitchFamily="34" charset="0"/>
              </a:rPr>
              <a:t>¿ Qué dosis necesita en un primer abordaje farmacológico?    </a:t>
            </a:r>
            <a:r>
              <a:rPr lang="es-ES" altLang="es-ES" sz="1600" b="1" dirty="0">
                <a:solidFill>
                  <a:srgbClr val="002060"/>
                </a:solidFill>
                <a:latin typeface="Arial" panose="020B0604020202020204" pitchFamily="34" charset="0"/>
                <a:cs typeface="Arial" panose="020B0604020202020204" pitchFamily="34" charset="0"/>
              </a:rPr>
              <a:t> </a:t>
            </a:r>
            <a:r>
              <a:rPr lang="es-ES" altLang="es-ES" sz="1600" b="1" dirty="0">
                <a:solidFill>
                  <a:srgbClr val="002855"/>
                </a:solidFill>
                <a:latin typeface="Arial" panose="020B0604020202020204" pitchFamily="34" charset="0"/>
                <a:cs typeface="Arial" panose="020B0604020202020204" pitchFamily="34" charset="0"/>
              </a:rPr>
              <a:t>TITULAR      </a:t>
            </a:r>
            <a:r>
              <a:rPr lang="es-ES" altLang="es-ES" sz="1400" b="1" dirty="0">
                <a:solidFill>
                  <a:srgbClr val="C00000"/>
                </a:solidFill>
                <a:latin typeface="Arial" panose="020B0604020202020204" pitchFamily="34" charset="0"/>
                <a:cs typeface="Arial" panose="020B0604020202020204" pitchFamily="34" charset="0"/>
              </a:rPr>
              <a:t>Evitemos “dosis estándar”</a:t>
            </a:r>
            <a:endParaRPr lang="es-ES" altLang="es-ES" sz="1400" b="1"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s-ES" altLang="es-ES" sz="1600" dirty="0">
                <a:solidFill>
                  <a:srgbClr val="002060"/>
                </a:solidFill>
                <a:latin typeface="Arial" panose="020B0604020202020204" pitchFamily="34" charset="0"/>
                <a:cs typeface="Arial" panose="020B0604020202020204" pitchFamily="34" charset="0"/>
              </a:rPr>
              <a:t>                                                                                                                                                                                 </a:t>
            </a:r>
            <a:r>
              <a:rPr lang="es-ES" altLang="es-ES" sz="1400" dirty="0" err="1">
                <a:solidFill>
                  <a:srgbClr val="002060"/>
                </a:solidFill>
                <a:latin typeface="Arial" panose="020B0604020202020204" pitchFamily="34" charset="0"/>
                <a:cs typeface="Arial" panose="020B0604020202020204" pitchFamily="34" charset="0"/>
              </a:rPr>
              <a:t>oral:sc</a:t>
            </a:r>
            <a:r>
              <a:rPr lang="es-ES" altLang="es-ES" sz="1400" dirty="0">
                <a:solidFill>
                  <a:srgbClr val="002060"/>
                </a:solidFill>
                <a:latin typeface="Arial" panose="020B0604020202020204" pitchFamily="34" charset="0"/>
                <a:cs typeface="Arial" panose="020B0604020202020204" pitchFamily="34" charset="0"/>
              </a:rPr>
              <a:t>  1:2</a:t>
            </a:r>
          </a:p>
          <a:p>
            <a:pPr marL="0" indent="0">
              <a:buFont typeface="Arial" panose="020B0604020202020204" pitchFamily="34" charset="0"/>
              <a:buNone/>
              <a:defRPr/>
            </a:pPr>
            <a:endParaRPr lang="es-ES" altLang="es-ES" sz="16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s-ES" altLang="es-ES" sz="1600" dirty="0">
                <a:solidFill>
                  <a:srgbClr val="002060"/>
                </a:solidFill>
                <a:latin typeface="Arial" panose="020B0604020202020204" pitchFamily="34" charset="0"/>
                <a:cs typeface="Arial" panose="020B0604020202020204" pitchFamily="34" charset="0"/>
              </a:rPr>
              <a:t>                      Titulación                         Dosis total diaria de morfina oral                 1/10 - 1/6 de esta dosis</a:t>
            </a:r>
            <a:endParaRPr lang="es-ES" altLang="es-ES" dirty="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s-ES" altLang="es-ES" sz="1600" dirty="0">
                <a:solidFill>
                  <a:srgbClr val="002060"/>
                </a:solidFill>
                <a:latin typeface="Arial" panose="020B0604020202020204" pitchFamily="34" charset="0"/>
                <a:cs typeface="Arial" panose="020B0604020202020204" pitchFamily="34" charset="0"/>
              </a:rPr>
              <a:t>                                            </a:t>
            </a:r>
            <a:r>
              <a:rPr lang="es-ES" altLang="es-ES" sz="1100" dirty="0">
                <a:solidFill>
                  <a:srgbClr val="002060"/>
                </a:solidFill>
                <a:latin typeface="Arial" panose="020B0604020202020204" pitchFamily="34" charset="0"/>
                <a:cs typeface="Arial" panose="020B0604020202020204" pitchFamily="34" charset="0"/>
              </a:rPr>
              <a:t>calcular dosis equivalente  </a:t>
            </a:r>
            <a:r>
              <a:rPr lang="es-ES" altLang="es-ES" sz="1400" dirty="0">
                <a:solidFill>
                  <a:srgbClr val="002060"/>
                </a:solidFill>
                <a:latin typeface="Arial" panose="020B0604020202020204" pitchFamily="34" charset="0"/>
                <a:cs typeface="Arial" panose="020B0604020202020204" pitchFamily="34" charset="0"/>
              </a:rPr>
              <a:t>                                          </a:t>
            </a:r>
            <a:r>
              <a:rPr lang="es-ES" altLang="es-ES" sz="1100" dirty="0">
                <a:solidFill>
                  <a:srgbClr val="002060"/>
                </a:solidFill>
                <a:latin typeface="Arial" panose="020B0604020202020204" pitchFamily="34" charset="0"/>
                <a:cs typeface="Arial" panose="020B0604020202020204" pitchFamily="34" charset="0"/>
              </a:rPr>
              <a:t>calcular dosis de rescate</a:t>
            </a:r>
            <a:r>
              <a:rPr lang="es-ES" altLang="es-ES" sz="1400" dirty="0">
                <a:solidFill>
                  <a:srgbClr val="002060"/>
                </a:solidFill>
                <a:latin typeface="Arial" panose="020B0604020202020204" pitchFamily="34" charset="0"/>
                <a:cs typeface="Arial" panose="020B0604020202020204" pitchFamily="34" charset="0"/>
              </a:rPr>
              <a:t>                                            oral: </a:t>
            </a:r>
            <a:r>
              <a:rPr lang="es-ES" altLang="es-ES" sz="1400" dirty="0" err="1">
                <a:solidFill>
                  <a:srgbClr val="002060"/>
                </a:solidFill>
                <a:latin typeface="Arial" panose="020B0604020202020204" pitchFamily="34" charset="0"/>
                <a:cs typeface="Arial" panose="020B0604020202020204" pitchFamily="34" charset="0"/>
              </a:rPr>
              <a:t>ev</a:t>
            </a:r>
            <a:r>
              <a:rPr lang="es-ES" altLang="es-ES" sz="1400" dirty="0">
                <a:solidFill>
                  <a:srgbClr val="002060"/>
                </a:solidFill>
                <a:latin typeface="Arial" panose="020B0604020202020204" pitchFamily="34" charset="0"/>
                <a:cs typeface="Arial" panose="020B0604020202020204" pitchFamily="34" charset="0"/>
              </a:rPr>
              <a:t> 1:3</a:t>
            </a:r>
          </a:p>
          <a:p>
            <a:pPr marL="0" indent="0">
              <a:buFont typeface="Arial" panose="020B0604020202020204" pitchFamily="34" charset="0"/>
              <a:buNone/>
              <a:defRPr/>
            </a:pPr>
            <a:endParaRPr lang="es-ES" altLang="es-ES" sz="14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s-ES" altLang="es-ES" sz="1400" dirty="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s-ES" altLang="es-ES" sz="1400" dirty="0">
                <a:solidFill>
                  <a:srgbClr val="002060"/>
                </a:solidFill>
                <a:latin typeface="Arial" panose="020B0604020202020204" pitchFamily="34" charset="0"/>
                <a:cs typeface="Arial" panose="020B0604020202020204" pitchFamily="34" charset="0"/>
              </a:rPr>
              <a:t>***Prestar atención si atendemos a una paciente por exacerbación del dolor (SUAP, paciente de otro cupo que acude a centro…)</a:t>
            </a:r>
          </a:p>
          <a:p>
            <a:pPr marL="0" indent="0">
              <a:buFont typeface="Arial" panose="020B0604020202020204" pitchFamily="34" charset="0"/>
              <a:buNone/>
              <a:defRPr/>
            </a:pPr>
            <a:r>
              <a:rPr lang="es-ES" altLang="es-ES" sz="1400" dirty="0">
                <a:solidFill>
                  <a:srgbClr val="002060"/>
                </a:solidFill>
                <a:latin typeface="Arial" panose="020B0604020202020204" pitchFamily="34" charset="0"/>
                <a:cs typeface="Arial" panose="020B0604020202020204" pitchFamily="34" charset="0"/>
              </a:rPr>
              <a:t>     y que ya está en </a:t>
            </a:r>
            <a:r>
              <a:rPr lang="es-ES" altLang="es-ES" sz="1400" dirty="0" err="1">
                <a:solidFill>
                  <a:srgbClr val="002060"/>
                </a:solidFill>
                <a:latin typeface="Arial" panose="020B0604020202020204" pitchFamily="34" charset="0"/>
                <a:cs typeface="Arial" panose="020B0604020202020204" pitchFamily="34" charset="0"/>
              </a:rPr>
              <a:t>tto</a:t>
            </a:r>
            <a:r>
              <a:rPr lang="es-ES" altLang="es-ES" sz="1400" dirty="0">
                <a:solidFill>
                  <a:srgbClr val="002060"/>
                </a:solidFill>
                <a:latin typeface="Arial" panose="020B0604020202020204" pitchFamily="34" charset="0"/>
                <a:cs typeface="Arial" panose="020B0604020202020204" pitchFamily="34" charset="0"/>
              </a:rPr>
              <a:t> con un opioide potente previamente</a:t>
            </a:r>
          </a:p>
          <a:p>
            <a:pPr marL="0" indent="0">
              <a:buFont typeface="Arial" panose="020B0604020202020204" pitchFamily="34" charset="0"/>
              <a:buNone/>
              <a:defRPr/>
            </a:pPr>
            <a:endParaRPr lang="es-ES" altLang="es-ES" sz="14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s-ES" altLang="es-ES" sz="1400" dirty="0">
                <a:solidFill>
                  <a:srgbClr val="002060"/>
                </a:solidFill>
                <a:latin typeface="Arial" panose="020B0604020202020204" pitchFamily="34" charset="0"/>
                <a:cs typeface="Arial" panose="020B0604020202020204" pitchFamily="34" charset="0"/>
              </a:rPr>
              <a:t>                                                               </a:t>
            </a:r>
            <a:r>
              <a:rPr lang="es-ES" altLang="es-ES" sz="1400" b="1" dirty="0">
                <a:solidFill>
                  <a:srgbClr val="002060"/>
                </a:solidFill>
                <a:latin typeface="Arial" panose="020B0604020202020204" pitchFamily="34" charset="0"/>
                <a:cs typeface="Arial" panose="020B0604020202020204" pitchFamily="34" charset="0"/>
              </a:rPr>
              <a:t>EVITEMOS EL </a:t>
            </a:r>
            <a:r>
              <a:rPr lang="es-ES" altLang="es-ES" sz="1400" b="1" i="1" dirty="0">
                <a:solidFill>
                  <a:srgbClr val="FF0000"/>
                </a:solidFill>
                <a:latin typeface="Arial" panose="020B0604020202020204" pitchFamily="34" charset="0"/>
                <a:cs typeface="Arial" panose="020B0604020202020204" pitchFamily="34" charset="0"/>
              </a:rPr>
              <a:t>“3 DE MÓRFICO” </a:t>
            </a:r>
            <a:r>
              <a:rPr lang="es-ES" altLang="es-ES" sz="1400" b="1" dirty="0">
                <a:solidFill>
                  <a:srgbClr val="002060"/>
                </a:solidFill>
                <a:latin typeface="Arial" panose="020B0604020202020204" pitchFamily="34" charset="0"/>
                <a:cs typeface="Arial" panose="020B0604020202020204" pitchFamily="34" charset="0"/>
              </a:rPr>
              <a:t>DE MANERA SISTEMÁTICA</a:t>
            </a:r>
            <a:endParaRPr lang="es-ES" altLang="es-ES" sz="1600" b="1" dirty="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s-ES" altLang="es-ES" sz="1600" i="1" u="sng" dirty="0">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s-ES" altLang="es-ES" sz="1600" i="1" u="sng"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s-ES" altLang="es-ES" sz="1600" i="1" u="sng" dirty="0">
                <a:latin typeface="Arial" panose="020B0604020202020204" pitchFamily="34" charset="0"/>
                <a:cs typeface="Arial" panose="020B0604020202020204" pitchFamily="34" charset="0"/>
              </a:rPr>
              <a:t> </a:t>
            </a:r>
            <a:endParaRPr lang="es-ES" altLang="es-ES" sz="16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s-ES" altLang="es-ES" sz="1400" i="1" dirty="0">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s-ES" altLang="es-ES" sz="1400" i="1" dirty="0">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s-ES" altLang="es-ES" sz="14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s-ES" altLang="es-ES" sz="1400" dirty="0">
              <a:latin typeface="Arial" panose="020B0604020202020204" pitchFamily="34" charset="0"/>
              <a:cs typeface="Arial" panose="020B0604020202020204" pitchFamily="34" charset="0"/>
            </a:endParaRPr>
          </a:p>
        </p:txBody>
      </p:sp>
      <p:sp>
        <p:nvSpPr>
          <p:cNvPr id="5" name="Flecha: a la derecha 4">
            <a:extLst>
              <a:ext uri="{FF2B5EF4-FFF2-40B4-BE49-F238E27FC236}">
                <a16:creationId xmlns:a16="http://schemas.microsoft.com/office/drawing/2014/main" id="{3F8A4CD9-0502-59F2-8ABC-9FAACCB91B2E}"/>
              </a:ext>
            </a:extLst>
          </p:cNvPr>
          <p:cNvSpPr/>
          <p:nvPr/>
        </p:nvSpPr>
        <p:spPr>
          <a:xfrm flipV="1">
            <a:off x="3251055" y="3484130"/>
            <a:ext cx="314325"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Flecha: a la derecha 5">
            <a:extLst>
              <a:ext uri="{FF2B5EF4-FFF2-40B4-BE49-F238E27FC236}">
                <a16:creationId xmlns:a16="http://schemas.microsoft.com/office/drawing/2014/main" id="{A94133E7-7FF8-C0B1-2CE9-2B94C4F541BD}"/>
              </a:ext>
            </a:extLst>
          </p:cNvPr>
          <p:cNvSpPr/>
          <p:nvPr/>
        </p:nvSpPr>
        <p:spPr>
          <a:xfrm flipV="1">
            <a:off x="7332445" y="3484130"/>
            <a:ext cx="314325"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3" name="Conector recto de flecha 2">
            <a:extLst>
              <a:ext uri="{FF2B5EF4-FFF2-40B4-BE49-F238E27FC236}">
                <a16:creationId xmlns:a16="http://schemas.microsoft.com/office/drawing/2014/main" id="{56ED8975-5CA5-8021-0BBB-03B1B8ED110F}"/>
              </a:ext>
            </a:extLst>
          </p:cNvPr>
          <p:cNvCxnSpPr>
            <a:cxnSpLocks/>
          </p:cNvCxnSpPr>
          <p:nvPr/>
        </p:nvCxnSpPr>
        <p:spPr>
          <a:xfrm flipV="1">
            <a:off x="10389754" y="3213100"/>
            <a:ext cx="158750"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89412E66-45D5-27EA-7BA2-9486BBD02F09}"/>
              </a:ext>
            </a:extLst>
          </p:cNvPr>
          <p:cNvCxnSpPr>
            <a:cxnSpLocks/>
          </p:cNvCxnSpPr>
          <p:nvPr/>
        </p:nvCxnSpPr>
        <p:spPr>
          <a:xfrm>
            <a:off x="10431823" y="3601227"/>
            <a:ext cx="233362" cy="187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CuadroTexto 1">
            <a:extLst>
              <a:ext uri="{FF2B5EF4-FFF2-40B4-BE49-F238E27FC236}">
                <a16:creationId xmlns:a16="http://schemas.microsoft.com/office/drawing/2014/main" id="{09C5922B-7635-35D2-2A58-C5281196CA77}"/>
              </a:ext>
            </a:extLst>
          </p:cNvPr>
          <p:cNvSpPr txBox="1"/>
          <p:nvPr/>
        </p:nvSpPr>
        <p:spPr>
          <a:xfrm>
            <a:off x="467543" y="442126"/>
            <a:ext cx="10037666" cy="800219"/>
          </a:xfrm>
          <a:prstGeom prst="rect">
            <a:avLst/>
          </a:prstGeom>
          <a:noFill/>
        </p:spPr>
        <p:txBody>
          <a:bodyPr wrap="square" rtlCol="0">
            <a:spAutoFit/>
          </a:bodyPr>
          <a:lstStyle/>
          <a:p>
            <a:r>
              <a:rPr lang="es-ES" sz="2800" b="1" dirty="0">
                <a:solidFill>
                  <a:srgbClr val="002855"/>
                </a:solidFill>
                <a:latin typeface="Arial" panose="020B0604020202020204" pitchFamily="34" charset="0"/>
                <a:cs typeface="Arial" panose="020B0604020202020204" pitchFamily="34" charset="0"/>
              </a:rPr>
              <a:t>Ejemplo</a:t>
            </a:r>
          </a:p>
          <a:p>
            <a:endParaRPr lang="es-ES" dirty="0">
              <a:solidFill>
                <a:srgbClr val="6F6F6F"/>
              </a:solidFill>
              <a:latin typeface="Arial" panose="020B0604020202020204" pitchFamily="34" charset="0"/>
              <a:cs typeface="Arial" panose="020B0604020202020204" pitchFamily="34" charset="0"/>
            </a:endParaRPr>
          </a:p>
        </p:txBody>
      </p:sp>
      <p:sp>
        <p:nvSpPr>
          <p:cNvPr id="2" name="CuadroTexto 5">
            <a:extLst>
              <a:ext uri="{FF2B5EF4-FFF2-40B4-BE49-F238E27FC236}">
                <a16:creationId xmlns:a16="http://schemas.microsoft.com/office/drawing/2014/main" id="{5679045E-7846-D1E7-E151-69CBA6DAE764}"/>
              </a:ext>
            </a:extLst>
          </p:cNvPr>
          <p:cNvSpPr txBox="1"/>
          <p:nvPr/>
        </p:nvSpPr>
        <p:spPr>
          <a:xfrm>
            <a:off x="313907" y="6161160"/>
            <a:ext cx="9133608" cy="230832"/>
          </a:xfrm>
          <a:prstGeom prst="rect">
            <a:avLst/>
          </a:prstGeom>
          <a:noFill/>
        </p:spPr>
        <p:txBody>
          <a:bodyPr wrap="square" rtlCol="0">
            <a:spAutoFit/>
          </a:bodyPr>
          <a:lstStyle/>
          <a:p>
            <a:pPr algn="l"/>
            <a:r>
              <a:rPr lang="es-ES" sz="900" dirty="0">
                <a:solidFill>
                  <a:srgbClr val="002060"/>
                </a:solidFill>
                <a:latin typeface="Arial" panose="020B0604020202020204" pitchFamily="34" charset="0"/>
                <a:cs typeface="Arial" panose="020B0604020202020204" pitchFamily="34" charset="0"/>
              </a:rPr>
              <a:t>* Del Pozo Alonso N. Manejo de opioides para el dolor basal e </a:t>
            </a:r>
            <a:r>
              <a:rPr lang="es-ES" sz="900" dirty="0" err="1">
                <a:solidFill>
                  <a:srgbClr val="002060"/>
                </a:solidFill>
                <a:latin typeface="Arial" panose="020B0604020202020204" pitchFamily="34" charset="0"/>
                <a:cs typeface="Arial" panose="020B0604020202020204" pitchFamily="34" charset="0"/>
              </a:rPr>
              <a:t>irruptivo</a:t>
            </a:r>
            <a:r>
              <a:rPr lang="es-ES" sz="900" dirty="0">
                <a:solidFill>
                  <a:srgbClr val="002060"/>
                </a:solidFill>
                <a:latin typeface="Arial" panose="020B0604020202020204" pitchFamily="34" charset="0"/>
                <a:cs typeface="Arial" panose="020B0604020202020204" pitchFamily="34" charset="0"/>
              </a:rPr>
              <a:t> oncológico. Medicina Paliativa. 2015 May;22:46–52.</a:t>
            </a:r>
          </a:p>
        </p:txBody>
      </p:sp>
    </p:spTree>
  </p:cSld>
  <p:clrMapOvr>
    <a:masterClrMapping/>
  </p:clrMapOvr>
</p:sld>
</file>

<file path=ppt/theme/theme1.xml><?xml version="1.0" encoding="utf-8"?>
<a:theme xmlns:a="http://schemas.openxmlformats.org/drawingml/2006/main" name="Portad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tradilla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on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1813</Words>
  <Application>Microsoft Office PowerPoint</Application>
  <PresentationFormat>Panorámica</PresentationFormat>
  <Paragraphs>255</Paragraphs>
  <Slides>23</Slides>
  <Notes>0</Notes>
  <HiddenSlides>0</HiddenSlides>
  <MMClips>0</MMClips>
  <ScaleCrop>false</ScaleCrop>
  <HeadingPairs>
    <vt:vector size="4" baseType="variant">
      <vt:variant>
        <vt:lpstr>Tema</vt:lpstr>
      </vt:variant>
      <vt:variant>
        <vt:i4>3</vt:i4>
      </vt:variant>
      <vt:variant>
        <vt:lpstr>Títulos de diapositiva</vt:lpstr>
      </vt:variant>
      <vt:variant>
        <vt:i4>23</vt:i4>
      </vt:variant>
    </vt:vector>
  </HeadingPairs>
  <TitlesOfParts>
    <vt:vector size="26" baseType="lpstr">
      <vt:lpstr>Portada</vt:lpstr>
      <vt:lpstr>Entradillas</vt:lpstr>
      <vt:lpstr>Fondo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Cristina Mateos Diaz</cp:lastModifiedBy>
  <cp:revision>100</cp:revision>
  <dcterms:created xsi:type="dcterms:W3CDTF">2024-01-12T08:35:59Z</dcterms:created>
  <dcterms:modified xsi:type="dcterms:W3CDTF">2024-05-23T19:12:14Z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33616b6-00a5-4cd1-b577-93208fa93eb1_Enabled">
    <vt:lpwstr>true</vt:lpwstr>
  </property>
  <property fmtid="{D5CDD505-2E9C-101B-9397-08002B2CF9AE}" pid="3" name="MSIP_Label_533616b6-00a5-4cd1-b577-93208fa93eb1_SetDate">
    <vt:lpwstr>2024-04-09T05:02:25Z</vt:lpwstr>
  </property>
  <property fmtid="{D5CDD505-2E9C-101B-9397-08002B2CF9AE}" pid="4" name="MSIP_Label_533616b6-00a5-4cd1-b577-93208fa93eb1_Method">
    <vt:lpwstr>Standard</vt:lpwstr>
  </property>
  <property fmtid="{D5CDD505-2E9C-101B-9397-08002B2CF9AE}" pid="5" name="MSIP_Label_533616b6-00a5-4cd1-b577-93208fa93eb1_Name">
    <vt:lpwstr>Internal Use</vt:lpwstr>
  </property>
  <property fmtid="{D5CDD505-2E9C-101B-9397-08002B2CF9AE}" pid="6" name="MSIP_Label_533616b6-00a5-4cd1-b577-93208fa93eb1_SiteId">
    <vt:lpwstr>342ace0e-1054-45ce-9b30-900fc0440b9d</vt:lpwstr>
  </property>
  <property fmtid="{D5CDD505-2E9C-101B-9397-08002B2CF9AE}" pid="7" name="MSIP_Label_533616b6-00a5-4cd1-b577-93208fa93eb1_ActionId">
    <vt:lpwstr>7515b84c-d27d-4eab-9e9d-7ff6c193c9b4</vt:lpwstr>
  </property>
  <property fmtid="{D5CDD505-2E9C-101B-9397-08002B2CF9AE}" pid="8" name="MSIP_Label_533616b6-00a5-4cd1-b577-93208fa93eb1_ContentBits">
    <vt:lpwstr>1</vt:lpwstr>
  </property>
  <property fmtid="{D5CDD505-2E9C-101B-9397-08002B2CF9AE}" pid="9" name="ClassificationContentMarkingHeaderLocations">
    <vt:lpwstr>Portada:3\Entradillas:3\Fondo:3</vt:lpwstr>
  </property>
  <property fmtid="{D5CDD505-2E9C-101B-9397-08002B2CF9AE}" pid="10" name="ClassificationContentMarkingHeaderText">
    <vt:lpwstr>INTERNAL USE</vt:lpwstr>
  </property>
</Properties>
</file>