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96" r:id="rId4"/>
    <p:sldId id="257" r:id="rId5"/>
    <p:sldId id="258" r:id="rId6"/>
    <p:sldId id="263" r:id="rId7"/>
    <p:sldId id="262" r:id="rId8"/>
    <p:sldId id="264" r:id="rId9"/>
    <p:sldId id="265" r:id="rId10"/>
    <p:sldId id="266" r:id="rId11"/>
    <p:sldId id="279" r:id="rId12"/>
    <p:sldId id="280" r:id="rId13"/>
    <p:sldId id="281" r:id="rId14"/>
    <p:sldId id="283" r:id="rId15"/>
    <p:sldId id="284" r:id="rId16"/>
    <p:sldId id="287" r:id="rId17"/>
    <p:sldId id="285" r:id="rId18"/>
    <p:sldId id="290" r:id="rId19"/>
    <p:sldId id="286" r:id="rId20"/>
    <p:sldId id="289" r:id="rId21"/>
    <p:sldId id="288" r:id="rId22"/>
    <p:sldId id="291" r:id="rId23"/>
    <p:sldId id="292" r:id="rId24"/>
    <p:sldId id="293" r:id="rId25"/>
    <p:sldId id="294" r:id="rId26"/>
    <p:sldId id="261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Pizarro" initials="MP" lastIdx="8" clrIdx="0">
    <p:extLst>
      <p:ext uri="{19B8F6BF-5375-455C-9EA6-DF929625EA0E}">
        <p15:presenceInfo xmlns:p15="http://schemas.microsoft.com/office/powerpoint/2012/main" userId="S-1-5-21-3212283069-1988543951-805366196-1114" providerId="AD"/>
      </p:ext>
    </p:extLst>
  </p:cmAuthor>
  <p:cmAuthor id="2" name="Enrique Méndez Rodríguez" initials="EMR" lastIdx="4" clrIdx="1">
    <p:extLst>
      <p:ext uri="{19B8F6BF-5375-455C-9EA6-DF929625EA0E}">
        <p15:presenceInfo xmlns:p15="http://schemas.microsoft.com/office/powerpoint/2012/main" userId="Enrique Méndez Rodríguez" providerId="None"/>
      </p:ext>
    </p:extLst>
  </p:cmAuthor>
  <p:cmAuthor id="3" name="Xavier Cortes Gil" initials="XCG" lastIdx="2" clrIdx="2">
    <p:extLst>
      <p:ext uri="{19B8F6BF-5375-455C-9EA6-DF929625EA0E}">
        <p15:presenceInfo xmlns:p15="http://schemas.microsoft.com/office/powerpoint/2012/main" userId="S::xcortes@almirall.com::7a9ca0b0-dc41-42e0-8b5e-4a27bd0fcaa5" providerId="AD"/>
      </p:ext>
    </p:extLst>
  </p:cmAuthor>
  <p:cmAuthor id="4" name="Mariona Armengol" initials="MA" lastIdx="22" clrIdx="3">
    <p:extLst>
      <p:ext uri="{19B8F6BF-5375-455C-9EA6-DF929625EA0E}">
        <p15:presenceInfo xmlns:p15="http://schemas.microsoft.com/office/powerpoint/2012/main" userId="S::marmengol2@almirall.com::642df266-7fee-4d53-9be8-acdec0c271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0E7"/>
    <a:srgbClr val="34A376"/>
    <a:srgbClr val="42B2C8"/>
    <a:srgbClr val="66029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 autoAdjust="0"/>
    <p:restoredTop sz="96327"/>
  </p:normalViewPr>
  <p:slideViewPr>
    <p:cSldViewPr snapToGrid="0">
      <p:cViewPr varScale="1">
        <p:scale>
          <a:sx n="115" d="100"/>
          <a:sy n="115" d="100"/>
        </p:scale>
        <p:origin x="726" y="96"/>
      </p:cViewPr>
      <p:guideLst>
        <p:guide orient="horz" pos="22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a Armengol" userId="642df266-7fee-4d53-9be8-acdec0c271f3" providerId="ADAL" clId="{E24E336B-F5AA-444F-8CD3-4807C143877F}"/>
    <pc:docChg chg="modMainMaster">
      <pc:chgData name="Mariona Armengol" userId="642df266-7fee-4d53-9be8-acdec0c271f3" providerId="ADAL" clId="{E24E336B-F5AA-444F-8CD3-4807C143877F}" dt="2024-04-04T09:14:43.749" v="11" actId="1076"/>
      <pc:docMkLst>
        <pc:docMk/>
      </pc:docMkLst>
      <pc:sldMasterChg chg="modSldLayout">
        <pc:chgData name="Mariona Armengol" userId="642df266-7fee-4d53-9be8-acdec0c271f3" providerId="ADAL" clId="{E24E336B-F5AA-444F-8CD3-4807C143877F}" dt="2024-04-04T09:14:43.749" v="11" actId="1076"/>
        <pc:sldMasterMkLst>
          <pc:docMk/>
          <pc:sldMasterMk cId="4047667353" sldId="2147483648"/>
        </pc:sldMasterMkLst>
        <pc:sldLayoutChg chg="addSp modSp mod">
          <pc:chgData name="Mariona Armengol" userId="642df266-7fee-4d53-9be8-acdec0c271f3" providerId="ADAL" clId="{E24E336B-F5AA-444F-8CD3-4807C143877F}" dt="2024-04-04T09:14:43.749" v="11" actId="1076"/>
          <pc:sldLayoutMkLst>
            <pc:docMk/>
            <pc:sldMasterMk cId="4047667353" sldId="2147483648"/>
            <pc:sldLayoutMk cId="438027021" sldId="2147483653"/>
          </pc:sldLayoutMkLst>
          <pc:spChg chg="add mod">
            <ac:chgData name="Mariona Armengol" userId="642df266-7fee-4d53-9be8-acdec0c271f3" providerId="ADAL" clId="{E24E336B-F5AA-444F-8CD3-4807C143877F}" dt="2024-04-04T09:14:43.749" v="11" actId="1076"/>
            <ac:spMkLst>
              <pc:docMk/>
              <pc:sldMasterMk cId="4047667353" sldId="2147483648"/>
              <pc:sldLayoutMk cId="438027021" sldId="2147483653"/>
              <ac:spMk id="3" creationId="{E5DDE301-0204-EF8F-E266-1DB5EB66D6A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6424-977C-E848-BBEB-CF00B5A11CA7}" type="datetimeFigureOut">
              <a:rPr lang="es-ES" smtClean="0"/>
              <a:pPr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B660C-8AF5-4B42-B497-0D9134CD7D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40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una esquina 2">
            <a:extLst>
              <a:ext uri="{FF2B5EF4-FFF2-40B4-BE49-F238E27FC236}">
                <a16:creationId xmlns:a16="http://schemas.microsoft.com/office/drawing/2014/main" id="{19FF823A-312A-900E-3571-86885E6C276F}"/>
              </a:ext>
            </a:extLst>
          </p:cNvPr>
          <p:cNvSpPr/>
          <p:nvPr userDrawn="1"/>
        </p:nvSpPr>
        <p:spPr>
          <a:xfrm rot="10088185">
            <a:off x="9084477" y="3914537"/>
            <a:ext cx="3529976" cy="1672792"/>
          </a:xfrm>
          <a:prstGeom prst="round1Rect">
            <a:avLst>
              <a:gd name="adj" fmla="val 17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dondear rectángulo de una esquina 1">
            <a:extLst>
              <a:ext uri="{FF2B5EF4-FFF2-40B4-BE49-F238E27FC236}">
                <a16:creationId xmlns:a16="http://schemas.microsoft.com/office/drawing/2014/main" id="{BC6D5D9D-6D28-8F23-AF35-50551A34583F}"/>
              </a:ext>
            </a:extLst>
          </p:cNvPr>
          <p:cNvSpPr/>
          <p:nvPr userDrawn="1"/>
        </p:nvSpPr>
        <p:spPr>
          <a:xfrm rot="10088185">
            <a:off x="7362360" y="3650212"/>
            <a:ext cx="5350895" cy="570106"/>
          </a:xfrm>
          <a:prstGeom prst="round1Rect">
            <a:avLst>
              <a:gd name="adj" fmla="val 3936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59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3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6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14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DDE301-0204-EF8F-E266-1DB5EB66D6AB}"/>
              </a:ext>
            </a:extLst>
          </p:cNvPr>
          <p:cNvSpPr txBox="1"/>
          <p:nvPr userDrawn="1"/>
        </p:nvSpPr>
        <p:spPr>
          <a:xfrm>
            <a:off x="11209020" y="6657945"/>
            <a:ext cx="9829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ES-CRAT-2400018</a:t>
            </a:r>
            <a:endParaRPr lang="es-ES" sz="700" dirty="0"/>
          </a:p>
        </p:txBody>
      </p:sp>
    </p:spTree>
    <p:extLst>
      <p:ext uri="{BB962C8B-B14F-4D97-AF65-F5344CB8AC3E}">
        <p14:creationId xmlns:p14="http://schemas.microsoft.com/office/powerpoint/2010/main" val="43802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9AD498-CF71-CF08-BCBA-A97B4235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BF6882-A05E-D121-2FDB-24807174D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AAF58-B72C-7293-51D6-B1D1727F3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8EEC4-686D-DCAA-AF6F-FC6AE3E5A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6B3B3-1EBE-0EEE-339E-20C3AA25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240C-DF55-6A45-8CC6-D44594F04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66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87697-9B2E-D7C4-F05F-67B84906BCB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20879531">
            <a:off x="977721" y="2197500"/>
            <a:ext cx="10236557" cy="12678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LIPÍDICO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8D4E870-92C7-C738-2E7E-28424AD5D830}"/>
              </a:ext>
            </a:extLst>
          </p:cNvPr>
          <p:cNvSpPr txBox="1">
            <a:spLocks/>
          </p:cNvSpPr>
          <p:nvPr/>
        </p:nvSpPr>
        <p:spPr>
          <a:xfrm rot="20879531">
            <a:off x="7441087" y="2776109"/>
            <a:ext cx="11378912" cy="1016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DE TRABAJO LÍPIDOS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D5FFEBE-C243-5FEC-1B7C-637E2663D272}"/>
              </a:ext>
            </a:extLst>
          </p:cNvPr>
          <p:cNvSpPr txBox="1">
            <a:spLocks/>
          </p:cNvSpPr>
          <p:nvPr/>
        </p:nvSpPr>
        <p:spPr>
          <a:xfrm rot="20879531">
            <a:off x="9098675" y="4330990"/>
            <a:ext cx="3369180" cy="88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Autores: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s-E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Ángel Díaz Rodríguez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s-E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Enrique Méndez Rodríguez</a:t>
            </a:r>
          </a:p>
        </p:txBody>
      </p:sp>
      <p:grpSp>
        <p:nvGrpSpPr>
          <p:cNvPr id="12" name="Agrupar 11"/>
          <p:cNvGrpSpPr/>
          <p:nvPr/>
        </p:nvGrpSpPr>
        <p:grpSpPr>
          <a:xfrm rot="20880000">
            <a:off x="9585439" y="259381"/>
            <a:ext cx="1473200" cy="562507"/>
            <a:chOff x="9304450" y="341779"/>
            <a:chExt cx="1473200" cy="562507"/>
          </a:xfrm>
        </p:grpSpPr>
        <p:sp>
          <p:nvSpPr>
            <p:cNvPr id="13" name="Subtítulo 2">
              <a:extLst>
                <a:ext uri="{FF2B5EF4-FFF2-40B4-BE49-F238E27FC236}">
                  <a16:creationId xmlns:a16="http://schemas.microsoft.com/office/drawing/2014/main" id="{E9E3A4C0-C0EA-DB8E-16B6-CDA0893C0C6B}"/>
                </a:ext>
              </a:extLst>
            </p:cNvPr>
            <p:cNvSpPr txBox="1">
              <a:spLocks/>
            </p:cNvSpPr>
            <p:nvPr/>
          </p:nvSpPr>
          <p:spPr>
            <a:xfrm>
              <a:off x="9675237" y="341779"/>
              <a:ext cx="933937" cy="23302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None/>
              </a:pPr>
              <a:r>
                <a:rPr lang="es-ES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Patrocinado por: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9304450" y="447086"/>
              <a:ext cx="1473200" cy="457200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A8B1E86-DD47-1580-CD79-4C60B7325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1021">
            <a:off x="6597810" y="200511"/>
            <a:ext cx="1724008" cy="14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29966-3E8F-8826-451F-8C277165C89E}"/>
              </a:ext>
            </a:extLst>
          </p:cNvPr>
          <p:cNvSpPr txBox="1">
            <a:spLocks/>
          </p:cNvSpPr>
          <p:nvPr/>
        </p:nvSpPr>
        <p:spPr>
          <a:xfrm>
            <a:off x="4061303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 DE PREVENCIÓN CARDIOVASCULAR 2021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876B66-4E0C-7450-8C4D-CE4CD362A813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endParaRPr lang="es-ES" sz="1800" b="1" dirty="0">
              <a:latin typeface="Open Sans Light" panose="020B0606030504020204" pitchFamily="34" charset="0"/>
            </a:endParaRPr>
          </a:p>
        </p:txBody>
      </p:sp>
      <p:pic>
        <p:nvPicPr>
          <p:cNvPr id="4" name="Imagen 3" descr="TABLA 1-DISLIPEMIA_AP_3as.jpg">
            <a:extLst>
              <a:ext uri="{FF2B5EF4-FFF2-40B4-BE49-F238E27FC236}">
                <a16:creationId xmlns:a16="http://schemas.microsoft.com/office/drawing/2014/main" id="{F5D9786C-3ACA-A9EC-B3E7-4DF547154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20" y="1010880"/>
            <a:ext cx="6650032" cy="51527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882FFD-A529-7595-9202-1EB3B700BC56}"/>
              </a:ext>
            </a:extLst>
          </p:cNvPr>
          <p:cNvSpPr txBox="1"/>
          <p:nvPr/>
        </p:nvSpPr>
        <p:spPr>
          <a:xfrm>
            <a:off x="683848" y="1104201"/>
            <a:ext cx="401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</a:rPr>
              <a:t>SCORE2 y SCORE2-OP:</a:t>
            </a:r>
          </a:p>
          <a:p>
            <a:r>
              <a:rPr lang="es-ES" sz="2400" dirty="0">
                <a:solidFill>
                  <a:srgbClr val="000000"/>
                </a:solidFill>
              </a:rPr>
              <a:t>Riesgo de evento cardiovascular ateroesclerótico fatal y no fatal a 10 años.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5F980F3-9A3F-3563-CFD6-07CC01D69204}"/>
              </a:ext>
            </a:extLst>
          </p:cNvPr>
          <p:cNvGraphicFramePr>
            <a:graphicFrameLocks noGrp="1"/>
          </p:cNvGraphicFramePr>
          <p:nvPr/>
        </p:nvGraphicFramePr>
        <p:xfrm>
          <a:off x="812789" y="3592505"/>
          <a:ext cx="4052722" cy="1463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19211">
                  <a:extLst>
                    <a:ext uri="{9D8B030D-6E8A-4147-A177-3AD203B41FA5}">
                      <a16:colId xmlns:a16="http://schemas.microsoft.com/office/drawing/2014/main" val="326096784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5430566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val="3034848455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RCV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50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70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63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Bajo-moderado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2,5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7,5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819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2,5-7,5 %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7,5-15 %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351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7,5 %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10 %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15 %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941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3183345-FFC9-ED31-2BA2-5294684AF0D0}"/>
              </a:ext>
            </a:extLst>
          </p:cNvPr>
          <p:cNvSpPr txBox="1"/>
          <p:nvPr/>
        </p:nvSpPr>
        <p:spPr>
          <a:xfrm>
            <a:off x="400685" y="6250617"/>
            <a:ext cx="8589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1.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Visseren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FLJ, Mach F,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Smulders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YM, Carballo D,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Koskinas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KC,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Bäck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M, et al.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Scientific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Document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Group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2021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Guidelines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cardiovascular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disease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prevention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clinical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practice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Eur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Heart J. 2021;42(34):3227-37.</a:t>
            </a:r>
          </a:p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cs typeface="Calibri"/>
              </a:rPr>
              <a:t>2. 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SCORE2 working group and ESC Cardiovascular risk collaboration. SCORE2 risk prediction algorithms: new models to estimate 10-year risk of cardiovascular disease in Europe. </a:t>
            </a:r>
            <a:r>
              <a:rPr lang="es-E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</a:t>
            </a:r>
            <a:r>
              <a:rPr lang="es-E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Heart J 2021;42:2439 2454.</a:t>
            </a:r>
            <a:r>
              <a:rPr lang="es-ES" sz="800" dirty="0">
                <a:effectLst/>
              </a:rPr>
              <a:t> </a:t>
            </a:r>
            <a:endParaRPr lang="es-ES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2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A66F8-D531-EADE-6B80-6B2A7379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5DBEA-BDEA-6D22-6AA0-B0E99FE1E281}"/>
              </a:ext>
            </a:extLst>
          </p:cNvPr>
          <p:cNvSpPr txBox="1">
            <a:spLocks/>
          </p:cNvSpPr>
          <p:nvPr/>
        </p:nvSpPr>
        <p:spPr>
          <a:xfrm>
            <a:off x="4061303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 DE PREVENCIÓN CARDIOVASCULAR 2021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0D2E59D-CCC6-C93F-4417-E7BB365BE63D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endParaRPr lang="es-ES" sz="1800" b="1" dirty="0">
              <a:latin typeface="Open Sans Light" panose="020B06060305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C8295B-6AEE-A854-15C1-BE909A9BDE69}"/>
              </a:ext>
            </a:extLst>
          </p:cNvPr>
          <p:cNvSpPr txBox="1"/>
          <p:nvPr/>
        </p:nvSpPr>
        <p:spPr>
          <a:xfrm>
            <a:off x="683848" y="1104201"/>
            <a:ext cx="401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</a:rPr>
              <a:t>SCORE2 y SCORE2-OP: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</a:rPr>
              <a:t>Riesgo de evento cardiovascular ateroesclerótico fatal y no fatal a 10 años.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F7F051A-DF22-7AAF-1FE0-418BDACEFD47}"/>
              </a:ext>
            </a:extLst>
          </p:cNvPr>
          <p:cNvGraphicFramePr>
            <a:graphicFrameLocks noGrp="1"/>
          </p:cNvGraphicFramePr>
          <p:nvPr/>
        </p:nvGraphicFramePr>
        <p:xfrm>
          <a:off x="812789" y="3592505"/>
          <a:ext cx="4052722" cy="1463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19211">
                  <a:extLst>
                    <a:ext uri="{9D8B030D-6E8A-4147-A177-3AD203B41FA5}">
                      <a16:colId xmlns:a16="http://schemas.microsoft.com/office/drawing/2014/main" val="326096784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5430566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val="3034848455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RCV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50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70 años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63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Bajo-moderado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2,5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7,5</a:t>
                      </a:r>
                      <a:r>
                        <a:rPr lang="es-ES" sz="1200" baseline="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819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2,5-7,5 %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7,5-15 %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351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7,5 %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10 %</a:t>
                      </a: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56A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15 %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456A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9417"/>
                  </a:ext>
                </a:extLst>
              </a:tr>
            </a:tbl>
          </a:graphicData>
        </a:graphic>
      </p:graphicFrame>
      <p:pic>
        <p:nvPicPr>
          <p:cNvPr id="8" name="Imagen 7" descr="TABLA 2-DISLIPEMIA_AP_3as.png">
            <a:extLst>
              <a:ext uri="{FF2B5EF4-FFF2-40B4-BE49-F238E27FC236}">
                <a16:creationId xmlns:a16="http://schemas.microsoft.com/office/drawing/2014/main" id="{DF776739-CC2E-3C82-6179-66110DEE3D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3513" y="1341261"/>
            <a:ext cx="6631321" cy="53997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18F55A-0ED8-04E3-A065-02238959510B}"/>
              </a:ext>
            </a:extLst>
          </p:cNvPr>
          <p:cNvSpPr txBox="1"/>
          <p:nvPr/>
        </p:nvSpPr>
        <p:spPr>
          <a:xfrm>
            <a:off x="683848" y="5807142"/>
            <a:ext cx="3482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1.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Visseren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FLJ, Mach F,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Smulders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YM, Carballo D,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Koskinas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KC,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Bäck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M, et al.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Scientific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Document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Group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2021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Guidelines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cardiovascular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disease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prevention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clinical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practice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Eur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Heart J. 2021;42(34):3227-37.</a:t>
            </a:r>
          </a:p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cs typeface="Calibri"/>
              </a:rPr>
              <a:t>2. 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SCORE2 working group and ESC Cardiovascular risk collaboration. SCORE2 risk prediction algorithms: new models to estimate 10-year risk of cardiovascular disease in Europe. </a:t>
            </a:r>
            <a:r>
              <a:rPr lang="es-E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</a:t>
            </a:r>
            <a:r>
              <a:rPr lang="es-E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Heart J 2021;42:2439 2454.</a:t>
            </a:r>
            <a:r>
              <a:rPr lang="es-ES" sz="800" dirty="0">
                <a:effectLst/>
              </a:rPr>
              <a:t> </a:t>
            </a:r>
            <a:endParaRPr lang="es-ES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85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D227D-ED6C-D2E1-CF66-3732C3C1786E}"/>
              </a:ext>
            </a:extLst>
          </p:cNvPr>
          <p:cNvSpPr txBox="1">
            <a:spLocks/>
          </p:cNvSpPr>
          <p:nvPr/>
        </p:nvSpPr>
        <p:spPr>
          <a:xfrm>
            <a:off x="258230" y="1163904"/>
            <a:ext cx="2900606" cy="4530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 DE PREVENCIÓN CARDIOVASCULAR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4F30E4-7152-5258-6BEE-27802BEF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89616"/>
              </p:ext>
            </p:extLst>
          </p:nvPr>
        </p:nvGraphicFramePr>
        <p:xfrm>
          <a:off x="3238499" y="292165"/>
          <a:ext cx="8769927" cy="627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91794359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581314522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2236813595"/>
                    </a:ext>
                  </a:extLst>
                </a:gridCol>
                <a:gridCol w="3893127">
                  <a:extLst>
                    <a:ext uri="{9D8B030D-6E8A-4147-A177-3AD203B41FA5}">
                      <a16:colId xmlns:a16="http://schemas.microsoft.com/office/drawing/2014/main" val="681432502"/>
                    </a:ext>
                  </a:extLst>
                </a:gridCol>
              </a:tblGrid>
              <a:tr h="139181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Riesgo CV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LDL-c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ESC/EAS 2019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ESC 2021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3462482906"/>
                  </a:ext>
                </a:extLst>
              </a:tr>
              <a:tr h="139181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&lt;116 mg/dl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SCORE &lt; 1%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2131026659"/>
                  </a:ext>
                </a:extLst>
              </a:tr>
              <a:tr h="835085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Moderado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&lt;100 mg/dl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SCORE ≥ 1% y &lt; 5%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Pacientes jóvenes (DM1 &lt; 35 años; DM2 &lt; 50 años) con DM de menos de 10 años de duración sin otros factores de riesgo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SCORE2:</a:t>
                      </a: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&lt;2,5% si &lt; 50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&lt;5% si 50-69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&lt;7.5% si &gt; 70 años. 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</a:pPr>
                      <a:r>
                        <a:rPr lang="es-ES" sz="1200">
                          <a:effectLst/>
                        </a:rPr>
                        <a:t>DM &lt; 10 años, bien controlados sin LOD ni FRCV mayores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2946984415"/>
                  </a:ext>
                </a:extLst>
              </a:tr>
              <a:tr h="1530991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&lt;70 mg/dl</a:t>
                      </a:r>
                      <a:endParaRPr lang="es-ES" sz="1200">
                        <a:effectLst/>
                      </a:endParaRPr>
                    </a:p>
                    <a:p>
                      <a:pPr algn="just"/>
                      <a:r>
                        <a:rPr lang="es-ES_tradnl" sz="1200">
                          <a:effectLst/>
                        </a:rPr>
                        <a:t>Y reducción  </a:t>
                      </a: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50% del LDLc basal.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SCORE ≥ 5% y &lt; 10%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Factores de riesgo individuales muy elevados como CT &gt;310 mg/dl o cLDL &gt; 190 mg/dl o PA ≥ 180/110 mmHg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HF sin otros factores de riesgo mayores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ERC moderada (TFGe 30-59 ml/min)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DM sin daño en órgano diana; DM de al menos 10 años de duración u otro factor de riesgo adicional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SCORE2:</a:t>
                      </a: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2,5-7,5 % si &lt; 50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5-10% si 50-69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7.5-15% si &gt; 70 años. 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ERC moderada (TFGe 30-44 mL/min) o TFGe 45-60 mL/min + +CAC 30-300 mg/g o TFGe </a:t>
                      </a: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60 + </a:t>
                      </a:r>
                      <a:r>
                        <a:rPr lang="es-ES" sz="1200">
                          <a:effectLst/>
                        </a:rPr>
                        <a:t>CAC </a:t>
                      </a: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300mg/g.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DM que no cumple criterios ni moderado ni muy alto riesgo.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3589669338"/>
                  </a:ext>
                </a:extLst>
              </a:tr>
              <a:tr h="2886349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Muy alto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&lt;55 mg/dl</a:t>
                      </a:r>
                      <a:endParaRPr lang="es-ES" sz="1200">
                        <a:effectLst/>
                      </a:endParaRPr>
                    </a:p>
                    <a:p>
                      <a:pPr algn="just"/>
                      <a:r>
                        <a:rPr lang="es-ES_tradnl" sz="1200">
                          <a:effectLst/>
                        </a:rPr>
                        <a:t>Y reducción  </a:t>
                      </a: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50% del LDLc basal.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ECVAS (clínica/imagen)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SCORE ≥ 10%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HF con ECVAS u otro FRCV mayor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ERC severa (TFGe &lt; 30 ml/min)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</a:rPr>
                        <a:t>DM con daño en órgano diana; ≥ 3 factores de riesgo mayores; DM1 de inicio temprano y larga duración (&gt; 20 años)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ECVA  (clínica/imagen) </a:t>
                      </a: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SCORE2:</a:t>
                      </a: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7,5% si &lt; 50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10% si 50-69 años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15% si &gt; 70 años. 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HF con ECVA o con otro FRCV mayor</a:t>
                      </a: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ERC Severa (TFGe&lt;30 mL/min) o TFGe 30-45 mL/min + CAC </a:t>
                      </a:r>
                      <a:r>
                        <a:rPr lang="es-ES_tradnl" sz="1200">
                          <a:effectLst/>
                          <a:sym typeface="Symbol" pitchFamily="2" charset="2"/>
                        </a:rPr>
                        <a:t></a:t>
                      </a:r>
                      <a:r>
                        <a:rPr lang="es-ES_tradnl" sz="1200">
                          <a:effectLst/>
                        </a:rPr>
                        <a:t> 30mg/g.</a:t>
                      </a: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DM:</a:t>
                      </a:r>
                    </a:p>
                    <a:p>
                      <a:pPr marL="742950" lvl="1" indent="-285750" fontAlgn="base">
                        <a:lnSpc>
                          <a:spcPts val="1275"/>
                        </a:lnSpc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ES" sz="1200">
                          <a:effectLst/>
                        </a:rPr>
                        <a:t>TFGe</a:t>
                      </a:r>
                      <a:r>
                        <a:rPr lang="es-ES_tradnl" sz="1200">
                          <a:effectLst/>
                        </a:rPr>
                        <a:t> &lt;45 ml/min.</a:t>
                      </a:r>
                      <a:endParaRPr lang="es-ES" sz="1200">
                        <a:effectLst/>
                      </a:endParaRPr>
                    </a:p>
                    <a:p>
                      <a:pPr marL="742950" lvl="1" indent="-285750" fontAlgn="base">
                        <a:lnSpc>
                          <a:spcPts val="1275"/>
                        </a:lnSpc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ES" sz="1200">
                          <a:effectLst/>
                        </a:rPr>
                        <a:t>TFGe</a:t>
                      </a:r>
                      <a:r>
                        <a:rPr lang="es-ES_tradnl" sz="1200">
                          <a:effectLst/>
                        </a:rPr>
                        <a:t> 45-59 ml/min con microalbuminuria (CAC 30-300 mg/g).</a:t>
                      </a:r>
                      <a:endParaRPr lang="es-ES" sz="1200">
                        <a:effectLst/>
                      </a:endParaRPr>
                    </a:p>
                    <a:p>
                      <a:pPr marL="742950" lvl="1" indent="-285750" fontAlgn="base">
                        <a:lnSpc>
                          <a:spcPts val="1275"/>
                        </a:lnSpc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ES_tradnl" sz="1200">
                          <a:effectLst/>
                        </a:rPr>
                        <a:t>Proteinuria (CAC &gt;300 mg/g).</a:t>
                      </a:r>
                      <a:endParaRPr lang="es-ES" sz="1200">
                        <a:effectLst/>
                      </a:endParaRPr>
                    </a:p>
                    <a:p>
                      <a:pPr marL="742950" lvl="1" indent="-285750" fontAlgn="base">
                        <a:lnSpc>
                          <a:spcPts val="1275"/>
                        </a:lnSpc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ES_tradnl" sz="1200">
                          <a:effectLst/>
                        </a:rPr>
                        <a:t>Presencia de enfermedad microvacular triple: microalbuminuria + neuropatía + retinopatía.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1573569690"/>
                  </a:ext>
                </a:extLst>
              </a:tr>
              <a:tr h="278361"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Muy alto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&lt;40 mg/dl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dirty="0">
                          <a:effectLst/>
                        </a:rPr>
                        <a:t>Enfermedad CV con 2º evento en los 2 años siguientes.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30" marR="49330" marT="0" marB="0"/>
                </a:tc>
                <a:extLst>
                  <a:ext uri="{0D108BD9-81ED-4DB2-BD59-A6C34878D82A}">
                    <a16:rowId xmlns:a16="http://schemas.microsoft.com/office/drawing/2014/main" val="359717469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944D3A-B31F-2095-1AA7-A4DF7D63B94E}"/>
              </a:ext>
            </a:extLst>
          </p:cNvPr>
          <p:cNvSpPr txBox="1"/>
          <p:nvPr/>
        </p:nvSpPr>
        <p:spPr>
          <a:xfrm>
            <a:off x="99471" y="6565835"/>
            <a:ext cx="8589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1.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Visseren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FLJ, Mach F,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Smulders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YM, Carballo D,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Koskinas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KC,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Bäck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M, et al.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Scientific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Document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Group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2021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Guidelines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cardiovascular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disease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prevention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clinical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practice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Eur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Heart J. 2021;42(34):3227-37.</a:t>
            </a:r>
          </a:p>
        </p:txBody>
      </p:sp>
    </p:spTree>
    <p:extLst>
      <p:ext uri="{BB962C8B-B14F-4D97-AF65-F5344CB8AC3E}">
        <p14:creationId xmlns:p14="http://schemas.microsoft.com/office/powerpoint/2010/main" val="143413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19A58-0F97-6898-DDFB-91A526DA03E9}"/>
              </a:ext>
            </a:extLst>
          </p:cNvPr>
          <p:cNvSpPr txBox="1">
            <a:spLocks/>
          </p:cNvSpPr>
          <p:nvPr/>
        </p:nvSpPr>
        <p:spPr>
          <a:xfrm>
            <a:off x="4061303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 DE PREVENCIÓN CARDIOVASCULAR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D528B2-2A24-4893-0322-48190BB14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49443"/>
              </p:ext>
            </p:extLst>
          </p:nvPr>
        </p:nvGraphicFramePr>
        <p:xfrm>
          <a:off x="838200" y="2856217"/>
          <a:ext cx="10515600" cy="22860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84604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75897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Aislamiento social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Obesidad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Sedentarismo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Estrés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psicosocial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Enfermedades inflamatorias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crónicas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Enfermedades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psiquiátricas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mayores </a:t>
                      </a: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Fibrilación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auricular </a:t>
                      </a:r>
                      <a:endParaRPr lang="es-ES" sz="1600" dirty="0">
                        <a:effectLst/>
                      </a:endParaRP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Tratamientos antirretrovirales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Síndrome de apnea obstructiva del sueño.</a:t>
                      </a:r>
                      <a:endParaRPr lang="es-ES" sz="1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5AF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AF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Esteatosis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hepática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no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alcohólica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Disfunción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eréctil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Lipoproteina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(a) &gt; 50 mg/dl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Apolipoproteina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B &gt; 130 mg/dl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Proteina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C reactiva ultrasensible &gt; 2 mg/dl </a:t>
                      </a: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Hipertrigliceridemia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</a:t>
                      </a:r>
                      <a:endParaRPr lang="es-ES" sz="1600" dirty="0">
                        <a:effectLst/>
                      </a:endParaRPr>
                    </a:p>
                    <a:p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Dislipemia </a:t>
                      </a:r>
                      <a:r>
                        <a:rPr lang="es-ES" sz="1600" b="0" dirty="0" err="1">
                          <a:effectLst/>
                          <a:latin typeface="Lato" panose="020F0502020204030204" pitchFamily="34" charset="0"/>
                        </a:rPr>
                        <a:t>aterogénica</a:t>
                      </a: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 • Prediabetes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Albuminuria</a:t>
                      </a:r>
                      <a:b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</a:br>
                      <a:r>
                        <a:rPr lang="es-ES" sz="1600" b="0" dirty="0">
                          <a:effectLst/>
                          <a:latin typeface="Lato" panose="020F0502020204030204" pitchFamily="34" charset="0"/>
                        </a:rPr>
                        <a:t>• Xantelasmas </a:t>
                      </a:r>
                      <a:endParaRPr lang="es-ES" sz="1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5AF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AF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86110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A090230-2B3F-698D-8615-2FA7ED707E92}"/>
              </a:ext>
            </a:extLst>
          </p:cNvPr>
          <p:cNvSpPr txBox="1">
            <a:spLocks/>
          </p:cNvSpPr>
          <p:nvPr/>
        </p:nvSpPr>
        <p:spPr>
          <a:xfrm>
            <a:off x="838200" y="1423555"/>
            <a:ext cx="10683998" cy="1278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Modificadores del riesgo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861FA0-CF49-B6A1-17F6-793DAC34AE4E}"/>
              </a:ext>
            </a:extLst>
          </p:cNvPr>
          <p:cNvSpPr txBox="1"/>
          <p:nvPr/>
        </p:nvSpPr>
        <p:spPr>
          <a:xfrm>
            <a:off x="400685" y="6250617"/>
            <a:ext cx="8589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1.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Visseren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FLJ, Mach F,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Smulders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YM, Carballo D,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Koskinas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KC,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Bäck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M, et al.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Scientific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Document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Group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2021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ESC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Guidelines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cardiovascular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disease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prevention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clinical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practice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es-ES" sz="800" dirty="0" err="1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Eur</a:t>
            </a:r>
            <a:r>
              <a:rPr lang="es-ES" sz="800" dirty="0">
                <a:solidFill>
                  <a:srgbClr val="222222"/>
                </a:solidFill>
                <a:latin typeface="Calibri"/>
                <a:ea typeface="Times New Roman" panose="02020603050405020304" pitchFamily="18" charset="0"/>
                <a:cs typeface="Calibri"/>
              </a:rPr>
              <a:t> Heart J. 2021;42(34):3227-37.</a:t>
            </a:r>
          </a:p>
        </p:txBody>
      </p:sp>
    </p:spTree>
    <p:extLst>
      <p:ext uri="{BB962C8B-B14F-4D97-AF65-F5344CB8AC3E}">
        <p14:creationId xmlns:p14="http://schemas.microsoft.com/office/powerpoint/2010/main" val="190702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6D9D-F441-7CE4-1126-0A7B8CBB7965}"/>
              </a:ext>
            </a:extLst>
          </p:cNvPr>
          <p:cNvSpPr txBox="1">
            <a:spLocks/>
          </p:cNvSpPr>
          <p:nvPr/>
        </p:nvSpPr>
        <p:spPr>
          <a:xfrm>
            <a:off x="4050912" y="22974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ESTÁNDARES DE LA SEA 2022 PARA EL CONTROL GLOBAL DEL RCV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4EA91F-1044-2972-8016-B582CC556055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Correcta evaluación del </a:t>
            </a:r>
            <a:r>
              <a:rPr lang="es-ES" sz="1800" b="1" dirty="0">
                <a:latin typeface="Open Sans Light" panose="020B0606030504020204" pitchFamily="34" charset="0"/>
              </a:rPr>
              <a:t>riesgo cardiovascular</a:t>
            </a:r>
            <a:r>
              <a:rPr lang="es-ES" sz="1400" b="1" dirty="0">
                <a:effectLst/>
                <a:latin typeface="Open Sans Light" panose="020B0606030504020204" pitchFamily="34" charset="0"/>
              </a:rPr>
              <a:t>: </a:t>
            </a:r>
          </a:p>
          <a:p>
            <a:pPr marL="742950" lvl="1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A</a:t>
            </a:r>
            <a:r>
              <a:rPr lang="es-ES" sz="1400" b="1" dirty="0">
                <a:effectLst/>
                <a:latin typeface="Open Sans Light" panose="020B0606030504020204" pitchFamily="34" charset="0"/>
              </a:rPr>
              <a:t>namnesis, </a:t>
            </a:r>
          </a:p>
          <a:p>
            <a:pPr marL="742950" lvl="1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E</a:t>
            </a:r>
            <a:r>
              <a:rPr lang="es-ES" sz="1400" b="1" dirty="0">
                <a:effectLst/>
                <a:latin typeface="Open Sans Light" panose="020B0606030504020204" pitchFamily="34" charset="0"/>
              </a:rPr>
              <a:t>xploración física y pruebas complementarias (encaminadas a la valoración tanto de la enfermedad cardiovascular ateroesclerótica establecida como subclínica). </a:t>
            </a:r>
          </a:p>
          <a:p>
            <a:pPr marL="742950" lvl="1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latin typeface="Open Sans Light" panose="020B0606030504020204" pitchFamily="34" charset="0"/>
              </a:rPr>
              <a:t>Correcta estimación del </a:t>
            </a:r>
            <a:r>
              <a:rPr lang="es-ES" sz="1400" b="1" dirty="0">
                <a:latin typeface="Open Sans Light" panose="020B0606030504020204" pitchFamily="34" charset="0"/>
              </a:rPr>
              <a:t>riesgo cardiovascular total </a:t>
            </a:r>
            <a:r>
              <a:rPr lang="es-ES" sz="1400" b="1" dirty="0">
                <a:effectLst/>
                <a:latin typeface="Open Sans Light" panose="020B0606030504020204" pitchFamily="34" charset="0"/>
              </a:rPr>
              <a:t>total en personas aparentemente sanas. SCORE2 y OP.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No existe una cifra óptima de colesterol unido a lipoproteínas de baja densidad (</a:t>
            </a:r>
            <a:r>
              <a:rPr lang="es-ES" sz="1800" b="1" dirty="0" err="1">
                <a:latin typeface="Open Sans Light" panose="020B0606030504020204" pitchFamily="34" charset="0"/>
              </a:rPr>
              <a:t>cLDL</a:t>
            </a:r>
            <a:r>
              <a:rPr lang="es-ES" sz="1800" b="1" dirty="0">
                <a:latin typeface="Open Sans Light" panose="020B0606030504020204" pitchFamily="34" charset="0"/>
              </a:rPr>
              <a:t>): cuanto más bajo mejor. </a:t>
            </a:r>
            <a:endParaRPr lang="es-ES" sz="1800" b="1" dirty="0">
              <a:effectLst/>
              <a:latin typeface="Open Sans Light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3ACBD-A449-33EA-B0E9-DD35CD8ABFC8}"/>
              </a:ext>
            </a:extLst>
          </p:cNvPr>
          <p:cNvSpPr txBox="1"/>
          <p:nvPr/>
        </p:nvSpPr>
        <p:spPr>
          <a:xfrm>
            <a:off x="661596" y="6412808"/>
            <a:ext cx="94505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J.M. Mostaza, X. Pintó, P. Armario et al. 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Estandares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SEA para el control del riesgo cardiovascular 2022;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Investigacion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Arteriosclerosis 34 (2022) 130-179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41922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A794F1-F431-2347-A9C6-574DDCA58FF2}"/>
              </a:ext>
            </a:extLst>
          </p:cNvPr>
          <p:cNvSpPr txBox="1">
            <a:spLocks/>
          </p:cNvSpPr>
          <p:nvPr/>
        </p:nvSpPr>
        <p:spPr>
          <a:xfrm>
            <a:off x="4050912" y="22974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ESTÁNDARES DE LA SEA 2022 PARA EL CONTROL GLOBAL DEL RCV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6941810-2187-9DE5-B686-F462B95F546C}"/>
              </a:ext>
            </a:extLst>
          </p:cNvPr>
          <p:cNvSpPr txBox="1">
            <a:spLocks/>
          </p:cNvSpPr>
          <p:nvPr/>
        </p:nvSpPr>
        <p:spPr>
          <a:xfrm>
            <a:off x="1073966" y="-953887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Objetivos: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C6C157-FD17-CD2F-0922-5BD4B5A5A13A}"/>
              </a:ext>
            </a:extLst>
          </p:cNvPr>
          <p:cNvSpPr txBox="1"/>
          <p:nvPr/>
        </p:nvSpPr>
        <p:spPr>
          <a:xfrm>
            <a:off x="661596" y="6412808"/>
            <a:ext cx="94505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J.M. Mostaza, X. Pintó, P. Armario et al.  Estándares de la SEA para el control del riesgo cardiovascular 2022; Clínica e Investigación en Arteriosclerosis 34 (2022) 130-179 </a:t>
            </a:r>
            <a:endParaRPr lang="es-ES" sz="8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A504DE8-6652-BB5A-2879-8B90F59DE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21634"/>
              </p:ext>
            </p:extLst>
          </p:nvPr>
        </p:nvGraphicFramePr>
        <p:xfrm>
          <a:off x="330712" y="2023440"/>
          <a:ext cx="11342583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597">
                  <a:extLst>
                    <a:ext uri="{9D8B030D-6E8A-4147-A177-3AD203B41FA5}">
                      <a16:colId xmlns:a16="http://schemas.microsoft.com/office/drawing/2014/main" val="4009801919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544842168"/>
                    </a:ext>
                  </a:extLst>
                </a:gridCol>
                <a:gridCol w="7329895">
                  <a:extLst>
                    <a:ext uri="{9D8B030D-6E8A-4147-A177-3AD203B41FA5}">
                      <a16:colId xmlns:a16="http://schemas.microsoft.com/office/drawing/2014/main" val="2427573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c-LDL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Colesterol no-HDL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006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&lt; 55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&lt; 85mg/dl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prevención secundaria (enfermedad coronaria, cerebrovascular o arterial periférica) o si existen placas obstructivas en carótidas o coronarias.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diabetes mellitus tipo 2 (DM), con lesión de órgano diana (LOD), enfermedad vascular subclínica (EVS) o con tres o más factores de riesgo.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275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&lt; 70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&lt; 100 mg/dl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diabetes tipo 2, sin LOD, sin EVS y con menos de tres factores de riesgo.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pacientes con enfermedad renal crónica (ERC) grado 3, sin LOD ni EVS.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pacientes con ERC grado 3, con LOD o EVS.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pacientes con ERC grados 4 o 5.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568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&lt; 100-116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>
                          <a:effectLst/>
                          <a:latin typeface="Lato" panose="020F0502020204030204" pitchFamily="34" charset="0"/>
                        </a:rPr>
                        <a:t>En pacientes sin ECV, DM ni ERC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931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15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534D-502F-E077-9171-222B78748CC6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Objetivos: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A70B90-C8A7-6902-75AF-EE39ECC1F5B2}"/>
              </a:ext>
            </a:extLst>
          </p:cNvPr>
          <p:cNvSpPr txBox="1">
            <a:spLocks/>
          </p:cNvSpPr>
          <p:nvPr/>
        </p:nvSpPr>
        <p:spPr>
          <a:xfrm>
            <a:off x="4050912" y="22974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ESTÁNDARES DE LA SEA 2022 PARA EL CONTROL GLOBAL DEL RCV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A28B3D-C294-07BD-EA2D-B23D02A9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92" y="1525493"/>
            <a:ext cx="7099300" cy="431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92451C-39E7-81F6-B969-1FE4DE979C95}"/>
              </a:ext>
            </a:extLst>
          </p:cNvPr>
          <p:cNvSpPr txBox="1"/>
          <p:nvPr/>
        </p:nvSpPr>
        <p:spPr>
          <a:xfrm>
            <a:off x="661596" y="6412808"/>
            <a:ext cx="94505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J.M. Mostaza, X. Pintó, P. Armario et al. 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Estandares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SEA para el control del riesgo cardiovascular 2022;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Investigacion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Arteriosclerosis 34 (2022) 130-179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19620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1A61D-63CD-B00D-1A84-21D3AC0AB002}"/>
              </a:ext>
            </a:extLst>
          </p:cNvPr>
          <p:cNvSpPr txBox="1">
            <a:spLocks/>
          </p:cNvSpPr>
          <p:nvPr/>
        </p:nvSpPr>
        <p:spPr>
          <a:xfrm>
            <a:off x="741656" y="1193133"/>
            <a:ext cx="4339253" cy="236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ESTÁNDARES DE LA SEA</a:t>
            </a:r>
          </a:p>
          <a:p>
            <a:endParaRPr lang="es-ES" sz="2400" dirty="0">
              <a:solidFill>
                <a:srgbClr val="34A3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PARA EL CONTROL</a:t>
            </a:r>
          </a:p>
          <a:p>
            <a:endParaRPr lang="es-ES" sz="2400" dirty="0">
              <a:solidFill>
                <a:srgbClr val="34A3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DEL RCV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EF6A3D-B697-2A90-CDD2-FD69BFFC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54" y="63728"/>
            <a:ext cx="4994490" cy="673054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7BB0E3B-CF7F-3146-4DC1-4EA5F822EC31}"/>
              </a:ext>
            </a:extLst>
          </p:cNvPr>
          <p:cNvSpPr txBox="1">
            <a:spLocks/>
          </p:cNvSpPr>
          <p:nvPr/>
        </p:nvSpPr>
        <p:spPr>
          <a:xfrm>
            <a:off x="642000" y="2049333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Recomendaciones alimentarias. </a:t>
            </a:r>
            <a:endParaRPr lang="es-ES" sz="1800" b="1" dirty="0">
              <a:effectLst/>
              <a:latin typeface="Open Sans Light" panose="020B0606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E89A08-ACA0-B8E3-9332-DCD2144A53A7}"/>
              </a:ext>
            </a:extLst>
          </p:cNvPr>
          <p:cNvSpPr txBox="1"/>
          <p:nvPr/>
        </p:nvSpPr>
        <p:spPr>
          <a:xfrm>
            <a:off x="741656" y="6004017"/>
            <a:ext cx="3937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J.M. Mostaza, X. Pintó, P. Armario et al. 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Estandares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SEA para el control del riesgo cardiovascular 2022;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_tradnl" sz="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Investigacion</a:t>
            </a:r>
            <a:r>
              <a:rPr lang="es-ES_tradnl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Arteriosclerosis 34 (2022) 130-179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22644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BA71-04F4-21A3-4991-F8E8DF372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47252B1-C023-9F53-E4CC-E0377A6B6337}"/>
              </a:ext>
            </a:extLst>
          </p:cNvPr>
          <p:cNvSpPr txBox="1">
            <a:spLocks/>
          </p:cNvSpPr>
          <p:nvPr/>
        </p:nvSpPr>
        <p:spPr>
          <a:xfrm>
            <a:off x="856894" y="619125"/>
            <a:ext cx="10692681" cy="561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ARTÍCULOS DE INTERÉS </a:t>
            </a:r>
            <a:endParaRPr lang="es-ES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96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42357-B786-BBC1-FAD9-2826DC097F15}"/>
              </a:ext>
            </a:extLst>
          </p:cNvPr>
          <p:cNvSpPr txBox="1">
            <a:spLocks/>
          </p:cNvSpPr>
          <p:nvPr/>
        </p:nvSpPr>
        <p:spPr>
          <a:xfrm>
            <a:off x="3436777" y="315452"/>
            <a:ext cx="8755223" cy="162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2023: EL AÑO DE LAS ENFERMEDADES CARDIOVASCULARES, EL AÑO DE LAS NUEVAS Y PROSPECTIVAS TERAPIAS HIPOLIPEMIANTES. ¿PODEMOS CONVERTIR LA DISLIPEMIA EN UNA ENFERMEDAD RARA PARA 2024?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FC55A6D-0F29-5BEF-1AD9-E31EED6BD750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endParaRPr lang="es-ES" sz="1800" b="1" dirty="0">
              <a:effectLst/>
              <a:latin typeface="Open Sans Light" panose="020B06060305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B8FD098-7629-C923-BED2-A54B7F5D71EE}"/>
              </a:ext>
            </a:extLst>
          </p:cNvPr>
          <p:cNvSpPr txBox="1">
            <a:spLocks/>
          </p:cNvSpPr>
          <p:nvPr/>
        </p:nvSpPr>
        <p:spPr>
          <a:xfrm>
            <a:off x="572087" y="1588753"/>
            <a:ext cx="11261354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En 1º lugar: cuanto antes mejor, en 2º lugar: cuanto más bajo mejor, en 3º lugar: cuanto más tiempo mejor. 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La terapia hipolipemiante con los fármacos comercializados actualmente (estatinas, </a:t>
            </a:r>
            <a:r>
              <a:rPr lang="es-ES" sz="1800" b="1" dirty="0" err="1">
                <a:latin typeface="Open Sans Light" panose="020B0606030504020204" pitchFamily="34" charset="0"/>
              </a:rPr>
              <a:t>ezetimibe</a:t>
            </a:r>
            <a:r>
              <a:rPr lang="es-ES" sz="1800" b="1" dirty="0">
                <a:latin typeface="Open Sans Light" panose="020B0606030504020204" pitchFamily="34" charset="0"/>
              </a:rPr>
              <a:t>, inhibidores de PCSK-9, ácido </a:t>
            </a:r>
            <a:r>
              <a:rPr lang="es-ES" sz="1800" b="1" dirty="0" err="1">
                <a:latin typeface="Open Sans Light" panose="020B0606030504020204" pitchFamily="34" charset="0"/>
              </a:rPr>
              <a:t>bempedoico</a:t>
            </a:r>
            <a:r>
              <a:rPr lang="es-ES" sz="1800" b="1" dirty="0">
                <a:latin typeface="Open Sans Light" panose="020B0606030504020204" pitchFamily="34" charset="0"/>
              </a:rPr>
              <a:t> e </a:t>
            </a:r>
            <a:r>
              <a:rPr lang="es-ES" sz="1800" b="1" dirty="0" err="1">
                <a:latin typeface="Open Sans Light" panose="020B0606030504020204" pitchFamily="34" charset="0"/>
              </a:rPr>
              <a:t>inclisiran</a:t>
            </a:r>
            <a:r>
              <a:rPr lang="es-ES" sz="1800" b="1" dirty="0">
                <a:latin typeface="Open Sans Light" panose="020B0606030504020204" pitchFamily="34" charset="0"/>
              </a:rPr>
              <a:t>) es el enfoque más eficaz para la reducción de la </a:t>
            </a:r>
            <a:r>
              <a:rPr lang="es-ES" sz="1800" dirty="0">
                <a:effectLst/>
                <a:latin typeface="Segoe UI" panose="020B0502040204020203" pitchFamily="34" charset="0"/>
              </a:rPr>
              <a:t>Enfermedad cardiovascular ateroesclerótica</a:t>
            </a:r>
            <a:r>
              <a:rPr lang="es-ES" sz="1800" dirty="0">
                <a:latin typeface="Arial" panose="020B0604020202020204" pitchFamily="34" charset="0"/>
              </a:rPr>
              <a:t> (</a:t>
            </a:r>
            <a:r>
              <a:rPr lang="es-ES" sz="1800" b="1" dirty="0">
                <a:latin typeface="Open Sans Light" panose="020B0606030504020204" pitchFamily="34" charset="0"/>
              </a:rPr>
              <a:t>ECVA), reduciendo el riesgo de mortalidad un 20% en prevención primaria y un 31% en prevención secundaria. 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La seguridad de estos tratamientos en global llega al 93-95%. 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El 75% de los pacientes no </a:t>
            </a:r>
            <a:r>
              <a:rPr lang="es-ES" sz="1800" b="1" dirty="0">
                <a:latin typeface="Open Sans Light" panose="020B0606030504020204" pitchFamily="34" charset="0"/>
              </a:rPr>
              <a:t>consiguen los objetivos. 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Conclusión: dado el arsenal terapéutico hipolipemiante actual es inaceptable que los pacientes presenten un tratamiento ineficaz.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CC8AED-8124-1FEB-4194-D128240D83A2}"/>
              </a:ext>
            </a:extLst>
          </p:cNvPr>
          <p:cNvSpPr txBox="1"/>
          <p:nvPr/>
        </p:nvSpPr>
        <p:spPr>
          <a:xfrm>
            <a:off x="1113486" y="6228143"/>
            <a:ext cx="6099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 err="1">
                <a:effectLst/>
                <a:latin typeface="Lato" panose="020F0502020204030204" pitchFamily="34" charset="0"/>
              </a:rPr>
              <a:t>Banach</a:t>
            </a:r>
            <a:r>
              <a:rPr lang="es-ES" sz="800" dirty="0">
                <a:effectLst/>
                <a:latin typeface="Lato" panose="020F0502020204030204" pitchFamily="34" charset="0"/>
              </a:rPr>
              <a:t> M,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Surma</a:t>
            </a:r>
            <a:r>
              <a:rPr lang="es-ES" sz="800" dirty="0">
                <a:effectLst/>
                <a:latin typeface="Lato" panose="020F0502020204030204" pitchFamily="34" charset="0"/>
              </a:rPr>
              <a:t> S,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Toth</a:t>
            </a:r>
            <a:r>
              <a:rPr lang="es-ES" sz="800" dirty="0">
                <a:effectLst/>
                <a:latin typeface="Lato" panose="020F0502020204030204" pitchFamily="34" charset="0"/>
              </a:rPr>
              <a:t> PP. 2023: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The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year</a:t>
            </a:r>
            <a:r>
              <a:rPr lang="es-ES" sz="800" dirty="0">
                <a:effectLst/>
                <a:latin typeface="Lato" panose="020F0502020204030204" pitchFamily="34" charset="0"/>
              </a:rPr>
              <a:t> in cardiovascular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disease</a:t>
            </a:r>
            <a:r>
              <a:rPr lang="es-ES" sz="800" dirty="0">
                <a:effectLst/>
                <a:latin typeface="Lato" panose="020F0502020204030204" pitchFamily="34" charset="0"/>
              </a:rPr>
              <a:t> –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the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year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of</a:t>
            </a:r>
            <a:r>
              <a:rPr lang="es-ES" sz="800" dirty="0">
                <a:effectLst/>
                <a:latin typeface="Lato" panose="020F0502020204030204" pitchFamily="34" charset="0"/>
              </a:rPr>
              <a:t> new and prospective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lipid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lowering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therapies</a:t>
            </a:r>
            <a:r>
              <a:rPr lang="es-ES" sz="800" dirty="0">
                <a:effectLst/>
                <a:latin typeface="Lato" panose="020F0502020204030204" pitchFamily="34" charset="0"/>
              </a:rPr>
              <a:t>. Can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we</a:t>
            </a:r>
            <a:r>
              <a:rPr lang="es-ES" sz="800" dirty="0">
                <a:effectLst/>
                <a:latin typeface="Lato" panose="020F0502020204030204" pitchFamily="34" charset="0"/>
              </a:rPr>
              <a:t> render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dyslipidemia</a:t>
            </a:r>
            <a:r>
              <a:rPr lang="es-ES" sz="800" dirty="0">
                <a:effectLst/>
                <a:latin typeface="Lato" panose="020F0502020204030204" pitchFamily="34" charset="0"/>
              </a:rPr>
              <a:t> a rare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disease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by</a:t>
            </a:r>
            <a:r>
              <a:rPr lang="es-ES" sz="800" dirty="0">
                <a:effectLst/>
                <a:latin typeface="Lato" panose="020F0502020204030204" pitchFamily="34" charset="0"/>
              </a:rPr>
              <a:t> 2024? Arc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Med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Sci</a:t>
            </a:r>
            <a:r>
              <a:rPr lang="es-ES" sz="800" dirty="0">
                <a:effectLst/>
                <a:latin typeface="Lato" panose="020F0502020204030204" pitchFamily="34" charset="0"/>
              </a:rPr>
              <a:t>. 2023;19(6):1602-15.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38182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9580B1-2967-5F78-B818-B05710E1577C}"/>
              </a:ext>
            </a:extLst>
          </p:cNvPr>
          <p:cNvSpPr txBox="1"/>
          <p:nvPr/>
        </p:nvSpPr>
        <p:spPr>
          <a:xfrm>
            <a:off x="942975" y="1388333"/>
            <a:ext cx="102584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endParaRPr lang="es-ES" sz="1600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</a:p>
          <a:p>
            <a:endParaRPr lang="es-ES" sz="1600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</a:t>
            </a:r>
          </a:p>
          <a:p>
            <a:endParaRPr lang="es-ES" sz="1600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Igualmente, todos los nombres comerciales, marcas o signos distintivos de cualquier clase contenidos en la Presentación están protegidos por la Ley.</a:t>
            </a:r>
            <a:endParaRPr lang="es-ES" sz="1600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 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  <a:endParaRPr lang="es-ES" sz="1600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17EB9E-FCB1-3841-988E-2EDCFD9EC76B}"/>
              </a:ext>
            </a:extLst>
          </p:cNvPr>
          <p:cNvSpPr txBox="1">
            <a:spLocks/>
          </p:cNvSpPr>
          <p:nvPr/>
        </p:nvSpPr>
        <p:spPr>
          <a:xfrm>
            <a:off x="1721347" y="361667"/>
            <a:ext cx="10048288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EXONERACIÓN DE RESPONSABILIDAD Y USO DE LA PRESENTACIÓN</a:t>
            </a:r>
          </a:p>
          <a:p>
            <a:pPr algn="r"/>
            <a:endParaRPr lang="es-ES" sz="2400" dirty="0">
              <a:solidFill>
                <a:srgbClr val="34A3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4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990C6-CA3C-0497-D7A0-4C75DDFB5933}"/>
              </a:ext>
            </a:extLst>
          </p:cNvPr>
          <p:cNvSpPr txBox="1">
            <a:spLocks/>
          </p:cNvSpPr>
          <p:nvPr/>
        </p:nvSpPr>
        <p:spPr>
          <a:xfrm>
            <a:off x="4050912" y="229747"/>
            <a:ext cx="7835700" cy="163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TERAPIAS HIPOLIPEMIANTES PARA LA PREVENCIÓN Y EL MANEJO DE ENFERMEDADES CARDIOVASCULARES EN LA ATENCIÓN PRIMARIA: REVISIÓN SISTEMÁTICA DE REVISIONES SISTEMÁTICAS POR PARES (PEER)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5EAB93A-BD64-70EC-DE93-550712627DA4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Los hallazgos destacan la importancia de las estatinas como los fármacos hipolipemiantes más consistentes, demostrando una reducción significativa de los eventos cardiovasculares mayores. 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Evidencia limitada en prevención primaria cardiovascular. 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Pone de manifiesto la necesidad de seguir investigando en atención primaria en los contextos de prevención primaria.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378EF1-A666-47DB-DBA2-081467B20A32}"/>
              </a:ext>
            </a:extLst>
          </p:cNvPr>
          <p:cNvSpPr txBox="1"/>
          <p:nvPr/>
        </p:nvSpPr>
        <p:spPr>
          <a:xfrm>
            <a:off x="1057499" y="6088827"/>
            <a:ext cx="8064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 err="1">
                <a:effectLst/>
                <a:latin typeface="Lato" panose="020F0502020204030204" pitchFamily="34" charset="0"/>
              </a:rPr>
              <a:t>Dugre</a:t>
            </a:r>
            <a:r>
              <a:rPr lang="es-ES" sz="800" dirty="0">
                <a:effectLst/>
                <a:latin typeface="Lato" panose="020F0502020204030204" pitchFamily="34" charset="0"/>
              </a:rPr>
              <a:t>́ N,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Lindblad</a:t>
            </a:r>
            <a:r>
              <a:rPr lang="es-ES" sz="800" dirty="0">
                <a:effectLst/>
                <a:latin typeface="Lato" panose="020F0502020204030204" pitchFamily="34" charset="0"/>
              </a:rPr>
              <a:t> AJ, Perry D, Allan GM, Braschi É, Falk J, et al.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Lipid-lowering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therapies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for</a:t>
            </a:r>
            <a:r>
              <a:rPr lang="es-ES" sz="800" dirty="0">
                <a:effectLst/>
                <a:latin typeface="Lato" panose="020F0502020204030204" pitchFamily="34" charset="0"/>
              </a:rPr>
              <a:t> cardiovascular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disease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prevention</a:t>
            </a:r>
            <a:r>
              <a:rPr lang="es-ES" sz="800" dirty="0">
                <a:effectLst/>
                <a:latin typeface="Lato" panose="020F0502020204030204" pitchFamily="34" charset="0"/>
              </a:rPr>
              <a:t> and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management</a:t>
            </a:r>
            <a:r>
              <a:rPr lang="es-ES" sz="800" dirty="0">
                <a:effectLst/>
                <a:latin typeface="Lato" panose="020F0502020204030204" pitchFamily="34" charset="0"/>
              </a:rPr>
              <a:t> in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primary</a:t>
            </a:r>
            <a:r>
              <a:rPr lang="es-ES" sz="800" dirty="0">
                <a:effectLst/>
                <a:latin typeface="Lato" panose="020F0502020204030204" pitchFamily="34" charset="0"/>
              </a:rPr>
              <a:t> care: PEER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umbrella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systematic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review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of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systematic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reviews</a:t>
            </a:r>
            <a:r>
              <a:rPr lang="es-ES" sz="800" dirty="0">
                <a:effectLst/>
                <a:latin typeface="Lato" panose="020F0502020204030204" pitchFamily="34" charset="0"/>
              </a:rPr>
              <a:t>. Can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Fam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Physician</a:t>
            </a:r>
            <a:r>
              <a:rPr lang="es-ES" sz="800" dirty="0">
                <a:effectLst/>
                <a:latin typeface="Lato" panose="020F0502020204030204" pitchFamily="34" charset="0"/>
              </a:rPr>
              <a:t>. 2023;69(10):701-11.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51699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8D778-755E-3744-D226-DBB651AFA6D2}"/>
              </a:ext>
            </a:extLst>
          </p:cNvPr>
          <p:cNvSpPr txBox="1">
            <a:spLocks/>
          </p:cNvSpPr>
          <p:nvPr/>
        </p:nvSpPr>
        <p:spPr>
          <a:xfrm>
            <a:off x="4050912" y="22974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INTERRUPCIÓN DE LAS ESTATINAS DESPUÉS DE LA REVASCULARIZACIÓN CORONARIA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30E9492-CD14-B020-470C-9BDA5C5C706F}"/>
              </a:ext>
            </a:extLst>
          </p:cNvPr>
          <p:cNvSpPr txBox="1">
            <a:spLocks/>
          </p:cNvSpPr>
          <p:nvPr/>
        </p:nvSpPr>
        <p:spPr>
          <a:xfrm>
            <a:off x="903642" y="109491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Análisis de la problemática crucial de adherencia a las estatinas y su impacto en los pacientes con enfermedad arterial coronaria (EAC).  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1 de cada 5 pacientes interrumpen el tratamiento en los primeros 6 años. </a:t>
            </a:r>
          </a:p>
          <a:p>
            <a:pPr marL="742950" lvl="1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Principales causas: reacciones adversas, empeoramiento de las comorbilidades.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Fuerte asociación entre la interrupción de las estatinas y la mortalidad posterior.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ECABF2-DAF3-EC9D-DED0-7D31A16A146E}"/>
              </a:ext>
            </a:extLst>
          </p:cNvPr>
          <p:cNvSpPr txBox="1"/>
          <p:nvPr/>
        </p:nvSpPr>
        <p:spPr>
          <a:xfrm>
            <a:off x="1274782" y="5627162"/>
            <a:ext cx="6099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effectLst/>
                <a:latin typeface="Lato" panose="020F0502020204030204" pitchFamily="34" charset="0"/>
              </a:rPr>
              <a:t>Yamamoto K,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Morimoto</a:t>
            </a:r>
            <a:r>
              <a:rPr lang="es-ES" sz="800" dirty="0">
                <a:effectLst/>
                <a:latin typeface="Lato" panose="020F0502020204030204" pitchFamily="34" charset="0"/>
              </a:rPr>
              <a:t> T,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Natsuaki</a:t>
            </a:r>
            <a:r>
              <a:rPr lang="es-ES" sz="800" dirty="0">
                <a:effectLst/>
                <a:latin typeface="Lato" panose="020F0502020204030204" pitchFamily="34" charset="0"/>
              </a:rPr>
              <a:t> M,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Shiomi</a:t>
            </a:r>
            <a:r>
              <a:rPr lang="es-ES" sz="800" dirty="0">
                <a:effectLst/>
                <a:latin typeface="Lato" panose="020F0502020204030204" pitchFamily="34" charset="0"/>
              </a:rPr>
              <a:t> H,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Ogita</a:t>
            </a:r>
            <a:r>
              <a:rPr lang="es-ES" sz="800" dirty="0">
                <a:effectLst/>
                <a:latin typeface="Lato" panose="020F0502020204030204" pitchFamily="34" charset="0"/>
              </a:rPr>
              <a:t> M,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Tada</a:t>
            </a:r>
            <a:r>
              <a:rPr lang="es-ES" sz="800" dirty="0">
                <a:effectLst/>
                <a:latin typeface="Lato" panose="020F0502020204030204" pitchFamily="34" charset="0"/>
              </a:rPr>
              <a:t> T, et al.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Statin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Discontinuation</a:t>
            </a:r>
            <a:r>
              <a:rPr lang="es-ES" sz="800" dirty="0">
                <a:effectLst/>
                <a:latin typeface="Lato" panose="020F0502020204030204" pitchFamily="34" charset="0"/>
              </a:rPr>
              <a:t> After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Coronary</a:t>
            </a:r>
            <a:r>
              <a:rPr lang="es-ES" sz="800" dirty="0">
                <a:effectLst/>
                <a:latin typeface="Lato" panose="020F0502020204030204" pitchFamily="34" charset="0"/>
              </a:rPr>
              <a:t>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Revascularization</a:t>
            </a:r>
            <a:r>
              <a:rPr lang="es-ES" sz="800" dirty="0">
                <a:effectLst/>
                <a:latin typeface="Lato" panose="020F0502020204030204" pitchFamily="34" charset="0"/>
              </a:rPr>
              <a:t>. Am J </a:t>
            </a:r>
            <a:r>
              <a:rPr lang="es-ES" sz="800" dirty="0" err="1">
                <a:effectLst/>
                <a:latin typeface="Lato" panose="020F0502020204030204" pitchFamily="34" charset="0"/>
              </a:rPr>
              <a:t>Cardiol</a:t>
            </a:r>
            <a:r>
              <a:rPr lang="es-ES" sz="800" dirty="0">
                <a:effectLst/>
                <a:latin typeface="Lato" panose="020F0502020204030204" pitchFamily="34" charset="0"/>
              </a:rPr>
              <a:t>. 2023;207:479-89.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92974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C1EA-A7FB-C1AB-D94D-9A84080E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F5D8842-C512-6AFE-C7CB-2A722CDF92D5}"/>
              </a:ext>
            </a:extLst>
          </p:cNvPr>
          <p:cNvSpPr txBox="1">
            <a:spLocks/>
          </p:cNvSpPr>
          <p:nvPr/>
        </p:nvSpPr>
        <p:spPr>
          <a:xfrm>
            <a:off x="856894" y="619125"/>
            <a:ext cx="10692681" cy="561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bg1"/>
                </a:solidFill>
                <a:effectLst/>
                <a:latin typeface="+mn-lt"/>
              </a:rPr>
              <a:t>ACTUALI</a:t>
            </a:r>
            <a:r>
              <a:rPr lang="es-ES" sz="2400" dirty="0">
                <a:solidFill>
                  <a:schemeClr val="bg1"/>
                </a:solidFill>
                <a:latin typeface="+mn-lt"/>
              </a:rPr>
              <a:t>ZACIÓN DEL ALGORÍTMO DE TRATAMIENTO </a:t>
            </a:r>
            <a:endParaRPr lang="es-ES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2742D-7E35-E979-4993-CBB4744B643C}"/>
              </a:ext>
            </a:extLst>
          </p:cNvPr>
          <p:cNvSpPr txBox="1">
            <a:spLocks/>
          </p:cNvSpPr>
          <p:nvPr/>
        </p:nvSpPr>
        <p:spPr>
          <a:xfrm>
            <a:off x="4050912" y="229747"/>
            <a:ext cx="7835700" cy="163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ALGORITMO DE TRATAMIENTO EN DISLIPEMIAS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15EB1C-94B7-8F4C-F965-AF0A076A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41" y="1660072"/>
            <a:ext cx="6724584" cy="383917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0E5E6C6-40CD-A2E1-035F-AB648737A1C7}"/>
              </a:ext>
            </a:extLst>
          </p:cNvPr>
          <p:cNvSpPr txBox="1">
            <a:spLocks/>
          </p:cNvSpPr>
          <p:nvPr/>
        </p:nvSpPr>
        <p:spPr>
          <a:xfrm>
            <a:off x="468674" y="1536295"/>
            <a:ext cx="4148496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El primer paso es realizar una correcta valoración del RCV global del paciente.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Y con ello realizar un </a:t>
            </a:r>
            <a:r>
              <a:rPr lang="es-ES" sz="1800" b="1" dirty="0">
                <a:latin typeface="Open Sans Light" panose="020B0606030504020204" pitchFamily="34" charset="0"/>
              </a:rPr>
              <a:t>plan terapéutico individualizado. </a:t>
            </a:r>
          </a:p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La base de todo plan terapéutico hipolipemiante siempre será el abordaje de los cambios del estilo de vida.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EB1795-BA90-7ED2-D5C2-651A0D958F30}"/>
              </a:ext>
            </a:extLst>
          </p:cNvPr>
          <p:cNvSpPr txBox="1"/>
          <p:nvPr/>
        </p:nvSpPr>
        <p:spPr>
          <a:xfrm>
            <a:off x="4617170" y="5602247"/>
            <a:ext cx="7269442" cy="1107996"/>
          </a:xfrm>
          <a:prstGeom prst="rect">
            <a:avLst/>
          </a:prstGeom>
          <a:solidFill>
            <a:srgbClr val="E3F0E7"/>
          </a:solidFill>
        </p:spPr>
        <p:txBody>
          <a:bodyPr wrap="square">
            <a:spAutoFit/>
          </a:bodyPr>
          <a:lstStyle/>
          <a:p>
            <a:pPr algn="just"/>
            <a:r>
              <a:rPr lang="es-E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Modificado de:</a:t>
            </a:r>
          </a:p>
          <a:p>
            <a:pPr algn="just">
              <a:spcAft>
                <a:spcPts val="600"/>
              </a:spcAft>
            </a:pPr>
            <a:r>
              <a:rPr lang="es-ES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Mach F, Baigent C,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Catapano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AL, et al; ESC Scientific Document Group. 2019 ESC/EAS Guidelines for the management of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dyslipidaemias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lipid modification to reduce cardiovascular risk.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2019 Aug 31.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pii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ehz455.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doi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10.1093/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eurheartj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/ehz455.</a:t>
            </a:r>
          </a:p>
          <a:p>
            <a:pPr algn="just">
              <a:spcAft>
                <a:spcPts val="600"/>
              </a:spcAft>
            </a:pP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Visseren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FLJ, Mach F,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Smulders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YM, Carballo D,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Koskinas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KC,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Bäck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M, et al. ESC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Scientific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2021 ESC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Guidelines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cardiovascular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prevention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clinical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2021;42(34):3227-37.</a:t>
            </a:r>
          </a:p>
          <a:p>
            <a:pPr algn="just">
              <a:spcAft>
                <a:spcPts val="600"/>
              </a:spcAft>
            </a:pPr>
            <a:r>
              <a:rPr lang="es-ES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s-ES_tradnl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Mostaza JM, Pintó X, Armario P. et al.  Estándares de la SEA para el control del riesgo cardiovascular 2022; Clínica e Investigación en Arteriosclerosis 34 (2022) 130-179. </a:t>
            </a:r>
            <a:endParaRPr lang="es-ES" sz="7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s-ES" sz="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E6FBA1-CB8F-8CD1-C700-B84AD1D747FE}"/>
              </a:ext>
            </a:extLst>
          </p:cNvPr>
          <p:cNvSpPr/>
          <p:nvPr/>
        </p:nvSpPr>
        <p:spPr>
          <a:xfrm>
            <a:off x="7467600" y="2700669"/>
            <a:ext cx="3971925" cy="15570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F5976D-EAE3-B2FC-01DB-5B6A8B1049B2}"/>
              </a:ext>
            </a:extLst>
          </p:cNvPr>
          <p:cNvSpPr/>
          <p:nvPr/>
        </p:nvSpPr>
        <p:spPr>
          <a:xfrm>
            <a:off x="4753041" y="5120621"/>
            <a:ext cx="1381059" cy="3372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F537F7D-3776-B2DA-3A12-BBAA02D72514}"/>
              </a:ext>
            </a:extLst>
          </p:cNvPr>
          <p:cNvSpPr/>
          <p:nvPr/>
        </p:nvSpPr>
        <p:spPr>
          <a:xfrm>
            <a:off x="6238875" y="4283247"/>
            <a:ext cx="1857376" cy="7755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796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E4B2A-A8BB-A674-BEAC-B3D3F6FDB2FE}"/>
              </a:ext>
            </a:extLst>
          </p:cNvPr>
          <p:cNvSpPr txBox="1">
            <a:spLocks/>
          </p:cNvSpPr>
          <p:nvPr/>
        </p:nvSpPr>
        <p:spPr>
          <a:xfrm>
            <a:off x="4050912" y="229747"/>
            <a:ext cx="7835700" cy="163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ALGORITMO DE TRATAMIENTO EN DISLIPEMIAS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DEA969-7E78-4419-BBEA-E075F134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554" y="1432831"/>
            <a:ext cx="7073900" cy="4152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0E0E3B-8B7C-DDCE-4E81-D0030B85C7CF}"/>
              </a:ext>
            </a:extLst>
          </p:cNvPr>
          <p:cNvSpPr txBox="1">
            <a:spLocks/>
          </p:cNvSpPr>
          <p:nvPr/>
        </p:nvSpPr>
        <p:spPr>
          <a:xfrm>
            <a:off x="468674" y="1536295"/>
            <a:ext cx="315685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Terapia hipolipemiante de alta intensidad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987F11-1C3C-86D2-ED6E-389BACE23DB0}"/>
              </a:ext>
            </a:extLst>
          </p:cNvPr>
          <p:cNvSpPr/>
          <p:nvPr/>
        </p:nvSpPr>
        <p:spPr>
          <a:xfrm>
            <a:off x="4269987" y="4567920"/>
            <a:ext cx="7247033" cy="10178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43230E-FB3C-2DEE-A9E7-0F4EC203335C}"/>
              </a:ext>
            </a:extLst>
          </p:cNvPr>
          <p:cNvSpPr txBox="1"/>
          <p:nvPr/>
        </p:nvSpPr>
        <p:spPr>
          <a:xfrm>
            <a:off x="3625532" y="5680819"/>
            <a:ext cx="8059445" cy="1107996"/>
          </a:xfrm>
          <a:prstGeom prst="rect">
            <a:avLst/>
          </a:prstGeom>
          <a:solidFill>
            <a:srgbClr val="E3F0E7"/>
          </a:solidFill>
        </p:spPr>
        <p:txBody>
          <a:bodyPr wrap="square">
            <a:spAutoFit/>
          </a:bodyPr>
          <a:lstStyle/>
          <a:p>
            <a:pPr algn="just"/>
            <a:r>
              <a:rPr lang="es-E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Modificado de:</a:t>
            </a:r>
          </a:p>
          <a:p>
            <a:pPr algn="just">
              <a:spcAft>
                <a:spcPts val="600"/>
              </a:spcAft>
            </a:pPr>
            <a:r>
              <a:rPr lang="es-ES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Mach F, Baigent C,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Catapano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AL, et al; ESC Scientific Document Group. 2019 ESC/EAS Guidelines for the management of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dyslipidaemias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lipid modification to reduce cardiovascular risk.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2019 Aug 31.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pii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ehz455. 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doi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10.1093/</a:t>
            </a:r>
            <a:r>
              <a:rPr lang="en-US" sz="700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eurheartj</a:t>
            </a:r>
            <a:r>
              <a:rPr lang="en-US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/ehz455.</a:t>
            </a:r>
          </a:p>
          <a:p>
            <a:pPr algn="just">
              <a:spcAft>
                <a:spcPts val="600"/>
              </a:spcAft>
            </a:pP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Visseren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FLJ, Mach F,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Smulders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YM, Carballo D,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Koskinas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KC,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Bäck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M, et al. ESC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Scientific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2021 ESC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Guidelines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cardiovascular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prevention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clinical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700" dirty="0" err="1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s-ES" sz="700" dirty="0"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2021;42(34):3227-37.</a:t>
            </a:r>
          </a:p>
          <a:p>
            <a:pPr algn="just">
              <a:spcAft>
                <a:spcPts val="600"/>
              </a:spcAft>
            </a:pPr>
            <a:r>
              <a:rPr lang="es-ES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s-ES_tradnl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Mostaza JM, Pintó X, Armario P. et al.  Estándares de la SEA para el control del riesgo cardiovascular 2022; Clínica e Investigación en Arteriosclerosis 34 (2022) 130-179. </a:t>
            </a:r>
            <a:endParaRPr lang="es-ES" sz="7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78812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A8733-7166-B446-79F4-89597A108FB7}"/>
              </a:ext>
            </a:extLst>
          </p:cNvPr>
          <p:cNvSpPr txBox="1">
            <a:spLocks/>
          </p:cNvSpPr>
          <p:nvPr/>
        </p:nvSpPr>
        <p:spPr>
          <a:xfrm>
            <a:off x="4050912" y="229747"/>
            <a:ext cx="7835700" cy="163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ALGORITMO DE TRATAMIENTO EN DISLIPEMIAS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295C6-9686-5522-AC76-930F8522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07" y="1333047"/>
            <a:ext cx="7061200" cy="34163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5F83F10-36E8-61D0-D225-E5BBE8908930}"/>
              </a:ext>
            </a:extLst>
          </p:cNvPr>
          <p:cNvSpPr txBox="1">
            <a:spLocks/>
          </p:cNvSpPr>
          <p:nvPr/>
        </p:nvSpPr>
        <p:spPr>
          <a:xfrm>
            <a:off x="468674" y="1407204"/>
            <a:ext cx="358223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Porcentaje estimado de disminución del </a:t>
            </a:r>
            <a:r>
              <a:rPr lang="es-ES" sz="1800" b="1" dirty="0" err="1">
                <a:effectLst/>
                <a:latin typeface="Open Sans Light" panose="020B0606030504020204" pitchFamily="34" charset="0"/>
              </a:rPr>
              <a:t>cLDL</a:t>
            </a:r>
            <a:r>
              <a:rPr lang="es-ES" sz="1800" b="1" dirty="0">
                <a:effectLst/>
                <a:latin typeface="Open Sans Light" panose="020B0606030504020204" pitchFamily="34" charset="0"/>
              </a:rPr>
              <a:t>, con los diferentes fármacos.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ED747E-3F11-79AB-B394-CFBD65B9C16F}"/>
              </a:ext>
            </a:extLst>
          </p:cNvPr>
          <p:cNvSpPr/>
          <p:nvPr/>
        </p:nvSpPr>
        <p:spPr>
          <a:xfrm>
            <a:off x="4770207" y="1333048"/>
            <a:ext cx="6953119" cy="34795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E98FA-DBC7-2636-5E37-794F305704D6}"/>
              </a:ext>
            </a:extLst>
          </p:cNvPr>
          <p:cNvSpPr txBox="1"/>
          <p:nvPr/>
        </p:nvSpPr>
        <p:spPr>
          <a:xfrm>
            <a:off x="4667250" y="4924787"/>
            <a:ext cx="7219362" cy="1672253"/>
          </a:xfrm>
          <a:prstGeom prst="rect">
            <a:avLst/>
          </a:prstGeom>
          <a:solidFill>
            <a:srgbClr val="E3F0E7"/>
          </a:solidFill>
        </p:spPr>
        <p:txBody>
          <a:bodyPr wrap="square">
            <a:spAutoFit/>
          </a:bodyPr>
          <a:lstStyle/>
          <a:p>
            <a:pPr algn="just"/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Modificado de:</a:t>
            </a:r>
          </a:p>
          <a:p>
            <a:pPr algn="just">
              <a:spcAft>
                <a:spcPts val="400"/>
              </a:spcAft>
            </a:pP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Mach F, Baigent C, 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Catapano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AL, et al; ESC Scientific Document Group. 2019 ESC/EAS Guidelines for the management of 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dyslipidaemias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lipid modification to reduce cardiovascular risk. 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2019 Aug 31. 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pii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ehz455. 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doi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10.1093/</a:t>
            </a:r>
            <a:r>
              <a:rPr lang="en-U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eurheartj</a:t>
            </a: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/ehz455.</a:t>
            </a:r>
          </a:p>
          <a:p>
            <a:pPr algn="just">
              <a:spcAft>
                <a:spcPts val="400"/>
              </a:spcAft>
            </a:pPr>
            <a:r>
              <a:rPr lang="en-U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Visseren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FLJ, Mach F,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Smulders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YM, Carballo D,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Koskinas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KC,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Bäck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M, et al. ESC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Scientific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2021 ESC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Guidelines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cardiovascular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prevention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clinical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Heart J. 2021;42(34):3227-37.</a:t>
            </a:r>
          </a:p>
          <a:p>
            <a:pPr algn="just">
              <a:spcAft>
                <a:spcPts val="400"/>
              </a:spcAft>
            </a:pP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s-ES_tradnl" sz="700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Mostaza JM, Pintó X, Armario P. et al.  Estándares de la SEA para el control del riesgo cardiovascular 2022; Clínica e Investigación en Arteriosclerosis 34 (2022) 130-179. </a:t>
            </a:r>
            <a:endParaRPr lang="es-ES" sz="7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es-ES_tradnl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Ballantyne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CM,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Banach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M, Mancini GBJ,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Lepor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NE,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Hanselman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JC, Zhao X, et al.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cacy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safety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bempedoic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acid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added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ezetimibe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statin-intolerant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patients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hypercholesterolemia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A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randomized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placebo-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controlled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study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Atherosclerosis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2018;277:195-203. </a:t>
            </a:r>
          </a:p>
          <a:p>
            <a:pPr algn="just">
              <a:spcAft>
                <a:spcPts val="400"/>
              </a:spcAft>
            </a:pP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Banach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Surma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S,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Toth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PP. 2023: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cardiovascular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new and prospective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lipid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lowering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therapies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Can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render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dyslipidemia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rare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2024? Arc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Sci</a:t>
            </a:r>
            <a:r>
              <a:rPr lang="es-ES" sz="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2023;19(6):1602-15. </a:t>
            </a:r>
          </a:p>
          <a:p>
            <a:pPr algn="just"/>
            <a:endParaRPr lang="es-ES" sz="800" b="0" dirty="0">
              <a:effectLst/>
            </a:endParaRPr>
          </a:p>
          <a:p>
            <a:pPr algn="just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9724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87697-9B2E-D7C4-F05F-67B84906BCB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20882391">
            <a:off x="233539" y="4407946"/>
            <a:ext cx="12192000" cy="1487245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 por su atención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9E3A4C0-C0EA-DB8E-16B6-CDA0893C0C6B}"/>
              </a:ext>
            </a:extLst>
          </p:cNvPr>
          <p:cNvSpPr txBox="1">
            <a:spLocks/>
          </p:cNvSpPr>
          <p:nvPr/>
        </p:nvSpPr>
        <p:spPr>
          <a:xfrm rot="20885672">
            <a:off x="337089" y="3193804"/>
            <a:ext cx="2136568" cy="2461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s-E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Patrocinado por: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2927" y="3627965"/>
            <a:ext cx="1713494" cy="6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E9A10-219B-B201-A14B-E99AB17272DD}"/>
              </a:ext>
            </a:extLst>
          </p:cNvPr>
          <p:cNvSpPr txBox="1">
            <a:spLocks/>
          </p:cNvSpPr>
          <p:nvPr/>
        </p:nvSpPr>
        <p:spPr>
          <a:xfrm>
            <a:off x="0" y="1847567"/>
            <a:ext cx="12192000" cy="188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 DEL PONENTE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Ssssssssssss</a:t>
            </a:r>
            <a:endParaRPr lang="es-E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2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Filiación</a:t>
            </a:r>
          </a:p>
          <a:p>
            <a:pPr algn="r"/>
            <a:endParaRPr lang="es-ES" sz="2400" dirty="0">
              <a:solidFill>
                <a:srgbClr val="34A3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1446693-632A-C8BB-6A14-37B262519699}"/>
              </a:ext>
            </a:extLst>
          </p:cNvPr>
          <p:cNvSpPr txBox="1">
            <a:spLocks/>
          </p:cNvSpPr>
          <p:nvPr/>
        </p:nvSpPr>
        <p:spPr>
          <a:xfrm>
            <a:off x="123825" y="4924425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Conflicto de interés</a:t>
            </a:r>
          </a:p>
          <a:p>
            <a:pPr algn="ctr"/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sssssssss</a:t>
            </a:r>
            <a:endParaRPr lang="es-E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s-ES" sz="2400" dirty="0">
              <a:solidFill>
                <a:srgbClr val="34A3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5B8A0F-9060-5FA0-7CB4-D0D2E5E13ADC}"/>
              </a:ext>
            </a:extLst>
          </p:cNvPr>
          <p:cNvSpPr txBox="1">
            <a:spLocks/>
          </p:cNvSpPr>
          <p:nvPr/>
        </p:nvSpPr>
        <p:spPr>
          <a:xfrm>
            <a:off x="856894" y="619125"/>
            <a:ext cx="10692681" cy="561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bg1"/>
                </a:solidFill>
                <a:effectLst/>
                <a:latin typeface="+mn-lt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11441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5B8A0F-9060-5FA0-7CB4-D0D2E5E13ADC}"/>
              </a:ext>
            </a:extLst>
          </p:cNvPr>
          <p:cNvSpPr txBox="1">
            <a:spLocks/>
          </p:cNvSpPr>
          <p:nvPr/>
        </p:nvSpPr>
        <p:spPr>
          <a:xfrm>
            <a:off x="3784213" y="218050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0C9C18-8036-568E-6426-4BCCA463A2F5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480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Las lipoproteínas de baja densidad (LDL) causan ateroesclerosis. </a:t>
            </a:r>
            <a:endParaRPr lang="es-ES" sz="1800" dirty="0">
              <a:effectLst/>
              <a:latin typeface="Open Sans Light" panose="020B0606030504020204" pitchFamily="34" charset="0"/>
            </a:endParaRP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Tanto en función de la magnitud como del tiempo de exposición determinan el riesgo de enfermedad ateroesclerótica. 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Por lo tanto, un tratamiento precoz e intenso, ajustado a los objetivos, conlleva una disminución del riesgo cardiovascular total de los pacientes. 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Y para ello contamos con diferentes terapias hipolipemiantes. Siguiendo como punto de partida las estatinas, pero sustituyendo el concepto por el de “terapia hipolipemiante combinada de alta intensidad”. </a:t>
            </a:r>
          </a:p>
        </p:txBody>
      </p:sp>
    </p:spTree>
    <p:extLst>
      <p:ext uri="{BB962C8B-B14F-4D97-AF65-F5344CB8AC3E}">
        <p14:creationId xmlns:p14="http://schemas.microsoft.com/office/powerpoint/2010/main" val="321662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7142-183C-DC7C-3BF9-AE486BD0E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A9FE22E-1B30-CBEC-7E32-61F83FCCB21E}"/>
              </a:ext>
            </a:extLst>
          </p:cNvPr>
          <p:cNvSpPr txBox="1">
            <a:spLocks/>
          </p:cNvSpPr>
          <p:nvPr/>
        </p:nvSpPr>
        <p:spPr>
          <a:xfrm>
            <a:off x="856894" y="619125"/>
            <a:ext cx="10692681" cy="561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NOVEDADES EN LAS GUÍAS DE PRÁCTICA CLÍNICA. </a:t>
            </a:r>
            <a:endParaRPr lang="es-ES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59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60D8F2F-1B7E-4214-45D7-7CB296CD6AEB}"/>
              </a:ext>
            </a:extLst>
          </p:cNvPr>
          <p:cNvSpPr txBox="1">
            <a:spLocks/>
          </p:cNvSpPr>
          <p:nvPr/>
        </p:nvSpPr>
        <p:spPr>
          <a:xfrm>
            <a:off x="935915" y="1280160"/>
            <a:ext cx="10683998" cy="314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Hay que realizar un correcto abordaje del Riesgo Cardiovascular total del paciente. </a:t>
            </a:r>
            <a:endParaRPr lang="es-ES" sz="100" dirty="0">
              <a:effectLst/>
              <a:latin typeface="Open Sans Light" panose="020B0606030504020204" pitchFamily="34" charset="0"/>
            </a:endParaRP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Open Sans Light" panose="020B0606030504020204" pitchFamily="34" charset="0"/>
              </a:rPr>
              <a:t>Valoración del CT, </a:t>
            </a:r>
            <a:r>
              <a:rPr lang="es-ES" sz="1800" b="1" dirty="0" err="1">
                <a:latin typeface="Open Sans Light" panose="020B0606030504020204" pitchFamily="34" charset="0"/>
              </a:rPr>
              <a:t>c</a:t>
            </a:r>
            <a:r>
              <a:rPr lang="es-ES" sz="1800" b="1" dirty="0" err="1">
                <a:effectLst/>
                <a:latin typeface="Open Sans Light" panose="020B0606030504020204" pitchFamily="34" charset="0"/>
              </a:rPr>
              <a:t>LDL</a:t>
            </a:r>
            <a:r>
              <a:rPr lang="es-ES" sz="1800" b="1" dirty="0">
                <a:effectLst/>
                <a:latin typeface="Open Sans Light" panose="020B0606030504020204" pitchFamily="34" charset="0"/>
              </a:rPr>
              <a:t>, </a:t>
            </a:r>
            <a:r>
              <a:rPr lang="es-ES" sz="1800" b="1" dirty="0" err="1">
                <a:effectLst/>
                <a:latin typeface="Open Sans Light" panose="020B0606030504020204" pitchFamily="34" charset="0"/>
              </a:rPr>
              <a:t>cHDL</a:t>
            </a:r>
            <a:r>
              <a:rPr lang="es-ES" sz="1800" b="1" dirty="0">
                <a:effectLst/>
                <a:latin typeface="Open Sans Light" panose="020B0606030504020204" pitchFamily="34" charset="0"/>
              </a:rPr>
              <a:t> y TG. </a:t>
            </a:r>
            <a:endParaRPr lang="es-ES" sz="1800" dirty="0">
              <a:effectLst/>
              <a:latin typeface="Open Sans Light" panose="020B0606030504020204" pitchFamily="34" charset="0"/>
            </a:endParaRP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Indicación de valoración de la </a:t>
            </a:r>
            <a:r>
              <a:rPr lang="es-ES" sz="1800" b="1" dirty="0" err="1">
                <a:latin typeface="Open Sans Light" panose="020B0606030504020204" pitchFamily="34" charset="0"/>
              </a:rPr>
              <a:t>apoB</a:t>
            </a:r>
            <a:r>
              <a:rPr lang="es-ES" sz="1800" b="1" dirty="0">
                <a:latin typeface="Open Sans Light" panose="020B0606030504020204" pitchFamily="34" charset="0"/>
              </a:rPr>
              <a:t> y del Col no-HDL. En situaciones de elevaciones importantes de TG, como DM, ERC, síndrome metabólico, obesidad…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Determinación 1 vez en la vida de la </a:t>
            </a:r>
            <a:r>
              <a:rPr lang="es-ES" sz="1800" b="1" dirty="0" err="1">
                <a:latin typeface="Open Sans Light" panose="020B0606030504020204" pitchFamily="34" charset="0"/>
              </a:rPr>
              <a:t>Lp</a:t>
            </a:r>
            <a:r>
              <a:rPr lang="es-ES" sz="1800" b="1" dirty="0">
                <a:latin typeface="Open Sans Light" panose="020B0606030504020204" pitchFamily="34" charset="0"/>
              </a:rPr>
              <a:t> (a).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856DBB-72BD-ACED-9F27-4881C6EDDCC5}"/>
              </a:ext>
            </a:extLst>
          </p:cNvPr>
          <p:cNvSpPr txBox="1">
            <a:spLocks/>
          </p:cNvSpPr>
          <p:nvPr/>
        </p:nvSpPr>
        <p:spPr>
          <a:xfrm>
            <a:off x="4144431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ESC/EAS DE MANEJO DE LAS DISLIPEMIAS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5F351A-9F9C-F645-F460-FE3F65C072AD}"/>
              </a:ext>
            </a:extLst>
          </p:cNvPr>
          <p:cNvSpPr txBox="1"/>
          <p:nvPr/>
        </p:nvSpPr>
        <p:spPr>
          <a:xfrm>
            <a:off x="1094637" y="6219608"/>
            <a:ext cx="7732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Mach F, Baigent C,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Catapano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AL, et al; ESC Scientific Document Group. 2019 ESC/EAS Guidelines for the management of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dyslipidaemias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lipid modification to reduce cardiovascular risk.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Heart J. 2019 Aug 31.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ehz455.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10.1093/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eurheartj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/ehz455.</a:t>
            </a:r>
            <a:r>
              <a:rPr lang="es-ES" sz="800" dirty="0">
                <a:effectLst/>
              </a:rPr>
              <a:t> </a:t>
            </a:r>
            <a:endParaRPr lang="es-ES" sz="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F839FD-C601-FC32-1454-7C5BDBF2BFCA}"/>
              </a:ext>
            </a:extLst>
          </p:cNvPr>
          <p:cNvSpPr txBox="1"/>
          <p:nvPr/>
        </p:nvSpPr>
        <p:spPr>
          <a:xfrm>
            <a:off x="1094637" y="5511722"/>
            <a:ext cx="10167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CT: colesterol total; </a:t>
            </a:r>
            <a:r>
              <a:rPr lang="es-ES" sz="1000" dirty="0" err="1"/>
              <a:t>cLDL</a:t>
            </a:r>
            <a:r>
              <a:rPr lang="es-ES" sz="1000" dirty="0"/>
              <a:t>, Colesterol unido a lipoproteínas de baja densidad; </a:t>
            </a:r>
            <a:r>
              <a:rPr lang="es-ES" sz="1000" dirty="0" err="1"/>
              <a:t>cHDL</a:t>
            </a:r>
            <a:r>
              <a:rPr lang="es-ES" sz="1000" dirty="0"/>
              <a:t>, colesterol unido a lipoproteínas de alta densidad; TG: triglicéridos; </a:t>
            </a:r>
            <a:r>
              <a:rPr lang="es-ES" sz="1000" dirty="0" err="1"/>
              <a:t>apoB</a:t>
            </a:r>
            <a:r>
              <a:rPr lang="es-ES" sz="1000" dirty="0"/>
              <a:t>: apolipoproteína B; Col no-HDL: colesterol total menos el colesterol unido a lipoproteínas de alta densidad; </a:t>
            </a:r>
            <a:r>
              <a:rPr lang="es-ES" sz="1000" dirty="0" err="1"/>
              <a:t>Lp</a:t>
            </a:r>
            <a:r>
              <a:rPr lang="es-ES" sz="1000" dirty="0"/>
              <a:t>(a): lipoproteína a</a:t>
            </a:r>
          </a:p>
          <a:p>
            <a:pPr algn="just"/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24012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0F821-3D1A-92FE-FD05-5115F7CA3FCB}"/>
              </a:ext>
            </a:extLst>
          </p:cNvPr>
          <p:cNvSpPr txBox="1">
            <a:spLocks/>
          </p:cNvSpPr>
          <p:nvPr/>
        </p:nvSpPr>
        <p:spPr>
          <a:xfrm>
            <a:off x="4144431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ESC/EAS DE MANEJO DE LAS DISLIPEMIAS 2019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D9183C9-E379-3E97-F00F-4A147A4BA50F}"/>
              </a:ext>
            </a:extLst>
          </p:cNvPr>
          <p:cNvSpPr txBox="1">
            <a:spLocks/>
          </p:cNvSpPr>
          <p:nvPr/>
        </p:nvSpPr>
        <p:spPr>
          <a:xfrm>
            <a:off x="468324" y="1971610"/>
            <a:ext cx="11044803" cy="178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800" b="1" dirty="0">
                <a:latin typeface="Open Sans Light" panose="020B0606030504020204" pitchFamily="34" charset="0"/>
              </a:rPr>
              <a:t>OBJETIVOS:</a:t>
            </a:r>
          </a:p>
          <a:p>
            <a:pPr marL="742950" lvl="1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La principal novedad de estas guías es la intensificación de los niveles de c-LDL:</a:t>
            </a:r>
          </a:p>
          <a:p>
            <a:pPr marL="1200150" lvl="2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Alto riesgo, c-LDL &lt; de 70 mg/dl. </a:t>
            </a:r>
          </a:p>
          <a:p>
            <a:pPr marL="1200150" lvl="2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Muy alto riesgo, c-LDL &lt; de 55 mg/dl. </a:t>
            </a:r>
          </a:p>
          <a:p>
            <a:pPr marL="1200150" lvl="2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 dirty="0">
                <a:latin typeface="Open Sans Light" panose="020B0606030504020204" pitchFamily="34" charset="0"/>
              </a:rPr>
              <a:t>Y ambos con una reducción de un 50% del c-LDL basal. </a:t>
            </a:r>
          </a:p>
          <a:p>
            <a:pPr marL="742950" lvl="1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endParaRPr lang="es-ES" sz="1400" b="1" dirty="0">
              <a:latin typeface="Open Sans Light" panose="020B0606030504020204" pitchFamily="34" charset="0"/>
            </a:endParaRPr>
          </a:p>
          <a:p>
            <a:pPr marL="742950" lvl="1" indent="-285750" algn="just">
              <a:lnSpc>
                <a:spcPct val="140000"/>
              </a:lnSpc>
              <a:spcAft>
                <a:spcPts val="1200"/>
              </a:spcAft>
              <a:buClr>
                <a:srgbClr val="34A376"/>
              </a:buClr>
              <a:buSzPct val="150000"/>
              <a:buFont typeface="Arial" panose="020B0604020202020204" pitchFamily="34" charset="0"/>
              <a:buChar char="•"/>
            </a:pPr>
            <a:endParaRPr lang="es-ES" sz="100" b="1" dirty="0">
              <a:latin typeface="Open Sans Light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2694F0-E214-553B-9D20-0B332DD4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34" y="4130155"/>
            <a:ext cx="8447454" cy="18281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5C1BD0-A89F-E527-9103-9E8BC1A93B5B}"/>
              </a:ext>
            </a:extLst>
          </p:cNvPr>
          <p:cNvSpPr txBox="1"/>
          <p:nvPr/>
        </p:nvSpPr>
        <p:spPr>
          <a:xfrm>
            <a:off x="1094638" y="6159438"/>
            <a:ext cx="6099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Mach F, Baigent C,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Catapano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AL, et al; ESC Scientific Document Group. 2019 ESC/EAS Guidelines for the management of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dyslipidaemias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lipid modification to reduce cardiovascular risk.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Heart J. 2019 Aug 31.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ehz455.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10.1093/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eurheartj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/ehz455.</a:t>
            </a:r>
            <a:r>
              <a:rPr lang="es-ES" sz="800" dirty="0">
                <a:effectLst/>
              </a:rPr>
              <a:t>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85228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FC5AD-07F7-0CF5-E437-2AEFA5A8909F}"/>
              </a:ext>
            </a:extLst>
          </p:cNvPr>
          <p:cNvSpPr txBox="1">
            <a:spLocks/>
          </p:cNvSpPr>
          <p:nvPr/>
        </p:nvSpPr>
        <p:spPr>
          <a:xfrm>
            <a:off x="4144431" y="145718"/>
            <a:ext cx="7835700" cy="8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rgbClr val="34A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ESC/EAS DE MANEJO DE LAS DISLIPEMIAS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7AF9E6-1FA8-8792-216D-7F3F874D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87" y="886189"/>
            <a:ext cx="8217584" cy="55285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D6F122-AE92-EECB-A6AA-B29A6E7A3C22}"/>
              </a:ext>
            </a:extLst>
          </p:cNvPr>
          <p:cNvSpPr txBox="1"/>
          <p:nvPr/>
        </p:nvSpPr>
        <p:spPr>
          <a:xfrm>
            <a:off x="1094638" y="6441439"/>
            <a:ext cx="6099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Mach F, Baigent C,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Catapano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AL, et al; ESC Scientific Document Group. 2019 ESC/EAS Guidelines for the management of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dyslipidaemias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lipid modification to reduce cardiovascular risk.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Heart J. 2019 Aug 31.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ehz455. 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10.1093/</a:t>
            </a:r>
            <a:r>
              <a:rPr lang="en-US" sz="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eurheartj</a:t>
            </a:r>
            <a:r>
              <a:rPr lang="en-US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/ehz455.</a:t>
            </a:r>
            <a:r>
              <a:rPr lang="es-ES" sz="800" dirty="0">
                <a:effectLst/>
              </a:rPr>
              <a:t>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015890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5">
      <a:dk1>
        <a:sysClr val="windowText" lastClr="000000"/>
      </a:dk1>
      <a:lt1>
        <a:sysClr val="window" lastClr="FFFFFF"/>
      </a:lt1>
      <a:dk2>
        <a:srgbClr val="666769"/>
      </a:dk2>
      <a:lt2>
        <a:srgbClr val="E7E6E6"/>
      </a:lt2>
      <a:accent1>
        <a:srgbClr val="009879"/>
      </a:accent1>
      <a:accent2>
        <a:srgbClr val="000096"/>
      </a:accent2>
      <a:accent3>
        <a:srgbClr val="BE102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3223</Words>
  <Application>Microsoft Office PowerPoint</Application>
  <PresentationFormat>Panorámica</PresentationFormat>
  <Paragraphs>231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Lato</vt:lpstr>
      <vt:lpstr>Open Sans</vt:lpstr>
      <vt:lpstr>Open Sans Light</vt:lpstr>
      <vt:lpstr>Segoe UI</vt:lpstr>
      <vt:lpstr>Symbol</vt:lpstr>
      <vt:lpstr>Times New Roman</vt:lpstr>
      <vt:lpstr>Tema de Office</vt:lpstr>
      <vt:lpstr>CONTROL LIPÍDICO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Poner aquí el título  de la presentación</dc:title>
  <dc:creator>Pilar Larios</dc:creator>
  <cp:lastModifiedBy>Mariona Armengol</cp:lastModifiedBy>
  <cp:revision>27</cp:revision>
  <dcterms:created xsi:type="dcterms:W3CDTF">2024-03-22T14:08:43Z</dcterms:created>
  <dcterms:modified xsi:type="dcterms:W3CDTF">2024-04-04T09:14:50Z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2024-03-04T14:27:17Z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9fabc013-90b2-48ea-a42a-7f4c36171ac2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Office:8</vt:lpwstr>
  </property>
  <property fmtid="{D5CDD505-2E9C-101B-9397-08002B2CF9AE}" pid="10" name="ClassificationContentMarkingHeaderText">
    <vt:lpwstr>INTERNAL USE</vt:lpwstr>
  </property>
</Properties>
</file>